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70" r:id="rId11"/>
    <p:sldId id="272" r:id="rId12"/>
    <p:sldId id="273" r:id="rId13"/>
    <p:sldId id="259" r:id="rId14"/>
    <p:sldId id="274" r:id="rId15"/>
    <p:sldId id="296" r:id="rId16"/>
    <p:sldId id="275" r:id="rId17"/>
    <p:sldId id="276" r:id="rId18"/>
    <p:sldId id="258" r:id="rId19"/>
    <p:sldId id="267" r:id="rId20"/>
    <p:sldId id="277" r:id="rId21"/>
    <p:sldId id="278" r:id="rId22"/>
    <p:sldId id="279" r:id="rId23"/>
    <p:sldId id="280" r:id="rId24"/>
    <p:sldId id="261" r:id="rId25"/>
    <p:sldId id="281" r:id="rId26"/>
    <p:sldId id="282" r:id="rId27"/>
    <p:sldId id="268" r:id="rId28"/>
    <p:sldId id="269" r:id="rId29"/>
    <p:sldId id="293" r:id="rId30"/>
    <p:sldId id="271" r:id="rId31"/>
    <p:sldId id="284" r:id="rId32"/>
    <p:sldId id="285" r:id="rId33"/>
    <p:sldId id="294" r:id="rId34"/>
    <p:sldId id="287" r:id="rId35"/>
    <p:sldId id="288" r:id="rId36"/>
    <p:sldId id="295" r:id="rId37"/>
    <p:sldId id="290" r:id="rId38"/>
    <p:sldId id="291" r:id="rId39"/>
    <p:sldId id="292" r:id="rId40"/>
    <p:sldId id="297" r:id="rId4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1A3260"/>
    <a:srgbClr val="2B519D"/>
    <a:srgbClr val="0C84CE"/>
    <a:srgbClr val="2AA6F2"/>
    <a:srgbClr val="6F6F6F"/>
    <a:srgbClr val="A7A7A7"/>
    <a:srgbClr val="5DC5DD"/>
    <a:srgbClr val="00A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0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93BD6-CD71-4127-AB28-EF21BE27C88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0F51AC-D58C-440E-905E-21C750E69FA9}">
      <dgm:prSet phldrT="[Szöveg]" custT="1"/>
      <dgm:spPr/>
      <dgm:t>
        <a:bodyPr/>
        <a:lstStyle/>
        <a:p>
          <a:r>
            <a:rPr lang="hu-HU" sz="2400" dirty="0"/>
            <a:t>Kis esély a nyereségre</a:t>
          </a:r>
        </a:p>
      </dgm:t>
    </dgm:pt>
    <dgm:pt modelId="{133D3A6D-9885-4904-9CF5-AD40DAAE438D}" type="parTrans" cxnId="{6F568E7C-5E0E-4C02-AD57-78E818743CF2}">
      <dgm:prSet/>
      <dgm:spPr/>
      <dgm:t>
        <a:bodyPr/>
        <a:lstStyle/>
        <a:p>
          <a:endParaRPr lang="hu-HU"/>
        </a:p>
      </dgm:t>
    </dgm:pt>
    <dgm:pt modelId="{BDC3757B-5AC1-4882-8D26-C6A215D7643A}" type="sibTrans" cxnId="{6F568E7C-5E0E-4C02-AD57-78E818743CF2}">
      <dgm:prSet/>
      <dgm:spPr/>
      <dgm:t>
        <a:bodyPr/>
        <a:lstStyle/>
        <a:p>
          <a:endParaRPr lang="hu-HU"/>
        </a:p>
      </dgm:t>
    </dgm:pt>
    <dgm:pt modelId="{FAF104DD-D7EF-4C9F-9D7C-F1ED0275F900}">
      <dgm:prSet phldrT="[Szöveg]" custT="1"/>
      <dgm:spPr/>
      <dgm:t>
        <a:bodyPr/>
        <a:lstStyle/>
        <a:p>
          <a:r>
            <a:rPr lang="hu-HU" sz="2400" dirty="0"/>
            <a:t>Előfordult nyereség </a:t>
          </a:r>
        </a:p>
      </dgm:t>
    </dgm:pt>
    <dgm:pt modelId="{69E21147-70E5-4531-A9AE-B0D703D71690}" type="parTrans" cxnId="{D7B5F26D-B850-4DFF-B692-45D6FEE187B3}">
      <dgm:prSet/>
      <dgm:spPr/>
      <dgm:t>
        <a:bodyPr/>
        <a:lstStyle/>
        <a:p>
          <a:endParaRPr lang="hu-HU"/>
        </a:p>
      </dgm:t>
    </dgm:pt>
    <dgm:pt modelId="{24B4361C-F3BD-4B9E-A051-680C33D15CD7}" type="sibTrans" cxnId="{D7B5F26D-B850-4DFF-B692-45D6FEE187B3}">
      <dgm:prSet/>
      <dgm:spPr/>
      <dgm:t>
        <a:bodyPr/>
        <a:lstStyle/>
        <a:p>
          <a:endParaRPr lang="hu-HU"/>
        </a:p>
      </dgm:t>
    </dgm:pt>
    <dgm:pt modelId="{B7F06A9A-03B7-4BD0-B958-5A4732797E16}">
      <dgm:prSet phldrT="[Szöveg]" custT="1"/>
      <dgm:spPr/>
      <dgm:t>
        <a:bodyPr/>
        <a:lstStyle/>
        <a:p>
          <a:r>
            <a:rPr lang="hu-HU" sz="2400" dirty="0"/>
            <a:t>Legfeljebb ~10-12 millió közötti szelvény </a:t>
          </a:r>
          <a:r>
            <a:rPr lang="hu-HU" sz="2400" dirty="0">
              <a:sym typeface="Wingdings" panose="05000000000000000000" pitchFamily="2" charset="2"/>
            </a:rPr>
            <a:t> valószínűleg nyereség</a:t>
          </a:r>
          <a:r>
            <a:rPr lang="hu-HU" sz="2400" dirty="0"/>
            <a:t> </a:t>
          </a:r>
        </a:p>
      </dgm:t>
    </dgm:pt>
    <dgm:pt modelId="{B7FECDF3-53AF-43BE-9673-6793DD4B7EFB}" type="parTrans" cxnId="{E646A80F-4BF9-464D-B716-9DEC3714B879}">
      <dgm:prSet/>
      <dgm:spPr/>
      <dgm:t>
        <a:bodyPr/>
        <a:lstStyle/>
        <a:p>
          <a:endParaRPr lang="hu-HU"/>
        </a:p>
      </dgm:t>
    </dgm:pt>
    <dgm:pt modelId="{3138BDBD-5A2D-4E7D-8172-ED6880102083}" type="sibTrans" cxnId="{E646A80F-4BF9-464D-B716-9DEC3714B879}">
      <dgm:prSet/>
      <dgm:spPr/>
      <dgm:t>
        <a:bodyPr/>
        <a:lstStyle/>
        <a:p>
          <a:endParaRPr lang="hu-HU"/>
        </a:p>
      </dgm:t>
    </dgm:pt>
    <dgm:pt modelId="{E11CBCB2-103D-4FC8-937F-A05A31F44099}" type="pres">
      <dgm:prSet presAssocID="{5ED93BD6-CD71-4127-AB28-EF21BE27C884}" presName="Name0" presStyleCnt="0">
        <dgm:presLayoutVars>
          <dgm:chMax val="7"/>
          <dgm:chPref val="7"/>
          <dgm:dir/>
        </dgm:presLayoutVars>
      </dgm:prSet>
      <dgm:spPr/>
    </dgm:pt>
    <dgm:pt modelId="{2F5BCD6A-A9C0-4EAA-A8FE-D00088AA3F5F}" type="pres">
      <dgm:prSet presAssocID="{5ED93BD6-CD71-4127-AB28-EF21BE27C884}" presName="Name1" presStyleCnt="0"/>
      <dgm:spPr/>
    </dgm:pt>
    <dgm:pt modelId="{30BC7B5B-6A0C-480F-850F-905E06F322B1}" type="pres">
      <dgm:prSet presAssocID="{5ED93BD6-CD71-4127-AB28-EF21BE27C884}" presName="cycle" presStyleCnt="0"/>
      <dgm:spPr/>
    </dgm:pt>
    <dgm:pt modelId="{158F7D36-FA53-4102-B45B-0C0375F641E9}" type="pres">
      <dgm:prSet presAssocID="{5ED93BD6-CD71-4127-AB28-EF21BE27C884}" presName="srcNode" presStyleLbl="node1" presStyleIdx="0" presStyleCnt="3"/>
      <dgm:spPr/>
    </dgm:pt>
    <dgm:pt modelId="{8F5F40E4-B786-471F-830F-2AC82E0D84A5}" type="pres">
      <dgm:prSet presAssocID="{5ED93BD6-CD71-4127-AB28-EF21BE27C884}" presName="conn" presStyleLbl="parChTrans1D2" presStyleIdx="0" presStyleCnt="1"/>
      <dgm:spPr/>
    </dgm:pt>
    <dgm:pt modelId="{2F1B0A8F-B192-49DC-B64A-61647FD9515C}" type="pres">
      <dgm:prSet presAssocID="{5ED93BD6-CD71-4127-AB28-EF21BE27C884}" presName="extraNode" presStyleLbl="node1" presStyleIdx="0" presStyleCnt="3"/>
      <dgm:spPr/>
    </dgm:pt>
    <dgm:pt modelId="{C8327F40-31D4-4448-98CD-504D0A540D42}" type="pres">
      <dgm:prSet presAssocID="{5ED93BD6-CD71-4127-AB28-EF21BE27C884}" presName="dstNode" presStyleLbl="node1" presStyleIdx="0" presStyleCnt="3"/>
      <dgm:spPr/>
    </dgm:pt>
    <dgm:pt modelId="{59D7FA98-9C25-4452-BEF5-36E0C9E8C894}" type="pres">
      <dgm:prSet presAssocID="{590F51AC-D58C-440E-905E-21C750E69FA9}" presName="text_1" presStyleLbl="node1" presStyleIdx="0" presStyleCnt="3">
        <dgm:presLayoutVars>
          <dgm:bulletEnabled val="1"/>
        </dgm:presLayoutVars>
      </dgm:prSet>
      <dgm:spPr/>
    </dgm:pt>
    <dgm:pt modelId="{4069E240-3EDE-4110-B041-A1CB9DBD0453}" type="pres">
      <dgm:prSet presAssocID="{590F51AC-D58C-440E-905E-21C750E69FA9}" presName="accent_1" presStyleCnt="0"/>
      <dgm:spPr/>
    </dgm:pt>
    <dgm:pt modelId="{001C7384-C1E0-49ED-97A5-83FE1B258CA6}" type="pres">
      <dgm:prSet presAssocID="{590F51AC-D58C-440E-905E-21C750E69FA9}" presName="accentRepeatNode" presStyleLbl="solidFgAcc1" presStyleIdx="0" presStyleCnt="3"/>
      <dgm:spPr/>
    </dgm:pt>
    <dgm:pt modelId="{F6F2A609-4894-4F78-B185-478FD871046A}" type="pres">
      <dgm:prSet presAssocID="{FAF104DD-D7EF-4C9F-9D7C-F1ED0275F900}" presName="text_2" presStyleLbl="node1" presStyleIdx="1" presStyleCnt="3" custScaleX="51560" custLinFactNeighborX="-23089" custLinFactNeighborY="0">
        <dgm:presLayoutVars>
          <dgm:bulletEnabled val="1"/>
        </dgm:presLayoutVars>
      </dgm:prSet>
      <dgm:spPr/>
    </dgm:pt>
    <dgm:pt modelId="{F8D9E5E1-EDF2-473C-B5BE-63809E6E19A6}" type="pres">
      <dgm:prSet presAssocID="{FAF104DD-D7EF-4C9F-9D7C-F1ED0275F900}" presName="accent_2" presStyleCnt="0"/>
      <dgm:spPr/>
    </dgm:pt>
    <dgm:pt modelId="{6EFAEB6E-B789-4649-81AD-6E6DD91CF54F}" type="pres">
      <dgm:prSet presAssocID="{FAF104DD-D7EF-4C9F-9D7C-F1ED0275F900}" presName="accentRepeatNode" presStyleLbl="solidFgAcc1" presStyleIdx="1" presStyleCnt="3"/>
      <dgm:spPr/>
    </dgm:pt>
    <dgm:pt modelId="{9AE1C3EF-C8E3-42A0-865C-8D69D3AB3331}" type="pres">
      <dgm:prSet presAssocID="{B7F06A9A-03B7-4BD0-B958-5A4732797E16}" presName="text_3" presStyleLbl="node1" presStyleIdx="2" presStyleCnt="3">
        <dgm:presLayoutVars>
          <dgm:bulletEnabled val="1"/>
        </dgm:presLayoutVars>
      </dgm:prSet>
      <dgm:spPr/>
    </dgm:pt>
    <dgm:pt modelId="{28D033C7-4E5A-4310-861F-D34028F7C8C5}" type="pres">
      <dgm:prSet presAssocID="{B7F06A9A-03B7-4BD0-B958-5A4732797E16}" presName="accent_3" presStyleCnt="0"/>
      <dgm:spPr/>
    </dgm:pt>
    <dgm:pt modelId="{DA956121-4CA2-4ECC-8C12-938420F2543B}" type="pres">
      <dgm:prSet presAssocID="{B7F06A9A-03B7-4BD0-B958-5A4732797E16}" presName="accentRepeatNode" presStyleLbl="solidFgAcc1" presStyleIdx="2" presStyleCnt="3"/>
      <dgm:spPr/>
    </dgm:pt>
  </dgm:ptLst>
  <dgm:cxnLst>
    <dgm:cxn modelId="{EE6F0F05-CC2E-48B0-A07D-43E9B4B0C763}" type="presOf" srcId="{590F51AC-D58C-440E-905E-21C750E69FA9}" destId="{59D7FA98-9C25-4452-BEF5-36E0C9E8C894}" srcOrd="0" destOrd="0" presId="urn:microsoft.com/office/officeart/2008/layout/VerticalCurvedList"/>
    <dgm:cxn modelId="{E646A80F-4BF9-464D-B716-9DEC3714B879}" srcId="{5ED93BD6-CD71-4127-AB28-EF21BE27C884}" destId="{B7F06A9A-03B7-4BD0-B958-5A4732797E16}" srcOrd="2" destOrd="0" parTransId="{B7FECDF3-53AF-43BE-9673-6793DD4B7EFB}" sibTransId="{3138BDBD-5A2D-4E7D-8172-ED6880102083}"/>
    <dgm:cxn modelId="{165B1130-1E25-43A7-B36A-6D9D7E66EFBD}" type="presOf" srcId="{B7F06A9A-03B7-4BD0-B958-5A4732797E16}" destId="{9AE1C3EF-C8E3-42A0-865C-8D69D3AB3331}" srcOrd="0" destOrd="0" presId="urn:microsoft.com/office/officeart/2008/layout/VerticalCurvedList"/>
    <dgm:cxn modelId="{D7B5F26D-B850-4DFF-B692-45D6FEE187B3}" srcId="{5ED93BD6-CD71-4127-AB28-EF21BE27C884}" destId="{FAF104DD-D7EF-4C9F-9D7C-F1ED0275F900}" srcOrd="1" destOrd="0" parTransId="{69E21147-70E5-4531-A9AE-B0D703D71690}" sibTransId="{24B4361C-F3BD-4B9E-A051-680C33D15CD7}"/>
    <dgm:cxn modelId="{6F568E7C-5E0E-4C02-AD57-78E818743CF2}" srcId="{5ED93BD6-CD71-4127-AB28-EF21BE27C884}" destId="{590F51AC-D58C-440E-905E-21C750E69FA9}" srcOrd="0" destOrd="0" parTransId="{133D3A6D-9885-4904-9CF5-AD40DAAE438D}" sibTransId="{BDC3757B-5AC1-4882-8D26-C6A215D7643A}"/>
    <dgm:cxn modelId="{98F71CC1-9C7E-4A27-A463-562B0BB31FC3}" type="presOf" srcId="{5ED93BD6-CD71-4127-AB28-EF21BE27C884}" destId="{E11CBCB2-103D-4FC8-937F-A05A31F44099}" srcOrd="0" destOrd="0" presId="urn:microsoft.com/office/officeart/2008/layout/VerticalCurvedList"/>
    <dgm:cxn modelId="{4365C1C4-ABF2-43E1-81BC-650EB7917782}" type="presOf" srcId="{FAF104DD-D7EF-4C9F-9D7C-F1ED0275F900}" destId="{F6F2A609-4894-4F78-B185-478FD871046A}" srcOrd="0" destOrd="0" presId="urn:microsoft.com/office/officeart/2008/layout/VerticalCurvedList"/>
    <dgm:cxn modelId="{56CAB1F4-E7DB-4BC3-B7F1-9DE21884515F}" type="presOf" srcId="{BDC3757B-5AC1-4882-8D26-C6A215D7643A}" destId="{8F5F40E4-B786-471F-830F-2AC82E0D84A5}" srcOrd="0" destOrd="0" presId="urn:microsoft.com/office/officeart/2008/layout/VerticalCurvedList"/>
    <dgm:cxn modelId="{A291AAD0-E042-42C9-9A05-114BD8489217}" type="presParOf" srcId="{E11CBCB2-103D-4FC8-937F-A05A31F44099}" destId="{2F5BCD6A-A9C0-4EAA-A8FE-D00088AA3F5F}" srcOrd="0" destOrd="0" presId="urn:microsoft.com/office/officeart/2008/layout/VerticalCurvedList"/>
    <dgm:cxn modelId="{3AFA0148-67DC-466D-8DCC-4F0F9619EF8D}" type="presParOf" srcId="{2F5BCD6A-A9C0-4EAA-A8FE-D00088AA3F5F}" destId="{30BC7B5B-6A0C-480F-850F-905E06F322B1}" srcOrd="0" destOrd="0" presId="urn:microsoft.com/office/officeart/2008/layout/VerticalCurvedList"/>
    <dgm:cxn modelId="{A89B8CE6-CE32-4C61-AFF2-86370D292F3A}" type="presParOf" srcId="{30BC7B5B-6A0C-480F-850F-905E06F322B1}" destId="{158F7D36-FA53-4102-B45B-0C0375F641E9}" srcOrd="0" destOrd="0" presId="urn:microsoft.com/office/officeart/2008/layout/VerticalCurvedList"/>
    <dgm:cxn modelId="{C6F5419F-2C9F-46E8-BF46-CCD05C94B92A}" type="presParOf" srcId="{30BC7B5B-6A0C-480F-850F-905E06F322B1}" destId="{8F5F40E4-B786-471F-830F-2AC82E0D84A5}" srcOrd="1" destOrd="0" presId="urn:microsoft.com/office/officeart/2008/layout/VerticalCurvedList"/>
    <dgm:cxn modelId="{A6D97B4E-C1E6-49C0-92E3-E366FB7EE5D6}" type="presParOf" srcId="{30BC7B5B-6A0C-480F-850F-905E06F322B1}" destId="{2F1B0A8F-B192-49DC-B64A-61647FD9515C}" srcOrd="2" destOrd="0" presId="urn:microsoft.com/office/officeart/2008/layout/VerticalCurvedList"/>
    <dgm:cxn modelId="{9764177C-2A75-4F39-AB8F-58E1983DBFA1}" type="presParOf" srcId="{30BC7B5B-6A0C-480F-850F-905E06F322B1}" destId="{C8327F40-31D4-4448-98CD-504D0A540D42}" srcOrd="3" destOrd="0" presId="urn:microsoft.com/office/officeart/2008/layout/VerticalCurvedList"/>
    <dgm:cxn modelId="{7BB165F4-4444-45CF-AF8E-8E125CE988CD}" type="presParOf" srcId="{2F5BCD6A-A9C0-4EAA-A8FE-D00088AA3F5F}" destId="{59D7FA98-9C25-4452-BEF5-36E0C9E8C894}" srcOrd="1" destOrd="0" presId="urn:microsoft.com/office/officeart/2008/layout/VerticalCurvedList"/>
    <dgm:cxn modelId="{4FA80706-601A-450F-BA9F-9D1049639960}" type="presParOf" srcId="{2F5BCD6A-A9C0-4EAA-A8FE-D00088AA3F5F}" destId="{4069E240-3EDE-4110-B041-A1CB9DBD0453}" srcOrd="2" destOrd="0" presId="urn:microsoft.com/office/officeart/2008/layout/VerticalCurvedList"/>
    <dgm:cxn modelId="{F4612D6C-7E65-4508-839B-73380DD8CEED}" type="presParOf" srcId="{4069E240-3EDE-4110-B041-A1CB9DBD0453}" destId="{001C7384-C1E0-49ED-97A5-83FE1B258CA6}" srcOrd="0" destOrd="0" presId="urn:microsoft.com/office/officeart/2008/layout/VerticalCurvedList"/>
    <dgm:cxn modelId="{A18392CF-573D-4A69-9B5E-C4BDE1167E99}" type="presParOf" srcId="{2F5BCD6A-A9C0-4EAA-A8FE-D00088AA3F5F}" destId="{F6F2A609-4894-4F78-B185-478FD871046A}" srcOrd="3" destOrd="0" presId="urn:microsoft.com/office/officeart/2008/layout/VerticalCurvedList"/>
    <dgm:cxn modelId="{39D737C1-8FF6-4942-9E3F-CEFA9BD20509}" type="presParOf" srcId="{2F5BCD6A-A9C0-4EAA-A8FE-D00088AA3F5F}" destId="{F8D9E5E1-EDF2-473C-B5BE-63809E6E19A6}" srcOrd="4" destOrd="0" presId="urn:microsoft.com/office/officeart/2008/layout/VerticalCurvedList"/>
    <dgm:cxn modelId="{AB851DE2-1372-4745-A660-67A37FA6AF20}" type="presParOf" srcId="{F8D9E5E1-EDF2-473C-B5BE-63809E6E19A6}" destId="{6EFAEB6E-B789-4649-81AD-6E6DD91CF54F}" srcOrd="0" destOrd="0" presId="urn:microsoft.com/office/officeart/2008/layout/VerticalCurvedList"/>
    <dgm:cxn modelId="{DA131348-EF49-46FD-A0A3-D294693FE0EE}" type="presParOf" srcId="{2F5BCD6A-A9C0-4EAA-A8FE-D00088AA3F5F}" destId="{9AE1C3EF-C8E3-42A0-865C-8D69D3AB3331}" srcOrd="5" destOrd="0" presId="urn:microsoft.com/office/officeart/2008/layout/VerticalCurvedList"/>
    <dgm:cxn modelId="{BCFB27F8-8391-40D0-A7B3-FE6919912779}" type="presParOf" srcId="{2F5BCD6A-A9C0-4EAA-A8FE-D00088AA3F5F}" destId="{28D033C7-4E5A-4310-861F-D34028F7C8C5}" srcOrd="6" destOrd="0" presId="urn:microsoft.com/office/officeart/2008/layout/VerticalCurvedList"/>
    <dgm:cxn modelId="{6A12EDB4-1FD8-4F39-9D26-5CCDE2CC4DEF}" type="presParOf" srcId="{28D033C7-4E5A-4310-861F-D34028F7C8C5}" destId="{DA956121-4CA2-4ECC-8C12-938420F254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40E4-B786-471F-830F-2AC82E0D84A5}">
      <dsp:nvSpPr>
        <dsp:cNvPr id="0" name=""/>
        <dsp:cNvSpPr/>
      </dsp:nvSpPr>
      <dsp:spPr>
        <a:xfrm>
          <a:off x="-4931996" y="-755741"/>
          <a:ext cx="5873932" cy="5873932"/>
        </a:xfrm>
        <a:prstGeom prst="blockArc">
          <a:avLst>
            <a:gd name="adj1" fmla="val 18900000"/>
            <a:gd name="adj2" fmla="val 2700000"/>
            <a:gd name="adj3" fmla="val 368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7FA98-9C25-4452-BEF5-36E0C9E8C894}">
      <dsp:nvSpPr>
        <dsp:cNvPr id="0" name=""/>
        <dsp:cNvSpPr/>
      </dsp:nvSpPr>
      <dsp:spPr>
        <a:xfrm>
          <a:off x="605809" y="436245"/>
          <a:ext cx="9132340" cy="872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53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Kis esély a nyereségre</a:t>
          </a:r>
        </a:p>
      </dsp:txBody>
      <dsp:txXfrm>
        <a:off x="605809" y="436245"/>
        <a:ext cx="9132340" cy="872490"/>
      </dsp:txXfrm>
    </dsp:sp>
    <dsp:sp modelId="{001C7384-C1E0-49ED-97A5-83FE1B258CA6}">
      <dsp:nvSpPr>
        <dsp:cNvPr id="0" name=""/>
        <dsp:cNvSpPr/>
      </dsp:nvSpPr>
      <dsp:spPr>
        <a:xfrm>
          <a:off x="60503" y="327183"/>
          <a:ext cx="1090612" cy="1090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2A609-4894-4F78-B185-478FD871046A}">
      <dsp:nvSpPr>
        <dsp:cNvPr id="0" name=""/>
        <dsp:cNvSpPr/>
      </dsp:nvSpPr>
      <dsp:spPr>
        <a:xfrm>
          <a:off x="1022659" y="1744980"/>
          <a:ext cx="4545111" cy="872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53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Előfordult nyereség </a:t>
          </a:r>
        </a:p>
      </dsp:txBody>
      <dsp:txXfrm>
        <a:off x="1022659" y="1744980"/>
        <a:ext cx="4545111" cy="872490"/>
      </dsp:txXfrm>
    </dsp:sp>
    <dsp:sp modelId="{6EFAEB6E-B789-4649-81AD-6E6DD91CF54F}">
      <dsp:nvSpPr>
        <dsp:cNvPr id="0" name=""/>
        <dsp:cNvSpPr/>
      </dsp:nvSpPr>
      <dsp:spPr>
        <a:xfrm>
          <a:off x="377653" y="1635918"/>
          <a:ext cx="1090612" cy="1090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1C3EF-C8E3-42A0-865C-8D69D3AB3331}">
      <dsp:nvSpPr>
        <dsp:cNvPr id="0" name=""/>
        <dsp:cNvSpPr/>
      </dsp:nvSpPr>
      <dsp:spPr>
        <a:xfrm>
          <a:off x="605809" y="3053714"/>
          <a:ext cx="9132340" cy="872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53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Legfeljebb ~10-12 millió közötti szelvény </a:t>
          </a:r>
          <a:r>
            <a:rPr lang="hu-HU" sz="2400" kern="1200" dirty="0">
              <a:sym typeface="Wingdings" panose="05000000000000000000" pitchFamily="2" charset="2"/>
            </a:rPr>
            <a:t> valószínűleg nyereség</a:t>
          </a:r>
          <a:r>
            <a:rPr lang="hu-HU" sz="2400" kern="1200" dirty="0"/>
            <a:t> </a:t>
          </a:r>
        </a:p>
      </dsp:txBody>
      <dsp:txXfrm>
        <a:off x="605809" y="3053714"/>
        <a:ext cx="9132340" cy="872490"/>
      </dsp:txXfrm>
    </dsp:sp>
    <dsp:sp modelId="{DA956121-4CA2-4ECC-8C12-938420F2543B}">
      <dsp:nvSpPr>
        <dsp:cNvPr id="0" name=""/>
        <dsp:cNvSpPr/>
      </dsp:nvSpPr>
      <dsp:spPr>
        <a:xfrm>
          <a:off x="60503" y="2944653"/>
          <a:ext cx="1090612" cy="1090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3CEAFEF-D834-49EB-A77B-83345F851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F1788A5-C0DC-4854-9DA1-5799AAFF4F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138-59DE-4CCE-BC05-C8289F820A4F}" type="datetimeFigureOut">
              <a:rPr lang="hu-HU" smtClean="0"/>
              <a:t>2022. 03. 08.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E3DD13-D879-441F-AE1C-6AD1662438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9FEA87-2B0D-4F9A-834F-E75A989411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C7F-E669-4886-B0A7-2EB3B0147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34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DFAA-8151-43F1-8218-1A676C54611E}" type="datetimeFigureOut">
              <a:rPr lang="hu-HU" noProof="0" smtClean="0"/>
              <a:t>2022. 03. 08.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4CA7-A258-4620-B482-398C3E6E42F7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64416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6058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962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142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2126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dirty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B1095E-0207-45C6-91A7-AA5C0ECAF77D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CFC7-DFD9-4A70-AE92-50385801C1DB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943764-A5EE-4C69-9C74-87A2F85F0CB0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1A8F9-3D3D-4792-AC4D-78355299A20D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286372C-2F48-413B-AB87-E0AE7CDBEFBC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0CA00-3C78-4E80-BDC4-943FCC4AA20A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B5506-EDF0-4C3A-B830-BBF3F054EE2B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36568C-8A71-4DEA-B6D3-725EA2FE6A31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22219-BD99-403B-B9A4-C6480A94D55D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473D03-A039-40EB-A341-F1ED0C939856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667C1-242F-4547-A9A6-B56F8576423E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277D6DF-4495-474C-81A8-48F6F365AB90}" type="datetime1">
              <a:rPr lang="hu-HU" smtClean="0"/>
              <a:t>2022. 03. 08.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7" name="6. kép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431624"/>
            <a:ext cx="10993549" cy="1321904"/>
          </a:xfrm>
        </p:spPr>
        <p:txBody>
          <a:bodyPr rtlCol="0" anchor="ctr">
            <a:noAutofit/>
          </a:bodyPr>
          <a:lstStyle/>
          <a:p>
            <a:pPr rtl="0"/>
            <a:r>
              <a:rPr lang="hu-HU" sz="2800" dirty="0" err="1">
                <a:solidFill>
                  <a:schemeClr val="bg1"/>
                </a:solidFill>
              </a:rPr>
              <a:t>Matlab</a:t>
            </a:r>
            <a:r>
              <a:rPr lang="hu-HU" sz="2800" dirty="0">
                <a:solidFill>
                  <a:schemeClr val="bg1"/>
                </a:solidFill>
              </a:rPr>
              <a:t> – r összehasonlítás</a:t>
            </a:r>
            <a:br>
              <a:rPr lang="hu-HU" sz="2800" dirty="0">
                <a:solidFill>
                  <a:schemeClr val="bg1"/>
                </a:solidFill>
              </a:rPr>
            </a:br>
            <a:r>
              <a:rPr lang="hu-HU" sz="2800" dirty="0">
                <a:solidFill>
                  <a:schemeClr val="bg1"/>
                </a:solidFill>
              </a:rPr>
              <a:t>5-ös lottó szimuláció</a:t>
            </a:r>
          </a:p>
        </p:txBody>
      </p:sp>
      <p:sp>
        <p:nvSpPr>
          <p:cNvPr id="11" name="Alcím 2">
            <a:extLst>
              <a:ext uri="{FF2B5EF4-FFF2-40B4-BE49-F238E27FC236}">
                <a16:creationId xmlns:a16="http://schemas.microsoft.com/office/drawing/2014/main" id="{E87AA297-242F-4B64-9752-46B716F055E0}"/>
              </a:ext>
            </a:extLst>
          </p:cNvPr>
          <p:cNvSpPr txBox="1">
            <a:spLocks/>
          </p:cNvSpPr>
          <p:nvPr/>
        </p:nvSpPr>
        <p:spPr>
          <a:xfrm>
            <a:off x="-10978" y="5739622"/>
            <a:ext cx="12208936" cy="3324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4" name="Alcím 2">
            <a:extLst>
              <a:ext uri="{FF2B5EF4-FFF2-40B4-BE49-F238E27FC236}">
                <a16:creationId xmlns:a16="http://schemas.microsoft.com/office/drawing/2014/main" id="{6F021863-F161-436C-A8A9-CB7FDBFB2FB5}"/>
              </a:ext>
            </a:extLst>
          </p:cNvPr>
          <p:cNvSpPr txBox="1">
            <a:spLocks/>
          </p:cNvSpPr>
          <p:nvPr/>
        </p:nvSpPr>
        <p:spPr>
          <a:xfrm rot="16200000">
            <a:off x="-367325" y="6164199"/>
            <a:ext cx="1055160" cy="3324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Téglalap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8" name="Tartalom helye 4" descr="Digitális számok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Csoport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églalap 8">
            <a:extLst>
              <a:ext uri="{FF2B5EF4-FFF2-40B4-BE49-F238E27FC236}">
                <a16:creationId xmlns:a16="http://schemas.microsoft.com/office/drawing/2014/main" id="{DF45D079-0E30-46DB-A2BD-E21B7944A751}"/>
              </a:ext>
            </a:extLst>
          </p:cNvPr>
          <p:cNvSpPr/>
          <p:nvPr/>
        </p:nvSpPr>
        <p:spPr>
          <a:xfrm>
            <a:off x="8054030" y="457200"/>
            <a:ext cx="3699902" cy="914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E1B5F17-6CF4-4245-AA81-C41E3C80C07B}"/>
              </a:ext>
            </a:extLst>
          </p:cNvPr>
          <p:cNvSpPr/>
          <p:nvPr/>
        </p:nvSpPr>
        <p:spPr>
          <a:xfrm>
            <a:off x="7941732" y="625199"/>
            <a:ext cx="3800344" cy="57672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Cím 1">
            <a:extLst>
              <a:ext uri="{FF2B5EF4-FFF2-40B4-BE49-F238E27FC236}">
                <a16:creationId xmlns:a16="http://schemas.microsoft.com/office/drawing/2014/main" id="{4C30D8EC-EF01-465C-99DA-79DA5266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610" y="1005531"/>
            <a:ext cx="2303410" cy="542127"/>
          </a:xfrm>
        </p:spPr>
        <p:txBody>
          <a:bodyPr/>
          <a:lstStyle/>
          <a:p>
            <a:r>
              <a:rPr lang="hu-HU" dirty="0"/>
              <a:t>Ismertetés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21D102C-8BAB-4A94-83E2-C312463279BB}"/>
              </a:ext>
            </a:extLst>
          </p:cNvPr>
          <p:cNvSpPr txBox="1"/>
          <p:nvPr/>
        </p:nvSpPr>
        <p:spPr>
          <a:xfrm>
            <a:off x="1239610" y="2289481"/>
            <a:ext cx="4675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Sorsolási tartomány:  </a:t>
            </a:r>
            <a:r>
              <a:rPr lang="hu-H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[1-90]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cs typeface="Arial" panose="020B0604020202020204" pitchFamily="34" charset="0"/>
              </a:rPr>
              <a:t>Egyenlő húzási esély 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(1,11˙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2400" dirty="0">
                <a:solidFill>
                  <a:schemeClr val="bg1"/>
                </a:solidFill>
                <a:cs typeface="Arial" panose="020B0604020202020204" pitchFamily="34" charset="0"/>
              </a:rPr>
              <a:t> szelvény ára: 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Ft</a:t>
            </a:r>
          </a:p>
          <a:p>
            <a:endParaRPr lang="hu-H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hu-HU" sz="2000" b="1" i="0" dirty="0">
                <a:solidFill>
                  <a:srgbClr val="00A769"/>
                </a:solidFill>
                <a:effectLst/>
                <a:latin typeface="Oswald" panose="020B0604020202020204" pitchFamily="2" charset="-18"/>
              </a:rPr>
              <a:t>Heti várható főnyeremény:</a:t>
            </a:r>
          </a:p>
          <a:p>
            <a:pPr algn="l"/>
            <a:r>
              <a:rPr lang="hu-HU" sz="2000" b="1" i="0" dirty="0">
                <a:solidFill>
                  <a:srgbClr val="FFFFFF"/>
                </a:solidFill>
                <a:effectLst/>
                <a:latin typeface="Oswald" panose="020B0604020202020204" pitchFamily="2" charset="-18"/>
              </a:rPr>
              <a:t>1,575 milliárd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Matematika 11. - II. Kombinatorika, valószínűségszámítás - 34. Kiválasztási  feladatok I.">
            <a:extLst>
              <a:ext uri="{FF2B5EF4-FFF2-40B4-BE49-F238E27FC236}">
                <a16:creationId xmlns:a16="http://schemas.microsoft.com/office/drawing/2014/main" id="{C30AC7E9-7B4F-41C9-9F84-8AF2C3269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44" y="1764489"/>
            <a:ext cx="3499750" cy="312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lcím 2">
            <a:extLst>
              <a:ext uri="{FF2B5EF4-FFF2-40B4-BE49-F238E27FC236}">
                <a16:creationId xmlns:a16="http://schemas.microsoft.com/office/drawing/2014/main" id="{40776030-C432-4658-85F1-D6D5A023ECF0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Téglalap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8" name="Tartalom helye 4" descr="Digitális számok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Csoport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églalap 8">
            <a:extLst>
              <a:ext uri="{FF2B5EF4-FFF2-40B4-BE49-F238E27FC236}">
                <a16:creationId xmlns:a16="http://schemas.microsoft.com/office/drawing/2014/main" id="{DF45D079-0E30-46DB-A2BD-E21B7944A751}"/>
              </a:ext>
            </a:extLst>
          </p:cNvPr>
          <p:cNvSpPr/>
          <p:nvPr/>
        </p:nvSpPr>
        <p:spPr>
          <a:xfrm>
            <a:off x="8054030" y="457200"/>
            <a:ext cx="3699902" cy="914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E1B5F17-6CF4-4245-AA81-C41E3C80C07B}"/>
              </a:ext>
            </a:extLst>
          </p:cNvPr>
          <p:cNvSpPr/>
          <p:nvPr/>
        </p:nvSpPr>
        <p:spPr>
          <a:xfrm>
            <a:off x="7941732" y="625199"/>
            <a:ext cx="3800344" cy="57672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Cím 1">
            <a:extLst>
              <a:ext uri="{FF2B5EF4-FFF2-40B4-BE49-F238E27FC236}">
                <a16:creationId xmlns:a16="http://schemas.microsoft.com/office/drawing/2014/main" id="{4C30D8EC-EF01-465C-99DA-79DA5266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25" y="891335"/>
            <a:ext cx="2303410" cy="542127"/>
          </a:xfrm>
        </p:spPr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2B5C43F2-FA18-4564-8921-1B8C3F078D78}"/>
              </a:ext>
            </a:extLst>
          </p:cNvPr>
          <p:cNvSpPr txBox="1"/>
          <p:nvPr/>
        </p:nvSpPr>
        <p:spPr>
          <a:xfrm>
            <a:off x="10327582" y="1685618"/>
            <a:ext cx="47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=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5B71445-E0AF-48D1-8667-0DD62553A7CB}"/>
              </a:ext>
            </a:extLst>
          </p:cNvPr>
          <p:cNvSpPr txBox="1"/>
          <p:nvPr/>
        </p:nvSpPr>
        <p:spPr>
          <a:xfrm>
            <a:off x="956525" y="1726218"/>
            <a:ext cx="127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P(ötös)=</a:t>
            </a: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5956E324-865D-43B6-BCF4-859289BB95D9}"/>
              </a:ext>
            </a:extLst>
          </p:cNvPr>
          <p:cNvGrpSpPr/>
          <p:nvPr/>
        </p:nvGrpSpPr>
        <p:grpSpPr>
          <a:xfrm>
            <a:off x="2240485" y="1511776"/>
            <a:ext cx="1263192" cy="863026"/>
            <a:chOff x="6165130" y="2078138"/>
            <a:chExt cx="1263192" cy="863026"/>
          </a:xfrm>
        </p:grpSpPr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0E4EFF13-1E2B-42C7-AB75-FF45E0E40C2C}"/>
                </a:ext>
              </a:extLst>
            </p:cNvPr>
            <p:cNvCxnSpPr/>
            <p:nvPr/>
          </p:nvCxnSpPr>
          <p:spPr>
            <a:xfrm>
              <a:off x="6165130" y="2507530"/>
              <a:ext cx="1263192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B16BD95E-9036-4534-894B-D923A09D1E05}"/>
                </a:ext>
              </a:extLst>
            </p:cNvPr>
            <p:cNvSpPr txBox="1"/>
            <p:nvPr/>
          </p:nvSpPr>
          <p:spPr>
            <a:xfrm>
              <a:off x="6294604" y="2078138"/>
              <a:ext cx="103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kedvező</a:t>
              </a:r>
            </a:p>
          </p:txBody>
        </p:sp>
        <p:sp>
          <p:nvSpPr>
            <p:cNvPr id="54" name="Szövegdoboz 53">
              <a:extLst>
                <a:ext uri="{FF2B5EF4-FFF2-40B4-BE49-F238E27FC236}">
                  <a16:creationId xmlns:a16="http://schemas.microsoft.com/office/drawing/2014/main" id="{882626A0-8E18-4C4A-B97B-CBEE194BC940}"/>
                </a:ext>
              </a:extLst>
            </p:cNvPr>
            <p:cNvSpPr txBox="1"/>
            <p:nvPr/>
          </p:nvSpPr>
          <p:spPr>
            <a:xfrm>
              <a:off x="6363093" y="2571832"/>
              <a:ext cx="867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összes</a:t>
              </a:r>
            </a:p>
          </p:txBody>
        </p:sp>
      </p:grp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3EC2682A-F652-463B-8F8C-DD57DB36F67B}"/>
              </a:ext>
            </a:extLst>
          </p:cNvPr>
          <p:cNvSpPr txBox="1"/>
          <p:nvPr/>
        </p:nvSpPr>
        <p:spPr>
          <a:xfrm>
            <a:off x="3594574" y="1714244"/>
            <a:ext cx="39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=</a:t>
            </a:r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8157E66B-CA62-416A-BCA7-78994B19A391}"/>
              </a:ext>
            </a:extLst>
          </p:cNvPr>
          <p:cNvGrpSpPr/>
          <p:nvPr/>
        </p:nvGrpSpPr>
        <p:grpSpPr>
          <a:xfrm>
            <a:off x="4019190" y="1541084"/>
            <a:ext cx="941105" cy="1109579"/>
            <a:chOff x="8445096" y="2078138"/>
            <a:chExt cx="941105" cy="1109579"/>
          </a:xfrm>
        </p:grpSpPr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E4D5B149-76E6-45C5-96CB-7DA26B4207B7}"/>
                </a:ext>
              </a:extLst>
            </p:cNvPr>
            <p:cNvSpPr txBox="1"/>
            <p:nvPr/>
          </p:nvSpPr>
          <p:spPr>
            <a:xfrm>
              <a:off x="8726294" y="2078138"/>
              <a:ext cx="501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Egyenes összekötő 47">
              <a:extLst>
                <a:ext uri="{FF2B5EF4-FFF2-40B4-BE49-F238E27FC236}">
                  <a16:creationId xmlns:a16="http://schemas.microsoft.com/office/drawing/2014/main" id="{C568C7CA-4353-49AD-821B-95C684CB725C}"/>
                </a:ext>
              </a:extLst>
            </p:cNvPr>
            <p:cNvCxnSpPr>
              <a:cxnSpLocks/>
            </p:cNvCxnSpPr>
            <p:nvPr/>
          </p:nvCxnSpPr>
          <p:spPr>
            <a:xfrm>
              <a:off x="8445096" y="2474098"/>
              <a:ext cx="941105" cy="415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ED3F77B5-5165-47A9-92E2-AF48AB13CCAF}"/>
                </a:ext>
              </a:extLst>
            </p:cNvPr>
            <p:cNvSpPr txBox="1"/>
            <p:nvPr/>
          </p:nvSpPr>
          <p:spPr>
            <a:xfrm>
              <a:off x="8687739" y="2510993"/>
              <a:ext cx="521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  <a:endPara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F4371B24-9724-435B-A741-53B6447B822B}"/>
                </a:ext>
              </a:extLst>
            </p:cNvPr>
            <p:cNvSpPr txBox="1"/>
            <p:nvPr/>
          </p:nvSpPr>
          <p:spPr>
            <a:xfrm>
              <a:off x="8744126" y="2787607"/>
              <a:ext cx="38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Nagy zárójel 50">
              <a:extLst>
                <a:ext uri="{FF2B5EF4-FFF2-40B4-BE49-F238E27FC236}">
                  <a16:creationId xmlns:a16="http://schemas.microsoft.com/office/drawing/2014/main" id="{7A16FD92-D0B0-4C12-9110-98CA580043C3}"/>
                </a:ext>
              </a:extLst>
            </p:cNvPr>
            <p:cNvSpPr/>
            <p:nvPr/>
          </p:nvSpPr>
          <p:spPr>
            <a:xfrm>
              <a:off x="8652709" y="2552320"/>
              <a:ext cx="521565" cy="582750"/>
            </a:xfrm>
            <a:prstGeom prst="bracketPair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462EBB4-9B49-4869-87D1-C08B04360F48}"/>
              </a:ext>
            </a:extLst>
          </p:cNvPr>
          <p:cNvSpPr txBox="1"/>
          <p:nvPr/>
        </p:nvSpPr>
        <p:spPr>
          <a:xfrm>
            <a:off x="5052620" y="1743106"/>
            <a:ext cx="3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=</a:t>
            </a:r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EC8AD126-9483-4591-8C02-C5B75319117C}"/>
              </a:ext>
            </a:extLst>
          </p:cNvPr>
          <p:cNvGrpSpPr/>
          <p:nvPr/>
        </p:nvGrpSpPr>
        <p:grpSpPr>
          <a:xfrm>
            <a:off x="5439763" y="1600727"/>
            <a:ext cx="947136" cy="997289"/>
            <a:chOff x="6093490" y="3524310"/>
            <a:chExt cx="947136" cy="997289"/>
          </a:xfrm>
        </p:grpSpPr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F0E1A171-8024-444E-95C9-9F9DA8D5E4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3490" y="3886200"/>
              <a:ext cx="816827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285D36B8-0806-46D1-A8E7-17888954521A}"/>
                </a:ext>
              </a:extLst>
            </p:cNvPr>
            <p:cNvSpPr txBox="1"/>
            <p:nvPr/>
          </p:nvSpPr>
          <p:spPr>
            <a:xfrm>
              <a:off x="6350453" y="3524310"/>
              <a:ext cx="307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85ECED2-B772-4AA5-B85F-5F14D402F586}"/>
                </a:ext>
              </a:extLst>
            </p:cNvPr>
            <p:cNvSpPr txBox="1"/>
            <p:nvPr/>
          </p:nvSpPr>
          <p:spPr>
            <a:xfrm>
              <a:off x="6273055" y="3886200"/>
              <a:ext cx="595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90!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4ACF1085-447D-46C7-B88A-635BCA71D8F6}"/>
                </a:ext>
              </a:extLst>
            </p:cNvPr>
            <p:cNvSpPr txBox="1"/>
            <p:nvPr/>
          </p:nvSpPr>
          <p:spPr>
            <a:xfrm>
              <a:off x="6173359" y="4152267"/>
              <a:ext cx="86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5!*85!</a:t>
              </a:r>
            </a:p>
          </p:txBody>
        </p:sp>
        <p:cxnSp>
          <p:nvCxnSpPr>
            <p:cNvPr id="46" name="Egyenes összekötő 45">
              <a:extLst>
                <a:ext uri="{FF2B5EF4-FFF2-40B4-BE49-F238E27FC236}">
                  <a16:creationId xmlns:a16="http://schemas.microsoft.com/office/drawing/2014/main" id="{BDC97863-7F74-4CCD-A8A1-71D231C02869}"/>
                </a:ext>
              </a:extLst>
            </p:cNvPr>
            <p:cNvCxnSpPr>
              <a:cxnSpLocks/>
            </p:cNvCxnSpPr>
            <p:nvPr/>
          </p:nvCxnSpPr>
          <p:spPr>
            <a:xfrm>
              <a:off x="6171733" y="4196548"/>
              <a:ext cx="71770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8C6181C1-7EDD-452A-BB33-C3802DD2BEEE}"/>
              </a:ext>
            </a:extLst>
          </p:cNvPr>
          <p:cNvSpPr txBox="1"/>
          <p:nvPr/>
        </p:nvSpPr>
        <p:spPr>
          <a:xfrm>
            <a:off x="6331787" y="1743106"/>
            <a:ext cx="35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=</a:t>
            </a:r>
          </a:p>
        </p:txBody>
      </p: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0C4F9E3E-8951-4FFC-88BD-C31BD09428B0}"/>
              </a:ext>
            </a:extLst>
          </p:cNvPr>
          <p:cNvGrpSpPr/>
          <p:nvPr/>
        </p:nvGrpSpPr>
        <p:grpSpPr>
          <a:xfrm>
            <a:off x="6751177" y="1600727"/>
            <a:ext cx="1952760" cy="1021802"/>
            <a:chOff x="7591280" y="3529105"/>
            <a:chExt cx="1952760" cy="1021802"/>
          </a:xfrm>
        </p:grpSpPr>
        <p:cxnSp>
          <p:nvCxnSpPr>
            <p:cNvPr id="37" name="Egyenes összekötő 36">
              <a:extLst>
                <a:ext uri="{FF2B5EF4-FFF2-40B4-BE49-F238E27FC236}">
                  <a16:creationId xmlns:a16="http://schemas.microsoft.com/office/drawing/2014/main" id="{3A0AA9D1-E4DC-42FC-A5F3-1B74AE45C830}"/>
                </a:ext>
              </a:extLst>
            </p:cNvPr>
            <p:cNvCxnSpPr/>
            <p:nvPr/>
          </p:nvCxnSpPr>
          <p:spPr>
            <a:xfrm>
              <a:off x="7620927" y="3905879"/>
              <a:ext cx="164510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58F3263D-1807-4DB0-BF70-2F6C271E62EE}"/>
                </a:ext>
              </a:extLst>
            </p:cNvPr>
            <p:cNvSpPr txBox="1"/>
            <p:nvPr/>
          </p:nvSpPr>
          <p:spPr>
            <a:xfrm>
              <a:off x="8249879" y="3529105"/>
              <a:ext cx="38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00095AB1-8964-496C-BA9C-5FFCE9078111}"/>
                </a:ext>
              </a:extLst>
            </p:cNvPr>
            <p:cNvSpPr txBox="1"/>
            <p:nvPr/>
          </p:nvSpPr>
          <p:spPr>
            <a:xfrm>
              <a:off x="7620928" y="3919290"/>
              <a:ext cx="1923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86*87*88*89*90</a:t>
              </a:r>
            </a:p>
          </p:txBody>
        </p:sp>
        <p:cxnSp>
          <p:nvCxnSpPr>
            <p:cNvPr id="40" name="Egyenes összekötő 39">
              <a:extLst>
                <a:ext uri="{FF2B5EF4-FFF2-40B4-BE49-F238E27FC236}">
                  <a16:creationId xmlns:a16="http://schemas.microsoft.com/office/drawing/2014/main" id="{17ECCFF9-3512-4FDF-BA29-0AF1D6545D86}"/>
                </a:ext>
              </a:extLst>
            </p:cNvPr>
            <p:cNvCxnSpPr>
              <a:cxnSpLocks/>
            </p:cNvCxnSpPr>
            <p:nvPr/>
          </p:nvCxnSpPr>
          <p:spPr>
            <a:xfrm>
              <a:off x="7591280" y="4214260"/>
              <a:ext cx="169400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78287431-8346-4E9C-8C04-832929BDCFAF}"/>
                </a:ext>
              </a:extLst>
            </p:cNvPr>
            <p:cNvSpPr txBox="1"/>
            <p:nvPr/>
          </p:nvSpPr>
          <p:spPr>
            <a:xfrm>
              <a:off x="7803496" y="4181575"/>
              <a:ext cx="164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1*2*3*4*5</a:t>
              </a:r>
            </a:p>
          </p:txBody>
        </p:sp>
      </p:grp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D74DAE78-2717-48E5-BB8D-09B99A5444F7}"/>
              </a:ext>
            </a:extLst>
          </p:cNvPr>
          <p:cNvSpPr txBox="1"/>
          <p:nvPr/>
        </p:nvSpPr>
        <p:spPr>
          <a:xfrm>
            <a:off x="8559546" y="1756578"/>
            <a:ext cx="43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=</a:t>
            </a:r>
          </a:p>
        </p:txBody>
      </p: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F3DDFC15-62EF-44FC-9F74-A0BBB670BBB0}"/>
              </a:ext>
            </a:extLst>
          </p:cNvPr>
          <p:cNvGrpSpPr/>
          <p:nvPr/>
        </p:nvGrpSpPr>
        <p:grpSpPr>
          <a:xfrm>
            <a:off x="8875991" y="1571856"/>
            <a:ext cx="1387456" cy="774977"/>
            <a:chOff x="9653833" y="3515474"/>
            <a:chExt cx="1387456" cy="774977"/>
          </a:xfrm>
        </p:grpSpPr>
        <p:cxnSp>
          <p:nvCxnSpPr>
            <p:cNvPr id="34" name="Egyenes összekötő 33">
              <a:extLst>
                <a:ext uri="{FF2B5EF4-FFF2-40B4-BE49-F238E27FC236}">
                  <a16:creationId xmlns:a16="http://schemas.microsoft.com/office/drawing/2014/main" id="{4065B52D-3D4F-4CD2-86F6-E11D12550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9504" y="3888694"/>
              <a:ext cx="1325456" cy="8216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2686F038-B61A-483A-88F1-EDB295DFB69F}"/>
                </a:ext>
              </a:extLst>
            </p:cNvPr>
            <p:cNvSpPr txBox="1"/>
            <p:nvPr/>
          </p:nvSpPr>
          <p:spPr>
            <a:xfrm>
              <a:off x="10158468" y="3515474"/>
              <a:ext cx="71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5E5E96DF-8323-41F2-BA9E-FC67909429C8}"/>
                </a:ext>
              </a:extLst>
            </p:cNvPr>
            <p:cNvSpPr txBox="1"/>
            <p:nvPr/>
          </p:nvSpPr>
          <p:spPr>
            <a:xfrm>
              <a:off x="9653833" y="3921119"/>
              <a:ext cx="1387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43.949.268</a:t>
              </a:r>
            </a:p>
          </p:txBody>
        </p:sp>
      </p:grp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19C9227-0025-4061-93D5-D7F6935AF27C}"/>
              </a:ext>
            </a:extLst>
          </p:cNvPr>
          <p:cNvSpPr txBox="1"/>
          <p:nvPr/>
        </p:nvSpPr>
        <p:spPr>
          <a:xfrm>
            <a:off x="1894075" y="2893495"/>
            <a:ext cx="47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=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539A0AFC-5815-4424-A3A5-5D3984FE968B}"/>
              </a:ext>
            </a:extLst>
          </p:cNvPr>
          <p:cNvSpPr txBox="1"/>
          <p:nvPr/>
        </p:nvSpPr>
        <p:spPr>
          <a:xfrm>
            <a:off x="2240485" y="2907618"/>
            <a:ext cx="3018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0,000000022753508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C05AF3F-61AE-4F35-B170-2E95E4A1B12F}"/>
              </a:ext>
            </a:extLst>
          </p:cNvPr>
          <p:cNvSpPr txBox="1"/>
          <p:nvPr/>
        </p:nvSpPr>
        <p:spPr>
          <a:xfrm>
            <a:off x="1008038" y="4484233"/>
            <a:ext cx="157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P(négyes)=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F49A054-3579-451D-B478-42C6EFA6B0E1}"/>
              </a:ext>
            </a:extLst>
          </p:cNvPr>
          <p:cNvGrpSpPr/>
          <p:nvPr/>
        </p:nvGrpSpPr>
        <p:grpSpPr>
          <a:xfrm>
            <a:off x="2581385" y="3877945"/>
            <a:ext cx="2137548" cy="1584346"/>
            <a:chOff x="2581385" y="3877945"/>
            <a:chExt cx="2137548" cy="1584346"/>
          </a:xfrm>
        </p:grpSpPr>
        <p:cxnSp>
          <p:nvCxnSpPr>
            <p:cNvPr id="4" name="Egyenes összekötő 3">
              <a:extLst>
                <a:ext uri="{FF2B5EF4-FFF2-40B4-BE49-F238E27FC236}">
                  <a16:creationId xmlns:a16="http://schemas.microsoft.com/office/drawing/2014/main" id="{BBDAEF20-68B7-4381-84A3-5C4177926347}"/>
                </a:ext>
              </a:extLst>
            </p:cNvPr>
            <p:cNvCxnSpPr>
              <a:cxnSpLocks/>
            </p:cNvCxnSpPr>
            <p:nvPr/>
          </p:nvCxnSpPr>
          <p:spPr>
            <a:xfrm>
              <a:off x="2581385" y="4697095"/>
              <a:ext cx="158807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Nagy zárójel 4">
              <a:extLst>
                <a:ext uri="{FF2B5EF4-FFF2-40B4-BE49-F238E27FC236}">
                  <a16:creationId xmlns:a16="http://schemas.microsoft.com/office/drawing/2014/main" id="{33BB6B2E-3F49-4E24-BCDC-9AF4EC1C1BF2}"/>
                </a:ext>
              </a:extLst>
            </p:cNvPr>
            <p:cNvSpPr/>
            <p:nvPr/>
          </p:nvSpPr>
          <p:spPr>
            <a:xfrm>
              <a:off x="2790936" y="3877945"/>
              <a:ext cx="475970" cy="752470"/>
            </a:xfrm>
            <a:prstGeom prst="bracketPair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b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" name="Nagy zárójel 5">
              <a:extLst>
                <a:ext uri="{FF2B5EF4-FFF2-40B4-BE49-F238E27FC236}">
                  <a16:creationId xmlns:a16="http://schemas.microsoft.com/office/drawing/2014/main" id="{AF602878-2051-4082-9560-DE5912247574}"/>
                </a:ext>
              </a:extLst>
            </p:cNvPr>
            <p:cNvSpPr/>
            <p:nvPr/>
          </p:nvSpPr>
          <p:spPr>
            <a:xfrm>
              <a:off x="3446338" y="3877946"/>
              <a:ext cx="582003" cy="762352"/>
            </a:xfrm>
            <a:prstGeom prst="bracketPair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85</a:t>
              </a:r>
              <a:b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Nagy zárójel 9">
              <a:extLst>
                <a:ext uri="{FF2B5EF4-FFF2-40B4-BE49-F238E27FC236}">
                  <a16:creationId xmlns:a16="http://schemas.microsoft.com/office/drawing/2014/main" id="{A7B792A1-6126-42C6-BB99-BF2DADD8508E}"/>
                </a:ext>
              </a:extLst>
            </p:cNvPr>
            <p:cNvSpPr/>
            <p:nvPr/>
          </p:nvSpPr>
          <p:spPr>
            <a:xfrm>
              <a:off x="3047095" y="4799114"/>
              <a:ext cx="597398" cy="663177"/>
            </a:xfrm>
            <a:prstGeom prst="bracketPair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  <a:b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hu-HU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CC04FD6C-576A-40A9-88F0-7784BC3D9426}"/>
                </a:ext>
              </a:extLst>
            </p:cNvPr>
            <p:cNvSpPr txBox="1"/>
            <p:nvPr/>
          </p:nvSpPr>
          <p:spPr>
            <a:xfrm>
              <a:off x="4243049" y="4451727"/>
              <a:ext cx="47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>
                  <a:solidFill>
                    <a:schemeClr val="bg1"/>
                  </a:solidFill>
                </a:rPr>
                <a:t>=</a:t>
              </a:r>
              <a:endParaRPr lang="hu-HU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9FF1002-BB79-4B66-B13C-2FAF263E39B3}"/>
              </a:ext>
            </a:extLst>
          </p:cNvPr>
          <p:cNvSpPr txBox="1"/>
          <p:nvPr/>
        </p:nvSpPr>
        <p:spPr>
          <a:xfrm>
            <a:off x="4600269" y="4452298"/>
            <a:ext cx="194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0,00000967</a:t>
            </a:r>
            <a:endParaRPr lang="hu-H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A0C76451-6D8E-4F6A-A065-1AAD4DED3B04}"/>
              </a:ext>
            </a:extLst>
          </p:cNvPr>
          <p:cNvSpPr txBox="1"/>
          <p:nvPr/>
        </p:nvSpPr>
        <p:spPr>
          <a:xfrm>
            <a:off x="6507677" y="2890881"/>
            <a:ext cx="4896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A769"/>
                </a:solidFill>
              </a:rPr>
              <a:t>Biztos találat: </a:t>
            </a:r>
            <a:br>
              <a:rPr lang="hu-HU" sz="2400" dirty="0">
                <a:solidFill>
                  <a:srgbClr val="00A769"/>
                </a:solidFill>
              </a:rPr>
            </a:br>
            <a:r>
              <a:rPr lang="hu-H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43.949.268 * 300 = 13.184.780.400 Ft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9213F99B-C042-4F30-8C82-BA575D110F19}"/>
              </a:ext>
            </a:extLst>
          </p:cNvPr>
          <p:cNvSpPr txBox="1"/>
          <p:nvPr/>
        </p:nvSpPr>
        <p:spPr>
          <a:xfrm rot="5400000">
            <a:off x="1496011" y="5502579"/>
            <a:ext cx="597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0" name="Alcím 2">
            <a:extLst>
              <a:ext uri="{FF2B5EF4-FFF2-40B4-BE49-F238E27FC236}">
                <a16:creationId xmlns:a16="http://schemas.microsoft.com/office/drawing/2014/main" id="{26EE0E34-9A41-41EF-9993-E9F7F2967503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9840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3" grpId="0"/>
      <p:bldP spid="25" grpId="0"/>
      <p:bldP spid="28" grpId="0"/>
      <p:bldP spid="30" grpId="0"/>
      <p:bldP spid="32" grpId="0"/>
      <p:bldP spid="21" grpId="0"/>
      <p:bldP spid="22" grpId="0"/>
      <p:bldP spid="2" grpId="0"/>
      <p:bldP spid="12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86F393-9E27-49B0-B539-70F7F0F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2913393"/>
            <a:ext cx="3409783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 program</a:t>
            </a:r>
          </a:p>
        </p:txBody>
      </p:sp>
      <p:pic>
        <p:nvPicPr>
          <p:cNvPr id="4" name="Picture 6" descr="Matlab] How to quickly clean the workspace | Orion42 ~IT made easy~">
            <a:extLst>
              <a:ext uri="{FF2B5EF4-FFF2-40B4-BE49-F238E27FC236}">
                <a16:creationId xmlns:a16="http://schemas.microsoft.com/office/drawing/2014/main" id="{C29792BE-7799-4C11-8CA3-FB2A8495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2021" y="1111641"/>
            <a:ext cx="4628821" cy="46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lcím 2">
            <a:extLst>
              <a:ext uri="{FF2B5EF4-FFF2-40B4-BE49-F238E27FC236}">
                <a16:creationId xmlns:a16="http://schemas.microsoft.com/office/drawing/2014/main" id="{FEEB0849-7B3F-436E-BC5B-7591AE772FBC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815806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E74A98-BBA0-487C-8EE1-20B75ABB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Matlab</a:t>
            </a:r>
            <a:r>
              <a:rPr lang="hu-HU" dirty="0"/>
              <a:t>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DB2AA4-8C71-4F03-B25B-5E271D8A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42" y="2456498"/>
            <a:ext cx="4219407" cy="4096479"/>
          </a:xfrm>
        </p:spPr>
        <p:txBody>
          <a:bodyPr anchor="t">
            <a:normAutofit/>
          </a:bodyPr>
          <a:lstStyle/>
          <a:p>
            <a:r>
              <a:rPr lang="hu-HU" dirty="0"/>
              <a:t>5-ös lottó szimulálása</a:t>
            </a:r>
          </a:p>
          <a:p>
            <a:r>
              <a:rPr lang="hu-HU" dirty="0"/>
              <a:t>Tárolja a szükséges adatokat amíg fut</a:t>
            </a:r>
          </a:p>
          <a:p>
            <a:r>
              <a:rPr lang="hu-HU" dirty="0"/>
              <a:t>Konzol használata: számok</a:t>
            </a:r>
          </a:p>
          <a:p>
            <a:r>
              <a:rPr lang="hu-HU" dirty="0"/>
              <a:t>A felhasználó állítja le</a:t>
            </a:r>
          </a:p>
          <a:p>
            <a:r>
              <a:rPr lang="hu-HU" dirty="0"/>
              <a:t>Diagram rajzolás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6436EB2D-7CAF-4A52-8ED0-8D0B2DCF34E3}"/>
              </a:ext>
            </a:extLst>
          </p:cNvPr>
          <p:cNvGrpSpPr/>
          <p:nvPr/>
        </p:nvGrpSpPr>
        <p:grpSpPr>
          <a:xfrm>
            <a:off x="6513737" y="1477619"/>
            <a:ext cx="4925621" cy="5075358"/>
            <a:chOff x="6513737" y="1477619"/>
            <a:chExt cx="4925621" cy="5075358"/>
          </a:xfrm>
        </p:grpSpPr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637539E1-7B50-45D3-BDE8-5A92BA333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737" y="1477619"/>
              <a:ext cx="4925621" cy="476673"/>
            </a:xfrm>
            <a:prstGeom prst="rect">
              <a:avLst/>
            </a:prstGeom>
            <a:effectLst>
              <a:glow rad="139700">
                <a:schemeClr val="tx1">
                  <a:alpha val="40000"/>
                </a:schemeClr>
              </a:glow>
            </a:effectLst>
          </p:spPr>
        </p:pic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DBBCEA6F-5CDB-4657-9F3B-D889FF88B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737" y="2041937"/>
              <a:ext cx="4925621" cy="4511040"/>
            </a:xfrm>
            <a:prstGeom prst="rect">
              <a:avLst/>
            </a:prstGeom>
            <a:ln>
              <a:noFill/>
            </a:ln>
            <a:effectLst>
              <a:glow rad="139700">
                <a:schemeClr val="tx1">
                  <a:alpha val="40000"/>
                </a:schemeClr>
              </a:glow>
            </a:effectLst>
          </p:spPr>
        </p:pic>
      </p:grpSp>
      <p:sp>
        <p:nvSpPr>
          <p:cNvPr id="6" name="Alcím 2">
            <a:extLst>
              <a:ext uri="{FF2B5EF4-FFF2-40B4-BE49-F238E27FC236}">
                <a16:creationId xmlns:a16="http://schemas.microsoft.com/office/drawing/2014/main" id="{42B089F3-67C0-4838-999A-0EA705E01799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56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Matlab</a:t>
            </a:r>
            <a:r>
              <a:rPr lang="hu-HU" dirty="0"/>
              <a:t> program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1911350"/>
            <a:ext cx="5902234" cy="4351338"/>
          </a:xfrm>
        </p:spPr>
        <p:txBody>
          <a:bodyPr>
            <a:normAutofit/>
          </a:bodyPr>
          <a:lstStyle/>
          <a:p>
            <a:r>
              <a:rPr lang="hu-HU" dirty="0"/>
              <a:t>Main függvény</a:t>
            </a:r>
          </a:p>
          <a:p>
            <a:pPr lvl="1"/>
            <a:r>
              <a:rPr lang="hu-HU" dirty="0"/>
              <a:t>Folyamatos futás</a:t>
            </a:r>
          </a:p>
          <a:p>
            <a:pPr lvl="1"/>
            <a:r>
              <a:rPr lang="hu-HU" dirty="0"/>
              <a:t>Felhasználó állítja le</a:t>
            </a:r>
          </a:p>
          <a:p>
            <a:pPr lvl="1"/>
            <a:r>
              <a:rPr lang="hu-HU" dirty="0"/>
              <a:t>Konzol </a:t>
            </a:r>
            <a:r>
              <a:rPr lang="hu-HU" dirty="0">
                <a:sym typeface="Wingdings" panose="05000000000000000000" pitchFamily="2" charset="2"/>
              </a:rPr>
              <a:t>input    Megfelelő függvény meghívása / leállítás</a:t>
            </a:r>
            <a:endParaRPr lang="hu-HU" dirty="0"/>
          </a:p>
          <a:p>
            <a:r>
              <a:rPr lang="hu-HU" dirty="0"/>
              <a:t>Minden funkció külön függvény</a:t>
            </a:r>
          </a:p>
          <a:p>
            <a:r>
              <a:rPr lang="hu-HU" dirty="0"/>
              <a:t>Lefut a függvény  </a:t>
            </a:r>
            <a:r>
              <a:rPr lang="hu-HU" dirty="0">
                <a:sym typeface="Wingdings" panose="05000000000000000000" pitchFamily="2" charset="2"/>
              </a:rPr>
              <a:t>  Main    Konzol input</a:t>
            </a:r>
          </a:p>
          <a:p>
            <a:r>
              <a:rPr lang="hu-HU" dirty="0">
                <a:sym typeface="Wingdings" panose="05000000000000000000" pitchFamily="2" charset="2"/>
              </a:rPr>
              <a:t>Részeredmények kiírása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Minden részeredmény / csak nyertes lehetőségek</a:t>
            </a:r>
          </a:p>
          <a:p>
            <a:r>
              <a:rPr lang="hu-HU" dirty="0">
                <a:sym typeface="Wingdings" panose="05000000000000000000" pitchFamily="2" charset="2"/>
              </a:rPr>
              <a:t>Nyerési esélyek kiszámolása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26" y="1505937"/>
            <a:ext cx="4925923" cy="4852001"/>
          </a:xfrm>
          <a:prstGeom prst="rect">
            <a:avLst/>
          </a:prstGeom>
          <a:ln>
            <a:noFill/>
          </a:ln>
          <a:effectLst>
            <a:glow rad="139700">
              <a:schemeClr val="tx1">
                <a:alpha val="40000"/>
              </a:schemeClr>
            </a:glow>
          </a:effectLst>
        </p:spPr>
      </p:pic>
      <p:sp>
        <p:nvSpPr>
          <p:cNvPr id="6" name="Alcím 2">
            <a:extLst>
              <a:ext uri="{FF2B5EF4-FFF2-40B4-BE49-F238E27FC236}">
                <a16:creationId xmlns:a16="http://schemas.microsoft.com/office/drawing/2014/main" id="{C0AFF833-4E62-4130-86F5-652A673B1AC8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7791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EFF"/>
                </a:solidFill>
              </a:rPr>
              <a:t>Funkciók</a:t>
            </a:r>
          </a:p>
        </p:txBody>
      </p:sp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7B1F68F1-097C-432C-819F-2DFECEC33178}"/>
              </a:ext>
            </a:extLst>
          </p:cNvPr>
          <p:cNvSpPr/>
          <p:nvPr/>
        </p:nvSpPr>
        <p:spPr>
          <a:xfrm>
            <a:off x="587649" y="2777858"/>
            <a:ext cx="2070808" cy="2484970"/>
          </a:xfrm>
          <a:custGeom>
            <a:avLst/>
            <a:gdLst>
              <a:gd name="connsiteX0" fmla="*/ 0 w 2070808"/>
              <a:gd name="connsiteY0" fmla="*/ 0 h 2484970"/>
              <a:gd name="connsiteX1" fmla="*/ 2070808 w 2070808"/>
              <a:gd name="connsiteY1" fmla="*/ 0 h 2484970"/>
              <a:gd name="connsiteX2" fmla="*/ 2070808 w 2070808"/>
              <a:gd name="connsiteY2" fmla="*/ 2484970 h 2484970"/>
              <a:gd name="connsiteX3" fmla="*/ 0 w 2070808"/>
              <a:gd name="connsiteY3" fmla="*/ 2484970 h 2484970"/>
              <a:gd name="connsiteX4" fmla="*/ 0 w 2070808"/>
              <a:gd name="connsiteY4" fmla="*/ 0 h 24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2484970">
                <a:moveTo>
                  <a:pt x="0" y="0"/>
                </a:moveTo>
                <a:lnTo>
                  <a:pt x="2070808" y="0"/>
                </a:lnTo>
                <a:lnTo>
                  <a:pt x="2070808" y="2484970"/>
                </a:lnTo>
                <a:lnTo>
                  <a:pt x="0" y="2484970"/>
                </a:lnTo>
                <a:lnTo>
                  <a:pt x="0" y="0"/>
                </a:lnTo>
                <a:close/>
              </a:path>
            </a:pathLst>
          </a:custGeom>
          <a:solidFill>
            <a:srgbClr val="1A326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993988" rIns="204550" bIns="330200" numCol="1" spcCol="1270" anchor="t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400" kern="1200" dirty="0"/>
              <a:t>Három fő taktika szimulálása:</a:t>
            </a:r>
            <a:endParaRPr lang="en-US" sz="14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hu-HU" sz="1100" kern="1200" dirty="0"/>
              <a:t>Minden héten egy szelvény</a:t>
            </a:r>
            <a:endParaRPr lang="en-US" sz="11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hu-HU" sz="1100" kern="1200" dirty="0"/>
              <a:t>Egy héten több szelvény</a:t>
            </a:r>
            <a:endParaRPr lang="en-US" sz="11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hu-HU" sz="1100" kern="1200" dirty="0"/>
              <a:t>Minden héten ugyanazok a megjátszott számok</a:t>
            </a:r>
            <a:endParaRPr lang="en-US" sz="1100" kern="1200" dirty="0"/>
          </a:p>
        </p:txBody>
      </p:sp>
      <p:sp>
        <p:nvSpPr>
          <p:cNvPr id="7" name="Szabadkézi sokszög: alakzat 6">
            <a:extLst>
              <a:ext uri="{FF2B5EF4-FFF2-40B4-BE49-F238E27FC236}">
                <a16:creationId xmlns:a16="http://schemas.microsoft.com/office/drawing/2014/main" id="{FC43D4F7-97A2-437E-A342-A410AEBEC9EB}"/>
              </a:ext>
            </a:extLst>
          </p:cNvPr>
          <p:cNvSpPr/>
          <p:nvPr/>
        </p:nvSpPr>
        <p:spPr>
          <a:xfrm>
            <a:off x="587649" y="2777858"/>
            <a:ext cx="2070808" cy="993988"/>
          </a:xfrm>
          <a:custGeom>
            <a:avLst/>
            <a:gdLst>
              <a:gd name="connsiteX0" fmla="*/ 0 w 2070808"/>
              <a:gd name="connsiteY0" fmla="*/ 0 h 993988"/>
              <a:gd name="connsiteX1" fmla="*/ 2070808 w 2070808"/>
              <a:gd name="connsiteY1" fmla="*/ 0 h 993988"/>
              <a:gd name="connsiteX2" fmla="*/ 2070808 w 2070808"/>
              <a:gd name="connsiteY2" fmla="*/ 993988 h 993988"/>
              <a:gd name="connsiteX3" fmla="*/ 0 w 2070808"/>
              <a:gd name="connsiteY3" fmla="*/ 993988 h 993988"/>
              <a:gd name="connsiteX4" fmla="*/ 0 w 2070808"/>
              <a:gd name="connsiteY4" fmla="*/ 0 h 99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993988">
                <a:moveTo>
                  <a:pt x="0" y="0"/>
                </a:moveTo>
                <a:lnTo>
                  <a:pt x="2070808" y="0"/>
                </a:lnTo>
                <a:lnTo>
                  <a:pt x="2070808" y="993988"/>
                </a:lnTo>
                <a:lnTo>
                  <a:pt x="0" y="99398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165100" rIns="204550" bIns="165100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0" kern="1200" dirty="0"/>
              <a:t>01</a:t>
            </a:r>
          </a:p>
        </p:txBody>
      </p:sp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1ECF8E8F-7475-446B-9492-C643057AD505}"/>
              </a:ext>
            </a:extLst>
          </p:cNvPr>
          <p:cNvSpPr/>
          <p:nvPr/>
        </p:nvSpPr>
        <p:spPr>
          <a:xfrm>
            <a:off x="2824122" y="2777858"/>
            <a:ext cx="2070808" cy="2484970"/>
          </a:xfrm>
          <a:custGeom>
            <a:avLst/>
            <a:gdLst>
              <a:gd name="connsiteX0" fmla="*/ 0 w 2070808"/>
              <a:gd name="connsiteY0" fmla="*/ 0 h 2484970"/>
              <a:gd name="connsiteX1" fmla="*/ 2070808 w 2070808"/>
              <a:gd name="connsiteY1" fmla="*/ 0 h 2484970"/>
              <a:gd name="connsiteX2" fmla="*/ 2070808 w 2070808"/>
              <a:gd name="connsiteY2" fmla="*/ 2484970 h 2484970"/>
              <a:gd name="connsiteX3" fmla="*/ 0 w 2070808"/>
              <a:gd name="connsiteY3" fmla="*/ 2484970 h 2484970"/>
              <a:gd name="connsiteX4" fmla="*/ 0 w 2070808"/>
              <a:gd name="connsiteY4" fmla="*/ 0 h 24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2484970">
                <a:moveTo>
                  <a:pt x="0" y="0"/>
                </a:moveTo>
                <a:lnTo>
                  <a:pt x="2070808" y="0"/>
                </a:lnTo>
                <a:lnTo>
                  <a:pt x="2070808" y="2484970"/>
                </a:lnTo>
                <a:lnTo>
                  <a:pt x="0" y="2484970"/>
                </a:lnTo>
                <a:lnTo>
                  <a:pt x="0" y="0"/>
                </a:lnTo>
                <a:close/>
              </a:path>
            </a:pathLst>
          </a:custGeom>
          <a:solidFill>
            <a:srgbClr val="0C84CE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993988" rIns="204550" bIns="330200" numCol="1" spcCol="1270" anchor="t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400" kern="1200"/>
              <a:t>Előző három funkció a hozzátartozó számításokkal</a:t>
            </a:r>
            <a:endParaRPr lang="en-US" sz="1400" kern="1200"/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85DA1C52-1C24-4C8E-969A-4312FF428ECB}"/>
              </a:ext>
            </a:extLst>
          </p:cNvPr>
          <p:cNvSpPr/>
          <p:nvPr/>
        </p:nvSpPr>
        <p:spPr>
          <a:xfrm>
            <a:off x="2824122" y="2777858"/>
            <a:ext cx="2070808" cy="993988"/>
          </a:xfrm>
          <a:custGeom>
            <a:avLst/>
            <a:gdLst>
              <a:gd name="connsiteX0" fmla="*/ 0 w 2070808"/>
              <a:gd name="connsiteY0" fmla="*/ 0 h 993988"/>
              <a:gd name="connsiteX1" fmla="*/ 2070808 w 2070808"/>
              <a:gd name="connsiteY1" fmla="*/ 0 h 993988"/>
              <a:gd name="connsiteX2" fmla="*/ 2070808 w 2070808"/>
              <a:gd name="connsiteY2" fmla="*/ 993988 h 993988"/>
              <a:gd name="connsiteX3" fmla="*/ 0 w 2070808"/>
              <a:gd name="connsiteY3" fmla="*/ 993988 h 993988"/>
              <a:gd name="connsiteX4" fmla="*/ 0 w 2070808"/>
              <a:gd name="connsiteY4" fmla="*/ 0 h 99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993988">
                <a:moveTo>
                  <a:pt x="0" y="0"/>
                </a:moveTo>
                <a:lnTo>
                  <a:pt x="2070808" y="0"/>
                </a:lnTo>
                <a:lnTo>
                  <a:pt x="2070808" y="993988"/>
                </a:lnTo>
                <a:lnTo>
                  <a:pt x="0" y="99398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165100" rIns="204550" bIns="165100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0" kern="1200"/>
              <a:t>02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78F13F68-8868-46B2-B8C4-2BB4D2539704}"/>
              </a:ext>
            </a:extLst>
          </p:cNvPr>
          <p:cNvSpPr/>
          <p:nvPr/>
        </p:nvSpPr>
        <p:spPr>
          <a:xfrm>
            <a:off x="5060595" y="2777858"/>
            <a:ext cx="2070808" cy="2484970"/>
          </a:xfrm>
          <a:custGeom>
            <a:avLst/>
            <a:gdLst>
              <a:gd name="connsiteX0" fmla="*/ 0 w 2070808"/>
              <a:gd name="connsiteY0" fmla="*/ 0 h 2484970"/>
              <a:gd name="connsiteX1" fmla="*/ 2070808 w 2070808"/>
              <a:gd name="connsiteY1" fmla="*/ 0 h 2484970"/>
              <a:gd name="connsiteX2" fmla="*/ 2070808 w 2070808"/>
              <a:gd name="connsiteY2" fmla="*/ 2484970 h 2484970"/>
              <a:gd name="connsiteX3" fmla="*/ 0 w 2070808"/>
              <a:gd name="connsiteY3" fmla="*/ 2484970 h 2484970"/>
              <a:gd name="connsiteX4" fmla="*/ 0 w 2070808"/>
              <a:gd name="connsiteY4" fmla="*/ 0 h 24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2484970">
                <a:moveTo>
                  <a:pt x="0" y="0"/>
                </a:moveTo>
                <a:lnTo>
                  <a:pt x="2070808" y="0"/>
                </a:lnTo>
                <a:lnTo>
                  <a:pt x="2070808" y="2484970"/>
                </a:lnTo>
                <a:lnTo>
                  <a:pt x="0" y="2484970"/>
                </a:lnTo>
                <a:lnTo>
                  <a:pt x="0" y="0"/>
                </a:lnTo>
                <a:close/>
              </a:path>
            </a:pathLst>
          </a:custGeom>
          <a:solidFill>
            <a:srgbClr val="5DC5DD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993988" rIns="204550" bIns="330200" numCol="1" spcCol="1270" anchor="t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400" kern="1200"/>
              <a:t>Addig játszik a játékos, amíg nem lesz 5-ös találata</a:t>
            </a:r>
            <a:endParaRPr lang="en-US" sz="1400" kern="1200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CE91BB00-2E5B-49E2-9097-BE4D3D730D55}"/>
              </a:ext>
            </a:extLst>
          </p:cNvPr>
          <p:cNvSpPr/>
          <p:nvPr/>
        </p:nvSpPr>
        <p:spPr>
          <a:xfrm>
            <a:off x="5060595" y="2777858"/>
            <a:ext cx="2070808" cy="993988"/>
          </a:xfrm>
          <a:custGeom>
            <a:avLst/>
            <a:gdLst>
              <a:gd name="connsiteX0" fmla="*/ 0 w 2070808"/>
              <a:gd name="connsiteY0" fmla="*/ 0 h 993988"/>
              <a:gd name="connsiteX1" fmla="*/ 2070808 w 2070808"/>
              <a:gd name="connsiteY1" fmla="*/ 0 h 993988"/>
              <a:gd name="connsiteX2" fmla="*/ 2070808 w 2070808"/>
              <a:gd name="connsiteY2" fmla="*/ 993988 h 993988"/>
              <a:gd name="connsiteX3" fmla="*/ 0 w 2070808"/>
              <a:gd name="connsiteY3" fmla="*/ 993988 h 993988"/>
              <a:gd name="connsiteX4" fmla="*/ 0 w 2070808"/>
              <a:gd name="connsiteY4" fmla="*/ 0 h 99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993988">
                <a:moveTo>
                  <a:pt x="0" y="0"/>
                </a:moveTo>
                <a:lnTo>
                  <a:pt x="2070808" y="0"/>
                </a:lnTo>
                <a:lnTo>
                  <a:pt x="2070808" y="993988"/>
                </a:lnTo>
                <a:lnTo>
                  <a:pt x="0" y="99398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165100" rIns="204550" bIns="165100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0" kern="1200"/>
              <a:t>03</a:t>
            </a:r>
          </a:p>
        </p:txBody>
      </p:sp>
      <p:sp>
        <p:nvSpPr>
          <p:cNvPr id="12" name="Szabadkézi sokszög: alakzat 11">
            <a:extLst>
              <a:ext uri="{FF2B5EF4-FFF2-40B4-BE49-F238E27FC236}">
                <a16:creationId xmlns:a16="http://schemas.microsoft.com/office/drawing/2014/main" id="{D7C8B617-82E9-47EF-B684-119831F69D4D}"/>
              </a:ext>
            </a:extLst>
          </p:cNvPr>
          <p:cNvSpPr/>
          <p:nvPr/>
        </p:nvSpPr>
        <p:spPr>
          <a:xfrm>
            <a:off x="7297068" y="2777858"/>
            <a:ext cx="2070808" cy="2484970"/>
          </a:xfrm>
          <a:custGeom>
            <a:avLst/>
            <a:gdLst>
              <a:gd name="connsiteX0" fmla="*/ 0 w 2070808"/>
              <a:gd name="connsiteY0" fmla="*/ 0 h 2484970"/>
              <a:gd name="connsiteX1" fmla="*/ 2070808 w 2070808"/>
              <a:gd name="connsiteY1" fmla="*/ 0 h 2484970"/>
              <a:gd name="connsiteX2" fmla="*/ 2070808 w 2070808"/>
              <a:gd name="connsiteY2" fmla="*/ 2484970 h 2484970"/>
              <a:gd name="connsiteX3" fmla="*/ 0 w 2070808"/>
              <a:gd name="connsiteY3" fmla="*/ 2484970 h 2484970"/>
              <a:gd name="connsiteX4" fmla="*/ 0 w 2070808"/>
              <a:gd name="connsiteY4" fmla="*/ 0 h 24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2484970">
                <a:moveTo>
                  <a:pt x="0" y="0"/>
                </a:moveTo>
                <a:lnTo>
                  <a:pt x="2070808" y="0"/>
                </a:lnTo>
                <a:lnTo>
                  <a:pt x="2070808" y="2484970"/>
                </a:lnTo>
                <a:lnTo>
                  <a:pt x="0" y="2484970"/>
                </a:lnTo>
                <a:lnTo>
                  <a:pt x="0" y="0"/>
                </a:lnTo>
                <a:close/>
              </a:path>
            </a:pathLst>
          </a:custGeom>
          <a:solidFill>
            <a:srgbClr val="6F6F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993988" rIns="204550" bIns="330200" numCol="1" spcCol="1270" anchor="t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400" kern="1200"/>
              <a:t>A lefuttatott tesztekből következtetett adatok összegzése</a:t>
            </a:r>
            <a:endParaRPr lang="en-US" sz="1400" kern="1200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5EF7F6A0-D40B-4D78-AF08-008729646FBB}"/>
              </a:ext>
            </a:extLst>
          </p:cNvPr>
          <p:cNvSpPr/>
          <p:nvPr/>
        </p:nvSpPr>
        <p:spPr>
          <a:xfrm>
            <a:off x="7297068" y="2777858"/>
            <a:ext cx="2070808" cy="993988"/>
          </a:xfrm>
          <a:custGeom>
            <a:avLst/>
            <a:gdLst>
              <a:gd name="connsiteX0" fmla="*/ 0 w 2070808"/>
              <a:gd name="connsiteY0" fmla="*/ 0 h 993988"/>
              <a:gd name="connsiteX1" fmla="*/ 2070808 w 2070808"/>
              <a:gd name="connsiteY1" fmla="*/ 0 h 993988"/>
              <a:gd name="connsiteX2" fmla="*/ 2070808 w 2070808"/>
              <a:gd name="connsiteY2" fmla="*/ 993988 h 993988"/>
              <a:gd name="connsiteX3" fmla="*/ 0 w 2070808"/>
              <a:gd name="connsiteY3" fmla="*/ 993988 h 993988"/>
              <a:gd name="connsiteX4" fmla="*/ 0 w 2070808"/>
              <a:gd name="connsiteY4" fmla="*/ 0 h 99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993988">
                <a:moveTo>
                  <a:pt x="0" y="0"/>
                </a:moveTo>
                <a:lnTo>
                  <a:pt x="2070808" y="0"/>
                </a:lnTo>
                <a:lnTo>
                  <a:pt x="2070808" y="993988"/>
                </a:lnTo>
                <a:lnTo>
                  <a:pt x="0" y="99398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165100" rIns="204550" bIns="165100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0" kern="1200"/>
              <a:t>04</a:t>
            </a:r>
          </a:p>
        </p:txBody>
      </p:sp>
      <p:sp>
        <p:nvSpPr>
          <p:cNvPr id="14" name="Szabadkézi sokszög: alakzat 13">
            <a:extLst>
              <a:ext uri="{FF2B5EF4-FFF2-40B4-BE49-F238E27FC236}">
                <a16:creationId xmlns:a16="http://schemas.microsoft.com/office/drawing/2014/main" id="{98917E3A-BFE9-42F0-864C-E3BAF11AF65F}"/>
              </a:ext>
            </a:extLst>
          </p:cNvPr>
          <p:cNvSpPr/>
          <p:nvPr/>
        </p:nvSpPr>
        <p:spPr>
          <a:xfrm>
            <a:off x="9533542" y="2777858"/>
            <a:ext cx="2070808" cy="2484970"/>
          </a:xfrm>
          <a:custGeom>
            <a:avLst/>
            <a:gdLst>
              <a:gd name="connsiteX0" fmla="*/ 0 w 2070808"/>
              <a:gd name="connsiteY0" fmla="*/ 0 h 2484970"/>
              <a:gd name="connsiteX1" fmla="*/ 2070808 w 2070808"/>
              <a:gd name="connsiteY1" fmla="*/ 0 h 2484970"/>
              <a:gd name="connsiteX2" fmla="*/ 2070808 w 2070808"/>
              <a:gd name="connsiteY2" fmla="*/ 2484970 h 2484970"/>
              <a:gd name="connsiteX3" fmla="*/ 0 w 2070808"/>
              <a:gd name="connsiteY3" fmla="*/ 2484970 h 2484970"/>
              <a:gd name="connsiteX4" fmla="*/ 0 w 2070808"/>
              <a:gd name="connsiteY4" fmla="*/ 0 h 24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2484970">
                <a:moveTo>
                  <a:pt x="0" y="0"/>
                </a:moveTo>
                <a:lnTo>
                  <a:pt x="2070808" y="0"/>
                </a:lnTo>
                <a:lnTo>
                  <a:pt x="2070808" y="2484970"/>
                </a:lnTo>
                <a:lnTo>
                  <a:pt x="0" y="2484970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993988" rIns="204550" bIns="330200" numCol="1" spcCol="1270" anchor="t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400" kern="1200"/>
              <a:t>A tesztekben szereplő számok gyakorisága</a:t>
            </a:r>
            <a:endParaRPr lang="en-US" sz="1400" kern="1200"/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34085EA6-C4E3-4B34-879B-EBEB7497AC87}"/>
              </a:ext>
            </a:extLst>
          </p:cNvPr>
          <p:cNvSpPr/>
          <p:nvPr/>
        </p:nvSpPr>
        <p:spPr>
          <a:xfrm>
            <a:off x="9533542" y="2777858"/>
            <a:ext cx="2070808" cy="993988"/>
          </a:xfrm>
          <a:custGeom>
            <a:avLst/>
            <a:gdLst>
              <a:gd name="connsiteX0" fmla="*/ 0 w 2070808"/>
              <a:gd name="connsiteY0" fmla="*/ 0 h 993988"/>
              <a:gd name="connsiteX1" fmla="*/ 2070808 w 2070808"/>
              <a:gd name="connsiteY1" fmla="*/ 0 h 993988"/>
              <a:gd name="connsiteX2" fmla="*/ 2070808 w 2070808"/>
              <a:gd name="connsiteY2" fmla="*/ 993988 h 993988"/>
              <a:gd name="connsiteX3" fmla="*/ 0 w 2070808"/>
              <a:gd name="connsiteY3" fmla="*/ 993988 h 993988"/>
              <a:gd name="connsiteX4" fmla="*/ 0 w 2070808"/>
              <a:gd name="connsiteY4" fmla="*/ 0 h 99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808" h="993988">
                <a:moveTo>
                  <a:pt x="0" y="0"/>
                </a:moveTo>
                <a:lnTo>
                  <a:pt x="2070808" y="0"/>
                </a:lnTo>
                <a:lnTo>
                  <a:pt x="2070808" y="993988"/>
                </a:lnTo>
                <a:lnTo>
                  <a:pt x="0" y="99398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550" tIns="165100" rIns="204550" bIns="165100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0" kern="1200"/>
              <a:t>05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D7225EFE-ADEC-435A-9E36-B399BF2A9865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108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szimulációk</a:t>
            </a:r>
          </a:p>
        </p:txBody>
      </p:sp>
      <p:sp>
        <p:nvSpPr>
          <p:cNvPr id="5" name="Szabadkézi sokszög: alakzat 4">
            <a:extLst>
              <a:ext uri="{FF2B5EF4-FFF2-40B4-BE49-F238E27FC236}">
                <a16:creationId xmlns:a16="http://schemas.microsoft.com/office/drawing/2014/main" id="{EF702EAB-26E1-4DF6-BDB2-DF9FEA3BB10D}"/>
              </a:ext>
            </a:extLst>
          </p:cNvPr>
          <p:cNvSpPr/>
          <p:nvPr/>
        </p:nvSpPr>
        <p:spPr>
          <a:xfrm>
            <a:off x="762166" y="2183989"/>
            <a:ext cx="1128088" cy="1611553"/>
          </a:xfrm>
          <a:custGeom>
            <a:avLst/>
            <a:gdLst>
              <a:gd name="connsiteX0" fmla="*/ 0 w 1611552"/>
              <a:gd name="connsiteY0" fmla="*/ 0 h 1128087"/>
              <a:gd name="connsiteX1" fmla="*/ 1047509 w 1611552"/>
              <a:gd name="connsiteY1" fmla="*/ 0 h 1128087"/>
              <a:gd name="connsiteX2" fmla="*/ 1611552 w 1611552"/>
              <a:gd name="connsiteY2" fmla="*/ 564044 h 1128087"/>
              <a:gd name="connsiteX3" fmla="*/ 1047509 w 1611552"/>
              <a:gd name="connsiteY3" fmla="*/ 1128087 h 1128087"/>
              <a:gd name="connsiteX4" fmla="*/ 0 w 1611552"/>
              <a:gd name="connsiteY4" fmla="*/ 1128087 h 1128087"/>
              <a:gd name="connsiteX5" fmla="*/ 564044 w 1611552"/>
              <a:gd name="connsiteY5" fmla="*/ 564044 h 1128087"/>
              <a:gd name="connsiteX6" fmla="*/ 0 w 1611552"/>
              <a:gd name="connsiteY6" fmla="*/ 0 h 11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552" h="1128087">
                <a:moveTo>
                  <a:pt x="1611551" y="0"/>
                </a:moveTo>
                <a:lnTo>
                  <a:pt x="1611551" y="733257"/>
                </a:lnTo>
                <a:lnTo>
                  <a:pt x="805775" y="1128087"/>
                </a:lnTo>
                <a:lnTo>
                  <a:pt x="1" y="733257"/>
                </a:lnTo>
                <a:lnTo>
                  <a:pt x="1" y="0"/>
                </a:lnTo>
                <a:lnTo>
                  <a:pt x="805775" y="394831"/>
                </a:lnTo>
                <a:lnTo>
                  <a:pt x="1611551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1" tIns="584365" rIns="20320" bIns="584363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hu-HU" sz="3200" kern="1200" dirty="0"/>
            </a:br>
            <a:r>
              <a:rPr lang="hu-HU" sz="3200" kern="1200" dirty="0"/>
              <a:t>I.</a:t>
            </a:r>
          </a:p>
        </p:txBody>
      </p:sp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C5695C9E-EDA9-4B71-991C-37C90E13ADA2}"/>
              </a:ext>
            </a:extLst>
          </p:cNvPr>
          <p:cNvSpPr/>
          <p:nvPr/>
        </p:nvSpPr>
        <p:spPr>
          <a:xfrm>
            <a:off x="1890252" y="2183989"/>
            <a:ext cx="9282572" cy="1048061"/>
          </a:xfrm>
          <a:custGeom>
            <a:avLst/>
            <a:gdLst>
              <a:gd name="connsiteX0" fmla="*/ 174680 w 1048060"/>
              <a:gd name="connsiteY0" fmla="*/ 0 h 9282571"/>
              <a:gd name="connsiteX1" fmla="*/ 873380 w 1048060"/>
              <a:gd name="connsiteY1" fmla="*/ 0 h 9282571"/>
              <a:gd name="connsiteX2" fmla="*/ 1048060 w 1048060"/>
              <a:gd name="connsiteY2" fmla="*/ 174680 h 9282571"/>
              <a:gd name="connsiteX3" fmla="*/ 1048060 w 1048060"/>
              <a:gd name="connsiteY3" fmla="*/ 9282571 h 9282571"/>
              <a:gd name="connsiteX4" fmla="*/ 1048060 w 1048060"/>
              <a:gd name="connsiteY4" fmla="*/ 9282571 h 9282571"/>
              <a:gd name="connsiteX5" fmla="*/ 0 w 1048060"/>
              <a:gd name="connsiteY5" fmla="*/ 9282571 h 9282571"/>
              <a:gd name="connsiteX6" fmla="*/ 0 w 1048060"/>
              <a:gd name="connsiteY6" fmla="*/ 9282571 h 9282571"/>
              <a:gd name="connsiteX7" fmla="*/ 0 w 1048060"/>
              <a:gd name="connsiteY7" fmla="*/ 174680 h 9282571"/>
              <a:gd name="connsiteX8" fmla="*/ 174680 w 1048060"/>
              <a:gd name="connsiteY8" fmla="*/ 0 h 92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060" h="9282571">
                <a:moveTo>
                  <a:pt x="1048060" y="1547128"/>
                </a:moveTo>
                <a:lnTo>
                  <a:pt x="1048060" y="7735443"/>
                </a:lnTo>
                <a:cubicBezTo>
                  <a:pt x="1048060" y="8589895"/>
                  <a:pt x="1039230" y="9282567"/>
                  <a:pt x="1028337" y="9282567"/>
                </a:cubicBezTo>
                <a:lnTo>
                  <a:pt x="0" y="9282567"/>
                </a:lnTo>
                <a:lnTo>
                  <a:pt x="0" y="9282567"/>
                </a:lnTo>
                <a:lnTo>
                  <a:pt x="0" y="4"/>
                </a:lnTo>
                <a:lnTo>
                  <a:pt x="0" y="4"/>
                </a:lnTo>
                <a:lnTo>
                  <a:pt x="1028337" y="4"/>
                </a:lnTo>
                <a:cubicBezTo>
                  <a:pt x="1039230" y="4"/>
                  <a:pt x="1048060" y="692676"/>
                  <a:pt x="1048060" y="1547128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9" tIns="66402" rIns="66402" bIns="66403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hu-HU" sz="2400" kern="1200" dirty="0"/>
              <a:t>1, 10, 100, 1000, 10.000, 100.000 eset lefuttatása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hu-HU" sz="2400" kern="1200" dirty="0"/>
              <a:t>10 – 10 alkalommal</a:t>
            </a:r>
          </a:p>
        </p:txBody>
      </p:sp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B8FB27AE-0650-4652-B17E-991055A1D3AA}"/>
              </a:ext>
            </a:extLst>
          </p:cNvPr>
          <p:cNvSpPr/>
          <p:nvPr/>
        </p:nvSpPr>
        <p:spPr>
          <a:xfrm>
            <a:off x="762166" y="3601652"/>
            <a:ext cx="1128088" cy="1611553"/>
          </a:xfrm>
          <a:custGeom>
            <a:avLst/>
            <a:gdLst>
              <a:gd name="connsiteX0" fmla="*/ 0 w 1611552"/>
              <a:gd name="connsiteY0" fmla="*/ 0 h 1128087"/>
              <a:gd name="connsiteX1" fmla="*/ 1047509 w 1611552"/>
              <a:gd name="connsiteY1" fmla="*/ 0 h 1128087"/>
              <a:gd name="connsiteX2" fmla="*/ 1611552 w 1611552"/>
              <a:gd name="connsiteY2" fmla="*/ 564044 h 1128087"/>
              <a:gd name="connsiteX3" fmla="*/ 1047509 w 1611552"/>
              <a:gd name="connsiteY3" fmla="*/ 1128087 h 1128087"/>
              <a:gd name="connsiteX4" fmla="*/ 0 w 1611552"/>
              <a:gd name="connsiteY4" fmla="*/ 1128087 h 1128087"/>
              <a:gd name="connsiteX5" fmla="*/ 564044 w 1611552"/>
              <a:gd name="connsiteY5" fmla="*/ 564044 h 1128087"/>
              <a:gd name="connsiteX6" fmla="*/ 0 w 1611552"/>
              <a:gd name="connsiteY6" fmla="*/ 0 h 11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552" h="1128087">
                <a:moveTo>
                  <a:pt x="1611551" y="0"/>
                </a:moveTo>
                <a:lnTo>
                  <a:pt x="1611551" y="733257"/>
                </a:lnTo>
                <a:lnTo>
                  <a:pt x="805775" y="1128087"/>
                </a:lnTo>
                <a:lnTo>
                  <a:pt x="1" y="733257"/>
                </a:lnTo>
                <a:lnTo>
                  <a:pt x="1" y="0"/>
                </a:lnTo>
                <a:lnTo>
                  <a:pt x="805775" y="394831"/>
                </a:lnTo>
                <a:lnTo>
                  <a:pt x="1611551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1" tIns="584365" rIns="20320" bIns="584363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hu-HU" sz="3200" kern="1200" dirty="0"/>
            </a:br>
            <a:r>
              <a:rPr lang="hu-HU" sz="3200" kern="1200" dirty="0"/>
              <a:t>II.</a:t>
            </a:r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4BCF2728-C78D-444B-9580-D926E8629A46}"/>
              </a:ext>
            </a:extLst>
          </p:cNvPr>
          <p:cNvSpPr/>
          <p:nvPr/>
        </p:nvSpPr>
        <p:spPr>
          <a:xfrm>
            <a:off x="1890253" y="3601653"/>
            <a:ext cx="9282571" cy="1047509"/>
          </a:xfrm>
          <a:custGeom>
            <a:avLst/>
            <a:gdLst>
              <a:gd name="connsiteX0" fmla="*/ 174588 w 1047509"/>
              <a:gd name="connsiteY0" fmla="*/ 0 h 9282571"/>
              <a:gd name="connsiteX1" fmla="*/ 872921 w 1047509"/>
              <a:gd name="connsiteY1" fmla="*/ 0 h 9282571"/>
              <a:gd name="connsiteX2" fmla="*/ 1047509 w 1047509"/>
              <a:gd name="connsiteY2" fmla="*/ 174588 h 9282571"/>
              <a:gd name="connsiteX3" fmla="*/ 1047509 w 1047509"/>
              <a:gd name="connsiteY3" fmla="*/ 9282571 h 9282571"/>
              <a:gd name="connsiteX4" fmla="*/ 1047509 w 1047509"/>
              <a:gd name="connsiteY4" fmla="*/ 9282571 h 9282571"/>
              <a:gd name="connsiteX5" fmla="*/ 0 w 1047509"/>
              <a:gd name="connsiteY5" fmla="*/ 9282571 h 9282571"/>
              <a:gd name="connsiteX6" fmla="*/ 0 w 1047509"/>
              <a:gd name="connsiteY6" fmla="*/ 9282571 h 9282571"/>
              <a:gd name="connsiteX7" fmla="*/ 0 w 1047509"/>
              <a:gd name="connsiteY7" fmla="*/ 174588 h 9282571"/>
              <a:gd name="connsiteX8" fmla="*/ 174588 w 1047509"/>
              <a:gd name="connsiteY8" fmla="*/ 0 h 92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509" h="9282571">
                <a:moveTo>
                  <a:pt x="1047509" y="1547126"/>
                </a:moveTo>
                <a:lnTo>
                  <a:pt x="1047509" y="7735445"/>
                </a:lnTo>
                <a:cubicBezTo>
                  <a:pt x="1047509" y="8589894"/>
                  <a:pt x="1038688" y="9282567"/>
                  <a:pt x="1027807" y="9282567"/>
                </a:cubicBezTo>
                <a:lnTo>
                  <a:pt x="0" y="9282567"/>
                </a:lnTo>
                <a:lnTo>
                  <a:pt x="0" y="9282567"/>
                </a:lnTo>
                <a:lnTo>
                  <a:pt x="0" y="4"/>
                </a:lnTo>
                <a:lnTo>
                  <a:pt x="0" y="4"/>
                </a:lnTo>
                <a:lnTo>
                  <a:pt x="1027807" y="4"/>
                </a:lnTo>
                <a:cubicBezTo>
                  <a:pt x="1038688" y="4"/>
                  <a:pt x="1047509" y="692677"/>
                  <a:pt x="1047509" y="154712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9" tIns="66374" rIns="66374" bIns="6637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hu-HU" sz="2400" kern="1200" dirty="0"/>
              <a:t>A kapott adatok feljegyzése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8EE02912-656D-4A49-81DF-E70F5FAF8D29}"/>
              </a:ext>
            </a:extLst>
          </p:cNvPr>
          <p:cNvSpPr/>
          <p:nvPr/>
        </p:nvSpPr>
        <p:spPr>
          <a:xfrm>
            <a:off x="762166" y="5019315"/>
            <a:ext cx="1128088" cy="1611553"/>
          </a:xfrm>
          <a:custGeom>
            <a:avLst/>
            <a:gdLst>
              <a:gd name="connsiteX0" fmla="*/ 0 w 1611552"/>
              <a:gd name="connsiteY0" fmla="*/ 0 h 1128087"/>
              <a:gd name="connsiteX1" fmla="*/ 1047509 w 1611552"/>
              <a:gd name="connsiteY1" fmla="*/ 0 h 1128087"/>
              <a:gd name="connsiteX2" fmla="*/ 1611552 w 1611552"/>
              <a:gd name="connsiteY2" fmla="*/ 564044 h 1128087"/>
              <a:gd name="connsiteX3" fmla="*/ 1047509 w 1611552"/>
              <a:gd name="connsiteY3" fmla="*/ 1128087 h 1128087"/>
              <a:gd name="connsiteX4" fmla="*/ 0 w 1611552"/>
              <a:gd name="connsiteY4" fmla="*/ 1128087 h 1128087"/>
              <a:gd name="connsiteX5" fmla="*/ 564044 w 1611552"/>
              <a:gd name="connsiteY5" fmla="*/ 564044 h 1128087"/>
              <a:gd name="connsiteX6" fmla="*/ 0 w 1611552"/>
              <a:gd name="connsiteY6" fmla="*/ 0 h 11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552" h="1128087">
                <a:moveTo>
                  <a:pt x="1611551" y="0"/>
                </a:moveTo>
                <a:lnTo>
                  <a:pt x="1611551" y="733257"/>
                </a:lnTo>
                <a:lnTo>
                  <a:pt x="805775" y="1128087"/>
                </a:lnTo>
                <a:lnTo>
                  <a:pt x="1" y="733257"/>
                </a:lnTo>
                <a:lnTo>
                  <a:pt x="1" y="0"/>
                </a:lnTo>
                <a:lnTo>
                  <a:pt x="805775" y="394831"/>
                </a:lnTo>
                <a:lnTo>
                  <a:pt x="1611551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1" tIns="575475" rIns="11430" bIns="57547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hu-HU" sz="1800" kern="1200" dirty="0"/>
            </a:br>
            <a:r>
              <a:rPr lang="hu-HU" sz="3200" kern="1200" dirty="0"/>
              <a:t>III.</a:t>
            </a:r>
            <a:endParaRPr lang="hu-HU" sz="1800" kern="1200" dirty="0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97E046B1-1C23-45E5-A3BE-91ECC68A157F}"/>
              </a:ext>
            </a:extLst>
          </p:cNvPr>
          <p:cNvSpPr/>
          <p:nvPr/>
        </p:nvSpPr>
        <p:spPr>
          <a:xfrm>
            <a:off x="1890253" y="5019316"/>
            <a:ext cx="9282571" cy="1047510"/>
          </a:xfrm>
          <a:custGeom>
            <a:avLst/>
            <a:gdLst>
              <a:gd name="connsiteX0" fmla="*/ 174588 w 1047509"/>
              <a:gd name="connsiteY0" fmla="*/ 0 h 9282571"/>
              <a:gd name="connsiteX1" fmla="*/ 872921 w 1047509"/>
              <a:gd name="connsiteY1" fmla="*/ 0 h 9282571"/>
              <a:gd name="connsiteX2" fmla="*/ 1047509 w 1047509"/>
              <a:gd name="connsiteY2" fmla="*/ 174588 h 9282571"/>
              <a:gd name="connsiteX3" fmla="*/ 1047509 w 1047509"/>
              <a:gd name="connsiteY3" fmla="*/ 9282571 h 9282571"/>
              <a:gd name="connsiteX4" fmla="*/ 1047509 w 1047509"/>
              <a:gd name="connsiteY4" fmla="*/ 9282571 h 9282571"/>
              <a:gd name="connsiteX5" fmla="*/ 0 w 1047509"/>
              <a:gd name="connsiteY5" fmla="*/ 9282571 h 9282571"/>
              <a:gd name="connsiteX6" fmla="*/ 0 w 1047509"/>
              <a:gd name="connsiteY6" fmla="*/ 9282571 h 9282571"/>
              <a:gd name="connsiteX7" fmla="*/ 0 w 1047509"/>
              <a:gd name="connsiteY7" fmla="*/ 174588 h 9282571"/>
              <a:gd name="connsiteX8" fmla="*/ 174588 w 1047509"/>
              <a:gd name="connsiteY8" fmla="*/ 0 h 92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509" h="9282571">
                <a:moveTo>
                  <a:pt x="1047509" y="1547126"/>
                </a:moveTo>
                <a:lnTo>
                  <a:pt x="1047509" y="7735445"/>
                </a:lnTo>
                <a:cubicBezTo>
                  <a:pt x="1047509" y="8589894"/>
                  <a:pt x="1038688" y="9282567"/>
                  <a:pt x="1027807" y="9282567"/>
                </a:cubicBezTo>
                <a:lnTo>
                  <a:pt x="0" y="9282567"/>
                </a:lnTo>
                <a:lnTo>
                  <a:pt x="0" y="9282567"/>
                </a:lnTo>
                <a:lnTo>
                  <a:pt x="0" y="4"/>
                </a:lnTo>
                <a:lnTo>
                  <a:pt x="0" y="4"/>
                </a:lnTo>
                <a:lnTo>
                  <a:pt x="1027807" y="4"/>
                </a:lnTo>
                <a:cubicBezTo>
                  <a:pt x="1038688" y="4"/>
                  <a:pt x="1047509" y="692677"/>
                  <a:pt x="1047509" y="154712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9" tIns="66374" rIns="66374" bIns="66377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hu-HU" sz="2400" kern="1200" dirty="0"/>
              <a:t>Táblázatok összehasonlítása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958927C2-CE3F-4CA3-8D59-60FFFEC482C1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882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4486275" y="1005839"/>
            <a:ext cx="7254172" cy="4805025"/>
          </a:xfrm>
        </p:spPr>
        <p:txBody>
          <a:bodyPr anchor="ctr">
            <a:normAutofit/>
          </a:bodyPr>
          <a:lstStyle/>
          <a:p>
            <a:r>
              <a:rPr lang="hu-HU" sz="4400" spc="60" dirty="0">
                <a:solidFill>
                  <a:schemeClr val="tx2"/>
                </a:solidFill>
              </a:rPr>
              <a:t>Melyik taktika a jobb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278E2DBD-5C5D-4117-98CD-25F85709FB8B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72350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Minden héten egy szelvény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Hetente egy véletlen szelvény módszer</a:t>
            </a:r>
          </a:p>
          <a:p>
            <a:endParaRPr lang="hu-HU" dirty="0"/>
          </a:p>
          <a:p>
            <a:r>
              <a:rPr lang="hu-HU" dirty="0"/>
              <a:t>A játékos minden alkalommal játszik X héten keresztül</a:t>
            </a:r>
          </a:p>
          <a:p>
            <a:pPr lvl="1"/>
            <a:r>
              <a:rPr lang="hu-HU" dirty="0"/>
              <a:t>X: a felhasználónak kell megadnia</a:t>
            </a:r>
          </a:p>
          <a:p>
            <a:pPr lvl="1"/>
            <a:endParaRPr lang="hu-HU" dirty="0"/>
          </a:p>
          <a:p>
            <a:r>
              <a:rPr lang="hu-HU" dirty="0"/>
              <a:t>Minden héten más számok (gép és játékos)</a:t>
            </a:r>
          </a:p>
          <a:p>
            <a:endParaRPr lang="hu-HU" dirty="0"/>
          </a:p>
          <a:p>
            <a:r>
              <a:rPr lang="hu-HU" dirty="0"/>
              <a:t>A szimuláció végén összegzés</a:t>
            </a:r>
          </a:p>
          <a:p>
            <a:endParaRPr lang="hu-HU" dirty="0"/>
          </a:p>
          <a:p>
            <a:r>
              <a:rPr lang="hu-HU" dirty="0"/>
              <a:t>Diagram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EF4519F0-3454-452D-A152-6C461B146ABB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4985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működése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X alkalommal új nyertes és játszott számsorozat generálása</a:t>
            </a:r>
          </a:p>
          <a:p>
            <a:endParaRPr lang="hu-HU" dirty="0"/>
          </a:p>
          <a:p>
            <a:r>
              <a:rPr lang="hu-HU" dirty="0"/>
              <a:t>Játszott szám[i] == nyertes[?] ?</a:t>
            </a:r>
          </a:p>
          <a:p>
            <a:endParaRPr lang="hu-HU" dirty="0"/>
          </a:p>
          <a:p>
            <a:r>
              <a:rPr lang="hu-HU" dirty="0"/>
              <a:t>Megfelelő változó értékének módosítása</a:t>
            </a:r>
          </a:p>
          <a:p>
            <a:endParaRPr lang="hu-HU" dirty="0"/>
          </a:p>
          <a:p>
            <a:r>
              <a:rPr lang="hu-HU" dirty="0"/>
              <a:t>Összegyűjtött adatok </a:t>
            </a:r>
            <a:r>
              <a:rPr lang="hu-HU" dirty="0">
                <a:sym typeface="Wingdings" panose="05000000000000000000" pitchFamily="2" charset="2"/>
              </a:rPr>
              <a:t> Értékelés</a:t>
            </a:r>
            <a:endParaRPr lang="hu-HU" dirty="0"/>
          </a:p>
          <a:p>
            <a:endParaRPr lang="hu-HU" dirty="0"/>
          </a:p>
          <a:p>
            <a:r>
              <a:rPr lang="hu-HU" dirty="0"/>
              <a:t>Szükséges adatok </a:t>
            </a:r>
            <a:r>
              <a:rPr lang="hu-HU" dirty="0">
                <a:sym typeface="Wingdings" panose="05000000000000000000" pitchFamily="2" charset="2"/>
              </a:rPr>
              <a:t> Output</a:t>
            </a:r>
            <a:endParaRPr lang="hu-HU" dirty="0"/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E7E45265-0814-4AFE-97D5-D4C884112FD5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730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Bevezetés – </a:t>
            </a:r>
            <a:r>
              <a:rPr lang="hu-HU" dirty="0" err="1"/>
              <a:t>matlab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299E0C-14F6-4602-9315-406BC56D3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8623" y="2124075"/>
            <a:ext cx="7312186" cy="4257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000" i="1" dirty="0" err="1"/>
              <a:t>Matrix</a:t>
            </a:r>
            <a:r>
              <a:rPr lang="hu-HU" sz="2000" i="1" dirty="0"/>
              <a:t> </a:t>
            </a:r>
            <a:r>
              <a:rPr lang="hu-HU" sz="2000" i="1" dirty="0" err="1"/>
              <a:t>Laboratory</a:t>
            </a:r>
            <a:endParaRPr lang="hu-HU" sz="2000" i="1" dirty="0"/>
          </a:p>
          <a:p>
            <a:r>
              <a:rPr lang="hu-HU" dirty="0"/>
              <a:t>Nagy teljesítményű műszaki számítástechnikai nyelv és környezet.</a:t>
            </a:r>
          </a:p>
          <a:p>
            <a:r>
              <a:rPr lang="hu-HU" dirty="0"/>
              <a:t>1984 -ben </a:t>
            </a:r>
            <a:r>
              <a:rPr lang="hu-HU" dirty="0" err="1"/>
              <a:t>Cleve</a:t>
            </a:r>
            <a:r>
              <a:rPr lang="hu-HU" dirty="0"/>
              <a:t> </a:t>
            </a:r>
            <a:r>
              <a:rPr lang="hu-HU" dirty="0" err="1"/>
              <a:t>Molar</a:t>
            </a:r>
            <a:r>
              <a:rPr lang="hu-HU" dirty="0"/>
              <a:t> és a </a:t>
            </a:r>
            <a:r>
              <a:rPr lang="hu-HU" dirty="0" err="1"/>
              <a:t>MathWorks</a:t>
            </a:r>
            <a:r>
              <a:rPr lang="hu-HU" dirty="0"/>
              <a:t> fejlesztette</a:t>
            </a:r>
          </a:p>
          <a:p>
            <a:r>
              <a:rPr lang="hu-HU" dirty="0"/>
              <a:t>C, C++, Java -ban  íródott</a:t>
            </a:r>
          </a:p>
          <a:p>
            <a:r>
              <a:rPr lang="hu-HU" dirty="0"/>
              <a:t>Fő funkcionalitásai:</a:t>
            </a:r>
          </a:p>
          <a:p>
            <a:pPr lvl="1"/>
            <a:r>
              <a:rPr lang="hu-HU" dirty="0"/>
              <a:t>mátrix manipulációk,</a:t>
            </a:r>
          </a:p>
          <a:p>
            <a:pPr lvl="1"/>
            <a:r>
              <a:rPr lang="hu-HU" dirty="0"/>
              <a:t>függvények ábrázolása,</a:t>
            </a:r>
          </a:p>
          <a:p>
            <a:pPr lvl="1"/>
            <a:r>
              <a:rPr lang="hu-HU" dirty="0"/>
              <a:t>algoritmusok implementációja</a:t>
            </a:r>
          </a:p>
          <a:p>
            <a:r>
              <a:rPr lang="hu-HU" dirty="0"/>
              <a:t>A többi programozási nyelvhez és statisztikai programokhoz képest jobb adat ábrázolásra képes.</a:t>
            </a:r>
          </a:p>
          <a:p>
            <a:r>
              <a:rPr lang="hu-HU" dirty="0"/>
              <a:t>Kiemelkedő a számítási gyorsasága.</a:t>
            </a:r>
          </a:p>
        </p:txBody>
      </p:sp>
      <p:pic>
        <p:nvPicPr>
          <p:cNvPr id="1030" name="Picture 6" descr="Matlab] How to quickly clean the workspace | Orion42 ~IT made easy~">
            <a:extLst>
              <a:ext uri="{FF2B5EF4-FFF2-40B4-BE49-F238E27FC236}">
                <a16:creationId xmlns:a16="http://schemas.microsoft.com/office/drawing/2014/main" id="{FF19B325-F090-4FDA-A2BC-E65BBBA4F66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9" y="2227263"/>
            <a:ext cx="3613081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cím 2">
            <a:extLst>
              <a:ext uri="{FF2B5EF4-FFF2-40B4-BE49-F238E27FC236}">
                <a16:creationId xmlns:a16="http://schemas.microsoft.com/office/drawing/2014/main" id="{DA277A4C-6A99-4794-8BF6-FBB312D20DE8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7102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rtalom helye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431"/>
            <a:ext cx="10515600" cy="2686774"/>
          </a:xfrm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BEF1C90B-0041-421E-B896-74735C8C2B9A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0507379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héten több szelvény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szelvény – több esély módszer</a:t>
            </a:r>
          </a:p>
          <a:p>
            <a:endParaRPr lang="hu-HU" dirty="0"/>
          </a:p>
          <a:p>
            <a:r>
              <a:rPr lang="hu-HU" dirty="0"/>
              <a:t>A játékos egy héten több szelvénnyel játszik (X – input)</a:t>
            </a:r>
          </a:p>
          <a:p>
            <a:endParaRPr lang="hu-HU" dirty="0"/>
          </a:p>
          <a:p>
            <a:r>
              <a:rPr lang="hu-HU" dirty="0"/>
              <a:t>Összegzés a szimuláció végén</a:t>
            </a:r>
          </a:p>
          <a:p>
            <a:endParaRPr lang="hu-HU" dirty="0"/>
          </a:p>
          <a:p>
            <a:r>
              <a:rPr lang="hu-HU" dirty="0"/>
              <a:t>Diagram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53735DD1-B5AE-45F7-B51C-5C82A36B37A3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6126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működése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Nyertes számsorozat generálása</a:t>
            </a:r>
          </a:p>
          <a:p>
            <a:endParaRPr lang="hu-HU" dirty="0"/>
          </a:p>
          <a:p>
            <a:r>
              <a:rPr lang="hu-HU" dirty="0"/>
              <a:t>X alkalommal:</a:t>
            </a:r>
          </a:p>
          <a:p>
            <a:pPr lvl="1"/>
            <a:r>
              <a:rPr lang="hu-HU" dirty="0"/>
              <a:t>Játszott számsorozat generálása</a:t>
            </a:r>
          </a:p>
          <a:p>
            <a:pPr lvl="1"/>
            <a:r>
              <a:rPr lang="hu-HU" dirty="0"/>
              <a:t>Játszott szám[i] == Nyertes szám[?] ?</a:t>
            </a:r>
          </a:p>
          <a:p>
            <a:pPr lvl="1"/>
            <a:r>
              <a:rPr lang="hu-HU" dirty="0"/>
              <a:t>Megfelelő változó értékének megváltoztatása</a:t>
            </a:r>
          </a:p>
          <a:p>
            <a:pPr lvl="1"/>
            <a:endParaRPr lang="hu-HU" dirty="0"/>
          </a:p>
          <a:p>
            <a:r>
              <a:rPr lang="hu-HU" dirty="0"/>
              <a:t>Összegyűjtött adatok </a:t>
            </a:r>
            <a:r>
              <a:rPr lang="hu-HU" dirty="0">
                <a:sym typeface="Wingdings" panose="05000000000000000000" pitchFamily="2" charset="2"/>
              </a:rPr>
              <a:t> Értékelés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/>
              <a:t>Szükséges adatok </a:t>
            </a:r>
            <a:r>
              <a:rPr lang="hu-HU" dirty="0">
                <a:sym typeface="Wingdings" panose="05000000000000000000" pitchFamily="2" charset="2"/>
              </a:rPr>
              <a:t> Output</a:t>
            </a:r>
            <a:endParaRPr lang="hu-HU" dirty="0"/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0E2D8FC8-11C7-4FE6-BFB9-53B80C80D42B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3636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00E9515-0C84-4A5A-BA0D-C9C4392AF83B}"/>
              </a:ext>
            </a:extLst>
          </p:cNvPr>
          <p:cNvSpPr/>
          <p:nvPr/>
        </p:nvSpPr>
        <p:spPr>
          <a:xfrm>
            <a:off x="3895725" y="1381125"/>
            <a:ext cx="346105" cy="40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Tartalom helye 3">
            <a:extLst>
              <a:ext uri="{FF2B5EF4-FFF2-40B4-BE49-F238E27FC236}">
                <a16:creationId xmlns:a16="http://schemas.microsoft.com/office/drawing/2014/main" id="{1ADC2511-2C6D-4D0B-9754-402FA1C77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996156"/>
            <a:ext cx="11280001" cy="2880000"/>
          </a:xfrm>
        </p:spPr>
      </p:pic>
      <p:sp>
        <p:nvSpPr>
          <p:cNvPr id="13" name="Alcím 2">
            <a:extLst>
              <a:ext uri="{FF2B5EF4-FFF2-40B4-BE49-F238E27FC236}">
                <a16:creationId xmlns:a16="http://schemas.microsoft.com/office/drawing/2014/main" id="{580AC35A-451A-4E80-8436-93FFF723B0B0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744865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Minden héten ugyanazok a megjátszott számok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„Szerencse számok” módszer szimulálása</a:t>
            </a:r>
          </a:p>
          <a:p>
            <a:endParaRPr lang="hu-HU" dirty="0"/>
          </a:p>
          <a:p>
            <a:r>
              <a:rPr lang="hu-HU" dirty="0"/>
              <a:t>A játékos minden héten ugyanazokkal a számokkal játszik</a:t>
            </a:r>
          </a:p>
          <a:p>
            <a:endParaRPr lang="hu-HU" dirty="0"/>
          </a:p>
          <a:p>
            <a:r>
              <a:rPr lang="hu-HU" dirty="0"/>
              <a:t>X eset</a:t>
            </a:r>
          </a:p>
          <a:p>
            <a:endParaRPr lang="hu-HU" dirty="0"/>
          </a:p>
          <a:p>
            <a:r>
              <a:rPr lang="hu-HU" dirty="0"/>
              <a:t>Változó nyertes számsorozat – ugyanaz a játékos számsorozat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Szimuláció vége </a:t>
            </a:r>
            <a:r>
              <a:rPr lang="hu-HU" dirty="0">
                <a:sym typeface="Wingdings" panose="05000000000000000000" pitchFamily="2" charset="2"/>
              </a:rPr>
              <a:t> Összegzés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Diagram</a:t>
            </a:r>
            <a:endParaRPr lang="hu-HU" dirty="0"/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7BB80DEB-4194-4290-8AE2-8C417246308A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7364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működése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Játékos számsorozat generálása</a:t>
            </a:r>
          </a:p>
          <a:p>
            <a:endParaRPr lang="hu-HU" dirty="0"/>
          </a:p>
          <a:p>
            <a:r>
              <a:rPr lang="hu-HU" dirty="0"/>
              <a:t>X alkalommal:</a:t>
            </a:r>
          </a:p>
          <a:p>
            <a:pPr lvl="1"/>
            <a:r>
              <a:rPr lang="hu-HU" dirty="0"/>
              <a:t>Nyertes számsorozat generálása</a:t>
            </a:r>
          </a:p>
          <a:p>
            <a:pPr lvl="1"/>
            <a:r>
              <a:rPr lang="hu-HU" dirty="0"/>
              <a:t>Játszott szám[i] == Nyertes[?] ?</a:t>
            </a:r>
          </a:p>
          <a:p>
            <a:pPr lvl="1"/>
            <a:r>
              <a:rPr lang="hu-HU" dirty="0"/>
              <a:t>Megfelelő változók értékeinek változtatása</a:t>
            </a:r>
          </a:p>
          <a:p>
            <a:pPr lvl="1"/>
            <a:endParaRPr lang="hu-HU" dirty="0"/>
          </a:p>
          <a:p>
            <a:r>
              <a:rPr lang="hu-HU" dirty="0"/>
              <a:t>Összegyűjtött adatok </a:t>
            </a:r>
            <a:r>
              <a:rPr lang="hu-HU" dirty="0">
                <a:sym typeface="Wingdings" panose="05000000000000000000" pitchFamily="2" charset="2"/>
              </a:rPr>
              <a:t> Értékelés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Szükséges adatok  Output</a:t>
            </a:r>
            <a:endParaRPr lang="hu-HU" dirty="0"/>
          </a:p>
          <a:p>
            <a:endParaRPr lang="hu-HU" dirty="0"/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26D1322F-881E-4FFF-A0F1-07B9517E8592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3197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00E9515-0C84-4A5A-BA0D-C9C4392AF83B}"/>
              </a:ext>
            </a:extLst>
          </p:cNvPr>
          <p:cNvSpPr/>
          <p:nvPr/>
        </p:nvSpPr>
        <p:spPr>
          <a:xfrm>
            <a:off x="3895725" y="1381125"/>
            <a:ext cx="346105" cy="40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Tartalom helye 3">
            <a:extLst>
              <a:ext uri="{FF2B5EF4-FFF2-40B4-BE49-F238E27FC236}">
                <a16:creationId xmlns:a16="http://schemas.microsoft.com/office/drawing/2014/main" id="{AFF1366E-8B71-4BFA-825A-919605EB7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070646"/>
            <a:ext cx="11382234" cy="2880000"/>
          </a:xfrm>
          <a:prstGeom prst="rect">
            <a:avLst/>
          </a:prstGeom>
        </p:spPr>
      </p:pic>
      <p:sp>
        <p:nvSpPr>
          <p:cNvPr id="13" name="Alcím 2">
            <a:extLst>
              <a:ext uri="{FF2B5EF4-FFF2-40B4-BE49-F238E27FC236}">
                <a16:creationId xmlns:a16="http://schemas.microsoft.com/office/drawing/2014/main" id="{4DA47A1E-DEC2-40E0-864E-249588F42156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229417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Következtetés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Három hasonló végeredmény</a:t>
            </a:r>
          </a:p>
          <a:p>
            <a:endParaRPr lang="hu-HU" dirty="0"/>
          </a:p>
          <a:p>
            <a:r>
              <a:rPr lang="hu-HU" dirty="0"/>
              <a:t>Hasonló arányok</a:t>
            </a:r>
          </a:p>
          <a:p>
            <a:endParaRPr lang="hu-HU" dirty="0"/>
          </a:p>
          <a:p>
            <a:r>
              <a:rPr lang="hu-HU" dirty="0"/>
              <a:t>Egyik módszer sem biztos</a:t>
            </a:r>
          </a:p>
          <a:p>
            <a:endParaRPr lang="hu-HU" dirty="0"/>
          </a:p>
          <a:p>
            <a:r>
              <a:rPr lang="hu-HU" dirty="0"/>
              <a:t>„Kicsiben” sem biztos, hogy kifizetődő</a:t>
            </a:r>
          </a:p>
          <a:p>
            <a:endParaRPr lang="hu-HU" dirty="0"/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AB2F06AB-E2AD-43F6-B8E7-5108D5D65696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5478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három fő módszer számításokkal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1" y="1825625"/>
            <a:ext cx="7522028" cy="4351338"/>
          </a:xfrm>
        </p:spPr>
        <p:txBody>
          <a:bodyPr>
            <a:normAutofit/>
          </a:bodyPr>
          <a:lstStyle/>
          <a:p>
            <a:r>
              <a:rPr lang="hu-HU" dirty="0"/>
              <a:t>Külön – külön függvények</a:t>
            </a:r>
          </a:p>
          <a:p>
            <a:endParaRPr lang="hu-HU" dirty="0"/>
          </a:p>
          <a:p>
            <a:r>
              <a:rPr lang="hu-HU" dirty="0"/>
              <a:t>Ugyanazok a műveletek (függvényhívás a függvényben)</a:t>
            </a:r>
          </a:p>
          <a:p>
            <a:pPr lvl="1"/>
            <a:r>
              <a:rPr lang="hu-HU" dirty="0"/>
              <a:t>Meghívott függvény output </a:t>
            </a:r>
            <a:r>
              <a:rPr lang="hu-HU" dirty="0">
                <a:sym typeface="Wingdings" panose="05000000000000000000" pitchFamily="2" charset="2"/>
              </a:rPr>
              <a:t> adatok a számításokhoz</a:t>
            </a:r>
            <a:endParaRPr lang="hu-HU" dirty="0"/>
          </a:p>
          <a:p>
            <a:endParaRPr lang="hu-HU" dirty="0"/>
          </a:p>
          <a:p>
            <a:r>
              <a:rPr lang="hu-HU" dirty="0"/>
              <a:t>Egyéb számításokkal kiegészítés:</a:t>
            </a:r>
          </a:p>
          <a:p>
            <a:pPr lvl="1"/>
            <a:r>
              <a:rPr lang="hu-HU" dirty="0"/>
              <a:t>Összes költség</a:t>
            </a:r>
          </a:p>
          <a:p>
            <a:pPr lvl="1"/>
            <a:r>
              <a:rPr lang="hu-HU" dirty="0"/>
              <a:t>Nyeremények 2-es, 3-as, 4-es és 5-ös találatokkal</a:t>
            </a:r>
          </a:p>
          <a:p>
            <a:pPr lvl="1"/>
            <a:r>
              <a:rPr lang="hu-HU" dirty="0"/>
              <a:t>Végleges nyereség / veszteség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853" y="3207557"/>
            <a:ext cx="4085669" cy="2304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Alcím 2">
            <a:extLst>
              <a:ext uri="{FF2B5EF4-FFF2-40B4-BE49-F238E27FC236}">
                <a16:creationId xmlns:a16="http://schemas.microsoft.com/office/drawing/2014/main" id="{0CED2AA1-1856-48FF-92FA-9E1CF4211707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3640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Amíg nincs 5-ös találat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38200" y="1825625"/>
            <a:ext cx="7077891" cy="4351338"/>
          </a:xfrm>
        </p:spPr>
        <p:txBody>
          <a:bodyPr/>
          <a:lstStyle/>
          <a:p>
            <a:r>
              <a:rPr lang="hu-HU" dirty="0"/>
              <a:t>Addig fut a szimuláció, amíg nincs 5-ös találat</a:t>
            </a:r>
          </a:p>
          <a:p>
            <a:endParaRPr lang="hu-HU" dirty="0"/>
          </a:p>
          <a:p>
            <a:r>
              <a:rPr lang="hu-HU" dirty="0"/>
              <a:t>Ugyanazon a három fő stratégián alapul</a:t>
            </a:r>
          </a:p>
          <a:p>
            <a:endParaRPr lang="hu-HU" dirty="0"/>
          </a:p>
          <a:p>
            <a:r>
              <a:rPr lang="hu-HU" dirty="0"/>
              <a:t>Futás közben adatok mentése</a:t>
            </a:r>
          </a:p>
          <a:p>
            <a:endParaRPr lang="hu-HU" dirty="0"/>
          </a:p>
          <a:p>
            <a:r>
              <a:rPr lang="hu-HU" dirty="0"/>
              <a:t>5-ös találat után az adatok összegzése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80" y="3090387"/>
            <a:ext cx="4107536" cy="153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lcím 2">
            <a:extLst>
              <a:ext uri="{FF2B5EF4-FFF2-40B4-BE49-F238E27FC236}">
                <a16:creationId xmlns:a16="http://schemas.microsoft.com/office/drawing/2014/main" id="{A9B2C64E-1EBF-428B-8F2E-153CC8897C57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762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Bevezetés – 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299E0C-14F6-4602-9315-406BC56D3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0558" y="2430160"/>
            <a:ext cx="6563689" cy="3498029"/>
          </a:xfrm>
        </p:spPr>
        <p:txBody>
          <a:bodyPr anchor="t">
            <a:normAutofit/>
          </a:bodyPr>
          <a:lstStyle/>
          <a:p>
            <a:r>
              <a:rPr lang="hu-HU" dirty="0"/>
              <a:t>Ross </a:t>
            </a:r>
            <a:r>
              <a:rPr lang="hu-HU" dirty="0" err="1"/>
              <a:t>Ihaka</a:t>
            </a:r>
            <a:r>
              <a:rPr lang="hu-HU" dirty="0"/>
              <a:t> és Robert Gentleman fejlesztette az Auckland-i Egyetemen (Új-Zéland). </a:t>
            </a:r>
          </a:p>
          <a:p>
            <a:r>
              <a:rPr lang="hu-HU" dirty="0"/>
              <a:t>Az R egy nyílt forráskódú programozási nyelv, amelyet statisztikai szoftverként és adatelemző eszközként használnak.</a:t>
            </a:r>
          </a:p>
          <a:p>
            <a:r>
              <a:rPr lang="hu-HU" dirty="0"/>
              <a:t>A projekt egy kezdetleges </a:t>
            </a:r>
            <a:r>
              <a:rPr lang="hu-HU" dirty="0" err="1"/>
              <a:t>verzója</a:t>
            </a:r>
            <a:r>
              <a:rPr lang="hu-HU" dirty="0"/>
              <a:t> 1995-ben, a </a:t>
            </a:r>
            <a:r>
              <a:rPr lang="hu-HU" dirty="0" err="1"/>
              <a:t>stable</a:t>
            </a:r>
            <a:r>
              <a:rPr lang="hu-HU" dirty="0"/>
              <a:t> </a:t>
            </a:r>
            <a:r>
              <a:rPr lang="hu-HU" dirty="0" err="1"/>
              <a:t>beta</a:t>
            </a:r>
            <a:r>
              <a:rPr lang="hu-HU" dirty="0"/>
              <a:t> </a:t>
            </a:r>
            <a:r>
              <a:rPr lang="hu-HU" dirty="0" err="1"/>
              <a:t>verzó</a:t>
            </a:r>
            <a:r>
              <a:rPr lang="hu-HU" dirty="0"/>
              <a:t> 2000-ben jelent meg.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460D2F-17A0-4AD8-A2FA-E2C53B62FF8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67" y="2797141"/>
            <a:ext cx="3023058" cy="23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cím 2">
            <a:extLst>
              <a:ext uri="{FF2B5EF4-FFF2-40B4-BE49-F238E27FC236}">
                <a16:creationId xmlns:a16="http://schemas.microsoft.com/office/drawing/2014/main" id="{3FF04914-A540-4DA0-958B-9434B5928626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887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F36C41D-8026-43A2-9498-0299CB8F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8" y="660839"/>
            <a:ext cx="10058400" cy="1840897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791C142-93A9-4F78-98AD-1D20763B2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8" y="2679545"/>
            <a:ext cx="10058400" cy="1757724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2350C5B-07B5-4C0B-8ABF-6C123986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8" y="4615078"/>
            <a:ext cx="10058400" cy="1519295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13" name="Alcím 2">
            <a:extLst>
              <a:ext uri="{FF2B5EF4-FFF2-40B4-BE49-F238E27FC236}">
                <a16:creationId xmlns:a16="http://schemas.microsoft.com/office/drawing/2014/main" id="{6CF65739-4793-4A7E-B0A6-C17AC6EDCD1E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472631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Észrevételek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2A58A1B4-C6D9-428E-8814-F04B4AC1356F}"/>
              </a:ext>
            </a:extLst>
          </p:cNvPr>
          <p:cNvGrpSpPr/>
          <p:nvPr/>
        </p:nvGrpSpPr>
        <p:grpSpPr>
          <a:xfrm>
            <a:off x="1127125" y="2031010"/>
            <a:ext cx="9798050" cy="4362450"/>
            <a:chOff x="2432050" y="1790699"/>
            <a:chExt cx="9912350" cy="4960738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8597495D-9FDB-461B-BC41-9FF92F26CF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8092502"/>
                </p:ext>
              </p:extLst>
            </p:nvPr>
          </p:nvGraphicFramePr>
          <p:xfrm>
            <a:off x="2432050" y="1790699"/>
            <a:ext cx="9912350" cy="49607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F7FD4C3-39A8-43E7-8B39-17663F66A7F2}"/>
                </a:ext>
              </a:extLst>
            </p:cNvPr>
            <p:cNvSpPr/>
            <p:nvPr/>
          </p:nvSpPr>
          <p:spPr>
            <a:xfrm>
              <a:off x="6981825" y="3570980"/>
              <a:ext cx="3648075" cy="1400175"/>
            </a:xfrm>
            <a:prstGeom prst="rect">
              <a:avLst/>
            </a:prstGeom>
            <a:solidFill>
              <a:srgbClr val="1A3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többször, mint az eddigi tesztek során, de így is kevés</a:t>
              </a:r>
            </a:p>
          </p:txBody>
        </p:sp>
      </p:grpSp>
      <p:sp>
        <p:nvSpPr>
          <p:cNvPr id="7" name="Alcím 2">
            <a:extLst>
              <a:ext uri="{FF2B5EF4-FFF2-40B4-BE49-F238E27FC236}">
                <a16:creationId xmlns:a16="http://schemas.microsoft.com/office/drawing/2014/main" id="{F5B96E5B-6882-4BD2-97D7-0924679C90BA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83734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Tesztekből szerzett adatok összegzése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83EDE8B-6D84-4FAD-9890-70870723413C}"/>
              </a:ext>
            </a:extLst>
          </p:cNvPr>
          <p:cNvSpPr txBox="1">
            <a:spLocks/>
          </p:cNvSpPr>
          <p:nvPr/>
        </p:nvSpPr>
        <p:spPr>
          <a:xfrm>
            <a:off x="5448300" y="2309860"/>
            <a:ext cx="4962525" cy="3731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>
                <a:sym typeface="Wingdings" panose="05000000000000000000" pitchFamily="2" charset="2"/>
              </a:rPr>
              <a:t>Függvény output adatok: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800" dirty="0">
                <a:sym typeface="Wingdings" panose="05000000000000000000" pitchFamily="2" charset="2"/>
              </a:rPr>
              <a:t>Szimulációk végeredményei: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800" dirty="0">
                <a:sym typeface="Wingdings" panose="05000000000000000000" pitchFamily="2" charset="2"/>
              </a:rPr>
              <a:t>Szelvények száma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800" dirty="0">
                <a:sym typeface="Wingdings" panose="05000000000000000000" pitchFamily="2" charset="2"/>
              </a:rPr>
              <a:t>2-es, 3-as, 4-es, 5-ös találatok száma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800" dirty="0">
                <a:sym typeface="Wingdings" panose="05000000000000000000" pitchFamily="2" charset="2"/>
              </a:rPr>
              <a:t>Nem nyert szelvények száma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800" dirty="0">
                <a:sym typeface="Wingdings" panose="05000000000000000000" pitchFamily="2" charset="2"/>
              </a:rPr>
              <a:t>Szimulációkban szereplő nyertes számok előfordulása</a:t>
            </a:r>
            <a:endParaRPr lang="hu-HU" sz="1800" dirty="0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AFF8F2B6-B8D3-4B26-8D3E-9A9EA60D10E5}"/>
              </a:ext>
            </a:extLst>
          </p:cNvPr>
          <p:cNvSpPr/>
          <p:nvPr/>
        </p:nvSpPr>
        <p:spPr>
          <a:xfrm>
            <a:off x="466893" y="2309861"/>
            <a:ext cx="1428750" cy="1962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Nyíl: lefelé mutató 8">
            <a:extLst>
              <a:ext uri="{FF2B5EF4-FFF2-40B4-BE49-F238E27FC236}">
                <a16:creationId xmlns:a16="http://schemas.microsoft.com/office/drawing/2014/main" id="{EE6BBE42-7331-4020-8718-4A4F04A43506}"/>
              </a:ext>
            </a:extLst>
          </p:cNvPr>
          <p:cNvSpPr/>
          <p:nvPr/>
        </p:nvSpPr>
        <p:spPr>
          <a:xfrm>
            <a:off x="466893" y="4367502"/>
            <a:ext cx="1428750" cy="1962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0" y="2214369"/>
            <a:ext cx="3609975" cy="39888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3D3D3D"/>
                </a:solidFill>
              </a:rPr>
              <a:t>Funkciók használata </a:t>
            </a:r>
            <a:endParaRPr lang="hu-HU" dirty="0">
              <a:solidFill>
                <a:srgbClr val="3D3D3D"/>
              </a:solidFill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Függvények hívása </a:t>
            </a:r>
          </a:p>
          <a:p>
            <a:r>
              <a:rPr lang="hu-HU" dirty="0">
                <a:sym typeface="Wingdings" panose="05000000000000000000" pitchFamily="2" charset="2"/>
              </a:rPr>
              <a:t>Adatok output-ként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Adatok tárolása változókban </a:t>
            </a:r>
          </a:p>
          <a:p>
            <a:r>
              <a:rPr lang="hu-HU" dirty="0">
                <a:sym typeface="Wingdings" panose="05000000000000000000" pitchFamily="2" charset="2"/>
              </a:rPr>
              <a:t>Új funkció </a:t>
            </a:r>
          </a:p>
          <a:p>
            <a:r>
              <a:rPr lang="hu-HU" dirty="0">
                <a:sym typeface="Wingdings" panose="05000000000000000000" pitchFamily="2" charset="2"/>
              </a:rPr>
              <a:t>Új adatok hozzáadása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8" name="Alcím 2">
            <a:extLst>
              <a:ext uri="{FF2B5EF4-FFF2-40B4-BE49-F238E27FC236}">
                <a16:creationId xmlns:a16="http://schemas.microsoft.com/office/drawing/2014/main" id="{60D06CFE-4605-4393-88C8-5A34991C39DF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2024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Tartalom helye 3">
            <a:extLst>
              <a:ext uri="{FF2B5EF4-FFF2-40B4-BE49-F238E27FC236}">
                <a16:creationId xmlns:a16="http://schemas.microsoft.com/office/drawing/2014/main" id="{B0C944D1-58F2-4D46-85BD-8184672A3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23" y="564958"/>
            <a:ext cx="5554126" cy="1629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E15F9AA-C627-442B-B413-928C96D3D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72" y="564958"/>
            <a:ext cx="2878805" cy="5728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469BC394-412C-4FCD-930E-7356E655B0B3}"/>
              </a:ext>
            </a:extLst>
          </p:cNvPr>
          <p:cNvSpPr txBox="1"/>
          <p:nvPr/>
        </p:nvSpPr>
        <p:spPr>
          <a:xfrm>
            <a:off x="3736641" y="1916501"/>
            <a:ext cx="256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rgbClr val="3D3D3D"/>
                </a:solidFill>
              </a:rPr>
              <a:t>Példa output adatok mentésére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29695AB-A950-4D12-A412-A267B06B49FA}"/>
              </a:ext>
            </a:extLst>
          </p:cNvPr>
          <p:cNvSpPr txBox="1"/>
          <p:nvPr/>
        </p:nvSpPr>
        <p:spPr>
          <a:xfrm>
            <a:off x="6578014" y="592370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3D3D3D"/>
                </a:solidFill>
              </a:rPr>
              <a:t>Példa az összegzésre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35720369-18E7-44F6-B2D6-A007C5C95B89}"/>
              </a:ext>
            </a:extLst>
          </p:cNvPr>
          <p:cNvSpPr txBox="1">
            <a:spLocks/>
          </p:cNvSpPr>
          <p:nvPr/>
        </p:nvSpPr>
        <p:spPr>
          <a:xfrm>
            <a:off x="645123" y="2611241"/>
            <a:ext cx="4962525" cy="33124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b="1" dirty="0"/>
              <a:t>Az összegzésben szereplő adatok: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Összes költség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Szelvények száma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2-es, 3-as, 4-es, 5-ös találatok száma (darab, százalékos), nyereménye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Nem nyert szelvények száma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Összesített nyeremény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Nyereség / veszteség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800" dirty="0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EE919C01-4823-469C-BC47-3BF5D6610C21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139236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Számok gyakorisága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1941616"/>
            <a:ext cx="4776840" cy="2363234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Második függvény output</a:t>
            </a:r>
          </a:p>
          <a:p>
            <a:endParaRPr lang="hu-HU" dirty="0"/>
          </a:p>
          <a:p>
            <a:r>
              <a:rPr lang="hu-HU" dirty="0"/>
              <a:t>Függvény ábrázolja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60" y="1264602"/>
            <a:ext cx="4776839" cy="4328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1" y="4405151"/>
            <a:ext cx="5860288" cy="952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zövegdoboz 5"/>
          <p:cNvSpPr txBox="1"/>
          <p:nvPr/>
        </p:nvSpPr>
        <p:spPr>
          <a:xfrm>
            <a:off x="7223665" y="5779679"/>
            <a:ext cx="34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3D3D3D"/>
                </a:solidFill>
              </a:rPr>
              <a:t>Számok előfordulásának ábrázolása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699822" y="5557838"/>
            <a:ext cx="31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3D3D3D"/>
                </a:solidFill>
              </a:rPr>
              <a:t>Ábra megjelenítése - kódrészlet</a:t>
            </a:r>
          </a:p>
        </p:txBody>
      </p:sp>
      <p:sp>
        <p:nvSpPr>
          <p:cNvPr id="8" name="Alcím 2">
            <a:extLst>
              <a:ext uri="{FF2B5EF4-FFF2-40B4-BE49-F238E27FC236}">
                <a16:creationId xmlns:a16="http://schemas.microsoft.com/office/drawing/2014/main" id="{175A62ED-BE43-40F4-9316-2FBD6DDBF1CE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87437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8" y="2395508"/>
            <a:ext cx="10515600" cy="314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7DDCA6E1-3F3E-4351-8855-EC0714DC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dirty="0"/>
              <a:t>A számok előfordulása  -  konzol</a:t>
            </a:r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D96A3B91-9F5E-436B-9E1A-0589250AF583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5251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. kép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33345"/>
            <a:ext cx="12192000" cy="1321904"/>
          </a:xfrm>
          <a:solidFill>
            <a:srgbClr val="1A3260">
              <a:alpha val="94000"/>
            </a:srgbClr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hu-HU" sz="2800" dirty="0">
                <a:solidFill>
                  <a:schemeClr val="bg1"/>
                </a:solidFill>
              </a:rPr>
              <a:t>Kérdések ?</a:t>
            </a:r>
          </a:p>
        </p:txBody>
      </p:sp>
      <p:sp>
        <p:nvSpPr>
          <p:cNvPr id="8" name="Alcím 2">
            <a:extLst>
              <a:ext uri="{FF2B5EF4-FFF2-40B4-BE49-F238E27FC236}">
                <a16:creationId xmlns:a16="http://schemas.microsoft.com/office/drawing/2014/main" id="{14994692-03CF-496C-8D9C-57388B2837AB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470349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3A5A8FA-7AB4-4DFC-8765-153E4992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43399"/>
            <a:ext cx="12192000" cy="1321904"/>
          </a:xfrm>
          <a:solidFill>
            <a:srgbClr val="1A3260">
              <a:alpha val="94000"/>
            </a:srgbClr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hu-HU" sz="2800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936" y="5832880"/>
            <a:ext cx="12208936" cy="332423"/>
          </a:xfrm>
          <a:solidFill>
            <a:schemeClr val="tx1"/>
          </a:solidFill>
        </p:spPr>
        <p:txBody>
          <a:bodyPr rtlCol="0">
            <a:normAutofit lnSpcReduction="10000"/>
          </a:bodyPr>
          <a:lstStyle/>
          <a:p>
            <a:pPr algn="ctr" rtl="0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</a:t>
            </a:r>
            <a:r>
              <a:rPr lang="hu-HU" sz="1600">
                <a:solidFill>
                  <a:schemeClr val="bg1"/>
                </a:solidFill>
                <a:highlight>
                  <a:srgbClr val="000000"/>
                </a:highlight>
              </a:rPr>
              <a:t>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1" name="Alcím 2">
            <a:extLst>
              <a:ext uri="{FF2B5EF4-FFF2-40B4-BE49-F238E27FC236}">
                <a16:creationId xmlns:a16="http://schemas.microsoft.com/office/drawing/2014/main" id="{E87AA297-242F-4B64-9752-46B716F055E0}"/>
              </a:ext>
            </a:extLst>
          </p:cNvPr>
          <p:cNvSpPr txBox="1">
            <a:spLocks/>
          </p:cNvSpPr>
          <p:nvPr/>
        </p:nvSpPr>
        <p:spPr>
          <a:xfrm>
            <a:off x="0" y="5832880"/>
            <a:ext cx="12208936" cy="3324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" name="Alcím 2">
            <a:extLst>
              <a:ext uri="{FF2B5EF4-FFF2-40B4-BE49-F238E27FC236}">
                <a16:creationId xmlns:a16="http://schemas.microsoft.com/office/drawing/2014/main" id="{2581CBFC-E91B-4201-8F2C-3C0C73E941AD}"/>
              </a:ext>
            </a:extLst>
          </p:cNvPr>
          <p:cNvSpPr txBox="1">
            <a:spLocks/>
          </p:cNvSpPr>
          <p:nvPr/>
        </p:nvSpPr>
        <p:spPr>
          <a:xfrm rot="16200000">
            <a:off x="-2889135" y="2891204"/>
            <a:ext cx="6096000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39905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B0605F-96FF-47AB-B81B-59A332A2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Összehasonlítás</a:t>
            </a:r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4F1DD254-4621-47CE-BFAB-C7E41EA1B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220416"/>
              </p:ext>
            </p:extLst>
          </p:nvPr>
        </p:nvGraphicFramePr>
        <p:xfrm>
          <a:off x="838200" y="1863969"/>
          <a:ext cx="10515597" cy="480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2">
                  <a:extLst>
                    <a:ext uri="{9D8B030D-6E8A-4147-A177-3AD203B41FA5}">
                      <a16:colId xmlns:a16="http://schemas.microsoft.com/office/drawing/2014/main" val="238607509"/>
                    </a:ext>
                  </a:extLst>
                </a:gridCol>
                <a:gridCol w="4475285">
                  <a:extLst>
                    <a:ext uri="{9D8B030D-6E8A-4147-A177-3AD203B41FA5}">
                      <a16:colId xmlns:a16="http://schemas.microsoft.com/office/drawing/2014/main" val="2424753033"/>
                    </a:ext>
                  </a:extLst>
                </a:gridCol>
                <a:gridCol w="4240820">
                  <a:extLst>
                    <a:ext uri="{9D8B030D-6E8A-4147-A177-3AD203B41FA5}">
                      <a16:colId xmlns:a16="http://schemas.microsoft.com/office/drawing/2014/main" val="855452066"/>
                    </a:ext>
                  </a:extLst>
                </a:gridCol>
              </a:tblGrid>
              <a:tr h="1064157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latin typeface="+mj-lt"/>
                        </a:rPr>
                        <a:t>Szempont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latin typeface="+mj-lt"/>
                        </a:rPr>
                        <a:t>MATLAB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latin typeface="+mj-lt"/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643158"/>
                  </a:ext>
                </a:extLst>
              </a:tr>
              <a:tr h="1613517">
                <a:tc>
                  <a:txBody>
                    <a:bodyPr/>
                    <a:lstStyle/>
                    <a:p>
                      <a:r>
                        <a:rPr lang="hu-HU" dirty="0"/>
                        <a:t>Mire használják?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15591"/>
                  </a:ext>
                </a:extLst>
              </a:tr>
              <a:tr h="1064157">
                <a:tc>
                  <a:txBody>
                    <a:bodyPr/>
                    <a:lstStyle/>
                    <a:p>
                      <a:r>
                        <a:rPr lang="hu-HU" dirty="0"/>
                        <a:t>Megjelenés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68353"/>
                  </a:ext>
                </a:extLst>
              </a:tr>
              <a:tr h="1064157">
                <a:tc>
                  <a:txBody>
                    <a:bodyPr/>
                    <a:lstStyle/>
                    <a:p>
                      <a:r>
                        <a:rPr lang="hu-HU" dirty="0"/>
                        <a:t>Teljesítmény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97487"/>
                  </a:ext>
                </a:extLst>
              </a:tr>
            </a:tbl>
          </a:graphicData>
        </a:graphic>
      </p:graphicFrame>
      <p:sp>
        <p:nvSpPr>
          <p:cNvPr id="4" name="Alcím 2">
            <a:extLst>
              <a:ext uri="{FF2B5EF4-FFF2-40B4-BE49-F238E27FC236}">
                <a16:creationId xmlns:a16="http://schemas.microsoft.com/office/drawing/2014/main" id="{3CA3410A-6D77-4E6B-8D73-5C640DECAAB2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7DAD967-1113-4E78-AA05-E7F0AC11995A}"/>
              </a:ext>
            </a:extLst>
          </p:cNvPr>
          <p:cNvSpPr txBox="1"/>
          <p:nvPr/>
        </p:nvSpPr>
        <p:spPr>
          <a:xfrm>
            <a:off x="2637692" y="2927839"/>
            <a:ext cx="44489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 matematika összes területére alkalmazható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Képfeldolgozás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Grafikonok, diagramok ábrázolása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Mátrix manipulációk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Machine</a:t>
            </a:r>
            <a:r>
              <a:rPr lang="hu-HU" sz="1600" dirty="0"/>
              <a:t> </a:t>
            </a:r>
            <a:r>
              <a:rPr lang="hu-HU" sz="1600" dirty="0" err="1"/>
              <a:t>learning</a:t>
            </a:r>
            <a:endParaRPr lang="hu-HU" sz="1600" dirty="0"/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417D6B5-5A9D-4049-B46E-809171A55411}"/>
              </a:ext>
            </a:extLst>
          </p:cNvPr>
          <p:cNvSpPr txBox="1"/>
          <p:nvPr/>
        </p:nvSpPr>
        <p:spPr>
          <a:xfrm>
            <a:off x="7250721" y="2989385"/>
            <a:ext cx="39389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Főként statisztikával kapcsolatos problémák megoldására használják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Alapvető ábrázolások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Valószínűségi eloszlások kezelése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Adatelemzés</a:t>
            </a:r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33F1E01-1955-4D18-ADC5-B732748B19C1}"/>
              </a:ext>
            </a:extLst>
          </p:cNvPr>
          <p:cNvSpPr txBox="1"/>
          <p:nvPr/>
        </p:nvSpPr>
        <p:spPr>
          <a:xfrm>
            <a:off x="2743200" y="4676290"/>
            <a:ext cx="4237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Grafikus felület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( </a:t>
            </a:r>
            <a:r>
              <a:rPr lang="hu-HU" sz="1600" dirty="0" err="1"/>
              <a:t>command</a:t>
            </a:r>
            <a:r>
              <a:rPr lang="hu-HU" sz="1600" dirty="0"/>
              <a:t> </a:t>
            </a:r>
            <a:r>
              <a:rPr lang="hu-HU" sz="1600" dirty="0" err="1"/>
              <a:t>window</a:t>
            </a:r>
            <a:r>
              <a:rPr lang="hu-HU" sz="1600" dirty="0"/>
              <a:t>, </a:t>
            </a:r>
            <a:r>
              <a:rPr lang="hu-HU" sz="1600" dirty="0" err="1"/>
              <a:t>workspace</a:t>
            </a:r>
            <a:r>
              <a:rPr lang="hu-HU" sz="1600" dirty="0"/>
              <a:t>, editor )</a:t>
            </a:r>
          </a:p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80C02BD-D12C-49E9-AC46-87FAC7E47FC5}"/>
              </a:ext>
            </a:extLst>
          </p:cNvPr>
          <p:cNvSpPr txBox="1"/>
          <p:nvPr/>
        </p:nvSpPr>
        <p:spPr>
          <a:xfrm>
            <a:off x="7250721" y="4676290"/>
            <a:ext cx="3783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Alapvetően parancssoros felület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+ Grafikus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54E4651-6B51-4FC0-823C-73EE9DB608EC}"/>
              </a:ext>
            </a:extLst>
          </p:cNvPr>
          <p:cNvSpPr txBox="1"/>
          <p:nvPr/>
        </p:nvSpPr>
        <p:spPr>
          <a:xfrm>
            <a:off x="2743200" y="5741377"/>
            <a:ext cx="398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 MATLAB gyorsabb az R-nél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C51A9E1-0CE2-4FDF-89B3-170F50C2C910}"/>
              </a:ext>
            </a:extLst>
          </p:cNvPr>
          <p:cNvSpPr txBox="1"/>
          <p:nvPr/>
        </p:nvSpPr>
        <p:spPr>
          <a:xfrm>
            <a:off x="7250721" y="5715239"/>
            <a:ext cx="393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Az R kimondottan lassabb, azonban egyszerűbb számításoknál lehetnek egyenlőek</a:t>
            </a:r>
          </a:p>
        </p:txBody>
      </p:sp>
    </p:spTree>
    <p:extLst>
      <p:ext uri="{BB962C8B-B14F-4D97-AF65-F5344CB8AC3E}">
        <p14:creationId xmlns:p14="http://schemas.microsoft.com/office/powerpoint/2010/main" val="1085136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B0605F-96FF-47AB-B81B-59A332A2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Összehasonlítás</a:t>
            </a:r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4F1DD254-4621-47CE-BFAB-C7E41EA1B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476421"/>
              </p:ext>
            </p:extLst>
          </p:nvPr>
        </p:nvGraphicFramePr>
        <p:xfrm>
          <a:off x="838200" y="1872763"/>
          <a:ext cx="10515597" cy="454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2">
                  <a:extLst>
                    <a:ext uri="{9D8B030D-6E8A-4147-A177-3AD203B41FA5}">
                      <a16:colId xmlns:a16="http://schemas.microsoft.com/office/drawing/2014/main" val="238607509"/>
                    </a:ext>
                  </a:extLst>
                </a:gridCol>
                <a:gridCol w="4475285">
                  <a:extLst>
                    <a:ext uri="{9D8B030D-6E8A-4147-A177-3AD203B41FA5}">
                      <a16:colId xmlns:a16="http://schemas.microsoft.com/office/drawing/2014/main" val="2424753033"/>
                    </a:ext>
                  </a:extLst>
                </a:gridCol>
                <a:gridCol w="4240820">
                  <a:extLst>
                    <a:ext uri="{9D8B030D-6E8A-4147-A177-3AD203B41FA5}">
                      <a16:colId xmlns:a16="http://schemas.microsoft.com/office/drawing/2014/main" val="855452066"/>
                    </a:ext>
                  </a:extLst>
                </a:gridCol>
              </a:tblGrid>
              <a:tr h="110947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Szempont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MATLAB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643158"/>
                  </a:ext>
                </a:extLst>
              </a:tr>
              <a:tr h="1109470">
                <a:tc>
                  <a:txBody>
                    <a:bodyPr/>
                    <a:lstStyle/>
                    <a:p>
                      <a:r>
                        <a:rPr lang="hu-HU" dirty="0"/>
                        <a:t>Ár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15591"/>
                  </a:ext>
                </a:extLst>
              </a:tr>
              <a:tr h="1109470">
                <a:tc>
                  <a:txBody>
                    <a:bodyPr/>
                    <a:lstStyle/>
                    <a:p>
                      <a:r>
                        <a:rPr lang="hu-HU" dirty="0"/>
                        <a:t>Operációs rendszerek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68353"/>
                  </a:ext>
                </a:extLst>
              </a:tr>
              <a:tr h="1214577">
                <a:tc>
                  <a:txBody>
                    <a:bodyPr/>
                    <a:lstStyle/>
                    <a:p>
                      <a:r>
                        <a:rPr lang="hu-HU" dirty="0"/>
                        <a:t>Tanulhatóság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97487"/>
                  </a:ext>
                </a:extLst>
              </a:tr>
            </a:tbl>
          </a:graphicData>
        </a:graphic>
      </p:graphicFrame>
      <p:sp>
        <p:nvSpPr>
          <p:cNvPr id="4" name="Alcím 2">
            <a:extLst>
              <a:ext uri="{FF2B5EF4-FFF2-40B4-BE49-F238E27FC236}">
                <a16:creationId xmlns:a16="http://schemas.microsoft.com/office/drawing/2014/main" id="{01288AD6-1F9C-4404-A2AF-8A3DF8BD08D6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7548AE8-245A-4CFD-A1BC-54A738DBB791}"/>
              </a:ext>
            </a:extLst>
          </p:cNvPr>
          <p:cNvSpPr txBox="1"/>
          <p:nvPr/>
        </p:nvSpPr>
        <p:spPr>
          <a:xfrm>
            <a:off x="2751992" y="3086101"/>
            <a:ext cx="387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Licenszköteles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35-2000$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B2AD9DD-42FF-4C17-BCDE-EA062334B8CF}"/>
              </a:ext>
            </a:extLst>
          </p:cNvPr>
          <p:cNvSpPr txBox="1"/>
          <p:nvPr/>
        </p:nvSpPr>
        <p:spPr>
          <a:xfrm>
            <a:off x="7151938" y="3090446"/>
            <a:ext cx="410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Mivel nyílt forráskódú, ezért ingyenes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BBAF653-9853-4978-AF91-7AC8825FDCB8}"/>
              </a:ext>
            </a:extLst>
          </p:cNvPr>
          <p:cNvSpPr txBox="1"/>
          <p:nvPr/>
        </p:nvSpPr>
        <p:spPr>
          <a:xfrm>
            <a:off x="2751992" y="4229100"/>
            <a:ext cx="378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Windows, Linux, </a:t>
            </a:r>
            <a:r>
              <a:rPr lang="hu-HU" sz="1600" dirty="0" err="1"/>
              <a:t>macOS</a:t>
            </a:r>
            <a:endParaRPr lang="hu-HU" sz="16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CF0BDD3-0B9B-40AC-B7E1-4943DEF44078}"/>
              </a:ext>
            </a:extLst>
          </p:cNvPr>
          <p:cNvSpPr txBox="1"/>
          <p:nvPr/>
        </p:nvSpPr>
        <p:spPr>
          <a:xfrm>
            <a:off x="7151938" y="4229100"/>
            <a:ext cx="378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Windows, Linux, </a:t>
            </a:r>
            <a:r>
              <a:rPr lang="hu-HU" sz="1600" dirty="0" err="1"/>
              <a:t>macOS</a:t>
            </a:r>
            <a:endParaRPr lang="hu-HU" sz="16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324C5EA-EDF9-49A3-8219-F8FC01B86CE7}"/>
              </a:ext>
            </a:extLst>
          </p:cNvPr>
          <p:cNvSpPr txBox="1"/>
          <p:nvPr/>
        </p:nvSpPr>
        <p:spPr>
          <a:xfrm>
            <a:off x="2751992" y="5240215"/>
            <a:ext cx="4088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Könnyen tanulható, mivel átlátható és könnyen kezelhető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Toolboxok</a:t>
            </a:r>
            <a:r>
              <a:rPr lang="hu-HU" sz="1600" dirty="0"/>
              <a:t> segítségével összetett dolgok is könnyen programozhatóak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1E2B242-3686-41BC-BF86-0594AEB8803F}"/>
              </a:ext>
            </a:extLst>
          </p:cNvPr>
          <p:cNvSpPr txBox="1"/>
          <p:nvPr/>
        </p:nvSpPr>
        <p:spPr>
          <a:xfrm>
            <a:off x="7151938" y="5367754"/>
            <a:ext cx="400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Programozási nyelvek szintaktikáját követi, nehezebben tanulható</a:t>
            </a:r>
          </a:p>
        </p:txBody>
      </p:sp>
    </p:spTree>
    <p:extLst>
      <p:ext uri="{BB962C8B-B14F-4D97-AF65-F5344CB8AC3E}">
        <p14:creationId xmlns:p14="http://schemas.microsoft.com/office/powerpoint/2010/main" val="1275114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B0605F-96FF-47AB-B81B-59A332A2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Összehasonlítás</a:t>
            </a:r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4F1DD254-4621-47CE-BFAB-C7E41EA1B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70019"/>
              </p:ext>
            </p:extLst>
          </p:nvPr>
        </p:nvGraphicFramePr>
        <p:xfrm>
          <a:off x="838200" y="1872762"/>
          <a:ext cx="10515597" cy="4663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2">
                  <a:extLst>
                    <a:ext uri="{9D8B030D-6E8A-4147-A177-3AD203B41FA5}">
                      <a16:colId xmlns:a16="http://schemas.microsoft.com/office/drawing/2014/main" val="238607509"/>
                    </a:ext>
                  </a:extLst>
                </a:gridCol>
                <a:gridCol w="4475285">
                  <a:extLst>
                    <a:ext uri="{9D8B030D-6E8A-4147-A177-3AD203B41FA5}">
                      <a16:colId xmlns:a16="http://schemas.microsoft.com/office/drawing/2014/main" val="2424753033"/>
                    </a:ext>
                  </a:extLst>
                </a:gridCol>
                <a:gridCol w="4240820">
                  <a:extLst>
                    <a:ext uri="{9D8B030D-6E8A-4147-A177-3AD203B41FA5}">
                      <a16:colId xmlns:a16="http://schemas.microsoft.com/office/drawing/2014/main" val="855452066"/>
                    </a:ext>
                  </a:extLst>
                </a:gridCol>
              </a:tblGrid>
              <a:tr h="1111659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Szempont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MATLAB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643158"/>
                  </a:ext>
                </a:extLst>
              </a:tr>
              <a:tr h="1328170">
                <a:tc>
                  <a:txBody>
                    <a:bodyPr/>
                    <a:lstStyle/>
                    <a:p>
                      <a:r>
                        <a:rPr lang="hu-HU" dirty="0"/>
                        <a:t>Fejlesztés, dokumentáció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15591"/>
                  </a:ext>
                </a:extLst>
              </a:tr>
              <a:tr h="1111659">
                <a:tc>
                  <a:txBody>
                    <a:bodyPr/>
                    <a:lstStyle/>
                    <a:p>
                      <a:r>
                        <a:rPr lang="hu-HU" dirty="0"/>
                        <a:t>Ábrázolások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68353"/>
                  </a:ext>
                </a:extLst>
              </a:tr>
              <a:tr h="1111659">
                <a:tc>
                  <a:txBody>
                    <a:bodyPr/>
                    <a:lstStyle/>
                    <a:p>
                      <a:r>
                        <a:rPr lang="hu-HU" dirty="0" err="1"/>
                        <a:t>Machine</a:t>
                      </a:r>
                      <a:r>
                        <a:rPr lang="hu-HU" dirty="0"/>
                        <a:t>  </a:t>
                      </a:r>
                      <a:r>
                        <a:rPr lang="hu-HU" dirty="0" err="1"/>
                        <a:t>Learning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97487"/>
                  </a:ext>
                </a:extLst>
              </a:tr>
            </a:tbl>
          </a:graphicData>
        </a:graphic>
      </p:graphicFrame>
      <p:sp>
        <p:nvSpPr>
          <p:cNvPr id="4" name="Alcím 2">
            <a:extLst>
              <a:ext uri="{FF2B5EF4-FFF2-40B4-BE49-F238E27FC236}">
                <a16:creationId xmlns:a16="http://schemas.microsoft.com/office/drawing/2014/main" id="{79C7D4C7-4BB3-4C4F-8BD3-DCE4607F925F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D616C1F-D19F-4D89-B53A-6664E28EEBA0}"/>
              </a:ext>
            </a:extLst>
          </p:cNvPr>
          <p:cNvSpPr txBox="1"/>
          <p:nvPr/>
        </p:nvSpPr>
        <p:spPr>
          <a:xfrm>
            <a:off x="2681654" y="2999632"/>
            <a:ext cx="39213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 licenszkötelezettség miatt, kis közösséggel rendelkezik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 </a:t>
            </a:r>
            <a:r>
              <a:rPr lang="hu-HU" sz="1600" dirty="0" err="1"/>
              <a:t>support</a:t>
            </a:r>
            <a:r>
              <a:rPr lang="hu-HU" sz="1600" dirty="0"/>
              <a:t> és dokumentáció </a:t>
            </a:r>
            <a:r>
              <a:rPr lang="hu-HU" sz="1600" dirty="0" err="1"/>
              <a:t>viszonlyag</a:t>
            </a:r>
            <a:r>
              <a:rPr lang="hu-HU" sz="1600" dirty="0"/>
              <a:t> széleskörű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C9BCB44-29FF-4CCA-86A3-4E27A65C3E5A}"/>
              </a:ext>
            </a:extLst>
          </p:cNvPr>
          <p:cNvSpPr txBox="1"/>
          <p:nvPr/>
        </p:nvSpPr>
        <p:spPr>
          <a:xfrm>
            <a:off x="7175384" y="3017217"/>
            <a:ext cx="39213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 nyílt forráskód miatt, nagy fejlesztő bázissal és közösséggel rendelkezik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Emiatt a </a:t>
            </a:r>
            <a:r>
              <a:rPr lang="hu-HU" sz="1600" dirty="0" err="1"/>
              <a:t>support</a:t>
            </a:r>
            <a:r>
              <a:rPr lang="hu-HU" sz="1600" dirty="0"/>
              <a:t> és dokumentáció is hatékonyabb</a:t>
            </a:r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ACA0395-42B5-4C4C-8631-6A9D6DCF9BD2}"/>
              </a:ext>
            </a:extLst>
          </p:cNvPr>
          <p:cNvSpPr txBox="1"/>
          <p:nvPr/>
        </p:nvSpPr>
        <p:spPr>
          <a:xfrm>
            <a:off x="2681654" y="4380227"/>
            <a:ext cx="360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2D és 3D -ben is lehet ábrázolni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C6126D7-5699-4145-AE0D-74200323EB9A}"/>
              </a:ext>
            </a:extLst>
          </p:cNvPr>
          <p:cNvSpPr txBox="1"/>
          <p:nvPr/>
        </p:nvSpPr>
        <p:spPr>
          <a:xfrm>
            <a:off x="7125561" y="4358886"/>
            <a:ext cx="3604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2D és 3D -ben is lehet ábrázolni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(3D csomagokkal)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65E90D9-C5C4-4E04-B0BC-1802B8F5EA02}"/>
              </a:ext>
            </a:extLst>
          </p:cNvPr>
          <p:cNvSpPr txBox="1"/>
          <p:nvPr/>
        </p:nvSpPr>
        <p:spPr>
          <a:xfrm>
            <a:off x="2681654" y="5498304"/>
            <a:ext cx="407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Statistics and Machine Learning Toolbox</a:t>
            </a:r>
            <a:r>
              <a:rPr lang="hu-HU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segítségével</a:t>
            </a:r>
            <a:endParaRPr lang="en-US" sz="16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D436EB4-B39F-4E29-9187-B83CC00D2DF2}"/>
              </a:ext>
            </a:extLst>
          </p:cNvPr>
          <p:cNvSpPr txBox="1"/>
          <p:nvPr/>
        </p:nvSpPr>
        <p:spPr>
          <a:xfrm>
            <a:off x="7125561" y="5515889"/>
            <a:ext cx="3604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Folyamatosan bővülő csomagokkal elérhető</a:t>
            </a:r>
          </a:p>
        </p:txBody>
      </p:sp>
    </p:spTree>
    <p:extLst>
      <p:ext uri="{BB962C8B-B14F-4D97-AF65-F5344CB8AC3E}">
        <p14:creationId xmlns:p14="http://schemas.microsoft.com/office/powerpoint/2010/main" val="1821755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BE2E43B-E4E4-4F65-AD1C-743A7A92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8832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Példa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és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ui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0F33894-004C-4C48-9DC9-519AE35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28" y="881033"/>
            <a:ext cx="2836304" cy="6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35CFFE0-9A5E-4903-9AEC-E064DD2C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1778830"/>
            <a:ext cx="5484689" cy="4922507"/>
          </a:xfrm>
          <a:prstGeom prst="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D55597D-957A-4FBB-BB1F-A5E899FF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790" y="1793227"/>
            <a:ext cx="5247950" cy="4893711"/>
          </a:xfrm>
          <a:prstGeom prst="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  <p:sp>
        <p:nvSpPr>
          <p:cNvPr id="16" name="Alcím 2">
            <a:extLst>
              <a:ext uri="{FF2B5EF4-FFF2-40B4-BE49-F238E27FC236}">
                <a16:creationId xmlns:a16="http://schemas.microsoft.com/office/drawing/2014/main" id="{7B43ECAD-C12D-430B-8361-366927D6B4D3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3395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033F2E-1F87-4FA7-9E83-BCAE4BC5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pic>
        <p:nvPicPr>
          <p:cNvPr id="4" name="Picture 6" descr="Matlab] How to quickly clean the workspace | Orion42 ~IT made easy~">
            <a:extLst>
              <a:ext uri="{FF2B5EF4-FFF2-40B4-BE49-F238E27FC236}">
                <a16:creationId xmlns:a16="http://schemas.microsoft.com/office/drawing/2014/main" id="{F2F1D722-09CF-4393-9EBF-C87B2F87C5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31" y="1976503"/>
            <a:ext cx="2888440" cy="290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BB161E9-6EA7-489A-B563-141CA95E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12" y="2528654"/>
            <a:ext cx="2124106" cy="164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0C8411F-9CA8-4BF2-9073-F78A9B0488EA}"/>
              </a:ext>
            </a:extLst>
          </p:cNvPr>
          <p:cNvSpPr txBox="1"/>
          <p:nvPr/>
        </p:nvSpPr>
        <p:spPr>
          <a:xfrm>
            <a:off x="822037" y="4881496"/>
            <a:ext cx="4892964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800" dirty="0"/>
              <a:t>Sokszínűsége, teljesítménye és könnyű kezelhetősége miatt egyértelműen jobb választás MATLAB.</a:t>
            </a:r>
          </a:p>
          <a:p>
            <a:endParaRPr lang="hu-HU" sz="18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A32E3A2-ED8A-4405-B001-FDFA85ED1B20}"/>
              </a:ext>
            </a:extLst>
          </p:cNvPr>
          <p:cNvSpPr txBox="1"/>
          <p:nvPr/>
        </p:nvSpPr>
        <p:spPr>
          <a:xfrm>
            <a:off x="6215346" y="4465997"/>
            <a:ext cx="4273062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800" dirty="0"/>
              <a:t>Azonban ha egyszerűbb kódokat írunk, statisztikákat és adatokat szeretnénk elemezni bőven elégséges az R.</a:t>
            </a:r>
          </a:p>
          <a:p>
            <a:endParaRPr lang="hu-HU" sz="1800" dirty="0"/>
          </a:p>
          <a:p>
            <a:r>
              <a:rPr lang="hu-HU" sz="1800" dirty="0"/>
              <a:t>Tanuláshoz is ajánlott, hiszen ingyenes, a bő segítséggel rendelkező háttér könnyíthet a szintaktikai nehézségeken.</a:t>
            </a:r>
          </a:p>
        </p:txBody>
      </p:sp>
      <p:sp>
        <p:nvSpPr>
          <p:cNvPr id="8" name="Alcím 2">
            <a:extLst>
              <a:ext uri="{FF2B5EF4-FFF2-40B4-BE49-F238E27FC236}">
                <a16:creationId xmlns:a16="http://schemas.microsoft.com/office/drawing/2014/main" id="{44C9B18C-66C4-4281-AC68-E094D845C890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9986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9" name="Rectangle 7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80" name="Rectangle 7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BBD5A8-A9E9-4E20-8AA5-BB24F139EEA4}"/>
              </a:ext>
            </a:extLst>
          </p:cNvPr>
          <p:cNvGrpSpPr/>
          <p:nvPr/>
        </p:nvGrpSpPr>
        <p:grpSpPr>
          <a:xfrm>
            <a:off x="0" y="2144256"/>
            <a:ext cx="11631167" cy="3602736"/>
            <a:chOff x="0" y="2144256"/>
            <a:chExt cx="11631167" cy="3602736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611F516B-53B2-41D4-BA20-363DB553C460}"/>
                </a:ext>
              </a:extLst>
            </p:cNvPr>
            <p:cNvSpPr/>
            <p:nvPr/>
          </p:nvSpPr>
          <p:spPr>
            <a:xfrm>
              <a:off x="0" y="2948586"/>
              <a:ext cx="11631167" cy="19940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11340CD1-123F-4F04-A392-E479455FA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3725" y="2144256"/>
              <a:ext cx="4263593" cy="360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B3A8180-2B1D-4DF8-8A37-CAAD034E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82" y="3201702"/>
            <a:ext cx="6003638" cy="14287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/>
              <a:t>5-ös </a:t>
            </a:r>
            <a:r>
              <a:rPr lang="en-US" sz="3600" dirty="0" err="1"/>
              <a:t>lottó</a:t>
            </a:r>
            <a:r>
              <a:rPr lang="en-US" sz="3600" dirty="0"/>
              <a:t> </a:t>
            </a:r>
            <a:r>
              <a:rPr lang="en-US" sz="3600" dirty="0" err="1"/>
              <a:t>szimuláció</a:t>
            </a:r>
            <a:br>
              <a:rPr lang="hu-HU" sz="3600" dirty="0"/>
            </a:br>
            <a:r>
              <a:rPr lang="hu-HU" sz="3600" dirty="0"/>
              <a:t>-</a:t>
            </a:r>
            <a:r>
              <a:rPr lang="en-US" sz="3600" dirty="0"/>
              <a:t> </a:t>
            </a:r>
            <a:br>
              <a:rPr lang="hu-HU" sz="3600" dirty="0"/>
            </a:br>
            <a:r>
              <a:rPr lang="en-US" sz="3600" dirty="0" err="1"/>
              <a:t>matlab</a:t>
            </a:r>
            <a:endParaRPr lang="en-US" sz="3600" dirty="0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4B8B5D38-A3F5-44DC-AA0E-A63EEF747200}"/>
              </a:ext>
            </a:extLst>
          </p:cNvPr>
          <p:cNvSpPr txBox="1">
            <a:spLocks/>
          </p:cNvSpPr>
          <p:nvPr/>
        </p:nvSpPr>
        <p:spPr>
          <a:xfrm rot="16200000">
            <a:off x="-3270136" y="3272205"/>
            <a:ext cx="6858002" cy="3135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bg1"/>
                </a:solidFill>
                <a:highlight>
                  <a:srgbClr val="000000"/>
                </a:highlight>
              </a:rPr>
              <a:t>Kozma jános 	– 	bajusz istván</a:t>
            </a:r>
            <a:endParaRPr lang="hu-HU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147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Osztalék – technológiai elrendezés</Template>
  <TotalTime>330</TotalTime>
  <Words>1288</Words>
  <Application>Microsoft Office PowerPoint</Application>
  <PresentationFormat>Szélesvásznú</PresentationFormat>
  <Paragraphs>327</Paragraphs>
  <Slides>37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4" baseType="lpstr">
      <vt:lpstr>Arial</vt:lpstr>
      <vt:lpstr>Calibri</vt:lpstr>
      <vt:lpstr>Gill Sans MT</vt:lpstr>
      <vt:lpstr>Oswald</vt:lpstr>
      <vt:lpstr>Wingdings</vt:lpstr>
      <vt:lpstr>Wingdings 2</vt:lpstr>
      <vt:lpstr>Osztalék</vt:lpstr>
      <vt:lpstr>Matlab – r összehasonlítás 5-ös lottó szimuláció</vt:lpstr>
      <vt:lpstr>Bevezetés – matlab</vt:lpstr>
      <vt:lpstr>Bevezetés – R</vt:lpstr>
      <vt:lpstr>Összehasonlítás</vt:lpstr>
      <vt:lpstr>Összehasonlítás</vt:lpstr>
      <vt:lpstr>Összehasonlítás</vt:lpstr>
      <vt:lpstr>Példa és ui</vt:lpstr>
      <vt:lpstr>összegzés</vt:lpstr>
      <vt:lpstr>5-ös lottó szimuláció -  matlab</vt:lpstr>
      <vt:lpstr>Ismertetés</vt:lpstr>
      <vt:lpstr>bevezetés</vt:lpstr>
      <vt:lpstr>Matlab program</vt:lpstr>
      <vt:lpstr>Matlab program</vt:lpstr>
      <vt:lpstr>Matlab program</vt:lpstr>
      <vt:lpstr>Funkciók</vt:lpstr>
      <vt:lpstr>A szimulációk</vt:lpstr>
      <vt:lpstr>Melyik taktika a jobb ?</vt:lpstr>
      <vt:lpstr>Minden héten egy szelvény</vt:lpstr>
      <vt:lpstr>A program működése</vt:lpstr>
      <vt:lpstr>PowerPoint-bemutató</vt:lpstr>
      <vt:lpstr>Egy héten több szelvény</vt:lpstr>
      <vt:lpstr>A program működése</vt:lpstr>
      <vt:lpstr>PowerPoint-bemutató</vt:lpstr>
      <vt:lpstr>Minden héten ugyanazok a megjátszott számok</vt:lpstr>
      <vt:lpstr>A program működése</vt:lpstr>
      <vt:lpstr>PowerPoint-bemutató</vt:lpstr>
      <vt:lpstr>Következtetés</vt:lpstr>
      <vt:lpstr>A három fő módszer számításokkal</vt:lpstr>
      <vt:lpstr>Amíg nincs 5-ös találat</vt:lpstr>
      <vt:lpstr>PowerPoint-bemutató</vt:lpstr>
      <vt:lpstr>Észrevételek</vt:lpstr>
      <vt:lpstr>Tesztekből szerzett adatok összegzése</vt:lpstr>
      <vt:lpstr>PowerPoint-bemutató</vt:lpstr>
      <vt:lpstr>Számok gyakorisága</vt:lpstr>
      <vt:lpstr>A számok előfordulása  -  konzol</vt:lpstr>
      <vt:lpstr>Kérdések ?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– r összehasonlítás 5-ös lottó szimuláció</dc:title>
  <dc:creator>kozmajani@sulid.hu</dc:creator>
  <cp:lastModifiedBy>kozmajani@sulid.hu</cp:lastModifiedBy>
  <cp:revision>29</cp:revision>
  <dcterms:created xsi:type="dcterms:W3CDTF">2022-03-07T11:32:52Z</dcterms:created>
  <dcterms:modified xsi:type="dcterms:W3CDTF">2022-03-08T10:00:03Z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