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330" r:id="rId4"/>
    <p:sldId id="315" r:id="rId5"/>
    <p:sldId id="335" r:id="rId6"/>
    <p:sldId id="346" r:id="rId7"/>
    <p:sldId id="319" r:id="rId8"/>
    <p:sldId id="317" r:id="rId9"/>
    <p:sldId id="316" r:id="rId10"/>
    <p:sldId id="336" r:id="rId11"/>
    <p:sldId id="343" r:id="rId12"/>
    <p:sldId id="331" r:id="rId13"/>
    <p:sldId id="332" r:id="rId14"/>
    <p:sldId id="342" r:id="rId15"/>
    <p:sldId id="341" r:id="rId16"/>
    <p:sldId id="337" r:id="rId17"/>
    <p:sldId id="338" r:id="rId18"/>
    <p:sldId id="339" r:id="rId19"/>
    <p:sldId id="340" r:id="rId20"/>
    <p:sldId id="345" r:id="rId21"/>
    <p:sldId id="281" r:id="rId22"/>
  </p:sldIdLst>
  <p:sldSz cx="9144000" cy="6858000" type="screen4x3"/>
  <p:notesSz cx="6858000" cy="9144000"/>
  <p:embeddedFontLst>
    <p:embeddedFont>
      <p:font typeface="HY바다M" panose="02030600000101010101" pitchFamily="18" charset="-127"/>
      <p:regular r:id="rId24"/>
    </p:embeddedFont>
    <p:embeddedFont>
      <p:font typeface="나눔고딕" panose="020B0600000101010101" charset="-127"/>
      <p:regular r:id="rId25"/>
      <p:bold r:id="rId26"/>
    </p:embeddedFont>
    <p:embeddedFont>
      <p:font typeface="함초롬바탕" panose="02030504000101010101" pitchFamily="18" charset="-127"/>
      <p:regular r:id="rId27"/>
      <p:bold r:id="rId28"/>
    </p:embeddedFont>
    <p:embeddedFont>
      <p:font typeface="HY동녘M" panose="02030600000101010101" pitchFamily="18" charset="-127"/>
      <p:regular r:id="rId29"/>
    </p:embeddedFont>
    <p:embeddedFont>
      <p:font typeface="HY견고딕" panose="02030600000101010101" pitchFamily="18" charset="-127"/>
      <p:regular r:id="rId30"/>
    </p:embeddedFont>
    <p:embeddedFont>
      <p:font typeface="나눔손글씨 펜" panose="020B0600000101010101" charset="-127"/>
      <p:regular r:id="rId31"/>
    </p:embeddedFont>
    <p:embeddedFont>
      <p:font typeface="HY엽서M" panose="02030600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94"/>
    <a:srgbClr val="3D7EF4"/>
    <a:srgbClr val="2D5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50659" autoAdjust="0"/>
  </p:normalViewPr>
  <p:slideViewPr>
    <p:cSldViewPr>
      <p:cViewPr varScale="1">
        <p:scale>
          <a:sx n="38" d="100"/>
          <a:sy n="38" d="100"/>
        </p:scale>
        <p:origin x="70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1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발표시작하겠습니다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졸업작품으로 </a:t>
            </a:r>
            <a:r>
              <a:rPr lang="ko-KR" altLang="en-US" dirty="0" err="1" smtClean="0"/>
              <a:t>개인무인택배함을</a:t>
            </a:r>
            <a:r>
              <a:rPr lang="ko-KR" altLang="en-US" dirty="0" smtClean="0"/>
              <a:t> 개발한 </a:t>
            </a:r>
            <a:r>
              <a:rPr lang="en-US" altLang="ko-KR" dirty="0" smtClean="0"/>
              <a:t>All-In</a:t>
            </a:r>
            <a:r>
              <a:rPr lang="ko-KR" altLang="en-US" dirty="0" smtClean="0"/>
              <a:t>팀 윤경준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김현식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윤경준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19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프로젝트를 </a:t>
            </a:r>
            <a:r>
              <a:rPr lang="ko-KR" altLang="en-US" dirty="0" smtClean="0"/>
              <a:t>하며 쓰였던 사용기술입니다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첫째로 </a:t>
            </a:r>
            <a:r>
              <a:rPr lang="en-US" altLang="ko-KR" dirty="0" smtClean="0"/>
              <a:t>I2C</a:t>
            </a:r>
            <a:r>
              <a:rPr lang="ko-KR" altLang="en-US" dirty="0" smtClean="0"/>
              <a:t>통신입니다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I2C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SDA,SCL </a:t>
            </a:r>
            <a:r>
              <a:rPr lang="ko-KR" altLang="en-US" dirty="0" smtClean="0"/>
              <a:t>두 개의 전선으로 여러 개의 디바이스를 제어하는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보드 두 개를 연결하여 통신하기 위해 사용했습니다</a:t>
            </a:r>
            <a:r>
              <a:rPr lang="en-US" altLang="ko-KR" dirty="0" smtClean="0"/>
              <a:t>.  I2C</a:t>
            </a:r>
            <a:r>
              <a:rPr lang="ko-KR" altLang="en-US" dirty="0" smtClean="0"/>
              <a:t>방법은 속도는 다른 연결방법에 비해 다소 느리지만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적은 선으로 매우 안정적인 통신이 가능하기 때문에 속도의 제약을 받지 않을 때 많이 사용합니다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통신입니다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시리얼 주변기기 인터페이스라고 직역되는 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통신도 </a:t>
            </a:r>
            <a:r>
              <a:rPr lang="en-US" altLang="ko-KR" dirty="0" smtClean="0"/>
              <a:t>I2C</a:t>
            </a:r>
            <a:r>
              <a:rPr lang="ko-KR" altLang="en-US" dirty="0" smtClean="0"/>
              <a:t>통신과 마찬가지로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 통신이 가능한 직렬 통신 인터페이스입니다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통신이 빠르고 안정적이지만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선을 연결해야 한다는 단점이 있습니다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err="1" smtClean="0"/>
              <a:t>아두이노에서는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ICSP</a:t>
            </a:r>
            <a:r>
              <a:rPr lang="ko-KR" altLang="en-US" dirty="0" smtClean="0"/>
              <a:t>핀이라고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통신을 위한 핀이 존재하는데 그 핀을 사용하면 쉽게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통신이 가능합니다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프로젝트에서는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shield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보드를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통신으로 연결하였습니다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63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세번째로</a:t>
            </a:r>
            <a:r>
              <a:rPr lang="ko-KR" altLang="en-US" dirty="0" smtClean="0"/>
              <a:t> 커넥션 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커넥션 풀 기법을 사용하지 않을 경우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와 연결을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매번 커넥션을 만들어야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동시접속자가 소수일 때에는 상관이</a:t>
            </a:r>
            <a:r>
              <a:rPr lang="ko-KR" altLang="en-US" baseline="0" dirty="0" smtClean="0"/>
              <a:t> 없겠지만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다수의 동시접속자가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연결을 할 경우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서버는 커넥션 </a:t>
            </a:r>
            <a:r>
              <a:rPr lang="ko-KR" altLang="en-US" baseline="0" dirty="0" err="1" smtClean="0"/>
              <a:t>생성량이</a:t>
            </a:r>
            <a:r>
              <a:rPr lang="ko-KR" altLang="en-US" baseline="0" dirty="0" smtClean="0"/>
              <a:t> 너무 많아 과부하로 제 기능을 수행하지 못할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점을 해결하기 위해 커넥션 풀 기법을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커넥션 풀은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데이터베이스와 연결된 커넥션을 미리 만들어서 풀에 저장해 두고 있다가</a:t>
            </a:r>
            <a:endParaRPr lang="en-US" altLang="ko-KR" dirty="0" smtClean="0"/>
          </a:p>
          <a:p>
            <a:r>
              <a:rPr lang="ko-KR" altLang="en-US" dirty="0" smtClean="0"/>
              <a:t>필요할 때에 풀에서 가져다 쓰고 사용이 끝나면 풀에 반환하는 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커넥션 풀 기법을 사용하게 되면 미리 커넥션을 만들어 놓기 때문에 </a:t>
            </a:r>
            <a:r>
              <a:rPr lang="ko-KR" altLang="en-US" dirty="0" err="1" smtClean="0"/>
              <a:t>동시접속자</a:t>
            </a:r>
            <a:r>
              <a:rPr lang="ko-KR" altLang="en-US" dirty="0" smtClean="0"/>
              <a:t> 처리도 가능하고 사용이 끝나면 풀에 반환하기 때문에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연결을 끊을 필요가 없어 성능이 향상됩니다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커넥션 풀은 커넥션의 개수를 조절하여</a:t>
            </a:r>
            <a:r>
              <a:rPr lang="en-US" altLang="ko-KR" baseline="0" dirty="0" smtClean="0"/>
              <a:t> DB</a:t>
            </a:r>
            <a:r>
              <a:rPr lang="ko-KR" altLang="en-US" baseline="0" dirty="0" smtClean="0"/>
              <a:t>에 동시 연결 가능한 커넥션 수를 제어할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스프링프레임워크입니다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스프링 프레임워크는 자바 플랫폼을 위한 오픈 소스 프레임워크입니다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프레임워크라 함은 개발생산성을 높이기 위해 기본적인 설계가 되어 있는 구조를 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스프링 프레임워크는 복잡한 엔터프라이즈 어플리케이션 개발을 겨냥해 만들어 졌으며</a:t>
            </a:r>
          </a:p>
          <a:p>
            <a:r>
              <a:rPr lang="en-US" altLang="ko-KR" dirty="0" smtClean="0"/>
              <a:t>MVC</a:t>
            </a:r>
            <a:r>
              <a:rPr lang="ko-KR" altLang="en-US" dirty="0" smtClean="0"/>
              <a:t>패턴 지원</a:t>
            </a:r>
            <a:r>
              <a:rPr lang="en-US" altLang="ko-KR" dirty="0" smtClean="0"/>
              <a:t>, DI(Dependency Injection)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AOP(Aspect Oriented Programming) </a:t>
            </a:r>
            <a:r>
              <a:rPr lang="ko-KR" altLang="en-US" dirty="0" smtClean="0"/>
              <a:t>지원 등 많은 장점이 있어서 전자정부 표준 프레임워크의 기반 기술로서 쓰이고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개인적으로 구직활동을 해보니 많은 기업이 </a:t>
            </a:r>
            <a:r>
              <a:rPr lang="en-US" altLang="ko-KR" dirty="0" smtClean="0"/>
              <a:t>Spring Framework </a:t>
            </a:r>
            <a:r>
              <a:rPr lang="ko-KR" altLang="en-US" dirty="0" smtClean="0"/>
              <a:t>기술을 요구하고 있는 것을 몸소 느낄 수 있었습니다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MVC</a:t>
            </a:r>
            <a:r>
              <a:rPr lang="ko-KR" altLang="en-US" dirty="0" smtClean="0"/>
              <a:t>패턴입니다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기반 웹 어플리케이션의 구조는 모델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으로 나뉩니다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출력을 처리하는 것이고</a:t>
            </a:r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패턴을 적용한 구조로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출력을 처리하는 것이 아니라</a:t>
            </a:r>
          </a:p>
          <a:p>
            <a:r>
              <a:rPr lang="en-US" altLang="ko-KR" dirty="0" smtClean="0"/>
              <a:t>Model, View, Controller</a:t>
            </a:r>
            <a:r>
              <a:rPr lang="ko-KR" altLang="en-US" dirty="0" smtClean="0"/>
              <a:t>로 역할을 나눠서 처리하는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은 어플리케이션에 사용되는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다루는 영역이고</a:t>
            </a:r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는 사용자에게 출력되는 화면을 다루고</a:t>
            </a:r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 사용자의 요청을 받아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호출하며 그 결과를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보내주는 역할을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1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할 경우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페이지 이동을 한다고 하면</a:t>
            </a:r>
            <a:endParaRPr lang="en-US" altLang="ko-KR" baseline="0" dirty="0" smtClean="0"/>
          </a:p>
          <a:p>
            <a:r>
              <a:rPr lang="ko-KR" altLang="en-US" dirty="0" smtClean="0"/>
              <a:t>이와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연결하고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연결을 끊어야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경우에는 매번 이루어지는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연동 및 </a:t>
            </a:r>
            <a:r>
              <a:rPr lang="ko-KR" altLang="en-US" baseline="0" dirty="0" err="1" smtClean="0"/>
              <a:t>연동끊기로</a:t>
            </a:r>
            <a:r>
              <a:rPr lang="ko-KR" altLang="en-US" baseline="0" dirty="0" smtClean="0"/>
              <a:t> 성능이 좋지 못하며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유지보수가 어렵고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떨어집니다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Framework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MyBatis</a:t>
            </a:r>
            <a:r>
              <a:rPr lang="ko-KR" altLang="en-US" baseline="0" dirty="0" smtClean="0"/>
              <a:t>를 연동해서 사용한다면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위와 같이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연동 설정을 한번 해주고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줄의 코드로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쿼리 작업 처리가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경우에는 성능도 좋고 유지보수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좋아 현업에서 많이 사용되고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8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첨부파일 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클라이언트가 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통해 파일을 </a:t>
            </a:r>
            <a:r>
              <a:rPr lang="ko-KR" altLang="en-US" dirty="0" err="1" smtClean="0"/>
              <a:t>업로드하면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에는 파일정보가 저장되고</a:t>
            </a:r>
            <a:endParaRPr lang="en-US" altLang="ko-KR" dirty="0" smtClean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의 하드디스크에는 다음과 같이 업로드 한 날짜 별로 폴더가 생성되어 해당 파일이 저장되고 파일명은 랜덤 값으로 들어가기 때문에</a:t>
            </a:r>
            <a:endParaRPr lang="en-US" altLang="ko-KR" dirty="0" smtClean="0"/>
          </a:p>
          <a:p>
            <a:r>
              <a:rPr lang="ko-KR" altLang="en-US" dirty="0" smtClean="0"/>
              <a:t>대형규모의 웹</a:t>
            </a:r>
            <a:r>
              <a:rPr lang="ko-KR" altLang="en-US" baseline="0" dirty="0" smtClean="0"/>
              <a:t> 프로젝트에서 편리하게 파일관리가 가능하도록 구현하였습니다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그리고 웹에서 올린 파일은 </a:t>
            </a:r>
            <a:r>
              <a:rPr lang="ko-KR" altLang="en-US" dirty="0" err="1" smtClean="0"/>
              <a:t>앱에서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올린 파일은 웹에서 웹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앱간의</a:t>
            </a:r>
            <a:r>
              <a:rPr lang="ko-KR" altLang="en-US" dirty="0" smtClean="0"/>
              <a:t> 상호 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다운로드가 가능하고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파일이름이 한글인 경우에도 이상</a:t>
            </a:r>
            <a:r>
              <a:rPr lang="ko-KR" altLang="en-US" baseline="0" dirty="0" smtClean="0"/>
              <a:t> 없이 업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다운로드 가능하도록 구현하였습니다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97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파싱기술입니다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프로젝트를 하면서 </a:t>
            </a:r>
            <a:r>
              <a:rPr lang="en-US" altLang="ko-KR" dirty="0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파싱</a:t>
            </a:r>
            <a:r>
              <a:rPr lang="en-US" altLang="ko-KR" baseline="0" dirty="0" smtClean="0"/>
              <a:t>, XML </a:t>
            </a:r>
            <a:r>
              <a:rPr lang="ko-KR" altLang="en-US" baseline="0" dirty="0" err="1" smtClean="0"/>
              <a:t>파싱</a:t>
            </a:r>
            <a:r>
              <a:rPr lang="en-US" altLang="ko-KR" baseline="0" dirty="0" smtClean="0"/>
              <a:t>, HTML</a:t>
            </a:r>
            <a:r>
              <a:rPr lang="ko-KR" altLang="en-US" baseline="0" dirty="0" err="1" smtClean="0"/>
              <a:t>파싱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파싱기법을</a:t>
            </a:r>
            <a:r>
              <a:rPr lang="ko-KR" altLang="en-US" baseline="0" dirty="0" smtClean="0"/>
              <a:t> 활용하였습니다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JSON</a:t>
            </a:r>
            <a:r>
              <a:rPr lang="ko-KR" altLang="en-US" dirty="0" err="1" smtClean="0"/>
              <a:t>파싱의</a:t>
            </a:r>
            <a:r>
              <a:rPr lang="ko-KR" altLang="en-US" dirty="0" smtClean="0"/>
              <a:t> 경우 웹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앱간</a:t>
            </a:r>
            <a:r>
              <a:rPr lang="ko-KR" altLang="en-US" dirty="0" smtClean="0"/>
              <a:t> 데이터 전송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SweetTracker</a:t>
            </a:r>
            <a:r>
              <a:rPr lang="en-US" altLang="ko-KR" baseline="0" dirty="0" smtClean="0"/>
              <a:t> API </a:t>
            </a:r>
            <a:r>
              <a:rPr lang="ko-KR" altLang="en-US" baseline="0" dirty="0" smtClean="0"/>
              <a:t>데이터를 </a:t>
            </a:r>
            <a:r>
              <a:rPr lang="ko-KR" altLang="en-US" baseline="0" dirty="0" err="1" smtClean="0"/>
              <a:t>파싱할</a:t>
            </a:r>
            <a:r>
              <a:rPr lang="ko-KR" altLang="en-US" baseline="0" dirty="0" smtClean="0"/>
              <a:t> 때에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XML</a:t>
            </a:r>
            <a:r>
              <a:rPr lang="ko-KR" altLang="en-US" dirty="0" err="1" smtClean="0"/>
              <a:t>파싱의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파일로 출력되는 우체국</a:t>
            </a:r>
            <a:r>
              <a:rPr lang="en-US" altLang="ko-KR" dirty="0" smtClean="0"/>
              <a:t>API</a:t>
            </a:r>
            <a:r>
              <a:rPr lang="ko-KR" altLang="en-US" baseline="0" dirty="0" smtClean="0"/>
              <a:t> 데이터를 </a:t>
            </a:r>
            <a:r>
              <a:rPr lang="ko-KR" altLang="en-US" baseline="0" dirty="0" err="1" smtClean="0"/>
              <a:t>파싱하여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우편번호찾기를</a:t>
            </a:r>
            <a:r>
              <a:rPr lang="ko-KR" altLang="en-US" baseline="0" dirty="0" smtClean="0"/>
              <a:t> 구현하였고</a:t>
            </a:r>
            <a:endParaRPr lang="en-US" altLang="ko-KR" baseline="0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파싱의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게시판의 </a:t>
            </a:r>
            <a:r>
              <a:rPr lang="en-US" altLang="ko-KR" dirty="0" smtClean="0"/>
              <a:t>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문서를 웹에서 원하는 데이터를 </a:t>
            </a:r>
            <a:r>
              <a:rPr lang="ko-KR" altLang="en-US" baseline="0" dirty="0" err="1" smtClean="0"/>
              <a:t>파싱하여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앱에서</a:t>
            </a:r>
            <a:r>
              <a:rPr lang="ko-KR" altLang="en-US" baseline="0" dirty="0" smtClean="0"/>
              <a:t> 출력하도록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5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어플에서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브로드캐스트리시버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브로드캐스트리시버는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컴포넌트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콘텐트프로바이더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브로드캐스트리시버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중 하나이며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어플이</a:t>
            </a:r>
            <a:r>
              <a:rPr lang="ko-KR" altLang="en-US" baseline="0" dirty="0" smtClean="0"/>
              <a:t> 종료되더라도 </a:t>
            </a:r>
            <a:r>
              <a:rPr lang="ko-KR" altLang="en-US" baseline="0" dirty="0" err="1" smtClean="0"/>
              <a:t>브로드캐스트리시버는</a:t>
            </a:r>
            <a:r>
              <a:rPr lang="ko-KR" altLang="en-US" baseline="0" dirty="0" smtClean="0"/>
              <a:t> 계속해서 방송수신 역할을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사용자가 </a:t>
            </a:r>
            <a:r>
              <a:rPr lang="ko-KR" altLang="en-US" baseline="0" dirty="0" err="1" smtClean="0"/>
              <a:t>어플을</a:t>
            </a:r>
            <a:r>
              <a:rPr lang="ko-KR" altLang="en-US" baseline="0" dirty="0" smtClean="0"/>
              <a:t> 종료한 상태라도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우체국택배</a:t>
            </a:r>
            <a:r>
              <a:rPr lang="en-US" altLang="ko-KR" baseline="0" dirty="0" smtClean="0"/>
              <a:t>, CJ</a:t>
            </a:r>
            <a:r>
              <a:rPr lang="ko-KR" altLang="en-US" baseline="0" dirty="0" smtClean="0"/>
              <a:t>대한통운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한진택배</a:t>
            </a:r>
            <a:r>
              <a:rPr lang="ko-KR" altLang="en-US" baseline="0" dirty="0" smtClean="0"/>
              <a:t> 등 이러한 문자열이 포함되어 있고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자 이상의 숫자의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택배 관련 메시지를 수신할 경우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브로드캐스트리시버의</a:t>
            </a:r>
            <a:r>
              <a:rPr lang="ko-KR" altLang="en-US" baseline="0" dirty="0" smtClean="0"/>
              <a:t> 멤버함수인 </a:t>
            </a:r>
            <a:r>
              <a:rPr lang="en-US" altLang="ko-KR" baseline="0" dirty="0" err="1" smtClean="0"/>
              <a:t>onReceive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호출해 자동으로 운송장번호를 등록하도록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13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암호화입니다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프로젝트의 </a:t>
            </a:r>
            <a:r>
              <a:rPr lang="ko-KR" altLang="en-US" dirty="0" err="1" smtClean="0"/>
              <a:t>보안성을</a:t>
            </a:r>
            <a:r>
              <a:rPr lang="ko-KR" altLang="en-US" dirty="0" smtClean="0"/>
              <a:t> 강화하고자 사용자의 비밀번호를 암호화 해 저장하였습니다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암호화 알고리즘에는 수많은 알고리즘이 있지만</a:t>
            </a:r>
            <a:endParaRPr lang="en-US" altLang="ko-KR" dirty="0" smtClean="0"/>
          </a:p>
          <a:p>
            <a:r>
              <a:rPr lang="ko-KR" altLang="en-US" dirty="0" smtClean="0"/>
              <a:t>저희 프로젝트에서는 현재 복호화가 불가능하다고 알려진 </a:t>
            </a:r>
            <a:r>
              <a:rPr lang="en-US" altLang="ko-KR" dirty="0" smtClean="0"/>
              <a:t>SHA-256</a:t>
            </a:r>
            <a:r>
              <a:rPr lang="ko-KR" altLang="en-US" dirty="0" smtClean="0"/>
              <a:t>알고리즘을 선택해 암호화를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사용자가 회원가입 시에 비밀번호를 입력하게 되면 </a:t>
            </a:r>
            <a:r>
              <a:rPr lang="en-US" altLang="ko-KR" dirty="0" smtClean="0"/>
              <a:t>SHA-256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알고리즘을 거쳐 비밀번호 값이 데이터베이스에 저장되고</a:t>
            </a:r>
            <a:endParaRPr lang="en-US" altLang="ko-KR" baseline="0" dirty="0" smtClean="0"/>
          </a:p>
          <a:p>
            <a:r>
              <a:rPr lang="ko-KR" altLang="en-US" dirty="0" smtClean="0"/>
              <a:t>로그인 시에도 입력한 비밀번호를 암호화 과정을 거쳐 데이터베이스에 저장된 값과 비교해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가능하도록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암호화 되어</a:t>
            </a:r>
            <a:r>
              <a:rPr lang="ko-KR" altLang="en-US" baseline="0" dirty="0" smtClean="0"/>
              <a:t> 비밀번호가 저장되기 </a:t>
            </a:r>
            <a:r>
              <a:rPr lang="ko-KR" altLang="en-US" baseline="0" dirty="0" smtClean="0"/>
              <a:t>때문에 비밀번호를 분실할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비밀번호 찾기가 아닌 비밀번호 </a:t>
            </a:r>
            <a:r>
              <a:rPr lang="ko-KR" altLang="en-US" baseline="0" dirty="0" smtClean="0"/>
              <a:t>변경을 통해 다시 사용자로부터 비밀번호를 입력 받아 암호화 과정을 거쳐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4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먼저 간단히 </a:t>
            </a:r>
            <a:r>
              <a:rPr lang="ko-KR" altLang="en-US" dirty="0" err="1" smtClean="0"/>
              <a:t>팀소개를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보완점 순으로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앞으로 </a:t>
            </a:r>
            <a:r>
              <a:rPr lang="ko-KR" altLang="en-US" dirty="0" err="1" smtClean="0"/>
              <a:t>보완해야할</a:t>
            </a:r>
            <a:r>
              <a:rPr lang="ko-KR" altLang="en-US" dirty="0" smtClean="0"/>
              <a:t> 점은</a:t>
            </a:r>
            <a:r>
              <a:rPr lang="en-US" altLang="ko-KR" dirty="0" smtClean="0"/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Security-Box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내장된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도어락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 등을 합치면 작지 않은 부피가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점은 크기가 매우 작은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추가적인 배선 납땜을 하여 줄일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수있을것입니다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관리자용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따로 만드는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관리자로 로그인하여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게시글을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그리고 답변을 해줄 수는 있지만 따로 관리자 페이지가 없는 것이 아쉽습니다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7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</a:t>
            </a:r>
            <a:r>
              <a:rPr lang="ko-KR" altLang="en-US" baseline="0" dirty="0" smtClean="0"/>
              <a:t> 있으신 분 질문 받겠습니다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5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 소개입니다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팀명은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All-In</a:t>
            </a:r>
            <a:r>
              <a:rPr lang="ko-KR" altLang="en-US" dirty="0" smtClean="0"/>
              <a:t>인데요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뜻은 졸업작품에 </a:t>
            </a:r>
            <a:r>
              <a:rPr lang="ko-KR" altLang="en-US" dirty="0" err="1" smtClean="0"/>
              <a:t>올인해보자는</a:t>
            </a:r>
            <a:r>
              <a:rPr lang="ko-KR" altLang="en-US" dirty="0" smtClean="0"/>
              <a:t> 뜻으로 해서 짓게 되었습니다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팀원으로는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학번 김현식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윤경준으로</a:t>
            </a:r>
            <a:r>
              <a:rPr lang="ko-KR" altLang="en-US" dirty="0" smtClean="0"/>
              <a:t> 구성되어있습니다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1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경준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개요입니다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저희가 개발한 </a:t>
            </a:r>
            <a:r>
              <a:rPr lang="en-US" altLang="ko-KR" baseline="0" dirty="0" err="1" smtClean="0"/>
              <a:t>Securit</a:t>
            </a:r>
            <a:r>
              <a:rPr lang="en-US" altLang="ko-KR" baseline="0" dirty="0" smtClean="0"/>
              <a:t>-Box</a:t>
            </a:r>
            <a:r>
              <a:rPr lang="ko-KR" altLang="en-US" baseline="0" dirty="0" smtClean="0"/>
              <a:t>는 정확성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편의성 세 가지의 장점이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먼저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정확성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정확한 택배 수신이 가능합니다</a:t>
            </a:r>
            <a:r>
              <a:rPr lang="en-US" altLang="ko-KR" baseline="0" dirty="0" smtClean="0"/>
              <a:t>.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기존의 아파트단지나 지하철에 있는 </a:t>
            </a:r>
            <a:r>
              <a:rPr lang="ko-KR" altLang="en-US" baseline="0" dirty="0" err="1" smtClean="0"/>
              <a:t>무인택배함을</a:t>
            </a:r>
            <a:r>
              <a:rPr lang="ko-KR" altLang="en-US" baseline="0" dirty="0" smtClean="0"/>
              <a:t> 이용할 경우 택배기사의 실수로 타인의 보관함에 배송되는 사례가 빈번히 발생하고 있지만 </a:t>
            </a:r>
            <a:endParaRPr lang="en-US" altLang="ko-KR" baseline="0" dirty="0" smtClean="0"/>
          </a:p>
          <a:p>
            <a:r>
              <a:rPr lang="en-US" altLang="ko-KR" baseline="0" dirty="0" smtClean="0"/>
              <a:t>Security-Box</a:t>
            </a:r>
            <a:r>
              <a:rPr lang="ko-KR" altLang="en-US" baseline="0" dirty="0" smtClean="0"/>
              <a:t>를 이용하면 자신의 집 문 앞에 </a:t>
            </a:r>
            <a:r>
              <a:rPr lang="ko-KR" altLang="en-US" baseline="0" dirty="0" err="1" smtClean="0"/>
              <a:t>택배함이</a:t>
            </a:r>
            <a:r>
              <a:rPr lang="ko-KR" altLang="en-US" baseline="0" dirty="0" smtClean="0"/>
              <a:t> 설치되어 </a:t>
            </a:r>
            <a:r>
              <a:rPr lang="ko-KR" altLang="en-US" baseline="0" dirty="0" smtClean="0"/>
              <a:t>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바코드리더기를 통해 검사하기 때문에 </a:t>
            </a:r>
            <a:r>
              <a:rPr lang="ko-KR" altLang="en-US" baseline="0" dirty="0" err="1" smtClean="0"/>
              <a:t>오배송이</a:t>
            </a:r>
            <a:r>
              <a:rPr lang="ko-KR" altLang="en-US" baseline="0" dirty="0" smtClean="0"/>
              <a:t> 일어날 일이 적어집니다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다음은 안전성</a:t>
            </a:r>
            <a:r>
              <a:rPr lang="en-US" altLang="ko-KR" baseline="0" dirty="0" smtClean="0"/>
              <a:t>!security-Box</a:t>
            </a:r>
            <a:r>
              <a:rPr lang="ko-KR" altLang="en-US" baseline="0" dirty="0" smtClean="0"/>
              <a:t>는  </a:t>
            </a:r>
            <a:r>
              <a:rPr lang="ko-KR" altLang="en-US" baseline="0" dirty="0" smtClean="0"/>
              <a:t>안전한 택배 수신이 가능합니다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택배를 많이 이용하는 요즘 이를 </a:t>
            </a:r>
            <a:r>
              <a:rPr lang="ko-KR" altLang="en-US" baseline="0" dirty="0" smtClean="0"/>
              <a:t>악용한 사회범죄들이 많이 발생하게 되었습니다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2012</a:t>
            </a:r>
            <a:r>
              <a:rPr lang="ko-KR" altLang="en-US" baseline="0" dirty="0" smtClean="0"/>
              <a:t>년에는 택배기사로 위장해 여고생을 성폭행하는 성범죄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년에는 경비실에 맡겨진 택배 도난사고 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많은 사건사고들이 일어나고 있지만</a:t>
            </a:r>
            <a:endParaRPr lang="en-US" altLang="ko-KR" baseline="0" dirty="0" smtClean="0"/>
          </a:p>
          <a:p>
            <a:r>
              <a:rPr lang="en-US" altLang="ko-KR" baseline="0" dirty="0" smtClean="0"/>
              <a:t>Security-Box</a:t>
            </a:r>
            <a:r>
              <a:rPr lang="ko-KR" altLang="en-US" baseline="0" dirty="0" smtClean="0"/>
              <a:t>를 이용하면 </a:t>
            </a:r>
            <a:r>
              <a:rPr lang="ko-KR" altLang="en-US" baseline="0" dirty="0" smtClean="0"/>
              <a:t>직접 택배기사와 마주칠 일이 없기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택배기사 </a:t>
            </a:r>
            <a:r>
              <a:rPr lang="ko-KR" altLang="en-US" baseline="0" dirty="0" smtClean="0"/>
              <a:t>위장범죄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도난사고 모두 예방이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 편의성</a:t>
            </a:r>
            <a:r>
              <a:rPr lang="en-US" altLang="ko-KR" baseline="0" dirty="0" smtClean="0"/>
              <a:t>! Security-Box</a:t>
            </a:r>
            <a:r>
              <a:rPr lang="ko-KR" altLang="en-US" baseline="0" dirty="0" smtClean="0"/>
              <a:t>는 편리하게 택배수신이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사용자의 부재 시에도 </a:t>
            </a:r>
            <a:r>
              <a:rPr lang="ko-KR" altLang="en-US" dirty="0" err="1" smtClean="0"/>
              <a:t>집앞에</a:t>
            </a:r>
            <a:r>
              <a:rPr lang="ko-KR" altLang="en-US" dirty="0" smtClean="0"/>
              <a:t> 보관이 가능하기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</a:t>
            </a:r>
            <a:r>
              <a:rPr lang="ko-KR" altLang="en-US" dirty="0" smtClean="0"/>
              <a:t>무거운 물건을 경비실에서  집까지 가져올 필요가 없게 됩니다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0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시장조사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무인택배함에</a:t>
            </a:r>
            <a:r>
              <a:rPr lang="ko-KR" altLang="en-US" dirty="0" smtClean="0"/>
              <a:t> 대한</a:t>
            </a:r>
            <a:r>
              <a:rPr lang="ko-KR" altLang="en-US" baseline="0" dirty="0" smtClean="0"/>
              <a:t> 자료는 거의 없기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연도별 우체국택배실적과 향후 국내 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시장규모에대한</a:t>
            </a:r>
            <a:r>
              <a:rPr lang="ko-KR" altLang="en-US" baseline="0" dirty="0" smtClean="0"/>
              <a:t> 통계 값을 조사하였습니다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우체국 택배는 </a:t>
            </a:r>
            <a:r>
              <a:rPr lang="en-US" altLang="ko-KR" baseline="0" dirty="0" smtClean="0"/>
              <a:t>2005</a:t>
            </a:r>
            <a:r>
              <a:rPr lang="ko-KR" altLang="en-US" baseline="0" dirty="0" smtClean="0"/>
              <a:t>년 부터 매년 꾸준히 접수물량이 증가하는 것을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 사물인터넷시장은 규모가 </a:t>
            </a:r>
            <a:r>
              <a:rPr lang="ko-KR" altLang="en-US" baseline="0" dirty="0" err="1" smtClean="0"/>
              <a:t>커진지</a:t>
            </a:r>
            <a:r>
              <a:rPr lang="ko-KR" altLang="en-US" baseline="0" dirty="0" smtClean="0"/>
              <a:t> 얼마 안됐기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재작년인 </a:t>
            </a:r>
            <a:r>
              <a:rPr lang="en-US" altLang="ko-KR" baseline="0" dirty="0" smtClean="0"/>
              <a:t>2014</a:t>
            </a:r>
            <a:r>
              <a:rPr lang="ko-KR" altLang="en-US" baseline="0" dirty="0" smtClean="0"/>
              <a:t>년 부터 향후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년이내에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배 성장 할 것이란 그래프를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 때문에 택배관련 사물인터넷인 </a:t>
            </a:r>
            <a:r>
              <a:rPr lang="en-US" altLang="ko-KR" baseline="0" dirty="0" smtClean="0"/>
              <a:t>Security-Box</a:t>
            </a:r>
            <a:r>
              <a:rPr lang="ko-KR" altLang="en-US" baseline="0" dirty="0" smtClean="0"/>
              <a:t>는 향후 좋은 전망을 기대할 수 있다고 생각됩니다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3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뭐뭐</a:t>
            </a:r>
            <a:r>
              <a:rPr lang="ko-KR" altLang="en-US" dirty="0" smtClean="0"/>
              <a:t> 시연할 지 정해야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5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운영체제는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Professional 64bit</a:t>
            </a:r>
            <a:r>
              <a:rPr lang="ko-KR" altLang="en-US" baseline="0" dirty="0" smtClean="0"/>
              <a:t> 이용하였고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개발언어는 </a:t>
            </a:r>
            <a:r>
              <a:rPr lang="en-US" altLang="ko-KR" dirty="0" smtClean="0"/>
              <a:t>JAVA, JSP, HTML,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CSS</a:t>
            </a:r>
            <a:r>
              <a:rPr lang="ko-KR" altLang="en-US" baseline="0" dirty="0" smtClean="0"/>
              <a:t>를 이용하였습니다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사용 툴은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스케치를 사용하였고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프레임워크는 </a:t>
            </a:r>
            <a:r>
              <a:rPr lang="en-US" altLang="ko-KR" dirty="0" smtClean="0"/>
              <a:t>spring framework</a:t>
            </a:r>
            <a:r>
              <a:rPr lang="ko-KR" altLang="en-US" dirty="0" smtClean="0"/>
              <a:t>를 활용해 개발하였습니다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데이터베이스는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5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여름방학이 시작하자마자 현식이와 함께 졸업작품 개발에 들어갔습니다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 시작한 개발은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개발이였습니다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아두이노는</a:t>
            </a:r>
            <a:r>
              <a:rPr lang="ko-KR" altLang="en-US" dirty="0" smtClean="0"/>
              <a:t> 처음 접하는 부분이었기 때문에 많은 시행착오가 있었습니다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어떤 시행착오인지 쓸까 말까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쓰지말자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ㅋ</a:t>
            </a:r>
            <a:endParaRPr lang="en-US" altLang="ko-KR" dirty="0" smtClean="0"/>
          </a:p>
          <a:p>
            <a:r>
              <a:rPr lang="ko-KR" altLang="en-US" dirty="0" smtClean="0"/>
              <a:t>그리고 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순으로 개발하였고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ko-KR" altLang="en-US" baseline="0" dirty="0" smtClean="0"/>
              <a:t> 초부터 마무리 작업을 해 졸업작품을 완성하였습니다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1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현식 </a:t>
            </a:r>
            <a:r>
              <a:rPr lang="en-US" altLang="ko-KR" dirty="0" smtClean="0"/>
              <a:t>: Security-Box </a:t>
            </a:r>
            <a:r>
              <a:rPr lang="ko-KR" altLang="en-US" dirty="0" smtClean="0"/>
              <a:t>동작과정입니다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사용자가 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통해 </a:t>
            </a:r>
            <a:r>
              <a:rPr lang="ko-KR" altLang="en-US" dirty="0" smtClean="0"/>
              <a:t>등록한 운송장번호를 </a:t>
            </a:r>
            <a:r>
              <a:rPr lang="en-US" altLang="ko-KR" dirty="0" smtClean="0"/>
              <a:t>Server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로 전송합니다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택배 직원은 택배에 프린트 되어있는 바코드를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Security-Box</a:t>
            </a:r>
            <a:r>
              <a:rPr lang="ko-KR" altLang="en-US" baseline="0" dirty="0" smtClean="0"/>
              <a:t>에 부착된 </a:t>
            </a:r>
            <a:r>
              <a:rPr lang="ko-KR" altLang="en-US" dirty="0" smtClean="0"/>
              <a:t>바코드리더기에 </a:t>
            </a:r>
            <a:r>
              <a:rPr lang="ko-KR" altLang="en-US" dirty="0" smtClean="0"/>
              <a:t>인식합니다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바코드리더기를 통해 읽힌 바코드가 사용자가 전송한 운송장번호와 일치한 지 비교하여</a:t>
            </a:r>
            <a:endParaRPr lang="en-US" altLang="ko-KR" dirty="0" smtClean="0"/>
          </a:p>
          <a:p>
            <a:r>
              <a:rPr lang="ko-KR" altLang="en-US" dirty="0" smtClean="0"/>
              <a:t>일치하면 </a:t>
            </a:r>
            <a:r>
              <a:rPr lang="en-US" altLang="ko-KR" dirty="0" smtClean="0"/>
              <a:t>Security-Box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택배직원이 택배를 넣고 문을 닫으면 초음파센서를 활용해 자동으로 문이 잠깁니다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8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hangeul.naver.com/fo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4581128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Team All-In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201083006 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김현식</a:t>
            </a:r>
            <a:endParaRPr lang="en-US" altLang="ko-KR" sz="1600" spc="-20" dirty="0" smtClean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201083023 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윤경준</a:t>
            </a:r>
            <a:endParaRPr lang="en-US" altLang="ko-KR" sz="1600" spc="-20" dirty="0" smtClean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126777"/>
            <a:ext cx="5472608" cy="8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5400" b="0" spc="-1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개인 무인 </a:t>
            </a:r>
            <a:r>
              <a:rPr lang="ko-KR" altLang="en-US" sz="5400" b="0" spc="-100" dirty="0" err="1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택배함</a:t>
            </a:r>
            <a:endParaRPr lang="en-US" altLang="ko-KR" sz="5400" b="0" spc="-1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2303" y="3010032"/>
            <a:ext cx="378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바다M" pitchFamily="18" charset="-127"/>
                <a:ea typeface="HY바다M" pitchFamily="18" charset="-127"/>
              </a:rPr>
              <a:t>- Security Box -</a:t>
            </a:r>
            <a:endParaRPr lang="ko-KR" altLang="en-US" sz="3600" dirty="0">
              <a:solidFill>
                <a:schemeClr val="bg1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1) I2C(Inter-</a:t>
            </a:r>
            <a:r>
              <a:rPr lang="en-US" altLang="ko-KR" sz="3200" dirty="0" err="1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Intergrated</a:t>
            </a:r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Circuit)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31640" y="1066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3787744" descr="EMB00000a5c56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119813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3548" y="4149080"/>
            <a:ext cx="813690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두 개의 전선으로 여러 개의 디바이스를 제어하기 위한 인터페이스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직렬 데이터</a:t>
            </a:r>
            <a:r>
              <a:rPr lang="en-US" altLang="ko-KR" dirty="0" smtClean="0">
                <a:latin typeface="+mn-ea"/>
              </a:rPr>
              <a:t>(Serial Data, SDA)-</a:t>
            </a:r>
            <a:r>
              <a:rPr lang="ko-KR" altLang="en-US" dirty="0" smtClean="0">
                <a:latin typeface="+mn-ea"/>
              </a:rPr>
              <a:t>직렬 </a:t>
            </a:r>
            <a:r>
              <a:rPr lang="ko-KR" altLang="en-US" dirty="0" err="1" smtClean="0">
                <a:latin typeface="+mn-ea"/>
              </a:rPr>
              <a:t>클럭</a:t>
            </a:r>
            <a:r>
              <a:rPr lang="en-US" altLang="ko-KR" dirty="0" smtClean="0">
                <a:latin typeface="+mn-ea"/>
              </a:rPr>
              <a:t>(Serial Clock, SCL) </a:t>
            </a:r>
            <a:r>
              <a:rPr lang="ko-KR" altLang="en-US" dirty="0" smtClean="0">
                <a:latin typeface="+mn-ea"/>
              </a:rPr>
              <a:t>라인으로  통신</a:t>
            </a:r>
            <a:endParaRPr lang="en-US" altLang="ko-KR" dirty="0" smtClean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적은 핀을 사용해 </a:t>
            </a:r>
            <a:r>
              <a:rPr lang="en-US" altLang="ko-KR" dirty="0" smtClean="0">
                <a:latin typeface="+mn-ea"/>
              </a:rPr>
              <a:t>Master </a:t>
            </a:r>
            <a:r>
              <a:rPr lang="ko-KR" altLang="en-US" dirty="0" smtClean="0">
                <a:latin typeface="+mn-ea"/>
              </a:rPr>
              <a:t>하나로 여러 </a:t>
            </a:r>
            <a:r>
              <a:rPr lang="en-US" altLang="ko-KR" dirty="0" smtClean="0">
                <a:latin typeface="+mn-ea"/>
              </a:rPr>
              <a:t>Slave</a:t>
            </a:r>
            <a:r>
              <a:rPr lang="ko-KR" altLang="en-US" dirty="0" smtClean="0">
                <a:latin typeface="+mn-ea"/>
              </a:rPr>
              <a:t>들을 컨트롤 할 때 매우 유용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8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2) SPI(Serial Peripheral Interface)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411760" y="1218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3787904" descr="EMB00000a5c56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76124"/>
            <a:ext cx="3705225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3548" y="4513822"/>
            <a:ext cx="813690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</a:t>
            </a:r>
            <a:r>
              <a:rPr lang="ko-KR" altLang="en-US" dirty="0" err="1" smtClean="0">
                <a:latin typeface="+mn-ea"/>
              </a:rPr>
              <a:t>동기식</a:t>
            </a:r>
            <a:r>
              <a:rPr lang="ko-KR" altLang="en-US" dirty="0" smtClean="0">
                <a:latin typeface="+mn-ea"/>
              </a:rPr>
              <a:t> 직렬 통신으로</a:t>
            </a:r>
            <a:r>
              <a:rPr lang="en-US" altLang="ko-KR" dirty="0" smtClean="0">
                <a:latin typeface="+mn-ea"/>
              </a:rPr>
              <a:t>, 1:N </a:t>
            </a:r>
            <a:r>
              <a:rPr lang="ko-KR" altLang="en-US" dirty="0" smtClean="0">
                <a:latin typeface="+mn-ea"/>
              </a:rPr>
              <a:t>통신이 가능한 인터페이스</a:t>
            </a:r>
            <a:endParaRPr lang="en-US" altLang="ko-KR" dirty="0" smtClean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</a:t>
            </a:r>
            <a:r>
              <a:rPr lang="en-US" altLang="ko-KR" dirty="0">
                <a:latin typeface="+mn-ea"/>
              </a:rPr>
              <a:t>I2C</a:t>
            </a:r>
            <a:r>
              <a:rPr lang="ko-KR" altLang="en-US" dirty="0">
                <a:latin typeface="+mn-ea"/>
              </a:rPr>
              <a:t>보다 통신속도가 </a:t>
            </a:r>
            <a:r>
              <a:rPr lang="ko-KR" altLang="en-US" dirty="0" smtClean="0">
                <a:latin typeface="+mn-ea"/>
              </a:rPr>
              <a:t>빠름</a:t>
            </a: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개의 핀을 사용하기 때문에 핀이 부족할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3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4"/>
          <a:stretch/>
        </p:blipFill>
        <p:spPr>
          <a:xfrm>
            <a:off x="604257" y="3356992"/>
            <a:ext cx="7856175" cy="28896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9552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커넥션 풀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1" y="1425562"/>
            <a:ext cx="756084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▪ </a:t>
            </a:r>
            <a:r>
              <a:rPr lang="en-US" altLang="ko-KR" dirty="0" smtClean="0"/>
              <a:t>Pooling</a:t>
            </a:r>
          </a:p>
          <a:p>
            <a:endParaRPr lang="en-US" altLang="ko-KR" sz="700" dirty="0" smtClean="0"/>
          </a:p>
          <a:p>
            <a:r>
              <a:rPr lang="ko-KR" altLang="en-US" dirty="0" smtClean="0"/>
              <a:t>     ▪ 미리 여러 개의 데이터베이스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생성해서 보관</a:t>
            </a:r>
            <a:endParaRPr lang="en-US" altLang="ko-KR" dirty="0" smtClean="0"/>
          </a:p>
          <a:p>
            <a:endParaRPr lang="en-US" altLang="ko-KR" sz="700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▪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이 필요할 때 마다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로부터 하나씩 꺼내서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사용하고 사용이 끝나면 다시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보관</a:t>
            </a:r>
            <a:endParaRPr lang="en-US" altLang="ko-KR" dirty="0" smtClean="0"/>
          </a:p>
          <a:p>
            <a:endParaRPr lang="en-US" altLang="ko-KR" sz="700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▪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이 데이터베이스의 연결과 해제를 직접 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7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2"/>
            <a:ext cx="6303438" cy="33724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스프링 프레임워크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3548" y="4581128"/>
            <a:ext cx="813690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자바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플랫폼을 위한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오픈소스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애플리케이션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프레임워크이다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>
                <a:latin typeface="+mn-ea"/>
              </a:rPr>
              <a:t>▪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동적인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웹 사이트 개발하기 위한 여러 가지 서비스를 제공하고 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dirty="0">
                <a:latin typeface="+mn-ea"/>
              </a:rPr>
              <a:t>▪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대한민국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공공기관의 웹 서비스 개발 시 사용을 권장하고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있는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전자정부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표준 프레임워크의 기반 기술로서 쓰이고 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5) MVC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패턴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3212976"/>
            <a:ext cx="6353175" cy="32403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3568" y="1196752"/>
            <a:ext cx="75608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 어플리케이션을 </a:t>
            </a:r>
            <a:r>
              <a:rPr lang="en-US" altLang="ko-KR" dirty="0" smtClean="0"/>
              <a:t>Model, View, Controller</a:t>
            </a:r>
            <a:r>
              <a:rPr lang="ko-KR" altLang="en-US" dirty="0" smtClean="0"/>
              <a:t>의 세 영역으로 구분하여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영역간의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소화한 패턴이다</a:t>
            </a:r>
            <a:r>
              <a:rPr lang="en-US" altLang="ko-KR" dirty="0" smtClean="0"/>
              <a:t>.</a:t>
            </a:r>
          </a:p>
          <a:p>
            <a:endParaRPr lang="en-US" altLang="ko-KR" sz="700" dirty="0" smtClean="0"/>
          </a:p>
          <a:p>
            <a:r>
              <a:rPr lang="ko-KR" altLang="en-US" dirty="0" smtClean="0"/>
              <a:t>▪ </a:t>
            </a:r>
            <a:r>
              <a:rPr lang="en-US" altLang="ko-KR" dirty="0" smtClean="0"/>
              <a:t>Model : </a:t>
            </a:r>
            <a:r>
              <a:rPr lang="ko-KR" altLang="en-US" dirty="0" smtClean="0"/>
              <a:t>어플리케이션에 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사용되는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다루는 영역</a:t>
            </a:r>
            <a:endParaRPr lang="en-US" altLang="ko-KR" sz="700" dirty="0" smtClean="0"/>
          </a:p>
          <a:p>
            <a:r>
              <a:rPr lang="ko-KR" altLang="en-US" dirty="0" smtClean="0"/>
              <a:t>▪ </a:t>
            </a:r>
            <a:r>
              <a:rPr lang="en-US" altLang="ko-KR" dirty="0" smtClean="0"/>
              <a:t>View : </a:t>
            </a:r>
            <a:r>
              <a:rPr lang="ko-KR" altLang="en-US" dirty="0" smtClean="0"/>
              <a:t>사용자에게 보여줄 </a:t>
            </a:r>
            <a:r>
              <a:rPr lang="ko-KR" altLang="en-US" dirty="0" err="1" smtClean="0"/>
              <a:t>프리젠테이션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담당하는 영역</a:t>
            </a:r>
            <a:endParaRPr lang="en-US" altLang="ko-KR" dirty="0" smtClean="0"/>
          </a:p>
          <a:p>
            <a:r>
              <a:rPr lang="ko-KR" altLang="en-US" dirty="0" smtClean="0"/>
              <a:t>▪ </a:t>
            </a:r>
            <a:r>
              <a:rPr lang="en-US" altLang="ko-KR" dirty="0" smtClean="0"/>
              <a:t>Controller : </a:t>
            </a:r>
            <a:r>
              <a:rPr lang="ko-KR" altLang="en-US" dirty="0" smtClean="0"/>
              <a:t>사용자의 요청을 받아 이를 수행하기 위한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                 </a:t>
            </a:r>
            <a:r>
              <a:rPr lang="ko-KR" altLang="en-US" dirty="0" smtClean="0"/>
              <a:t>호출하며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결과를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통해 보여준다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8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</a:t>
            </a:r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Spring Framework-</a:t>
            </a:r>
            <a:r>
              <a:rPr lang="en-US" altLang="ko-KR" sz="3200" dirty="0" err="1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MyBatis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74" y="1272014"/>
            <a:ext cx="6171046" cy="33011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391381"/>
            <a:ext cx="6048672" cy="34777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594" y="1484784"/>
            <a:ext cx="5885718" cy="41004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07233" y="5678624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페이지 이동할 때 마다 매번 이루어지는 </a:t>
            </a: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연동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성능이 좋지 못하며 유지보수 어렵고 </a:t>
            </a:r>
            <a:r>
              <a:rPr lang="ko-KR" altLang="en-US" dirty="0" err="1" smtClean="0">
                <a:latin typeface="+mn-ea"/>
              </a:rPr>
              <a:t>가독성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떨어진다</a:t>
            </a:r>
            <a:endParaRPr lang="ko-KR" altLang="en-US" dirty="0"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884447"/>
            <a:ext cx="7702252" cy="12540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07233" y="3182017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Spring Framework-</a:t>
            </a:r>
            <a:r>
              <a:rPr lang="en-US" altLang="ko-KR" dirty="0" err="1" smtClean="0">
                <a:latin typeface="+mn-ea"/>
              </a:rPr>
              <a:t>MyBatis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연동 설정</a:t>
            </a:r>
            <a:endParaRPr lang="ko-KR" altLang="en-US" dirty="0"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5" y="3691879"/>
            <a:ext cx="7334250" cy="88129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07233" y="4582869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처리 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성능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유지보수 좋고 </a:t>
            </a:r>
            <a:r>
              <a:rPr lang="ko-KR" altLang="en-US" dirty="0" err="1" smtClean="0">
                <a:latin typeface="+mn-ea"/>
              </a:rPr>
              <a:t>가독성이</a:t>
            </a:r>
            <a:r>
              <a:rPr lang="ko-KR" altLang="en-US" dirty="0" smtClean="0">
                <a:latin typeface="+mn-ea"/>
              </a:rPr>
              <a:t> 좋아 현업에서 많이 사용한다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2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7)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첨부파일 업</a:t>
            </a:r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다운로드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437112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통해 파일을 업로드를 하면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에는 파일정보가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5085184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Client</a:t>
            </a:r>
            <a:r>
              <a:rPr lang="ko-KR" altLang="en-US" dirty="0"/>
              <a:t>가 웹</a:t>
            </a:r>
            <a:r>
              <a:rPr lang="en-US" altLang="ko-KR" dirty="0"/>
              <a:t>/</a:t>
            </a:r>
            <a:r>
              <a:rPr lang="ko-KR" altLang="en-US" dirty="0" err="1"/>
              <a:t>앱을</a:t>
            </a:r>
            <a:r>
              <a:rPr lang="ko-KR" altLang="en-US" dirty="0"/>
              <a:t> 통해 파일을 업로드를 하면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하드디스크에는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폴더가 생성되어 해당 파일이 저장된다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23" y="1250788"/>
            <a:ext cx="5430554" cy="32583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3" y="3031440"/>
            <a:ext cx="504056" cy="504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3568" y="5699283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ko-KR" altLang="en-US" dirty="0" smtClean="0"/>
              <a:t>웹에서 올린 파일은 </a:t>
            </a:r>
            <a:r>
              <a:rPr lang="ko-KR" altLang="en-US" dirty="0" err="1" smtClean="0"/>
              <a:t>앱에서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올린 파일은 웹에서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앱간의</a:t>
            </a:r>
            <a:r>
              <a:rPr lang="ko-KR" altLang="en-US" dirty="0" smtClean="0"/>
              <a:t> 상호</a:t>
            </a:r>
            <a:r>
              <a:rPr lang="en-US" altLang="ko-KR" dirty="0"/>
              <a:t> </a:t>
            </a:r>
            <a:r>
              <a:rPr lang="ko-KR" altLang="en-US" dirty="0" smtClean="0"/>
              <a:t>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다운로드가 가능하다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765139" y="1596380"/>
            <a:ext cx="5522138" cy="2552700"/>
            <a:chOff x="1765139" y="1596380"/>
            <a:chExt cx="5522138" cy="25527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0877" y="1596380"/>
              <a:ext cx="5486400" cy="25527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915816" y="1772816"/>
              <a:ext cx="129614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65139" y="2447906"/>
              <a:ext cx="5522137" cy="15845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53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8</a:t>
            </a:r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Parsing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0"/>
          <a:stretch/>
        </p:blipFill>
        <p:spPr>
          <a:xfrm>
            <a:off x="2261616" y="2420888"/>
            <a:ext cx="4620768" cy="3550136"/>
          </a:xfrm>
          <a:prstGeom prst="rect">
            <a:avLst/>
          </a:prstGeom>
        </p:spPr>
      </p:pic>
      <p:sp>
        <p:nvSpPr>
          <p:cNvPr id="21" name="사각형 설명선 20"/>
          <p:cNvSpPr/>
          <p:nvPr/>
        </p:nvSpPr>
        <p:spPr>
          <a:xfrm>
            <a:off x="395536" y="1659265"/>
            <a:ext cx="2088232" cy="681092"/>
          </a:xfrm>
          <a:prstGeom prst="wedgeRectCallout">
            <a:avLst>
              <a:gd name="adj1" fmla="val 46107"/>
              <a:gd name="adj2" fmla="val 813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웹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앱간</a:t>
            </a:r>
            <a:r>
              <a:rPr lang="ko-KR" altLang="en-US" sz="1400" dirty="0" smtClean="0">
                <a:solidFill>
                  <a:schemeClr val="bg1"/>
                </a:solidFill>
              </a:rPr>
              <a:t> 데이터 전송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SweetTracker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파싱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6643688" y="1659265"/>
            <a:ext cx="2088232" cy="681092"/>
          </a:xfrm>
          <a:prstGeom prst="wedgeRectCallout">
            <a:avLst>
              <a:gd name="adj1" fmla="val -48946"/>
              <a:gd name="adj2" fmla="val 7968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웹페이지의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HTML</a:t>
            </a:r>
            <a:r>
              <a:rPr lang="ko-KR" altLang="en-US" sz="1400" dirty="0" smtClean="0">
                <a:solidFill>
                  <a:schemeClr val="bg1"/>
                </a:solidFill>
              </a:rPr>
              <a:t>문서를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앱에서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파싱하여</a:t>
            </a:r>
            <a:r>
              <a:rPr lang="ko-KR" altLang="en-US" sz="1400" dirty="0" smtClean="0">
                <a:solidFill>
                  <a:schemeClr val="bg1"/>
                </a:solidFill>
              </a:rPr>
              <a:t> 출력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3779912" y="1221597"/>
            <a:ext cx="2088232" cy="681092"/>
          </a:xfrm>
          <a:prstGeom prst="wedgeRectCallout">
            <a:avLst>
              <a:gd name="adj1" fmla="val -12100"/>
              <a:gd name="adj2" fmla="val 11570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우체국 </a:t>
            </a:r>
            <a:r>
              <a:rPr lang="en-US" altLang="ko-KR" sz="1400" dirty="0" smtClean="0">
                <a:solidFill>
                  <a:schemeClr val="bg1"/>
                </a:solidFill>
              </a:rPr>
              <a:t>API </a:t>
            </a:r>
            <a:r>
              <a:rPr lang="ko-KR" altLang="en-US" sz="14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파싱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9</a:t>
            </a:r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</a:t>
            </a:r>
            <a:r>
              <a:rPr lang="en-US" altLang="ko-KR" sz="3200" dirty="0" err="1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BroadCastReceiver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256584" cy="32123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653136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컴포넌트 중 하나이며 방송수신 역할을 한다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5051211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ko-KR" altLang="en-US" dirty="0" smtClean="0"/>
              <a:t>메시지를 수신할 경우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BroadCastReceiver</a:t>
            </a:r>
            <a:r>
              <a:rPr lang="ko-KR" altLang="en-US" dirty="0" smtClean="0"/>
              <a:t>의 멤버함수인 </a:t>
            </a:r>
            <a:r>
              <a:rPr lang="en-US" altLang="ko-KR" dirty="0" err="1" smtClean="0"/>
              <a:t>onReceive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호출되어 자동으로 </a:t>
            </a:r>
            <a:r>
              <a:rPr lang="ko-KR" altLang="en-US" dirty="0" err="1" smtClean="0"/>
              <a:t>택배사와</a:t>
            </a:r>
            <a:r>
              <a:rPr lang="ko-KR" altLang="en-US" dirty="0" smtClean="0"/>
              <a:t> 운송장번호가 등록된다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8.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사용기술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3548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암호화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123728" y="1196752"/>
            <a:ext cx="4752528" cy="3888432"/>
            <a:chOff x="2123728" y="1196752"/>
            <a:chExt cx="4752528" cy="4536504"/>
          </a:xfrm>
        </p:grpSpPr>
        <p:sp>
          <p:nvSpPr>
            <p:cNvPr id="11" name="순서도: 문서 10"/>
            <p:cNvSpPr/>
            <p:nvPr/>
          </p:nvSpPr>
          <p:spPr>
            <a:xfrm>
              <a:off x="2123728" y="1628800"/>
              <a:ext cx="4752528" cy="216024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17691" y="1196752"/>
              <a:ext cx="120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Web/App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90949" y="2172915"/>
              <a:ext cx="1555459" cy="391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사용자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입력 비번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 설명선 16"/>
            <p:cNvSpPr/>
            <p:nvPr/>
          </p:nvSpPr>
          <p:spPr>
            <a:xfrm>
              <a:off x="4190424" y="2110199"/>
              <a:ext cx="1584176" cy="278740"/>
            </a:xfrm>
            <a:prstGeom prst="wedgeRectCallout">
              <a:avLst>
                <a:gd name="adj1" fmla="val -57436"/>
                <a:gd name="adj2" fmla="val 1105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1234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275856" y="2564904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2490949" y="2949619"/>
              <a:ext cx="1555459" cy="391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SHA-256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 설명선 20"/>
            <p:cNvSpPr/>
            <p:nvPr/>
          </p:nvSpPr>
          <p:spPr>
            <a:xfrm>
              <a:off x="4190424" y="2886903"/>
              <a:ext cx="1749728" cy="278740"/>
            </a:xfrm>
            <a:prstGeom prst="wedgeRectCallout">
              <a:avLst>
                <a:gd name="adj1" fmla="val -57436"/>
                <a:gd name="adj2" fmla="val 1105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6dcf58cb-4f7……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9992" y="396382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DataBase</a:t>
              </a:r>
              <a:endParaRPr lang="ko-KR" altLang="en-US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2123728" y="4435619"/>
              <a:ext cx="4752528" cy="1297637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아래쪽 화살표 25"/>
            <p:cNvSpPr/>
            <p:nvPr/>
          </p:nvSpPr>
          <p:spPr>
            <a:xfrm rot="2440800">
              <a:off x="4106315" y="2984320"/>
              <a:ext cx="331378" cy="2115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90949" y="4900213"/>
              <a:ext cx="1699475" cy="391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6dcf58cb-4f7……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73694" y="4900213"/>
              <a:ext cx="1699475" cy="391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Password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필드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7" idx="3"/>
              <a:endCxn id="29" idx="1"/>
            </p:cNvCxnSpPr>
            <p:nvPr/>
          </p:nvCxnSpPr>
          <p:spPr>
            <a:xfrm>
              <a:off x="4190424" y="5096208"/>
              <a:ext cx="4832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83568" y="5112186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ko-KR" altLang="en-US" dirty="0" smtClean="0"/>
              <a:t>복호화가 불가능한 </a:t>
            </a:r>
            <a:r>
              <a:rPr lang="en-US" altLang="ko-KR" dirty="0" smtClean="0"/>
              <a:t>SHA-256</a:t>
            </a:r>
            <a:r>
              <a:rPr lang="ko-KR" altLang="en-US" dirty="0" smtClean="0"/>
              <a:t>방식의 암호화를 함으로서 </a:t>
            </a:r>
            <a:r>
              <a:rPr lang="ko-KR" altLang="en-US" dirty="0" err="1" smtClean="0"/>
              <a:t>보안성을</a:t>
            </a:r>
            <a:r>
              <a:rPr lang="ko-KR" altLang="en-US" dirty="0" smtClean="0"/>
              <a:t> 강화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83568" y="5647901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 smtClean="0"/>
          </a:p>
          <a:p>
            <a:r>
              <a:rPr lang="ko-KR" altLang="en-US" dirty="0" smtClean="0"/>
              <a:t>▪</a:t>
            </a:r>
            <a:r>
              <a:rPr lang="en-US" altLang="ko-KR" dirty="0"/>
              <a:t> </a:t>
            </a:r>
            <a:r>
              <a:rPr lang="ko-KR" altLang="en-US" dirty="0" smtClean="0"/>
              <a:t>비밀번호 찾기 시 </a:t>
            </a:r>
            <a:r>
              <a:rPr lang="en-US" altLang="ko-KR" dirty="0"/>
              <a:t>DB</a:t>
            </a:r>
            <a:r>
              <a:rPr lang="ko-KR" altLang="en-US" dirty="0"/>
              <a:t>에 암호화 되어있는 비밀번호가 저장되어 있기 때문에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다른 대형 </a:t>
            </a:r>
            <a:r>
              <a:rPr lang="ko-KR" altLang="en-US" dirty="0" err="1" smtClean="0"/>
              <a:t>웹페이지와</a:t>
            </a:r>
            <a:r>
              <a:rPr lang="ko-KR" altLang="en-US" dirty="0" smtClean="0"/>
              <a:t> 같이 비밀번호를 변경하여 다시 암호화하여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6064" y="480982"/>
            <a:ext cx="5698104" cy="93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5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5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692696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팀 소개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개요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시장조사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시연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개발환경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개발일정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동작과정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사용기술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rgbClr val="2D5E7F"/>
                </a:solidFill>
                <a:latin typeface="HY동녘M" pitchFamily="18" charset="-127"/>
                <a:ea typeface="HY동녘M" pitchFamily="18" charset="-127"/>
              </a:rPr>
              <a:t>보완점</a:t>
            </a:r>
            <a:endParaRPr lang="en-US" altLang="ko-KR" sz="2000" b="1" dirty="0" smtClean="0">
              <a:solidFill>
                <a:srgbClr val="2D5E7F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325806"/>
            <a:ext cx="2664296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9.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보완점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3548" y="19168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부품의 간소화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3548" y="342028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2) </a:t>
            </a:r>
            <a:r>
              <a:rPr lang="ko-KR" altLang="en-US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관리자용 </a:t>
            </a:r>
            <a:r>
              <a:rPr lang="ko-KR" altLang="en-US" sz="3200" dirty="0" err="1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웹페이지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9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팀 소개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68523" y="974647"/>
            <a:ext cx="191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ALL-IN</a:t>
            </a:r>
            <a:endParaRPr lang="ko-KR" altLang="en-US" sz="32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94236"/>
              </p:ext>
            </p:extLst>
          </p:nvPr>
        </p:nvGraphicFramePr>
        <p:xfrm>
          <a:off x="2267744" y="4161980"/>
          <a:ext cx="2129409" cy="1461207"/>
        </p:xfrm>
        <a:graphic>
          <a:graphicData uri="http://schemas.openxmlformats.org/drawingml/2006/table">
            <a:tbl>
              <a:tblPr/>
              <a:tblGrid>
                <a:gridCol w="579501"/>
                <a:gridCol w="1549908"/>
              </a:tblGrid>
              <a:tr h="33695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bg1"/>
                          </a:solidFill>
                          <a:effectLst/>
                          <a:ea typeface="함초롬바탕" panose="02030504000101010101" pitchFamily="18" charset="-127"/>
                        </a:rPr>
                        <a:t>김  현  식</a:t>
                      </a:r>
                      <a:endParaRPr lang="en-US" altLang="ko-KR" sz="1600" kern="0" spc="0" dirty="0" smtClean="0">
                        <a:solidFill>
                          <a:schemeClr val="bg1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201083006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H.P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010-3304-1266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E-Mail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a6111103@naver.com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06788" y="3178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05850120" descr="EMB00000a5c55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22" y="2448149"/>
            <a:ext cx="1079500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419872" y="1556792"/>
            <a:ext cx="2289348" cy="0"/>
          </a:xfrm>
          <a:prstGeom prst="line">
            <a:avLst/>
          </a:prstGeom>
          <a:ln w="19050">
            <a:solidFill>
              <a:srgbClr val="346D9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709220" y="16258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05850200" descr="EMB00000a5c55c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20" y="2455987"/>
            <a:ext cx="1079500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9720"/>
              </p:ext>
            </p:extLst>
          </p:nvPr>
        </p:nvGraphicFramePr>
        <p:xfrm>
          <a:off x="5148064" y="4147156"/>
          <a:ext cx="2129409" cy="1477899"/>
        </p:xfrm>
        <a:graphic>
          <a:graphicData uri="http://schemas.openxmlformats.org/drawingml/2006/table">
            <a:tbl>
              <a:tblPr/>
              <a:tblGrid>
                <a:gridCol w="651383"/>
                <a:gridCol w="1478026"/>
              </a:tblGrid>
              <a:tr h="34251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bg1"/>
                          </a:solidFill>
                          <a:effectLst/>
                          <a:ea typeface="함초롬바탕" panose="02030504000101010101" pitchFamily="18" charset="-127"/>
                        </a:rPr>
                        <a:t>윤 경 준</a:t>
                      </a:r>
                      <a:endParaRPr lang="en-US" altLang="ko-KR" sz="1600" kern="0" spc="0" dirty="0" smtClean="0">
                        <a:solidFill>
                          <a:schemeClr val="bg1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201083023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H.P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010-2218-7552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E-Mail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rudwns0615@naver.com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47557" y="37742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03848" y="1628800"/>
            <a:ext cx="264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오로지 졸업작품에 </a:t>
            </a:r>
            <a:r>
              <a:rPr lang="en-US" altLang="ko-KR" sz="1200" dirty="0" smtClean="0"/>
              <a:t>ALL-IN</a:t>
            </a:r>
            <a:r>
              <a:rPr lang="ko-KR" altLang="en-US" sz="1200" dirty="0" smtClean="0"/>
              <a:t>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두 학생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1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개요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12" y="3532042"/>
            <a:ext cx="2025576" cy="202557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748269" y="928666"/>
            <a:ext cx="1593914" cy="1532994"/>
            <a:chOff x="3301615" y="1340768"/>
            <a:chExt cx="1593914" cy="1532994"/>
          </a:xfrm>
        </p:grpSpPr>
        <p:sp>
          <p:nvSpPr>
            <p:cNvPr id="21" name="타원형 설명선 20"/>
            <p:cNvSpPr/>
            <p:nvPr/>
          </p:nvSpPr>
          <p:spPr>
            <a:xfrm>
              <a:off x="3301615" y="1340768"/>
              <a:ext cx="1593914" cy="1532994"/>
            </a:xfrm>
            <a:prstGeom prst="wedgeEllipseCallout">
              <a:avLst>
                <a:gd name="adj1" fmla="val 2064"/>
                <a:gd name="adj2" fmla="val 95760"/>
              </a:avLst>
            </a:prstGeom>
            <a:solidFill>
              <a:srgbClr val="3D7EF4"/>
            </a:solidFill>
            <a:ln>
              <a:solidFill>
                <a:srgbClr val="3D7E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481126" y="1484784"/>
              <a:ext cx="1234890" cy="12298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D7E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안전성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27" name="직선 연결선 26"/>
          <p:cNvCxnSpPr>
            <a:endCxn id="8" idx="0"/>
          </p:cNvCxnSpPr>
          <p:nvPr/>
        </p:nvCxnSpPr>
        <p:spPr>
          <a:xfrm>
            <a:off x="4572000" y="3212976"/>
            <a:ext cx="0" cy="319066"/>
          </a:xfrm>
          <a:prstGeom prst="line">
            <a:avLst/>
          </a:prstGeom>
          <a:ln w="19050" cmpd="dbl">
            <a:solidFill>
              <a:srgbClr val="3D7EF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83412" y="1459359"/>
            <a:ext cx="2221908" cy="2113657"/>
            <a:chOff x="1383412" y="1459359"/>
            <a:chExt cx="2221908" cy="2113657"/>
          </a:xfrm>
        </p:grpSpPr>
        <p:grpSp>
          <p:nvGrpSpPr>
            <p:cNvPr id="35" name="그룹 34"/>
            <p:cNvGrpSpPr/>
            <p:nvPr/>
          </p:nvGrpSpPr>
          <p:grpSpPr>
            <a:xfrm flipH="1">
              <a:off x="1383412" y="1459359"/>
              <a:ext cx="1593914" cy="1532994"/>
              <a:chOff x="3301615" y="1340768"/>
              <a:chExt cx="1593914" cy="1532994"/>
            </a:xfrm>
          </p:grpSpPr>
          <p:sp>
            <p:nvSpPr>
              <p:cNvPr id="36" name="타원형 설명선 35"/>
              <p:cNvSpPr/>
              <p:nvPr/>
            </p:nvSpPr>
            <p:spPr>
              <a:xfrm>
                <a:off x="3301615" y="1340768"/>
                <a:ext cx="1593914" cy="1532994"/>
              </a:xfrm>
              <a:prstGeom prst="wedgeEllipseCallout">
                <a:avLst>
                  <a:gd name="adj1" fmla="val -70525"/>
                  <a:gd name="adj2" fmla="val 70805"/>
                </a:avLst>
              </a:prstGeom>
              <a:solidFill>
                <a:srgbClr val="3D7EF4"/>
              </a:solidFill>
              <a:ln>
                <a:solidFill>
                  <a:srgbClr val="3D7E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481126" y="1484784"/>
                <a:ext cx="1234890" cy="1229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D7E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정확성</a:t>
                </a:r>
                <a:endPara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>
              <a:off x="3347864" y="3344224"/>
              <a:ext cx="257456" cy="228792"/>
            </a:xfrm>
            <a:prstGeom prst="line">
              <a:avLst/>
            </a:prstGeom>
            <a:ln w="19050" cmpd="dbl">
              <a:solidFill>
                <a:srgbClr val="3D7EF4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 flipH="1">
            <a:off x="5547414" y="1467742"/>
            <a:ext cx="2221908" cy="2113657"/>
            <a:chOff x="1383412" y="1459359"/>
            <a:chExt cx="2221908" cy="2113657"/>
          </a:xfrm>
        </p:grpSpPr>
        <p:grpSp>
          <p:nvGrpSpPr>
            <p:cNvPr id="41" name="그룹 40"/>
            <p:cNvGrpSpPr/>
            <p:nvPr/>
          </p:nvGrpSpPr>
          <p:grpSpPr>
            <a:xfrm flipH="1">
              <a:off x="1383412" y="1459359"/>
              <a:ext cx="1593914" cy="1532994"/>
              <a:chOff x="3301615" y="1340768"/>
              <a:chExt cx="1593914" cy="1532994"/>
            </a:xfrm>
          </p:grpSpPr>
          <p:sp>
            <p:nvSpPr>
              <p:cNvPr id="43" name="타원형 설명선 42"/>
              <p:cNvSpPr/>
              <p:nvPr/>
            </p:nvSpPr>
            <p:spPr>
              <a:xfrm>
                <a:off x="3301615" y="1340768"/>
                <a:ext cx="1593914" cy="1532994"/>
              </a:xfrm>
              <a:prstGeom prst="wedgeEllipseCallout">
                <a:avLst>
                  <a:gd name="adj1" fmla="val -70525"/>
                  <a:gd name="adj2" fmla="val 70805"/>
                </a:avLst>
              </a:prstGeom>
              <a:solidFill>
                <a:srgbClr val="3D7EF4"/>
              </a:solidFill>
              <a:ln>
                <a:solidFill>
                  <a:srgbClr val="3D7E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481126" y="1484784"/>
                <a:ext cx="1234890" cy="1229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D7E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편의성</a:t>
                </a:r>
                <a:endPara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3347864" y="3344224"/>
              <a:ext cx="257456" cy="228792"/>
            </a:xfrm>
            <a:prstGeom prst="line">
              <a:avLst/>
            </a:prstGeom>
            <a:ln w="19050" cmpd="dbl">
              <a:solidFill>
                <a:srgbClr val="3D7EF4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3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시장조사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62068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※ </a:t>
            </a:r>
            <a:r>
              <a:rPr lang="ko-KR" altLang="en-US" sz="1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우체국택배 연도별 실적</a:t>
            </a:r>
            <a:endParaRPr lang="ko-KR" altLang="en-US" sz="16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1560" y="700201"/>
            <a:ext cx="118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686408" descr="EMB00000a5c55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9735"/>
            <a:ext cx="7920880" cy="259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9552" y="359450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※ </a:t>
            </a:r>
            <a:r>
              <a:rPr lang="en-US" altLang="ko-KR" sz="1600" dirty="0" err="1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IoT</a:t>
            </a:r>
            <a:r>
              <a:rPr lang="en-US" altLang="ko-KR" sz="1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시장규모</a:t>
            </a:r>
            <a:endParaRPr lang="ko-KR" altLang="en-US" sz="16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72686408" descr="EMB00000a5c55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52" y="3979597"/>
            <a:ext cx="6654824" cy="222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시연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59832" y="2420888"/>
            <a:ext cx="3834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9600" dirty="0" smtClean="0">
                <a:solidFill>
                  <a:schemeClr val="tx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 연</a:t>
            </a:r>
            <a:endParaRPr lang="ko-KR" altLang="en-US" sz="9600" dirty="0">
              <a:solidFill>
                <a:schemeClr val="tx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5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개발 환경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920909"/>
            <a:ext cx="184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797" y="2637383"/>
            <a:ext cx="2981508" cy="64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18" y="5152732"/>
            <a:ext cx="1800225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958" y="1700888"/>
            <a:ext cx="886154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602" y="3359351"/>
            <a:ext cx="1509398" cy="72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874" y="3355654"/>
            <a:ext cx="1905455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806" y="692776"/>
            <a:ext cx="113845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00888"/>
            <a:ext cx="765957" cy="72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00" y="1700888"/>
            <a:ext cx="1228800" cy="7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71600" y="899428"/>
            <a:ext cx="37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Operating System : </a:t>
            </a:r>
            <a:endParaRPr lang="en-US" altLang="ko-KR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63965" y="1556792"/>
            <a:ext cx="73244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72" y="4259082"/>
            <a:ext cx="1710900" cy="7200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1063965" y="2564904"/>
            <a:ext cx="73244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600" y="1844824"/>
            <a:ext cx="37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Development Language : </a:t>
            </a:r>
            <a:endParaRPr lang="en-US" altLang="ko-KR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965" y="5382727"/>
            <a:ext cx="37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Database </a:t>
            </a: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endParaRPr lang="en-US" altLang="ko-KR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600" y="4427820"/>
            <a:ext cx="37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Framework : </a:t>
            </a:r>
            <a:endParaRPr lang="en-US" altLang="ko-KR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0" y="3140968"/>
            <a:ext cx="37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Development Tool : </a:t>
            </a:r>
            <a:endParaRPr lang="en-US" altLang="ko-KR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063965" y="4221088"/>
            <a:ext cx="73244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63965" y="5085184"/>
            <a:ext cx="73244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63965" y="6021288"/>
            <a:ext cx="73244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6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개발 일정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1" y="4483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340768"/>
            <a:ext cx="8020050" cy="39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7</a:t>
            </a:r>
            <a:r>
              <a:rPr lang="en-US" altLang="ko-KR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동작 과정</a:t>
            </a:r>
            <a:endParaRPr lang="ko-KR" altLang="en-US" sz="2400" b="1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5920"/>
            <a:ext cx="6643688" cy="1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1" y="152153"/>
            <a:ext cx="11951099" cy="5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44208032" descr="EMB00004f1434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6" y="692696"/>
            <a:ext cx="7417072" cy="29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560" y="3856980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가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사용자가 </a:t>
            </a:r>
            <a:r>
              <a:rPr lang="ko-KR" altLang="en-US" sz="1600" dirty="0" smtClean="0">
                <a:latin typeface="+mn-ea"/>
              </a:rPr>
              <a:t>웹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err="1" smtClean="0">
                <a:latin typeface="+mn-ea"/>
              </a:rPr>
              <a:t>앱을</a:t>
            </a:r>
            <a:r>
              <a:rPr lang="ko-KR" altLang="en-US" sz="1600" dirty="0" smtClean="0">
                <a:latin typeface="+mn-ea"/>
              </a:rPr>
              <a:t> 통해 운송장번호를 </a:t>
            </a:r>
            <a:r>
              <a:rPr lang="en-US" altLang="ko-KR" sz="1600" dirty="0" smtClean="0">
                <a:latin typeface="+mn-ea"/>
              </a:rPr>
              <a:t>Server DB</a:t>
            </a:r>
            <a:r>
              <a:rPr lang="ko-KR" altLang="en-US" sz="1600" dirty="0" smtClean="0">
                <a:latin typeface="+mn-ea"/>
              </a:rPr>
              <a:t>로 전송한다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/>
            <a:endParaRPr lang="ko-KR" altLang="en-US" sz="1600" dirty="0">
              <a:latin typeface="+mn-ea"/>
            </a:endParaRPr>
          </a:p>
          <a:p>
            <a:pPr fontAlgn="base"/>
            <a:r>
              <a:rPr lang="ko-KR" altLang="en-US" sz="1600" dirty="0">
                <a:latin typeface="+mn-ea"/>
              </a:rPr>
              <a:t>나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택배직원은 택배에 프린트 되어있는 바코드를 </a:t>
            </a:r>
            <a:r>
              <a:rPr lang="ko-KR" altLang="en-US" sz="1600" dirty="0" smtClean="0">
                <a:latin typeface="+mn-ea"/>
              </a:rPr>
              <a:t>바코드리더기에 </a:t>
            </a:r>
            <a:r>
              <a:rPr lang="ko-KR" altLang="en-US" sz="1600" dirty="0">
                <a:latin typeface="+mn-ea"/>
              </a:rPr>
              <a:t>인식한다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/>
            <a:endParaRPr lang="ko-KR" altLang="en-US" sz="1600" dirty="0">
              <a:latin typeface="+mn-ea"/>
            </a:endParaRPr>
          </a:p>
          <a:p>
            <a:pPr fontAlgn="base"/>
            <a:r>
              <a:rPr lang="ko-KR" altLang="en-US" sz="1600" dirty="0">
                <a:latin typeface="+mn-ea"/>
              </a:rPr>
              <a:t>다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바코드리더기를 </a:t>
            </a:r>
            <a:r>
              <a:rPr lang="ko-KR" altLang="en-US" sz="1600" dirty="0">
                <a:latin typeface="+mn-ea"/>
              </a:rPr>
              <a:t>통해 읽힌 바코드가 사용자가 전송한 운송장번호와 </a:t>
            </a:r>
            <a:r>
              <a:rPr lang="ko-KR" altLang="en-US" sz="1600" dirty="0" smtClean="0">
                <a:latin typeface="+mn-ea"/>
              </a:rPr>
              <a:t>일치 하는지 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비교하여 </a:t>
            </a:r>
            <a:r>
              <a:rPr lang="ko-KR" altLang="en-US" sz="1600" dirty="0">
                <a:latin typeface="+mn-ea"/>
              </a:rPr>
              <a:t>일치하면 </a:t>
            </a:r>
            <a:r>
              <a:rPr lang="en-US" altLang="ko-KR" sz="1600" dirty="0">
                <a:latin typeface="+mn-ea"/>
              </a:rPr>
              <a:t>Security Box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Open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/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라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택배직원이 문을 닫으면 초음파센서를 활용해 자동으로 문이 잠긴다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1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1800</Words>
  <Application>Microsoft Office PowerPoint</Application>
  <PresentationFormat>화면 슬라이드 쇼(4:3)</PresentationFormat>
  <Paragraphs>323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HY바다M</vt:lpstr>
      <vt:lpstr>Arial</vt:lpstr>
      <vt:lpstr>나눔고딕</vt:lpstr>
      <vt:lpstr>함초롬바탕</vt:lpstr>
      <vt:lpstr>HY동녘M</vt:lpstr>
      <vt:lpstr>HY견고딕</vt:lpstr>
      <vt:lpstr>나눔손글씨 펜</vt:lpstr>
      <vt:lpstr>HY엽서M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224</cp:lastModifiedBy>
  <cp:revision>187</cp:revision>
  <dcterms:created xsi:type="dcterms:W3CDTF">2011-09-02T09:01:33Z</dcterms:created>
  <dcterms:modified xsi:type="dcterms:W3CDTF">2016-11-03T17:29:19Z</dcterms:modified>
</cp:coreProperties>
</file>