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866" autoAdjust="0"/>
    <p:restoredTop sz="94660"/>
  </p:normalViewPr>
  <p:slideViewPr>
    <p:cSldViewPr>
      <p:cViewPr>
        <p:scale>
          <a:sx n="125" d="100"/>
          <a:sy n="125" d="100"/>
        </p:scale>
        <p:origin x="-1397" y="-13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BB0E7-8205-4A96-A3E8-B405FD6DF1D4}" type="datetimeFigureOut">
              <a:rPr kumimoji="1" lang="ja-JP" altLang="en-US" smtClean="0"/>
              <a:t>2015/7/22</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77337-A1C7-4F3F-9B5D-502E230B0D0B}" type="slidenum">
              <a:rPr kumimoji="1" lang="ja-JP" altLang="en-US" smtClean="0"/>
              <a:t>‹#›</a:t>
            </a:fld>
            <a:endParaRPr kumimoji="1" lang="ja-JP" altLang="en-US"/>
          </a:p>
        </p:txBody>
      </p:sp>
    </p:spTree>
    <p:extLst>
      <p:ext uri="{BB962C8B-B14F-4D97-AF65-F5344CB8AC3E}">
        <p14:creationId xmlns:p14="http://schemas.microsoft.com/office/powerpoint/2010/main" val="36376067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AC77337-A1C7-4F3F-9B5D-502E230B0D0B}" type="slidenum">
              <a:rPr kumimoji="1" lang="ja-JP" altLang="en-US" smtClean="0"/>
              <a:t>1</a:t>
            </a:fld>
            <a:endParaRPr kumimoji="1" lang="ja-JP" altLang="en-US"/>
          </a:p>
        </p:txBody>
      </p:sp>
    </p:spTree>
    <p:extLst>
      <p:ext uri="{BB962C8B-B14F-4D97-AF65-F5344CB8AC3E}">
        <p14:creationId xmlns:p14="http://schemas.microsoft.com/office/powerpoint/2010/main" val="18210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3077282"/>
            <a:ext cx="5829300" cy="21233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385254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273209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96700"/>
            <a:ext cx="1543050" cy="845220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342900" y="396700"/>
            <a:ext cx="4514850" cy="845220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102523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179414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6365523"/>
            <a:ext cx="5829300" cy="1967442"/>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244775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204083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288240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277604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411463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94405"/>
            <a:ext cx="2256235" cy="1678517"/>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342368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934200"/>
            <a:ext cx="4114800" cy="818622"/>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図を追加</a:t>
            </a:r>
            <a:endParaRPr kumimoji="1" lang="ja-JP" altLang="en-US"/>
          </a:p>
        </p:txBody>
      </p:sp>
      <p:sp>
        <p:nvSpPr>
          <p:cNvPr id="4" name="テキスト プレースホルダー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B6F3AC-7F3E-45F0-A1FE-F3C5CF4B946F}" type="datetimeFigureOut">
              <a:rPr kumimoji="1" lang="ja-JP" altLang="en-US" smtClean="0"/>
              <a:t>2015/7/22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329329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63B6F3AC-7F3E-45F0-A1FE-F3C5CF4B946F}" type="datetimeFigureOut">
              <a:rPr kumimoji="1" lang="ja-JP" altLang="en-US" smtClean="0"/>
              <a:t>2015/7/22</a:t>
            </a:fld>
            <a:endParaRPr kumimoji="1" lang="ja-JP" altLang="en-US"/>
          </a:p>
        </p:txBody>
      </p:sp>
      <p:sp>
        <p:nvSpPr>
          <p:cNvPr id="5" name="フッター プレースホルダー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251D4094-1808-4214-A5F2-C309A9627B6F}" type="slidenum">
              <a:rPr kumimoji="1" lang="ja-JP" altLang="en-US" smtClean="0"/>
              <a:t>‹#›</a:t>
            </a:fld>
            <a:endParaRPr kumimoji="1" lang="ja-JP" altLang="en-US"/>
          </a:p>
        </p:txBody>
      </p:sp>
    </p:spTree>
    <p:extLst>
      <p:ext uri="{BB962C8B-B14F-4D97-AF65-F5344CB8AC3E}">
        <p14:creationId xmlns:p14="http://schemas.microsoft.com/office/powerpoint/2010/main" val="2250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0"/>
            <a:ext cx="6858000" cy="1784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小塚ゴシック Pro M" pitchFamily="34" charset="-128"/>
              <a:ea typeface="小塚ゴシック Pro M" pitchFamily="34" charset="-128"/>
            </a:endParaRPr>
          </a:p>
        </p:txBody>
      </p:sp>
      <p:sp>
        <p:nvSpPr>
          <p:cNvPr id="6" name="テキスト ボックス 5"/>
          <p:cNvSpPr txBox="1"/>
          <p:nvPr/>
        </p:nvSpPr>
        <p:spPr>
          <a:xfrm>
            <a:off x="188640" y="120913"/>
            <a:ext cx="6552728" cy="1015663"/>
          </a:xfrm>
          <a:prstGeom prst="rect">
            <a:avLst/>
          </a:prstGeom>
          <a:noFill/>
        </p:spPr>
        <p:txBody>
          <a:bodyPr wrap="square" rtlCol="0">
            <a:spAutoFit/>
          </a:bodyPr>
          <a:lstStyle/>
          <a:p>
            <a:pPr algn="ctr"/>
            <a:r>
              <a:rPr kumimoji="1" lang="ja-JP" altLang="en-US" sz="3000" dirty="0" smtClean="0">
                <a:solidFill>
                  <a:schemeClr val="bg1"/>
                </a:solidFill>
                <a:latin typeface="小塚ゴシック Pro M" pitchFamily="34" charset="-128"/>
                <a:ea typeface="小塚ゴシック Pro M" pitchFamily="34" charset="-128"/>
              </a:rPr>
              <a:t>ギアボックスの軸間距離を変えた</a:t>
            </a:r>
            <a:endParaRPr kumimoji="1" lang="en-US" altLang="ja-JP" sz="3000" dirty="0" smtClean="0">
              <a:solidFill>
                <a:schemeClr val="bg1"/>
              </a:solidFill>
              <a:latin typeface="小塚ゴシック Pro M" pitchFamily="34" charset="-128"/>
              <a:ea typeface="小塚ゴシック Pro M" pitchFamily="34" charset="-128"/>
            </a:endParaRPr>
          </a:p>
          <a:p>
            <a:pPr algn="ctr"/>
            <a:r>
              <a:rPr kumimoji="1" lang="ja-JP" altLang="en-US" sz="3000" dirty="0" smtClean="0">
                <a:solidFill>
                  <a:schemeClr val="bg1"/>
                </a:solidFill>
                <a:latin typeface="小塚ゴシック Pro M" pitchFamily="34" charset="-128"/>
                <a:ea typeface="小塚ゴシック Pro M" pitchFamily="34" charset="-128"/>
              </a:rPr>
              <a:t>静止摩擦力の計測</a:t>
            </a:r>
            <a:endParaRPr kumimoji="1" lang="ja-JP" altLang="en-US" sz="3000" dirty="0">
              <a:solidFill>
                <a:schemeClr val="bg1"/>
              </a:solidFill>
              <a:latin typeface="小塚ゴシック Pro M" pitchFamily="34" charset="-128"/>
              <a:ea typeface="小塚ゴシック Pro M" pitchFamily="34" charset="-128"/>
            </a:endParaRPr>
          </a:p>
        </p:txBody>
      </p:sp>
      <p:sp>
        <p:nvSpPr>
          <p:cNvPr id="7" name="テキスト ボックス 6"/>
          <p:cNvSpPr txBox="1"/>
          <p:nvPr/>
        </p:nvSpPr>
        <p:spPr>
          <a:xfrm>
            <a:off x="0" y="1322983"/>
            <a:ext cx="6885384" cy="461665"/>
          </a:xfrm>
          <a:prstGeom prst="rect">
            <a:avLst/>
          </a:prstGeom>
          <a:noFill/>
        </p:spPr>
        <p:txBody>
          <a:bodyPr wrap="square" rtlCol="0">
            <a:spAutoFit/>
          </a:bodyPr>
          <a:lstStyle/>
          <a:p>
            <a:pPr algn="r"/>
            <a:r>
              <a:rPr kumimoji="1" lang="ja-JP" altLang="en-US" sz="1200" dirty="0" smtClean="0">
                <a:solidFill>
                  <a:schemeClr val="bg1"/>
                </a:solidFill>
                <a:latin typeface="小塚ゴシック Pro M" pitchFamily="34" charset="-128"/>
                <a:ea typeface="小塚ゴシック Pro M" pitchFamily="34" charset="-128"/>
              </a:rPr>
              <a:t>千葉工業大学</a:t>
            </a:r>
            <a:r>
              <a:rPr lang="ja-JP" altLang="en-US" sz="1200" dirty="0">
                <a:solidFill>
                  <a:schemeClr val="bg1"/>
                </a:solidFill>
                <a:latin typeface="小塚ゴシック Pro M" pitchFamily="34" charset="-128"/>
                <a:ea typeface="小塚ゴシック Pro M" pitchFamily="34" charset="-128"/>
              </a:rPr>
              <a:t>　</a:t>
            </a:r>
            <a:r>
              <a:rPr lang="ja-JP" altLang="en-US" sz="1200" dirty="0" smtClean="0">
                <a:solidFill>
                  <a:schemeClr val="bg1"/>
                </a:solidFill>
                <a:latin typeface="小塚ゴシック Pro M" pitchFamily="34" charset="-128"/>
                <a:ea typeface="小塚ゴシック Pro M" pitchFamily="34" charset="-128"/>
              </a:rPr>
              <a:t>工学部　未来</a:t>
            </a:r>
            <a:r>
              <a:rPr lang="ja-JP" altLang="en-US" sz="1200" dirty="0">
                <a:solidFill>
                  <a:schemeClr val="bg1"/>
                </a:solidFill>
                <a:latin typeface="小塚ゴシック Pro M" pitchFamily="34" charset="-128"/>
                <a:ea typeface="小塚ゴシック Pro M" pitchFamily="34" charset="-128"/>
              </a:rPr>
              <a:t>ロボティクス</a:t>
            </a:r>
            <a:r>
              <a:rPr lang="ja-JP" altLang="en-US" sz="1200" dirty="0" smtClean="0">
                <a:solidFill>
                  <a:schemeClr val="bg1"/>
                </a:solidFill>
                <a:latin typeface="小塚ゴシック Pro M" pitchFamily="34" charset="-128"/>
                <a:ea typeface="小塚ゴシック Pro M" pitchFamily="34" charset="-128"/>
              </a:rPr>
              <a:t>学科　</a:t>
            </a:r>
            <a:r>
              <a:rPr kumimoji="1" lang="ja-JP" altLang="en-US" sz="1200" dirty="0" smtClean="0">
                <a:solidFill>
                  <a:schemeClr val="bg1"/>
                </a:solidFill>
                <a:latin typeface="小塚ゴシック Pro M" pitchFamily="34" charset="-128"/>
                <a:ea typeface="小塚ゴシック Pro M" pitchFamily="34" charset="-128"/>
              </a:rPr>
              <a:t>ロボット設計・制御研究室</a:t>
            </a:r>
            <a:endParaRPr kumimoji="1" lang="en-US" altLang="ja-JP" sz="1200" dirty="0" smtClean="0">
              <a:solidFill>
                <a:schemeClr val="bg1"/>
              </a:solidFill>
              <a:latin typeface="小塚ゴシック Pro M" pitchFamily="34" charset="-128"/>
              <a:ea typeface="小塚ゴシック Pro M" pitchFamily="34" charset="-128"/>
            </a:endParaRPr>
          </a:p>
          <a:p>
            <a:pPr algn="r"/>
            <a:r>
              <a:rPr lang="en-US" altLang="ja-JP" sz="1200" dirty="0" smtClean="0">
                <a:solidFill>
                  <a:schemeClr val="bg1"/>
                </a:solidFill>
                <a:latin typeface="小塚ゴシック Pro M" pitchFamily="34" charset="-128"/>
                <a:ea typeface="小塚ゴシック Pro M" pitchFamily="34" charset="-128"/>
              </a:rPr>
              <a:t>1326038</a:t>
            </a:r>
            <a:r>
              <a:rPr lang="ja-JP" altLang="en-US" sz="1200" dirty="0" smtClean="0">
                <a:solidFill>
                  <a:schemeClr val="bg1"/>
                </a:solidFill>
                <a:latin typeface="小塚ゴシック Pro M" pitchFamily="34" charset="-128"/>
                <a:ea typeface="小塚ゴシック Pro M" pitchFamily="34" charset="-128"/>
              </a:rPr>
              <a:t>　氏名　久保田健太</a:t>
            </a:r>
            <a:r>
              <a:rPr lang="en-US" altLang="ja-JP" sz="1200" dirty="0" smtClean="0">
                <a:solidFill>
                  <a:schemeClr val="bg1"/>
                </a:solidFill>
                <a:latin typeface="小塚ゴシック Pro M" pitchFamily="34" charset="-128"/>
                <a:ea typeface="小塚ゴシック Pro M" pitchFamily="34" charset="-128"/>
              </a:rPr>
              <a:t>	</a:t>
            </a:r>
            <a:r>
              <a:rPr lang="ja-JP" altLang="en-US" sz="1200" dirty="0" smtClean="0">
                <a:solidFill>
                  <a:schemeClr val="bg1"/>
                </a:solidFill>
                <a:latin typeface="小塚ゴシック Pro M" pitchFamily="34" charset="-128"/>
                <a:ea typeface="小塚ゴシック Pro M" pitchFamily="34" charset="-128"/>
              </a:rPr>
              <a:t>　　</a:t>
            </a:r>
            <a:endParaRPr lang="en-US" altLang="ja-JP" sz="1200" dirty="0" smtClean="0">
              <a:solidFill>
                <a:schemeClr val="bg1"/>
              </a:solidFill>
              <a:latin typeface="小塚ゴシック Pro M" pitchFamily="34" charset="-128"/>
              <a:ea typeface="小塚ゴシック Pro M" pitchFamily="34" charset="-128"/>
            </a:endParaRPr>
          </a:p>
        </p:txBody>
      </p:sp>
      <p:sp>
        <p:nvSpPr>
          <p:cNvPr id="9" name="テキスト ボックス 8"/>
          <p:cNvSpPr txBox="1"/>
          <p:nvPr/>
        </p:nvSpPr>
        <p:spPr>
          <a:xfrm>
            <a:off x="279132" y="1991380"/>
            <a:ext cx="1133644" cy="369332"/>
          </a:xfrm>
          <a:prstGeom prst="rect">
            <a:avLst/>
          </a:prstGeom>
          <a:noFill/>
        </p:spPr>
        <p:txBody>
          <a:bodyPr wrap="none" rtlCol="0">
            <a:spAutoFit/>
          </a:bodyPr>
          <a:lstStyle/>
          <a:p>
            <a:r>
              <a:rPr kumimoji="1" lang="ja-JP" altLang="en-US" b="1" dirty="0" smtClean="0">
                <a:solidFill>
                  <a:schemeClr val="accent1">
                    <a:lumMod val="75000"/>
                  </a:schemeClr>
                </a:solidFill>
                <a:latin typeface="小塚ゴシック Pro M" pitchFamily="34" charset="-128"/>
                <a:ea typeface="小塚ゴシック Pro M" pitchFamily="34" charset="-128"/>
              </a:rPr>
              <a:t>研究目的</a:t>
            </a:r>
            <a:endParaRPr kumimoji="1" lang="ja-JP" altLang="en-US" b="1" dirty="0">
              <a:solidFill>
                <a:schemeClr val="accent1">
                  <a:lumMod val="75000"/>
                </a:schemeClr>
              </a:solidFill>
              <a:latin typeface="小塚ゴシック Pro M" pitchFamily="34" charset="-128"/>
              <a:ea typeface="小塚ゴシック Pro M" pitchFamily="34" charset="-128"/>
            </a:endParaRPr>
          </a:p>
        </p:txBody>
      </p:sp>
      <p:cxnSp>
        <p:nvCxnSpPr>
          <p:cNvPr id="11" name="直線コネクタ 10"/>
          <p:cNvCxnSpPr/>
          <p:nvPr/>
        </p:nvCxnSpPr>
        <p:spPr>
          <a:xfrm>
            <a:off x="332656" y="2360712"/>
            <a:ext cx="2376264"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5622336" y="8600628"/>
            <a:ext cx="196215" cy="2013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テキスト ボックス 17"/>
          <p:cNvSpPr txBox="1"/>
          <p:nvPr/>
        </p:nvSpPr>
        <p:spPr>
          <a:xfrm>
            <a:off x="260648" y="2360712"/>
            <a:ext cx="2573804" cy="830997"/>
          </a:xfrm>
          <a:prstGeom prst="rect">
            <a:avLst/>
          </a:prstGeom>
          <a:noFill/>
        </p:spPr>
        <p:txBody>
          <a:bodyPr wrap="square" rtlCol="0">
            <a:spAutoFit/>
          </a:bodyPr>
          <a:lstStyle/>
          <a:p>
            <a:r>
              <a:rPr lang="ja-JP" altLang="en-US" sz="1200" dirty="0">
                <a:latin typeface="小塚明朝 Pro M" pitchFamily="18" charset="-128"/>
                <a:ea typeface="小塚明朝 Pro M" pitchFamily="18" charset="-128"/>
              </a:rPr>
              <a:t>ギアボックスを製作する</a:t>
            </a:r>
            <a:r>
              <a:rPr lang="ja-JP" altLang="en-US" sz="1200" dirty="0" smtClean="0">
                <a:latin typeface="小塚明朝 Pro M" pitchFamily="18" charset="-128"/>
                <a:ea typeface="小塚明朝 Pro M" pitchFamily="18" charset="-128"/>
              </a:rPr>
              <a:t>際，ある</a:t>
            </a:r>
            <a:r>
              <a:rPr lang="ja-JP" altLang="en-US" sz="1200" dirty="0">
                <a:latin typeface="小塚明朝 Pro M" pitchFamily="18" charset="-128"/>
                <a:ea typeface="小塚明朝 Pro M" pitchFamily="18" charset="-128"/>
              </a:rPr>
              <a:t>程度</a:t>
            </a:r>
            <a:r>
              <a:rPr lang="ja-JP" altLang="en-US" sz="1200" dirty="0" smtClean="0">
                <a:latin typeface="小塚明朝 Pro M" pitchFamily="18" charset="-128"/>
                <a:ea typeface="小塚明朝 Pro M" pitchFamily="18" charset="-128"/>
              </a:rPr>
              <a:t>の誤差</a:t>
            </a:r>
            <a:r>
              <a:rPr lang="ja-JP" altLang="en-US" sz="1200" dirty="0">
                <a:latin typeface="小塚明朝 Pro M" pitchFamily="18" charset="-128"/>
                <a:ea typeface="小塚明朝 Pro M" pitchFamily="18" charset="-128"/>
              </a:rPr>
              <a:t>があるとギア同士が回りずらく</a:t>
            </a:r>
            <a:r>
              <a:rPr lang="ja-JP" altLang="en-US" sz="1200" dirty="0" smtClean="0">
                <a:latin typeface="小塚明朝 Pro M" pitchFamily="18" charset="-128"/>
                <a:ea typeface="小塚明朝 Pro M" pitchFamily="18" charset="-128"/>
              </a:rPr>
              <a:t>なる．軸間</a:t>
            </a:r>
            <a:r>
              <a:rPr lang="ja-JP" altLang="en-US" sz="1200" dirty="0">
                <a:latin typeface="小塚明朝 Pro M" pitchFamily="18" charset="-128"/>
                <a:ea typeface="小塚明朝 Pro M" pitchFamily="18" charset="-128"/>
              </a:rPr>
              <a:t>距離を変えて静止摩擦力を計測し回りずらさ</a:t>
            </a:r>
            <a:r>
              <a:rPr lang="ja-JP" altLang="en-US" sz="1200" dirty="0" smtClean="0">
                <a:latin typeface="小塚明朝 Pro M" pitchFamily="18" charset="-128"/>
                <a:ea typeface="小塚明朝 Pro M" pitchFamily="18" charset="-128"/>
              </a:rPr>
              <a:t>を数値化する．</a:t>
            </a:r>
            <a:endParaRPr kumimoji="1" lang="ja-JP" altLang="en-US" sz="1200" dirty="0">
              <a:latin typeface="小塚明朝 Pro M" pitchFamily="18" charset="-128"/>
              <a:ea typeface="小塚明朝 Pro M" pitchFamily="18" charset="-128"/>
            </a:endParaRPr>
          </a:p>
        </p:txBody>
      </p:sp>
      <p:sp>
        <p:nvSpPr>
          <p:cNvPr id="13" name="テキスト ボックス 12"/>
          <p:cNvSpPr txBox="1"/>
          <p:nvPr/>
        </p:nvSpPr>
        <p:spPr>
          <a:xfrm>
            <a:off x="1916832" y="7714272"/>
            <a:ext cx="2429788" cy="1631216"/>
          </a:xfrm>
          <a:prstGeom prst="rect">
            <a:avLst/>
          </a:prstGeom>
          <a:noFill/>
        </p:spPr>
        <p:txBody>
          <a:bodyPr wrap="square" rtlCol="0">
            <a:spAutoFit/>
          </a:bodyPr>
          <a:lstStyle/>
          <a:p>
            <a:r>
              <a:rPr lang="ja-JP" altLang="en-US" sz="1000" dirty="0" smtClean="0">
                <a:latin typeface="小塚明朝 Pro M" pitchFamily="18" charset="-128"/>
                <a:ea typeface="小塚明朝 Pro M" pitchFamily="18" charset="-128"/>
              </a:rPr>
              <a:t>①ギアボックス　</a:t>
            </a:r>
            <a:r>
              <a:rPr lang="en-US" altLang="ja-JP" sz="1000" dirty="0" smtClean="0">
                <a:latin typeface="小塚明朝 Pro M" pitchFamily="18" charset="-128"/>
                <a:ea typeface="小塚明朝 Pro M" pitchFamily="18" charset="-128"/>
              </a:rPr>
              <a:t>HFHQ4040-2</a:t>
            </a:r>
          </a:p>
          <a:p>
            <a:r>
              <a:rPr kumimoji="1" lang="ja-JP" altLang="en-US" sz="1000" dirty="0" smtClean="0">
                <a:latin typeface="小塚明朝 Pro M" pitchFamily="18" charset="-128"/>
                <a:ea typeface="小塚明朝 Pro M" pitchFamily="18" charset="-128"/>
              </a:rPr>
              <a:t>②ベアリング</a:t>
            </a:r>
            <a:r>
              <a:rPr lang="ja-JP" altLang="en-US" sz="1000" dirty="0">
                <a:latin typeface="小塚明朝 Pro M" pitchFamily="18" charset="-128"/>
                <a:ea typeface="小塚明朝 Pro M" pitchFamily="18" charset="-128"/>
              </a:rPr>
              <a:t>　</a:t>
            </a:r>
            <a:r>
              <a:rPr lang="ja-JP" altLang="en-US" sz="1000" dirty="0" smtClean="0">
                <a:latin typeface="小塚明朝 Pro M" pitchFamily="18" charset="-128"/>
                <a:ea typeface="小塚明朝 Pro M" pitchFamily="18" charset="-128"/>
              </a:rPr>
              <a:t>　</a:t>
            </a:r>
            <a:r>
              <a:rPr lang="en-US" altLang="ja-JP" sz="1000" dirty="0" smtClean="0">
                <a:latin typeface="小塚明朝 Pro M" pitchFamily="18" charset="-128"/>
                <a:ea typeface="小塚明朝 Pro M" pitchFamily="18" charset="-128"/>
              </a:rPr>
              <a:t>MF63ZZ</a:t>
            </a:r>
            <a:r>
              <a:rPr lang="ja-JP" altLang="en-US" sz="1000" dirty="0">
                <a:latin typeface="小塚明朝 Pro M" pitchFamily="18" charset="-128"/>
                <a:ea typeface="小塚明朝 Pro M" pitchFamily="18" charset="-128"/>
              </a:rPr>
              <a:t>　</a:t>
            </a:r>
            <a:endParaRPr kumimoji="1" lang="en-US" altLang="ja-JP" sz="1000" dirty="0" smtClean="0">
              <a:latin typeface="小塚明朝 Pro M" pitchFamily="18" charset="-128"/>
              <a:ea typeface="小塚明朝 Pro M" pitchFamily="18" charset="-128"/>
            </a:endParaRPr>
          </a:p>
          <a:p>
            <a:r>
              <a:rPr lang="ja-JP" altLang="en-US" sz="1000" dirty="0" smtClean="0">
                <a:latin typeface="小塚明朝 Pro M" pitchFamily="18" charset="-128"/>
                <a:ea typeface="小塚明朝 Pro M" pitchFamily="18" charset="-128"/>
              </a:rPr>
              <a:t>③シャフト　　　　</a:t>
            </a:r>
            <a:r>
              <a:rPr lang="en-US" altLang="ja-JP" sz="1000" dirty="0" smtClean="0">
                <a:latin typeface="小塚明朝 Pro M" pitchFamily="18" charset="-128"/>
                <a:ea typeface="小塚明朝 Pro M" pitchFamily="18" charset="-128"/>
              </a:rPr>
              <a:t>SUS304</a:t>
            </a:r>
          </a:p>
          <a:p>
            <a:r>
              <a:rPr lang="ja-JP" altLang="en-US" sz="1000" dirty="0" smtClean="0">
                <a:latin typeface="小塚明朝 Pro M" pitchFamily="18" charset="-128"/>
                <a:ea typeface="小塚明朝 Pro M" pitchFamily="18" charset="-128"/>
              </a:rPr>
              <a:t>④セットカラー　 </a:t>
            </a:r>
            <a:r>
              <a:rPr lang="en-US" altLang="ja-JP" sz="1000" dirty="0" smtClean="0">
                <a:latin typeface="小塚明朝 Pro M" pitchFamily="18" charset="-128"/>
                <a:ea typeface="小塚明朝 Pro M" pitchFamily="18" charset="-128"/>
              </a:rPr>
              <a:t>SSCTN3</a:t>
            </a:r>
          </a:p>
          <a:p>
            <a:r>
              <a:rPr lang="ja-JP" altLang="en-US" sz="1000" dirty="0" smtClean="0">
                <a:latin typeface="小塚明朝 Pro M" pitchFamily="18" charset="-128"/>
                <a:ea typeface="小塚明朝 Pro M" pitchFamily="18" charset="-128"/>
              </a:rPr>
              <a:t>⑤計測板　　　　</a:t>
            </a:r>
            <a:r>
              <a:rPr lang="en-US" altLang="ja-JP" sz="1000" dirty="0" smtClean="0">
                <a:latin typeface="小塚明朝 Pro M" pitchFamily="18" charset="-128"/>
                <a:ea typeface="小塚明朝 Pro M" pitchFamily="18" charset="-128"/>
              </a:rPr>
              <a:t>A5052</a:t>
            </a:r>
          </a:p>
          <a:p>
            <a:r>
              <a:rPr lang="ja-JP" altLang="en-US" sz="1000" dirty="0" smtClean="0">
                <a:latin typeface="小塚明朝 Pro M" pitchFamily="18" charset="-128"/>
                <a:ea typeface="小塚明朝 Pro M" pitchFamily="18" charset="-128"/>
              </a:rPr>
              <a:t>⑥ギア　</a:t>
            </a:r>
            <a:r>
              <a:rPr lang="en-US" altLang="ja-JP" sz="1000" dirty="0">
                <a:latin typeface="小塚明朝 Pro M" pitchFamily="18" charset="-128"/>
                <a:ea typeface="小塚明朝 Pro M" pitchFamily="18" charset="-128"/>
              </a:rPr>
              <a:t> </a:t>
            </a:r>
            <a:r>
              <a:rPr lang="ja-JP" altLang="en-US" sz="1000" dirty="0" smtClean="0">
                <a:latin typeface="小塚明朝 Pro M" pitchFamily="18" charset="-128"/>
                <a:ea typeface="小塚明朝 Pro M" pitchFamily="18" charset="-128"/>
              </a:rPr>
              <a:t>　　　　 </a:t>
            </a:r>
            <a:r>
              <a:rPr lang="en-US" altLang="ja-JP" sz="1000" dirty="0" smtClean="0">
                <a:latin typeface="小塚明朝 Pro M" pitchFamily="18" charset="-128"/>
                <a:ea typeface="小塚明朝 Pro M" pitchFamily="18" charset="-128"/>
              </a:rPr>
              <a:t>S50B 18K+0803</a:t>
            </a:r>
          </a:p>
          <a:p>
            <a:r>
              <a:rPr lang="ja-JP" altLang="en-US" sz="1000" dirty="0" smtClean="0">
                <a:latin typeface="小塚明朝 Pro M" pitchFamily="18" charset="-128"/>
                <a:ea typeface="小塚明朝 Pro M" pitchFamily="18" charset="-128"/>
              </a:rPr>
              <a:t>　　　　　　　　　　</a:t>
            </a:r>
            <a:r>
              <a:rPr lang="en-US" altLang="ja-JP" sz="1000" dirty="0" smtClean="0">
                <a:latin typeface="小塚明朝 Pro M" pitchFamily="18" charset="-128"/>
                <a:ea typeface="小塚明朝 Pro M" pitchFamily="18" charset="-128"/>
              </a:rPr>
              <a:t>S50B 36B+0303</a:t>
            </a:r>
          </a:p>
          <a:p>
            <a:r>
              <a:rPr lang="ja-JP" altLang="en-US" sz="1000" dirty="0" smtClean="0">
                <a:latin typeface="小塚明朝 Pro M" pitchFamily="18" charset="-128"/>
                <a:ea typeface="小塚明朝 Pro M" pitchFamily="18" charset="-128"/>
              </a:rPr>
              <a:t>　　　　　　　　　　</a:t>
            </a:r>
            <a:r>
              <a:rPr lang="en-US" altLang="ja-JP" sz="1000" dirty="0" smtClean="0">
                <a:latin typeface="小塚明朝 Pro M" pitchFamily="18" charset="-128"/>
                <a:ea typeface="小塚明朝 Pro M" pitchFamily="18" charset="-128"/>
              </a:rPr>
              <a:t>S50D </a:t>
            </a:r>
            <a:r>
              <a:rPr lang="en-US" altLang="ja-JP" sz="1000" dirty="0">
                <a:latin typeface="小塚明朝 Pro M" pitchFamily="18" charset="-128"/>
                <a:ea typeface="小塚明朝 Pro M" pitchFamily="18" charset="-128"/>
              </a:rPr>
              <a:t>18K-0803</a:t>
            </a:r>
          </a:p>
          <a:p>
            <a:r>
              <a:rPr lang="ja-JP" altLang="en-US" sz="1000" dirty="0" smtClean="0">
                <a:latin typeface="小塚明朝 Pro M" pitchFamily="18" charset="-128"/>
                <a:ea typeface="小塚明朝 Pro M" pitchFamily="18" charset="-128"/>
              </a:rPr>
              <a:t>　　　　　　　　　　</a:t>
            </a:r>
            <a:r>
              <a:rPr lang="en-US" altLang="ja-JP" sz="1000" dirty="0" smtClean="0">
                <a:latin typeface="小塚明朝 Pro M" pitchFamily="18" charset="-128"/>
                <a:ea typeface="小塚明朝 Pro M" pitchFamily="18" charset="-128"/>
              </a:rPr>
              <a:t>S50D 36B-0303</a:t>
            </a:r>
          </a:p>
          <a:p>
            <a:r>
              <a:rPr lang="ja-JP" altLang="en-US" sz="1000" dirty="0" smtClean="0">
                <a:latin typeface="小塚明朝 Pro M" pitchFamily="18" charset="-128"/>
                <a:ea typeface="小塚明朝 Pro M" pitchFamily="18" charset="-128"/>
              </a:rPr>
              <a:t>フォースゲージ </a:t>
            </a:r>
            <a:r>
              <a:rPr lang="en-US" altLang="ja-JP" sz="1000" dirty="0" smtClean="0">
                <a:latin typeface="小塚明朝 Pro M" pitchFamily="18" charset="-128"/>
                <a:ea typeface="小塚明朝 Pro M" pitchFamily="18" charset="-128"/>
              </a:rPr>
              <a:t>AWF-50</a:t>
            </a:r>
          </a:p>
        </p:txBody>
      </p:sp>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632" y="7702639"/>
            <a:ext cx="1745341" cy="1321164"/>
          </a:xfrm>
          <a:prstGeom prst="rect">
            <a:avLst/>
          </a:prstGeom>
        </p:spPr>
      </p:pic>
      <p:sp>
        <p:nvSpPr>
          <p:cNvPr id="15" name="テキスト ボックス 14"/>
          <p:cNvSpPr txBox="1"/>
          <p:nvPr/>
        </p:nvSpPr>
        <p:spPr>
          <a:xfrm>
            <a:off x="279132" y="3467173"/>
            <a:ext cx="1114408" cy="369332"/>
          </a:xfrm>
          <a:prstGeom prst="rect">
            <a:avLst/>
          </a:prstGeom>
          <a:noFill/>
        </p:spPr>
        <p:txBody>
          <a:bodyPr wrap="none" rtlCol="0">
            <a:spAutoFit/>
          </a:bodyPr>
          <a:lstStyle/>
          <a:p>
            <a:r>
              <a:rPr kumimoji="1" lang="ja-JP" altLang="en-US" b="1" dirty="0" smtClean="0">
                <a:solidFill>
                  <a:schemeClr val="accent1">
                    <a:lumMod val="75000"/>
                  </a:schemeClr>
                </a:solidFill>
                <a:latin typeface="小塚ゴシック Pro M" pitchFamily="34" charset="-128"/>
                <a:ea typeface="小塚ゴシック Pro M" pitchFamily="34" charset="-128"/>
              </a:rPr>
              <a:t>実験方法</a:t>
            </a:r>
            <a:endParaRPr kumimoji="1" lang="ja-JP" altLang="en-US" b="1" dirty="0">
              <a:solidFill>
                <a:schemeClr val="accent1">
                  <a:lumMod val="75000"/>
                </a:schemeClr>
              </a:solidFill>
              <a:latin typeface="小塚ゴシック Pro M" pitchFamily="34" charset="-128"/>
              <a:ea typeface="小塚ゴシック Pro M" pitchFamily="34" charset="-128"/>
            </a:endParaRPr>
          </a:p>
        </p:txBody>
      </p:sp>
      <p:cxnSp>
        <p:nvCxnSpPr>
          <p:cNvPr id="16" name="直線コネクタ 15"/>
          <p:cNvCxnSpPr/>
          <p:nvPr/>
        </p:nvCxnSpPr>
        <p:spPr>
          <a:xfrm>
            <a:off x="332656" y="3836505"/>
            <a:ext cx="23762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266159" y="3874621"/>
            <a:ext cx="2664512" cy="830997"/>
          </a:xfrm>
          <a:prstGeom prst="rect">
            <a:avLst/>
          </a:prstGeom>
        </p:spPr>
        <p:txBody>
          <a:bodyPr wrap="none">
            <a:spAutoFit/>
          </a:bodyPr>
          <a:lstStyle/>
          <a:p>
            <a:pPr lvl="0"/>
            <a:r>
              <a:rPr lang="ja-JP" altLang="en-US" sz="1200" dirty="0">
                <a:solidFill>
                  <a:prstClr val="black"/>
                </a:solidFill>
                <a:latin typeface="小塚明朝 Pro M" pitchFamily="18" charset="-128"/>
                <a:ea typeface="小塚明朝 Pro M" pitchFamily="18" charset="-128"/>
              </a:rPr>
              <a:t>ギアボックスの軸間距離をピッチ円</a:t>
            </a:r>
            <a:r>
              <a:rPr lang="ja-JP" altLang="en-US" sz="1200" dirty="0" smtClean="0">
                <a:solidFill>
                  <a:prstClr val="black"/>
                </a:solidFill>
                <a:latin typeface="小塚明朝 Pro M" pitchFamily="18" charset="-128"/>
                <a:ea typeface="小塚明朝 Pro M" pitchFamily="18" charset="-128"/>
              </a:rPr>
              <a:t>から</a:t>
            </a:r>
            <a:endParaRPr lang="en-US" altLang="ja-JP" sz="1200" dirty="0" smtClean="0">
              <a:solidFill>
                <a:prstClr val="black"/>
              </a:solidFill>
              <a:latin typeface="小塚明朝 Pro M" pitchFamily="18" charset="-128"/>
              <a:ea typeface="小塚明朝 Pro M" pitchFamily="18" charset="-128"/>
            </a:endParaRPr>
          </a:p>
          <a:p>
            <a:pPr lvl="0"/>
            <a:r>
              <a:rPr lang="en-US" altLang="ja-JP" sz="1200" dirty="0" smtClean="0">
                <a:solidFill>
                  <a:prstClr val="black"/>
                </a:solidFill>
                <a:latin typeface="小塚明朝 Pro M" pitchFamily="18" charset="-128"/>
                <a:ea typeface="小塚明朝 Pro M" pitchFamily="18" charset="-128"/>
              </a:rPr>
              <a:t>50μm</a:t>
            </a:r>
            <a:r>
              <a:rPr lang="ja-JP" altLang="en-US" sz="1200" dirty="0" err="1" smtClean="0">
                <a:solidFill>
                  <a:prstClr val="black"/>
                </a:solidFill>
                <a:latin typeface="小塚明朝 Pro M" pitchFamily="18" charset="-128"/>
                <a:ea typeface="小塚明朝 Pro M" pitchFamily="18" charset="-128"/>
              </a:rPr>
              <a:t>ずつ</a:t>
            </a:r>
            <a:r>
              <a:rPr lang="ja-JP" altLang="en-US" sz="1200" dirty="0" smtClean="0">
                <a:solidFill>
                  <a:prstClr val="black"/>
                </a:solidFill>
                <a:latin typeface="小塚明朝 Pro M" pitchFamily="18" charset="-128"/>
                <a:ea typeface="小塚明朝 Pro M" pitchFamily="18" charset="-128"/>
              </a:rPr>
              <a:t>距離</a:t>
            </a:r>
            <a:r>
              <a:rPr lang="ja-JP" altLang="en-US" sz="1200" dirty="0">
                <a:solidFill>
                  <a:prstClr val="black"/>
                </a:solidFill>
                <a:latin typeface="小塚明朝 Pro M" pitchFamily="18" charset="-128"/>
                <a:ea typeface="小塚明朝 Pro M" pitchFamily="18" charset="-128"/>
              </a:rPr>
              <a:t>を減らしたもの</a:t>
            </a:r>
            <a:r>
              <a:rPr lang="ja-JP" altLang="en-US" sz="1200" dirty="0" smtClean="0">
                <a:solidFill>
                  <a:prstClr val="black"/>
                </a:solidFill>
                <a:latin typeface="小塚明朝 Pro M" pitchFamily="18" charset="-128"/>
                <a:ea typeface="小塚明朝 Pro M" pitchFamily="18" charset="-128"/>
              </a:rPr>
              <a:t>を</a:t>
            </a:r>
            <a:endParaRPr lang="en-US" altLang="ja-JP" sz="1200" dirty="0" smtClean="0">
              <a:solidFill>
                <a:prstClr val="black"/>
              </a:solidFill>
              <a:latin typeface="小塚明朝 Pro M" pitchFamily="18" charset="-128"/>
              <a:ea typeface="小塚明朝 Pro M" pitchFamily="18" charset="-128"/>
            </a:endParaRPr>
          </a:p>
          <a:p>
            <a:pPr lvl="0"/>
            <a:r>
              <a:rPr lang="ja-JP" altLang="en-US" sz="1200" dirty="0" smtClean="0">
                <a:solidFill>
                  <a:prstClr val="black"/>
                </a:solidFill>
                <a:latin typeface="小塚明朝 Pro M" pitchFamily="18" charset="-128"/>
                <a:ea typeface="小塚明朝 Pro M" pitchFamily="18" charset="-128"/>
              </a:rPr>
              <a:t>いくつ</a:t>
            </a:r>
            <a:r>
              <a:rPr lang="ja-JP" altLang="en-US" sz="1200" dirty="0">
                <a:solidFill>
                  <a:prstClr val="black"/>
                </a:solidFill>
                <a:latin typeface="小塚明朝 Pro M" pitchFamily="18" charset="-128"/>
                <a:ea typeface="小塚明朝 Pro M" pitchFamily="18" charset="-128"/>
              </a:rPr>
              <a:t>か</a:t>
            </a:r>
            <a:r>
              <a:rPr lang="ja-JP" altLang="en-US" sz="1200" dirty="0" smtClean="0">
                <a:solidFill>
                  <a:prstClr val="black"/>
                </a:solidFill>
                <a:latin typeface="小塚明朝 Pro M" pitchFamily="18" charset="-128"/>
                <a:ea typeface="小塚明朝 Pro M" pitchFamily="18" charset="-128"/>
              </a:rPr>
              <a:t>作り</a:t>
            </a:r>
            <a:r>
              <a:rPr lang="ja-JP" altLang="en-US" sz="1200" dirty="0">
                <a:solidFill>
                  <a:prstClr val="black"/>
                </a:solidFill>
                <a:latin typeface="小塚明朝 Pro M" pitchFamily="18" charset="-128"/>
                <a:ea typeface="小塚明朝 Pro M" pitchFamily="18" charset="-128"/>
              </a:rPr>
              <a:t>，</a:t>
            </a:r>
            <a:r>
              <a:rPr lang="ja-JP" altLang="en-US" sz="1200" dirty="0" smtClean="0">
                <a:solidFill>
                  <a:prstClr val="black"/>
                </a:solidFill>
                <a:latin typeface="小塚明朝 Pro M" pitchFamily="18" charset="-128"/>
                <a:ea typeface="小塚明朝 Pro M" pitchFamily="18" charset="-128"/>
              </a:rPr>
              <a:t>フォースゲージを用いて</a:t>
            </a:r>
            <a:endParaRPr lang="en-US" altLang="ja-JP" sz="1200" dirty="0" smtClean="0">
              <a:solidFill>
                <a:prstClr val="black"/>
              </a:solidFill>
              <a:latin typeface="小塚明朝 Pro M" pitchFamily="18" charset="-128"/>
              <a:ea typeface="小塚明朝 Pro M" pitchFamily="18" charset="-128"/>
            </a:endParaRPr>
          </a:p>
          <a:p>
            <a:pPr lvl="0"/>
            <a:r>
              <a:rPr lang="ja-JP" altLang="en-US" sz="1200" dirty="0" smtClean="0">
                <a:solidFill>
                  <a:prstClr val="black"/>
                </a:solidFill>
                <a:latin typeface="小塚明朝 Pro M" pitchFamily="18" charset="-128"/>
                <a:ea typeface="小塚明朝 Pro M" pitchFamily="18" charset="-128"/>
              </a:rPr>
              <a:t>それぞれ</a:t>
            </a:r>
            <a:r>
              <a:rPr lang="ja-JP" altLang="en-US" sz="1200" dirty="0">
                <a:solidFill>
                  <a:prstClr val="black"/>
                </a:solidFill>
                <a:latin typeface="小塚明朝 Pro M" pitchFamily="18" charset="-128"/>
                <a:ea typeface="小塚明朝 Pro M" pitchFamily="18" charset="-128"/>
              </a:rPr>
              <a:t>の静止摩擦力を計測</a:t>
            </a:r>
            <a:r>
              <a:rPr lang="ja-JP" altLang="en-US" sz="1200" dirty="0" smtClean="0">
                <a:solidFill>
                  <a:prstClr val="black"/>
                </a:solidFill>
                <a:latin typeface="小塚明朝 Pro M" pitchFamily="18" charset="-128"/>
                <a:ea typeface="小塚明朝 Pro M" pitchFamily="18" charset="-128"/>
              </a:rPr>
              <a:t>する．</a:t>
            </a:r>
            <a:endParaRPr lang="ja-JP" altLang="en-US" sz="1200" dirty="0">
              <a:solidFill>
                <a:prstClr val="black"/>
              </a:solidFill>
              <a:latin typeface="小塚明朝 Pro M" pitchFamily="18" charset="-128"/>
              <a:ea typeface="小塚明朝 Pro M" pitchFamily="18" charset="-128"/>
            </a:endParaRPr>
          </a:p>
        </p:txBody>
      </p:sp>
      <p:sp>
        <p:nvSpPr>
          <p:cNvPr id="14" name="正方形/長方形 13"/>
          <p:cNvSpPr/>
          <p:nvPr/>
        </p:nvSpPr>
        <p:spPr>
          <a:xfrm>
            <a:off x="332656" y="8985448"/>
            <a:ext cx="1507144" cy="246221"/>
          </a:xfrm>
          <a:prstGeom prst="rect">
            <a:avLst/>
          </a:prstGeom>
        </p:spPr>
        <p:txBody>
          <a:bodyPr wrap="none">
            <a:spAutoFit/>
          </a:bodyPr>
          <a:lstStyle/>
          <a:p>
            <a:pPr lvl="0"/>
            <a:r>
              <a:rPr lang="ja-JP" altLang="en-US" sz="1000" dirty="0" smtClean="0">
                <a:solidFill>
                  <a:prstClr val="black"/>
                </a:solidFill>
                <a:latin typeface="小塚明朝 Pro M" pitchFamily="18" charset="-128"/>
                <a:ea typeface="小塚明朝 Pro M" pitchFamily="18" charset="-128"/>
              </a:rPr>
              <a:t>図</a:t>
            </a:r>
            <a:r>
              <a:rPr lang="ja-JP" altLang="en-US" sz="1000" dirty="0">
                <a:solidFill>
                  <a:prstClr val="black"/>
                </a:solidFill>
                <a:latin typeface="小塚明朝 Pro M" pitchFamily="18" charset="-128"/>
                <a:ea typeface="小塚明朝 Pro M" pitchFamily="18" charset="-128"/>
              </a:rPr>
              <a:t>２</a:t>
            </a:r>
            <a:r>
              <a:rPr lang="ja-JP" altLang="en-US" sz="1000" dirty="0" smtClean="0">
                <a:solidFill>
                  <a:prstClr val="black"/>
                </a:solidFill>
                <a:latin typeface="小塚明朝 Pro M" pitchFamily="18" charset="-128"/>
                <a:ea typeface="小塚明朝 Pro M" pitchFamily="18" charset="-128"/>
              </a:rPr>
              <a:t>　ギアボックス全体像</a:t>
            </a:r>
            <a:endParaRPr lang="ja-JP" altLang="en-US" sz="1000" dirty="0">
              <a:solidFill>
                <a:prstClr val="black"/>
              </a:solidFill>
              <a:latin typeface="小塚明朝 Pro M" pitchFamily="18" charset="-128"/>
              <a:ea typeface="小塚明朝 Pro M" pitchFamily="18" charset="-128"/>
            </a:endParaRPr>
          </a:p>
        </p:txBody>
      </p:sp>
      <p:sp>
        <p:nvSpPr>
          <p:cNvPr id="22" name="テキスト ボックス 21"/>
          <p:cNvSpPr txBox="1"/>
          <p:nvPr/>
        </p:nvSpPr>
        <p:spPr>
          <a:xfrm>
            <a:off x="3807524" y="2000672"/>
            <a:ext cx="1114408" cy="369332"/>
          </a:xfrm>
          <a:prstGeom prst="rect">
            <a:avLst/>
          </a:prstGeom>
          <a:noFill/>
        </p:spPr>
        <p:txBody>
          <a:bodyPr wrap="none" rtlCol="0">
            <a:spAutoFit/>
          </a:bodyPr>
          <a:lstStyle/>
          <a:p>
            <a:r>
              <a:rPr kumimoji="1" lang="ja-JP" altLang="en-US" b="1" dirty="0" smtClean="0">
                <a:solidFill>
                  <a:schemeClr val="accent1">
                    <a:lumMod val="75000"/>
                  </a:schemeClr>
                </a:solidFill>
                <a:latin typeface="小塚ゴシック Pro M" pitchFamily="34" charset="-128"/>
                <a:ea typeface="小塚ゴシック Pro M" pitchFamily="34" charset="-128"/>
              </a:rPr>
              <a:t>実験結果</a:t>
            </a:r>
            <a:endParaRPr kumimoji="1" lang="ja-JP" altLang="en-US" b="1" dirty="0">
              <a:solidFill>
                <a:schemeClr val="accent1">
                  <a:lumMod val="75000"/>
                </a:schemeClr>
              </a:solidFill>
              <a:latin typeface="小塚ゴシック Pro M" pitchFamily="34" charset="-128"/>
              <a:ea typeface="小塚ゴシック Pro M" pitchFamily="34" charset="-128"/>
            </a:endParaRPr>
          </a:p>
        </p:txBody>
      </p:sp>
      <p:cxnSp>
        <p:nvCxnSpPr>
          <p:cNvPr id="23" name="直線コネクタ 22"/>
          <p:cNvCxnSpPr/>
          <p:nvPr/>
        </p:nvCxnSpPr>
        <p:spPr>
          <a:xfrm>
            <a:off x="3861048" y="2370004"/>
            <a:ext cx="23762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789040" y="2370004"/>
            <a:ext cx="2573804" cy="830997"/>
          </a:xfrm>
          <a:prstGeom prst="rect">
            <a:avLst/>
          </a:prstGeom>
          <a:noFill/>
        </p:spPr>
        <p:txBody>
          <a:bodyPr wrap="square" rtlCol="0">
            <a:spAutoFit/>
          </a:bodyPr>
          <a:lstStyle/>
          <a:p>
            <a:r>
              <a:rPr kumimoji="1" lang="ja-JP" altLang="en-US" sz="1200" dirty="0" smtClean="0">
                <a:latin typeface="小塚明朝 Pro M" pitchFamily="18" charset="-128"/>
                <a:ea typeface="小塚明朝 Pro M" pitchFamily="18" charset="-128"/>
              </a:rPr>
              <a:t>軸間距離をピッチ円から</a:t>
            </a:r>
            <a:r>
              <a:rPr kumimoji="1" lang="en-US" altLang="ja-JP" sz="1200" dirty="0" smtClean="0">
                <a:latin typeface="小塚明朝 Pro M" pitchFamily="18" charset="-128"/>
                <a:ea typeface="小塚明朝 Pro M" pitchFamily="18" charset="-128"/>
              </a:rPr>
              <a:t>0.3mm</a:t>
            </a:r>
            <a:r>
              <a:rPr kumimoji="1" lang="ja-JP" altLang="en-US" sz="1200" dirty="0" smtClean="0">
                <a:latin typeface="小塚明朝 Pro M" pitchFamily="18" charset="-128"/>
                <a:ea typeface="小塚明朝 Pro M" pitchFamily="18" charset="-128"/>
              </a:rPr>
              <a:t>を超える距離を減らすとギアを装着できなかった</a:t>
            </a:r>
            <a:r>
              <a:rPr lang="ja-JP" altLang="en-US" sz="1200" dirty="0">
                <a:latin typeface="小塚明朝 Pro M" pitchFamily="18" charset="-128"/>
                <a:ea typeface="小塚明朝 Pro M" pitchFamily="18" charset="-128"/>
              </a:rPr>
              <a:t>．</a:t>
            </a:r>
            <a:r>
              <a:rPr kumimoji="1" lang="ja-JP" altLang="en-US" sz="1200" dirty="0" smtClean="0">
                <a:latin typeface="小塚明朝 Pro M" pitchFamily="18" charset="-128"/>
                <a:ea typeface="小塚明朝 Pro M" pitchFamily="18" charset="-128"/>
              </a:rPr>
              <a:t>今回樹脂ギアと快削黄銅ギアで実験を行った．　以下に表を示す</a:t>
            </a:r>
            <a:endParaRPr kumimoji="1" lang="en-US" altLang="ja-JP" sz="1200" dirty="0" smtClean="0">
              <a:latin typeface="小塚明朝 Pro M" pitchFamily="18" charset="-128"/>
              <a:ea typeface="小塚明朝 Pro M" pitchFamily="18" charset="-128"/>
            </a:endParaRPr>
          </a:p>
        </p:txBody>
      </p:sp>
      <p:sp>
        <p:nvSpPr>
          <p:cNvPr id="25" name="テキスト ボックス 24"/>
          <p:cNvSpPr txBox="1"/>
          <p:nvPr/>
        </p:nvSpPr>
        <p:spPr>
          <a:xfrm>
            <a:off x="3789040" y="5087724"/>
            <a:ext cx="649537" cy="369332"/>
          </a:xfrm>
          <a:prstGeom prst="rect">
            <a:avLst/>
          </a:prstGeom>
          <a:noFill/>
        </p:spPr>
        <p:txBody>
          <a:bodyPr wrap="none" rtlCol="0">
            <a:spAutoFit/>
          </a:bodyPr>
          <a:lstStyle/>
          <a:p>
            <a:r>
              <a:rPr kumimoji="1" lang="ja-JP" altLang="en-US" b="1" dirty="0" smtClean="0">
                <a:solidFill>
                  <a:schemeClr val="accent1">
                    <a:lumMod val="75000"/>
                  </a:schemeClr>
                </a:solidFill>
                <a:latin typeface="小塚ゴシック Pro M" pitchFamily="34" charset="-128"/>
                <a:ea typeface="小塚ゴシック Pro M" pitchFamily="34" charset="-128"/>
              </a:rPr>
              <a:t>考察</a:t>
            </a:r>
            <a:endParaRPr kumimoji="1" lang="ja-JP" altLang="en-US" b="1" dirty="0">
              <a:solidFill>
                <a:schemeClr val="accent1">
                  <a:lumMod val="75000"/>
                </a:schemeClr>
              </a:solidFill>
              <a:latin typeface="小塚ゴシック Pro M" pitchFamily="34" charset="-128"/>
              <a:ea typeface="小塚ゴシック Pro M" pitchFamily="34" charset="-128"/>
            </a:endParaRPr>
          </a:p>
        </p:txBody>
      </p:sp>
      <p:cxnSp>
        <p:nvCxnSpPr>
          <p:cNvPr id="26" name="直線コネクタ 25"/>
          <p:cNvCxnSpPr/>
          <p:nvPr/>
        </p:nvCxnSpPr>
        <p:spPr>
          <a:xfrm>
            <a:off x="3933056" y="5490155"/>
            <a:ext cx="23762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3861048" y="5490155"/>
            <a:ext cx="2573804" cy="1384995"/>
          </a:xfrm>
          <a:prstGeom prst="rect">
            <a:avLst/>
          </a:prstGeom>
          <a:noFill/>
        </p:spPr>
        <p:txBody>
          <a:bodyPr wrap="square" rtlCol="0">
            <a:spAutoFit/>
          </a:bodyPr>
          <a:lstStyle/>
          <a:p>
            <a:r>
              <a:rPr kumimoji="1" lang="ja-JP" altLang="en-US" sz="1200" dirty="0" smtClean="0">
                <a:latin typeface="小塚明朝 Pro M" pitchFamily="18" charset="-128"/>
                <a:ea typeface="小塚明朝 Pro M" pitchFamily="18" charset="-128"/>
              </a:rPr>
              <a:t>ベアリングとシャフトの質やギアの等級，フォースゲージの感度などは配慮してない　これらの要因は今回の実験結果に影響する可能性がある．</a:t>
            </a:r>
            <a:endParaRPr kumimoji="1" lang="en-US" altLang="ja-JP" sz="1200" dirty="0" smtClean="0">
              <a:latin typeface="小塚明朝 Pro M" pitchFamily="18" charset="-128"/>
              <a:ea typeface="小塚明朝 Pro M" pitchFamily="18" charset="-128"/>
            </a:endParaRPr>
          </a:p>
          <a:p>
            <a:r>
              <a:rPr lang="ja-JP" altLang="en-US" sz="1200" dirty="0" smtClean="0">
                <a:latin typeface="小塚明朝 Pro M" pitchFamily="18" charset="-128"/>
                <a:ea typeface="小塚明朝 Pro M" pitchFamily="18" charset="-128"/>
              </a:rPr>
              <a:t>実験</a:t>
            </a:r>
            <a:r>
              <a:rPr lang="ja-JP" altLang="en-US" sz="1200" dirty="0">
                <a:latin typeface="小塚明朝 Pro M" pitchFamily="18" charset="-128"/>
                <a:ea typeface="小塚明朝 Pro M" pitchFamily="18" charset="-128"/>
              </a:rPr>
              <a:t>結果</a:t>
            </a:r>
            <a:r>
              <a:rPr lang="ja-JP" altLang="en-US" sz="1200" dirty="0" smtClean="0">
                <a:latin typeface="小塚明朝 Pro M" pitchFamily="18" charset="-128"/>
                <a:ea typeface="小塚明朝 Pro M" pitchFamily="18" charset="-128"/>
              </a:rPr>
              <a:t>の信頼性を上げるには上記のようなものを配慮する必要があると考える．</a:t>
            </a:r>
            <a:endParaRPr kumimoji="1" lang="ja-JP" altLang="en-US" sz="1200" dirty="0">
              <a:latin typeface="小塚明朝 Pro M" pitchFamily="18" charset="-128"/>
              <a:ea typeface="小塚明朝 Pro M" pitchFamily="18" charset="-128"/>
            </a:endParaRPr>
          </a:p>
        </p:txBody>
      </p:sp>
      <p:sp>
        <p:nvSpPr>
          <p:cNvPr id="29" name="テキスト ボックス 28"/>
          <p:cNvSpPr txBox="1"/>
          <p:nvPr/>
        </p:nvSpPr>
        <p:spPr>
          <a:xfrm>
            <a:off x="188640" y="7185248"/>
            <a:ext cx="1114408" cy="369332"/>
          </a:xfrm>
          <a:prstGeom prst="rect">
            <a:avLst/>
          </a:prstGeom>
          <a:noFill/>
        </p:spPr>
        <p:txBody>
          <a:bodyPr wrap="none" rtlCol="0">
            <a:spAutoFit/>
          </a:bodyPr>
          <a:lstStyle/>
          <a:p>
            <a:r>
              <a:rPr lang="ja-JP" altLang="en-US" b="1" dirty="0" smtClean="0">
                <a:solidFill>
                  <a:schemeClr val="accent1">
                    <a:lumMod val="75000"/>
                  </a:schemeClr>
                </a:solidFill>
                <a:latin typeface="小塚ゴシック Pro M" pitchFamily="34" charset="-128"/>
                <a:ea typeface="小塚ゴシック Pro M" pitchFamily="34" charset="-128"/>
              </a:rPr>
              <a:t>実験</a:t>
            </a:r>
            <a:r>
              <a:rPr lang="ja-JP" altLang="en-US" b="1" dirty="0">
                <a:solidFill>
                  <a:schemeClr val="accent1">
                    <a:lumMod val="75000"/>
                  </a:schemeClr>
                </a:solidFill>
                <a:latin typeface="小塚ゴシック Pro M" pitchFamily="34" charset="-128"/>
                <a:ea typeface="小塚ゴシック Pro M" pitchFamily="34" charset="-128"/>
              </a:rPr>
              <a:t>器具</a:t>
            </a:r>
            <a:endParaRPr kumimoji="1" lang="ja-JP" altLang="en-US" b="1" dirty="0">
              <a:solidFill>
                <a:schemeClr val="accent1">
                  <a:lumMod val="75000"/>
                </a:schemeClr>
              </a:solidFill>
              <a:latin typeface="小塚ゴシック Pro M" pitchFamily="34" charset="-128"/>
              <a:ea typeface="小塚ゴシック Pro M" pitchFamily="34" charset="-128"/>
            </a:endParaRPr>
          </a:p>
        </p:txBody>
      </p:sp>
      <p:cxnSp>
        <p:nvCxnSpPr>
          <p:cNvPr id="30" name="直線コネクタ 29"/>
          <p:cNvCxnSpPr/>
          <p:nvPr/>
        </p:nvCxnSpPr>
        <p:spPr>
          <a:xfrm>
            <a:off x="242164" y="7554580"/>
            <a:ext cx="23762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88640" y="7545288"/>
            <a:ext cx="184731" cy="276999"/>
          </a:xfrm>
          <a:prstGeom prst="rect">
            <a:avLst/>
          </a:prstGeom>
        </p:spPr>
        <p:txBody>
          <a:bodyPr wrap="none">
            <a:spAutoFit/>
          </a:bodyPr>
          <a:lstStyle/>
          <a:p>
            <a:pPr lvl="0"/>
            <a:endParaRPr lang="ja-JP" altLang="en-US" sz="1200" dirty="0">
              <a:solidFill>
                <a:prstClr val="black"/>
              </a:solidFill>
              <a:latin typeface="小塚明朝 Pro M" pitchFamily="18" charset="-128"/>
              <a:ea typeface="小塚明朝 Pro M" pitchFamily="18" charset="-128"/>
            </a:endParaRPr>
          </a:p>
        </p:txBody>
      </p:sp>
      <p:sp>
        <p:nvSpPr>
          <p:cNvPr id="4" name="正方形/長方形 3"/>
          <p:cNvSpPr/>
          <p:nvPr/>
        </p:nvSpPr>
        <p:spPr>
          <a:xfrm>
            <a:off x="4725144" y="3224808"/>
            <a:ext cx="990977" cy="246221"/>
          </a:xfrm>
          <a:prstGeom prst="rect">
            <a:avLst/>
          </a:prstGeom>
        </p:spPr>
        <p:txBody>
          <a:bodyPr wrap="none">
            <a:spAutoFit/>
          </a:bodyPr>
          <a:lstStyle/>
          <a:p>
            <a:pPr lvl="0"/>
            <a:r>
              <a:rPr lang="ja-JP" altLang="en-US" sz="1000" dirty="0">
                <a:solidFill>
                  <a:prstClr val="black"/>
                </a:solidFill>
                <a:latin typeface="小塚明朝 Pro M" pitchFamily="18" charset="-128"/>
                <a:ea typeface="小塚明朝 Pro M" pitchFamily="18" charset="-128"/>
              </a:rPr>
              <a:t>表</a:t>
            </a:r>
            <a:r>
              <a:rPr lang="ja-JP" altLang="en-US" sz="1000" dirty="0" smtClean="0">
                <a:solidFill>
                  <a:prstClr val="black"/>
                </a:solidFill>
                <a:latin typeface="小塚明朝 Pro M" pitchFamily="18" charset="-128"/>
                <a:ea typeface="小塚明朝 Pro M" pitchFamily="18" charset="-128"/>
              </a:rPr>
              <a:t>１</a:t>
            </a:r>
            <a:r>
              <a:rPr lang="ja-JP" altLang="en-US" sz="1000" dirty="0">
                <a:solidFill>
                  <a:prstClr val="black"/>
                </a:solidFill>
                <a:latin typeface="小塚明朝 Pro M" pitchFamily="18" charset="-128"/>
                <a:ea typeface="小塚明朝 Pro M" pitchFamily="18" charset="-128"/>
              </a:rPr>
              <a:t>　</a:t>
            </a:r>
            <a:r>
              <a:rPr lang="ja-JP" altLang="en-US" sz="1000" dirty="0" smtClean="0">
                <a:solidFill>
                  <a:prstClr val="black"/>
                </a:solidFill>
                <a:latin typeface="小塚明朝 Pro M" pitchFamily="18" charset="-128"/>
                <a:ea typeface="小塚明朝 Pro M" pitchFamily="18" charset="-128"/>
              </a:rPr>
              <a:t>計測</a:t>
            </a:r>
            <a:r>
              <a:rPr lang="ja-JP" altLang="en-US" sz="1000" dirty="0">
                <a:solidFill>
                  <a:prstClr val="black"/>
                </a:solidFill>
                <a:latin typeface="小塚明朝 Pro M" pitchFamily="18" charset="-128"/>
                <a:ea typeface="小塚明朝 Pro M" pitchFamily="18" charset="-128"/>
              </a:rPr>
              <a:t>結果</a:t>
            </a:r>
          </a:p>
        </p:txBody>
      </p:sp>
      <p:sp>
        <p:nvSpPr>
          <p:cNvPr id="10" name="正方形/長方形 9"/>
          <p:cNvSpPr/>
          <p:nvPr/>
        </p:nvSpPr>
        <p:spPr>
          <a:xfrm>
            <a:off x="620688" y="6825208"/>
            <a:ext cx="990977" cy="246221"/>
          </a:xfrm>
          <a:prstGeom prst="rect">
            <a:avLst/>
          </a:prstGeom>
        </p:spPr>
        <p:txBody>
          <a:bodyPr wrap="none">
            <a:spAutoFit/>
          </a:bodyPr>
          <a:lstStyle/>
          <a:p>
            <a:pPr lvl="0"/>
            <a:r>
              <a:rPr lang="ja-JP" altLang="en-US" sz="1000" dirty="0">
                <a:solidFill>
                  <a:prstClr val="black"/>
                </a:solidFill>
                <a:latin typeface="小塚明朝 Pro M" pitchFamily="18" charset="-128"/>
                <a:ea typeface="小塚明朝 Pro M" pitchFamily="18" charset="-128"/>
              </a:rPr>
              <a:t>図１　</a:t>
            </a:r>
            <a:r>
              <a:rPr lang="ja-JP" altLang="en-US" sz="1000" dirty="0" smtClean="0">
                <a:solidFill>
                  <a:prstClr val="black"/>
                </a:solidFill>
                <a:latin typeface="小塚明朝 Pro M" pitchFamily="18" charset="-128"/>
                <a:ea typeface="小塚明朝 Pro M" pitchFamily="18" charset="-128"/>
              </a:rPr>
              <a:t>実験方法</a:t>
            </a:r>
            <a:endParaRPr lang="ja-JP" altLang="en-US" sz="1000" dirty="0">
              <a:solidFill>
                <a:prstClr val="black"/>
              </a:solidFill>
              <a:latin typeface="小塚明朝 Pro M" pitchFamily="18" charset="-128"/>
              <a:ea typeface="小塚明朝 Pro M" pitchFamily="18" charset="-128"/>
            </a:endParaRPr>
          </a:p>
        </p:txBody>
      </p:sp>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968" y="4808984"/>
            <a:ext cx="1197968" cy="2034716"/>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2791098636"/>
              </p:ext>
            </p:extLst>
          </p:nvPr>
        </p:nvGraphicFramePr>
        <p:xfrm>
          <a:off x="3501006" y="3440832"/>
          <a:ext cx="3281200" cy="1223699"/>
        </p:xfrm>
        <a:graphic>
          <a:graphicData uri="http://schemas.openxmlformats.org/drawingml/2006/table">
            <a:tbl>
              <a:tblPr firstRow="1" bandRow="1">
                <a:tableStyleId>{5C22544A-7EE6-4342-B048-85BDC9FD1C3A}</a:tableStyleId>
              </a:tblPr>
              <a:tblGrid>
                <a:gridCol w="410150"/>
                <a:gridCol w="410150"/>
                <a:gridCol w="410150"/>
                <a:gridCol w="410150"/>
                <a:gridCol w="410150"/>
                <a:gridCol w="410150"/>
                <a:gridCol w="410150"/>
                <a:gridCol w="410150"/>
              </a:tblGrid>
              <a:tr h="598451">
                <a:tc>
                  <a:txBody>
                    <a:bodyPr/>
                    <a:lstStyle/>
                    <a:p>
                      <a:r>
                        <a:rPr kumimoji="1" lang="ja-JP" altLang="en-US" sz="700" dirty="0" smtClean="0"/>
                        <a:t>ピッチ円</a:t>
                      </a:r>
                      <a:endParaRPr kumimoji="1" lang="ja-JP" altLang="en-US" sz="700" dirty="0"/>
                    </a:p>
                  </a:txBody>
                  <a:tcPr/>
                </a:tc>
                <a:tc>
                  <a:txBody>
                    <a:bodyPr/>
                    <a:lstStyle/>
                    <a:p>
                      <a:r>
                        <a:rPr kumimoji="1" lang="en-US" altLang="ja-JP" sz="700" dirty="0" smtClean="0"/>
                        <a:t>0</a:t>
                      </a:r>
                      <a:endParaRPr kumimoji="1" lang="ja-JP" altLang="en-US" sz="700" dirty="0"/>
                    </a:p>
                  </a:txBody>
                  <a:tcPr/>
                </a:tc>
                <a:tc>
                  <a:txBody>
                    <a:bodyPr/>
                    <a:lstStyle/>
                    <a:p>
                      <a:r>
                        <a:rPr kumimoji="1" lang="en-US" altLang="ja-JP" sz="700" dirty="0" smtClean="0"/>
                        <a:t>-50μ</a:t>
                      </a:r>
                      <a:endParaRPr kumimoji="1" lang="ja-JP" altLang="en-US" sz="700" dirty="0"/>
                    </a:p>
                  </a:txBody>
                  <a:tcPr/>
                </a:tc>
                <a:tc>
                  <a:txBody>
                    <a:bodyPr/>
                    <a:lstStyle/>
                    <a:p>
                      <a:r>
                        <a:rPr kumimoji="1" lang="en-US" altLang="ja-JP" sz="700" dirty="0" smtClean="0"/>
                        <a:t>-100</a:t>
                      </a:r>
                      <a:r>
                        <a:rPr kumimoji="1" lang="en-US" altLang="ja-JP" sz="700" dirty="0" smtClean="0"/>
                        <a:t>μ</a:t>
                      </a:r>
                      <a:endParaRPr kumimoji="1" lang="ja-JP" altLang="en-US" sz="700" dirty="0"/>
                    </a:p>
                  </a:txBody>
                  <a:tcPr/>
                </a:tc>
                <a:tc>
                  <a:txBody>
                    <a:bodyPr/>
                    <a:lstStyle/>
                    <a:p>
                      <a:r>
                        <a:rPr kumimoji="1" lang="en-US" altLang="ja-JP" sz="700" dirty="0" smtClean="0"/>
                        <a:t>-150</a:t>
                      </a:r>
                      <a:r>
                        <a:rPr kumimoji="1" lang="en-US" altLang="ja-JP" sz="700" dirty="0" smtClean="0"/>
                        <a:t>μ</a:t>
                      </a:r>
                      <a:endParaRPr kumimoji="1" lang="ja-JP" altLang="en-US" sz="700" dirty="0"/>
                    </a:p>
                  </a:txBody>
                  <a:tcPr/>
                </a:tc>
                <a:tc>
                  <a:txBody>
                    <a:bodyPr/>
                    <a:lstStyle/>
                    <a:p>
                      <a:r>
                        <a:rPr kumimoji="1" lang="en-US" altLang="ja-JP" sz="700" dirty="0" smtClean="0"/>
                        <a:t>-200</a:t>
                      </a:r>
                      <a:r>
                        <a:rPr kumimoji="1" lang="en-US" altLang="ja-JP" sz="700" dirty="0" smtClean="0"/>
                        <a:t>μ</a:t>
                      </a:r>
                      <a:endParaRPr kumimoji="1" lang="ja-JP" altLang="en-US" sz="700" dirty="0"/>
                    </a:p>
                  </a:txBody>
                  <a:tcPr/>
                </a:tc>
                <a:tc>
                  <a:txBody>
                    <a:bodyPr/>
                    <a:lstStyle/>
                    <a:p>
                      <a:r>
                        <a:rPr kumimoji="1" lang="en-US" altLang="ja-JP" sz="700" dirty="0" smtClean="0"/>
                        <a:t>-250</a:t>
                      </a:r>
                      <a:r>
                        <a:rPr kumimoji="1" lang="en-US" altLang="ja-JP" sz="700" dirty="0" smtClean="0"/>
                        <a:t>μ</a:t>
                      </a:r>
                      <a:endParaRPr kumimoji="1" lang="ja-JP" altLang="en-US" sz="700" dirty="0"/>
                    </a:p>
                  </a:txBody>
                  <a:tcPr/>
                </a:tc>
                <a:tc>
                  <a:txBody>
                    <a:bodyPr/>
                    <a:lstStyle/>
                    <a:p>
                      <a:r>
                        <a:rPr kumimoji="1" lang="en-US" altLang="ja-JP" sz="700" dirty="0" smtClean="0"/>
                        <a:t>-300</a:t>
                      </a:r>
                      <a:r>
                        <a:rPr kumimoji="1" lang="en-US" altLang="ja-JP" sz="700" dirty="0" smtClean="0"/>
                        <a:t>μ</a:t>
                      </a:r>
                      <a:endParaRPr kumimoji="1" lang="ja-JP" altLang="en-US" sz="700" dirty="0"/>
                    </a:p>
                  </a:txBody>
                  <a:tcPr/>
                </a:tc>
              </a:tr>
              <a:tr h="312624">
                <a:tc>
                  <a:txBody>
                    <a:bodyPr/>
                    <a:lstStyle/>
                    <a:p>
                      <a:r>
                        <a:rPr kumimoji="1" lang="ja-JP" altLang="en-US" sz="700" dirty="0" smtClean="0"/>
                        <a:t>金属ギア</a:t>
                      </a:r>
                      <a:endParaRPr kumimoji="1" lang="ja-JP" altLang="en-US" sz="700" dirty="0"/>
                    </a:p>
                  </a:txBody>
                  <a:tcPr/>
                </a:tc>
                <a:tc>
                  <a:txBody>
                    <a:bodyPr/>
                    <a:lstStyle/>
                    <a:p>
                      <a:r>
                        <a:rPr kumimoji="1" lang="en-US" altLang="ja-JP" sz="700" dirty="0" smtClean="0"/>
                        <a:t>0</a:t>
                      </a:r>
                      <a:endParaRPr kumimoji="1" lang="ja-JP" altLang="en-US" sz="700" dirty="0"/>
                    </a:p>
                  </a:txBody>
                  <a:tcPr/>
                </a:tc>
                <a:tc>
                  <a:txBody>
                    <a:bodyPr/>
                    <a:lstStyle/>
                    <a:p>
                      <a:r>
                        <a:rPr kumimoji="1" lang="en-US" altLang="ja-JP" sz="700" dirty="0" smtClean="0"/>
                        <a:t>0.05N</a:t>
                      </a:r>
                      <a:endParaRPr kumimoji="1" lang="ja-JP" altLang="en-US" sz="700" dirty="0"/>
                    </a:p>
                  </a:txBody>
                  <a:tcPr/>
                </a:tc>
                <a:tc>
                  <a:txBody>
                    <a:bodyPr/>
                    <a:lstStyle/>
                    <a:p>
                      <a:r>
                        <a:rPr kumimoji="1" lang="en-US" altLang="ja-JP" sz="700" dirty="0" smtClean="0"/>
                        <a:t>0.1N</a:t>
                      </a:r>
                      <a:endParaRPr kumimoji="1" lang="ja-JP" altLang="en-US" sz="700" dirty="0"/>
                    </a:p>
                  </a:txBody>
                  <a:tcPr/>
                </a:tc>
                <a:tc>
                  <a:txBody>
                    <a:bodyPr/>
                    <a:lstStyle/>
                    <a:p>
                      <a:r>
                        <a:rPr kumimoji="1" lang="en-US" altLang="ja-JP" sz="700" dirty="0" smtClean="0"/>
                        <a:t>0.3N</a:t>
                      </a:r>
                      <a:endParaRPr kumimoji="1" lang="ja-JP" altLang="en-US" sz="700" dirty="0"/>
                    </a:p>
                  </a:txBody>
                  <a:tcPr/>
                </a:tc>
                <a:tc>
                  <a:txBody>
                    <a:bodyPr/>
                    <a:lstStyle/>
                    <a:p>
                      <a:r>
                        <a:rPr kumimoji="1" lang="en-US" altLang="ja-JP" sz="700" dirty="0" smtClean="0"/>
                        <a:t>0.45N</a:t>
                      </a:r>
                      <a:endParaRPr kumimoji="1" lang="ja-JP" altLang="en-US" sz="700" dirty="0"/>
                    </a:p>
                  </a:txBody>
                  <a:tcPr/>
                </a:tc>
                <a:tc>
                  <a:txBody>
                    <a:bodyPr/>
                    <a:lstStyle/>
                    <a:p>
                      <a:r>
                        <a:rPr kumimoji="1" lang="en-US" altLang="ja-JP" sz="700" dirty="0" smtClean="0"/>
                        <a:t>0.95N</a:t>
                      </a:r>
                      <a:endParaRPr kumimoji="1" lang="ja-JP" altLang="en-US" sz="700" dirty="0"/>
                    </a:p>
                  </a:txBody>
                  <a:tcPr/>
                </a:tc>
                <a:tc>
                  <a:txBody>
                    <a:bodyPr/>
                    <a:lstStyle/>
                    <a:p>
                      <a:r>
                        <a:rPr kumimoji="1" lang="en-US" altLang="ja-JP" sz="700" dirty="0" smtClean="0"/>
                        <a:t>1.4N</a:t>
                      </a:r>
                      <a:endParaRPr kumimoji="1" lang="ja-JP" altLang="en-US" sz="700" dirty="0"/>
                    </a:p>
                  </a:txBody>
                  <a:tcPr/>
                </a:tc>
              </a:tr>
              <a:tr h="312624">
                <a:tc>
                  <a:txBody>
                    <a:bodyPr/>
                    <a:lstStyle/>
                    <a:p>
                      <a:r>
                        <a:rPr kumimoji="1" lang="ja-JP" altLang="en-US" sz="700" dirty="0" smtClean="0"/>
                        <a:t>樹脂ギア</a:t>
                      </a:r>
                      <a:endParaRPr kumimoji="1" lang="ja-JP" altLang="en-US" sz="700" dirty="0"/>
                    </a:p>
                  </a:txBody>
                  <a:tcPr/>
                </a:tc>
                <a:tc>
                  <a:txBody>
                    <a:bodyPr/>
                    <a:lstStyle/>
                    <a:p>
                      <a:r>
                        <a:rPr kumimoji="1" lang="en-US" altLang="ja-JP" sz="700" dirty="0" smtClean="0"/>
                        <a:t>0</a:t>
                      </a:r>
                      <a:endParaRPr kumimoji="1" lang="ja-JP" altLang="en-US" sz="700" dirty="0"/>
                    </a:p>
                  </a:txBody>
                  <a:tcPr/>
                </a:tc>
                <a:tc>
                  <a:txBody>
                    <a:bodyPr/>
                    <a:lstStyle/>
                    <a:p>
                      <a:r>
                        <a:rPr kumimoji="1" lang="en-US" altLang="ja-JP" sz="700" dirty="0" smtClean="0"/>
                        <a:t>0.05N</a:t>
                      </a:r>
                      <a:endParaRPr kumimoji="1" lang="ja-JP" altLang="en-US" sz="700" dirty="0"/>
                    </a:p>
                  </a:txBody>
                  <a:tcPr/>
                </a:tc>
                <a:tc>
                  <a:txBody>
                    <a:bodyPr/>
                    <a:lstStyle/>
                    <a:p>
                      <a:r>
                        <a:rPr kumimoji="1" lang="en-US" altLang="ja-JP" sz="700" dirty="0" smtClean="0"/>
                        <a:t>0.2N</a:t>
                      </a:r>
                      <a:endParaRPr kumimoji="1" lang="ja-JP" altLang="en-US" sz="700" dirty="0"/>
                    </a:p>
                  </a:txBody>
                  <a:tcPr/>
                </a:tc>
                <a:tc>
                  <a:txBody>
                    <a:bodyPr/>
                    <a:lstStyle/>
                    <a:p>
                      <a:r>
                        <a:rPr kumimoji="1" lang="en-US" altLang="ja-JP" sz="700" dirty="0" smtClean="0"/>
                        <a:t>0.55N</a:t>
                      </a:r>
                      <a:endParaRPr kumimoji="1" lang="ja-JP" altLang="en-US" sz="700" dirty="0"/>
                    </a:p>
                  </a:txBody>
                  <a:tcPr/>
                </a:tc>
                <a:tc>
                  <a:txBody>
                    <a:bodyPr/>
                    <a:lstStyle/>
                    <a:p>
                      <a:r>
                        <a:rPr kumimoji="1" lang="en-US" altLang="ja-JP" sz="700" dirty="0" smtClean="0"/>
                        <a:t>0.95N</a:t>
                      </a:r>
                      <a:endParaRPr kumimoji="1" lang="ja-JP" altLang="en-US" sz="700" dirty="0"/>
                    </a:p>
                  </a:txBody>
                  <a:tcPr/>
                </a:tc>
                <a:tc>
                  <a:txBody>
                    <a:bodyPr/>
                    <a:lstStyle/>
                    <a:p>
                      <a:r>
                        <a:rPr kumimoji="1" lang="en-US" altLang="ja-JP" sz="700" dirty="0" smtClean="0"/>
                        <a:t>2N</a:t>
                      </a:r>
                      <a:endParaRPr kumimoji="1" lang="ja-JP" altLang="en-US" sz="700" dirty="0"/>
                    </a:p>
                  </a:txBody>
                  <a:tcPr/>
                </a:tc>
                <a:tc>
                  <a:txBody>
                    <a:bodyPr/>
                    <a:lstStyle/>
                    <a:p>
                      <a:r>
                        <a:rPr kumimoji="1" lang="en-US" altLang="ja-JP" sz="700" dirty="0" smtClean="0"/>
                        <a:t>2.25N</a:t>
                      </a:r>
                      <a:endParaRPr kumimoji="1" lang="ja-JP" altLang="en-US" sz="700" dirty="0"/>
                    </a:p>
                  </a:txBody>
                  <a:tcPr/>
                </a:tc>
              </a:tr>
            </a:tbl>
          </a:graphicData>
        </a:graphic>
      </p:graphicFrame>
    </p:spTree>
    <p:extLst>
      <p:ext uri="{BB962C8B-B14F-4D97-AF65-F5344CB8AC3E}">
        <p14:creationId xmlns:p14="http://schemas.microsoft.com/office/powerpoint/2010/main" val="812186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設計製作論" id="{882750EC-FEE1-46F5-8A5C-70479D7057D2}" vid="{6E48A677-0B05-4001-9A15-CAF08D4052E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設計製作論</Template>
  <TotalTime>227</TotalTime>
  <Words>175</Words>
  <Application>Microsoft Office PowerPoint</Application>
  <PresentationFormat>A4 210 x 297 mm</PresentationFormat>
  <Paragraphs>55</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ＭＳ Ｐゴシック</vt:lpstr>
      <vt:lpstr>小塚ゴシック Pro M</vt:lpstr>
      <vt:lpstr>小塚明朝 Pro M</vt:lpstr>
      <vt:lpstr>Arial</vt:lpstr>
      <vt:lpstr>Calibri</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kenta</dc:creator>
  <cp:lastModifiedBy>kenta</cp:lastModifiedBy>
  <cp:revision>49</cp:revision>
  <dcterms:created xsi:type="dcterms:W3CDTF">2015-07-12T10:31:50Z</dcterms:created>
  <dcterms:modified xsi:type="dcterms:W3CDTF">2015-07-22T09:45:34Z</dcterms:modified>
</cp:coreProperties>
</file>