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ja-JP"/>
    </a:defPPr>
    <a:lvl1pPr marL="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4660"/>
  </p:normalViewPr>
  <p:slideViewPr>
    <p:cSldViewPr>
      <p:cViewPr>
        <p:scale>
          <a:sx n="50" d="100"/>
          <a:sy n="50" d="100"/>
        </p:scale>
        <p:origin x="60" y="-23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BB0E7-8205-4A96-A3E8-B405FD6DF1D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7337-A1C7-4F3F-9B5D-502E230B0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0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39975" y="1143000"/>
            <a:ext cx="21780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7337-A1C7-4F3F-9B5D-502E230B0D0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0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8"/>
            <a:ext cx="18176081" cy="648954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5"/>
            <a:ext cx="14968538" cy="7736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9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9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8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8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8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81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5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09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9"/>
            <a:ext cx="4811316" cy="2583204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181" y="1212419"/>
            <a:ext cx="14077553" cy="2583204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23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60" y="19454630"/>
            <a:ext cx="18176081" cy="6012995"/>
          </a:xfrm>
        </p:spPr>
        <p:txBody>
          <a:bodyPr anchor="t"/>
          <a:lstStyle>
            <a:lvl1pPr algn="l">
              <a:defRPr sz="12225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160" y="12831933"/>
            <a:ext cx="18176081" cy="6622701"/>
          </a:xfrm>
        </p:spPr>
        <p:txBody>
          <a:bodyPr anchor="b"/>
          <a:lstStyle>
            <a:lvl1pPr marL="0" indent="0">
              <a:buNone/>
              <a:defRPr sz="6113">
                <a:solidFill>
                  <a:schemeClr val="tx1">
                    <a:tint val="75000"/>
                  </a:schemeClr>
                </a:solidFill>
              </a:defRPr>
            </a:lvl1pPr>
            <a:lvl2pPr marL="1397340" indent="0">
              <a:buNone/>
              <a:defRPr sz="5501">
                <a:solidFill>
                  <a:schemeClr val="tx1">
                    <a:tint val="75000"/>
                  </a:schemeClr>
                </a:solidFill>
              </a:defRPr>
            </a:lvl2pPr>
            <a:lvl3pPr marL="2794681" indent="0">
              <a:buNone/>
              <a:defRPr sz="4890">
                <a:solidFill>
                  <a:schemeClr val="tx1">
                    <a:tint val="75000"/>
                  </a:schemeClr>
                </a:solidFill>
              </a:defRPr>
            </a:lvl3pPr>
            <a:lvl4pPr marL="419202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4pPr>
            <a:lvl5pPr marL="558936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5pPr>
            <a:lvl6pPr marL="698670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6pPr>
            <a:lvl7pPr marL="838404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7pPr>
            <a:lvl8pPr marL="978138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75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83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6" y="6776884"/>
            <a:ext cx="944814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186" y="9601167"/>
            <a:ext cx="944814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2587" y="6776884"/>
            <a:ext cx="945185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2587" y="9601167"/>
            <a:ext cx="945185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40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04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3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6" y="1205405"/>
            <a:ext cx="7035066" cy="5129968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0403" y="1205408"/>
            <a:ext cx="11954042" cy="25839057"/>
          </a:xfrm>
        </p:spPr>
        <p:txBody>
          <a:bodyPr/>
          <a:lstStyle>
            <a:lvl1pPr>
              <a:defRPr sz="9780"/>
            </a:lvl1pPr>
            <a:lvl2pPr>
              <a:defRPr sz="8558"/>
            </a:lvl2pPr>
            <a:lvl3pPr>
              <a:defRPr sz="7335"/>
            </a:lvl3pPr>
            <a:lvl4pPr>
              <a:defRPr sz="6113"/>
            </a:lvl4pPr>
            <a:lvl5pPr>
              <a:defRPr sz="6113"/>
            </a:lvl5pPr>
            <a:lvl6pPr>
              <a:defRPr sz="6113"/>
            </a:lvl6pPr>
            <a:lvl7pPr>
              <a:defRPr sz="6113"/>
            </a:lvl7pPr>
            <a:lvl8pPr>
              <a:defRPr sz="6113"/>
            </a:lvl8pPr>
            <a:lvl9pPr>
              <a:defRPr sz="611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186" y="6335371"/>
            <a:ext cx="7035066" cy="2070908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6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4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340" y="2705145"/>
            <a:ext cx="12830175" cy="18165128"/>
          </a:xfrm>
        </p:spPr>
        <p:txBody>
          <a:bodyPr/>
          <a:lstStyle>
            <a:lvl1pPr marL="0" indent="0">
              <a:buNone/>
              <a:defRPr sz="9780"/>
            </a:lvl1pPr>
            <a:lvl2pPr marL="1397340" indent="0">
              <a:buNone/>
              <a:defRPr sz="8558"/>
            </a:lvl2pPr>
            <a:lvl3pPr marL="2794681" indent="0">
              <a:buNone/>
              <a:defRPr sz="7335"/>
            </a:lvl3pPr>
            <a:lvl4pPr marL="4192021" indent="0">
              <a:buNone/>
              <a:defRPr sz="6113"/>
            </a:lvl4pPr>
            <a:lvl5pPr marL="5589361" indent="0">
              <a:buNone/>
              <a:defRPr sz="6113"/>
            </a:lvl5pPr>
            <a:lvl6pPr marL="6986702" indent="0">
              <a:buNone/>
              <a:defRPr sz="6113"/>
            </a:lvl6pPr>
            <a:lvl7pPr marL="8384042" indent="0">
              <a:buNone/>
              <a:defRPr sz="6113"/>
            </a:lvl7pPr>
            <a:lvl8pPr marL="9781383" indent="0">
              <a:buNone/>
              <a:defRPr sz="6113"/>
            </a:lvl8pPr>
            <a:lvl9pPr marL="11178723" indent="0">
              <a:buNone/>
              <a:defRPr sz="6113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340" y="23694563"/>
            <a:ext cx="12830175" cy="355312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9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1" y="7064219"/>
            <a:ext cx="19245263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181" y="28060644"/>
            <a:ext cx="498951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F3AC-7F3E-45F0-A1FE-F3C5CF4B946F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6072" y="28060644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4931" y="28060644"/>
            <a:ext cx="498951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4094-1808-4214-A5F2-C309A9627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94681" rtl="0" eaLnBrk="1" latinLnBrk="0" hangingPunct="1">
        <a:spcBef>
          <a:spcPct val="0"/>
        </a:spcBef>
        <a:buNone/>
        <a:defRPr kumimoji="1" sz="13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8005" indent="-1048005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780" kern="1200">
          <a:solidFill>
            <a:schemeClr val="tx1"/>
          </a:solidFill>
          <a:latin typeface="+mn-lt"/>
          <a:ea typeface="+mn-ea"/>
          <a:cs typeface="+mn-cs"/>
        </a:defRPr>
      </a:lvl1pPr>
      <a:lvl2pPr marL="2270678" indent="-873338" algn="l" defTabSz="279468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558" kern="1200">
          <a:solidFill>
            <a:schemeClr val="tx1"/>
          </a:solidFill>
          <a:latin typeface="+mn-lt"/>
          <a:ea typeface="+mn-ea"/>
          <a:cs typeface="+mn-cs"/>
        </a:defRPr>
      </a:lvl2pPr>
      <a:lvl3pPr marL="3493351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335" kern="1200">
          <a:solidFill>
            <a:schemeClr val="tx1"/>
          </a:solidFill>
          <a:latin typeface="+mn-lt"/>
          <a:ea typeface="+mn-ea"/>
          <a:cs typeface="+mn-cs"/>
        </a:defRPr>
      </a:lvl3pPr>
      <a:lvl4pPr marL="4890691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4pPr>
      <a:lvl5pPr marL="6288032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5pPr>
      <a:lvl6pPr marL="7685372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6pPr>
      <a:lvl7pPr marL="9082712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7pPr>
      <a:lvl8pPr marL="10480053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8pPr>
      <a:lvl9pPr marL="11877393" indent="-698670" algn="l" defTabSz="279468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1pPr>
      <a:lvl2pPr marL="139734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2pPr>
      <a:lvl3pPr marL="279468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3pPr>
      <a:lvl4pPr marL="419202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4pPr>
      <a:lvl5pPr marL="558936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5pPr>
      <a:lvl6pPr marL="698670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6pPr>
      <a:lvl7pPr marL="838404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7pPr>
      <a:lvl8pPr marL="978138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8pPr>
      <a:lvl9pPr marL="1117872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596499" y="9307860"/>
            <a:ext cx="94437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フォークリフトのようなボール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回収機構を有するロボットの開発</a:t>
            </a:r>
            <a:r>
              <a:rPr lang="ja-JP" altLang="en-US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を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前期に共同開発した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0" y="21789971"/>
            <a:ext cx="5630977" cy="750796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285" y="1964"/>
            <a:ext cx="21381055" cy="5138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953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987" y="293116"/>
            <a:ext cx="21048341" cy="310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780" dirty="0">
                <a:solidFill>
                  <a:schemeClr val="bg1"/>
                </a:solidFill>
                <a:latin typeface="小塚ゴシック Pro M" pitchFamily="34" charset="-128"/>
                <a:ea typeface="小塚ゴシック Pro M" pitchFamily="34" charset="-128"/>
              </a:rPr>
              <a:t>知能ロボットコンテストに向けた</a:t>
            </a:r>
            <a:endParaRPr lang="en-US" altLang="ja-JP" sz="9780" dirty="0">
              <a:solidFill>
                <a:schemeClr val="bg1"/>
              </a:solidFill>
              <a:latin typeface="小塚ゴシック Pro M" pitchFamily="34" charset="-128"/>
              <a:ea typeface="小塚ゴシック Pro M" pitchFamily="34" charset="-128"/>
            </a:endParaRPr>
          </a:p>
          <a:p>
            <a:pPr algn="ctr"/>
            <a:r>
              <a:rPr lang="ja-JP" altLang="en-US" sz="9780" dirty="0">
                <a:solidFill>
                  <a:schemeClr val="bg1"/>
                </a:solidFill>
                <a:latin typeface="小塚ゴシック Pro M" pitchFamily="34" charset="-128"/>
                <a:ea typeface="小塚ゴシック Pro M" pitchFamily="34" charset="-128"/>
              </a:rPr>
              <a:t>ソフトウェア開発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1931" y="3807398"/>
            <a:ext cx="21043455" cy="122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668" dirty="0">
                <a:solidFill>
                  <a:schemeClr val="bg1"/>
                </a:solidFill>
                <a:latin typeface="小塚ゴシック Pro M" pitchFamily="34" charset="-128"/>
                <a:ea typeface="小塚ゴシック Pro M" pitchFamily="34" charset="-128"/>
              </a:rPr>
              <a:t>千葉工業大学　工学部　未来ロボティクス学科　ロボット設計・制御研究室</a:t>
            </a:r>
            <a:endParaRPr lang="en-US" altLang="ja-JP" sz="3668" dirty="0">
              <a:solidFill>
                <a:schemeClr val="bg1"/>
              </a:solidFill>
              <a:latin typeface="小塚ゴシック Pro M" pitchFamily="34" charset="-128"/>
              <a:ea typeface="小塚ゴシック Pro M" pitchFamily="34" charset="-128"/>
            </a:endParaRPr>
          </a:p>
          <a:p>
            <a:pPr algn="r"/>
            <a:r>
              <a:rPr lang="en-US" altLang="ja-JP" sz="3668" dirty="0">
                <a:solidFill>
                  <a:schemeClr val="bg1"/>
                </a:solidFill>
                <a:latin typeface="小塚ゴシック Pro M" pitchFamily="34" charset="-128"/>
                <a:ea typeface="小塚ゴシック Pro M" pitchFamily="34" charset="-128"/>
              </a:rPr>
              <a:t>1326038</a:t>
            </a:r>
            <a:r>
              <a:rPr lang="ja-JP" altLang="en-US" sz="3668" dirty="0">
                <a:solidFill>
                  <a:schemeClr val="bg1"/>
                </a:solidFill>
                <a:latin typeface="小塚ゴシック Pro M" pitchFamily="34" charset="-128"/>
                <a:ea typeface="小塚ゴシック Pro M" pitchFamily="34" charset="-128"/>
              </a:rPr>
              <a:t>　氏名　久保田健太</a:t>
            </a:r>
            <a:r>
              <a:rPr lang="en-US" altLang="ja-JP" sz="3668" dirty="0">
                <a:solidFill>
                  <a:schemeClr val="bg1"/>
                </a:solidFill>
                <a:latin typeface="小塚ゴシック Pro M" pitchFamily="34" charset="-128"/>
                <a:ea typeface="小塚ゴシック Pro M" pitchFamily="34" charset="-128"/>
              </a:rPr>
              <a:t>	</a:t>
            </a:r>
            <a:r>
              <a:rPr lang="ja-JP" altLang="en-US" sz="3668" dirty="0">
                <a:solidFill>
                  <a:schemeClr val="bg1"/>
                </a:solidFill>
                <a:latin typeface="小塚ゴシック Pro M" pitchFamily="34" charset="-128"/>
                <a:ea typeface="小塚ゴシック Pro M" pitchFamily="34" charset="-128"/>
              </a:rPr>
              <a:t>　　</a:t>
            </a:r>
            <a:endParaRPr lang="en-US" altLang="ja-JP" sz="3668" dirty="0">
              <a:solidFill>
                <a:schemeClr val="bg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9098" y="5238376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開発目的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668818" y="26509452"/>
            <a:ext cx="630272" cy="646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596426" y="6499548"/>
            <a:ext cx="10035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小塚明朝 Pro M" pitchFamily="18" charset="-128"/>
                <a:ea typeface="小塚明朝 Pro M" pitchFamily="18" charset="-128"/>
              </a:rPr>
              <a:t>知能ロボットコンテストに向けた自律移動型</a:t>
            </a:r>
            <a:r>
              <a:rPr lang="ja-JP" altLang="en-US" sz="3200" dirty="0">
                <a:latin typeface="小塚明朝 Pro M" pitchFamily="18" charset="-128"/>
                <a:ea typeface="小塚明朝 Pro M" pitchFamily="18" charset="-128"/>
              </a:rPr>
              <a:t>ロボットのソフトウェア開発を</a:t>
            </a:r>
            <a:r>
              <a:rPr lang="ja-JP" altLang="en-US" sz="3200" dirty="0" smtClean="0">
                <a:latin typeface="小塚明朝 Pro M" pitchFamily="18" charset="-128"/>
                <a:ea typeface="小塚明朝 Pro M" pitchFamily="18" charset="-128"/>
              </a:rPr>
              <a:t>通じてロボット</a:t>
            </a:r>
            <a:r>
              <a:rPr lang="ja-JP" altLang="en-US" sz="3200" dirty="0">
                <a:latin typeface="小塚明朝 Pro M" pitchFamily="18" charset="-128"/>
                <a:ea typeface="小塚明朝 Pro M" pitchFamily="18" charset="-128"/>
              </a:rPr>
              <a:t>の制御方法やプログラミングの基礎を</a:t>
            </a:r>
            <a:r>
              <a:rPr lang="ja-JP" altLang="en-US" sz="3200" dirty="0" smtClean="0">
                <a:latin typeface="小塚明朝 Pro M" pitchFamily="18" charset="-128"/>
                <a:ea typeface="小塚明朝 Pro M" pitchFamily="18" charset="-128"/>
              </a:rPr>
              <a:t>学ぶ</a:t>
            </a:r>
            <a:r>
              <a:rPr lang="en-US" altLang="ja-JP" sz="3200" dirty="0" smtClean="0">
                <a:latin typeface="小塚明朝 Pro M" pitchFamily="18" charset="-128"/>
                <a:ea typeface="小塚明朝 Pro M" pitchFamily="18" charset="-128"/>
              </a:rPr>
              <a:t>.</a:t>
            </a:r>
            <a:endParaRPr lang="ja-JP" altLang="en-US" sz="3200" dirty="0">
              <a:latin typeface="小塚明朝 Pro M" pitchFamily="18" charset="-128"/>
              <a:ea typeface="小塚明朝 Pro M" pitchFamily="18" charset="-128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658231" y="6352630"/>
            <a:ext cx="980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99364" y="20543715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機体</a:t>
            </a:r>
            <a:r>
              <a:rPr lang="ja-JP" altLang="en-US" sz="6600" b="1" dirty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概要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270701" y="5291799"/>
            <a:ext cx="5998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ソフトウェア概要</a:t>
            </a:r>
            <a:endParaRPr lang="ja-JP" altLang="en-US" sz="6600" b="1" dirty="0">
              <a:solidFill>
                <a:schemeClr val="accent1">
                  <a:lumMod val="75000"/>
                </a:schemeClr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394887" y="16217726"/>
            <a:ext cx="53687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コンテスト結果</a:t>
            </a:r>
            <a:endParaRPr lang="ja-JP" altLang="en-US" sz="6600" b="1" dirty="0">
              <a:solidFill>
                <a:schemeClr val="accent1">
                  <a:lumMod val="75000"/>
                </a:schemeClr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11215029" y="17510549"/>
            <a:ext cx="57384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練習用の競技台では時間内に</a:t>
            </a:r>
            <a:endParaRPr lang="en-US" altLang="ja-JP" sz="3200" dirty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複数回全回収した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  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大会当日は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13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個のボールをそれぞれの色のゴールに運べたが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,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探索エリアの奥の壁をボールと誤検知した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</a:t>
            </a:r>
          </a:p>
          <a:p>
            <a:pPr lvl="0"/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1399689" y="20538206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改善</a:t>
            </a:r>
            <a:endParaRPr lang="ja-JP" altLang="en-US" sz="6600" b="1" dirty="0">
              <a:solidFill>
                <a:schemeClr val="accent1">
                  <a:lumMod val="75000"/>
                </a:schemeClr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1301987" y="21772789"/>
            <a:ext cx="1014572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ボール回収は近い</a:t>
            </a:r>
            <a:r>
              <a:rPr lang="ja-JP" altLang="en-US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ボール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から回収するようにしているため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探索</a:t>
            </a:r>
            <a:r>
              <a:rPr lang="ja-JP" altLang="en-US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エリア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の奥の</a:t>
            </a:r>
            <a:r>
              <a:rPr lang="ja-JP" altLang="en-US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壁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が</a:t>
            </a:r>
            <a:r>
              <a:rPr lang="ja-JP" altLang="en-US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ボール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より</a:t>
            </a:r>
            <a:r>
              <a:rPr lang="ja-JP" altLang="en-US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近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いと奥の壁をボールと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誤検知してしまうためだと思われる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 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そこで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PSD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センサの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位置を壁より高く</a:t>
            </a:r>
            <a:r>
              <a:rPr lang="ja-JP" altLang="en-US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し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ボールのみを検知するよう試みた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</a:t>
            </a:r>
          </a:p>
        </p:txBody>
      </p:sp>
      <p:sp>
        <p:nvSpPr>
          <p:cNvPr id="85" name="正方形/長方形 84"/>
          <p:cNvSpPr/>
          <p:nvPr/>
        </p:nvSpPr>
        <p:spPr>
          <a:xfrm>
            <a:off x="1388649" y="23466643"/>
            <a:ext cx="5638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4400" b="1" dirty="0">
                <a:solidFill>
                  <a:srgbClr val="FF0000"/>
                </a:solidFill>
                <a:latin typeface="小塚明朝 Pro M" pitchFamily="18" charset="-128"/>
                <a:ea typeface="小塚明朝 Pro M" pitchFamily="18" charset="-128"/>
              </a:rPr>
              <a:t>①</a:t>
            </a:r>
            <a:endParaRPr lang="en-US" altLang="ja-JP" sz="4400" b="1" dirty="0" smtClean="0">
              <a:solidFill>
                <a:srgbClr val="FF0000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37904" y="28313896"/>
            <a:ext cx="8534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4400" b="1" dirty="0" smtClean="0">
                <a:solidFill>
                  <a:srgbClr val="FF0000"/>
                </a:solidFill>
                <a:latin typeface="小塚明朝 Pro M" pitchFamily="18" charset="-128"/>
                <a:ea typeface="小塚明朝 Pro M" pitchFamily="18" charset="-128"/>
              </a:rPr>
              <a:t>③</a:t>
            </a:r>
            <a:endParaRPr lang="en-US" altLang="ja-JP" sz="4400" b="1" dirty="0" smtClean="0">
              <a:solidFill>
                <a:srgbClr val="FF0000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cxnSp>
        <p:nvCxnSpPr>
          <p:cNvPr id="90" name="直線矢印コネクタ 89"/>
          <p:cNvCxnSpPr/>
          <p:nvPr/>
        </p:nvCxnSpPr>
        <p:spPr>
          <a:xfrm flipV="1">
            <a:off x="1018200" y="26082466"/>
            <a:ext cx="665067" cy="2411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1809490" y="24117624"/>
            <a:ext cx="143040" cy="5250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11516222" y="23850574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結果</a:t>
            </a:r>
            <a:endParaRPr lang="ja-JP" altLang="en-US" sz="6600" b="1" dirty="0">
              <a:solidFill>
                <a:schemeClr val="accent1">
                  <a:lumMod val="75000"/>
                </a:schemeClr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11438518" y="25172847"/>
            <a:ext cx="525015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PSD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センサによる壁の誤検知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が改善された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  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ボールのみの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検知が可能になりボール回収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率が向上した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163" y="25256826"/>
            <a:ext cx="4042466" cy="3319273"/>
          </a:xfrm>
          <a:prstGeom prst="rect">
            <a:avLst/>
          </a:prstGeom>
        </p:spPr>
      </p:pic>
      <p:sp>
        <p:nvSpPr>
          <p:cNvPr id="76" name="正方形/長方形 75"/>
          <p:cNvSpPr/>
          <p:nvPr/>
        </p:nvSpPr>
        <p:spPr>
          <a:xfrm>
            <a:off x="11311330" y="6526143"/>
            <a:ext cx="9965658" cy="117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ソフトウェアの開発環境は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C++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言語と分散バージョン管理システム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Git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を使用した</a:t>
            </a:r>
            <a:r>
              <a:rPr lang="en-US" altLang="ja-JP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cxnSp>
        <p:nvCxnSpPr>
          <p:cNvPr id="91" name="直線矢印コネクタ 90"/>
          <p:cNvCxnSpPr/>
          <p:nvPr/>
        </p:nvCxnSpPr>
        <p:spPr>
          <a:xfrm flipV="1">
            <a:off x="995983" y="26730894"/>
            <a:ext cx="2320507" cy="17749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4188206" y="25543955"/>
            <a:ext cx="5638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4400" b="1" dirty="0" smtClean="0">
                <a:solidFill>
                  <a:srgbClr val="FF0000"/>
                </a:solidFill>
                <a:latin typeface="小塚明朝 Pro M" pitchFamily="18" charset="-128"/>
                <a:ea typeface="小塚明朝 Pro M" pitchFamily="18" charset="-128"/>
              </a:rPr>
              <a:t>⑤</a:t>
            </a:r>
            <a:endParaRPr lang="en-US" altLang="ja-JP" sz="4400" b="1" dirty="0" smtClean="0">
              <a:solidFill>
                <a:srgbClr val="FF0000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4298362" y="26208794"/>
            <a:ext cx="275235" cy="8821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4476238" y="26507250"/>
            <a:ext cx="5638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4400" b="1" dirty="0">
                <a:solidFill>
                  <a:srgbClr val="FF0000"/>
                </a:solidFill>
                <a:latin typeface="小塚明朝 Pro M" pitchFamily="18" charset="-128"/>
                <a:ea typeface="小塚明朝 Pro M" pitchFamily="18" charset="-128"/>
              </a:rPr>
              <a:t>⑥</a:t>
            </a:r>
            <a:endParaRPr lang="en-US" altLang="ja-JP" sz="4400" b="1" dirty="0" smtClean="0">
              <a:solidFill>
                <a:srgbClr val="FF0000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flipH="1">
            <a:off x="4631524" y="27168430"/>
            <a:ext cx="282572" cy="7799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4294369" y="28719402"/>
            <a:ext cx="563881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ja-JP" altLang="en-US" sz="4400" b="1" dirty="0">
                <a:solidFill>
                  <a:srgbClr val="FF0000"/>
                </a:solidFill>
                <a:latin typeface="小塚明朝 Pro M" pitchFamily="18" charset="-128"/>
                <a:ea typeface="小塚明朝 Pro M" pitchFamily="18" charset="-128"/>
              </a:rPr>
              <a:t>④</a:t>
            </a:r>
            <a:endParaRPr lang="en-US" altLang="ja-JP" sz="4400" b="1" dirty="0" smtClean="0">
              <a:solidFill>
                <a:srgbClr val="FF0000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 flipV="1">
            <a:off x="3443302" y="28124779"/>
            <a:ext cx="1028077" cy="8424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451410" y="25014872"/>
            <a:ext cx="5638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4400" b="1" dirty="0" smtClean="0">
                <a:solidFill>
                  <a:srgbClr val="FF0000"/>
                </a:solidFill>
                <a:latin typeface="小塚明朝 Pro M" pitchFamily="18" charset="-128"/>
                <a:ea typeface="小塚明朝 Pro M" pitchFamily="18" charset="-128"/>
              </a:rPr>
              <a:t>②</a:t>
            </a:r>
            <a:endParaRPr lang="en-US" altLang="ja-JP" sz="4400" b="1" dirty="0" smtClean="0">
              <a:solidFill>
                <a:srgbClr val="FF0000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>
            <a:off x="1035625" y="25593369"/>
            <a:ext cx="912713" cy="633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表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59088"/>
              </p:ext>
            </p:extLst>
          </p:nvPr>
        </p:nvGraphicFramePr>
        <p:xfrm>
          <a:off x="5435228" y="26256455"/>
          <a:ext cx="5544616" cy="3479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0"/>
                <a:gridCol w="2304256"/>
              </a:tblGrid>
              <a:tr h="49701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部品名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型番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0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u="none" strike="noStrike" dirty="0" smtClean="0">
                          <a:effectLst/>
                        </a:rPr>
                        <a:t>　</a:t>
                      </a:r>
                      <a:r>
                        <a:rPr lang="ja-JP" altLang="en-US" sz="2400" b="1" u="none" strike="noStrike" dirty="0" smtClean="0">
                          <a:effectLst/>
                        </a:rPr>
                        <a:t>①</a:t>
                      </a:r>
                      <a:r>
                        <a:rPr lang="ja-JP" altLang="en-US" sz="2400" b="0" u="none" strike="noStrike" dirty="0">
                          <a:effectLst/>
                        </a:rPr>
                        <a:t>　カラーセンサ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u="none" strike="noStrike" dirty="0" smtClean="0">
                          <a:effectLst/>
                        </a:rPr>
                        <a:t>　</a:t>
                      </a:r>
                      <a:r>
                        <a:rPr lang="en-US" sz="2400" b="0" u="none" strike="noStrike" dirty="0" smtClean="0">
                          <a:effectLst/>
                        </a:rPr>
                        <a:t>S11059-02DT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0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 dirty="0" smtClean="0">
                          <a:effectLst/>
                        </a:rPr>
                        <a:t>　②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　</a:t>
                      </a:r>
                      <a:r>
                        <a:rPr lang="ja-JP" altLang="en-US" sz="2400" b="0" u="none" strike="noStrike" dirty="0">
                          <a:effectLst/>
                        </a:rPr>
                        <a:t>メイン回路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u="none" strike="noStrike" dirty="0" smtClean="0">
                          <a:effectLst/>
                        </a:rPr>
                        <a:t>　</a:t>
                      </a:r>
                      <a:r>
                        <a:rPr lang="en-US" altLang="ja-JP" sz="2400" b="0" u="none" strike="noStrike" dirty="0" smtClean="0">
                          <a:effectLst/>
                        </a:rPr>
                        <a:t>mbed(</a:t>
                      </a:r>
                      <a:r>
                        <a:rPr lang="en-US" sz="2400" b="0" u="none" strike="noStrike" dirty="0" smtClean="0">
                          <a:effectLst/>
                        </a:rPr>
                        <a:t>LPC1768</a:t>
                      </a:r>
                      <a:r>
                        <a:rPr lang="en-US" altLang="ja-JP" sz="2400" b="0" u="none" strike="noStrike" dirty="0" smtClean="0">
                          <a:effectLst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0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u="none" strike="noStrike" dirty="0" smtClean="0">
                          <a:effectLst/>
                        </a:rPr>
                        <a:t>　</a:t>
                      </a:r>
                      <a:r>
                        <a:rPr lang="ja-JP" altLang="en-US" sz="2400" b="1" u="none" strike="noStrike" dirty="0" smtClean="0">
                          <a:effectLst/>
                        </a:rPr>
                        <a:t>③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　</a:t>
                      </a:r>
                      <a:r>
                        <a:rPr lang="ja-JP" altLang="en-US" sz="2400" b="0" u="none" strike="noStrike" dirty="0">
                          <a:effectLst/>
                        </a:rPr>
                        <a:t>サーボモータ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u="none" strike="noStrike" dirty="0" smtClean="0">
                          <a:effectLst/>
                        </a:rPr>
                        <a:t>　</a:t>
                      </a:r>
                      <a:r>
                        <a:rPr lang="en-US" sz="2400" b="0" u="none" strike="noStrike" dirty="0" smtClean="0">
                          <a:effectLst/>
                        </a:rPr>
                        <a:t>KRS-788HV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0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u="none" strike="noStrike" dirty="0" smtClean="0">
                          <a:effectLst/>
                        </a:rPr>
                        <a:t>　</a:t>
                      </a:r>
                      <a:r>
                        <a:rPr lang="ja-JP" altLang="en-US" sz="2400" b="1" u="none" strike="noStrike" dirty="0" smtClean="0">
                          <a:effectLst/>
                        </a:rPr>
                        <a:t>④</a:t>
                      </a:r>
                      <a:r>
                        <a:rPr lang="en-US" sz="2400" b="0" u="none" strike="noStrike" dirty="0">
                          <a:effectLst/>
                        </a:rPr>
                        <a:t>　DC</a:t>
                      </a:r>
                      <a:r>
                        <a:rPr lang="ja-JP" altLang="en-US" sz="2400" b="0" u="none" strike="noStrike" dirty="0">
                          <a:effectLst/>
                        </a:rPr>
                        <a:t>モーター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u="none" strike="noStrike" dirty="0" smtClean="0">
                          <a:effectLst/>
                        </a:rPr>
                        <a:t>　</a:t>
                      </a:r>
                      <a:r>
                        <a:rPr lang="en-US" sz="2400" b="0" u="none" strike="noStrike" dirty="0" smtClean="0">
                          <a:effectLst/>
                        </a:rPr>
                        <a:t>A-max </a:t>
                      </a:r>
                      <a:r>
                        <a:rPr lang="en-US" sz="2400" b="0" u="none" strike="noStrike" dirty="0">
                          <a:effectLst/>
                        </a:rPr>
                        <a:t>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0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u="none" strike="noStrike" dirty="0" smtClean="0">
                          <a:effectLst/>
                        </a:rPr>
                        <a:t>　</a:t>
                      </a:r>
                      <a:r>
                        <a:rPr lang="ja-JP" altLang="en-US" sz="2400" b="1" u="none" strike="noStrike" dirty="0" smtClean="0">
                          <a:effectLst/>
                        </a:rPr>
                        <a:t>⑤</a:t>
                      </a:r>
                      <a:r>
                        <a:rPr lang="en-US" sz="2400" b="0" u="none" strike="noStrike" dirty="0">
                          <a:effectLst/>
                        </a:rPr>
                        <a:t>　PSD</a:t>
                      </a:r>
                      <a:r>
                        <a:rPr lang="ja-JP" altLang="en-US" sz="2400" b="0" u="none" strike="noStrike" dirty="0">
                          <a:effectLst/>
                        </a:rPr>
                        <a:t>センサ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u="none" strike="noStrike" dirty="0" smtClean="0">
                          <a:effectLst/>
                        </a:rPr>
                        <a:t>　</a:t>
                      </a:r>
                      <a:r>
                        <a:rPr lang="en-US" sz="2400" b="0" u="none" strike="noStrike" dirty="0" smtClean="0">
                          <a:effectLst/>
                        </a:rPr>
                        <a:t>GP2Y0A21YK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0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u="none" strike="noStrike" dirty="0" smtClean="0">
                          <a:effectLst/>
                        </a:rPr>
                        <a:t>　</a:t>
                      </a:r>
                      <a:r>
                        <a:rPr lang="ja-JP" altLang="en-US" sz="2400" b="1" u="none" strike="noStrike" dirty="0" smtClean="0">
                          <a:effectLst/>
                        </a:rPr>
                        <a:t>⑥</a:t>
                      </a:r>
                      <a:r>
                        <a:rPr lang="ja-JP" altLang="en-US" sz="2400" b="1" u="none" strike="noStrike" dirty="0">
                          <a:effectLst/>
                        </a:rPr>
                        <a:t>　</a:t>
                      </a:r>
                      <a:r>
                        <a:rPr lang="ja-JP" altLang="en-US" sz="2400" b="0" u="none" strike="noStrike" dirty="0">
                          <a:effectLst/>
                        </a:rPr>
                        <a:t>ライントレース基板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正方形/長方形 47"/>
          <p:cNvSpPr/>
          <p:nvPr/>
        </p:nvSpPr>
        <p:spPr>
          <a:xfrm>
            <a:off x="6926961" y="2219439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表１　</a:t>
            </a:r>
            <a:r>
              <a:rPr lang="ja-JP" altLang="en-US" sz="24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機体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仕様</a:t>
            </a:r>
            <a:endParaRPr lang="ja-JP" altLang="en-US" sz="2400" dirty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875950" y="25722782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表</a:t>
            </a:r>
            <a:r>
              <a:rPr lang="en-US" altLang="ja-JP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2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　使用部品　</a:t>
            </a:r>
            <a:endParaRPr lang="ja-JP" altLang="en-US" sz="2400" dirty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480318" y="29221557"/>
            <a:ext cx="25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図</a:t>
            </a:r>
            <a:r>
              <a:rPr lang="en-US" altLang="ja-JP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4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　機体全体図　</a:t>
            </a:r>
            <a:endParaRPr lang="ja-JP" altLang="en-US" sz="2400" dirty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66544"/>
              </p:ext>
            </p:extLst>
          </p:nvPr>
        </p:nvGraphicFramePr>
        <p:xfrm>
          <a:off x="5287317" y="22751608"/>
          <a:ext cx="5839567" cy="267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9850"/>
                <a:gridCol w="3099717"/>
              </a:tblGrid>
              <a:tr h="53579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仕様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7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u="none" strike="noStrike" dirty="0" smtClean="0">
                          <a:effectLst/>
                        </a:rPr>
                        <a:t>　縦</a:t>
                      </a:r>
                      <a:r>
                        <a:rPr lang="en-US" altLang="ja-JP" sz="2400" b="0" u="none" strike="noStrike" dirty="0" smtClean="0">
                          <a:effectLst/>
                        </a:rPr>
                        <a:t>×</a:t>
                      </a:r>
                      <a:r>
                        <a:rPr lang="ja-JP" altLang="en-US" sz="2400" b="0" u="none" strike="noStrike" dirty="0" smtClean="0">
                          <a:effectLst/>
                        </a:rPr>
                        <a:t>横</a:t>
                      </a:r>
                      <a:r>
                        <a:rPr lang="en-US" altLang="ja-JP" sz="2400" b="0" u="none" strike="noStrike" dirty="0" smtClean="0">
                          <a:effectLst/>
                        </a:rPr>
                        <a:t>×</a:t>
                      </a:r>
                      <a:r>
                        <a:rPr lang="ja-JP" altLang="en-US" sz="2400" b="0" u="none" strike="noStrike" dirty="0" smtClean="0">
                          <a:effectLst/>
                        </a:rPr>
                        <a:t>高</a:t>
                      </a:r>
                      <a:r>
                        <a:rPr lang="ja-JP" altLang="en-US" sz="2400" b="0" u="none" strike="noStrike" baseline="0" dirty="0" smtClean="0">
                          <a:effectLst/>
                        </a:rPr>
                        <a:t>  </a:t>
                      </a:r>
                      <a:r>
                        <a:rPr lang="en-US" altLang="ja-JP" sz="2400" b="0" u="none" strike="noStrike" dirty="0" smtClean="0">
                          <a:effectLst/>
                        </a:rPr>
                        <a:t>[mm]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375</a:t>
                      </a:r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×160×286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7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総重量        </a:t>
                      </a:r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[g]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 1493 (</a:t>
                      </a:r>
                      <a:r>
                        <a:rPr lang="ja-JP" alt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バッテリー含む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7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 </a:t>
                      </a:r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減速比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 </a:t>
                      </a:r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24.75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7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 </a:t>
                      </a:r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最高速度    </a:t>
                      </a:r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[m/s]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r>
                        <a:rPr lang="en-US" altLang="ja-JP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0.9</a:t>
                      </a:r>
                      <a:r>
                        <a:rPr lang="ja-JP" alt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>
          <a:xfrm>
            <a:off x="499364" y="8074669"/>
            <a:ext cx="5375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機体</a:t>
            </a:r>
            <a:r>
              <a:rPr lang="ja-JP" altLang="en-US" sz="6600" b="1" dirty="0" smtClean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コンセプト</a:t>
            </a:r>
            <a:endParaRPr lang="ja-JP" altLang="en-US" sz="6600" b="1" dirty="0">
              <a:solidFill>
                <a:schemeClr val="accent1">
                  <a:lumMod val="75000"/>
                </a:schemeClr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1241799" y="12630915"/>
            <a:ext cx="50127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ボールを２個ずつ回収する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プログラムの開発により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,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１個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err="1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ずつ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回収するよりボール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全回収の時間が約</a:t>
            </a:r>
            <a:r>
              <a:rPr lang="en-US" altLang="ja-JP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1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分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30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秒ほど短縮した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</a:t>
            </a:r>
            <a:r>
              <a:rPr lang="ja-JP" altLang="en-US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 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約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5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分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20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秒ほどで全回収が可能になった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</a:t>
            </a:r>
          </a:p>
          <a:p>
            <a:pPr lvl="0"/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759" y="11881941"/>
            <a:ext cx="2942502" cy="2044661"/>
          </a:xfrm>
          <a:prstGeom prst="rect">
            <a:avLst/>
          </a:prstGeom>
        </p:spPr>
      </p:pic>
      <p:sp>
        <p:nvSpPr>
          <p:cNvPr id="73" name="テキスト ボックス 72"/>
          <p:cNvSpPr txBox="1"/>
          <p:nvPr/>
        </p:nvSpPr>
        <p:spPr>
          <a:xfrm>
            <a:off x="3679748" y="10720590"/>
            <a:ext cx="3743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ボール回収方法</a:t>
            </a:r>
            <a:endParaRPr lang="ja-JP" altLang="en-US" sz="4000" b="1" dirty="0">
              <a:solidFill>
                <a:schemeClr val="accent1">
                  <a:lumMod val="75000"/>
                </a:schemeClr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3366948" y="12460216"/>
            <a:ext cx="866008" cy="697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486160" y="16579510"/>
            <a:ext cx="60720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爪回収機構でボールを回収する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ためにはボールを下からすくいあげるため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,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爪幅がボール直径より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小さい必要がある</a:t>
            </a:r>
            <a:r>
              <a:rPr lang="en-US" altLang="ja-JP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ボールを確保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できる範囲が小さいため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,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正確な</a:t>
            </a:r>
            <a:endParaRPr lang="en-US" altLang="ja-JP" sz="3200" dirty="0" smtClean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ロボットの制御が必要である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953" y="11887962"/>
            <a:ext cx="2972683" cy="1923946"/>
          </a:xfrm>
          <a:prstGeom prst="rect">
            <a:avLst/>
          </a:prstGeom>
        </p:spPr>
      </p:pic>
      <p:sp>
        <p:nvSpPr>
          <p:cNvPr id="69" name="正方形/長方形 68"/>
          <p:cNvSpPr/>
          <p:nvPr/>
        </p:nvSpPr>
        <p:spPr>
          <a:xfrm>
            <a:off x="1015452" y="14537014"/>
            <a:ext cx="3334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図</a:t>
            </a:r>
            <a:r>
              <a:rPr lang="en-US" altLang="ja-JP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1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　ボール回収動作</a:t>
            </a:r>
            <a:r>
              <a:rPr lang="en-US" altLang="ja-JP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1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　</a:t>
            </a:r>
            <a:endParaRPr lang="ja-JP" altLang="en-US" sz="2400" dirty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830583" y="14537014"/>
            <a:ext cx="3334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図</a:t>
            </a:r>
            <a:r>
              <a:rPr lang="en-US" altLang="ja-JP" sz="24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2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　ボール回収動作</a:t>
            </a:r>
            <a:r>
              <a:rPr lang="en-US" altLang="ja-JP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2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　</a:t>
            </a:r>
            <a:endParaRPr lang="ja-JP" altLang="en-US" sz="2400" dirty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42" y="16577935"/>
            <a:ext cx="4101117" cy="3120571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310258" y="10706076"/>
            <a:ext cx="10309546" cy="46680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805882" y="19668193"/>
            <a:ext cx="368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図</a:t>
            </a:r>
            <a:r>
              <a:rPr lang="en-US" altLang="ja-JP" sz="24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3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　爪幅とボールの関係　</a:t>
            </a:r>
            <a:endParaRPr lang="ja-JP" altLang="en-US" sz="2400" dirty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708120" y="15716319"/>
            <a:ext cx="3743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ボール回収機構</a:t>
            </a:r>
            <a:endParaRPr lang="ja-JP" altLang="en-US" sz="4000" b="1" dirty="0">
              <a:solidFill>
                <a:schemeClr val="accent1">
                  <a:lumMod val="75000"/>
                </a:schemeClr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322660" y="15704125"/>
            <a:ext cx="10309546" cy="46680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/>
          <p:cNvCxnSpPr/>
          <p:nvPr/>
        </p:nvCxnSpPr>
        <p:spPr>
          <a:xfrm>
            <a:off x="599764" y="9193908"/>
            <a:ext cx="980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538684" y="21668717"/>
            <a:ext cx="980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11184940" y="6352630"/>
            <a:ext cx="980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161" y="12646628"/>
            <a:ext cx="4756333" cy="2914963"/>
          </a:xfrm>
          <a:prstGeom prst="rect">
            <a:avLst/>
          </a:prstGeom>
        </p:spPr>
      </p:pic>
      <p:sp>
        <p:nvSpPr>
          <p:cNvPr id="68" name="角丸四角形 67"/>
          <p:cNvSpPr/>
          <p:nvPr/>
        </p:nvSpPr>
        <p:spPr>
          <a:xfrm>
            <a:off x="10938134" y="11892406"/>
            <a:ext cx="10207471" cy="426149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2924060" y="11866055"/>
            <a:ext cx="6288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効率の良いボール回収方法</a:t>
            </a:r>
            <a:endParaRPr lang="ja-JP" altLang="en-US" sz="4000" b="1" dirty="0">
              <a:solidFill>
                <a:schemeClr val="accent1">
                  <a:lumMod val="75000"/>
                </a:schemeClr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17096775" y="15553173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図</a:t>
            </a:r>
            <a:r>
              <a:rPr lang="en-US" altLang="ja-JP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5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　</a:t>
            </a:r>
            <a:r>
              <a:rPr lang="en-US" altLang="ja-JP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2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個ずつボール回収　</a:t>
            </a:r>
            <a:endParaRPr lang="ja-JP" altLang="en-US" sz="2400" dirty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1287922" y="8618085"/>
            <a:ext cx="96161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爪回収機構での高いボール回収率を実現するために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,</a:t>
            </a:r>
          </a:p>
          <a:p>
            <a:pPr lvl="0"/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100ppr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のエンコーダによる高精度なオドメトリ制御や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,</a:t>
            </a:r>
            <a:r>
              <a:rPr lang="ja-JP" altLang="en-US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ボール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を</a:t>
            </a:r>
            <a:r>
              <a:rPr lang="ja-JP" altLang="en-US" sz="3200" dirty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正確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に発見するためにメディアンフィルタを用いた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PSD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センサのノイズ対策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,</a:t>
            </a:r>
            <a:r>
              <a:rPr lang="ja-JP" altLang="en-US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カラーセンサからの赤外線の値を利用してボール確保の判断など行った</a:t>
            </a:r>
            <a:r>
              <a:rPr lang="en-US" altLang="ja-JP" sz="32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.</a:t>
            </a:r>
            <a:endParaRPr lang="en-US" altLang="ja-JP" sz="3200" dirty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10937333" y="7953289"/>
            <a:ext cx="10207471" cy="352189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3883950" y="7958309"/>
            <a:ext cx="4208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accent1">
                    <a:lumMod val="75000"/>
                  </a:schemeClr>
                </a:solidFill>
                <a:latin typeface="小塚ゴシック Pro M" pitchFamily="34" charset="-128"/>
                <a:ea typeface="小塚ゴシック Pro M" pitchFamily="34" charset="-128"/>
              </a:rPr>
              <a:t>正確なボール回収</a:t>
            </a:r>
            <a:endParaRPr lang="ja-JP" altLang="en-US" sz="4000" b="1" dirty="0">
              <a:solidFill>
                <a:schemeClr val="accent1">
                  <a:lumMod val="75000"/>
                </a:schemeClr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16717832" y="20815496"/>
            <a:ext cx="4902304" cy="507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図</a:t>
            </a:r>
            <a:r>
              <a:rPr lang="en-US" altLang="ja-JP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6  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壁をボールと誤検知した様子　</a:t>
            </a:r>
            <a:endParaRPr lang="ja-JP" altLang="en-US" sz="2400" dirty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00524" y="17585878"/>
            <a:ext cx="3695028" cy="3238398"/>
          </a:xfrm>
          <a:prstGeom prst="rect">
            <a:avLst/>
          </a:prstGeom>
        </p:spPr>
      </p:pic>
      <p:cxnSp>
        <p:nvCxnSpPr>
          <p:cNvPr id="113" name="直線コネクタ 112"/>
          <p:cNvCxnSpPr/>
          <p:nvPr/>
        </p:nvCxnSpPr>
        <p:spPr>
          <a:xfrm>
            <a:off x="11345066" y="17298672"/>
            <a:ext cx="94214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11469711" y="21661868"/>
            <a:ext cx="95156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>
            <a:off x="11454335" y="24995830"/>
            <a:ext cx="95156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/>
          <p:cNvSpPr/>
          <p:nvPr/>
        </p:nvSpPr>
        <p:spPr>
          <a:xfrm>
            <a:off x="16751150" y="28608259"/>
            <a:ext cx="4488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図</a:t>
            </a:r>
            <a:r>
              <a:rPr lang="en-US" altLang="ja-JP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7  </a:t>
            </a:r>
            <a:r>
              <a:rPr lang="ja-JP" altLang="en-US" sz="2400" dirty="0" smtClean="0">
                <a:solidFill>
                  <a:prstClr val="black"/>
                </a:solidFill>
                <a:latin typeface="小塚明朝 Pro M" pitchFamily="18" charset="-128"/>
                <a:ea typeface="小塚明朝 Pro M" pitchFamily="18" charset="-128"/>
              </a:rPr>
              <a:t>壁際のボール検知の様子　</a:t>
            </a:r>
            <a:endParaRPr lang="ja-JP" altLang="en-US" sz="2400" dirty="0">
              <a:solidFill>
                <a:prstClr val="black"/>
              </a:solidFill>
              <a:latin typeface="小塚明朝 Pro M" pitchFamily="18" charset="-128"/>
              <a:ea typeface="小塚明朝 Pro M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14321" y="11519893"/>
            <a:ext cx="2142066" cy="2436699"/>
          </a:xfrm>
          <a:prstGeom prst="rect">
            <a:avLst/>
          </a:prstGeom>
        </p:spPr>
      </p:pic>
      <p:sp>
        <p:nvSpPr>
          <p:cNvPr id="71" name="右矢印 70"/>
          <p:cNvSpPr/>
          <p:nvPr/>
        </p:nvSpPr>
        <p:spPr>
          <a:xfrm>
            <a:off x="7362674" y="12438491"/>
            <a:ext cx="866008" cy="697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1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設計製作論" id="{882750EC-FEE1-46F5-8A5C-70479D7057D2}" vid="{6E48A677-0B05-4001-9A15-CAF08D4052E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設計製作論</Template>
  <TotalTime>2200</TotalTime>
  <Words>436</Words>
  <Application>Microsoft Office PowerPoint</Application>
  <PresentationFormat>ユーザー設定</PresentationFormat>
  <Paragraphs>77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小塚ゴシック Pro M</vt:lpstr>
      <vt:lpstr>小塚明朝 Pro M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kenta</dc:creator>
  <cp:lastModifiedBy>kenta</cp:lastModifiedBy>
  <cp:revision>232</cp:revision>
  <dcterms:created xsi:type="dcterms:W3CDTF">2015-07-12T10:31:50Z</dcterms:created>
  <dcterms:modified xsi:type="dcterms:W3CDTF">2016-02-04T07:40:52Z</dcterms:modified>
</cp:coreProperties>
</file>