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2" r:id="rId6"/>
    <p:sldId id="260"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48"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104DB3-D1C2-9B21-7020-3DE27511EF9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FACA0C6-6ED3-FDD2-3379-86D47F242B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895BF2E-C617-26E7-6352-E52A5849CC8F}"/>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5" name="Footer Placeholder 4">
            <a:extLst>
              <a:ext uri="{FF2B5EF4-FFF2-40B4-BE49-F238E27FC236}">
                <a16:creationId xmlns:a16="http://schemas.microsoft.com/office/drawing/2014/main" id="{2373800A-6C34-FCAC-C8F1-94F08CC8D42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EF00C1E-12B6-C5D8-5C58-F61849F15BC9}"/>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1166225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DF44D-6FA6-1158-87FD-04D46F483B47}"/>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D8E7D1-CFF3-87F6-5993-0C998EDB6AC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0D384EE-B694-3CF7-8559-BA5310DD90C0}"/>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5" name="Footer Placeholder 4">
            <a:extLst>
              <a:ext uri="{FF2B5EF4-FFF2-40B4-BE49-F238E27FC236}">
                <a16:creationId xmlns:a16="http://schemas.microsoft.com/office/drawing/2014/main" id="{BA55571F-F650-2509-5214-B5B93218055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3BA007A-99A2-5334-48DF-804A0A3CE0E1}"/>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4158463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3BD4D42-624B-0680-65A2-50A4EED20BD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758963D-D54E-E061-743D-21BC8A6D881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771AF78-67B6-1204-05E2-A10D56330E25}"/>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5" name="Footer Placeholder 4">
            <a:extLst>
              <a:ext uri="{FF2B5EF4-FFF2-40B4-BE49-F238E27FC236}">
                <a16:creationId xmlns:a16="http://schemas.microsoft.com/office/drawing/2014/main" id="{0D1C60D5-7AAC-2C6A-3AB7-23D296B89CC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427E14E-9122-27ED-4E9B-DDBA7D5CD091}"/>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15033788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13A3D5-1F16-88FD-B59E-8F6AA43CD37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93CBD83-7619-6D34-6BA2-883E5EB8FFC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05AEDE4-A75E-26CC-2A2D-09BD6575CE71}"/>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5" name="Footer Placeholder 4">
            <a:extLst>
              <a:ext uri="{FF2B5EF4-FFF2-40B4-BE49-F238E27FC236}">
                <a16:creationId xmlns:a16="http://schemas.microsoft.com/office/drawing/2014/main" id="{A28777A6-B610-B20D-D3BB-0535F703C4C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6DE948D-DF6B-47A9-B96D-86E2C3D67343}"/>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21011285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A10C2A-5484-8149-1D45-F8687ED5A4E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69260E3-891D-B2E1-BD5F-22532C599CE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4CF472F-63D2-ECF6-3130-5D269904E9BC}"/>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5" name="Footer Placeholder 4">
            <a:extLst>
              <a:ext uri="{FF2B5EF4-FFF2-40B4-BE49-F238E27FC236}">
                <a16:creationId xmlns:a16="http://schemas.microsoft.com/office/drawing/2014/main" id="{E3965DB6-5B34-752A-E59A-234CBCF134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A8ADF45-C443-2F1B-76EB-2D5E114E5CB5}"/>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34821795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E7BB7-FA9D-3BDF-FFD0-2EC590C803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1495B8F-BF83-C1B9-3202-4B28BB3EBA3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943FD6B8-E6DE-74B2-7917-3AF0F1AE852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65E42290-EE9B-A230-E64E-FA2E77848776}"/>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6" name="Footer Placeholder 5">
            <a:extLst>
              <a:ext uri="{FF2B5EF4-FFF2-40B4-BE49-F238E27FC236}">
                <a16:creationId xmlns:a16="http://schemas.microsoft.com/office/drawing/2014/main" id="{2F937A54-D807-5699-2446-47EE6A7543E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B5EB55A-C2F9-6B8D-00FE-5F375F4CF9D0}"/>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35989124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A30FFA-C493-AC28-EC91-78E14A8A328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DFBA7AE-A389-C79F-A2CA-FF51B06FE0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660DE9-CFCB-DC95-E29D-A10C336E8B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1DC10B9F-75F4-561A-BC07-656971DBE51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854729-2B2C-D967-A776-8EE280B307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7090A87F-F6F5-B6A2-33CD-403CE13A10B2}"/>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8" name="Footer Placeholder 7">
            <a:extLst>
              <a:ext uri="{FF2B5EF4-FFF2-40B4-BE49-F238E27FC236}">
                <a16:creationId xmlns:a16="http://schemas.microsoft.com/office/drawing/2014/main" id="{7FB7DB50-0C54-798C-3AC5-DBDC4853A32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1A475BE-68E3-C88A-1E0C-055776428C70}"/>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29220828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DDDBC-A35F-3D73-6839-810CAC941254}"/>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97DD8C2C-DD2C-6187-22C8-D3FC2D25B3BB}"/>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4" name="Footer Placeholder 3">
            <a:extLst>
              <a:ext uri="{FF2B5EF4-FFF2-40B4-BE49-F238E27FC236}">
                <a16:creationId xmlns:a16="http://schemas.microsoft.com/office/drawing/2014/main" id="{F00A3892-1EBD-C2A2-B71E-7CF859E0EF97}"/>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C5FCF901-9D32-7DF0-DAB7-02D55A59F2E8}"/>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7209837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677C5D-D79C-9CB7-4A90-032ED2154F49}"/>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3" name="Footer Placeholder 2">
            <a:extLst>
              <a:ext uri="{FF2B5EF4-FFF2-40B4-BE49-F238E27FC236}">
                <a16:creationId xmlns:a16="http://schemas.microsoft.com/office/drawing/2014/main" id="{2C719163-D644-6622-64D1-11A14D79B29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CAEBAAEB-26D5-EFCF-D3A7-557A5152F47F}"/>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41197475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32D386-0DE2-106F-9A56-D634B3B8F03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B844E40-77C7-9289-829A-E55672C1D8B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1064469-4D38-D2EE-82F9-4CA7F80829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F1C3BE0-2812-EEB8-433C-F59F8E24A8B9}"/>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6" name="Footer Placeholder 5">
            <a:extLst>
              <a:ext uri="{FF2B5EF4-FFF2-40B4-BE49-F238E27FC236}">
                <a16:creationId xmlns:a16="http://schemas.microsoft.com/office/drawing/2014/main" id="{445769E8-55D6-3329-89A0-284258470A3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825A848-6E1B-7F89-11E2-75B0CCCDC3F0}"/>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18916133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7CF6D-38C2-128C-AC19-09079A9F8B4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485B159-E540-DFFB-7CE6-94EA00C75F4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F41A94F-AB56-9383-7FDD-DE491031DA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FC382BD-82DE-DBD8-4CD4-DED3AFCB1EB1}"/>
              </a:ext>
            </a:extLst>
          </p:cNvPr>
          <p:cNvSpPr>
            <a:spLocks noGrp="1"/>
          </p:cNvSpPr>
          <p:nvPr>
            <p:ph type="dt" sz="half" idx="10"/>
          </p:nvPr>
        </p:nvSpPr>
        <p:spPr/>
        <p:txBody>
          <a:bodyPr/>
          <a:lstStyle/>
          <a:p>
            <a:fld id="{00A27057-6378-4F40-9399-84420F085E56}" type="datetimeFigureOut">
              <a:rPr lang="en-IN" smtClean="0"/>
              <a:t>18-05-2025</a:t>
            </a:fld>
            <a:endParaRPr lang="en-IN"/>
          </a:p>
        </p:txBody>
      </p:sp>
      <p:sp>
        <p:nvSpPr>
          <p:cNvPr id="6" name="Footer Placeholder 5">
            <a:extLst>
              <a:ext uri="{FF2B5EF4-FFF2-40B4-BE49-F238E27FC236}">
                <a16:creationId xmlns:a16="http://schemas.microsoft.com/office/drawing/2014/main" id="{79C565CA-BC71-D96E-1A13-BA83AF6CA85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12501A8-F0D7-630B-E3C5-856B772640EF}"/>
              </a:ext>
            </a:extLst>
          </p:cNvPr>
          <p:cNvSpPr>
            <a:spLocks noGrp="1"/>
          </p:cNvSpPr>
          <p:nvPr>
            <p:ph type="sldNum" sz="quarter" idx="12"/>
          </p:nvPr>
        </p:nvSpPr>
        <p:spPr/>
        <p:txBody>
          <a:bodyPr/>
          <a:lstStyle/>
          <a:p>
            <a:fld id="{B259A858-F219-4A84-8354-21E2DE9DFF99}" type="slidenum">
              <a:rPr lang="en-IN" smtClean="0"/>
              <a:t>‹#›</a:t>
            </a:fld>
            <a:endParaRPr lang="en-IN"/>
          </a:p>
        </p:txBody>
      </p:sp>
    </p:spTree>
    <p:extLst>
      <p:ext uri="{BB962C8B-B14F-4D97-AF65-F5344CB8AC3E}">
        <p14:creationId xmlns:p14="http://schemas.microsoft.com/office/powerpoint/2010/main" val="30739169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93139B2-00AB-C870-BFFD-951CE8801CC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20EEE8F-C3EC-33D9-B1B9-46473AE656E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0A576C0-F15B-4906-9020-96B0D4455E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A27057-6378-4F40-9399-84420F085E56}" type="datetimeFigureOut">
              <a:rPr lang="en-IN" smtClean="0"/>
              <a:t>18-05-2025</a:t>
            </a:fld>
            <a:endParaRPr lang="en-IN"/>
          </a:p>
        </p:txBody>
      </p:sp>
      <p:sp>
        <p:nvSpPr>
          <p:cNvPr id="5" name="Footer Placeholder 4">
            <a:extLst>
              <a:ext uri="{FF2B5EF4-FFF2-40B4-BE49-F238E27FC236}">
                <a16:creationId xmlns:a16="http://schemas.microsoft.com/office/drawing/2014/main" id="{17D4D3AB-86C8-5991-9F07-F6FDE3FD86A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B7012F1D-3AD2-5C34-4FDB-9C634B38EB0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259A858-F219-4A84-8354-21E2DE9DFF99}" type="slidenum">
              <a:rPr lang="en-IN" smtClean="0"/>
              <a:t>‹#›</a:t>
            </a:fld>
            <a:endParaRPr lang="en-IN"/>
          </a:p>
        </p:txBody>
      </p:sp>
    </p:spTree>
    <p:extLst>
      <p:ext uri="{BB962C8B-B14F-4D97-AF65-F5344CB8AC3E}">
        <p14:creationId xmlns:p14="http://schemas.microsoft.com/office/powerpoint/2010/main" val="18443435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www.geeksforgeeks.org/checkpoints-in-dbms/"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FEC07-5555-3032-E47A-0DF258991D90}"/>
              </a:ext>
            </a:extLst>
          </p:cNvPr>
          <p:cNvSpPr>
            <a:spLocks noGrp="1"/>
          </p:cNvSpPr>
          <p:nvPr>
            <p:ph type="ctrTitle"/>
          </p:nvPr>
        </p:nvSpPr>
        <p:spPr>
          <a:xfrm>
            <a:off x="1590675" y="2065338"/>
            <a:ext cx="9144000" cy="2387600"/>
          </a:xfrm>
        </p:spPr>
        <p:txBody>
          <a:bodyPr>
            <a:normAutofit fontScale="90000"/>
          </a:bodyPr>
          <a:lstStyle/>
          <a:p>
            <a:r>
              <a:rPr lang="en-US" b="1" i="0" dirty="0">
                <a:solidFill>
                  <a:srgbClr val="0070C0"/>
                </a:solidFill>
                <a:effectLst/>
                <a:latin typeface="Source Sans 3"/>
              </a:rPr>
              <a:t>Database Recovery Techniques in DBMS</a:t>
            </a:r>
            <a:br>
              <a:rPr lang="en-US" b="1" i="0" dirty="0">
                <a:solidFill>
                  <a:srgbClr val="0070C0"/>
                </a:solidFill>
                <a:effectLst/>
                <a:latin typeface="Source Sans 3"/>
              </a:rPr>
            </a:br>
            <a:endParaRPr lang="en-IN" dirty="0">
              <a:solidFill>
                <a:srgbClr val="0070C0"/>
              </a:solidFill>
            </a:endParaRPr>
          </a:p>
        </p:txBody>
      </p:sp>
    </p:spTree>
    <p:extLst>
      <p:ext uri="{BB962C8B-B14F-4D97-AF65-F5344CB8AC3E}">
        <p14:creationId xmlns:p14="http://schemas.microsoft.com/office/powerpoint/2010/main" val="252788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C52139C-A24D-DE53-BCD8-240275534308}"/>
              </a:ext>
            </a:extLst>
          </p:cNvPr>
          <p:cNvSpPr>
            <a:spLocks noGrp="1"/>
          </p:cNvSpPr>
          <p:nvPr>
            <p:ph idx="1"/>
          </p:nvPr>
        </p:nvSpPr>
        <p:spPr>
          <a:xfrm>
            <a:off x="838200" y="1092200"/>
            <a:ext cx="10515600" cy="4351338"/>
          </a:xfrm>
        </p:spPr>
        <p:txBody>
          <a:bodyPr/>
          <a:lstStyle/>
          <a:p>
            <a:pPr algn="just"/>
            <a:r>
              <a:rPr lang="en-US" b="0" i="0" dirty="0">
                <a:solidFill>
                  <a:srgbClr val="273239"/>
                </a:solidFill>
                <a:effectLst/>
                <a:latin typeface="Nunito" pitchFamily="2" charset="0"/>
              </a:rPr>
              <a:t>Database Systems like any other computer system, are subject to failures but the data stored in them must be available as and when required. </a:t>
            </a:r>
            <a:r>
              <a:rPr lang="en-US" b="0" i="0" dirty="0">
                <a:solidFill>
                  <a:srgbClr val="FF0000"/>
                </a:solidFill>
                <a:effectLst/>
                <a:latin typeface="Nunito" pitchFamily="2" charset="0"/>
              </a:rPr>
              <a:t>When a database fails it must possess the facilities for fast recovery. </a:t>
            </a:r>
            <a:r>
              <a:rPr lang="en-US" b="0" i="0" dirty="0">
                <a:solidFill>
                  <a:srgbClr val="273239"/>
                </a:solidFill>
                <a:effectLst/>
                <a:latin typeface="Nunito" pitchFamily="2" charset="0"/>
              </a:rPr>
              <a:t>It must also have atomicity i.e. either transactions are completed successfully and committed (the effect is recorded permanently in the database) or the transaction should have no effect on the database.</a:t>
            </a:r>
            <a:endParaRPr lang="en-IN" dirty="0"/>
          </a:p>
        </p:txBody>
      </p:sp>
    </p:spTree>
    <p:extLst>
      <p:ext uri="{BB962C8B-B14F-4D97-AF65-F5344CB8AC3E}">
        <p14:creationId xmlns:p14="http://schemas.microsoft.com/office/powerpoint/2010/main" val="1520644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AD55E7C-5009-D830-6E40-C787F20290A4}"/>
              </a:ext>
            </a:extLst>
          </p:cNvPr>
          <p:cNvSpPr>
            <a:spLocks noGrp="1"/>
          </p:cNvSpPr>
          <p:nvPr>
            <p:ph idx="1"/>
          </p:nvPr>
        </p:nvSpPr>
        <p:spPr>
          <a:xfrm>
            <a:off x="771525" y="428625"/>
            <a:ext cx="10515600" cy="5981700"/>
          </a:xfrm>
        </p:spPr>
        <p:txBody>
          <a:bodyPr>
            <a:normAutofit lnSpcReduction="10000"/>
          </a:bodyPr>
          <a:lstStyle/>
          <a:p>
            <a:pPr algn="l" fontAlgn="base">
              <a:buNone/>
            </a:pPr>
            <a:r>
              <a:rPr lang="en-US" b="1" i="0" dirty="0">
                <a:solidFill>
                  <a:srgbClr val="273239"/>
                </a:solidFill>
                <a:effectLst/>
                <a:latin typeface="Nunito" pitchFamily="2" charset="0"/>
              </a:rPr>
              <a:t>Types of Recovery Techniques in DBMS</a:t>
            </a:r>
          </a:p>
          <a:p>
            <a:pPr algn="just" rtl="0" fontAlgn="base">
              <a:spcAft>
                <a:spcPts val="750"/>
              </a:spcAft>
              <a:buNone/>
            </a:pPr>
            <a:r>
              <a:rPr lang="en-US" b="0" i="0" dirty="0">
                <a:solidFill>
                  <a:srgbClr val="273239"/>
                </a:solidFill>
                <a:effectLst/>
                <a:latin typeface="Nunito" pitchFamily="2" charset="0"/>
              </a:rPr>
              <a:t>	Database recovery techniques are used in database management systems (DBMS) to restore a database to a consistent state after a failure or error has occurred. The main goal of recovery techniques is to ensure data integrity and consistency and prevent data loss.</a:t>
            </a:r>
          </a:p>
          <a:p>
            <a:pPr algn="just" rtl="0" fontAlgn="base">
              <a:spcAft>
                <a:spcPts val="750"/>
              </a:spcAft>
              <a:buNone/>
            </a:pPr>
            <a:endParaRPr lang="en-US" b="0" i="0" dirty="0">
              <a:solidFill>
                <a:srgbClr val="273239"/>
              </a:solidFill>
              <a:effectLst/>
              <a:latin typeface="Nunito" pitchFamily="2" charset="0"/>
            </a:endParaRPr>
          </a:p>
          <a:p>
            <a:pPr algn="just" rtl="0" fontAlgn="base">
              <a:spcAft>
                <a:spcPts val="750"/>
              </a:spcAft>
              <a:buNone/>
            </a:pPr>
            <a:r>
              <a:rPr lang="en-US" b="0" i="0" dirty="0">
                <a:solidFill>
                  <a:srgbClr val="273239"/>
                </a:solidFill>
                <a:effectLst/>
                <a:latin typeface="Nunito" pitchFamily="2" charset="0"/>
              </a:rPr>
              <a:t>	There are mainly two types of recovery techniques used in DBMS</a:t>
            </a: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Rollback/Undo Recovery Technique</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a:solidFill>
                  <a:srgbClr val="273239"/>
                </a:solidFill>
                <a:effectLst/>
                <a:latin typeface="Nunito" pitchFamily="2" charset="0"/>
              </a:rPr>
              <a:t>Commit/Redo Recovery Technique</a:t>
            </a:r>
            <a:endParaRPr lang="en-US" b="0" i="0" dirty="0">
              <a:solidFill>
                <a:srgbClr val="273239"/>
              </a:solidFill>
              <a:effectLst/>
              <a:latin typeface="Nunito" pitchFamily="2" charset="0"/>
            </a:endParaRPr>
          </a:p>
          <a:p>
            <a:pPr algn="l" fontAlgn="base">
              <a:spcAft>
                <a:spcPts val="1800"/>
              </a:spcAft>
              <a:buFont typeface="Arial" panose="020B0604020202020204" pitchFamily="34" charset="0"/>
              <a:buChar char="•"/>
            </a:pPr>
            <a:r>
              <a:rPr lang="en-US" b="1" i="0" dirty="0" err="1">
                <a:solidFill>
                  <a:srgbClr val="273239"/>
                </a:solidFill>
                <a:effectLst/>
                <a:latin typeface="Nunito" pitchFamily="2" charset="0"/>
              </a:rPr>
              <a:t>CheckPoint</a:t>
            </a:r>
            <a:r>
              <a:rPr lang="en-US" b="1" i="0" dirty="0">
                <a:solidFill>
                  <a:srgbClr val="273239"/>
                </a:solidFill>
                <a:effectLst/>
                <a:latin typeface="Nunito" pitchFamily="2" charset="0"/>
              </a:rPr>
              <a:t> Recovery Technique</a:t>
            </a:r>
            <a:endParaRPr lang="en-US" b="0" i="0" dirty="0">
              <a:solidFill>
                <a:srgbClr val="273239"/>
              </a:solidFill>
              <a:effectLst/>
              <a:latin typeface="Nunito" pitchFamily="2" charset="0"/>
            </a:endParaRPr>
          </a:p>
          <a:p>
            <a:endParaRPr lang="en-IN" dirty="0"/>
          </a:p>
        </p:txBody>
      </p:sp>
    </p:spTree>
    <p:extLst>
      <p:ext uri="{BB962C8B-B14F-4D97-AF65-F5344CB8AC3E}">
        <p14:creationId xmlns:p14="http://schemas.microsoft.com/office/powerpoint/2010/main" val="28269479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23523D-14AC-4F74-EE4D-D319CB8A3E85}"/>
              </a:ext>
            </a:extLst>
          </p:cNvPr>
          <p:cNvSpPr>
            <a:spLocks noGrp="1"/>
          </p:cNvSpPr>
          <p:nvPr>
            <p:ph idx="1"/>
          </p:nvPr>
        </p:nvSpPr>
        <p:spPr>
          <a:xfrm>
            <a:off x="838200" y="654050"/>
            <a:ext cx="10515600" cy="5746750"/>
          </a:xfrm>
        </p:spPr>
        <p:txBody>
          <a:bodyPr>
            <a:normAutofit/>
          </a:bodyPr>
          <a:lstStyle/>
          <a:p>
            <a:pPr algn="l" fontAlgn="base">
              <a:spcBef>
                <a:spcPts val="1800"/>
              </a:spcBef>
              <a:spcAft>
                <a:spcPts val="1800"/>
              </a:spcAft>
              <a:buNone/>
            </a:pPr>
            <a:r>
              <a:rPr lang="en-US" b="1" i="0" dirty="0">
                <a:solidFill>
                  <a:srgbClr val="273239"/>
                </a:solidFill>
                <a:effectLst/>
                <a:latin typeface="Nunito" pitchFamily="2" charset="0"/>
              </a:rPr>
              <a:t>Rollback/Undo Recovery Technique</a:t>
            </a:r>
          </a:p>
          <a:p>
            <a:pPr algn="just" rtl="0" fontAlgn="base">
              <a:spcAft>
                <a:spcPts val="750"/>
              </a:spcAft>
            </a:pPr>
            <a:r>
              <a:rPr lang="en-US" b="0" i="0" dirty="0">
                <a:solidFill>
                  <a:srgbClr val="273239"/>
                </a:solidFill>
                <a:effectLst/>
                <a:latin typeface="Nunito" pitchFamily="2" charset="0"/>
              </a:rPr>
              <a:t>The rollback/undo recovery technique is based on the principle of backing out or undoing the effects of a transaction that has not been completed successfully due to a system failure or error. </a:t>
            </a:r>
          </a:p>
          <a:p>
            <a:pPr algn="just" rtl="0" fontAlgn="base">
              <a:spcAft>
                <a:spcPts val="750"/>
              </a:spcAft>
            </a:pPr>
            <a:r>
              <a:rPr lang="en-US" b="0" i="0" dirty="0">
                <a:solidFill>
                  <a:srgbClr val="273239"/>
                </a:solidFill>
                <a:effectLst/>
                <a:latin typeface="Nunito" pitchFamily="2" charset="0"/>
              </a:rPr>
              <a:t>This technique is accomplished by undoing the changes made by the transaction using the </a:t>
            </a:r>
            <a:r>
              <a:rPr lang="en-US" b="0" i="0" dirty="0">
                <a:solidFill>
                  <a:srgbClr val="FF0000"/>
                </a:solidFill>
                <a:effectLst/>
                <a:latin typeface="Nunito" pitchFamily="2" charset="0"/>
              </a:rPr>
              <a:t>log records stored </a:t>
            </a:r>
            <a:r>
              <a:rPr lang="en-US" b="0" i="0" dirty="0">
                <a:solidFill>
                  <a:srgbClr val="273239"/>
                </a:solidFill>
                <a:effectLst/>
                <a:latin typeface="Nunito" pitchFamily="2" charset="0"/>
              </a:rPr>
              <a:t>in the transaction log. The transaction log contains a record of all the transactions that have been performed on the database. </a:t>
            </a:r>
          </a:p>
          <a:p>
            <a:pPr algn="just" rtl="0" fontAlgn="base">
              <a:spcAft>
                <a:spcPts val="750"/>
              </a:spcAft>
            </a:pPr>
            <a:r>
              <a:rPr lang="en-US" b="0" i="0" dirty="0">
                <a:solidFill>
                  <a:srgbClr val="273239"/>
                </a:solidFill>
                <a:effectLst/>
                <a:latin typeface="Nunito" pitchFamily="2" charset="0"/>
              </a:rPr>
              <a:t>The system uses the log records to undo the changes made by the failed transaction and restore the database to its previous state.</a:t>
            </a:r>
          </a:p>
          <a:p>
            <a:endParaRPr lang="en-IN" dirty="0"/>
          </a:p>
        </p:txBody>
      </p:sp>
    </p:spTree>
    <p:extLst>
      <p:ext uri="{BB962C8B-B14F-4D97-AF65-F5344CB8AC3E}">
        <p14:creationId xmlns:p14="http://schemas.microsoft.com/office/powerpoint/2010/main" val="3650262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2170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AB1C08D-534E-D4B8-761E-EEE124BF7464}"/>
              </a:ext>
            </a:extLst>
          </p:cNvPr>
          <p:cNvSpPr>
            <a:spLocks noGrp="1"/>
          </p:cNvSpPr>
          <p:nvPr>
            <p:ph idx="1"/>
          </p:nvPr>
        </p:nvSpPr>
        <p:spPr>
          <a:xfrm>
            <a:off x="733425" y="587374"/>
            <a:ext cx="10515600" cy="5775325"/>
          </a:xfrm>
        </p:spPr>
        <p:txBody>
          <a:bodyPr/>
          <a:lstStyle/>
          <a:p>
            <a:pPr algn="l" fontAlgn="base">
              <a:spcBef>
                <a:spcPts val="1800"/>
              </a:spcBef>
              <a:spcAft>
                <a:spcPts val="1800"/>
              </a:spcAft>
              <a:buNone/>
            </a:pPr>
            <a:r>
              <a:rPr lang="en-US" b="1" i="0" dirty="0">
                <a:solidFill>
                  <a:srgbClr val="273239"/>
                </a:solidFill>
                <a:effectLst/>
                <a:latin typeface="Nunito" pitchFamily="2" charset="0"/>
              </a:rPr>
              <a:t>Commit/Redo Recovery Technique</a:t>
            </a:r>
          </a:p>
          <a:p>
            <a:pPr algn="just" rtl="0" fontAlgn="base">
              <a:spcAft>
                <a:spcPts val="750"/>
              </a:spcAft>
            </a:pPr>
            <a:r>
              <a:rPr lang="en-US" b="0" i="0" dirty="0">
                <a:solidFill>
                  <a:srgbClr val="273239"/>
                </a:solidFill>
                <a:effectLst/>
                <a:latin typeface="Nunito" pitchFamily="2" charset="0"/>
              </a:rPr>
              <a:t>The commit/redo recovery technique is based on the principle of reapplying the changes made by a transaction that has been completed successfully to the database. </a:t>
            </a:r>
          </a:p>
          <a:p>
            <a:pPr algn="just" rtl="0" fontAlgn="base">
              <a:spcAft>
                <a:spcPts val="750"/>
              </a:spcAft>
            </a:pPr>
            <a:r>
              <a:rPr lang="en-US" b="0" i="0" dirty="0">
                <a:solidFill>
                  <a:srgbClr val="273239"/>
                </a:solidFill>
                <a:effectLst/>
                <a:latin typeface="Nunito" pitchFamily="2" charset="0"/>
              </a:rPr>
              <a:t>This technique is accomplished by using the log records stored in the transaction log to redo the changes made by the transaction that was in progress at the time of the failure or error. </a:t>
            </a:r>
          </a:p>
          <a:p>
            <a:pPr algn="just" rtl="0" fontAlgn="base">
              <a:spcAft>
                <a:spcPts val="750"/>
              </a:spcAft>
            </a:pPr>
            <a:r>
              <a:rPr lang="en-US" b="0" i="0" dirty="0">
                <a:solidFill>
                  <a:srgbClr val="273239"/>
                </a:solidFill>
                <a:effectLst/>
                <a:latin typeface="Nunito" pitchFamily="2" charset="0"/>
              </a:rPr>
              <a:t>The system uses the log records to reapply the changes made by the transaction and restore the database to its most recent consistent state.</a:t>
            </a:r>
          </a:p>
          <a:p>
            <a:endParaRPr lang="en-IN" dirty="0"/>
          </a:p>
        </p:txBody>
      </p:sp>
    </p:spTree>
    <p:extLst>
      <p:ext uri="{BB962C8B-B14F-4D97-AF65-F5344CB8AC3E}">
        <p14:creationId xmlns:p14="http://schemas.microsoft.com/office/powerpoint/2010/main" val="1066894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E15C97-E062-581E-EDF0-3CF456E1D0EC}"/>
              </a:ext>
            </a:extLst>
          </p:cNvPr>
          <p:cNvSpPr>
            <a:spLocks noGrp="1"/>
          </p:cNvSpPr>
          <p:nvPr>
            <p:ph idx="1"/>
          </p:nvPr>
        </p:nvSpPr>
        <p:spPr>
          <a:xfrm>
            <a:off x="923925" y="501649"/>
            <a:ext cx="10515600" cy="6022975"/>
          </a:xfrm>
        </p:spPr>
        <p:txBody>
          <a:bodyPr>
            <a:normAutofit/>
          </a:bodyPr>
          <a:lstStyle/>
          <a:p>
            <a:pPr algn="l" fontAlgn="base">
              <a:spcBef>
                <a:spcPts val="1800"/>
              </a:spcBef>
              <a:spcAft>
                <a:spcPts val="1800"/>
              </a:spcAft>
              <a:buNone/>
            </a:pPr>
            <a:r>
              <a:rPr lang="en-US" b="1" i="0" dirty="0">
                <a:solidFill>
                  <a:srgbClr val="273239"/>
                </a:solidFill>
                <a:effectLst/>
                <a:latin typeface="Nunito" pitchFamily="2" charset="0"/>
              </a:rPr>
              <a:t>Checkpoint Recovery Technique</a:t>
            </a:r>
          </a:p>
          <a:p>
            <a:pPr algn="just" rtl="0" fontAlgn="base">
              <a:spcAft>
                <a:spcPts val="750"/>
              </a:spcAft>
            </a:pPr>
            <a:r>
              <a:rPr lang="en-US" b="1" i="0" u="sng" dirty="0">
                <a:solidFill>
                  <a:srgbClr val="357960"/>
                </a:solidFill>
                <a:effectLst/>
                <a:latin typeface="Nunito" pitchFamily="2" charset="0"/>
                <a:hlinkClick r:id="rId2"/>
              </a:rPr>
              <a:t>Checkpoint Recovery</a:t>
            </a:r>
            <a:r>
              <a:rPr lang="en-US" b="1" i="0" u="sng" dirty="0">
                <a:solidFill>
                  <a:srgbClr val="357960"/>
                </a:solidFill>
                <a:effectLst/>
                <a:latin typeface="Nunito" pitchFamily="2" charset="0"/>
              </a:rPr>
              <a:t> </a:t>
            </a:r>
            <a:r>
              <a:rPr lang="en-US" b="0" i="0" dirty="0">
                <a:solidFill>
                  <a:srgbClr val="273239"/>
                </a:solidFill>
                <a:effectLst/>
                <a:latin typeface="Nunito" pitchFamily="2" charset="0"/>
              </a:rPr>
              <a:t>is a technique used to improve data integrity and system stability, especially in databases and distributed systems. It entails preserving the system's state at regular intervals, known as checkpoints, at which all ongoing transactions are either completed or not initiated. </a:t>
            </a:r>
          </a:p>
          <a:p>
            <a:pPr algn="just" rtl="0" fontAlgn="base">
              <a:spcAft>
                <a:spcPts val="750"/>
              </a:spcAft>
            </a:pPr>
            <a:r>
              <a:rPr lang="en-US" b="0" i="0" dirty="0">
                <a:solidFill>
                  <a:srgbClr val="273239"/>
                </a:solidFill>
                <a:effectLst/>
                <a:latin typeface="Nunito" pitchFamily="2" charset="0"/>
              </a:rPr>
              <a:t>This saved state, which includes memory and CPU registers, is kept in stable, non-volatile storage so that it can withstand system crashes. In the event of a breakdown, the system can be restored to the most recent checkpoint, which reduces data loss and downtime. The frequency of checkpoint formation is carefully regulated to decrease system overhead while ensuring that recent data may be restored quickly.</a:t>
            </a:r>
          </a:p>
          <a:p>
            <a:endParaRPr lang="en-IN" dirty="0"/>
          </a:p>
        </p:txBody>
      </p:sp>
    </p:spTree>
    <p:extLst>
      <p:ext uri="{BB962C8B-B14F-4D97-AF65-F5344CB8AC3E}">
        <p14:creationId xmlns:p14="http://schemas.microsoft.com/office/powerpoint/2010/main" val="211360246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213</TotalTime>
  <Words>480</Words>
  <Application>Microsoft Office PowerPoint</Application>
  <PresentationFormat>Widescreen</PresentationFormat>
  <Paragraphs>20</Paragraphs>
  <Slides>7</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vt:i4>
      </vt:variant>
    </vt:vector>
  </HeadingPairs>
  <TitlesOfParts>
    <vt:vector size="13" baseType="lpstr">
      <vt:lpstr>Arial</vt:lpstr>
      <vt:lpstr>Calibri</vt:lpstr>
      <vt:lpstr>Calibri Light</vt:lpstr>
      <vt:lpstr>Nunito</vt:lpstr>
      <vt:lpstr>Source Sans 3</vt:lpstr>
      <vt:lpstr>Office Theme</vt:lpstr>
      <vt:lpstr>Database Recovery Techniques in DBMS </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Priyanka Priyadarshini</dc:creator>
  <cp:lastModifiedBy>Priyanka Priyadarshini</cp:lastModifiedBy>
  <cp:revision>9</cp:revision>
  <dcterms:created xsi:type="dcterms:W3CDTF">2025-05-18T15:14:07Z</dcterms:created>
  <dcterms:modified xsi:type="dcterms:W3CDTF">2025-05-18T18:48:01Z</dcterms:modified>
</cp:coreProperties>
</file>