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0" r:id="rId7"/>
    <p:sldId id="261" r:id="rId8"/>
    <p:sldId id="256" r:id="rId9"/>
    <p:sldId id="257" r:id="rId10"/>
    <p:sldId id="258" r:id="rId11"/>
    <p:sldId id="268" r:id="rId12"/>
    <p:sldId id="269" r:id="rId13"/>
    <p:sldId id="267"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8" autoAdjust="0"/>
    <p:restoredTop sz="94660"/>
  </p:normalViewPr>
  <p:slideViewPr>
    <p:cSldViewPr>
      <p:cViewPr varScale="1">
        <p:scale>
          <a:sx n="110" d="100"/>
          <a:sy n="110" d="100"/>
        </p:scale>
        <p:origin x="-168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6E19B7-466C-4BE4-8048-3DC79BDBABF9}"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50E0-EDB7-4EC4-BA16-5A0069AC3003}" type="slidenum">
              <a:rPr lang="en-IN" smtClean="0"/>
              <a:t>‹#›</a:t>
            </a:fld>
            <a:endParaRPr lang="en-IN"/>
          </a:p>
        </p:txBody>
      </p:sp>
    </p:spTree>
    <p:extLst>
      <p:ext uri="{BB962C8B-B14F-4D97-AF65-F5344CB8AC3E}">
        <p14:creationId xmlns:p14="http://schemas.microsoft.com/office/powerpoint/2010/main" val="325402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6E19B7-466C-4BE4-8048-3DC79BDBABF9}"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50E0-EDB7-4EC4-BA16-5A0069AC3003}" type="slidenum">
              <a:rPr lang="en-IN" smtClean="0"/>
              <a:t>‹#›</a:t>
            </a:fld>
            <a:endParaRPr lang="en-IN"/>
          </a:p>
        </p:txBody>
      </p:sp>
    </p:spTree>
    <p:extLst>
      <p:ext uri="{BB962C8B-B14F-4D97-AF65-F5344CB8AC3E}">
        <p14:creationId xmlns:p14="http://schemas.microsoft.com/office/powerpoint/2010/main" val="260673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6E19B7-466C-4BE4-8048-3DC79BDBABF9}"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50E0-EDB7-4EC4-BA16-5A0069AC3003}" type="slidenum">
              <a:rPr lang="en-IN" smtClean="0"/>
              <a:t>‹#›</a:t>
            </a:fld>
            <a:endParaRPr lang="en-IN"/>
          </a:p>
        </p:txBody>
      </p:sp>
    </p:spTree>
    <p:extLst>
      <p:ext uri="{BB962C8B-B14F-4D97-AF65-F5344CB8AC3E}">
        <p14:creationId xmlns:p14="http://schemas.microsoft.com/office/powerpoint/2010/main" val="68303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6E19B7-466C-4BE4-8048-3DC79BDBABF9}"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50E0-EDB7-4EC4-BA16-5A0069AC3003}" type="slidenum">
              <a:rPr lang="en-IN" smtClean="0"/>
              <a:t>‹#›</a:t>
            </a:fld>
            <a:endParaRPr lang="en-IN"/>
          </a:p>
        </p:txBody>
      </p:sp>
    </p:spTree>
    <p:extLst>
      <p:ext uri="{BB962C8B-B14F-4D97-AF65-F5344CB8AC3E}">
        <p14:creationId xmlns:p14="http://schemas.microsoft.com/office/powerpoint/2010/main" val="244104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E19B7-466C-4BE4-8048-3DC79BDBABF9}"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50E0-EDB7-4EC4-BA16-5A0069AC3003}" type="slidenum">
              <a:rPr lang="en-IN" smtClean="0"/>
              <a:t>‹#›</a:t>
            </a:fld>
            <a:endParaRPr lang="en-IN"/>
          </a:p>
        </p:txBody>
      </p:sp>
    </p:spTree>
    <p:extLst>
      <p:ext uri="{BB962C8B-B14F-4D97-AF65-F5344CB8AC3E}">
        <p14:creationId xmlns:p14="http://schemas.microsoft.com/office/powerpoint/2010/main" val="1904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36E19B7-466C-4BE4-8048-3DC79BDBABF9}"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250E0-EDB7-4EC4-BA16-5A0069AC3003}" type="slidenum">
              <a:rPr lang="en-IN" smtClean="0"/>
              <a:t>‹#›</a:t>
            </a:fld>
            <a:endParaRPr lang="en-IN"/>
          </a:p>
        </p:txBody>
      </p:sp>
    </p:spTree>
    <p:extLst>
      <p:ext uri="{BB962C8B-B14F-4D97-AF65-F5344CB8AC3E}">
        <p14:creationId xmlns:p14="http://schemas.microsoft.com/office/powerpoint/2010/main" val="21446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36E19B7-466C-4BE4-8048-3DC79BDBABF9}" type="datetimeFigureOut">
              <a:rPr lang="en-IN" smtClean="0"/>
              <a:t>13-03-2025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F250E0-EDB7-4EC4-BA16-5A0069AC3003}" type="slidenum">
              <a:rPr lang="en-IN" smtClean="0"/>
              <a:t>‹#›</a:t>
            </a:fld>
            <a:endParaRPr lang="en-IN"/>
          </a:p>
        </p:txBody>
      </p:sp>
    </p:spTree>
    <p:extLst>
      <p:ext uri="{BB962C8B-B14F-4D97-AF65-F5344CB8AC3E}">
        <p14:creationId xmlns:p14="http://schemas.microsoft.com/office/powerpoint/2010/main" val="101538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6E19B7-466C-4BE4-8048-3DC79BDBABF9}" type="datetimeFigureOut">
              <a:rPr lang="en-IN" smtClean="0"/>
              <a:t>13-03-2025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F250E0-EDB7-4EC4-BA16-5A0069AC3003}" type="slidenum">
              <a:rPr lang="en-IN" smtClean="0"/>
              <a:t>‹#›</a:t>
            </a:fld>
            <a:endParaRPr lang="en-IN"/>
          </a:p>
        </p:txBody>
      </p:sp>
    </p:spTree>
    <p:extLst>
      <p:ext uri="{BB962C8B-B14F-4D97-AF65-F5344CB8AC3E}">
        <p14:creationId xmlns:p14="http://schemas.microsoft.com/office/powerpoint/2010/main" val="67326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E19B7-466C-4BE4-8048-3DC79BDBABF9}" type="datetimeFigureOut">
              <a:rPr lang="en-IN" smtClean="0"/>
              <a:t>13-03-2025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F250E0-EDB7-4EC4-BA16-5A0069AC3003}" type="slidenum">
              <a:rPr lang="en-IN" smtClean="0"/>
              <a:t>‹#›</a:t>
            </a:fld>
            <a:endParaRPr lang="en-IN"/>
          </a:p>
        </p:txBody>
      </p:sp>
    </p:spTree>
    <p:extLst>
      <p:ext uri="{BB962C8B-B14F-4D97-AF65-F5344CB8AC3E}">
        <p14:creationId xmlns:p14="http://schemas.microsoft.com/office/powerpoint/2010/main" val="69008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E19B7-466C-4BE4-8048-3DC79BDBABF9}"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250E0-EDB7-4EC4-BA16-5A0069AC3003}" type="slidenum">
              <a:rPr lang="en-IN" smtClean="0"/>
              <a:t>‹#›</a:t>
            </a:fld>
            <a:endParaRPr lang="en-IN"/>
          </a:p>
        </p:txBody>
      </p:sp>
    </p:spTree>
    <p:extLst>
      <p:ext uri="{BB962C8B-B14F-4D97-AF65-F5344CB8AC3E}">
        <p14:creationId xmlns:p14="http://schemas.microsoft.com/office/powerpoint/2010/main" val="362659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E19B7-466C-4BE4-8048-3DC79BDBABF9}"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250E0-EDB7-4EC4-BA16-5A0069AC3003}" type="slidenum">
              <a:rPr lang="en-IN" smtClean="0"/>
              <a:t>‹#›</a:t>
            </a:fld>
            <a:endParaRPr lang="en-IN"/>
          </a:p>
        </p:txBody>
      </p:sp>
    </p:spTree>
    <p:extLst>
      <p:ext uri="{BB962C8B-B14F-4D97-AF65-F5344CB8AC3E}">
        <p14:creationId xmlns:p14="http://schemas.microsoft.com/office/powerpoint/2010/main" val="218339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E19B7-466C-4BE4-8048-3DC79BDBABF9}" type="datetimeFigureOut">
              <a:rPr lang="en-IN" smtClean="0"/>
              <a:t>13-03-2025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250E0-EDB7-4EC4-BA16-5A0069AC3003}" type="slidenum">
              <a:rPr lang="en-IN" smtClean="0"/>
              <a:t>‹#›</a:t>
            </a:fld>
            <a:endParaRPr lang="en-IN"/>
          </a:p>
        </p:txBody>
      </p:sp>
    </p:spTree>
    <p:extLst>
      <p:ext uri="{BB962C8B-B14F-4D97-AF65-F5344CB8AC3E}">
        <p14:creationId xmlns:p14="http://schemas.microsoft.com/office/powerpoint/2010/main" val="4237388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908720"/>
            <a:ext cx="8229600" cy="4525963"/>
          </a:xfrm>
        </p:spPr>
        <p:txBody>
          <a:bodyPr>
            <a:normAutofit fontScale="77500" lnSpcReduction="20000"/>
          </a:bodyPr>
          <a:lstStyle/>
          <a:p>
            <a:pPr algn="just" fontAlgn="base"/>
            <a:r>
              <a:rPr lang="en-US" b="1" dirty="0"/>
              <a:t>Degree of Relationship</a:t>
            </a:r>
          </a:p>
          <a:p>
            <a:pPr algn="just" fontAlgn="base"/>
            <a:r>
              <a:rPr lang="en-US" dirty="0"/>
              <a:t>In DBMS, a degree of relationship represents the number of entity types that are associated with a relationship. </a:t>
            </a:r>
          </a:p>
          <a:p>
            <a:pPr algn="just" fontAlgn="base"/>
            <a:endParaRPr lang="en-US" dirty="0"/>
          </a:p>
          <a:p>
            <a:pPr algn="just" fontAlgn="base"/>
            <a:endParaRPr lang="en-US" dirty="0"/>
          </a:p>
          <a:p>
            <a:pPr algn="just" fontAlgn="base"/>
            <a:r>
              <a:rPr lang="en-US" b="1" dirty="0"/>
              <a:t>Types of degree</a:t>
            </a:r>
          </a:p>
          <a:p>
            <a:pPr algn="just" fontAlgn="base"/>
            <a:r>
              <a:rPr lang="en-US" dirty="0"/>
              <a:t>Now, based on the number of linked entity types, we have 4 types of degrees of relationships.</a:t>
            </a:r>
          </a:p>
          <a:p>
            <a:pPr fontAlgn="base"/>
            <a:r>
              <a:rPr lang="en-IN" dirty="0"/>
              <a:t>Unary</a:t>
            </a:r>
          </a:p>
          <a:p>
            <a:pPr fontAlgn="base"/>
            <a:r>
              <a:rPr lang="en-IN" dirty="0"/>
              <a:t>Binary</a:t>
            </a:r>
          </a:p>
          <a:p>
            <a:pPr fontAlgn="base"/>
            <a:r>
              <a:rPr lang="en-IN" dirty="0"/>
              <a:t>Ternary</a:t>
            </a:r>
          </a:p>
          <a:p>
            <a:pPr fontAlgn="base"/>
            <a:r>
              <a:rPr lang="en-IN" dirty="0"/>
              <a:t>N-</a:t>
            </a:r>
            <a:r>
              <a:rPr lang="en-IN" dirty="0" err="1"/>
              <a:t>ary</a:t>
            </a:r>
            <a:endParaRPr lang="en-IN" dirty="0"/>
          </a:p>
          <a:p>
            <a:pPr algn="just" fontAlgn="base"/>
            <a:endParaRPr lang="en-US" dirty="0"/>
          </a:p>
          <a:p>
            <a:pPr algn="just"/>
            <a:endParaRPr lang="en-IN" dirty="0"/>
          </a:p>
        </p:txBody>
      </p:sp>
    </p:spTree>
    <p:extLst>
      <p:ext uri="{BB962C8B-B14F-4D97-AF65-F5344CB8AC3E}">
        <p14:creationId xmlns:p14="http://schemas.microsoft.com/office/powerpoint/2010/main" val="255787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Relationships Between Entities</a:t>
            </a:r>
            <a:br>
              <a:rPr lang="en-US" b="1" dirty="0"/>
            </a:br>
            <a:r>
              <a:rPr lang="en-US" b="1" dirty="0"/>
              <a:t/>
            </a:r>
            <a:br>
              <a:rPr lang="en-US" b="1" dirty="0"/>
            </a:br>
            <a:endParaRPr lang="en-IN" dirty="0"/>
          </a:p>
        </p:txBody>
      </p:sp>
      <p:sp>
        <p:nvSpPr>
          <p:cNvPr id="3" name="Content Placeholder 2"/>
          <p:cNvSpPr>
            <a:spLocks noGrp="1"/>
          </p:cNvSpPr>
          <p:nvPr>
            <p:ph idx="1"/>
          </p:nvPr>
        </p:nvSpPr>
        <p:spPr>
          <a:xfrm>
            <a:off x="539552" y="692696"/>
            <a:ext cx="8229600" cy="6165304"/>
          </a:xfrm>
        </p:spPr>
        <p:txBody>
          <a:bodyPr>
            <a:normAutofit/>
          </a:bodyPr>
          <a:lstStyle/>
          <a:p>
            <a:pPr marL="1257300"/>
            <a:r>
              <a:rPr lang="en-US" sz="1600" b="1" dirty="0" err="1"/>
              <a:t>course_dept</a:t>
            </a:r>
            <a:r>
              <a:rPr lang="en-US" sz="1600" dirty="0"/>
              <a:t> (One-to-Many)</a:t>
            </a:r>
          </a:p>
          <a:p>
            <a:pPr marL="1257300" lvl="1" indent="-342900"/>
            <a:r>
              <a:rPr lang="en-US" sz="1400" dirty="0"/>
              <a:t>A department offers multiple courses.</a:t>
            </a:r>
          </a:p>
          <a:p>
            <a:pPr marL="1257300"/>
            <a:r>
              <a:rPr lang="en-US" sz="1600" b="1" dirty="0" err="1"/>
              <a:t>inst_dept</a:t>
            </a:r>
            <a:r>
              <a:rPr lang="en-US" sz="1600" dirty="0"/>
              <a:t> (Many-to-One)</a:t>
            </a:r>
          </a:p>
          <a:p>
            <a:pPr marL="1257300" lvl="1" indent="-342900"/>
            <a:r>
              <a:rPr lang="en-US" sz="1400" dirty="0"/>
              <a:t>Each instructor belongs to one department.</a:t>
            </a:r>
          </a:p>
          <a:p>
            <a:pPr marL="1257300"/>
            <a:r>
              <a:rPr lang="en-US" sz="1600" b="1" dirty="0" err="1"/>
              <a:t>stud_dept</a:t>
            </a:r>
            <a:r>
              <a:rPr lang="en-US" sz="1600" dirty="0"/>
              <a:t> (Many-to-One)</a:t>
            </a:r>
          </a:p>
          <a:p>
            <a:pPr marL="1257300" lvl="1" indent="-342900"/>
            <a:r>
              <a:rPr lang="en-US" sz="1400" dirty="0"/>
              <a:t>Each student is associated with one department.</a:t>
            </a:r>
          </a:p>
          <a:p>
            <a:pPr marL="1257300"/>
            <a:r>
              <a:rPr lang="en-US" sz="1600" b="1" dirty="0"/>
              <a:t>advisor</a:t>
            </a:r>
            <a:r>
              <a:rPr lang="en-US" sz="1600" dirty="0"/>
              <a:t> (One-to-One)</a:t>
            </a:r>
          </a:p>
          <a:p>
            <a:pPr marL="1257300" lvl="1" indent="-342900"/>
            <a:r>
              <a:rPr lang="en-US" sz="1400" dirty="0"/>
              <a:t>Each student has one instructor as an advisor.</a:t>
            </a:r>
          </a:p>
          <a:p>
            <a:pPr marL="1257300"/>
            <a:r>
              <a:rPr lang="en-US" sz="1600" b="1" dirty="0"/>
              <a:t>teaches</a:t>
            </a:r>
            <a:r>
              <a:rPr lang="en-US" sz="1600" dirty="0"/>
              <a:t> (Many-to-Many)</a:t>
            </a:r>
          </a:p>
          <a:p>
            <a:pPr marL="1257300" lvl="1" indent="-342900"/>
            <a:r>
              <a:rPr lang="en-US" sz="1400" dirty="0"/>
              <a:t>An instructor can teach multiple sections, and a section can be taught by multiple instructors.</a:t>
            </a:r>
          </a:p>
          <a:p>
            <a:pPr marL="1257300"/>
            <a:r>
              <a:rPr lang="en-US" sz="1600" b="1" dirty="0"/>
              <a:t>takes</a:t>
            </a:r>
            <a:r>
              <a:rPr lang="en-US" sz="1600" dirty="0"/>
              <a:t> (Many-to-Many)</a:t>
            </a:r>
          </a:p>
          <a:p>
            <a:pPr marL="1257300" lvl="1" indent="-342900"/>
            <a:r>
              <a:rPr lang="en-US" sz="1400" dirty="0"/>
              <a:t>A student can take multiple sections, and each section can have multiple students.</a:t>
            </a:r>
          </a:p>
          <a:p>
            <a:pPr marL="1257300" lvl="1" indent="-342900"/>
            <a:r>
              <a:rPr lang="en-US" sz="1400" dirty="0"/>
              <a:t>The relationship has an attribute: grade (indicating the student's performance in a section).</a:t>
            </a:r>
          </a:p>
          <a:p>
            <a:pPr marL="1257300"/>
            <a:r>
              <a:rPr lang="en-US" sz="1600" b="1" dirty="0" err="1"/>
              <a:t>sec_course</a:t>
            </a:r>
            <a:r>
              <a:rPr lang="en-US" sz="1600" dirty="0"/>
              <a:t> (Many-to-One)</a:t>
            </a:r>
          </a:p>
          <a:p>
            <a:pPr marL="1257300" lvl="1" indent="-342900"/>
            <a:r>
              <a:rPr lang="en-US" sz="1400" dirty="0"/>
              <a:t>A section belongs to a single course.</a:t>
            </a:r>
          </a:p>
          <a:p>
            <a:pPr marL="1257300"/>
            <a:r>
              <a:rPr lang="en-US" sz="1600" b="1" dirty="0" err="1"/>
              <a:t>sec_time_slot</a:t>
            </a:r>
            <a:r>
              <a:rPr lang="en-US" sz="1600" dirty="0"/>
              <a:t> (Many-to-One)</a:t>
            </a:r>
          </a:p>
          <a:p>
            <a:pPr marL="1257300" lvl="1" indent="-342900"/>
            <a:r>
              <a:rPr lang="en-US" sz="1400" dirty="0"/>
              <a:t>A section is assigned to one </a:t>
            </a:r>
            <a:r>
              <a:rPr lang="en-US" sz="1400" dirty="0" err="1"/>
              <a:t>time_slot</a:t>
            </a:r>
            <a:r>
              <a:rPr lang="en-US" sz="1400" dirty="0"/>
              <a:t>.</a:t>
            </a:r>
          </a:p>
          <a:p>
            <a:pPr marL="1257300"/>
            <a:r>
              <a:rPr lang="en-US" sz="1600" b="1" dirty="0" err="1"/>
              <a:t>sec_class</a:t>
            </a:r>
            <a:r>
              <a:rPr lang="en-US" sz="1600" dirty="0"/>
              <a:t> (Many-to-One)</a:t>
            </a:r>
          </a:p>
          <a:p>
            <a:pPr marL="1257300" lvl="1" indent="-342900"/>
            <a:r>
              <a:rPr lang="en-US" sz="1400" dirty="0"/>
              <a:t>A section is conducted in one classroom.</a:t>
            </a:r>
          </a:p>
          <a:p>
            <a:pPr marL="1257300"/>
            <a:r>
              <a:rPr lang="en-US" sz="1600" b="1" dirty="0" err="1"/>
              <a:t>prereq</a:t>
            </a:r>
            <a:r>
              <a:rPr lang="en-US" sz="1600" dirty="0"/>
              <a:t> (One-to-Many)</a:t>
            </a:r>
          </a:p>
          <a:p>
            <a:pPr marL="1257300" lvl="1" indent="-342900"/>
            <a:r>
              <a:rPr lang="en-US" sz="1400" dirty="0"/>
              <a:t>A course can have prerequisite courses.</a:t>
            </a:r>
            <a:endParaRPr lang="en-IN" sz="1600" dirty="0"/>
          </a:p>
        </p:txBody>
      </p:sp>
    </p:spTree>
    <p:extLst>
      <p:ext uri="{BB962C8B-B14F-4D97-AF65-F5344CB8AC3E}">
        <p14:creationId xmlns:p14="http://schemas.microsoft.com/office/powerpoint/2010/main" val="2108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0"/>
            <a:ext cx="7200800" cy="6829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25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052736"/>
            <a:ext cx="9057894" cy="486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83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82B877A-3F84-70E0-4AD7-2CFB5EB11BBB}"/>
              </a:ext>
            </a:extLst>
          </p:cNvPr>
          <p:cNvPicPr>
            <a:picLocks noChangeAspect="1"/>
          </p:cNvPicPr>
          <p:nvPr/>
        </p:nvPicPr>
        <p:blipFill rotWithShape="1">
          <a:blip r:embed="rId2"/>
          <a:srcRect l="10617"/>
          <a:stretch/>
        </p:blipFill>
        <p:spPr>
          <a:xfrm>
            <a:off x="179513" y="188640"/>
            <a:ext cx="8909630" cy="5328592"/>
          </a:xfrm>
          <a:prstGeom prst="rect">
            <a:avLst/>
          </a:prstGeom>
        </p:spPr>
      </p:pic>
    </p:spTree>
    <p:extLst>
      <p:ext uri="{BB962C8B-B14F-4D97-AF65-F5344CB8AC3E}">
        <p14:creationId xmlns:p14="http://schemas.microsoft.com/office/powerpoint/2010/main" val="21705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Explanation of Relationship Types</a:t>
            </a:r>
          </a:p>
          <a:p>
            <a:r>
              <a:rPr lang="en-US" b="1" dirty="0"/>
              <a:t>One-to-One (1:1):</a:t>
            </a:r>
            <a:r>
              <a:rPr lang="en-US" dirty="0"/>
              <a:t> Each entity in one set is related to only one entity in another set.</a:t>
            </a:r>
          </a:p>
          <a:p>
            <a:pPr lvl="1"/>
            <a:r>
              <a:rPr lang="en-US" dirty="0"/>
              <a:t>Example: advisor (Each student has one instructor as an advisor.)</a:t>
            </a:r>
          </a:p>
          <a:p>
            <a:r>
              <a:rPr lang="en-US" b="1" dirty="0"/>
              <a:t>One-to-Many (1:M):</a:t>
            </a:r>
            <a:r>
              <a:rPr lang="en-US" dirty="0"/>
              <a:t> One entity is related to multiple entities in another set.</a:t>
            </a:r>
          </a:p>
          <a:p>
            <a:pPr lvl="1"/>
            <a:r>
              <a:rPr lang="en-US" dirty="0"/>
              <a:t>Example: </a:t>
            </a:r>
            <a:r>
              <a:rPr lang="en-US" dirty="0" err="1"/>
              <a:t>inst_dept</a:t>
            </a:r>
            <a:r>
              <a:rPr lang="en-US" dirty="0"/>
              <a:t> (One department has multiple instructors.)</a:t>
            </a:r>
          </a:p>
          <a:p>
            <a:r>
              <a:rPr lang="en-US" b="1" dirty="0"/>
              <a:t>Many-to-Many (M:N):</a:t>
            </a:r>
            <a:r>
              <a:rPr lang="en-US" dirty="0"/>
              <a:t> Multiple entities in one set can be related to multiple entities in another set.</a:t>
            </a:r>
          </a:p>
          <a:p>
            <a:pPr lvl="1"/>
            <a:r>
              <a:rPr lang="en-US" dirty="0"/>
              <a:t>Example: takes (A student can take multiple sections, and each section can have multiple students.)</a:t>
            </a:r>
          </a:p>
          <a:p>
            <a:endParaRPr lang="en-IN" dirty="0"/>
          </a:p>
        </p:txBody>
      </p:sp>
    </p:spTree>
    <p:extLst>
      <p:ext uri="{BB962C8B-B14F-4D97-AF65-F5344CB8AC3E}">
        <p14:creationId xmlns:p14="http://schemas.microsoft.com/office/powerpoint/2010/main" val="91785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4525963"/>
          </a:xfrm>
        </p:spPr>
        <p:txBody>
          <a:bodyPr>
            <a:normAutofit fontScale="77500" lnSpcReduction="20000"/>
          </a:bodyPr>
          <a:lstStyle/>
          <a:p>
            <a:pPr algn="just" fontAlgn="base"/>
            <a:r>
              <a:rPr lang="en-US" b="1" dirty="0"/>
              <a:t>Unary (Degree 1)</a:t>
            </a:r>
          </a:p>
          <a:p>
            <a:pPr algn="just" fontAlgn="base"/>
            <a:r>
              <a:rPr lang="en-US" dirty="0"/>
              <a:t>In this type of relationship, both the associating entity types are the same. So, we can say that unary relationships exist when both entity types are the same and we call them the degree of relationship is 1. In other words, in a relation only one entity set is participating then such type of relationship is known as a unary relationship.</a:t>
            </a:r>
          </a:p>
          <a:p>
            <a:pPr algn="just" fontAlgn="base"/>
            <a:r>
              <a:rPr lang="en-US" b="1" dirty="0"/>
              <a:t>Example:</a:t>
            </a:r>
            <a:r>
              <a:rPr lang="en-US" dirty="0"/>
              <a:t> In a particular class, we have many students, there are monitors too. So, here class monitors are also students. Thus, we can say that only students are participating here. So the degree of such type of relationship is 1.</a:t>
            </a:r>
          </a:p>
          <a:p>
            <a:pPr algn="just"/>
            <a:endParaRPr lang="en-IN" dirty="0"/>
          </a:p>
        </p:txBody>
      </p:sp>
      <p:pic>
        <p:nvPicPr>
          <p:cNvPr id="4098" name="Picture 2" descr="u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221088"/>
            <a:ext cx="34480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82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260648"/>
            <a:ext cx="8229600" cy="4525963"/>
          </a:xfrm>
        </p:spPr>
        <p:txBody>
          <a:bodyPr>
            <a:normAutofit fontScale="70000" lnSpcReduction="20000"/>
          </a:bodyPr>
          <a:lstStyle/>
          <a:p>
            <a:pPr algn="just" fontAlgn="base"/>
            <a:r>
              <a:rPr lang="en-US" b="1" dirty="0"/>
              <a:t>Binary (Degree 2)</a:t>
            </a:r>
          </a:p>
          <a:p>
            <a:pPr algn="just" fontAlgn="base"/>
            <a:r>
              <a:rPr lang="en-US" dirty="0"/>
              <a:t>In a Binary relationship, there are two types of entity associates. So, we can say that a Binary relationship exists when there are two types of entity and we call them a degree of relationship is 2. Or in other words, in a relation when two entity sets are participating then such type of relationship is known as a binary relationship. This is the most used relationship and one can easily be converted into a relational table. </a:t>
            </a:r>
          </a:p>
          <a:p>
            <a:pPr algn="just" fontAlgn="base"/>
            <a:endParaRPr lang="en-US" dirty="0"/>
          </a:p>
          <a:p>
            <a:pPr algn="just" fontAlgn="base"/>
            <a:r>
              <a:rPr lang="en-US" b="1" dirty="0"/>
              <a:t>Example: </a:t>
            </a:r>
            <a:r>
              <a:rPr lang="en-US" dirty="0"/>
              <a:t>We have two entity types ‘Student’ and ‘ID’ where each ‘Student’ has his ‘ID’. So, here two entity types are associating we can say it is a binary relationship. Also, one ‘Father’ can have many ‘daughters’ but each ‘daughter’ should belong to only one ‘father. We can say that it is a one-to-many binary relationship.</a:t>
            </a:r>
          </a:p>
          <a:p>
            <a:pPr algn="just"/>
            <a:endParaRPr lang="en-IN" dirty="0"/>
          </a:p>
        </p:txBody>
      </p:sp>
      <p:pic>
        <p:nvPicPr>
          <p:cNvPr id="5122" name="Picture 2" descr="bi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725144"/>
            <a:ext cx="5734050" cy="78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35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4525963"/>
          </a:xfrm>
        </p:spPr>
        <p:txBody>
          <a:bodyPr>
            <a:normAutofit fontScale="70000" lnSpcReduction="20000"/>
          </a:bodyPr>
          <a:lstStyle/>
          <a:p>
            <a:pPr algn="just" fontAlgn="base"/>
            <a:r>
              <a:rPr lang="en-US" b="1" dirty="0"/>
              <a:t>Ternary (Degree 3)</a:t>
            </a:r>
          </a:p>
          <a:p>
            <a:pPr algn="just" fontAlgn="base"/>
            <a:r>
              <a:rPr lang="en-US" dirty="0"/>
              <a:t>In the Ternary relationship, there are three types of entity associates. So, we can say that a Ternary relationship exists when there are three types of entity and we call them a degree of relationship is 3. Since the number of entities increases due to this, it becomes very complex to turn E-R into a relational table. Now let’s understand with the examples.</a:t>
            </a:r>
          </a:p>
          <a:p>
            <a:pPr algn="just" fontAlgn="base"/>
            <a:endParaRPr lang="en-US" dirty="0"/>
          </a:p>
          <a:p>
            <a:pPr algn="just" fontAlgn="base"/>
            <a:r>
              <a:rPr lang="en-US" b="1" dirty="0"/>
              <a:t>Example:</a:t>
            </a:r>
            <a:r>
              <a:rPr lang="en-US" dirty="0"/>
              <a:t> We have three entity types ‘Teacher’, ‘Course’, and ‘Class’. The relationship between these entities is defined as the teacher teaching a particular course, also the teacher teaches a particular class. So, here three entity types are associating we can say it is a ternary relationship.</a:t>
            </a:r>
          </a:p>
          <a:p>
            <a:pPr algn="just"/>
            <a:endParaRPr lang="en-IN" dirty="0"/>
          </a:p>
        </p:txBody>
      </p:sp>
      <p:pic>
        <p:nvPicPr>
          <p:cNvPr id="6146" name="Picture 2" descr="tar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365104"/>
            <a:ext cx="57340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99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229600" cy="4525963"/>
          </a:xfrm>
        </p:spPr>
        <p:txBody>
          <a:bodyPr>
            <a:normAutofit/>
          </a:bodyPr>
          <a:lstStyle/>
          <a:p>
            <a:pPr algn="just" fontAlgn="base"/>
            <a:r>
              <a:rPr lang="en-US" sz="2000" b="1" dirty="0"/>
              <a:t>N-</a:t>
            </a:r>
            <a:r>
              <a:rPr lang="en-US" sz="2000" b="1" dirty="0" err="1"/>
              <a:t>ary</a:t>
            </a:r>
            <a:r>
              <a:rPr lang="en-US" sz="2000" b="1" dirty="0"/>
              <a:t> (n Degree)</a:t>
            </a:r>
          </a:p>
          <a:p>
            <a:pPr algn="just" fontAlgn="base"/>
            <a:r>
              <a:rPr lang="en-US" sz="2000" dirty="0"/>
              <a:t>In the N-</a:t>
            </a:r>
            <a:r>
              <a:rPr lang="en-US" sz="2000" dirty="0" err="1"/>
              <a:t>ary</a:t>
            </a:r>
            <a:r>
              <a:rPr lang="en-US" sz="2000" dirty="0"/>
              <a:t> relationship, there are n types of entity that associates. So, we can say that an N-</a:t>
            </a:r>
            <a:r>
              <a:rPr lang="en-US" sz="2000" dirty="0" err="1"/>
              <a:t>ary</a:t>
            </a:r>
            <a:r>
              <a:rPr lang="en-US" sz="2000" dirty="0"/>
              <a:t> relationship exists when there are n types of entities. There is one limitation of the N-</a:t>
            </a:r>
            <a:r>
              <a:rPr lang="en-US" sz="2000" dirty="0" err="1"/>
              <a:t>ary</a:t>
            </a:r>
            <a:r>
              <a:rPr lang="en-US" sz="2000" dirty="0"/>
              <a:t> relationship, as there are many entities so it is very hard to convert into an entity, rational table. So, this is very uncommon, unlike binary which is very much popular.</a:t>
            </a:r>
          </a:p>
          <a:p>
            <a:pPr algn="just" fontAlgn="base"/>
            <a:r>
              <a:rPr lang="en-US" sz="2000" b="1" dirty="0"/>
              <a:t>Example: </a:t>
            </a:r>
            <a:r>
              <a:rPr lang="en-US" sz="2000" dirty="0"/>
              <a:t>We have 5 entities Teacher, Class, Location, Salary, Course. So, here five entity types are associating we can say an n-</a:t>
            </a:r>
            <a:r>
              <a:rPr lang="en-US" sz="2000" dirty="0" err="1"/>
              <a:t>ary</a:t>
            </a:r>
            <a:r>
              <a:rPr lang="en-US" sz="2000" dirty="0"/>
              <a:t> relationship is 5. </a:t>
            </a:r>
          </a:p>
          <a:p>
            <a:pPr algn="just"/>
            <a:endParaRPr lang="en-IN" sz="2000" dirty="0"/>
          </a:p>
        </p:txBody>
      </p:sp>
      <p:pic>
        <p:nvPicPr>
          <p:cNvPr id="7170" name="Picture 2" descr="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573016"/>
            <a:ext cx="57340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55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478"/>
            <a:ext cx="6179923" cy="684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71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5" y="160688"/>
            <a:ext cx="6768752" cy="666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36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187624" y="116631"/>
            <a:ext cx="6840760" cy="661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4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Entities and Their Attributes</a:t>
            </a:r>
            <a:br>
              <a:rPr lang="en-US" b="1" dirty="0"/>
            </a:br>
            <a:endParaRPr lang="en-IN" dirty="0"/>
          </a:p>
        </p:txBody>
      </p:sp>
      <p:sp>
        <p:nvSpPr>
          <p:cNvPr id="3" name="Content Placeholder 2"/>
          <p:cNvSpPr>
            <a:spLocks noGrp="1"/>
          </p:cNvSpPr>
          <p:nvPr>
            <p:ph idx="1"/>
          </p:nvPr>
        </p:nvSpPr>
        <p:spPr>
          <a:xfrm>
            <a:off x="539552" y="1268760"/>
            <a:ext cx="8229600" cy="4525963"/>
          </a:xfrm>
        </p:spPr>
        <p:txBody>
          <a:bodyPr>
            <a:normAutofit fontScale="47500" lnSpcReduction="20000"/>
          </a:bodyPr>
          <a:lstStyle/>
          <a:p>
            <a:r>
              <a:rPr lang="en-US" b="1" dirty="0"/>
              <a:t>Department</a:t>
            </a:r>
            <a:r>
              <a:rPr lang="en-US" dirty="0"/>
              <a:t> (Strong Entity)</a:t>
            </a:r>
          </a:p>
          <a:p>
            <a:pPr lvl="1"/>
            <a:r>
              <a:rPr lang="en-US" dirty="0"/>
              <a:t>Attributes: </a:t>
            </a:r>
            <a:r>
              <a:rPr lang="en-US" dirty="0" err="1"/>
              <a:t>dept_name</a:t>
            </a:r>
            <a:r>
              <a:rPr lang="en-US" dirty="0"/>
              <a:t>, building, budget</a:t>
            </a:r>
          </a:p>
          <a:p>
            <a:pPr lvl="1"/>
            <a:r>
              <a:rPr lang="en-US" dirty="0"/>
              <a:t>Represents different departments in the university.</a:t>
            </a:r>
          </a:p>
          <a:p>
            <a:r>
              <a:rPr lang="en-US" b="1" dirty="0"/>
              <a:t>Instructor</a:t>
            </a:r>
            <a:r>
              <a:rPr lang="en-US" dirty="0"/>
              <a:t> (Strong Entity)</a:t>
            </a:r>
          </a:p>
          <a:p>
            <a:pPr lvl="1"/>
            <a:r>
              <a:rPr lang="en-US" dirty="0"/>
              <a:t>Attributes: ID, name, salary</a:t>
            </a:r>
          </a:p>
          <a:p>
            <a:pPr lvl="1"/>
            <a:r>
              <a:rPr lang="en-US" dirty="0"/>
              <a:t>Represents faculty members teaching courses.</a:t>
            </a:r>
          </a:p>
          <a:p>
            <a:r>
              <a:rPr lang="en-US" b="1" dirty="0"/>
              <a:t>Student</a:t>
            </a:r>
            <a:r>
              <a:rPr lang="en-US" dirty="0"/>
              <a:t> (Strong Entity)</a:t>
            </a:r>
          </a:p>
          <a:p>
            <a:pPr lvl="1"/>
            <a:r>
              <a:rPr lang="en-US" dirty="0"/>
              <a:t>Attributes: ID, name, </a:t>
            </a:r>
            <a:r>
              <a:rPr lang="en-US" dirty="0" err="1"/>
              <a:t>tot_cred</a:t>
            </a:r>
            <a:endParaRPr lang="en-US" dirty="0"/>
          </a:p>
          <a:p>
            <a:pPr lvl="1"/>
            <a:r>
              <a:rPr lang="en-US" dirty="0"/>
              <a:t>Represents students enrolled in courses.</a:t>
            </a:r>
          </a:p>
          <a:p>
            <a:r>
              <a:rPr lang="en-US" b="1" dirty="0"/>
              <a:t>Course</a:t>
            </a:r>
            <a:r>
              <a:rPr lang="en-US" dirty="0"/>
              <a:t> (Strong Entity)</a:t>
            </a:r>
          </a:p>
          <a:p>
            <a:pPr lvl="1"/>
            <a:r>
              <a:rPr lang="en-US" dirty="0"/>
              <a:t>Attributes: </a:t>
            </a:r>
            <a:r>
              <a:rPr lang="en-US" dirty="0" err="1"/>
              <a:t>course_id</a:t>
            </a:r>
            <a:r>
              <a:rPr lang="en-US" dirty="0"/>
              <a:t>, title, credits</a:t>
            </a:r>
          </a:p>
          <a:p>
            <a:pPr lvl="1"/>
            <a:r>
              <a:rPr lang="en-US" dirty="0"/>
              <a:t>Represents academic courses offered.</a:t>
            </a:r>
          </a:p>
          <a:p>
            <a:r>
              <a:rPr lang="en-US" b="1" dirty="0"/>
              <a:t>Section</a:t>
            </a:r>
            <a:r>
              <a:rPr lang="en-US" dirty="0"/>
              <a:t> (Strong Entity)</a:t>
            </a:r>
          </a:p>
          <a:p>
            <a:pPr lvl="1"/>
            <a:r>
              <a:rPr lang="en-US" dirty="0"/>
              <a:t>Attributes: </a:t>
            </a:r>
            <a:r>
              <a:rPr lang="en-US" dirty="0" err="1"/>
              <a:t>sec_id</a:t>
            </a:r>
            <a:r>
              <a:rPr lang="en-US" dirty="0"/>
              <a:t>, semester, year</a:t>
            </a:r>
          </a:p>
          <a:p>
            <a:pPr lvl="1"/>
            <a:r>
              <a:rPr lang="en-US" dirty="0"/>
              <a:t>Represents different sections of a course in a particular semester.</a:t>
            </a:r>
          </a:p>
          <a:p>
            <a:r>
              <a:rPr lang="en-US" b="1" dirty="0"/>
              <a:t>Classroom</a:t>
            </a:r>
            <a:r>
              <a:rPr lang="en-US" dirty="0"/>
              <a:t> (Strong Entity)</a:t>
            </a:r>
          </a:p>
          <a:p>
            <a:pPr lvl="1"/>
            <a:r>
              <a:rPr lang="en-US" dirty="0"/>
              <a:t>Attributes: building, </a:t>
            </a:r>
            <a:r>
              <a:rPr lang="en-US" dirty="0" err="1"/>
              <a:t>room_number</a:t>
            </a:r>
            <a:r>
              <a:rPr lang="en-US" dirty="0"/>
              <a:t>, capacity</a:t>
            </a:r>
          </a:p>
          <a:p>
            <a:pPr lvl="1"/>
            <a:r>
              <a:rPr lang="en-US" dirty="0"/>
              <a:t>Represents physical classrooms where lectures take place.</a:t>
            </a:r>
          </a:p>
          <a:p>
            <a:r>
              <a:rPr lang="en-US" b="1" dirty="0"/>
              <a:t>Time Slot</a:t>
            </a:r>
            <a:r>
              <a:rPr lang="en-US" dirty="0"/>
              <a:t> (Strong Entity)</a:t>
            </a:r>
          </a:p>
          <a:p>
            <a:pPr lvl="1"/>
            <a:r>
              <a:rPr lang="en-US" dirty="0"/>
              <a:t>Attributes: </a:t>
            </a:r>
            <a:r>
              <a:rPr lang="en-US" dirty="0" err="1"/>
              <a:t>time_slot_id</a:t>
            </a:r>
            <a:r>
              <a:rPr lang="en-US" dirty="0"/>
              <a:t>, day, </a:t>
            </a:r>
            <a:r>
              <a:rPr lang="en-US" dirty="0" err="1"/>
              <a:t>start_time</a:t>
            </a:r>
            <a:r>
              <a:rPr lang="en-US" dirty="0"/>
              <a:t>, </a:t>
            </a:r>
            <a:r>
              <a:rPr lang="en-US" dirty="0" err="1"/>
              <a:t>end_time</a:t>
            </a:r>
            <a:endParaRPr lang="en-US" dirty="0"/>
          </a:p>
          <a:p>
            <a:pPr lvl="1"/>
            <a:r>
              <a:rPr lang="en-US" dirty="0"/>
              <a:t>Represents different time slots for scheduling classes.</a:t>
            </a:r>
          </a:p>
          <a:p>
            <a:endParaRPr lang="en-IN" dirty="0"/>
          </a:p>
        </p:txBody>
      </p:sp>
    </p:spTree>
    <p:extLst>
      <p:ext uri="{BB962C8B-B14F-4D97-AF65-F5344CB8AC3E}">
        <p14:creationId xmlns:p14="http://schemas.microsoft.com/office/powerpoint/2010/main" val="36102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765</Words>
  <Application>Microsoft Office PowerPoint</Application>
  <PresentationFormat>On-screen Show (4:3)</PresentationFormat>
  <Paragraphs>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Entities and Their Attributes </vt:lpstr>
      <vt:lpstr>Relationships Between Entities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 user</dc:creator>
  <cp:lastModifiedBy>new user</cp:lastModifiedBy>
  <cp:revision>12</cp:revision>
  <dcterms:created xsi:type="dcterms:W3CDTF">2025-03-11T12:41:42Z</dcterms:created>
  <dcterms:modified xsi:type="dcterms:W3CDTF">2025-03-13T07:47:34Z</dcterms:modified>
</cp:coreProperties>
</file>