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1" r:id="rId5"/>
    <p:sldId id="282" r:id="rId6"/>
    <p:sldId id="283"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6" r:id="rId26"/>
    <p:sldId id="277" r:id="rId27"/>
    <p:sldId id="278"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78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E9EE7-3386-4082-8A30-6FC3E8D3A7BC}" type="doc">
      <dgm:prSet loTypeId="urn:microsoft.com/office/officeart/2005/8/layout/hProcess6" loCatId="process" qsTypeId="urn:microsoft.com/office/officeart/2005/8/quickstyle/simple1" qsCatId="simple" csTypeId="urn:microsoft.com/office/officeart/2005/8/colors/colorful5" csCatId="colorful" phldr="1"/>
      <dgm:spPr/>
      <dgm:t>
        <a:bodyPr/>
        <a:lstStyle/>
        <a:p>
          <a:endParaRPr lang="en-IN"/>
        </a:p>
      </dgm:t>
    </dgm:pt>
    <dgm:pt modelId="{1B30914F-004B-436C-9F38-085204A95BA1}">
      <dgm:prSet phldrT="[Text]"/>
      <dgm:spPr/>
      <dgm:t>
        <a:bodyPr/>
        <a:lstStyle/>
        <a:p>
          <a:r>
            <a:rPr lang="en-IN" dirty="0"/>
            <a:t>1</a:t>
          </a:r>
        </a:p>
      </dgm:t>
    </dgm:pt>
    <dgm:pt modelId="{27BCD43C-B3E0-4BDC-890F-05E782F96A02}" type="parTrans" cxnId="{D7A98BF1-FC9B-4678-BDDD-353771435299}">
      <dgm:prSet/>
      <dgm:spPr/>
      <dgm:t>
        <a:bodyPr/>
        <a:lstStyle/>
        <a:p>
          <a:endParaRPr lang="en-IN"/>
        </a:p>
      </dgm:t>
    </dgm:pt>
    <dgm:pt modelId="{6A1A1A96-0405-4B8D-AA76-97075F22A105}" type="sibTrans" cxnId="{D7A98BF1-FC9B-4678-BDDD-353771435299}">
      <dgm:prSet/>
      <dgm:spPr/>
      <dgm:t>
        <a:bodyPr/>
        <a:lstStyle/>
        <a:p>
          <a:endParaRPr lang="en-IN"/>
        </a:p>
      </dgm:t>
    </dgm:pt>
    <dgm:pt modelId="{04947747-B82D-4EBB-A025-44DAA6A9A29C}">
      <dgm:prSet phldrT="[Text]" custT="1"/>
      <dgm:spPr/>
      <dgm:t>
        <a:bodyPr/>
        <a:lstStyle/>
        <a:p>
          <a:pPr algn="ctr"/>
          <a:r>
            <a:rPr lang="en-IN" sz="1600" dirty="0"/>
            <a:t> </a:t>
          </a:r>
          <a:r>
            <a:rPr lang="en-IN" sz="1400" b="1" dirty="0"/>
            <a:t>Data         Collection</a:t>
          </a:r>
        </a:p>
      </dgm:t>
    </dgm:pt>
    <dgm:pt modelId="{BAA6DAC4-4331-45FB-9963-C819407EE862}" type="parTrans" cxnId="{C171431E-2083-4ECD-B57A-99DD839DC53D}">
      <dgm:prSet/>
      <dgm:spPr/>
      <dgm:t>
        <a:bodyPr/>
        <a:lstStyle/>
        <a:p>
          <a:endParaRPr lang="en-IN"/>
        </a:p>
      </dgm:t>
    </dgm:pt>
    <dgm:pt modelId="{DCDE0AFB-57ED-4E98-A334-C41199FCBC71}" type="sibTrans" cxnId="{C171431E-2083-4ECD-B57A-99DD839DC53D}">
      <dgm:prSet/>
      <dgm:spPr/>
      <dgm:t>
        <a:bodyPr/>
        <a:lstStyle/>
        <a:p>
          <a:endParaRPr lang="en-IN"/>
        </a:p>
      </dgm:t>
    </dgm:pt>
    <dgm:pt modelId="{4AFF8EC5-E03A-45F3-BC5F-FEC0F3943A00}">
      <dgm:prSet phldrT="[Text]"/>
      <dgm:spPr/>
      <dgm:t>
        <a:bodyPr/>
        <a:lstStyle/>
        <a:p>
          <a:r>
            <a:rPr lang="en-IN" dirty="0"/>
            <a:t>2</a:t>
          </a:r>
        </a:p>
      </dgm:t>
    </dgm:pt>
    <dgm:pt modelId="{4DF70803-A322-46F3-9BD0-073B4A8B1F7A}" type="parTrans" cxnId="{CB4B7D1B-7EC8-4AB9-9E9F-0F7C6E6F5990}">
      <dgm:prSet/>
      <dgm:spPr/>
      <dgm:t>
        <a:bodyPr/>
        <a:lstStyle/>
        <a:p>
          <a:endParaRPr lang="en-IN"/>
        </a:p>
      </dgm:t>
    </dgm:pt>
    <dgm:pt modelId="{0614475C-1FD9-41A1-8733-A17C16284FF8}" type="sibTrans" cxnId="{CB4B7D1B-7EC8-4AB9-9E9F-0F7C6E6F5990}">
      <dgm:prSet/>
      <dgm:spPr/>
      <dgm:t>
        <a:bodyPr/>
        <a:lstStyle/>
        <a:p>
          <a:endParaRPr lang="en-IN"/>
        </a:p>
      </dgm:t>
    </dgm:pt>
    <dgm:pt modelId="{25B341C3-1DA6-4D7A-BD78-CE611AA581E9}">
      <dgm:prSet phldrT="[Text]" custT="1"/>
      <dgm:spPr/>
      <dgm:t>
        <a:bodyPr/>
        <a:lstStyle/>
        <a:p>
          <a:pPr algn="ctr"/>
          <a:r>
            <a:rPr lang="en-IN" sz="1400" b="1" dirty="0"/>
            <a:t>Initial</a:t>
          </a:r>
        </a:p>
        <a:p>
          <a:pPr algn="ctr"/>
          <a:r>
            <a:rPr lang="en-IN" sz="1400" b="1" dirty="0"/>
            <a:t>Hypothesis</a:t>
          </a:r>
        </a:p>
      </dgm:t>
    </dgm:pt>
    <dgm:pt modelId="{A4259C33-72C2-434B-8F1D-83EAE66B6F90}" type="parTrans" cxnId="{CE4171BB-6D3C-4172-81E7-8AA40E6C0972}">
      <dgm:prSet/>
      <dgm:spPr/>
      <dgm:t>
        <a:bodyPr/>
        <a:lstStyle/>
        <a:p>
          <a:endParaRPr lang="en-IN"/>
        </a:p>
      </dgm:t>
    </dgm:pt>
    <dgm:pt modelId="{E10F747A-61EF-4E84-A170-3773570EEDCD}" type="sibTrans" cxnId="{CE4171BB-6D3C-4172-81E7-8AA40E6C0972}">
      <dgm:prSet/>
      <dgm:spPr/>
      <dgm:t>
        <a:bodyPr/>
        <a:lstStyle/>
        <a:p>
          <a:endParaRPr lang="en-IN"/>
        </a:p>
      </dgm:t>
    </dgm:pt>
    <dgm:pt modelId="{96B6F86E-E73F-4AE3-AE66-A731F654F0AA}">
      <dgm:prSet phldrT="[Text]"/>
      <dgm:spPr/>
      <dgm:t>
        <a:bodyPr/>
        <a:lstStyle/>
        <a:p>
          <a:r>
            <a:rPr lang="en-IN" dirty="0"/>
            <a:t>3</a:t>
          </a:r>
        </a:p>
      </dgm:t>
    </dgm:pt>
    <dgm:pt modelId="{1B4CA11C-6F05-419B-A55B-1E4AE02A1F68}" type="parTrans" cxnId="{6CEFBC94-D035-479F-B9FF-99C329454398}">
      <dgm:prSet/>
      <dgm:spPr/>
      <dgm:t>
        <a:bodyPr/>
        <a:lstStyle/>
        <a:p>
          <a:endParaRPr lang="en-IN"/>
        </a:p>
      </dgm:t>
    </dgm:pt>
    <dgm:pt modelId="{BDBB35A2-7B44-4618-8217-3E4EC9EE180A}" type="sibTrans" cxnId="{6CEFBC94-D035-479F-B9FF-99C329454398}">
      <dgm:prSet/>
      <dgm:spPr/>
      <dgm:t>
        <a:bodyPr/>
        <a:lstStyle/>
        <a:p>
          <a:endParaRPr lang="en-IN"/>
        </a:p>
      </dgm:t>
    </dgm:pt>
    <dgm:pt modelId="{111D80ED-9DA1-483E-BD39-BC061D9596A7}">
      <dgm:prSet phldrT="[Text]"/>
      <dgm:spPr/>
      <dgm:t>
        <a:bodyPr/>
        <a:lstStyle/>
        <a:p>
          <a:r>
            <a:rPr lang="en-IN" dirty="0"/>
            <a:t>4</a:t>
          </a:r>
        </a:p>
      </dgm:t>
    </dgm:pt>
    <dgm:pt modelId="{D8DF6D77-EAF2-4F41-B0FD-70B0054AA436}" type="parTrans" cxnId="{63A8CE06-3C09-44DE-8104-4BD643E7E57B}">
      <dgm:prSet/>
      <dgm:spPr/>
      <dgm:t>
        <a:bodyPr/>
        <a:lstStyle/>
        <a:p>
          <a:endParaRPr lang="en-IN"/>
        </a:p>
      </dgm:t>
    </dgm:pt>
    <dgm:pt modelId="{8366407E-519F-448D-890D-4185872AA345}" type="sibTrans" cxnId="{63A8CE06-3C09-44DE-8104-4BD643E7E57B}">
      <dgm:prSet/>
      <dgm:spPr/>
      <dgm:t>
        <a:bodyPr/>
        <a:lstStyle/>
        <a:p>
          <a:endParaRPr lang="en-IN"/>
        </a:p>
      </dgm:t>
    </dgm:pt>
    <dgm:pt modelId="{7B14F1A4-F821-4192-AF68-2103597ED6A1}">
      <dgm:prSet phldrT="[Text]" custT="1"/>
      <dgm:spPr/>
      <dgm:t>
        <a:bodyPr/>
        <a:lstStyle/>
        <a:p>
          <a:r>
            <a:rPr lang="en-IN" sz="1400" b="1" dirty="0"/>
            <a:t>Data Interpretation</a:t>
          </a:r>
        </a:p>
      </dgm:t>
    </dgm:pt>
    <dgm:pt modelId="{CA7F83AC-3FCD-4AAF-A23D-FAF261B2BDF4}" type="parTrans" cxnId="{83776CE7-1662-4FC5-B7E3-D45A531AA6AA}">
      <dgm:prSet/>
      <dgm:spPr/>
      <dgm:t>
        <a:bodyPr/>
        <a:lstStyle/>
        <a:p>
          <a:endParaRPr lang="en-IN"/>
        </a:p>
      </dgm:t>
    </dgm:pt>
    <dgm:pt modelId="{A4475ABB-D382-4576-A387-3E895D7AEED5}" type="sibTrans" cxnId="{83776CE7-1662-4FC5-B7E3-D45A531AA6AA}">
      <dgm:prSet/>
      <dgm:spPr/>
      <dgm:t>
        <a:bodyPr/>
        <a:lstStyle/>
        <a:p>
          <a:endParaRPr lang="en-IN"/>
        </a:p>
      </dgm:t>
    </dgm:pt>
    <dgm:pt modelId="{0D62B138-1224-4A9E-A74B-352765799E48}">
      <dgm:prSet custT="1"/>
      <dgm:spPr/>
      <dgm:t>
        <a:bodyPr/>
        <a:lstStyle/>
        <a:p>
          <a:pPr algn="l"/>
          <a:r>
            <a:rPr lang="en-IN" sz="1400" b="1" dirty="0"/>
            <a:t>Data Cleaning and Transformation</a:t>
          </a:r>
        </a:p>
      </dgm:t>
    </dgm:pt>
    <dgm:pt modelId="{CBFE9668-D862-4D8E-85D0-4A4A7767D9AA}" type="parTrans" cxnId="{9C4E91C6-0A91-45C4-98B0-20A991BC0D49}">
      <dgm:prSet/>
      <dgm:spPr/>
      <dgm:t>
        <a:bodyPr/>
        <a:lstStyle/>
        <a:p>
          <a:endParaRPr lang="en-IN"/>
        </a:p>
      </dgm:t>
    </dgm:pt>
    <dgm:pt modelId="{8F0C2FE3-2EF4-49AD-BFC2-84441669D554}" type="sibTrans" cxnId="{9C4E91C6-0A91-45C4-98B0-20A991BC0D49}">
      <dgm:prSet/>
      <dgm:spPr/>
      <dgm:t>
        <a:bodyPr/>
        <a:lstStyle/>
        <a:p>
          <a:endParaRPr lang="en-IN"/>
        </a:p>
      </dgm:t>
    </dgm:pt>
    <dgm:pt modelId="{5F73D024-BB15-4E85-BC5D-B82D6DE4F548}">
      <dgm:prSet phldrT="[Text]"/>
      <dgm:spPr/>
      <dgm:t>
        <a:bodyPr/>
        <a:lstStyle/>
        <a:p>
          <a:r>
            <a:rPr lang="en-IN" dirty="0"/>
            <a:t>5</a:t>
          </a:r>
        </a:p>
      </dgm:t>
    </dgm:pt>
    <dgm:pt modelId="{3213C5F8-C284-4F0B-A217-A62EC7A73A53}" type="parTrans" cxnId="{8E43F373-8911-4441-8B95-E0DF2CAA4664}">
      <dgm:prSet/>
      <dgm:spPr/>
      <dgm:t>
        <a:bodyPr/>
        <a:lstStyle/>
        <a:p>
          <a:endParaRPr lang="en-IN"/>
        </a:p>
      </dgm:t>
    </dgm:pt>
    <dgm:pt modelId="{B636AB74-EBDF-4075-B74C-1F14FB855D1E}" type="sibTrans" cxnId="{8E43F373-8911-4441-8B95-E0DF2CAA4664}">
      <dgm:prSet/>
      <dgm:spPr/>
      <dgm:t>
        <a:bodyPr/>
        <a:lstStyle/>
        <a:p>
          <a:endParaRPr lang="en-IN"/>
        </a:p>
      </dgm:t>
    </dgm:pt>
    <dgm:pt modelId="{2F41EAA7-0B18-45A4-B56B-A262BDC2CE53}">
      <dgm:prSet custT="1"/>
      <dgm:spPr/>
      <dgm:t>
        <a:bodyPr/>
        <a:lstStyle/>
        <a:p>
          <a:pPr algn="l"/>
          <a:r>
            <a:rPr lang="en-IN" sz="1400" b="1" dirty="0"/>
            <a:t>Data  Visualisation</a:t>
          </a:r>
        </a:p>
      </dgm:t>
    </dgm:pt>
    <dgm:pt modelId="{0F7401ED-D099-4612-8F99-F9270F219E1B}" type="parTrans" cxnId="{C77977BB-43B8-4B51-8FE7-0B3122F74D35}">
      <dgm:prSet/>
      <dgm:spPr/>
      <dgm:t>
        <a:bodyPr/>
        <a:lstStyle/>
        <a:p>
          <a:endParaRPr lang="en-IN"/>
        </a:p>
      </dgm:t>
    </dgm:pt>
    <dgm:pt modelId="{8D6F0320-46AB-4515-98BA-B3EDAD20030F}" type="sibTrans" cxnId="{C77977BB-43B8-4B51-8FE7-0B3122F74D35}">
      <dgm:prSet/>
      <dgm:spPr/>
      <dgm:t>
        <a:bodyPr/>
        <a:lstStyle/>
        <a:p>
          <a:endParaRPr lang="en-IN"/>
        </a:p>
      </dgm:t>
    </dgm:pt>
    <dgm:pt modelId="{4B64FFE6-FC03-45AC-9A23-BAF50138CF51}">
      <dgm:prSet phldrT="[Text]"/>
      <dgm:spPr/>
      <dgm:t>
        <a:bodyPr/>
        <a:lstStyle/>
        <a:p>
          <a:r>
            <a:rPr lang="en-IN" dirty="0"/>
            <a:t>6</a:t>
          </a:r>
        </a:p>
      </dgm:t>
    </dgm:pt>
    <dgm:pt modelId="{7D94ECF9-16F6-4C1C-B6DC-37A5475C996C}" type="parTrans" cxnId="{C72DC87A-F2FD-4106-8463-EFA6B57D57C0}">
      <dgm:prSet/>
      <dgm:spPr/>
      <dgm:t>
        <a:bodyPr/>
        <a:lstStyle/>
        <a:p>
          <a:endParaRPr lang="en-IN"/>
        </a:p>
      </dgm:t>
    </dgm:pt>
    <dgm:pt modelId="{299D379A-3BD0-4C63-9E7B-D3F752326297}" type="sibTrans" cxnId="{C72DC87A-F2FD-4106-8463-EFA6B57D57C0}">
      <dgm:prSet/>
      <dgm:spPr/>
      <dgm:t>
        <a:bodyPr/>
        <a:lstStyle/>
        <a:p>
          <a:endParaRPr lang="en-IN"/>
        </a:p>
      </dgm:t>
    </dgm:pt>
    <dgm:pt modelId="{D586C074-5E46-44B5-9F4F-0739B4B35CDE}">
      <dgm:prSet custT="1"/>
      <dgm:spPr/>
      <dgm:t>
        <a:bodyPr/>
        <a:lstStyle/>
        <a:p>
          <a:r>
            <a:rPr lang="en-IN" sz="1400" b="1" dirty="0"/>
            <a:t>Testing Hypothesis</a:t>
          </a:r>
        </a:p>
      </dgm:t>
    </dgm:pt>
    <dgm:pt modelId="{3B10D322-9E9F-4B63-A641-C1748FFDAC9B}" type="parTrans" cxnId="{C277016D-DA0D-4EEC-9AFF-4B41BFB7B05C}">
      <dgm:prSet/>
      <dgm:spPr/>
      <dgm:t>
        <a:bodyPr/>
        <a:lstStyle/>
        <a:p>
          <a:endParaRPr lang="en-IN"/>
        </a:p>
      </dgm:t>
    </dgm:pt>
    <dgm:pt modelId="{86C6FF3B-A3B2-4453-B986-C00B92D42DB0}" type="sibTrans" cxnId="{C277016D-DA0D-4EEC-9AFF-4B41BFB7B05C}">
      <dgm:prSet/>
      <dgm:spPr/>
      <dgm:t>
        <a:bodyPr/>
        <a:lstStyle/>
        <a:p>
          <a:endParaRPr lang="en-IN"/>
        </a:p>
      </dgm:t>
    </dgm:pt>
    <dgm:pt modelId="{AE529A41-281A-437B-B009-627917F8D609}" type="pres">
      <dgm:prSet presAssocID="{324E9EE7-3386-4082-8A30-6FC3E8D3A7BC}" presName="theList" presStyleCnt="0">
        <dgm:presLayoutVars>
          <dgm:dir/>
          <dgm:animLvl val="lvl"/>
          <dgm:resizeHandles val="exact"/>
        </dgm:presLayoutVars>
      </dgm:prSet>
      <dgm:spPr/>
    </dgm:pt>
    <dgm:pt modelId="{8BD4AD4F-F1E7-4419-9010-3E59E643C3EF}" type="pres">
      <dgm:prSet presAssocID="{1B30914F-004B-436C-9F38-085204A95BA1}" presName="compNode" presStyleCnt="0"/>
      <dgm:spPr/>
    </dgm:pt>
    <dgm:pt modelId="{3B243526-87CF-43CD-881E-526A6CB7DF4E}" type="pres">
      <dgm:prSet presAssocID="{1B30914F-004B-436C-9F38-085204A95BA1}" presName="noGeometry" presStyleCnt="0"/>
      <dgm:spPr/>
    </dgm:pt>
    <dgm:pt modelId="{1490FCD3-747A-4223-B8A6-40BE4DB6A719}" type="pres">
      <dgm:prSet presAssocID="{1B30914F-004B-436C-9F38-085204A95BA1}" presName="childTextVisible" presStyleLbl="bgAccFollowNode1" presStyleIdx="0" presStyleCnt="6" custScaleX="181339" custScaleY="136793" custLinFactNeighborX="13150" custLinFactNeighborY="763">
        <dgm:presLayoutVars>
          <dgm:bulletEnabled val="1"/>
        </dgm:presLayoutVars>
      </dgm:prSet>
      <dgm:spPr/>
    </dgm:pt>
    <dgm:pt modelId="{4896C152-244D-4FE0-9B07-045FCCBB1797}" type="pres">
      <dgm:prSet presAssocID="{1B30914F-004B-436C-9F38-085204A95BA1}" presName="childTextHidden" presStyleLbl="bgAccFollowNode1" presStyleIdx="0" presStyleCnt="6"/>
      <dgm:spPr/>
    </dgm:pt>
    <dgm:pt modelId="{31204A8D-6316-4077-9C28-6405A7094758}" type="pres">
      <dgm:prSet presAssocID="{1B30914F-004B-436C-9F38-085204A95BA1}" presName="parentText" presStyleLbl="node1" presStyleIdx="0" presStyleCnt="6" custScaleX="109769" custScaleY="107666" custLinFactNeighborX="-56915" custLinFactNeighborY="143">
        <dgm:presLayoutVars>
          <dgm:chMax val="1"/>
          <dgm:bulletEnabled val="1"/>
        </dgm:presLayoutVars>
      </dgm:prSet>
      <dgm:spPr/>
    </dgm:pt>
    <dgm:pt modelId="{999AE414-B71B-41A1-9880-AF550F2F0167}" type="pres">
      <dgm:prSet presAssocID="{1B30914F-004B-436C-9F38-085204A95BA1}" presName="aSpace" presStyleCnt="0"/>
      <dgm:spPr/>
    </dgm:pt>
    <dgm:pt modelId="{D10E96C8-1929-42CA-9279-B44B85B824CD}" type="pres">
      <dgm:prSet presAssocID="{4AFF8EC5-E03A-45F3-BC5F-FEC0F3943A00}" presName="compNode" presStyleCnt="0"/>
      <dgm:spPr/>
    </dgm:pt>
    <dgm:pt modelId="{1DF77995-D4C6-49ED-AC3E-40BA2343BE1E}" type="pres">
      <dgm:prSet presAssocID="{4AFF8EC5-E03A-45F3-BC5F-FEC0F3943A00}" presName="noGeometry" presStyleCnt="0"/>
      <dgm:spPr/>
    </dgm:pt>
    <dgm:pt modelId="{421F37E8-06E0-41A6-A187-5B0F67D27AB5}" type="pres">
      <dgm:prSet presAssocID="{4AFF8EC5-E03A-45F3-BC5F-FEC0F3943A00}" presName="childTextVisible" presStyleLbl="bgAccFollowNode1" presStyleIdx="1" presStyleCnt="6" custScaleX="194718" custScaleY="138476" custLinFactNeighborX="3335" custLinFactNeighborY="2289">
        <dgm:presLayoutVars>
          <dgm:bulletEnabled val="1"/>
        </dgm:presLayoutVars>
      </dgm:prSet>
      <dgm:spPr/>
    </dgm:pt>
    <dgm:pt modelId="{6C6A4745-082D-4DC6-BB46-1448083260AC}" type="pres">
      <dgm:prSet presAssocID="{4AFF8EC5-E03A-45F3-BC5F-FEC0F3943A00}" presName="childTextHidden" presStyleLbl="bgAccFollowNode1" presStyleIdx="1" presStyleCnt="6"/>
      <dgm:spPr/>
    </dgm:pt>
    <dgm:pt modelId="{B98612DE-FC5C-4794-9B9C-D5482B58BC5A}" type="pres">
      <dgm:prSet presAssocID="{4AFF8EC5-E03A-45F3-BC5F-FEC0F3943A00}" presName="parentText" presStyleLbl="node1" presStyleIdx="1" presStyleCnt="6" custScaleX="122319" custScaleY="105621" custLinFactNeighborX="-67680" custLinFactNeighborY="445">
        <dgm:presLayoutVars>
          <dgm:chMax val="1"/>
          <dgm:bulletEnabled val="1"/>
        </dgm:presLayoutVars>
      </dgm:prSet>
      <dgm:spPr/>
    </dgm:pt>
    <dgm:pt modelId="{9B0093C0-2FE7-4976-A04E-02496DE76E88}" type="pres">
      <dgm:prSet presAssocID="{4AFF8EC5-E03A-45F3-BC5F-FEC0F3943A00}" presName="aSpace" presStyleCnt="0"/>
      <dgm:spPr/>
    </dgm:pt>
    <dgm:pt modelId="{08F67E16-55F3-4335-9BB2-FE1B8AE8A0FF}" type="pres">
      <dgm:prSet presAssocID="{96B6F86E-E73F-4AE3-AE66-A731F654F0AA}" presName="compNode" presStyleCnt="0"/>
      <dgm:spPr/>
    </dgm:pt>
    <dgm:pt modelId="{75C6BD34-D8BA-4AF1-92B5-DDFBB766A32A}" type="pres">
      <dgm:prSet presAssocID="{96B6F86E-E73F-4AE3-AE66-A731F654F0AA}" presName="noGeometry" presStyleCnt="0"/>
      <dgm:spPr/>
    </dgm:pt>
    <dgm:pt modelId="{EC2DEE70-4894-4E5F-A45D-7AC8314BCAF8}" type="pres">
      <dgm:prSet presAssocID="{96B6F86E-E73F-4AE3-AE66-A731F654F0AA}" presName="childTextVisible" presStyleLbl="bgAccFollowNode1" presStyleIdx="2" presStyleCnt="6" custScaleX="261707" custScaleY="133835" custLinFactNeighborX="-11226" custLinFactNeighborY="-868">
        <dgm:presLayoutVars>
          <dgm:bulletEnabled val="1"/>
        </dgm:presLayoutVars>
      </dgm:prSet>
      <dgm:spPr/>
    </dgm:pt>
    <dgm:pt modelId="{AF9C39AF-AC07-4F30-BCEA-FC8C0BEC27F4}" type="pres">
      <dgm:prSet presAssocID="{96B6F86E-E73F-4AE3-AE66-A731F654F0AA}" presName="childTextHidden" presStyleLbl="bgAccFollowNode1" presStyleIdx="2" presStyleCnt="6"/>
      <dgm:spPr/>
    </dgm:pt>
    <dgm:pt modelId="{B59559DA-CDC4-4EC6-9D1F-069D06C0268A}" type="pres">
      <dgm:prSet presAssocID="{96B6F86E-E73F-4AE3-AE66-A731F654F0AA}" presName="parentText" presStyleLbl="node1" presStyleIdx="2" presStyleCnt="6" custScaleX="113409" custScaleY="106968" custLinFactX="-85232" custLinFactNeighborX="-100000" custLinFactNeighborY="-625">
        <dgm:presLayoutVars>
          <dgm:chMax val="1"/>
          <dgm:bulletEnabled val="1"/>
        </dgm:presLayoutVars>
      </dgm:prSet>
      <dgm:spPr/>
    </dgm:pt>
    <dgm:pt modelId="{82CAC184-F2A2-4B6D-9011-B59FEA258887}" type="pres">
      <dgm:prSet presAssocID="{96B6F86E-E73F-4AE3-AE66-A731F654F0AA}" presName="aSpace" presStyleCnt="0"/>
      <dgm:spPr/>
    </dgm:pt>
    <dgm:pt modelId="{34D8FEF1-9D63-49FA-AFD9-68EFE0A81FD0}" type="pres">
      <dgm:prSet presAssocID="{111D80ED-9DA1-483E-BD39-BC061D9596A7}" presName="compNode" presStyleCnt="0"/>
      <dgm:spPr/>
    </dgm:pt>
    <dgm:pt modelId="{A7E6351C-C4AC-47A0-A26A-546D0357BB8E}" type="pres">
      <dgm:prSet presAssocID="{111D80ED-9DA1-483E-BD39-BC061D9596A7}" presName="noGeometry" presStyleCnt="0"/>
      <dgm:spPr/>
    </dgm:pt>
    <dgm:pt modelId="{19F851A2-C945-476A-9F09-31EBAA65972D}" type="pres">
      <dgm:prSet presAssocID="{111D80ED-9DA1-483E-BD39-BC061D9596A7}" presName="childTextVisible" presStyleLbl="bgAccFollowNode1" presStyleIdx="3" presStyleCnt="6" custScaleX="215987" custScaleY="138639" custLinFactNeighborX="-22505" custLinFactNeighborY="-2955">
        <dgm:presLayoutVars>
          <dgm:bulletEnabled val="1"/>
        </dgm:presLayoutVars>
      </dgm:prSet>
      <dgm:spPr/>
    </dgm:pt>
    <dgm:pt modelId="{43D3A49D-C4FC-4932-8AF8-02C597B65345}" type="pres">
      <dgm:prSet presAssocID="{111D80ED-9DA1-483E-BD39-BC061D9596A7}" presName="childTextHidden" presStyleLbl="bgAccFollowNode1" presStyleIdx="3" presStyleCnt="6"/>
      <dgm:spPr/>
    </dgm:pt>
    <dgm:pt modelId="{1C1916DD-76B3-47FF-BAC3-F850E61FCC71}" type="pres">
      <dgm:prSet presAssocID="{111D80ED-9DA1-483E-BD39-BC061D9596A7}" presName="parentText" presStyleLbl="node1" presStyleIdx="3" presStyleCnt="6" custScaleX="105768" custScaleY="95477" custLinFactX="-64296" custLinFactNeighborX="-100000" custLinFactNeighborY="-2479">
        <dgm:presLayoutVars>
          <dgm:chMax val="1"/>
          <dgm:bulletEnabled val="1"/>
        </dgm:presLayoutVars>
      </dgm:prSet>
      <dgm:spPr/>
    </dgm:pt>
    <dgm:pt modelId="{09B410FD-C238-4ABC-8B46-F72B61DD11CD}" type="pres">
      <dgm:prSet presAssocID="{111D80ED-9DA1-483E-BD39-BC061D9596A7}" presName="aSpace" presStyleCnt="0"/>
      <dgm:spPr/>
    </dgm:pt>
    <dgm:pt modelId="{8192D871-0A31-437F-8C3F-B5C90A5E295F}" type="pres">
      <dgm:prSet presAssocID="{5F73D024-BB15-4E85-BC5D-B82D6DE4F548}" presName="compNode" presStyleCnt="0"/>
      <dgm:spPr/>
    </dgm:pt>
    <dgm:pt modelId="{1FBD2B34-CD77-4251-96A7-85C5181C0EAA}" type="pres">
      <dgm:prSet presAssocID="{5F73D024-BB15-4E85-BC5D-B82D6DE4F548}" presName="noGeometry" presStyleCnt="0"/>
      <dgm:spPr/>
    </dgm:pt>
    <dgm:pt modelId="{1B5DDF0F-3FB7-4FF7-AAB8-979754BC6AF6}" type="pres">
      <dgm:prSet presAssocID="{5F73D024-BB15-4E85-BC5D-B82D6DE4F548}" presName="childTextVisible" presStyleLbl="bgAccFollowNode1" presStyleIdx="4" presStyleCnt="6" custScaleX="212505" custScaleY="120832" custLinFactNeighborX="-28144" custLinFactNeighborY="-4378">
        <dgm:presLayoutVars>
          <dgm:bulletEnabled val="1"/>
        </dgm:presLayoutVars>
      </dgm:prSet>
      <dgm:spPr/>
    </dgm:pt>
    <dgm:pt modelId="{8D26560C-BEF2-407E-90D4-592726BC7DBE}" type="pres">
      <dgm:prSet presAssocID="{5F73D024-BB15-4E85-BC5D-B82D6DE4F548}" presName="childTextHidden" presStyleLbl="bgAccFollowNode1" presStyleIdx="4" presStyleCnt="6"/>
      <dgm:spPr/>
    </dgm:pt>
    <dgm:pt modelId="{BB4E6E0D-B140-4DEF-BF52-39D0D5B684F1}" type="pres">
      <dgm:prSet presAssocID="{5F73D024-BB15-4E85-BC5D-B82D6DE4F548}" presName="parentText" presStyleLbl="node1" presStyleIdx="4" presStyleCnt="6" custScaleX="98713" custScaleY="87131" custLinFactX="-63109" custLinFactNeighborX="-100000" custLinFactNeighborY="-8800">
        <dgm:presLayoutVars>
          <dgm:chMax val="1"/>
          <dgm:bulletEnabled val="1"/>
        </dgm:presLayoutVars>
      </dgm:prSet>
      <dgm:spPr/>
    </dgm:pt>
    <dgm:pt modelId="{9BE2DF35-C008-4DFF-98FF-53A665106BD2}" type="pres">
      <dgm:prSet presAssocID="{5F73D024-BB15-4E85-BC5D-B82D6DE4F548}" presName="aSpace" presStyleCnt="0"/>
      <dgm:spPr/>
    </dgm:pt>
    <dgm:pt modelId="{02584412-5818-4D82-A876-133D20C64FCF}" type="pres">
      <dgm:prSet presAssocID="{4B64FFE6-FC03-45AC-9A23-BAF50138CF51}" presName="compNode" presStyleCnt="0"/>
      <dgm:spPr/>
    </dgm:pt>
    <dgm:pt modelId="{F172BC5B-D12E-4EEE-9417-D5B09B8CCF03}" type="pres">
      <dgm:prSet presAssocID="{4B64FFE6-FC03-45AC-9A23-BAF50138CF51}" presName="noGeometry" presStyleCnt="0"/>
      <dgm:spPr/>
    </dgm:pt>
    <dgm:pt modelId="{8B95197F-94B9-47A1-8D98-5A2530B36BA7}" type="pres">
      <dgm:prSet presAssocID="{4B64FFE6-FC03-45AC-9A23-BAF50138CF51}" presName="childTextVisible" presStyleLbl="bgAccFollowNode1" presStyleIdx="5" presStyleCnt="6" custScaleX="186967" custScaleY="133130" custLinFactNeighborX="-44107" custLinFactNeighborY="-3598">
        <dgm:presLayoutVars>
          <dgm:bulletEnabled val="1"/>
        </dgm:presLayoutVars>
      </dgm:prSet>
      <dgm:spPr/>
    </dgm:pt>
    <dgm:pt modelId="{DE577200-11D6-4C1B-9BC2-F904447C6693}" type="pres">
      <dgm:prSet presAssocID="{4B64FFE6-FC03-45AC-9A23-BAF50138CF51}" presName="childTextHidden" presStyleLbl="bgAccFollowNode1" presStyleIdx="5" presStyleCnt="6"/>
      <dgm:spPr/>
    </dgm:pt>
    <dgm:pt modelId="{2F4A0C45-893A-4B53-98CE-DD956792BEF4}" type="pres">
      <dgm:prSet presAssocID="{4B64FFE6-FC03-45AC-9A23-BAF50138CF51}" presName="parentText" presStyleLbl="node1" presStyleIdx="5" presStyleCnt="6" custScaleX="102645" custScaleY="105694" custLinFactX="-77174" custLinFactNeighborX="-100000" custLinFactNeighborY="-5844">
        <dgm:presLayoutVars>
          <dgm:chMax val="1"/>
          <dgm:bulletEnabled val="1"/>
        </dgm:presLayoutVars>
      </dgm:prSet>
      <dgm:spPr/>
    </dgm:pt>
  </dgm:ptLst>
  <dgm:cxnLst>
    <dgm:cxn modelId="{63A8CE06-3C09-44DE-8104-4BD643E7E57B}" srcId="{324E9EE7-3386-4082-8A30-6FC3E8D3A7BC}" destId="{111D80ED-9DA1-483E-BD39-BC061D9596A7}" srcOrd="3" destOrd="0" parTransId="{D8DF6D77-EAF2-4F41-B0FD-70B0054AA436}" sibTransId="{8366407E-519F-448D-890D-4185872AA345}"/>
    <dgm:cxn modelId="{B059AE09-2F0F-4F7F-B7E6-59EE598B3AC5}" type="presOf" srcId="{04947747-B82D-4EBB-A025-44DAA6A9A29C}" destId="{4896C152-244D-4FE0-9B07-045FCCBB1797}" srcOrd="1" destOrd="0" presId="urn:microsoft.com/office/officeart/2005/8/layout/hProcess6"/>
    <dgm:cxn modelId="{B6091312-BA5E-4EAB-B8E1-F1546131C2A4}" type="presOf" srcId="{111D80ED-9DA1-483E-BD39-BC061D9596A7}" destId="{1C1916DD-76B3-47FF-BAC3-F850E61FCC71}" srcOrd="0" destOrd="0" presId="urn:microsoft.com/office/officeart/2005/8/layout/hProcess6"/>
    <dgm:cxn modelId="{CB4B7D1B-7EC8-4AB9-9E9F-0F7C6E6F5990}" srcId="{324E9EE7-3386-4082-8A30-6FC3E8D3A7BC}" destId="{4AFF8EC5-E03A-45F3-BC5F-FEC0F3943A00}" srcOrd="1" destOrd="0" parTransId="{4DF70803-A322-46F3-9BD0-073B4A8B1F7A}" sibTransId="{0614475C-1FD9-41A1-8733-A17C16284FF8}"/>
    <dgm:cxn modelId="{C171431E-2083-4ECD-B57A-99DD839DC53D}" srcId="{1B30914F-004B-436C-9F38-085204A95BA1}" destId="{04947747-B82D-4EBB-A025-44DAA6A9A29C}" srcOrd="0" destOrd="0" parTransId="{BAA6DAC4-4331-45FB-9963-C819407EE862}" sibTransId="{DCDE0AFB-57ED-4E98-A334-C41199FCBC71}"/>
    <dgm:cxn modelId="{B6498440-8DBA-43B5-8349-594F82AB06F9}" type="presOf" srcId="{0D62B138-1224-4A9E-A74B-352765799E48}" destId="{AF9C39AF-AC07-4F30-BCEA-FC8C0BEC27F4}" srcOrd="1" destOrd="0" presId="urn:microsoft.com/office/officeart/2005/8/layout/hProcess6"/>
    <dgm:cxn modelId="{E1BC5C64-F157-48F7-834E-886F3C6E2552}" type="presOf" srcId="{7B14F1A4-F821-4192-AF68-2103597ED6A1}" destId="{8D26560C-BEF2-407E-90D4-592726BC7DBE}" srcOrd="1" destOrd="0" presId="urn:microsoft.com/office/officeart/2005/8/layout/hProcess6"/>
    <dgm:cxn modelId="{10EB8E6C-EA0D-4AED-B1DC-50FE42DE5723}" type="presOf" srcId="{D586C074-5E46-44B5-9F4F-0739B4B35CDE}" destId="{DE577200-11D6-4C1B-9BC2-F904447C6693}" srcOrd="1" destOrd="0" presId="urn:microsoft.com/office/officeart/2005/8/layout/hProcess6"/>
    <dgm:cxn modelId="{6B17E26C-6A6E-4E27-B4F1-0F9C4B0849C2}" type="presOf" srcId="{25B341C3-1DA6-4D7A-BD78-CE611AA581E9}" destId="{421F37E8-06E0-41A6-A187-5B0F67D27AB5}" srcOrd="0" destOrd="0" presId="urn:microsoft.com/office/officeart/2005/8/layout/hProcess6"/>
    <dgm:cxn modelId="{C277016D-DA0D-4EEC-9AFF-4B41BFB7B05C}" srcId="{4B64FFE6-FC03-45AC-9A23-BAF50138CF51}" destId="{D586C074-5E46-44B5-9F4F-0739B4B35CDE}" srcOrd="0" destOrd="0" parTransId="{3B10D322-9E9F-4B63-A641-C1748FFDAC9B}" sibTransId="{86C6FF3B-A3B2-4453-B986-C00B92D42DB0}"/>
    <dgm:cxn modelId="{4AB4D36F-F3AA-4979-8DDA-ADBA7D02B98E}" type="presOf" srcId="{04947747-B82D-4EBB-A025-44DAA6A9A29C}" destId="{1490FCD3-747A-4223-B8A6-40BE4DB6A719}" srcOrd="0" destOrd="0" presId="urn:microsoft.com/office/officeart/2005/8/layout/hProcess6"/>
    <dgm:cxn modelId="{CF292673-15F7-4DFA-BA36-8939E80446DF}" type="presOf" srcId="{7B14F1A4-F821-4192-AF68-2103597ED6A1}" destId="{1B5DDF0F-3FB7-4FF7-AAB8-979754BC6AF6}" srcOrd="0" destOrd="0" presId="urn:microsoft.com/office/officeart/2005/8/layout/hProcess6"/>
    <dgm:cxn modelId="{8E43F373-8911-4441-8B95-E0DF2CAA4664}" srcId="{324E9EE7-3386-4082-8A30-6FC3E8D3A7BC}" destId="{5F73D024-BB15-4E85-BC5D-B82D6DE4F548}" srcOrd="4" destOrd="0" parTransId="{3213C5F8-C284-4F0B-A217-A62EC7A73A53}" sibTransId="{B636AB74-EBDF-4075-B74C-1F14FB855D1E}"/>
    <dgm:cxn modelId="{82A0FE53-5A76-43F4-91AA-D6C29E639938}" type="presOf" srcId="{324E9EE7-3386-4082-8A30-6FC3E8D3A7BC}" destId="{AE529A41-281A-437B-B009-627917F8D609}" srcOrd="0" destOrd="0" presId="urn:microsoft.com/office/officeart/2005/8/layout/hProcess6"/>
    <dgm:cxn modelId="{C72DC87A-F2FD-4106-8463-EFA6B57D57C0}" srcId="{324E9EE7-3386-4082-8A30-6FC3E8D3A7BC}" destId="{4B64FFE6-FC03-45AC-9A23-BAF50138CF51}" srcOrd="5" destOrd="0" parTransId="{7D94ECF9-16F6-4C1C-B6DC-37A5475C996C}" sibTransId="{299D379A-3BD0-4C63-9E7B-D3F752326297}"/>
    <dgm:cxn modelId="{1845CC7E-0878-4BBB-A714-0700EA095501}" type="presOf" srcId="{0D62B138-1224-4A9E-A74B-352765799E48}" destId="{EC2DEE70-4894-4E5F-A45D-7AC8314BCAF8}" srcOrd="0" destOrd="0" presId="urn:microsoft.com/office/officeart/2005/8/layout/hProcess6"/>
    <dgm:cxn modelId="{B1270691-26D9-4A06-8D21-0BC728498E01}" type="presOf" srcId="{4AFF8EC5-E03A-45F3-BC5F-FEC0F3943A00}" destId="{B98612DE-FC5C-4794-9B9C-D5482B58BC5A}" srcOrd="0" destOrd="0" presId="urn:microsoft.com/office/officeart/2005/8/layout/hProcess6"/>
    <dgm:cxn modelId="{078A6693-F6DD-4CF7-A672-F995D24B7E59}" type="presOf" srcId="{96B6F86E-E73F-4AE3-AE66-A731F654F0AA}" destId="{B59559DA-CDC4-4EC6-9D1F-069D06C0268A}" srcOrd="0" destOrd="0" presId="urn:microsoft.com/office/officeart/2005/8/layout/hProcess6"/>
    <dgm:cxn modelId="{6CEFBC94-D035-479F-B9FF-99C329454398}" srcId="{324E9EE7-3386-4082-8A30-6FC3E8D3A7BC}" destId="{96B6F86E-E73F-4AE3-AE66-A731F654F0AA}" srcOrd="2" destOrd="0" parTransId="{1B4CA11C-6F05-419B-A55B-1E4AE02A1F68}" sibTransId="{BDBB35A2-7B44-4618-8217-3E4EC9EE180A}"/>
    <dgm:cxn modelId="{36A4C69A-3F5D-44E4-B1DF-19FB0848281B}" type="presOf" srcId="{5F73D024-BB15-4E85-BC5D-B82D6DE4F548}" destId="{BB4E6E0D-B140-4DEF-BF52-39D0D5B684F1}" srcOrd="0" destOrd="0" presId="urn:microsoft.com/office/officeart/2005/8/layout/hProcess6"/>
    <dgm:cxn modelId="{BACF5BAE-D549-4036-ACAE-2F7482E35413}" type="presOf" srcId="{2F41EAA7-0B18-45A4-B56B-A262BDC2CE53}" destId="{43D3A49D-C4FC-4932-8AF8-02C597B65345}" srcOrd="1" destOrd="0" presId="urn:microsoft.com/office/officeart/2005/8/layout/hProcess6"/>
    <dgm:cxn modelId="{CE4171BB-6D3C-4172-81E7-8AA40E6C0972}" srcId="{4AFF8EC5-E03A-45F3-BC5F-FEC0F3943A00}" destId="{25B341C3-1DA6-4D7A-BD78-CE611AA581E9}" srcOrd="0" destOrd="0" parTransId="{A4259C33-72C2-434B-8F1D-83EAE66B6F90}" sibTransId="{E10F747A-61EF-4E84-A170-3773570EEDCD}"/>
    <dgm:cxn modelId="{C77977BB-43B8-4B51-8FE7-0B3122F74D35}" srcId="{111D80ED-9DA1-483E-BD39-BC061D9596A7}" destId="{2F41EAA7-0B18-45A4-B56B-A262BDC2CE53}" srcOrd="0" destOrd="0" parTransId="{0F7401ED-D099-4612-8F99-F9270F219E1B}" sibTransId="{8D6F0320-46AB-4515-98BA-B3EDAD20030F}"/>
    <dgm:cxn modelId="{B77E15C2-8E0C-4A41-BF68-66737AA1166D}" type="presOf" srcId="{2F41EAA7-0B18-45A4-B56B-A262BDC2CE53}" destId="{19F851A2-C945-476A-9F09-31EBAA65972D}" srcOrd="0" destOrd="0" presId="urn:microsoft.com/office/officeart/2005/8/layout/hProcess6"/>
    <dgm:cxn modelId="{9C4E91C6-0A91-45C4-98B0-20A991BC0D49}" srcId="{96B6F86E-E73F-4AE3-AE66-A731F654F0AA}" destId="{0D62B138-1224-4A9E-A74B-352765799E48}" srcOrd="0" destOrd="0" parTransId="{CBFE9668-D862-4D8E-85D0-4A4A7767D9AA}" sibTransId="{8F0C2FE3-2EF4-49AD-BFC2-84441669D554}"/>
    <dgm:cxn modelId="{777E49CF-2152-42D6-996A-F222AC3C9DD5}" type="presOf" srcId="{1B30914F-004B-436C-9F38-085204A95BA1}" destId="{31204A8D-6316-4077-9C28-6405A7094758}" srcOrd="0" destOrd="0" presId="urn:microsoft.com/office/officeart/2005/8/layout/hProcess6"/>
    <dgm:cxn modelId="{CF8BEDE0-DDE0-4D9C-879A-31C25349F19A}" type="presOf" srcId="{4B64FFE6-FC03-45AC-9A23-BAF50138CF51}" destId="{2F4A0C45-893A-4B53-98CE-DD956792BEF4}" srcOrd="0" destOrd="0" presId="urn:microsoft.com/office/officeart/2005/8/layout/hProcess6"/>
    <dgm:cxn modelId="{83776CE7-1662-4FC5-B7E3-D45A531AA6AA}" srcId="{5F73D024-BB15-4E85-BC5D-B82D6DE4F548}" destId="{7B14F1A4-F821-4192-AF68-2103597ED6A1}" srcOrd="0" destOrd="0" parTransId="{CA7F83AC-3FCD-4AAF-A23D-FAF261B2BDF4}" sibTransId="{A4475ABB-D382-4576-A387-3E895D7AEED5}"/>
    <dgm:cxn modelId="{6A3238F0-4ECD-4D9D-9085-DEA6A2B3BF13}" type="presOf" srcId="{25B341C3-1DA6-4D7A-BD78-CE611AA581E9}" destId="{6C6A4745-082D-4DC6-BB46-1448083260AC}" srcOrd="1" destOrd="0" presId="urn:microsoft.com/office/officeart/2005/8/layout/hProcess6"/>
    <dgm:cxn modelId="{D7A98BF1-FC9B-4678-BDDD-353771435299}" srcId="{324E9EE7-3386-4082-8A30-6FC3E8D3A7BC}" destId="{1B30914F-004B-436C-9F38-085204A95BA1}" srcOrd="0" destOrd="0" parTransId="{27BCD43C-B3E0-4BDC-890F-05E782F96A02}" sibTransId="{6A1A1A96-0405-4B8D-AA76-97075F22A105}"/>
    <dgm:cxn modelId="{9039DFF3-1266-429E-BE04-9DCDFBB4DDD5}" type="presOf" srcId="{D586C074-5E46-44B5-9F4F-0739B4B35CDE}" destId="{8B95197F-94B9-47A1-8D98-5A2530B36BA7}" srcOrd="0" destOrd="0" presId="urn:microsoft.com/office/officeart/2005/8/layout/hProcess6"/>
    <dgm:cxn modelId="{BEA385DF-AD37-46B0-B126-0648947AC77C}" type="presParOf" srcId="{AE529A41-281A-437B-B009-627917F8D609}" destId="{8BD4AD4F-F1E7-4419-9010-3E59E643C3EF}" srcOrd="0" destOrd="0" presId="urn:microsoft.com/office/officeart/2005/8/layout/hProcess6"/>
    <dgm:cxn modelId="{9B3CF0A8-8347-4461-BA50-AE0F05F36DC5}" type="presParOf" srcId="{8BD4AD4F-F1E7-4419-9010-3E59E643C3EF}" destId="{3B243526-87CF-43CD-881E-526A6CB7DF4E}" srcOrd="0" destOrd="0" presId="urn:microsoft.com/office/officeart/2005/8/layout/hProcess6"/>
    <dgm:cxn modelId="{C89029EE-A1BA-48CE-8532-DDF20088B1A0}" type="presParOf" srcId="{8BD4AD4F-F1E7-4419-9010-3E59E643C3EF}" destId="{1490FCD3-747A-4223-B8A6-40BE4DB6A719}" srcOrd="1" destOrd="0" presId="urn:microsoft.com/office/officeart/2005/8/layout/hProcess6"/>
    <dgm:cxn modelId="{53094429-F360-472C-9A31-909674497AEE}" type="presParOf" srcId="{8BD4AD4F-F1E7-4419-9010-3E59E643C3EF}" destId="{4896C152-244D-4FE0-9B07-045FCCBB1797}" srcOrd="2" destOrd="0" presId="urn:microsoft.com/office/officeart/2005/8/layout/hProcess6"/>
    <dgm:cxn modelId="{088DCC99-B644-42E9-B556-E852E46C6126}" type="presParOf" srcId="{8BD4AD4F-F1E7-4419-9010-3E59E643C3EF}" destId="{31204A8D-6316-4077-9C28-6405A7094758}" srcOrd="3" destOrd="0" presId="urn:microsoft.com/office/officeart/2005/8/layout/hProcess6"/>
    <dgm:cxn modelId="{DE984BC5-0ED3-4C1E-AD29-B8916FEB7AC3}" type="presParOf" srcId="{AE529A41-281A-437B-B009-627917F8D609}" destId="{999AE414-B71B-41A1-9880-AF550F2F0167}" srcOrd="1" destOrd="0" presId="urn:microsoft.com/office/officeart/2005/8/layout/hProcess6"/>
    <dgm:cxn modelId="{65F736FB-1B55-4638-A55C-A06F0F6AB677}" type="presParOf" srcId="{AE529A41-281A-437B-B009-627917F8D609}" destId="{D10E96C8-1929-42CA-9279-B44B85B824CD}" srcOrd="2" destOrd="0" presId="urn:microsoft.com/office/officeart/2005/8/layout/hProcess6"/>
    <dgm:cxn modelId="{7684390B-C268-442E-99A6-9F8BECFBDC54}" type="presParOf" srcId="{D10E96C8-1929-42CA-9279-B44B85B824CD}" destId="{1DF77995-D4C6-49ED-AC3E-40BA2343BE1E}" srcOrd="0" destOrd="0" presId="urn:microsoft.com/office/officeart/2005/8/layout/hProcess6"/>
    <dgm:cxn modelId="{F1196B02-8F36-4659-B003-3EF434BEE90D}" type="presParOf" srcId="{D10E96C8-1929-42CA-9279-B44B85B824CD}" destId="{421F37E8-06E0-41A6-A187-5B0F67D27AB5}" srcOrd="1" destOrd="0" presId="urn:microsoft.com/office/officeart/2005/8/layout/hProcess6"/>
    <dgm:cxn modelId="{B61777DC-B3E7-488E-A642-6885FE32C4DD}" type="presParOf" srcId="{D10E96C8-1929-42CA-9279-B44B85B824CD}" destId="{6C6A4745-082D-4DC6-BB46-1448083260AC}" srcOrd="2" destOrd="0" presId="urn:microsoft.com/office/officeart/2005/8/layout/hProcess6"/>
    <dgm:cxn modelId="{09161D4C-DEB0-43F3-9C01-953068E7877D}" type="presParOf" srcId="{D10E96C8-1929-42CA-9279-B44B85B824CD}" destId="{B98612DE-FC5C-4794-9B9C-D5482B58BC5A}" srcOrd="3" destOrd="0" presId="urn:microsoft.com/office/officeart/2005/8/layout/hProcess6"/>
    <dgm:cxn modelId="{6A24D9A9-6CEA-46A2-A5E9-87315DC5B9ED}" type="presParOf" srcId="{AE529A41-281A-437B-B009-627917F8D609}" destId="{9B0093C0-2FE7-4976-A04E-02496DE76E88}" srcOrd="3" destOrd="0" presId="urn:microsoft.com/office/officeart/2005/8/layout/hProcess6"/>
    <dgm:cxn modelId="{60A9BE4D-EDB6-4947-A466-1AEC61E7A026}" type="presParOf" srcId="{AE529A41-281A-437B-B009-627917F8D609}" destId="{08F67E16-55F3-4335-9BB2-FE1B8AE8A0FF}" srcOrd="4" destOrd="0" presId="urn:microsoft.com/office/officeart/2005/8/layout/hProcess6"/>
    <dgm:cxn modelId="{2A67D44E-9BFF-4D1E-A87A-DD798F9EA3C0}" type="presParOf" srcId="{08F67E16-55F3-4335-9BB2-FE1B8AE8A0FF}" destId="{75C6BD34-D8BA-4AF1-92B5-DDFBB766A32A}" srcOrd="0" destOrd="0" presId="urn:microsoft.com/office/officeart/2005/8/layout/hProcess6"/>
    <dgm:cxn modelId="{8D4CB932-9ACC-4595-9A72-5B9BC12D31CE}" type="presParOf" srcId="{08F67E16-55F3-4335-9BB2-FE1B8AE8A0FF}" destId="{EC2DEE70-4894-4E5F-A45D-7AC8314BCAF8}" srcOrd="1" destOrd="0" presId="urn:microsoft.com/office/officeart/2005/8/layout/hProcess6"/>
    <dgm:cxn modelId="{43F043A1-F7C5-47FE-B894-AAF5A3E32D8F}" type="presParOf" srcId="{08F67E16-55F3-4335-9BB2-FE1B8AE8A0FF}" destId="{AF9C39AF-AC07-4F30-BCEA-FC8C0BEC27F4}" srcOrd="2" destOrd="0" presId="urn:microsoft.com/office/officeart/2005/8/layout/hProcess6"/>
    <dgm:cxn modelId="{F7CDF745-C8F4-4739-B965-B6B6845364E0}" type="presParOf" srcId="{08F67E16-55F3-4335-9BB2-FE1B8AE8A0FF}" destId="{B59559DA-CDC4-4EC6-9D1F-069D06C0268A}" srcOrd="3" destOrd="0" presId="urn:microsoft.com/office/officeart/2005/8/layout/hProcess6"/>
    <dgm:cxn modelId="{5731E978-3E84-4DD6-9255-B8A91A425DC9}" type="presParOf" srcId="{AE529A41-281A-437B-B009-627917F8D609}" destId="{82CAC184-F2A2-4B6D-9011-B59FEA258887}" srcOrd="5" destOrd="0" presId="urn:microsoft.com/office/officeart/2005/8/layout/hProcess6"/>
    <dgm:cxn modelId="{4CBF588D-B1E1-4F09-951B-728486F8EEA3}" type="presParOf" srcId="{AE529A41-281A-437B-B009-627917F8D609}" destId="{34D8FEF1-9D63-49FA-AFD9-68EFE0A81FD0}" srcOrd="6" destOrd="0" presId="urn:microsoft.com/office/officeart/2005/8/layout/hProcess6"/>
    <dgm:cxn modelId="{9E225583-87A3-41E7-BBD0-4E6B85537198}" type="presParOf" srcId="{34D8FEF1-9D63-49FA-AFD9-68EFE0A81FD0}" destId="{A7E6351C-C4AC-47A0-A26A-546D0357BB8E}" srcOrd="0" destOrd="0" presId="urn:microsoft.com/office/officeart/2005/8/layout/hProcess6"/>
    <dgm:cxn modelId="{474BF0DA-B7E4-4BDA-ACB0-91DBAD6646F5}" type="presParOf" srcId="{34D8FEF1-9D63-49FA-AFD9-68EFE0A81FD0}" destId="{19F851A2-C945-476A-9F09-31EBAA65972D}" srcOrd="1" destOrd="0" presId="urn:microsoft.com/office/officeart/2005/8/layout/hProcess6"/>
    <dgm:cxn modelId="{5CDFD802-9442-478F-9DD6-05C8DE40DD8D}" type="presParOf" srcId="{34D8FEF1-9D63-49FA-AFD9-68EFE0A81FD0}" destId="{43D3A49D-C4FC-4932-8AF8-02C597B65345}" srcOrd="2" destOrd="0" presId="urn:microsoft.com/office/officeart/2005/8/layout/hProcess6"/>
    <dgm:cxn modelId="{5208C9BC-DADC-4E53-B669-D64D241B0504}" type="presParOf" srcId="{34D8FEF1-9D63-49FA-AFD9-68EFE0A81FD0}" destId="{1C1916DD-76B3-47FF-BAC3-F850E61FCC71}" srcOrd="3" destOrd="0" presId="urn:microsoft.com/office/officeart/2005/8/layout/hProcess6"/>
    <dgm:cxn modelId="{AC6010D2-2055-4D10-B353-9B1C12C7B97F}" type="presParOf" srcId="{AE529A41-281A-437B-B009-627917F8D609}" destId="{09B410FD-C238-4ABC-8B46-F72B61DD11CD}" srcOrd="7" destOrd="0" presId="urn:microsoft.com/office/officeart/2005/8/layout/hProcess6"/>
    <dgm:cxn modelId="{6745F05A-545A-45A4-B5EE-BBE119FEA280}" type="presParOf" srcId="{AE529A41-281A-437B-B009-627917F8D609}" destId="{8192D871-0A31-437F-8C3F-B5C90A5E295F}" srcOrd="8" destOrd="0" presId="urn:microsoft.com/office/officeart/2005/8/layout/hProcess6"/>
    <dgm:cxn modelId="{9A71856C-C485-4266-B778-F2214C54B0E1}" type="presParOf" srcId="{8192D871-0A31-437F-8C3F-B5C90A5E295F}" destId="{1FBD2B34-CD77-4251-96A7-85C5181C0EAA}" srcOrd="0" destOrd="0" presId="urn:microsoft.com/office/officeart/2005/8/layout/hProcess6"/>
    <dgm:cxn modelId="{04F2C191-311D-4E81-8C78-1755F8D29EEC}" type="presParOf" srcId="{8192D871-0A31-437F-8C3F-B5C90A5E295F}" destId="{1B5DDF0F-3FB7-4FF7-AAB8-979754BC6AF6}" srcOrd="1" destOrd="0" presId="urn:microsoft.com/office/officeart/2005/8/layout/hProcess6"/>
    <dgm:cxn modelId="{59948226-358A-48DC-8B75-89897CC18799}" type="presParOf" srcId="{8192D871-0A31-437F-8C3F-B5C90A5E295F}" destId="{8D26560C-BEF2-407E-90D4-592726BC7DBE}" srcOrd="2" destOrd="0" presId="urn:microsoft.com/office/officeart/2005/8/layout/hProcess6"/>
    <dgm:cxn modelId="{19D77512-9061-4B44-B8E9-882361FE5FB9}" type="presParOf" srcId="{8192D871-0A31-437F-8C3F-B5C90A5E295F}" destId="{BB4E6E0D-B140-4DEF-BF52-39D0D5B684F1}" srcOrd="3" destOrd="0" presId="urn:microsoft.com/office/officeart/2005/8/layout/hProcess6"/>
    <dgm:cxn modelId="{5C77511C-0730-4214-A6EC-D5E994EDA916}" type="presParOf" srcId="{AE529A41-281A-437B-B009-627917F8D609}" destId="{9BE2DF35-C008-4DFF-98FF-53A665106BD2}" srcOrd="9" destOrd="0" presId="urn:microsoft.com/office/officeart/2005/8/layout/hProcess6"/>
    <dgm:cxn modelId="{66D93E99-BE28-44E0-A387-9B162B452DC1}" type="presParOf" srcId="{AE529A41-281A-437B-B009-627917F8D609}" destId="{02584412-5818-4D82-A876-133D20C64FCF}" srcOrd="10" destOrd="0" presId="urn:microsoft.com/office/officeart/2005/8/layout/hProcess6"/>
    <dgm:cxn modelId="{925A5A48-3682-4A9B-B863-E911F94FD83D}" type="presParOf" srcId="{02584412-5818-4D82-A876-133D20C64FCF}" destId="{F172BC5B-D12E-4EEE-9417-D5B09B8CCF03}" srcOrd="0" destOrd="0" presId="urn:microsoft.com/office/officeart/2005/8/layout/hProcess6"/>
    <dgm:cxn modelId="{C5F40C42-7ACF-48B6-BE16-2D94CE025C38}" type="presParOf" srcId="{02584412-5818-4D82-A876-133D20C64FCF}" destId="{8B95197F-94B9-47A1-8D98-5A2530B36BA7}" srcOrd="1" destOrd="0" presId="urn:microsoft.com/office/officeart/2005/8/layout/hProcess6"/>
    <dgm:cxn modelId="{FFD12A56-52A4-4896-A06C-A15B372ECC53}" type="presParOf" srcId="{02584412-5818-4D82-A876-133D20C64FCF}" destId="{DE577200-11D6-4C1B-9BC2-F904447C6693}" srcOrd="2" destOrd="0" presId="urn:microsoft.com/office/officeart/2005/8/layout/hProcess6"/>
    <dgm:cxn modelId="{DAE667DA-EEAE-4DB0-B104-BECDC605DF75}" type="presParOf" srcId="{02584412-5818-4D82-A876-133D20C64FCF}" destId="{2F4A0C45-893A-4B53-98CE-DD956792BEF4}"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0FCD3-747A-4223-B8A6-40BE4DB6A719}">
      <dsp:nvSpPr>
        <dsp:cNvPr id="0" name=""/>
        <dsp:cNvSpPr/>
      </dsp:nvSpPr>
      <dsp:spPr>
        <a:xfrm>
          <a:off x="128518" y="2622478"/>
          <a:ext cx="1749326" cy="1153499"/>
        </a:xfrm>
        <a:prstGeom prst="rightArrow">
          <a:avLst>
            <a:gd name="adj1" fmla="val 70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IN" sz="1600" kern="1200" dirty="0"/>
            <a:t> </a:t>
          </a:r>
          <a:r>
            <a:rPr lang="en-IN" sz="1400" b="1" kern="1200" dirty="0"/>
            <a:t>Data         Collection</a:t>
          </a:r>
        </a:p>
      </dsp:txBody>
      <dsp:txXfrm>
        <a:off x="565850" y="2795503"/>
        <a:ext cx="908269" cy="807449"/>
      </dsp:txXfrm>
    </dsp:sp>
    <dsp:sp modelId="{31204A8D-6316-4077-9C28-6405A7094758}">
      <dsp:nvSpPr>
        <dsp:cNvPr id="0" name=""/>
        <dsp:cNvSpPr/>
      </dsp:nvSpPr>
      <dsp:spPr>
        <a:xfrm>
          <a:off x="0" y="2933828"/>
          <a:ext cx="529455" cy="51931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1</a:t>
          </a:r>
        </a:p>
      </dsp:txBody>
      <dsp:txXfrm>
        <a:off x="77537" y="3009879"/>
        <a:ext cx="374381" cy="367209"/>
      </dsp:txXfrm>
    </dsp:sp>
    <dsp:sp modelId="{421F37E8-06E0-41A6-A187-5B0F67D27AB5}">
      <dsp:nvSpPr>
        <dsp:cNvPr id="0" name=""/>
        <dsp:cNvSpPr/>
      </dsp:nvSpPr>
      <dsp:spPr>
        <a:xfrm>
          <a:off x="1843454" y="2628250"/>
          <a:ext cx="1878389" cy="1167691"/>
        </a:xfrm>
        <a:prstGeom prst="rightArrow">
          <a:avLst>
            <a:gd name="adj1" fmla="val 70000"/>
            <a:gd name="adj2" fmla="val 50000"/>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Initial</a:t>
          </a:r>
        </a:p>
        <a:p>
          <a:pPr marL="0" lvl="0" indent="0" algn="ctr" defTabSz="622300">
            <a:lnSpc>
              <a:spcPct val="90000"/>
            </a:lnSpc>
            <a:spcBef>
              <a:spcPct val="0"/>
            </a:spcBef>
            <a:spcAft>
              <a:spcPct val="35000"/>
            </a:spcAft>
            <a:buNone/>
          </a:pPr>
          <a:r>
            <a:rPr lang="en-IN" sz="1400" b="1" kern="1200" dirty="0"/>
            <a:t>Hypothesis</a:t>
          </a:r>
        </a:p>
      </dsp:txBody>
      <dsp:txXfrm>
        <a:off x="2313051" y="2803404"/>
        <a:ext cx="1000100" cy="817383"/>
      </dsp:txXfrm>
    </dsp:sp>
    <dsp:sp modelId="{B98612DE-FC5C-4794-9B9C-D5482B58BC5A}">
      <dsp:nvSpPr>
        <dsp:cNvPr id="0" name=""/>
        <dsp:cNvSpPr/>
      </dsp:nvSpPr>
      <dsp:spPr>
        <a:xfrm>
          <a:off x="1646702" y="2940216"/>
          <a:ext cx="589988" cy="509447"/>
        </a:xfrm>
        <a:prstGeom prst="ellipse">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2</a:t>
          </a:r>
        </a:p>
      </dsp:txBody>
      <dsp:txXfrm>
        <a:off x="1733104" y="3014823"/>
        <a:ext cx="417184" cy="360233"/>
      </dsp:txXfrm>
    </dsp:sp>
    <dsp:sp modelId="{EC2DEE70-4894-4E5F-A45D-7AC8314BCAF8}">
      <dsp:nvSpPr>
        <dsp:cNvPr id="0" name=""/>
        <dsp:cNvSpPr/>
      </dsp:nvSpPr>
      <dsp:spPr>
        <a:xfrm>
          <a:off x="3641669" y="2621196"/>
          <a:ext cx="2524613" cy="1128556"/>
        </a:xfrm>
        <a:prstGeom prst="rightArrow">
          <a:avLst>
            <a:gd name="adj1" fmla="val 70000"/>
            <a:gd name="adj2" fmla="val 50000"/>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l" defTabSz="622300">
            <a:lnSpc>
              <a:spcPct val="90000"/>
            </a:lnSpc>
            <a:spcBef>
              <a:spcPct val="0"/>
            </a:spcBef>
            <a:spcAft>
              <a:spcPct val="35000"/>
            </a:spcAft>
            <a:buNone/>
          </a:pPr>
          <a:r>
            <a:rPr lang="en-IN" sz="1400" b="1" kern="1200" dirty="0"/>
            <a:t>Data Cleaning and Transformation</a:t>
          </a:r>
        </a:p>
      </dsp:txBody>
      <dsp:txXfrm>
        <a:off x="4272823" y="2790479"/>
        <a:ext cx="1498465" cy="789990"/>
      </dsp:txXfrm>
    </dsp:sp>
    <dsp:sp modelId="{B59559DA-CDC4-4EC6-9D1F-069D06C0268A}">
      <dsp:nvSpPr>
        <dsp:cNvPr id="0" name=""/>
        <dsp:cNvSpPr/>
      </dsp:nvSpPr>
      <dsp:spPr>
        <a:xfrm>
          <a:off x="3362988" y="2931807"/>
          <a:ext cx="547012" cy="515945"/>
        </a:xfrm>
        <a:prstGeom prst="ellipse">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3</a:t>
          </a:r>
        </a:p>
      </dsp:txBody>
      <dsp:txXfrm>
        <a:off x="3443096" y="3007365"/>
        <a:ext cx="386796" cy="364829"/>
      </dsp:txXfrm>
    </dsp:sp>
    <dsp:sp modelId="{19F851A2-C945-476A-9F09-31EBAA65972D}">
      <dsp:nvSpPr>
        <dsp:cNvPr id="0" name=""/>
        <dsp:cNvSpPr/>
      </dsp:nvSpPr>
      <dsp:spPr>
        <a:xfrm>
          <a:off x="6117770" y="2583343"/>
          <a:ext cx="2083565" cy="1169065"/>
        </a:xfrm>
        <a:prstGeom prst="rightArrow">
          <a:avLst>
            <a:gd name="adj1" fmla="val 70000"/>
            <a:gd name="adj2" fmla="val 50000"/>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l" defTabSz="622300">
            <a:lnSpc>
              <a:spcPct val="90000"/>
            </a:lnSpc>
            <a:spcBef>
              <a:spcPct val="0"/>
            </a:spcBef>
            <a:spcAft>
              <a:spcPct val="35000"/>
            </a:spcAft>
            <a:buNone/>
          </a:pPr>
          <a:r>
            <a:rPr lang="en-IN" sz="1400" b="1" kern="1200" dirty="0"/>
            <a:t>Data  Visualisation</a:t>
          </a:r>
        </a:p>
      </dsp:txBody>
      <dsp:txXfrm>
        <a:off x="6638661" y="2758703"/>
        <a:ext cx="1153501" cy="818345"/>
      </dsp:txXfrm>
    </dsp:sp>
    <dsp:sp modelId="{1C1916DD-76B3-47FF-BAC3-F850E61FCC71}">
      <dsp:nvSpPr>
        <dsp:cNvPr id="0" name=""/>
        <dsp:cNvSpPr/>
      </dsp:nvSpPr>
      <dsp:spPr>
        <a:xfrm>
          <a:off x="5846779" y="2950577"/>
          <a:ext cx="510157" cy="460519"/>
        </a:xfrm>
        <a:prstGeom prst="ellipse">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4</a:t>
          </a:r>
        </a:p>
      </dsp:txBody>
      <dsp:txXfrm>
        <a:off x="5921490" y="3018018"/>
        <a:ext cx="360735" cy="325637"/>
      </dsp:txXfrm>
    </dsp:sp>
    <dsp:sp modelId="{1B5DDF0F-3FB7-4FF7-AAB8-979754BC6AF6}">
      <dsp:nvSpPr>
        <dsp:cNvPr id="0" name=""/>
        <dsp:cNvSpPr/>
      </dsp:nvSpPr>
      <dsp:spPr>
        <a:xfrm>
          <a:off x="8207229" y="2646422"/>
          <a:ext cx="2049975" cy="1018909"/>
        </a:xfrm>
        <a:prstGeom prst="rightArrow">
          <a:avLst>
            <a:gd name="adj1" fmla="val 70000"/>
            <a:gd name="adj2" fmla="val 50000"/>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Data Interpretation</a:t>
          </a:r>
        </a:p>
      </dsp:txBody>
      <dsp:txXfrm>
        <a:off x="8719723" y="2799258"/>
        <a:ext cx="1180863" cy="713237"/>
      </dsp:txXfrm>
    </dsp:sp>
    <dsp:sp modelId="{BB4E6E0D-B140-4DEF-BF52-39D0D5B684F1}">
      <dsp:nvSpPr>
        <dsp:cNvPr id="0" name=""/>
        <dsp:cNvSpPr/>
      </dsp:nvSpPr>
      <dsp:spPr>
        <a:xfrm>
          <a:off x="7996581" y="2940216"/>
          <a:ext cx="476128" cy="420264"/>
        </a:xfrm>
        <a:prstGeom prst="ellipse">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5</a:t>
          </a:r>
        </a:p>
      </dsp:txBody>
      <dsp:txXfrm>
        <a:off x="8066308" y="3001762"/>
        <a:ext cx="336674" cy="297172"/>
      </dsp:txXfrm>
    </dsp:sp>
    <dsp:sp modelId="{8B95197F-94B9-47A1-8D98-5A2530B36BA7}">
      <dsp:nvSpPr>
        <dsp:cNvPr id="0" name=""/>
        <dsp:cNvSpPr/>
      </dsp:nvSpPr>
      <dsp:spPr>
        <a:xfrm>
          <a:off x="10163507" y="2601148"/>
          <a:ext cx="1803617" cy="1122611"/>
        </a:xfrm>
        <a:prstGeom prst="rightArrow">
          <a:avLst>
            <a:gd name="adj1" fmla="val 70000"/>
            <a:gd name="adj2" fmla="val 5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Testing Hypothesis</a:t>
          </a:r>
        </a:p>
      </dsp:txBody>
      <dsp:txXfrm>
        <a:off x="10614411" y="2769540"/>
        <a:ext cx="959799" cy="785827"/>
      </dsp:txXfrm>
    </dsp:sp>
    <dsp:sp modelId="{2F4A0C45-893A-4B53-98CE-DD956792BEF4}">
      <dsp:nvSpPr>
        <dsp:cNvPr id="0" name=""/>
        <dsp:cNvSpPr/>
      </dsp:nvSpPr>
      <dsp:spPr>
        <a:xfrm>
          <a:off x="9906347" y="2909706"/>
          <a:ext cx="495093" cy="509800"/>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6</a:t>
          </a:r>
        </a:p>
      </dsp:txBody>
      <dsp:txXfrm>
        <a:off x="9978852" y="2984364"/>
        <a:ext cx="350083" cy="36048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B05C-7443-064B-E380-4FEB3018F7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739678-87A4-8CA5-A803-94399242A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96F212-E105-34AA-3B8A-3F8F86D0769C}"/>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5" name="Footer Placeholder 4">
            <a:extLst>
              <a:ext uri="{FF2B5EF4-FFF2-40B4-BE49-F238E27FC236}">
                <a16:creationId xmlns:a16="http://schemas.microsoft.com/office/drawing/2014/main" id="{D0F922B5-DD7C-D3B3-719B-61DE4B9444E0}"/>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5F48083A-9127-D63A-599E-376379E40EC5}"/>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529736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2545-136A-6C21-EF2A-02278ECC47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9D894-8961-6724-B96A-3757478B8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7C1C10-FC96-A76E-3860-419D5F365DC1}"/>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5" name="Footer Placeholder 4">
            <a:extLst>
              <a:ext uri="{FF2B5EF4-FFF2-40B4-BE49-F238E27FC236}">
                <a16:creationId xmlns:a16="http://schemas.microsoft.com/office/drawing/2014/main" id="{27531743-016C-E9B2-BF86-FC1DC2848486}"/>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9B48103-9823-E983-7278-70FD60788346}"/>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94072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EB7AF-8305-A9FC-751D-A98B3DC6B0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224723-0F50-E312-1E03-22C5C45DE5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695E5-205A-D170-A7A9-A3D7FFB0E859}"/>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5" name="Footer Placeholder 4">
            <a:extLst>
              <a:ext uri="{FF2B5EF4-FFF2-40B4-BE49-F238E27FC236}">
                <a16:creationId xmlns:a16="http://schemas.microsoft.com/office/drawing/2014/main" id="{2C612C2A-EB63-6696-F4BC-5B68BED8E243}"/>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3FCAB5-43C3-C82A-2EE8-F5FC40E87C90}"/>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68822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9353-C352-FD90-952B-411CF2675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26AF4A-849E-2179-2B6B-3DC6AE13A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0701A6-B8FD-2095-E90B-46746856706E}"/>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5" name="Footer Placeholder 4">
            <a:extLst>
              <a:ext uri="{FF2B5EF4-FFF2-40B4-BE49-F238E27FC236}">
                <a16:creationId xmlns:a16="http://schemas.microsoft.com/office/drawing/2014/main" id="{655D2AC7-74B3-FE9B-D4CA-C107AB7FAAE6}"/>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B0954A1B-6798-D933-2E4D-718A539C76DB}"/>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300192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DD6D-FEA3-E643-8FAA-52261CAAF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A1F378-8123-896D-50B6-C82CEED592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D866A-EBDF-384A-0C07-C19200B3B5AF}"/>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5" name="Footer Placeholder 4">
            <a:extLst>
              <a:ext uri="{FF2B5EF4-FFF2-40B4-BE49-F238E27FC236}">
                <a16:creationId xmlns:a16="http://schemas.microsoft.com/office/drawing/2014/main" id="{BBBC6D1F-A3F4-8D43-8F0E-C79BD350A415}"/>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835A6522-D79D-7A23-34D3-3978ACC22CDC}"/>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9016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8DA6-C899-3517-787B-5C460A7696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ACEB5-BA31-C92B-FA46-04C684F59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61E3D3-A573-A1FE-6227-4CF21AD93F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70304A-2A75-179A-11E9-4E3B0AA5148D}"/>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6" name="Footer Placeholder 5">
            <a:extLst>
              <a:ext uri="{FF2B5EF4-FFF2-40B4-BE49-F238E27FC236}">
                <a16:creationId xmlns:a16="http://schemas.microsoft.com/office/drawing/2014/main" id="{CB12AA1E-3AAE-4C9E-1EDB-C899CA8BC8E3}"/>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428F9E20-BBFB-B44E-B535-F9213377A41B}"/>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135559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17D2-DCC6-00F6-9F3D-67B97311F4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E8AC85-AECA-12AC-8080-03DFDDE54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E947C4-AD8C-4FFC-0313-C148F20484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DC3BAE-4DC0-BB72-E3CE-28D3D7EE8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F4C640-58BD-B2CA-DBF0-AA01C47524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D4F902-3D81-8987-F8E8-9DD11814AC4E}"/>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8" name="Footer Placeholder 7">
            <a:extLst>
              <a:ext uri="{FF2B5EF4-FFF2-40B4-BE49-F238E27FC236}">
                <a16:creationId xmlns:a16="http://schemas.microsoft.com/office/drawing/2014/main" id="{77083B8C-7521-D82E-0DAE-91C993CFD089}"/>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470A2CEB-DF7A-4FBA-983E-689C415E4C2A}"/>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40236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9EA1-9089-7549-FD6A-D39C3F0968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EA78FE-55B1-E509-88FF-9FD9D3651EF6}"/>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4" name="Footer Placeholder 3">
            <a:extLst>
              <a:ext uri="{FF2B5EF4-FFF2-40B4-BE49-F238E27FC236}">
                <a16:creationId xmlns:a16="http://schemas.microsoft.com/office/drawing/2014/main" id="{B5963865-7531-CD48-E87F-73C3B4DE7BEB}"/>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5B8B6EAC-4164-96F9-E6B3-6F0C09F5415A}"/>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382190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C8929-3045-06C0-D940-BF2A1EA4E26B}"/>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3" name="Footer Placeholder 2">
            <a:extLst>
              <a:ext uri="{FF2B5EF4-FFF2-40B4-BE49-F238E27FC236}">
                <a16:creationId xmlns:a16="http://schemas.microsoft.com/office/drawing/2014/main" id="{F7EC02CA-082F-920F-34F7-202D71BF5AA9}"/>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0F476774-15E6-EECF-3FF0-D3EF98476E9D}"/>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320476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95DF-F3BF-B842-AE71-5E006F245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465C5B-EBC9-1EE5-5521-164AF2A0A6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2D2D6E-4FF0-A102-0D97-38E87D1CD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FAC55-5BE6-E83E-EF90-7F8E7A022FA7}"/>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6" name="Footer Placeholder 5">
            <a:extLst>
              <a:ext uri="{FF2B5EF4-FFF2-40B4-BE49-F238E27FC236}">
                <a16:creationId xmlns:a16="http://schemas.microsoft.com/office/drawing/2014/main" id="{3ED5E955-2692-683C-14D8-A4C92B992527}"/>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154F7E8E-254E-6CCF-49CA-82DF08CD35C8}"/>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01194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E9A0-5E66-8E83-E29F-8399592F0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7715CF-DB7A-4498-A652-ADDCECB33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361EFC-C9E8-F57B-3E9B-0EB13D896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54D92-11E9-9549-A345-32ADAFC8B86B}"/>
              </a:ext>
            </a:extLst>
          </p:cNvPr>
          <p:cNvSpPr>
            <a:spLocks noGrp="1"/>
          </p:cNvSpPr>
          <p:nvPr>
            <p:ph type="dt" sz="half" idx="10"/>
          </p:nvPr>
        </p:nvSpPr>
        <p:spPr/>
        <p:txBody>
          <a:bodyPr/>
          <a:lstStyle/>
          <a:p>
            <a:fld id="{FD129E75-1BAF-439D-8E22-269FC194312A}" type="datetimeFigureOut">
              <a:rPr lang="en-MO" smtClean="0"/>
              <a:t>02/19/2023</a:t>
            </a:fld>
            <a:endParaRPr lang="en-MO"/>
          </a:p>
        </p:txBody>
      </p:sp>
      <p:sp>
        <p:nvSpPr>
          <p:cNvPr id="6" name="Footer Placeholder 5">
            <a:extLst>
              <a:ext uri="{FF2B5EF4-FFF2-40B4-BE49-F238E27FC236}">
                <a16:creationId xmlns:a16="http://schemas.microsoft.com/office/drawing/2014/main" id="{8448A9F0-E45C-01B8-22C9-7EC288E86E56}"/>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D58C5451-D507-4169-C692-8CC03BEB6426}"/>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02048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1A447-58A1-189D-3255-B12719B837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CB4B5B-3B9A-974F-22E6-3A77B36F6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458855-022C-E57A-00AD-16FE2A1F4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29E75-1BAF-439D-8E22-269FC194312A}" type="datetimeFigureOut">
              <a:rPr lang="en-MO" smtClean="0"/>
              <a:t>02/19/2023</a:t>
            </a:fld>
            <a:endParaRPr lang="en-MO"/>
          </a:p>
        </p:txBody>
      </p:sp>
      <p:sp>
        <p:nvSpPr>
          <p:cNvPr id="5" name="Footer Placeholder 4">
            <a:extLst>
              <a:ext uri="{FF2B5EF4-FFF2-40B4-BE49-F238E27FC236}">
                <a16:creationId xmlns:a16="http://schemas.microsoft.com/office/drawing/2014/main" id="{0AD53995-07FB-C180-8315-170DBC2254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O"/>
          </a:p>
        </p:txBody>
      </p:sp>
      <p:sp>
        <p:nvSpPr>
          <p:cNvPr id="6" name="Slide Number Placeholder 5">
            <a:extLst>
              <a:ext uri="{FF2B5EF4-FFF2-40B4-BE49-F238E27FC236}">
                <a16:creationId xmlns:a16="http://schemas.microsoft.com/office/drawing/2014/main" id="{D452F0E3-93E4-E175-7905-C247D3CD7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47B92-7E87-45AD-82FD-C5752289AB22}" type="slidenum">
              <a:rPr lang="en-MO" smtClean="0"/>
              <a:t>‹#›</a:t>
            </a:fld>
            <a:endParaRPr lang="en-MO"/>
          </a:p>
        </p:txBody>
      </p:sp>
    </p:spTree>
    <p:extLst>
      <p:ext uri="{BB962C8B-B14F-4D97-AF65-F5344CB8AC3E}">
        <p14:creationId xmlns:p14="http://schemas.microsoft.com/office/powerpoint/2010/main" val="462263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9D56-A0E8-100E-61E2-5AE77DC46ED0}"/>
              </a:ext>
            </a:extLst>
          </p:cNvPr>
          <p:cNvSpPr>
            <a:spLocks noGrp="1"/>
          </p:cNvSpPr>
          <p:nvPr>
            <p:ph type="ctrTitle"/>
          </p:nvPr>
        </p:nvSpPr>
        <p:spPr>
          <a:xfrm>
            <a:off x="192947" y="220192"/>
            <a:ext cx="8441409" cy="1394847"/>
          </a:xfrm>
        </p:spPr>
        <p:txBody>
          <a:bodyPr>
            <a:normAutofit/>
          </a:bodyPr>
          <a:lstStyle/>
          <a:p>
            <a:pPr algn="l"/>
            <a:r>
              <a:rPr lang="en-IN" b="1" dirty="0">
                <a:solidFill>
                  <a:srgbClr val="487870"/>
                </a:solidFill>
              </a:rPr>
              <a:t>Capstone Project 1</a:t>
            </a:r>
            <a:endParaRPr lang="en-MO" b="1" dirty="0">
              <a:solidFill>
                <a:srgbClr val="487870"/>
              </a:solidFill>
            </a:endParaRPr>
          </a:p>
        </p:txBody>
      </p:sp>
      <p:sp>
        <p:nvSpPr>
          <p:cNvPr id="4" name="TextBox 3">
            <a:extLst>
              <a:ext uri="{FF2B5EF4-FFF2-40B4-BE49-F238E27FC236}">
                <a16:creationId xmlns:a16="http://schemas.microsoft.com/office/drawing/2014/main" id="{40D04D0B-4F8C-D5B1-A14E-A32567587435}"/>
              </a:ext>
            </a:extLst>
          </p:cNvPr>
          <p:cNvSpPr txBox="1"/>
          <p:nvPr/>
        </p:nvSpPr>
        <p:spPr>
          <a:xfrm>
            <a:off x="1623327" y="1806377"/>
            <a:ext cx="5820252" cy="2062103"/>
          </a:xfrm>
          <a:prstGeom prst="rect">
            <a:avLst/>
          </a:prstGeom>
          <a:noFill/>
        </p:spPr>
        <p:txBody>
          <a:bodyPr wrap="square" rtlCol="0">
            <a:spAutoFit/>
          </a:bodyPr>
          <a:lstStyle/>
          <a:p>
            <a:r>
              <a:rPr lang="en-US" sz="3200" b="1" dirty="0">
                <a:latin typeface="+mj-lt"/>
                <a:ea typeface="Times New Roman" panose="02020603050405020304" pitchFamily="18" charset="0"/>
              </a:rPr>
              <a:t>Google </a:t>
            </a:r>
            <a:r>
              <a:rPr lang="en-US" sz="3200" b="1" dirty="0">
                <a:effectLst/>
                <a:latin typeface="+mj-lt"/>
                <a:ea typeface="Times New Roman" panose="02020603050405020304" pitchFamily="18" charset="0"/>
              </a:rPr>
              <a:t>Play Store App Review Analysis</a:t>
            </a:r>
            <a:endParaRPr lang="en-IN" sz="3200" dirty="0">
              <a:effectLst/>
              <a:latin typeface="+mj-lt"/>
              <a:ea typeface="Arial" panose="020B0604020202020204" pitchFamily="34" charset="0"/>
            </a:endParaRPr>
          </a:p>
          <a:p>
            <a:pPr algn="ctr"/>
            <a:r>
              <a:rPr lang="en-US" sz="3200" b="1" dirty="0">
                <a:effectLst/>
                <a:latin typeface="Times New Roman" panose="02020603050405020304" pitchFamily="18" charset="0"/>
                <a:ea typeface="Times New Roman" panose="02020603050405020304" pitchFamily="18" charset="0"/>
              </a:rPr>
              <a:t> </a:t>
            </a:r>
            <a:endParaRPr lang="en-IN" sz="3200" dirty="0">
              <a:effectLst/>
              <a:latin typeface="Arial" panose="020B0604020202020204" pitchFamily="34" charset="0"/>
              <a:ea typeface="Arial" panose="020B0604020202020204" pitchFamily="34" charset="0"/>
            </a:endParaRPr>
          </a:p>
          <a:p>
            <a:endParaRPr lang="en-MO" sz="3200" b="1" dirty="0">
              <a:solidFill>
                <a:schemeClr val="accent1"/>
              </a:solidFill>
            </a:endParaRPr>
          </a:p>
        </p:txBody>
      </p:sp>
      <p:pic>
        <p:nvPicPr>
          <p:cNvPr id="5" name="Picture 4">
            <a:extLst>
              <a:ext uri="{FF2B5EF4-FFF2-40B4-BE49-F238E27FC236}">
                <a16:creationId xmlns:a16="http://schemas.microsoft.com/office/drawing/2014/main" id="{A4DD7584-3DF6-1474-CEBA-170B410BC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66" y="2015753"/>
            <a:ext cx="831285" cy="928683"/>
          </a:xfrm>
          <a:prstGeom prst="rect">
            <a:avLst/>
          </a:prstGeom>
        </p:spPr>
      </p:pic>
      <p:pic>
        <p:nvPicPr>
          <p:cNvPr id="6" name="Picture 5">
            <a:extLst>
              <a:ext uri="{FF2B5EF4-FFF2-40B4-BE49-F238E27FC236}">
                <a16:creationId xmlns:a16="http://schemas.microsoft.com/office/drawing/2014/main" id="{56B1B726-9DD4-AD73-8491-031B433838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5458" y="2480095"/>
            <a:ext cx="4317741" cy="4377905"/>
          </a:xfrm>
          <a:prstGeom prst="rect">
            <a:avLst/>
          </a:prstGeom>
        </p:spPr>
      </p:pic>
      <p:pic>
        <p:nvPicPr>
          <p:cNvPr id="7" name="Picture 6">
            <a:extLst>
              <a:ext uri="{FF2B5EF4-FFF2-40B4-BE49-F238E27FC236}">
                <a16:creationId xmlns:a16="http://schemas.microsoft.com/office/drawing/2014/main" id="{912C4A72-D1B4-F83E-5F88-8B4D484A4C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0751" y="280657"/>
            <a:ext cx="1955800" cy="415925"/>
          </a:xfrm>
          <a:prstGeom prst="rect">
            <a:avLst/>
          </a:prstGeom>
        </p:spPr>
      </p:pic>
      <p:sp>
        <p:nvSpPr>
          <p:cNvPr id="9" name="TextBox 8">
            <a:extLst>
              <a:ext uri="{FF2B5EF4-FFF2-40B4-BE49-F238E27FC236}">
                <a16:creationId xmlns:a16="http://schemas.microsoft.com/office/drawing/2014/main" id="{3E684EDA-EFC5-0A03-FA4D-E34652925C18}"/>
              </a:ext>
            </a:extLst>
          </p:cNvPr>
          <p:cNvSpPr txBox="1"/>
          <p:nvPr/>
        </p:nvSpPr>
        <p:spPr>
          <a:xfrm>
            <a:off x="156952" y="3472629"/>
            <a:ext cx="2518475" cy="2392835"/>
          </a:xfrm>
          <a:prstGeom prst="rect">
            <a:avLst/>
          </a:prstGeom>
          <a:noFill/>
        </p:spPr>
        <p:txBody>
          <a:bodyPr wrap="square">
            <a:spAutoFit/>
          </a:bodyPr>
          <a:lstStyle/>
          <a:p>
            <a:pPr indent="90170"/>
            <a:r>
              <a:rPr lang="en-US" sz="2000" b="1" dirty="0">
                <a:effectLst/>
                <a:latin typeface="Arial" panose="020B0604020202020204" pitchFamily="34" charset="0"/>
                <a:ea typeface="Arial" panose="020B0604020202020204" pitchFamily="34" charset="0"/>
              </a:rPr>
              <a:t>    </a:t>
            </a:r>
            <a:r>
              <a:rPr lang="en-US" sz="2000" b="1" u="sng" dirty="0">
                <a:effectLst/>
                <a:latin typeface="+mj-lt"/>
                <a:ea typeface="Arial" panose="020B0604020202020204" pitchFamily="34" charset="0"/>
              </a:rPr>
              <a:t>Presented By</a:t>
            </a:r>
            <a:r>
              <a:rPr lang="en-US" sz="2000" b="1" dirty="0">
                <a:effectLst/>
                <a:latin typeface="+mj-lt"/>
                <a:ea typeface="Arial" panose="020B0604020202020204" pitchFamily="34" charset="0"/>
              </a:rPr>
              <a:t>:</a:t>
            </a:r>
          </a:p>
          <a:p>
            <a:pPr indent="90170"/>
            <a:r>
              <a:rPr lang="en-US" sz="2000" b="1" dirty="0">
                <a:effectLst/>
                <a:latin typeface="+mj-lt"/>
                <a:ea typeface="Arial" panose="020B0604020202020204" pitchFamily="34" charset="0"/>
              </a:rPr>
              <a:t>        </a:t>
            </a:r>
            <a:endParaRPr lang="en-IN" sz="1400" dirty="0">
              <a:effectLst/>
              <a:latin typeface="+mj-lt"/>
              <a:ea typeface="Arial" panose="020B0604020202020204" pitchFamily="34" charset="0"/>
            </a:endParaRPr>
          </a:p>
          <a:p>
            <a:pPr indent="90170"/>
            <a:r>
              <a:rPr lang="en-US" sz="1800" b="1" dirty="0">
                <a:effectLst/>
                <a:latin typeface="+mj-lt"/>
                <a:ea typeface="Arial" panose="020B0604020202020204" pitchFamily="34" charset="0"/>
              </a:rPr>
              <a:t>     </a:t>
            </a:r>
            <a:r>
              <a:rPr lang="en-US" sz="1800" b="1" dirty="0">
                <a:solidFill>
                  <a:srgbClr val="C00000"/>
                </a:solidFill>
                <a:effectLst/>
                <a:latin typeface="+mj-lt"/>
                <a:ea typeface="Arial" panose="020B0604020202020204" pitchFamily="34" charset="0"/>
              </a:rPr>
              <a:t>TEAM- Scraper Nerds</a:t>
            </a:r>
            <a:endParaRPr lang="en-IN" sz="1400" dirty="0">
              <a:effectLst/>
              <a:latin typeface="+mj-lt"/>
              <a:ea typeface="Arial" panose="020B0604020202020204" pitchFamily="34" charset="0"/>
            </a:endParaRPr>
          </a:p>
          <a:p>
            <a:pPr indent="90170"/>
            <a:r>
              <a:rPr lang="en-US" sz="1800" dirty="0">
                <a:effectLst/>
                <a:latin typeface="+mj-lt"/>
                <a:ea typeface="Arial" panose="020B0604020202020204" pitchFamily="34" charset="0"/>
              </a:rPr>
              <a:t>     Navneet Sawhney</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a:t>
            </a:r>
            <a:r>
              <a:rPr lang="en-US" sz="1800" dirty="0" err="1">
                <a:effectLst/>
                <a:latin typeface="+mj-lt"/>
                <a:ea typeface="Arial" panose="020B0604020202020204" pitchFamily="34" charset="0"/>
              </a:rPr>
              <a:t>Tinu</a:t>
            </a:r>
            <a:r>
              <a:rPr lang="en-US" sz="1800" dirty="0">
                <a:effectLst/>
                <a:latin typeface="+mj-lt"/>
                <a:ea typeface="Arial" panose="020B0604020202020204" pitchFamily="34" charset="0"/>
              </a:rPr>
              <a:t> J </a:t>
            </a:r>
            <a:r>
              <a:rPr lang="en-US" sz="1800" dirty="0" err="1">
                <a:effectLst/>
                <a:latin typeface="+mj-lt"/>
                <a:ea typeface="Arial" panose="020B0604020202020204" pitchFamily="34" charset="0"/>
              </a:rPr>
              <a:t>Pooppally</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a:t>
            </a:r>
            <a:r>
              <a:rPr lang="en-US" sz="1800" dirty="0" err="1">
                <a:effectLst/>
                <a:latin typeface="+mj-lt"/>
                <a:ea typeface="Arial" panose="020B0604020202020204" pitchFamily="34" charset="0"/>
              </a:rPr>
              <a:t>Biswanath</a:t>
            </a:r>
            <a:r>
              <a:rPr lang="en-US" sz="1800" dirty="0">
                <a:effectLst/>
                <a:latin typeface="+mj-lt"/>
                <a:ea typeface="Arial" panose="020B0604020202020204" pitchFamily="34" charset="0"/>
              </a:rPr>
              <a:t> Das  </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Manoj </a:t>
            </a:r>
            <a:r>
              <a:rPr lang="en-US" sz="1800" dirty="0" err="1">
                <a:effectLst/>
                <a:latin typeface="+mj-lt"/>
                <a:ea typeface="Arial" panose="020B0604020202020204" pitchFamily="34" charset="0"/>
              </a:rPr>
              <a:t>Chetry</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Shubham V Jadav                                     </a:t>
            </a:r>
            <a:endParaRPr lang="en-IN" dirty="0">
              <a:latin typeface="+mj-lt"/>
            </a:endParaRPr>
          </a:p>
        </p:txBody>
      </p:sp>
    </p:spTree>
    <p:extLst>
      <p:ext uri="{BB962C8B-B14F-4D97-AF65-F5344CB8AC3E}">
        <p14:creationId xmlns:p14="http://schemas.microsoft.com/office/powerpoint/2010/main" val="196159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9EC4-21FF-E446-75CE-68489D5D6952}"/>
              </a:ext>
            </a:extLst>
          </p:cNvPr>
          <p:cNvSpPr>
            <a:spLocks noGrp="1"/>
          </p:cNvSpPr>
          <p:nvPr>
            <p:ph type="title"/>
          </p:nvPr>
        </p:nvSpPr>
        <p:spPr>
          <a:xfrm>
            <a:off x="667870" y="253999"/>
            <a:ext cx="10515600" cy="732119"/>
          </a:xfrm>
        </p:spPr>
        <p:txBody>
          <a:bodyPr>
            <a:normAutofit fontScale="90000"/>
          </a:bodyPr>
          <a:lstStyle/>
          <a:p>
            <a:pPr marL="342900" indent="-342900">
              <a:buFont typeface="Wingdings" panose="05000000000000000000" pitchFamily="2" charset="2"/>
              <a:buChar char="q"/>
            </a:pPr>
            <a:r>
              <a:rPr lang="en-US" sz="2200" b="1" dirty="0">
                <a:solidFill>
                  <a:srgbClr val="C00000"/>
                </a:solidFill>
                <a:effectLst>
                  <a:outerShdw blurRad="38100" dist="38100" dir="2700000" algn="tl">
                    <a:srgbClr val="000000">
                      <a:alpha val="43137"/>
                    </a:srgbClr>
                  </a:outerShdw>
                </a:effectLst>
                <a:latin typeface="Roboto" panose="02000000000000000000" pitchFamily="2" charset="0"/>
              </a:rPr>
              <a:t>An application</a:t>
            </a:r>
            <a:r>
              <a:rPr lang="en-US" sz="2200" b="1" i="0" dirty="0">
                <a:solidFill>
                  <a:srgbClr val="C00000"/>
                </a:solidFill>
                <a:effectLst>
                  <a:outerShdw blurRad="38100" dist="38100" dir="2700000" algn="tl">
                    <a:srgbClr val="000000">
                      <a:alpha val="43137"/>
                    </a:srgbClr>
                  </a:outerShdw>
                </a:effectLst>
                <a:latin typeface="Roboto" panose="02000000000000000000" pitchFamily="2" charset="0"/>
              </a:rPr>
              <a:t> </a:t>
            </a:r>
            <a:r>
              <a:rPr lang="en-IN" sz="2200" b="1" i="0" dirty="0">
                <a:solidFill>
                  <a:srgbClr val="C00000"/>
                </a:solidFill>
                <a:effectLst>
                  <a:outerShdw blurRad="38100" dist="38100" dir="2700000" algn="tl">
                    <a:srgbClr val="000000">
                      <a:alpha val="43137"/>
                    </a:srgbClr>
                  </a:outerShdw>
                </a:effectLst>
                <a:latin typeface="Roboto" panose="02000000000000000000" pitchFamily="2" charset="0"/>
              </a:rPr>
              <a:t>that</a:t>
            </a:r>
            <a:r>
              <a:rPr lang="en-US" sz="2200" b="1" i="0" dirty="0">
                <a:solidFill>
                  <a:srgbClr val="C00000"/>
                </a:solidFill>
                <a:effectLst>
                  <a:outerShdw blurRad="38100" dist="38100" dir="2700000" algn="tl">
                    <a:srgbClr val="000000">
                      <a:alpha val="43137"/>
                    </a:srgbClr>
                  </a:outerShdw>
                </a:effectLst>
                <a:latin typeface="Roboto" panose="02000000000000000000" pitchFamily="2" charset="0"/>
              </a:rPr>
              <a:t> has the highest number of user engagement in the category </a:t>
            </a:r>
            <a: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t>which </a:t>
            </a:r>
            <a:r>
              <a:rPr lang="en-US" sz="2200" b="1" i="0" dirty="0">
                <a:solidFill>
                  <a:srgbClr val="C00000"/>
                </a:solidFill>
                <a:effectLst>
                  <a:outerShdw blurRad="38100" dist="38100" dir="2700000" algn="tl">
                    <a:srgbClr val="000000">
                      <a:alpha val="43137"/>
                    </a:srgbClr>
                  </a:outerShdw>
                </a:effectLst>
                <a:latin typeface="Roboto" panose="02000000000000000000" pitchFamily="2" charset="0"/>
              </a:rPr>
              <a:t>has the highest number of applicants.</a:t>
            </a:r>
            <a:br>
              <a:rPr lang="en-US" sz="4400" b="1" i="0" dirty="0">
                <a:solidFill>
                  <a:schemeClr val="tx2"/>
                </a:solidFill>
                <a:effectLst/>
                <a:latin typeface="Roboto" panose="02000000000000000000" pitchFamily="2" charset="0"/>
              </a:rPr>
            </a:br>
            <a:endParaRPr lang="en-MO" dirty="0"/>
          </a:p>
        </p:txBody>
      </p:sp>
      <p:pic>
        <p:nvPicPr>
          <p:cNvPr id="11" name="Content Placeholder 10">
            <a:extLst>
              <a:ext uri="{FF2B5EF4-FFF2-40B4-BE49-F238E27FC236}">
                <a16:creationId xmlns:a16="http://schemas.microsoft.com/office/drawing/2014/main" id="{EADD8866-69E7-3ADB-45C8-977080018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42" y="1572372"/>
            <a:ext cx="11779624" cy="3856816"/>
          </a:xfrm>
        </p:spPr>
      </p:pic>
      <p:sp>
        <p:nvSpPr>
          <p:cNvPr id="12" name="TextBox 11">
            <a:extLst>
              <a:ext uri="{FF2B5EF4-FFF2-40B4-BE49-F238E27FC236}">
                <a16:creationId xmlns:a16="http://schemas.microsoft.com/office/drawing/2014/main" id="{1DB08FBA-8770-61D0-779B-2C62A49F1403}"/>
              </a:ext>
            </a:extLst>
          </p:cNvPr>
          <p:cNvSpPr txBox="1"/>
          <p:nvPr/>
        </p:nvSpPr>
        <p:spPr>
          <a:xfrm>
            <a:off x="667870" y="840253"/>
            <a:ext cx="6804211"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Roboto" panose="02000000000000000000" pitchFamily="2" charset="0"/>
              </a:rPr>
              <a:t>We already know that the 'FAMILY' category has the highest number of application</a:t>
            </a:r>
            <a:endParaRPr lang="en-MO" dirty="0">
              <a:solidFill>
                <a:schemeClr val="tx2"/>
              </a:solidFill>
            </a:endParaRPr>
          </a:p>
        </p:txBody>
      </p:sp>
      <p:sp>
        <p:nvSpPr>
          <p:cNvPr id="13" name="TextBox 12">
            <a:extLst>
              <a:ext uri="{FF2B5EF4-FFF2-40B4-BE49-F238E27FC236}">
                <a16:creationId xmlns:a16="http://schemas.microsoft.com/office/drawing/2014/main" id="{C4E0F5D1-3EE9-C75F-F87F-3139ED9E67BF}"/>
              </a:ext>
            </a:extLst>
          </p:cNvPr>
          <p:cNvSpPr txBox="1"/>
          <p:nvPr/>
        </p:nvSpPr>
        <p:spPr>
          <a:xfrm>
            <a:off x="605117" y="5680671"/>
            <a:ext cx="7337612"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Roboto" panose="02000000000000000000" pitchFamily="2" charset="0"/>
              </a:rPr>
              <a:t>Highest number of installs belong to the free app as expected.</a:t>
            </a:r>
            <a:br>
              <a:rPr lang="en-US" dirty="0">
                <a:solidFill>
                  <a:schemeClr val="tx2"/>
                </a:solidFill>
              </a:rPr>
            </a:br>
            <a:r>
              <a:rPr lang="en-US" b="0" i="0" dirty="0">
                <a:solidFill>
                  <a:schemeClr val="tx2"/>
                </a:solidFill>
                <a:effectLst/>
                <a:latin typeface="Roboto" panose="02000000000000000000" pitchFamily="2" charset="0"/>
              </a:rPr>
              <a:t>Among the lowest number of installs which is zero, most of the apps belong to a paid version of the app.</a:t>
            </a:r>
            <a:endParaRPr lang="en-MO" dirty="0">
              <a:solidFill>
                <a:schemeClr val="tx2"/>
              </a:solidFill>
            </a:endParaRPr>
          </a:p>
        </p:txBody>
      </p:sp>
      <p:pic>
        <p:nvPicPr>
          <p:cNvPr id="3" name="Picture 2">
            <a:extLst>
              <a:ext uri="{FF2B5EF4-FFF2-40B4-BE49-F238E27FC236}">
                <a16:creationId xmlns:a16="http://schemas.microsoft.com/office/drawing/2014/main" id="{96546C75-E473-5A53-BCCD-A5C14B56C6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268215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864D-38DE-16F5-0B94-BA5C00FB4830}"/>
              </a:ext>
            </a:extLst>
          </p:cNvPr>
          <p:cNvSpPr>
            <a:spLocks noGrp="1"/>
          </p:cNvSpPr>
          <p:nvPr>
            <p:ph type="title"/>
          </p:nvPr>
        </p:nvSpPr>
        <p:spPr/>
        <p:txBody>
          <a:bodyPr>
            <a:normAutofit fontScale="90000"/>
          </a:bodyPr>
          <a:lstStyle/>
          <a:p>
            <a:pPr marL="457200" indent="-457200">
              <a:buFont typeface="Wingdings" panose="05000000000000000000" pitchFamily="2" charset="2"/>
              <a:buChar char="q"/>
            </a:pPr>
            <a:r>
              <a:rPr lang="en-US" sz="3100" b="1" i="0" dirty="0">
                <a:solidFill>
                  <a:srgbClr val="C00000"/>
                </a:solidFill>
                <a:effectLst>
                  <a:outerShdw blurRad="38100" dist="38100" dir="2700000" algn="tl">
                    <a:srgbClr val="000000">
                      <a:alpha val="43137"/>
                    </a:srgbClr>
                  </a:outerShdw>
                </a:effectLst>
                <a:latin typeface="Roboto" panose="02000000000000000000" pitchFamily="2" charset="0"/>
              </a:rPr>
              <a:t>Count of applications in each category differentiated by their type.</a:t>
            </a:r>
            <a:br>
              <a:rPr lang="en-US" sz="4400" b="1" i="0" dirty="0">
                <a:solidFill>
                  <a:schemeClr val="tx2"/>
                </a:solidFill>
                <a:effectLst/>
                <a:latin typeface="Roboto" panose="02000000000000000000" pitchFamily="2" charset="0"/>
              </a:rPr>
            </a:br>
            <a:endParaRPr lang="en-MO" dirty="0"/>
          </a:p>
        </p:txBody>
      </p:sp>
      <p:pic>
        <p:nvPicPr>
          <p:cNvPr id="5" name="Content Placeholder 4">
            <a:extLst>
              <a:ext uri="{FF2B5EF4-FFF2-40B4-BE49-F238E27FC236}">
                <a16:creationId xmlns:a16="http://schemas.microsoft.com/office/drawing/2014/main" id="{FEEFC25D-F076-F3A2-67E6-8810401C1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0" y="1027906"/>
            <a:ext cx="7835153" cy="3705459"/>
          </a:xfrm>
        </p:spPr>
      </p:pic>
      <p:sp>
        <p:nvSpPr>
          <p:cNvPr id="6" name="TextBox 5">
            <a:extLst>
              <a:ext uri="{FF2B5EF4-FFF2-40B4-BE49-F238E27FC236}">
                <a16:creationId xmlns:a16="http://schemas.microsoft.com/office/drawing/2014/main" id="{CBBE2612-BFB7-3542-8911-33F6DF959294}"/>
              </a:ext>
            </a:extLst>
          </p:cNvPr>
          <p:cNvSpPr txBox="1"/>
          <p:nvPr/>
        </p:nvSpPr>
        <p:spPr>
          <a:xfrm>
            <a:off x="161365" y="1395923"/>
            <a:ext cx="3953435" cy="181588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Roboto" panose="02000000000000000000" pitchFamily="2" charset="0"/>
              </a:rPr>
              <a:t>It can be inferred that certain app categories have more free apps available for download than others. In our dataset, the majority of apps in Family, Games, and Tools, as well as Social categories are free for users to install.</a:t>
            </a:r>
            <a:endParaRPr lang="en-MO" sz="1600" dirty="0">
              <a:solidFill>
                <a:schemeClr val="tx2"/>
              </a:solidFill>
            </a:endParaRPr>
          </a:p>
        </p:txBody>
      </p:sp>
      <p:pic>
        <p:nvPicPr>
          <p:cNvPr id="3" name="Picture 2">
            <a:extLst>
              <a:ext uri="{FF2B5EF4-FFF2-40B4-BE49-F238E27FC236}">
                <a16:creationId xmlns:a16="http://schemas.microsoft.com/office/drawing/2014/main" id="{3C63C28C-A5C8-99B8-16CC-EA56EAA775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407061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41F3-9D70-F187-7BC9-1D11B7908C53}"/>
              </a:ext>
            </a:extLst>
          </p:cNvPr>
          <p:cNvSpPr>
            <a:spLocks noGrp="1"/>
          </p:cNvSpPr>
          <p:nvPr>
            <p:ph type="title"/>
          </p:nvPr>
        </p:nvSpPr>
        <p:spPr>
          <a:xfrm>
            <a:off x="838200" y="291072"/>
            <a:ext cx="10515600" cy="779929"/>
          </a:xfrm>
        </p:spPr>
        <p:txBody>
          <a:bodyPr>
            <a:normAutofit fontScale="90000"/>
          </a:bodyPr>
          <a:lstStyle/>
          <a:p>
            <a:pPr marL="571500" indent="-571500">
              <a:buFont typeface="Wingdings" panose="05000000000000000000" pitchFamily="2" charset="2"/>
              <a:buChar char="q"/>
            </a:pPr>
            <a:r>
              <a:rPr lang="en-US" sz="2400" b="1" dirty="0">
                <a:solidFill>
                  <a:srgbClr val="C00000"/>
                </a:solidFill>
                <a:effectLst>
                  <a:outerShdw blurRad="38100" dist="38100" dir="2700000" algn="tl">
                    <a:srgbClr val="000000">
                      <a:alpha val="43137"/>
                    </a:srgbClr>
                  </a:outerShdw>
                </a:effectLst>
                <a:latin typeface="Roboto" panose="02000000000000000000" pitchFamily="2" charset="0"/>
              </a:rPr>
              <a:t>T</a:t>
            </a:r>
            <a: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t>op 10 </a:t>
            </a:r>
            <a:r>
              <a:rPr lang="en-IN" sz="2400" b="1" i="0" dirty="0">
                <a:solidFill>
                  <a:srgbClr val="C00000"/>
                </a:solidFill>
                <a:effectLst>
                  <a:outerShdw blurRad="38100" dist="38100" dir="2700000" algn="tl">
                    <a:srgbClr val="000000">
                      <a:alpha val="43137"/>
                    </a:srgbClr>
                  </a:outerShdw>
                </a:effectLst>
                <a:latin typeface="Roboto" panose="02000000000000000000" pitchFamily="2" charset="0"/>
              </a:rPr>
              <a:t>Medical</a:t>
            </a:r>
            <a: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t> apps in any category based on their install count.</a:t>
            </a:r>
            <a:br>
              <a:rPr lang="en-US" sz="4400" b="1" i="0" dirty="0">
                <a:solidFill>
                  <a:schemeClr val="tx2"/>
                </a:solidFill>
                <a:effectLst/>
                <a:latin typeface="Roboto" panose="02000000000000000000" pitchFamily="2" charset="0"/>
              </a:rPr>
            </a:br>
            <a:endParaRPr lang="en-MO" dirty="0"/>
          </a:p>
        </p:txBody>
      </p:sp>
      <p:pic>
        <p:nvPicPr>
          <p:cNvPr id="5" name="Content Placeholder 4">
            <a:extLst>
              <a:ext uri="{FF2B5EF4-FFF2-40B4-BE49-F238E27FC236}">
                <a16:creationId xmlns:a16="http://schemas.microsoft.com/office/drawing/2014/main" id="{8C2B2AB3-33E4-CA68-E568-B5CCE360F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0" y="735014"/>
            <a:ext cx="6522480" cy="3720445"/>
          </a:xfrm>
        </p:spPr>
      </p:pic>
      <p:sp>
        <p:nvSpPr>
          <p:cNvPr id="6" name="TextBox 5">
            <a:extLst>
              <a:ext uri="{FF2B5EF4-FFF2-40B4-BE49-F238E27FC236}">
                <a16:creationId xmlns:a16="http://schemas.microsoft.com/office/drawing/2014/main" id="{ADC5FE8F-455B-F297-58E9-6A883B0E8376}"/>
              </a:ext>
            </a:extLst>
          </p:cNvPr>
          <p:cNvSpPr txBox="1"/>
          <p:nvPr/>
        </p:nvSpPr>
        <p:spPr>
          <a:xfrm>
            <a:off x="206189" y="1071001"/>
            <a:ext cx="3953436" cy="83099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Roboto" panose="02000000000000000000" pitchFamily="2" charset="0"/>
              </a:rPr>
              <a:t>We can see the top 10 Medical Category apps in the above visualization.</a:t>
            </a:r>
            <a:endParaRPr lang="en-MO" sz="1600" dirty="0">
              <a:solidFill>
                <a:schemeClr val="tx2"/>
              </a:solidFill>
            </a:endParaRPr>
          </a:p>
        </p:txBody>
      </p:sp>
      <p:pic>
        <p:nvPicPr>
          <p:cNvPr id="3" name="Picture 2">
            <a:extLst>
              <a:ext uri="{FF2B5EF4-FFF2-40B4-BE49-F238E27FC236}">
                <a16:creationId xmlns:a16="http://schemas.microsoft.com/office/drawing/2014/main" id="{E39AFCBF-E845-20DD-51AA-2F988D9A9C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49023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D440-5FCF-EE0A-2034-3CA76CAC5E2A}"/>
              </a:ext>
            </a:extLst>
          </p:cNvPr>
          <p:cNvSpPr>
            <a:spLocks noGrp="1"/>
          </p:cNvSpPr>
          <p:nvPr>
            <p:ph type="title"/>
          </p:nvPr>
        </p:nvSpPr>
        <p:spPr>
          <a:xfrm>
            <a:off x="838200" y="188259"/>
            <a:ext cx="10515600" cy="878541"/>
          </a:xfrm>
        </p:spPr>
        <p:txBody>
          <a:bodyPr>
            <a:normAutofit fontScale="90000"/>
          </a:bodyPr>
          <a:lstStyle/>
          <a:p>
            <a:pPr marL="342900" indent="-342900">
              <a:buFont typeface="Wingdings" panose="05000000000000000000" pitchFamily="2" charset="2"/>
              <a:buChar char="q"/>
            </a:pPr>
            <a:r>
              <a:rPr lang="en-IN" sz="2400" b="1" dirty="0">
                <a:solidFill>
                  <a:srgbClr val="C00000"/>
                </a:solidFill>
                <a:effectLst>
                  <a:outerShdw blurRad="38100" dist="38100" dir="2700000" algn="tl">
                    <a:srgbClr val="000000">
                      <a:alpha val="43137"/>
                    </a:srgbClr>
                  </a:outerShdw>
                </a:effectLst>
                <a:latin typeface="Roboto" panose="02000000000000000000" pitchFamily="2" charset="0"/>
              </a:rPr>
              <a:t>O</a:t>
            </a:r>
            <a:r>
              <a:rPr lang="en-IN" sz="2400" b="1" i="0" dirty="0">
                <a:solidFill>
                  <a:srgbClr val="C00000"/>
                </a:solidFill>
                <a:effectLst>
                  <a:outerShdw blurRad="38100" dist="38100" dir="2700000" algn="tl">
                    <a:srgbClr val="000000">
                      <a:alpha val="43137"/>
                    </a:srgbClr>
                  </a:outerShdw>
                </a:effectLst>
                <a:latin typeface="Roboto" panose="02000000000000000000" pitchFamily="2" charset="0"/>
              </a:rPr>
              <a:t>ptimal App Size</a:t>
            </a:r>
            <a:br>
              <a:rPr lang="en-US" sz="4400" b="1" dirty="0">
                <a:solidFill>
                  <a:schemeClr val="tx2"/>
                </a:solidFill>
                <a:latin typeface="Roboto" panose="02000000000000000000" pitchFamily="2" charset="0"/>
              </a:rPr>
            </a:br>
            <a:endParaRPr lang="en-MO" dirty="0"/>
          </a:p>
        </p:txBody>
      </p:sp>
      <p:pic>
        <p:nvPicPr>
          <p:cNvPr id="5" name="Content Placeholder 4">
            <a:extLst>
              <a:ext uri="{FF2B5EF4-FFF2-40B4-BE49-F238E27FC236}">
                <a16:creationId xmlns:a16="http://schemas.microsoft.com/office/drawing/2014/main" id="{032DC860-B071-70CE-164E-733F729B5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7323" y="395195"/>
            <a:ext cx="6000850" cy="3110006"/>
          </a:xfrm>
        </p:spPr>
      </p:pic>
      <p:sp>
        <p:nvSpPr>
          <p:cNvPr id="6" name="TextBox 5">
            <a:extLst>
              <a:ext uri="{FF2B5EF4-FFF2-40B4-BE49-F238E27FC236}">
                <a16:creationId xmlns:a16="http://schemas.microsoft.com/office/drawing/2014/main" id="{ACE44826-F696-DF51-2291-D4EAC68AA121}"/>
              </a:ext>
            </a:extLst>
          </p:cNvPr>
          <p:cNvSpPr txBox="1"/>
          <p:nvPr/>
        </p:nvSpPr>
        <p:spPr>
          <a:xfrm>
            <a:off x="636494" y="1210235"/>
            <a:ext cx="4419600" cy="212365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Roboto" panose="02000000000000000000" pitchFamily="2" charset="0"/>
              </a:rPr>
              <a:t>The average App Size is in the range of 10-25 Mb.</a:t>
            </a:r>
          </a:p>
          <a:p>
            <a:pPr marL="285750" indent="-285750">
              <a:buFont typeface="Arial" panose="020B0604020202020204" pitchFamily="34" charset="0"/>
              <a:buChar char="•"/>
            </a:pPr>
            <a:r>
              <a:rPr lang="en-US" sz="1600" b="0" i="0" dirty="0">
                <a:solidFill>
                  <a:schemeClr val="tx2"/>
                </a:solidFill>
                <a:effectLst/>
                <a:latin typeface="Roboto" panose="02000000000000000000" pitchFamily="2" charset="0"/>
              </a:rPr>
              <a:t>The Game category has the maximum average App Size.</a:t>
            </a:r>
          </a:p>
          <a:p>
            <a:pPr marL="285750" indent="-285750">
              <a:buFont typeface="Arial" panose="020B0604020202020204" pitchFamily="34" charset="0"/>
              <a:buChar char="•"/>
            </a:pPr>
            <a:r>
              <a:rPr lang="en-US" sz="1600" b="0" i="0" dirty="0">
                <a:solidFill>
                  <a:schemeClr val="tx2"/>
                </a:solidFill>
                <a:effectLst/>
                <a:latin typeface="Roboto" panose="02000000000000000000" pitchFamily="2" charset="0"/>
              </a:rPr>
              <a:t>Tools has the least average App Size.</a:t>
            </a:r>
          </a:p>
          <a:p>
            <a:pPr marL="285750" indent="-285750">
              <a:buFont typeface="Arial" panose="020B0604020202020204" pitchFamily="34" charset="0"/>
              <a:buChar char="•"/>
            </a:pPr>
            <a:r>
              <a:rPr lang="en-US" sz="1600" b="0" i="0" dirty="0">
                <a:solidFill>
                  <a:schemeClr val="tx2"/>
                </a:solidFill>
                <a:effectLst/>
                <a:latin typeface="Roboto" panose="02000000000000000000" pitchFamily="2" charset="0"/>
              </a:rPr>
              <a:t>The average App Size of the Medical category stands at 19 Mb.</a:t>
            </a:r>
          </a:p>
          <a:p>
            <a:pPr marL="285750" indent="-285750">
              <a:buFont typeface="Arial" panose="020B0604020202020204" pitchFamily="34" charset="0"/>
              <a:buChar char="•"/>
            </a:pPr>
            <a:endParaRPr lang="en-MO" sz="1600" dirty="0"/>
          </a:p>
        </p:txBody>
      </p:sp>
      <p:pic>
        <p:nvPicPr>
          <p:cNvPr id="3" name="Picture 2">
            <a:extLst>
              <a:ext uri="{FF2B5EF4-FFF2-40B4-BE49-F238E27FC236}">
                <a16:creationId xmlns:a16="http://schemas.microsoft.com/office/drawing/2014/main" id="{FBB822F0-0C18-B3D9-620D-70246822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3958886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B8E4-F61C-BC85-A8BC-D04751F42381}"/>
              </a:ext>
            </a:extLst>
          </p:cNvPr>
          <p:cNvSpPr>
            <a:spLocks noGrp="1"/>
          </p:cNvSpPr>
          <p:nvPr>
            <p:ph type="title"/>
          </p:nvPr>
        </p:nvSpPr>
        <p:spPr>
          <a:xfrm>
            <a:off x="838200" y="345022"/>
            <a:ext cx="10515600" cy="869251"/>
          </a:xfrm>
        </p:spPr>
        <p:txBody>
          <a:bodyPr>
            <a:normAutofit fontScale="90000"/>
          </a:bodyPr>
          <a:lstStyle/>
          <a:p>
            <a:pPr marL="457200" indent="-457200">
              <a:buFont typeface="Wingdings" panose="05000000000000000000" pitchFamily="2" charset="2"/>
              <a:buChar char="q"/>
            </a:pPr>
            <a:r>
              <a:rPr lang="en-US" sz="2700" b="1" dirty="0">
                <a:solidFill>
                  <a:srgbClr val="C00000"/>
                </a:solidFill>
                <a:latin typeface="Roboto" panose="02000000000000000000" pitchFamily="2" charset="0"/>
              </a:rPr>
              <a:t>P</a:t>
            </a:r>
            <a:r>
              <a:rPr lang="en-US" sz="2700" b="1" i="0" dirty="0">
                <a:solidFill>
                  <a:srgbClr val="C00000"/>
                </a:solidFill>
                <a:effectLst/>
                <a:latin typeface="Roboto" panose="02000000000000000000" pitchFamily="2" charset="0"/>
              </a:rPr>
              <a:t>ercentage of free apps over paid apps? Also Checks the distribution of Content Rating</a:t>
            </a:r>
            <a:br>
              <a:rPr lang="en-US" sz="4400" b="1" i="0" dirty="0">
                <a:solidFill>
                  <a:schemeClr val="tx2"/>
                </a:solidFill>
                <a:effectLst/>
                <a:latin typeface="Roboto" panose="02000000000000000000" pitchFamily="2" charset="0"/>
              </a:rPr>
            </a:br>
            <a:endParaRPr lang="en-MO" dirty="0"/>
          </a:p>
        </p:txBody>
      </p:sp>
      <p:graphicFrame>
        <p:nvGraphicFramePr>
          <p:cNvPr id="7" name="Table 7">
            <a:extLst>
              <a:ext uri="{FF2B5EF4-FFF2-40B4-BE49-F238E27FC236}">
                <a16:creationId xmlns:a16="http://schemas.microsoft.com/office/drawing/2014/main" id="{3FD84B58-84F4-56FE-9DD5-7209B11B62C5}"/>
              </a:ext>
            </a:extLst>
          </p:cNvPr>
          <p:cNvGraphicFramePr>
            <a:graphicFrameLocks noGrp="1"/>
          </p:cNvGraphicFramePr>
          <p:nvPr>
            <p:ph idx="1"/>
            <p:extLst>
              <p:ext uri="{D42A27DB-BD31-4B8C-83A1-F6EECF244321}">
                <p14:modId xmlns:p14="http://schemas.microsoft.com/office/powerpoint/2010/main" val="2539339085"/>
              </p:ext>
            </p:extLst>
          </p:nvPr>
        </p:nvGraphicFramePr>
        <p:xfrm>
          <a:off x="564775" y="914400"/>
          <a:ext cx="11152096" cy="5746376"/>
        </p:xfrm>
        <a:graphic>
          <a:graphicData uri="http://schemas.openxmlformats.org/drawingml/2006/table">
            <a:tbl>
              <a:tblPr firstRow="1" bandRow="1">
                <a:tableStyleId>{EB344D84-9AFB-497E-A393-DC336BA19D2E}</a:tableStyleId>
              </a:tblPr>
              <a:tblGrid>
                <a:gridCol w="5576048">
                  <a:extLst>
                    <a:ext uri="{9D8B030D-6E8A-4147-A177-3AD203B41FA5}">
                      <a16:colId xmlns:a16="http://schemas.microsoft.com/office/drawing/2014/main" val="1078850896"/>
                    </a:ext>
                  </a:extLst>
                </a:gridCol>
                <a:gridCol w="5576048">
                  <a:extLst>
                    <a:ext uri="{9D8B030D-6E8A-4147-A177-3AD203B41FA5}">
                      <a16:colId xmlns:a16="http://schemas.microsoft.com/office/drawing/2014/main" val="4124733676"/>
                    </a:ext>
                  </a:extLst>
                </a:gridCol>
              </a:tblGrid>
              <a:tr h="2873188">
                <a:tc>
                  <a:txBody>
                    <a:bodyPr/>
                    <a:lstStyle/>
                    <a:p>
                      <a:endParaRPr lang="en-MO"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MO"/>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36405457"/>
                  </a:ext>
                </a:extLst>
              </a:tr>
              <a:tr h="2873188">
                <a:tc>
                  <a:txBody>
                    <a:bodyPr/>
                    <a:lstStyle/>
                    <a:p>
                      <a:pPr marL="285750" indent="-285750">
                        <a:buFont typeface="Arial" panose="020B0604020202020204" pitchFamily="34" charset="0"/>
                        <a:buChar char="•"/>
                      </a:pPr>
                      <a:r>
                        <a:rPr lang="en-US" sz="1800" b="0" i="0" kern="1200" dirty="0">
                          <a:solidFill>
                            <a:schemeClr val="tx2"/>
                          </a:solidFill>
                          <a:effectLst/>
                          <a:latin typeface="+mn-lt"/>
                          <a:ea typeface="+mn-ea"/>
                          <a:cs typeface="+mn-cs"/>
                        </a:rPr>
                        <a:t>It can be inferred that around 92% of Apps are free and 8% of apps are paid.</a:t>
                      </a:r>
                      <a:endParaRPr lang="en-MO" b="0" dirty="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b="0" i="0" kern="1200" dirty="0">
                          <a:solidFill>
                            <a:schemeClr val="tx2"/>
                          </a:solidFill>
                          <a:effectLst/>
                          <a:latin typeface="+mn-lt"/>
                          <a:ea typeface="+mn-ea"/>
                          <a:cs typeface="+mn-cs"/>
                        </a:rPr>
                        <a:t>As per the above pie chart, around 82% of Apps are created for Everyone the least are Unrated i.e. 0.02 followed by adults only 18+ i.e. 0.03.</a:t>
                      </a:r>
                      <a:endParaRPr lang="en-MO"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018168973"/>
                  </a:ext>
                </a:extLst>
              </a:tr>
            </a:tbl>
          </a:graphicData>
        </a:graphic>
      </p:graphicFrame>
      <p:pic>
        <p:nvPicPr>
          <p:cNvPr id="9" name="Picture 8">
            <a:extLst>
              <a:ext uri="{FF2B5EF4-FFF2-40B4-BE49-F238E27FC236}">
                <a16:creationId xmlns:a16="http://schemas.microsoft.com/office/drawing/2014/main" id="{A2AEBF81-86F0-DEDB-9A8F-987642B4F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7" y="896796"/>
            <a:ext cx="3058524" cy="2949388"/>
          </a:xfrm>
          <a:prstGeom prst="rect">
            <a:avLst/>
          </a:prstGeom>
        </p:spPr>
      </p:pic>
      <p:pic>
        <p:nvPicPr>
          <p:cNvPr id="11" name="Picture 10">
            <a:extLst>
              <a:ext uri="{FF2B5EF4-FFF2-40B4-BE49-F238E27FC236}">
                <a16:creationId xmlns:a16="http://schemas.microsoft.com/office/drawing/2014/main" id="{58A6C663-943B-29FD-EB07-0E7D93CBD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908" y="779647"/>
            <a:ext cx="4686876" cy="2949388"/>
          </a:xfrm>
          <a:prstGeom prst="rect">
            <a:avLst/>
          </a:prstGeom>
        </p:spPr>
      </p:pic>
      <p:pic>
        <p:nvPicPr>
          <p:cNvPr id="3" name="Picture 2">
            <a:extLst>
              <a:ext uri="{FF2B5EF4-FFF2-40B4-BE49-F238E27FC236}">
                <a16:creationId xmlns:a16="http://schemas.microsoft.com/office/drawing/2014/main" id="{72189377-BDB9-7C76-DA41-8C0F3F3397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385985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33B8-B1C0-13A4-4B7A-06B9A219FFAD}"/>
              </a:ext>
            </a:extLst>
          </p:cNvPr>
          <p:cNvSpPr>
            <a:spLocks noGrp="1"/>
          </p:cNvSpPr>
          <p:nvPr>
            <p:ph type="title"/>
          </p:nvPr>
        </p:nvSpPr>
        <p:spPr>
          <a:xfrm>
            <a:off x="838200" y="248585"/>
            <a:ext cx="10515600" cy="692710"/>
          </a:xfrm>
        </p:spPr>
        <p:txBody>
          <a:bodyPr>
            <a:normAutofit fontScale="90000"/>
          </a:bodyPr>
          <a:lstStyle/>
          <a:p>
            <a:pPr marL="342900" indent="-342900">
              <a:buFont typeface="Wingdings" panose="05000000000000000000" pitchFamily="2" charset="2"/>
              <a:buChar char="q"/>
            </a:pPr>
            <a: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t>Does the application rating affect its user engagement</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31C8719B-40C9-C860-EC2D-D57F8E8F1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3882"/>
            <a:ext cx="10515600" cy="2582778"/>
          </a:xfrm>
        </p:spPr>
      </p:pic>
      <p:sp>
        <p:nvSpPr>
          <p:cNvPr id="6" name="TextBox 5">
            <a:extLst>
              <a:ext uri="{FF2B5EF4-FFF2-40B4-BE49-F238E27FC236}">
                <a16:creationId xmlns:a16="http://schemas.microsoft.com/office/drawing/2014/main" id="{20944311-1FDB-207F-7E9C-75AC4CCF2FF3}"/>
              </a:ext>
            </a:extLst>
          </p:cNvPr>
          <p:cNvSpPr txBox="1"/>
          <p:nvPr/>
        </p:nvSpPr>
        <p:spPr>
          <a:xfrm>
            <a:off x="838200" y="4509248"/>
            <a:ext cx="755276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Roboto" panose="02000000000000000000" pitchFamily="2" charset="0"/>
              </a:rPr>
              <a:t>The linear correlation coefficient of approximately 0.039 suggests that there is no appreciable linear correlation.</a:t>
            </a:r>
            <a:endParaRPr lang="en-MO" dirty="0">
              <a:solidFill>
                <a:schemeClr val="tx2"/>
              </a:solidFill>
            </a:endParaRPr>
          </a:p>
        </p:txBody>
      </p:sp>
      <p:pic>
        <p:nvPicPr>
          <p:cNvPr id="3" name="Picture 2">
            <a:extLst>
              <a:ext uri="{FF2B5EF4-FFF2-40B4-BE49-F238E27FC236}">
                <a16:creationId xmlns:a16="http://schemas.microsoft.com/office/drawing/2014/main" id="{62150021-7A9A-EDB0-A955-34F5437D4F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3501301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7364-4FE8-334B-C784-2FD13913715E}"/>
              </a:ext>
            </a:extLst>
          </p:cNvPr>
          <p:cNvSpPr>
            <a:spLocks noGrp="1"/>
          </p:cNvSpPr>
          <p:nvPr>
            <p:ph type="title"/>
          </p:nvPr>
        </p:nvSpPr>
        <p:spPr>
          <a:xfrm>
            <a:off x="838200" y="161366"/>
            <a:ext cx="10515600" cy="806822"/>
          </a:xfrm>
        </p:spPr>
        <p:txBody>
          <a:bodyPr>
            <a:normAutofit/>
          </a:bodyPr>
          <a:lstStyle/>
          <a:p>
            <a:pPr marL="342900" indent="-342900">
              <a:buFont typeface="Wingdings" panose="05000000000000000000" pitchFamily="2" charset="2"/>
              <a:buChar char="q"/>
            </a:pPr>
            <a: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t>Distribution of apps updated over the Month</a:t>
            </a:r>
            <a:b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8EB7786D-72EB-235B-9AC9-D9B2D99F5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547034"/>
            <a:ext cx="4805083" cy="3488143"/>
          </a:xfrm>
        </p:spPr>
      </p:pic>
      <p:sp>
        <p:nvSpPr>
          <p:cNvPr id="6" name="TextBox 5">
            <a:extLst>
              <a:ext uri="{FF2B5EF4-FFF2-40B4-BE49-F238E27FC236}">
                <a16:creationId xmlns:a16="http://schemas.microsoft.com/office/drawing/2014/main" id="{9AC00FF2-1EB9-147D-5AD0-BC2C3FFF0E26}"/>
              </a:ext>
            </a:extLst>
          </p:cNvPr>
          <p:cNvSpPr txBox="1"/>
          <p:nvPr/>
        </p:nvSpPr>
        <p:spPr>
          <a:xfrm>
            <a:off x="528916" y="1070522"/>
            <a:ext cx="5360895" cy="95410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tx2"/>
                </a:solidFill>
                <a:effectLst/>
                <a:latin typeface="Roboto" panose="02000000000000000000" pitchFamily="2" charset="0"/>
              </a:rPr>
              <a:t>It can be inferred that the month of July records the highest App updates </a:t>
            </a:r>
            <a:r>
              <a:rPr lang="en-US" sz="1400" b="0" i="0" dirty="0" err="1">
                <a:solidFill>
                  <a:schemeClr val="tx2"/>
                </a:solidFill>
                <a:effectLst/>
                <a:latin typeface="Roboto" panose="02000000000000000000" pitchFamily="2" charset="0"/>
              </a:rPr>
              <a:t>whichares</a:t>
            </a:r>
            <a:r>
              <a:rPr lang="en-US" sz="1400" b="0" i="0" dirty="0">
                <a:solidFill>
                  <a:schemeClr val="tx2"/>
                </a:solidFill>
                <a:effectLst/>
                <a:latin typeface="Roboto" panose="02000000000000000000" pitchFamily="2" charset="0"/>
              </a:rPr>
              <a:t> followed by August and June showing that the majority of the updates happen in the middle of the year.</a:t>
            </a:r>
            <a:endParaRPr lang="en-MO" sz="1400" dirty="0">
              <a:solidFill>
                <a:schemeClr val="tx2"/>
              </a:solidFill>
            </a:endParaRPr>
          </a:p>
        </p:txBody>
      </p:sp>
      <p:pic>
        <p:nvPicPr>
          <p:cNvPr id="3" name="Picture 2">
            <a:extLst>
              <a:ext uri="{FF2B5EF4-FFF2-40B4-BE49-F238E27FC236}">
                <a16:creationId xmlns:a16="http://schemas.microsoft.com/office/drawing/2014/main" id="{4A4AA9A1-30B0-E4AA-6840-1A6A7B5A2C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299074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F765-01B2-ECA4-B45D-87D6AD8B6585}"/>
              </a:ext>
            </a:extLst>
          </p:cNvPr>
          <p:cNvSpPr>
            <a:spLocks noGrp="1"/>
          </p:cNvSpPr>
          <p:nvPr>
            <p:ph type="title"/>
          </p:nvPr>
        </p:nvSpPr>
        <p:spPr>
          <a:xfrm>
            <a:off x="766482" y="203760"/>
            <a:ext cx="10515600" cy="817523"/>
          </a:xfrm>
        </p:spPr>
        <p:txBody>
          <a:bodyPr>
            <a:normAutofit/>
          </a:bodyPr>
          <a:lstStyle/>
          <a:p>
            <a:pPr marL="342900" indent="-342900">
              <a:buFont typeface="Wingdings" panose="05000000000000000000" pitchFamily="2" charset="2"/>
              <a:buChar char="q"/>
            </a:pPr>
            <a: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t>Android version based on each category</a:t>
            </a:r>
            <a:b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83FB259F-4BAB-94C8-CE0B-369AAB0D6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54" y="815095"/>
            <a:ext cx="10515600" cy="4349269"/>
          </a:xfrm>
        </p:spPr>
      </p:pic>
      <p:sp>
        <p:nvSpPr>
          <p:cNvPr id="7" name="TextBox 6">
            <a:extLst>
              <a:ext uri="{FF2B5EF4-FFF2-40B4-BE49-F238E27FC236}">
                <a16:creationId xmlns:a16="http://schemas.microsoft.com/office/drawing/2014/main" id="{68CD6F57-2B02-E985-9A95-95D8C37C1F8D}"/>
              </a:ext>
            </a:extLst>
          </p:cNvPr>
          <p:cNvSpPr txBox="1"/>
          <p:nvPr/>
        </p:nvSpPr>
        <p:spPr>
          <a:xfrm>
            <a:off x="766482" y="5260871"/>
            <a:ext cx="8771966"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Roboto" panose="02000000000000000000" pitchFamily="2" charset="0"/>
              </a:rPr>
              <a:t>It is evident from the above plot that the majority of the apps are working on </a:t>
            </a:r>
            <a:r>
              <a:rPr lang="en-US" b="0" i="0" dirty="0" err="1">
                <a:solidFill>
                  <a:schemeClr val="tx2"/>
                </a:solidFill>
                <a:effectLst/>
                <a:latin typeface="Roboto" panose="02000000000000000000" pitchFamily="2" charset="0"/>
              </a:rPr>
              <a:t>Android_Ver</a:t>
            </a:r>
            <a:r>
              <a:rPr lang="en-US" b="0" i="0" dirty="0">
                <a:solidFill>
                  <a:schemeClr val="tx2"/>
                </a:solidFill>
                <a:effectLst/>
                <a:latin typeface="Roboto" panose="02000000000000000000" pitchFamily="2" charset="0"/>
              </a:rPr>
              <a:t> 4.0 and up.</a:t>
            </a:r>
            <a:endParaRPr lang="en-MO" dirty="0">
              <a:solidFill>
                <a:schemeClr val="tx2"/>
              </a:solidFill>
            </a:endParaRPr>
          </a:p>
        </p:txBody>
      </p:sp>
      <p:pic>
        <p:nvPicPr>
          <p:cNvPr id="3" name="Picture 2">
            <a:extLst>
              <a:ext uri="{FF2B5EF4-FFF2-40B4-BE49-F238E27FC236}">
                <a16:creationId xmlns:a16="http://schemas.microsoft.com/office/drawing/2014/main" id="{1A3A69A6-2C31-0A45-E8AF-4D11F72E6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417759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E17A-9325-7392-A9C3-97AA537BB09A}"/>
              </a:ext>
            </a:extLst>
          </p:cNvPr>
          <p:cNvSpPr>
            <a:spLocks noGrp="1"/>
          </p:cNvSpPr>
          <p:nvPr>
            <p:ph type="title"/>
          </p:nvPr>
        </p:nvSpPr>
        <p:spPr>
          <a:xfrm>
            <a:off x="838200" y="170330"/>
            <a:ext cx="10515600" cy="833718"/>
          </a:xfrm>
        </p:spPr>
        <p:txBody>
          <a:bodyPr>
            <a:normAutofit/>
          </a:bodyPr>
          <a:lstStyle/>
          <a:p>
            <a:pPr marL="342900" indent="-342900">
              <a:buFont typeface="Wingdings" panose="05000000000000000000" pitchFamily="2" charset="2"/>
              <a:buChar char="q"/>
            </a:pPr>
            <a:r>
              <a:rPr lang="en-US" sz="2400" b="1" dirty="0">
                <a:solidFill>
                  <a:srgbClr val="C00000"/>
                </a:solidFill>
                <a:latin typeface="Roboto" panose="02000000000000000000" pitchFamily="2" charset="0"/>
              </a:rPr>
              <a:t>T</a:t>
            </a:r>
            <a:r>
              <a:rPr lang="en-US" sz="2400" b="1" i="0" dirty="0">
                <a:solidFill>
                  <a:srgbClr val="C00000"/>
                </a:solidFill>
                <a:effectLst/>
                <a:latin typeface="Roboto" panose="02000000000000000000" pitchFamily="2" charset="0"/>
              </a:rPr>
              <a:t>ype of sentiment dominates the most</a:t>
            </a:r>
            <a:br>
              <a:rPr lang="en-US" sz="2400" b="1" i="0" dirty="0">
                <a:solidFill>
                  <a:schemeClr val="tx2"/>
                </a:solidFill>
                <a:effectLst/>
                <a:latin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9FB0A300-6B51-9075-980E-941512D7A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9765" y="1004048"/>
            <a:ext cx="5814099" cy="4392052"/>
          </a:xfrm>
        </p:spPr>
      </p:pic>
      <p:sp>
        <p:nvSpPr>
          <p:cNvPr id="6" name="TextBox 5">
            <a:extLst>
              <a:ext uri="{FF2B5EF4-FFF2-40B4-BE49-F238E27FC236}">
                <a16:creationId xmlns:a16="http://schemas.microsoft.com/office/drawing/2014/main" id="{9FE8C302-072B-8CDE-1800-A55913900F9B}"/>
              </a:ext>
            </a:extLst>
          </p:cNvPr>
          <p:cNvSpPr txBox="1"/>
          <p:nvPr/>
        </p:nvSpPr>
        <p:spPr>
          <a:xfrm flipH="1">
            <a:off x="267454" y="1137971"/>
            <a:ext cx="5452028" cy="2308324"/>
          </a:xfrm>
          <a:prstGeom prst="rect">
            <a:avLst/>
          </a:prstGeom>
          <a:noFill/>
        </p:spPr>
        <p:txBody>
          <a:bodyPr wrap="square" rtlCol="0">
            <a:spAutoFit/>
          </a:bodyPr>
          <a:lstStyle/>
          <a:p>
            <a:pPr algn="l">
              <a:buFont typeface="+mj-lt"/>
              <a:buAutoNum type="arabicPeriod"/>
            </a:pPr>
            <a:r>
              <a:rPr lang="en-US" sz="1600" b="0" i="0" dirty="0">
                <a:solidFill>
                  <a:schemeClr val="tx2"/>
                </a:solidFill>
                <a:effectLst/>
                <a:latin typeface="Roboto" panose="02000000000000000000" pitchFamily="2" charset="0"/>
              </a:rPr>
              <a:t>Among all the reviews the positive reviews dominate the most with a share of </a:t>
            </a:r>
            <a:r>
              <a:rPr lang="en-US" sz="1600" b="1" i="0" dirty="0">
                <a:solidFill>
                  <a:schemeClr val="tx2"/>
                </a:solidFill>
                <a:effectLst/>
                <a:latin typeface="Roboto" panose="02000000000000000000" pitchFamily="2" charset="0"/>
              </a:rPr>
              <a:t>64.12%</a:t>
            </a:r>
            <a:r>
              <a:rPr lang="en-US" sz="1600" b="0" i="0" dirty="0">
                <a:solidFill>
                  <a:schemeClr val="tx2"/>
                </a:solidFill>
                <a:effectLst/>
                <a:latin typeface="Roboto" panose="02000000000000000000" pitchFamily="2" charset="0"/>
              </a:rPr>
              <a:t>.</a:t>
            </a:r>
            <a:br>
              <a:rPr lang="en-US" sz="1600" b="0" i="0" dirty="0">
                <a:solidFill>
                  <a:schemeClr val="tx2"/>
                </a:solidFill>
                <a:effectLst/>
                <a:latin typeface="Roboto" panose="02000000000000000000" pitchFamily="2" charset="0"/>
              </a:rPr>
            </a:br>
            <a:endParaRPr lang="en-US" sz="1600" b="0" i="0" dirty="0">
              <a:solidFill>
                <a:schemeClr val="tx2"/>
              </a:solidFill>
              <a:effectLst/>
              <a:latin typeface="Roboto" panose="02000000000000000000" pitchFamily="2" charset="0"/>
            </a:endParaRPr>
          </a:p>
          <a:p>
            <a:pPr algn="l">
              <a:buFont typeface="+mj-lt"/>
              <a:buAutoNum type="arabicPeriod"/>
            </a:pPr>
            <a:r>
              <a:rPr lang="en-US" sz="1600" b="0" i="0" dirty="0">
                <a:solidFill>
                  <a:schemeClr val="tx2"/>
                </a:solidFill>
                <a:effectLst/>
                <a:latin typeface="Roboto" panose="02000000000000000000" pitchFamily="2" charset="0"/>
              </a:rPr>
              <a:t>This is followed by negative reviews with a share of </a:t>
            </a:r>
            <a:r>
              <a:rPr lang="en-US" sz="1600" b="1" i="0" dirty="0">
                <a:solidFill>
                  <a:schemeClr val="tx2"/>
                </a:solidFill>
                <a:effectLst/>
                <a:latin typeface="Roboto" panose="02000000000000000000" pitchFamily="2" charset="0"/>
              </a:rPr>
              <a:t>22.10%</a:t>
            </a:r>
            <a:r>
              <a:rPr lang="en-US" sz="1600" b="0" i="0" dirty="0">
                <a:solidFill>
                  <a:schemeClr val="tx2"/>
                </a:solidFill>
                <a:effectLst/>
                <a:latin typeface="Roboto" panose="02000000000000000000" pitchFamily="2" charset="0"/>
              </a:rPr>
              <a:t>.</a:t>
            </a:r>
          </a:p>
          <a:p>
            <a:pPr algn="l"/>
            <a:endParaRPr lang="en-US" sz="1600" b="0" i="0" dirty="0">
              <a:solidFill>
                <a:schemeClr val="tx2"/>
              </a:solidFill>
              <a:effectLst/>
              <a:latin typeface="Roboto" panose="02000000000000000000" pitchFamily="2" charset="0"/>
            </a:endParaRPr>
          </a:p>
          <a:p>
            <a:pPr algn="l"/>
            <a:r>
              <a:rPr lang="en-US" sz="1600" b="0" i="0" dirty="0">
                <a:solidFill>
                  <a:schemeClr val="tx2"/>
                </a:solidFill>
                <a:effectLst/>
                <a:latin typeface="Roboto" panose="02000000000000000000" pitchFamily="2" charset="0"/>
              </a:rPr>
              <a:t>3. least number of reviews are neutral reviews with a share of </a:t>
            </a:r>
            <a:r>
              <a:rPr lang="en-US" sz="1600" b="1" i="0" dirty="0">
                <a:solidFill>
                  <a:schemeClr val="tx2"/>
                </a:solidFill>
                <a:effectLst/>
                <a:latin typeface="Roboto" panose="02000000000000000000" pitchFamily="2" charset="0"/>
              </a:rPr>
              <a:t>13.78%</a:t>
            </a:r>
            <a:r>
              <a:rPr lang="en-US" sz="1600" b="0" i="0" dirty="0">
                <a:solidFill>
                  <a:schemeClr val="tx2"/>
                </a:solidFill>
                <a:effectLst/>
                <a:latin typeface="Roboto" panose="02000000000000000000" pitchFamily="2" charset="0"/>
              </a:rPr>
              <a:t>.</a:t>
            </a:r>
          </a:p>
          <a:p>
            <a:pPr marL="285750" indent="-285750">
              <a:buFont typeface="Arial" panose="020B0604020202020204" pitchFamily="34" charset="0"/>
              <a:buChar char="•"/>
            </a:pPr>
            <a:endParaRPr lang="en-MO" sz="1600" dirty="0">
              <a:solidFill>
                <a:schemeClr val="tx2"/>
              </a:solidFill>
            </a:endParaRPr>
          </a:p>
        </p:txBody>
      </p:sp>
      <p:pic>
        <p:nvPicPr>
          <p:cNvPr id="3" name="Picture 2">
            <a:extLst>
              <a:ext uri="{FF2B5EF4-FFF2-40B4-BE49-F238E27FC236}">
                <a16:creationId xmlns:a16="http://schemas.microsoft.com/office/drawing/2014/main" id="{DB2586B1-362B-E5FF-A401-4117A9E13F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812967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9C8A-298B-02CA-F3A5-6C35864F9E4F}"/>
              </a:ext>
            </a:extLst>
          </p:cNvPr>
          <p:cNvSpPr>
            <a:spLocks noGrp="1"/>
          </p:cNvSpPr>
          <p:nvPr>
            <p:ph type="title"/>
          </p:nvPr>
        </p:nvSpPr>
        <p:spPr>
          <a:xfrm>
            <a:off x="273424" y="343646"/>
            <a:ext cx="10515600" cy="674781"/>
          </a:xfrm>
        </p:spPr>
        <p:txBody>
          <a:bodyPr>
            <a:normAutofit fontScale="90000"/>
          </a:bodyPr>
          <a:lstStyle/>
          <a:p>
            <a:pPr marL="342900" indent="-342900">
              <a:buFont typeface="Wingdings" panose="05000000000000000000" pitchFamily="2" charset="2"/>
              <a:buChar char="q"/>
            </a:pPr>
            <a:r>
              <a:rPr lang="en-US" sz="2400" b="1" dirty="0">
                <a:solidFill>
                  <a:srgbClr val="C00000"/>
                </a:solidFill>
                <a:effectLst>
                  <a:outerShdw blurRad="38100" dist="38100" dir="2700000" algn="tl">
                    <a:srgbClr val="000000">
                      <a:alpha val="43137"/>
                    </a:srgbClr>
                  </a:outerShdw>
                </a:effectLst>
                <a:latin typeface="Roboto" panose="02000000000000000000" pitchFamily="2" charset="0"/>
              </a:rPr>
              <a:t>The genre</a:t>
            </a:r>
            <a: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t> has the most positive</a:t>
            </a:r>
            <a:b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D4379FEE-1F1C-BF74-B56F-F234AD0C6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3651" y="756540"/>
            <a:ext cx="6494925" cy="3801317"/>
          </a:xfrm>
        </p:spPr>
      </p:pic>
      <p:pic>
        <p:nvPicPr>
          <p:cNvPr id="3" name="Picture 2">
            <a:extLst>
              <a:ext uri="{FF2B5EF4-FFF2-40B4-BE49-F238E27FC236}">
                <a16:creationId xmlns:a16="http://schemas.microsoft.com/office/drawing/2014/main" id="{5220EDA4-8E26-7C8A-C34B-7ACBFCADCE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4A0FBA63-F242-A88F-223E-96AF39928E9F}"/>
              </a:ext>
            </a:extLst>
          </p:cNvPr>
          <p:cNvSpPr txBox="1"/>
          <p:nvPr/>
        </p:nvSpPr>
        <p:spPr>
          <a:xfrm>
            <a:off x="403411" y="1018427"/>
            <a:ext cx="4356848" cy="353943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It is likely that the game genre has the most positive reviews in the  Play Store, as games tend to be highly engaging and entertaining for users. With more than 3900+ positive reviews</a:t>
            </a:r>
          </a:p>
          <a:p>
            <a:pPr marL="285750" indent="-285750">
              <a:buFont typeface="Arial" panose="020B0604020202020204" pitchFamily="34" charset="0"/>
              <a:buChar char="•"/>
            </a:pPr>
            <a:endParaRPr lang="en-US" sz="1400" b="0" i="0" dirty="0">
              <a:solidFill>
                <a:schemeClr val="tx2"/>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The Health and fitness genre of apps on the  Play Store has the second-highest number of positive reviews.</a:t>
            </a:r>
            <a:r>
              <a:rPr lang="en-US" sz="1400" dirty="0">
                <a:solidFill>
                  <a:schemeClr val="tx2"/>
                </a:solidFill>
                <a:latin typeface="Roboto" panose="02000000000000000000" pitchFamily="2" charset="0"/>
                <a:ea typeface="Roboto" panose="02000000000000000000" pitchFamily="2" charset="0"/>
                <a:cs typeface="Roboto" panose="02000000000000000000" pitchFamily="2" charset="0"/>
              </a:rPr>
              <a:t> With 2400+ positive reviews</a:t>
            </a:r>
          </a:p>
          <a:p>
            <a:pPr marL="285750" indent="-285750">
              <a:buFont typeface="Arial" panose="020B0604020202020204" pitchFamily="34" charset="0"/>
              <a:buChar char="•"/>
            </a:pPr>
            <a:endParaRPr lang="en-US" sz="1400" dirty="0">
              <a:solidFill>
                <a:schemeClr val="tx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The Family genre of apps on the  Play Store has the third-highest number of positive reviews.</a:t>
            </a:r>
            <a:r>
              <a:rPr lang="en-US" sz="1400" dirty="0">
                <a:solidFill>
                  <a:schemeClr val="tx2"/>
                </a:solidFill>
                <a:latin typeface="Roboto" panose="02000000000000000000" pitchFamily="2" charset="0"/>
                <a:ea typeface="Roboto" panose="02000000000000000000" pitchFamily="2" charset="0"/>
                <a:cs typeface="Roboto" panose="02000000000000000000" pitchFamily="2" charset="0"/>
              </a:rPr>
              <a:t> With 1500+ positive reviews</a:t>
            </a:r>
          </a:p>
          <a:p>
            <a:pPr marL="285750" indent="-285750">
              <a:buFont typeface="Arial" panose="020B0604020202020204" pitchFamily="34" charset="0"/>
              <a:buChar char="•"/>
            </a:pPr>
            <a:endParaRPr lang="en-US" sz="1400" dirty="0">
              <a:solidFill>
                <a:schemeClr val="tx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dirty="0">
                <a:solidFill>
                  <a:schemeClr val="tx2"/>
                </a:solidFill>
                <a:latin typeface="Roboto" panose="02000000000000000000" pitchFamily="2" charset="0"/>
                <a:ea typeface="Roboto" panose="02000000000000000000" pitchFamily="2" charset="0"/>
                <a:cs typeface="Roboto" panose="02000000000000000000" pitchFamily="2" charset="0"/>
              </a:rPr>
              <a:t>Comics genre of apps on the  Play Store has the lowest number of positive reviews with less than 50</a:t>
            </a:r>
            <a:endParaRPr lang="en-MO" sz="1400" dirty="0"/>
          </a:p>
        </p:txBody>
      </p:sp>
    </p:spTree>
    <p:extLst>
      <p:ext uri="{BB962C8B-B14F-4D97-AF65-F5344CB8AC3E}">
        <p14:creationId xmlns:p14="http://schemas.microsoft.com/office/powerpoint/2010/main" val="13111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96E0-A102-4887-D9BF-1881F8ADED37}"/>
              </a:ext>
            </a:extLst>
          </p:cNvPr>
          <p:cNvSpPr>
            <a:spLocks noGrp="1"/>
          </p:cNvSpPr>
          <p:nvPr>
            <p:ph type="title"/>
          </p:nvPr>
        </p:nvSpPr>
        <p:spPr/>
        <p:txBody>
          <a:bodyPr/>
          <a:lstStyle/>
          <a:p>
            <a:br>
              <a:rPr lang="en-IN" b="1" dirty="0">
                <a:solidFill>
                  <a:srgbClr val="487870"/>
                </a:solidFill>
              </a:rPr>
            </a:br>
            <a:r>
              <a:rPr lang="en-IN" b="1" dirty="0">
                <a:solidFill>
                  <a:srgbClr val="487870"/>
                </a:solidFill>
              </a:rPr>
              <a:t>What is Google Play Store and why Analyse it?</a:t>
            </a:r>
          </a:p>
        </p:txBody>
      </p:sp>
      <p:sp>
        <p:nvSpPr>
          <p:cNvPr id="3" name="Content Placeholder 2">
            <a:extLst>
              <a:ext uri="{FF2B5EF4-FFF2-40B4-BE49-F238E27FC236}">
                <a16:creationId xmlns:a16="http://schemas.microsoft.com/office/drawing/2014/main" id="{E78696FB-AD1C-59C7-7733-94672EEEDFAF}"/>
              </a:ext>
            </a:extLst>
          </p:cNvPr>
          <p:cNvSpPr>
            <a:spLocks noGrp="1"/>
          </p:cNvSpPr>
          <p:nvPr>
            <p:ph idx="1"/>
          </p:nvPr>
        </p:nvSpPr>
        <p:spPr>
          <a:xfrm>
            <a:off x="838200" y="1875502"/>
            <a:ext cx="10515600" cy="4351338"/>
          </a:xfrm>
        </p:spPr>
        <p:txBody>
          <a:bodyPr>
            <a:normAutofit/>
          </a:bodyPr>
          <a:lstStyle/>
          <a:p>
            <a:r>
              <a:rPr lang="en-IN" sz="2000" dirty="0">
                <a:latin typeface="+mj-lt"/>
              </a:rPr>
              <a:t>An online platform for downloading and purchasing mobile apps and games for Android devices. </a:t>
            </a:r>
          </a:p>
          <a:p>
            <a:r>
              <a:rPr lang="en-IN" sz="2000" dirty="0">
                <a:latin typeface="+mj-lt"/>
              </a:rPr>
              <a:t>It is the official app store for the Android operating system and is maintained by Google.</a:t>
            </a:r>
          </a:p>
          <a:p>
            <a:r>
              <a:rPr lang="en-US" sz="2000" dirty="0">
                <a:solidFill>
                  <a:srgbClr val="212121"/>
                </a:solidFill>
                <a:effectLst/>
                <a:latin typeface="+mj-lt"/>
                <a:ea typeface="Arial" panose="020B0604020202020204" pitchFamily="34" charset="0"/>
              </a:rPr>
              <a:t>Google Play Store is one of the most popular app stores in the world, with over 2.9 million apps available for download as of 2021. </a:t>
            </a:r>
          </a:p>
          <a:p>
            <a:r>
              <a:rPr lang="en-US" sz="2000" dirty="0">
                <a:solidFill>
                  <a:srgbClr val="212121"/>
                </a:solidFill>
                <a:effectLst/>
                <a:latin typeface="+mj-lt"/>
                <a:ea typeface="Arial" panose="020B0604020202020204" pitchFamily="34" charset="0"/>
              </a:rPr>
              <a:t>According to a study by App Annie, Google Play Store accounted for 85% of all app downloads globally in 2020. This is primarily due to the large market share of Android devices, which make up over 75% of the global smartphone market. (</a:t>
            </a:r>
            <a:r>
              <a:rPr lang="en-US" sz="2000" dirty="0">
                <a:solidFill>
                  <a:srgbClr val="222222"/>
                </a:solidFill>
                <a:effectLst/>
                <a:latin typeface="+mj-lt"/>
                <a:ea typeface="Arial" panose="020B0604020202020204" pitchFamily="34" charset="0"/>
              </a:rPr>
              <a:t>The state of mobile 2020 (2020). App Annie)</a:t>
            </a:r>
          </a:p>
          <a:p>
            <a:r>
              <a:rPr lang="en-US" sz="2000" dirty="0">
                <a:solidFill>
                  <a:srgbClr val="212121"/>
                </a:solidFill>
                <a:effectLst/>
                <a:latin typeface="+mj-lt"/>
                <a:ea typeface="Arial" panose="020B0604020202020204" pitchFamily="34" charset="0"/>
              </a:rPr>
              <a:t>As per latest Google Play stats, there are 3.6 million apps currently at the Google Play Store. The number is constantly rising as around 3,739 apps are added to the Play Store every single day. ()</a:t>
            </a:r>
            <a:endParaRPr lang="en-IN" sz="2000" dirty="0">
              <a:latin typeface="+mj-lt"/>
            </a:endParaRPr>
          </a:p>
        </p:txBody>
      </p:sp>
      <p:pic>
        <p:nvPicPr>
          <p:cNvPr id="4" name="Picture 3">
            <a:extLst>
              <a:ext uri="{FF2B5EF4-FFF2-40B4-BE49-F238E27FC236}">
                <a16:creationId xmlns:a16="http://schemas.microsoft.com/office/drawing/2014/main" id="{55494A8A-5134-FC68-1F99-DD5FC85E7D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4130" y="157162"/>
            <a:ext cx="1955800" cy="415925"/>
          </a:xfrm>
          <a:prstGeom prst="rect">
            <a:avLst/>
          </a:prstGeom>
        </p:spPr>
      </p:pic>
    </p:spTree>
    <p:extLst>
      <p:ext uri="{BB962C8B-B14F-4D97-AF65-F5344CB8AC3E}">
        <p14:creationId xmlns:p14="http://schemas.microsoft.com/office/powerpoint/2010/main" val="301473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14BB-E8D3-7702-72A9-89621817B5FA}"/>
              </a:ext>
            </a:extLst>
          </p:cNvPr>
          <p:cNvSpPr>
            <a:spLocks noGrp="1"/>
          </p:cNvSpPr>
          <p:nvPr>
            <p:ph type="title"/>
          </p:nvPr>
        </p:nvSpPr>
        <p:spPr>
          <a:xfrm>
            <a:off x="838200" y="152400"/>
            <a:ext cx="10515600" cy="797859"/>
          </a:xfrm>
        </p:spPr>
        <p:txBody>
          <a:bodyPr>
            <a:normAutofit/>
          </a:bodyPr>
          <a:lstStyle/>
          <a:p>
            <a:pPr marL="342900" indent="-342900">
              <a:buFont typeface="Wingdings" panose="05000000000000000000" pitchFamily="2" charset="2"/>
              <a:buChar char="q"/>
            </a:pPr>
            <a:r>
              <a:rPr lang="en-US" sz="2400" b="1" dirty="0">
                <a:solidFill>
                  <a:srgbClr val="C00000"/>
                </a:solidFill>
                <a:effectLst>
                  <a:outerShdw blurRad="38100" dist="38100" dir="2700000" algn="tl">
                    <a:srgbClr val="000000">
                      <a:alpha val="43137"/>
                    </a:srgbClr>
                  </a:outerShdw>
                </a:effectLst>
                <a:latin typeface="Roboto" panose="02000000000000000000" pitchFamily="2" charset="0"/>
              </a:rPr>
              <a:t>G</a:t>
            </a:r>
            <a: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t>enre has most negative reviews</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1BCDD705-FCF8-E8A7-41C1-BBF95C3EC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3082" y="950259"/>
            <a:ext cx="6186790" cy="3532095"/>
          </a:xfrm>
        </p:spPr>
      </p:pic>
      <p:pic>
        <p:nvPicPr>
          <p:cNvPr id="3" name="Picture 2">
            <a:extLst>
              <a:ext uri="{FF2B5EF4-FFF2-40B4-BE49-F238E27FC236}">
                <a16:creationId xmlns:a16="http://schemas.microsoft.com/office/drawing/2014/main" id="{535F117D-AA6A-3420-42D1-0739F13D0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83896F79-68A4-434B-1D97-06A9A9427D76}"/>
              </a:ext>
            </a:extLst>
          </p:cNvPr>
          <p:cNvSpPr txBox="1"/>
          <p:nvPr/>
        </p:nvSpPr>
        <p:spPr>
          <a:xfrm>
            <a:off x="230030" y="950259"/>
            <a:ext cx="4930588" cy="4185761"/>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tx2"/>
                </a:solidFill>
                <a:effectLst/>
                <a:latin typeface="Söhne"/>
              </a:rPr>
              <a:t> The game genre may have the most negative reviews in the Play Store due to the high level of competition and the high expectations of users for gaming content. Additionally, games are often purchased or downloaded, which may lead to a higher rate of dissatisfaction among users who have spent money on a product that does not meet their expectations. With 2400+ </a:t>
            </a:r>
            <a:r>
              <a:rPr lang="en-US" sz="1400" i="0" kern="1200" dirty="0">
                <a:solidFill>
                  <a:schemeClr val="tx2"/>
                </a:solidFill>
                <a:latin typeface="Roboto" panose="02000000000000000000" pitchFamily="2" charset="0"/>
                <a:ea typeface="+mj-ea"/>
                <a:cs typeface="+mj-cs"/>
              </a:rPr>
              <a:t>negative reviews</a:t>
            </a:r>
            <a:r>
              <a:rPr lang="en-US" sz="1400" i="0" dirty="0">
                <a:solidFill>
                  <a:schemeClr val="tx2"/>
                </a:solidFill>
                <a:latin typeface="Söhne"/>
              </a:rPr>
              <a:t> </a:t>
            </a:r>
            <a:endParaRPr lang="en-US" sz="1400" i="0" dirty="0">
              <a:solidFill>
                <a:schemeClr val="tx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400" b="0" i="0" dirty="0">
              <a:solidFill>
                <a:schemeClr val="tx2"/>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The Family genre of apps on the  Play Store has the second-highest number of </a:t>
            </a:r>
            <a:r>
              <a:rPr lang="en-US" sz="1400" i="0" kern="1200" dirty="0">
                <a:solidFill>
                  <a:schemeClr val="tx2"/>
                </a:solidFill>
                <a:latin typeface="Roboto" panose="02000000000000000000" pitchFamily="2" charset="0"/>
                <a:ea typeface="+mj-ea"/>
                <a:cs typeface="+mj-cs"/>
              </a:rPr>
              <a:t>negative reviews</a:t>
            </a:r>
            <a:r>
              <a:rPr lang="en-US" sz="1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a:t>
            </a:r>
            <a:r>
              <a:rPr lang="en-US" sz="1400" dirty="0">
                <a:solidFill>
                  <a:schemeClr val="tx2"/>
                </a:solidFill>
                <a:latin typeface="Roboto" panose="02000000000000000000" pitchFamily="2" charset="0"/>
                <a:ea typeface="Roboto" panose="02000000000000000000" pitchFamily="2" charset="0"/>
                <a:cs typeface="Roboto" panose="02000000000000000000" pitchFamily="2" charset="0"/>
              </a:rPr>
              <a:t> With 600+ </a:t>
            </a:r>
            <a:r>
              <a:rPr lang="en-US" sz="1400" i="0" kern="1200" dirty="0">
                <a:solidFill>
                  <a:schemeClr val="tx2"/>
                </a:solidFill>
                <a:latin typeface="Roboto" panose="02000000000000000000" pitchFamily="2" charset="0"/>
                <a:ea typeface="+mj-ea"/>
                <a:cs typeface="+mj-cs"/>
              </a:rPr>
              <a:t>negative reviews</a:t>
            </a:r>
            <a:r>
              <a:rPr lang="en-US" sz="1400" i="0" dirty="0">
                <a:solidFill>
                  <a:schemeClr val="tx2"/>
                </a:solidFill>
                <a:latin typeface="Söhne"/>
              </a:rPr>
              <a:t> </a:t>
            </a:r>
            <a:endParaRPr lang="en-US" sz="1400" dirty="0">
              <a:solidFill>
                <a:schemeClr val="tx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400" dirty="0">
              <a:solidFill>
                <a:schemeClr val="tx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Travel and local genres of apps on the  Play Store have the third-highest number of </a:t>
            </a:r>
            <a:r>
              <a:rPr lang="en-US" sz="1400" i="0" kern="1200" dirty="0">
                <a:solidFill>
                  <a:schemeClr val="tx2"/>
                </a:solidFill>
                <a:latin typeface="Roboto" panose="02000000000000000000" pitchFamily="2" charset="0"/>
                <a:ea typeface="+mj-ea"/>
                <a:cs typeface="+mj-cs"/>
              </a:rPr>
              <a:t>negative reviews</a:t>
            </a:r>
            <a:r>
              <a:rPr lang="en-US" sz="1400" b="0" i="0" dirty="0">
                <a:solidFill>
                  <a:schemeClr val="tx2"/>
                </a:solidFill>
                <a:effectLst/>
                <a:latin typeface="Roboto" panose="02000000000000000000" pitchFamily="2" charset="0"/>
                <a:ea typeface="Roboto" panose="02000000000000000000" pitchFamily="2" charset="0"/>
                <a:cs typeface="Roboto" panose="02000000000000000000" pitchFamily="2" charset="0"/>
              </a:rPr>
              <a:t>.</a:t>
            </a:r>
            <a:r>
              <a:rPr lang="en-US" sz="1400" dirty="0">
                <a:solidFill>
                  <a:schemeClr val="tx2"/>
                </a:solidFill>
                <a:latin typeface="Roboto" panose="02000000000000000000" pitchFamily="2" charset="0"/>
                <a:ea typeface="Roboto" panose="02000000000000000000" pitchFamily="2" charset="0"/>
                <a:cs typeface="Roboto" panose="02000000000000000000" pitchFamily="2" charset="0"/>
              </a:rPr>
              <a:t> With 500 </a:t>
            </a:r>
            <a:r>
              <a:rPr lang="en-US" sz="1400" i="0" kern="1200" dirty="0">
                <a:solidFill>
                  <a:schemeClr val="tx2"/>
                </a:solidFill>
                <a:latin typeface="Roboto" panose="02000000000000000000" pitchFamily="2" charset="0"/>
                <a:ea typeface="+mj-ea"/>
                <a:cs typeface="+mj-cs"/>
              </a:rPr>
              <a:t>negative reviews</a:t>
            </a:r>
            <a:r>
              <a:rPr lang="en-US" sz="1400" i="0" dirty="0">
                <a:solidFill>
                  <a:schemeClr val="tx2"/>
                </a:solidFill>
                <a:latin typeface="Söhne"/>
              </a:rPr>
              <a:t> </a:t>
            </a:r>
            <a:endParaRPr lang="en-US" sz="1400" dirty="0">
              <a:solidFill>
                <a:schemeClr val="tx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400" dirty="0">
              <a:solidFill>
                <a:schemeClr val="tx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dirty="0">
                <a:solidFill>
                  <a:schemeClr val="tx2"/>
                </a:solidFill>
                <a:latin typeface="Roboto" panose="02000000000000000000" pitchFamily="2" charset="0"/>
                <a:ea typeface="Roboto" panose="02000000000000000000" pitchFamily="2" charset="0"/>
                <a:cs typeface="Roboto" panose="02000000000000000000" pitchFamily="2" charset="0"/>
              </a:rPr>
              <a:t>Comics genre of apps on the  Play Store has the lowest number of </a:t>
            </a:r>
            <a:r>
              <a:rPr lang="en-US" sz="1400" i="0" kern="1200" dirty="0">
                <a:solidFill>
                  <a:schemeClr val="tx2"/>
                </a:solidFill>
                <a:latin typeface="Roboto" panose="02000000000000000000" pitchFamily="2" charset="0"/>
                <a:ea typeface="+mj-ea"/>
                <a:cs typeface="+mj-cs"/>
              </a:rPr>
              <a:t>negative reviews</a:t>
            </a:r>
            <a:r>
              <a:rPr lang="en-US" sz="1400" i="0" dirty="0">
                <a:solidFill>
                  <a:schemeClr val="tx2"/>
                </a:solidFill>
                <a:latin typeface="Söhne"/>
              </a:rPr>
              <a:t> </a:t>
            </a:r>
            <a:r>
              <a:rPr lang="en-US" sz="1400" dirty="0">
                <a:solidFill>
                  <a:schemeClr val="tx2"/>
                </a:solidFill>
                <a:latin typeface="Roboto" panose="02000000000000000000" pitchFamily="2" charset="0"/>
                <a:ea typeface="Roboto" panose="02000000000000000000" pitchFamily="2" charset="0"/>
                <a:cs typeface="Roboto" panose="02000000000000000000" pitchFamily="2" charset="0"/>
              </a:rPr>
              <a:t> with less than 50 reviews</a:t>
            </a:r>
          </a:p>
          <a:p>
            <a:endParaRPr lang="en-MO" sz="1400" dirty="0"/>
          </a:p>
        </p:txBody>
      </p:sp>
    </p:spTree>
    <p:extLst>
      <p:ext uri="{BB962C8B-B14F-4D97-AF65-F5344CB8AC3E}">
        <p14:creationId xmlns:p14="http://schemas.microsoft.com/office/powerpoint/2010/main" val="1798274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AE6C-6E6A-4A2A-78A8-D6EFEC73532E}"/>
              </a:ext>
            </a:extLst>
          </p:cNvPr>
          <p:cNvSpPr>
            <a:spLocks noGrp="1"/>
          </p:cNvSpPr>
          <p:nvPr>
            <p:ph type="title"/>
          </p:nvPr>
        </p:nvSpPr>
        <p:spPr>
          <a:xfrm>
            <a:off x="838200" y="170329"/>
            <a:ext cx="10515600" cy="923365"/>
          </a:xfrm>
        </p:spPr>
        <p:txBody>
          <a:bodyPr>
            <a:normAutofit/>
          </a:bodyPr>
          <a:lstStyle/>
          <a:p>
            <a:pPr marL="342900" indent="-342900">
              <a:buFont typeface="Wingdings" panose="05000000000000000000" pitchFamily="2" charset="2"/>
              <a:buChar char="q"/>
            </a:pPr>
            <a:r>
              <a:rPr lang="en-US" sz="2400" b="1" dirty="0">
                <a:solidFill>
                  <a:srgbClr val="C00000"/>
                </a:solidFill>
                <a:effectLst>
                  <a:outerShdw blurRad="38100" dist="38100" dir="2700000" algn="tl">
                    <a:srgbClr val="000000">
                      <a:alpha val="43137"/>
                    </a:srgbClr>
                  </a:outerShdw>
                </a:effectLst>
                <a:latin typeface="Roboto" panose="02000000000000000000" pitchFamily="2" charset="0"/>
              </a:rPr>
              <a:t>D</a:t>
            </a:r>
            <a: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t>istribution of sentiment within the different genres</a:t>
            </a:r>
            <a:b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E6C04A0A-366D-D582-16EE-920029129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2606" y="712693"/>
            <a:ext cx="6473603" cy="3895165"/>
          </a:xfrm>
        </p:spPr>
      </p:pic>
      <p:sp>
        <p:nvSpPr>
          <p:cNvPr id="6" name="TextBox 5">
            <a:extLst>
              <a:ext uri="{FF2B5EF4-FFF2-40B4-BE49-F238E27FC236}">
                <a16:creationId xmlns:a16="http://schemas.microsoft.com/office/drawing/2014/main" id="{4E98F4E7-76A5-8278-0B65-C346EF7AD8F7}"/>
              </a:ext>
            </a:extLst>
          </p:cNvPr>
          <p:cNvSpPr txBox="1"/>
          <p:nvPr/>
        </p:nvSpPr>
        <p:spPr>
          <a:xfrm>
            <a:off x="331695" y="995082"/>
            <a:ext cx="4616823" cy="156966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Roboto" panose="02000000000000000000" pitchFamily="2" charset="0"/>
              </a:rPr>
              <a:t>It can be seen that Health and Fitness have the highest number of positive reviews which is followed by Action. But it is also worthwhile to note that Action has the highest number of negative reviews as well while the ratio is much less for Health and Fitness.</a:t>
            </a:r>
            <a:endParaRPr lang="en-MO" sz="1600" dirty="0">
              <a:solidFill>
                <a:schemeClr val="tx2"/>
              </a:solidFill>
            </a:endParaRPr>
          </a:p>
        </p:txBody>
      </p:sp>
      <p:pic>
        <p:nvPicPr>
          <p:cNvPr id="3" name="Picture 2">
            <a:extLst>
              <a:ext uri="{FF2B5EF4-FFF2-40B4-BE49-F238E27FC236}">
                <a16:creationId xmlns:a16="http://schemas.microsoft.com/office/drawing/2014/main" id="{1B2EED0E-B9CD-D660-07A7-EA1CE1AB5C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979446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E1A4-9B12-811B-B43C-E2508B8B7438}"/>
              </a:ext>
            </a:extLst>
          </p:cNvPr>
          <p:cNvSpPr>
            <a:spLocks noGrp="1"/>
          </p:cNvSpPr>
          <p:nvPr>
            <p:ph type="title"/>
          </p:nvPr>
        </p:nvSpPr>
        <p:spPr>
          <a:xfrm>
            <a:off x="838200" y="161366"/>
            <a:ext cx="10515600" cy="968188"/>
          </a:xfrm>
        </p:spPr>
        <p:txBody>
          <a:bodyPr>
            <a:normAutofit/>
          </a:bodyPr>
          <a:lstStyle/>
          <a:p>
            <a:pPr marL="342900" indent="-342900">
              <a:buFont typeface="Wingdings" panose="05000000000000000000" pitchFamily="2" charset="2"/>
              <a:buChar char="q"/>
            </a:pPr>
            <a:r>
              <a:rPr lang="en-US" sz="2400" b="1" dirty="0">
                <a:solidFill>
                  <a:srgbClr val="C00000"/>
                </a:solidFill>
                <a:effectLst>
                  <a:outerShdw blurRad="38100" dist="38100" dir="2700000" algn="tl">
                    <a:srgbClr val="000000">
                      <a:alpha val="43137"/>
                    </a:srgbClr>
                  </a:outerShdw>
                </a:effectLst>
                <a:latin typeface="Roboto" panose="02000000000000000000" pitchFamily="2" charset="0"/>
              </a:rPr>
              <a:t>T</a:t>
            </a:r>
            <a: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t>he distribution of sentiment Subjectivity </a:t>
            </a:r>
            <a:b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A213B6CF-0CBD-1D82-FEE0-2BC092B16A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8501" y="753409"/>
            <a:ext cx="5646388" cy="5351182"/>
          </a:xfrm>
        </p:spPr>
      </p:pic>
      <p:pic>
        <p:nvPicPr>
          <p:cNvPr id="3" name="Picture 2">
            <a:extLst>
              <a:ext uri="{FF2B5EF4-FFF2-40B4-BE49-F238E27FC236}">
                <a16:creationId xmlns:a16="http://schemas.microsoft.com/office/drawing/2014/main" id="{A7B99AAA-C1F1-8687-E9BD-D762A51ED7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794448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610C-138D-DDC5-D4BB-6FE17F06DE35}"/>
              </a:ext>
            </a:extLst>
          </p:cNvPr>
          <p:cNvSpPr>
            <a:spLocks noGrp="1"/>
          </p:cNvSpPr>
          <p:nvPr>
            <p:ph type="title"/>
          </p:nvPr>
        </p:nvSpPr>
        <p:spPr>
          <a:xfrm>
            <a:off x="838200" y="125507"/>
            <a:ext cx="10515600" cy="878540"/>
          </a:xfrm>
        </p:spPr>
        <p:txBody>
          <a:bodyPr>
            <a:normAutofit/>
          </a:bodyPr>
          <a:lstStyle/>
          <a:p>
            <a:pPr marL="571500" indent="-571500">
              <a:buFont typeface="Wingdings" panose="05000000000000000000" pitchFamily="2" charset="2"/>
              <a:buChar char="q"/>
            </a:pPr>
            <a:r>
              <a:rPr lang="en-US" sz="2400" b="1" i="0" dirty="0">
                <a:solidFill>
                  <a:srgbClr val="C00000"/>
                </a:solidFill>
                <a:effectLst/>
                <a:latin typeface="Roboto" panose="02000000000000000000" pitchFamily="2" charset="0"/>
              </a:rPr>
              <a:t>Sentiment Polarity within the different genres</a:t>
            </a:r>
            <a:br>
              <a:rPr lang="en-US" sz="2400" b="1" dirty="0">
                <a:solidFill>
                  <a:srgbClr val="C00000"/>
                </a:solidFill>
                <a:latin typeface="Roboto" panose="02000000000000000000" pitchFamily="2" charset="0"/>
              </a:rPr>
            </a:br>
            <a:endParaRPr lang="en-MO" sz="2400" dirty="0">
              <a:solidFill>
                <a:srgbClr val="C00000"/>
              </a:solidFill>
            </a:endParaRPr>
          </a:p>
        </p:txBody>
      </p:sp>
      <p:pic>
        <p:nvPicPr>
          <p:cNvPr id="5" name="Content Placeholder 4">
            <a:extLst>
              <a:ext uri="{FF2B5EF4-FFF2-40B4-BE49-F238E27FC236}">
                <a16:creationId xmlns:a16="http://schemas.microsoft.com/office/drawing/2014/main" id="{54CEBC1F-CC76-36E6-B5DB-C5AC4F2382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8245" y="744726"/>
            <a:ext cx="5213755" cy="4141040"/>
          </a:xfrm>
        </p:spPr>
      </p:pic>
    </p:spTree>
    <p:extLst>
      <p:ext uri="{BB962C8B-B14F-4D97-AF65-F5344CB8AC3E}">
        <p14:creationId xmlns:p14="http://schemas.microsoft.com/office/powerpoint/2010/main" val="274103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41B1-C2A0-8916-7260-C130BDF0ACB3}"/>
              </a:ext>
            </a:extLst>
          </p:cNvPr>
          <p:cNvSpPr>
            <a:spLocks noGrp="1"/>
          </p:cNvSpPr>
          <p:nvPr>
            <p:ph type="title"/>
          </p:nvPr>
        </p:nvSpPr>
        <p:spPr>
          <a:xfrm>
            <a:off x="838200" y="98612"/>
            <a:ext cx="10515600" cy="654423"/>
          </a:xfrm>
        </p:spPr>
        <p:txBody>
          <a:bodyPr>
            <a:normAutofit fontScale="90000"/>
          </a:bodyPr>
          <a:lstStyle/>
          <a:p>
            <a:pPr marL="342900" indent="-342900">
              <a:buFont typeface="Wingdings" panose="05000000000000000000" pitchFamily="2" charset="2"/>
              <a:buChar char="q"/>
            </a:pPr>
            <a:r>
              <a:rPr lang="en-IN" sz="2400" b="1" i="0" dirty="0">
                <a:solidFill>
                  <a:srgbClr val="C00000"/>
                </a:solidFill>
                <a:effectLst>
                  <a:outerShdw blurRad="38100" dist="38100" dir="2700000" algn="tl">
                    <a:srgbClr val="000000">
                      <a:alpha val="43137"/>
                    </a:srgbClr>
                  </a:outerShdw>
                </a:effectLst>
                <a:latin typeface="Roboto" panose="02000000000000000000" pitchFamily="2" charset="0"/>
              </a:rPr>
              <a:t>Sentiment Subjectivity proportional to Sentiment Polarity</a:t>
            </a:r>
            <a:br>
              <a:rPr lang="en-MO" sz="2400" b="1" dirty="0">
                <a:solidFill>
                  <a:srgbClr val="C00000"/>
                </a:solidFill>
                <a:effectLst>
                  <a:outerShdw blurRad="38100" dist="38100" dir="2700000" algn="tl">
                    <a:srgbClr val="000000">
                      <a:alpha val="43137"/>
                    </a:srgbClr>
                  </a:outerShdw>
                </a:effectLst>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23B9E3EA-4192-29C7-822E-D94930711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2415" y="564590"/>
            <a:ext cx="4608046" cy="4608046"/>
          </a:xfrm>
        </p:spPr>
      </p:pic>
      <p:sp>
        <p:nvSpPr>
          <p:cNvPr id="6" name="TextBox 5">
            <a:extLst>
              <a:ext uri="{FF2B5EF4-FFF2-40B4-BE49-F238E27FC236}">
                <a16:creationId xmlns:a16="http://schemas.microsoft.com/office/drawing/2014/main" id="{9F98D541-45F2-1B6E-5E32-092CC147B531}"/>
              </a:ext>
            </a:extLst>
          </p:cNvPr>
          <p:cNvSpPr txBox="1"/>
          <p:nvPr/>
        </p:nvSpPr>
        <p:spPr>
          <a:xfrm>
            <a:off x="385482" y="851646"/>
            <a:ext cx="6472519" cy="107721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Roboto" panose="02000000000000000000" pitchFamily="2" charset="0"/>
              </a:rPr>
              <a:t>From the above scatter plot, it can be concluded that sentiment subjectivity is not always proportional to sentiment polarity but in a maximum number of the case, shows a proportional behavior, when variance is too high or low.</a:t>
            </a:r>
            <a:endParaRPr lang="en-MO" sz="1600" dirty="0">
              <a:solidFill>
                <a:schemeClr val="tx2"/>
              </a:solidFill>
            </a:endParaRPr>
          </a:p>
        </p:txBody>
      </p:sp>
      <p:pic>
        <p:nvPicPr>
          <p:cNvPr id="3" name="Picture 2">
            <a:extLst>
              <a:ext uri="{FF2B5EF4-FFF2-40B4-BE49-F238E27FC236}">
                <a16:creationId xmlns:a16="http://schemas.microsoft.com/office/drawing/2014/main" id="{EC475C13-3AD2-F531-08E5-E2191B0139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314948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B4E6-D060-1D98-315A-67BD5A3D594E}"/>
              </a:ext>
            </a:extLst>
          </p:cNvPr>
          <p:cNvSpPr>
            <a:spLocks noGrp="1"/>
          </p:cNvSpPr>
          <p:nvPr>
            <p:ph type="title"/>
          </p:nvPr>
        </p:nvSpPr>
        <p:spPr>
          <a:xfrm>
            <a:off x="838200" y="187978"/>
            <a:ext cx="10515600" cy="493059"/>
          </a:xfrm>
        </p:spPr>
        <p:txBody>
          <a:bodyPr>
            <a:normAutofit fontScale="90000"/>
          </a:bodyPr>
          <a:lstStyle/>
          <a:p>
            <a:pPr marL="571500" indent="-571500">
              <a:buFont typeface="Wingdings" panose="05000000000000000000" pitchFamily="2" charset="2"/>
              <a:buChar char="q"/>
            </a:pPr>
            <a: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Avg price of paid apps on Medical </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5" name="Content Placeholder 4">
            <a:extLst>
              <a:ext uri="{FF2B5EF4-FFF2-40B4-BE49-F238E27FC236}">
                <a16:creationId xmlns:a16="http://schemas.microsoft.com/office/drawing/2014/main" id="{8A5BC4A5-87CA-98F9-BFD8-F24A110EC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4436" y="681037"/>
            <a:ext cx="6304773" cy="5271807"/>
          </a:xfrm>
        </p:spPr>
      </p:pic>
      <p:pic>
        <p:nvPicPr>
          <p:cNvPr id="3" name="Picture 2">
            <a:extLst>
              <a:ext uri="{FF2B5EF4-FFF2-40B4-BE49-F238E27FC236}">
                <a16:creationId xmlns:a16="http://schemas.microsoft.com/office/drawing/2014/main" id="{42281BB7-4129-AF8E-6475-A0FA211537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12D625AC-AE6A-DC15-1C65-F1377AE3B4D3}"/>
              </a:ext>
            </a:extLst>
          </p:cNvPr>
          <p:cNvSpPr txBox="1"/>
          <p:nvPr/>
        </p:nvSpPr>
        <p:spPr>
          <a:xfrm>
            <a:off x="268940" y="860613"/>
            <a:ext cx="4491318" cy="452431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Söhne"/>
              </a:rPr>
              <a:t>Paid medical apps on the Google Play Store typically offer additional features and functionality not found in the free version. Some examples include advanced diagnostic tools, detailed explanations of medical conditions, and personalized treatment plans.</a:t>
            </a:r>
          </a:p>
          <a:p>
            <a:pPr marL="285750" indent="-285750">
              <a:buFont typeface="Arial" panose="020B0604020202020204" pitchFamily="34" charset="0"/>
              <a:buChar char="•"/>
            </a:pPr>
            <a:endParaRPr lang="en-US" sz="1600" b="0" i="0" dirty="0">
              <a:solidFill>
                <a:schemeClr val="tx2"/>
              </a:solidFill>
              <a:effectLst/>
              <a:latin typeface="Söhne"/>
            </a:endParaRPr>
          </a:p>
          <a:p>
            <a:pPr marL="285750" indent="-285750">
              <a:buFont typeface="Arial" panose="020B0604020202020204" pitchFamily="34" charset="0"/>
              <a:buChar char="•"/>
            </a:pPr>
            <a:r>
              <a:rPr lang="en-US" sz="1600" dirty="0">
                <a:solidFill>
                  <a:schemeClr val="tx2"/>
                </a:solidFill>
                <a:latin typeface="Söhne"/>
              </a:rPr>
              <a:t>We can see on a bar  chart EP Cook Book is the most expensive app and  its Avg price is about 200$</a:t>
            </a:r>
          </a:p>
          <a:p>
            <a:pPr marL="285750" indent="-285750">
              <a:buFont typeface="Arial" panose="020B0604020202020204" pitchFamily="34" charset="0"/>
              <a:buChar char="•"/>
            </a:pPr>
            <a:endParaRPr lang="en-US" sz="1600" dirty="0">
              <a:solidFill>
                <a:schemeClr val="tx2"/>
              </a:solidFill>
              <a:latin typeface="Söhne"/>
            </a:endParaRPr>
          </a:p>
          <a:p>
            <a:pPr marL="285750" indent="-285750">
              <a:buFont typeface="Arial" panose="020B0604020202020204" pitchFamily="34" charset="0"/>
              <a:buChar char="•"/>
            </a:pPr>
            <a:r>
              <a:rPr lang="en-US" sz="1600" dirty="0">
                <a:solidFill>
                  <a:schemeClr val="tx2"/>
                </a:solidFill>
                <a:latin typeface="Söhne"/>
              </a:rPr>
              <a:t>And the second most expensive app is Vargo Anesthesia Mega App  and its Avg price is about  75$</a:t>
            </a:r>
          </a:p>
          <a:p>
            <a:pPr marL="285750" indent="-285750">
              <a:buFont typeface="Arial" panose="020B0604020202020204" pitchFamily="34" charset="0"/>
              <a:buChar char="•"/>
            </a:pPr>
            <a:endParaRPr lang="en-US" sz="1600" dirty="0">
              <a:solidFill>
                <a:schemeClr val="tx2"/>
              </a:solidFill>
              <a:latin typeface="Söhne"/>
            </a:endParaRPr>
          </a:p>
          <a:p>
            <a:pPr marL="285750" indent="-285750">
              <a:buFont typeface="Arial" panose="020B0604020202020204" pitchFamily="34" charset="0"/>
              <a:buChar char="•"/>
            </a:pPr>
            <a:r>
              <a:rPr lang="en-IN" sz="1600" dirty="0">
                <a:solidFill>
                  <a:schemeClr val="tx2"/>
                </a:solidFill>
                <a:latin typeface="Söhne"/>
              </a:rPr>
              <a:t>After seeing a bar char we can say that most of the paid medical apps’ prices are below 50$</a:t>
            </a:r>
            <a:endParaRPr lang="en-US" sz="1600" dirty="0">
              <a:solidFill>
                <a:schemeClr val="tx2"/>
              </a:solidFill>
              <a:latin typeface="Söhne"/>
            </a:endParaRPr>
          </a:p>
          <a:p>
            <a:endParaRPr lang="en-MO" sz="1600" dirty="0"/>
          </a:p>
        </p:txBody>
      </p:sp>
    </p:spTree>
    <p:extLst>
      <p:ext uri="{BB962C8B-B14F-4D97-AF65-F5344CB8AC3E}">
        <p14:creationId xmlns:p14="http://schemas.microsoft.com/office/powerpoint/2010/main" val="2822649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E474-64D6-4870-AF2A-5FFD7CC9FB72}"/>
              </a:ext>
            </a:extLst>
          </p:cNvPr>
          <p:cNvSpPr>
            <a:spLocks noGrp="1"/>
          </p:cNvSpPr>
          <p:nvPr>
            <p:ph type="title"/>
          </p:nvPr>
        </p:nvSpPr>
        <p:spPr>
          <a:xfrm>
            <a:off x="838200" y="233083"/>
            <a:ext cx="10515600" cy="968188"/>
          </a:xfrm>
        </p:spPr>
        <p:txBody>
          <a:bodyPr>
            <a:normAutofit/>
          </a:bodyPr>
          <a:lstStyle/>
          <a:p>
            <a:pPr marL="342900" indent="-342900">
              <a:buFont typeface="Wingdings" panose="05000000000000000000" pitchFamily="2" charset="2"/>
              <a:buChar char="q"/>
            </a:pPr>
            <a: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Avg price of top 3 paid apps on Medical</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5" name="Content Placeholder 4">
            <a:extLst>
              <a:ext uri="{FF2B5EF4-FFF2-40B4-BE49-F238E27FC236}">
                <a16:creationId xmlns:a16="http://schemas.microsoft.com/office/drawing/2014/main" id="{43363F7F-14AC-180C-47CD-D9B0FB4E6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2306" y="1020342"/>
            <a:ext cx="6593541" cy="3135763"/>
          </a:xfrm>
        </p:spPr>
      </p:pic>
      <p:pic>
        <p:nvPicPr>
          <p:cNvPr id="3" name="Picture 2">
            <a:extLst>
              <a:ext uri="{FF2B5EF4-FFF2-40B4-BE49-F238E27FC236}">
                <a16:creationId xmlns:a16="http://schemas.microsoft.com/office/drawing/2014/main" id="{3F13C52C-08CB-9D83-7351-ED0683A202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39507D6E-6136-C0A5-471E-029FCB04782A}"/>
              </a:ext>
            </a:extLst>
          </p:cNvPr>
          <p:cNvSpPr txBox="1"/>
          <p:nvPr/>
        </p:nvSpPr>
        <p:spPr>
          <a:xfrm>
            <a:off x="251012" y="1253594"/>
            <a:ext cx="4751294"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latin typeface="Roboto" panose="02000000000000000000" pitchFamily="2" charset="0"/>
                <a:ea typeface="Roboto" panose="02000000000000000000" pitchFamily="2" charset="0"/>
                <a:cs typeface="Roboto" panose="02000000000000000000" pitchFamily="2" charset="0"/>
              </a:rPr>
              <a:t>We can see on the bar  chart EP Cook Book is the most expensive app and  its Avg price is about 200</a:t>
            </a:r>
          </a:p>
          <a:p>
            <a:pPr marL="285750" indent="-285750">
              <a:buFont typeface="Arial" panose="020B0604020202020204" pitchFamily="34" charset="0"/>
              <a:buChar char="•"/>
            </a:pPr>
            <a:endParaRPr lang="en-US" sz="1600" dirty="0">
              <a:solidFill>
                <a:schemeClr val="tx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solidFill>
                  <a:schemeClr val="tx2"/>
                </a:solidFill>
                <a:latin typeface="Söhne"/>
              </a:rPr>
              <a:t>And the second most expensive app is Vargo Anesthesia Mega App  and its Avg price is about  75$</a:t>
            </a:r>
          </a:p>
          <a:p>
            <a:pPr marL="285750" indent="-285750">
              <a:buFont typeface="Arial" panose="020B0604020202020204" pitchFamily="34" charset="0"/>
              <a:buChar char="•"/>
            </a:pPr>
            <a:endParaRPr lang="en-US" sz="1600" dirty="0">
              <a:solidFill>
                <a:schemeClr val="tx2"/>
              </a:solidFill>
              <a:latin typeface="Söhne"/>
            </a:endParaRPr>
          </a:p>
          <a:p>
            <a:pPr marL="285750" indent="-285750">
              <a:buFont typeface="Arial" panose="020B0604020202020204" pitchFamily="34" charset="0"/>
              <a:buChar char="•"/>
            </a:pPr>
            <a:r>
              <a:rPr lang="en-US" sz="1600" dirty="0">
                <a:solidFill>
                  <a:schemeClr val="tx2"/>
                </a:solidFill>
                <a:latin typeface="Söhne"/>
              </a:rPr>
              <a:t>Language Therapy: Aphasia is the third paid app that has 73$ price </a:t>
            </a:r>
          </a:p>
          <a:p>
            <a:endParaRPr lang="en-MO" sz="1600" dirty="0"/>
          </a:p>
        </p:txBody>
      </p:sp>
    </p:spTree>
    <p:extLst>
      <p:ext uri="{BB962C8B-B14F-4D97-AF65-F5344CB8AC3E}">
        <p14:creationId xmlns:p14="http://schemas.microsoft.com/office/powerpoint/2010/main" val="3533374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0DDB-4A02-B9F9-0B1E-3AC037C6EAE8}"/>
              </a:ext>
            </a:extLst>
          </p:cNvPr>
          <p:cNvSpPr>
            <a:spLocks noGrp="1"/>
          </p:cNvSpPr>
          <p:nvPr>
            <p:ph type="title"/>
          </p:nvPr>
        </p:nvSpPr>
        <p:spPr>
          <a:xfrm>
            <a:off x="838200" y="233083"/>
            <a:ext cx="10515600" cy="762000"/>
          </a:xfrm>
        </p:spPr>
        <p:txBody>
          <a:bodyPr>
            <a:normAutofit/>
          </a:bodyPr>
          <a:lstStyle/>
          <a:p>
            <a:pPr marL="342900" indent="-342900">
              <a:buFont typeface="Wingdings" panose="05000000000000000000" pitchFamily="2" charset="2"/>
              <a:buChar char="q"/>
            </a:pPr>
            <a: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top 3 paid medical apps</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5" name="Content Placeholder 4">
            <a:extLst>
              <a:ext uri="{FF2B5EF4-FFF2-40B4-BE49-F238E27FC236}">
                <a16:creationId xmlns:a16="http://schemas.microsoft.com/office/drawing/2014/main" id="{2ECFBE96-5169-D0FD-B786-448F51567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5506" y="995083"/>
            <a:ext cx="7767918" cy="3317766"/>
          </a:xfrm>
        </p:spPr>
      </p:pic>
      <p:pic>
        <p:nvPicPr>
          <p:cNvPr id="3" name="Picture 2">
            <a:extLst>
              <a:ext uri="{FF2B5EF4-FFF2-40B4-BE49-F238E27FC236}">
                <a16:creationId xmlns:a16="http://schemas.microsoft.com/office/drawing/2014/main" id="{74F94349-3750-819E-5492-B7A8EFD415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4263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C610-B8E4-35C3-B146-EA3649A923F3}"/>
              </a:ext>
            </a:extLst>
          </p:cNvPr>
          <p:cNvSpPr>
            <a:spLocks noGrp="1"/>
          </p:cNvSpPr>
          <p:nvPr>
            <p:ph type="title"/>
          </p:nvPr>
        </p:nvSpPr>
        <p:spPr>
          <a:xfrm>
            <a:off x="838200" y="224119"/>
            <a:ext cx="10515600" cy="591390"/>
          </a:xfrm>
        </p:spPr>
        <p:txBody>
          <a:bodyPr>
            <a:normAutofit fontScale="90000"/>
          </a:bodyPr>
          <a:lstStyle/>
          <a:p>
            <a:pPr marL="457200" indent="-457200">
              <a:buFont typeface="Wingdings" panose="05000000000000000000" pitchFamily="2" charset="2"/>
              <a:buChar char="q"/>
            </a:pPr>
            <a:r>
              <a:rPr lang="en-IN" sz="2800" b="1" i="0" dirty="0">
                <a:solidFill>
                  <a:srgbClr val="C00000"/>
                </a:solidFill>
                <a:effectLst>
                  <a:outerShdw blurRad="38100" dist="38100" dir="2700000" algn="tl">
                    <a:srgbClr val="000000">
                      <a:alpha val="43137"/>
                    </a:srgbClr>
                  </a:outerShdw>
                </a:effectLst>
                <a:latin typeface="Roboto" panose="02000000000000000000" pitchFamily="2" charset="0"/>
              </a:rPr>
              <a:t>Conclusion</a:t>
            </a:r>
            <a:br>
              <a:rPr lang="en-IN" b="1" i="0" dirty="0">
                <a:solidFill>
                  <a:srgbClr val="D5D5D5"/>
                </a:solidFill>
                <a:effectLst>
                  <a:outerShdw blurRad="38100" dist="38100" dir="2700000" algn="tl">
                    <a:srgbClr val="000000">
                      <a:alpha val="43137"/>
                    </a:srgbClr>
                  </a:outerShdw>
                </a:effectLst>
                <a:latin typeface="Roboto" panose="02000000000000000000" pitchFamily="2" charset="0"/>
              </a:rPr>
            </a:br>
            <a:endParaRPr lang="en-MO"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6A1D820-B11F-9BD5-2CBD-324E501CAEF3}"/>
              </a:ext>
            </a:extLst>
          </p:cNvPr>
          <p:cNvSpPr>
            <a:spLocks noGrp="1"/>
          </p:cNvSpPr>
          <p:nvPr>
            <p:ph idx="1"/>
          </p:nvPr>
        </p:nvSpPr>
        <p:spPr>
          <a:xfrm>
            <a:off x="838200" y="582706"/>
            <a:ext cx="10515600" cy="5594257"/>
          </a:xfrm>
        </p:spPr>
        <p:txBody>
          <a:bodyPr>
            <a:noAutofit/>
          </a:bodyPr>
          <a:lstStyle/>
          <a:p>
            <a:pPr algn="l">
              <a:buFont typeface="+mj-lt"/>
              <a:buAutoNum type="arabicPeriod"/>
            </a:pPr>
            <a:r>
              <a:rPr lang="en-US" sz="1600" b="0" i="0" dirty="0">
                <a:solidFill>
                  <a:schemeClr val="tx2"/>
                </a:solidFill>
                <a:effectLst/>
                <a:latin typeface="Roboto" panose="02000000000000000000" pitchFamily="2" charset="0"/>
              </a:rPr>
              <a:t>The app's name should accurately describe its value propositions. because the majority of successful applications have this quality.</a:t>
            </a:r>
            <a:br>
              <a:rPr lang="en-US" sz="1600" b="0" i="0" dirty="0">
                <a:solidFill>
                  <a:schemeClr val="tx2"/>
                </a:solidFill>
                <a:effectLst/>
                <a:latin typeface="Roboto" panose="02000000000000000000" pitchFamily="2" charset="0"/>
              </a:rPr>
            </a:br>
            <a:endParaRPr lang="en-US" sz="1600" b="0" i="0" dirty="0">
              <a:solidFill>
                <a:schemeClr val="tx2"/>
              </a:solidFill>
              <a:effectLst/>
              <a:latin typeface="Roboto" panose="02000000000000000000" pitchFamily="2" charset="0"/>
            </a:endParaRPr>
          </a:p>
          <a:p>
            <a:pPr algn="l">
              <a:buFont typeface="+mj-lt"/>
              <a:buAutoNum type="arabicPeriod"/>
            </a:pPr>
            <a:r>
              <a:rPr lang="en-US" sz="1600" b="0" i="0" dirty="0">
                <a:solidFill>
                  <a:schemeClr val="tx2"/>
                </a:solidFill>
                <a:effectLst/>
                <a:latin typeface="Roboto" panose="02000000000000000000" pitchFamily="2" charset="0"/>
              </a:rPr>
              <a:t>Launching the apps in the category which has more and easy user reach such as </a:t>
            </a:r>
            <a:r>
              <a:rPr lang="en-US" sz="1600" b="1" i="0" dirty="0">
                <a:solidFill>
                  <a:schemeClr val="tx2"/>
                </a:solidFill>
                <a:effectLst/>
                <a:latin typeface="Roboto" panose="02000000000000000000" pitchFamily="2" charset="0"/>
              </a:rPr>
              <a:t>”FAMILY”</a:t>
            </a:r>
            <a:r>
              <a:rPr lang="en-US" sz="1600" b="0" i="0" dirty="0">
                <a:solidFill>
                  <a:schemeClr val="tx2"/>
                </a:solidFill>
                <a:effectLst/>
                <a:latin typeface="Roboto" panose="02000000000000000000" pitchFamily="2" charset="0"/>
              </a:rPr>
              <a:t>, </a:t>
            </a:r>
            <a:r>
              <a:rPr lang="en-US" sz="1600" b="1" i="0" dirty="0">
                <a:solidFill>
                  <a:schemeClr val="tx2"/>
                </a:solidFill>
                <a:effectLst/>
                <a:latin typeface="Roboto" panose="02000000000000000000" pitchFamily="2" charset="0"/>
              </a:rPr>
              <a:t>”GAME” </a:t>
            </a:r>
            <a:r>
              <a:rPr lang="en-US" sz="1600" b="0" i="0" dirty="0">
                <a:solidFill>
                  <a:schemeClr val="tx2"/>
                </a:solidFill>
                <a:effectLst/>
                <a:latin typeface="Roboto" panose="02000000000000000000" pitchFamily="2" charset="0"/>
              </a:rPr>
              <a:t>etc.</a:t>
            </a:r>
          </a:p>
          <a:p>
            <a:pPr algn="l">
              <a:buFont typeface="+mj-lt"/>
              <a:buAutoNum type="arabicPeriod"/>
            </a:pPr>
            <a:r>
              <a:rPr lang="en-US" sz="1600" b="0" i="0" dirty="0">
                <a:solidFill>
                  <a:schemeClr val="tx2"/>
                </a:solidFill>
                <a:effectLst/>
                <a:latin typeface="Roboto" panose="02000000000000000000" pitchFamily="2" charset="0"/>
              </a:rPr>
              <a:t>As per our analysis most of the apps are free it’s around </a:t>
            </a:r>
            <a:r>
              <a:rPr lang="en-US" sz="1600" b="1" i="0" dirty="0">
                <a:solidFill>
                  <a:schemeClr val="tx2"/>
                </a:solidFill>
                <a:effectLst/>
                <a:latin typeface="Roboto" panose="02000000000000000000" pitchFamily="2" charset="0"/>
              </a:rPr>
              <a:t>92%</a:t>
            </a:r>
            <a:r>
              <a:rPr lang="en-US" sz="1600" b="0" i="0" dirty="0">
                <a:solidFill>
                  <a:schemeClr val="tx2"/>
                </a:solidFill>
                <a:effectLst/>
                <a:latin typeface="Roboto" panose="02000000000000000000" pitchFamily="2" charset="0"/>
              </a:rPr>
              <a:t>, so if possible try to </a:t>
            </a:r>
            <a:r>
              <a:rPr lang="en-US" sz="1600" b="1" i="0" dirty="0">
                <a:solidFill>
                  <a:schemeClr val="tx2"/>
                </a:solidFill>
                <a:effectLst/>
                <a:latin typeface="Roboto" panose="02000000000000000000" pitchFamily="2" charset="0"/>
              </a:rPr>
              <a:t>launch the app with the "Free" type</a:t>
            </a:r>
            <a:r>
              <a:rPr lang="en-US" sz="1600" b="0" i="0" dirty="0">
                <a:solidFill>
                  <a:schemeClr val="tx2"/>
                </a:solidFill>
                <a:effectLst/>
                <a:latin typeface="Roboto" panose="02000000000000000000" pitchFamily="2" charset="0"/>
              </a:rPr>
              <a:t>. as it increases</a:t>
            </a:r>
            <a:r>
              <a:rPr lang="en-US" sz="1600" b="1" i="0" dirty="0">
                <a:solidFill>
                  <a:schemeClr val="tx2"/>
                </a:solidFill>
                <a:effectLst/>
                <a:latin typeface="Roboto" panose="02000000000000000000" pitchFamily="2" charset="0"/>
              </a:rPr>
              <a:t> user engagement.</a:t>
            </a:r>
            <a:endParaRPr lang="en-US" sz="1600" b="0" i="0" dirty="0">
              <a:solidFill>
                <a:schemeClr val="tx2"/>
              </a:solidFill>
              <a:effectLst/>
              <a:latin typeface="Roboto" panose="02000000000000000000" pitchFamily="2" charset="0"/>
            </a:endParaRPr>
          </a:p>
          <a:p>
            <a:pPr algn="l">
              <a:buFont typeface="+mj-lt"/>
              <a:buAutoNum type="arabicPeriod"/>
            </a:pPr>
            <a:r>
              <a:rPr lang="en-US" sz="1600" b="0" i="0" dirty="0">
                <a:solidFill>
                  <a:schemeClr val="tx2"/>
                </a:solidFill>
                <a:effectLst/>
                <a:latin typeface="Roboto" panose="02000000000000000000" pitchFamily="2" charset="0"/>
              </a:rPr>
              <a:t>We also see that the number of installs is correlated with the rating of the application as the number of installs increases so as the application rating.</a:t>
            </a:r>
          </a:p>
          <a:p>
            <a:pPr algn="l">
              <a:buFont typeface="+mj-lt"/>
              <a:buAutoNum type="arabicPeriod"/>
            </a:pPr>
            <a:r>
              <a:rPr lang="en-US" sz="1600" b="0" i="0" dirty="0">
                <a:solidFill>
                  <a:schemeClr val="tx2"/>
                </a:solidFill>
                <a:effectLst/>
                <a:latin typeface="Roboto" panose="02000000000000000000" pitchFamily="2" charset="0"/>
              </a:rPr>
              <a:t>One important inside we get concerning the size of the app is that as the size of the application increases the installation of the app decrease. So, if we release a new app in the market </a:t>
            </a:r>
            <a:r>
              <a:rPr lang="en-US" sz="1600" b="1" i="0" dirty="0">
                <a:solidFill>
                  <a:schemeClr val="tx2"/>
                </a:solidFill>
                <a:effectLst/>
                <a:latin typeface="Roboto" panose="02000000000000000000" pitchFamily="2" charset="0"/>
              </a:rPr>
              <a:t>make sure it's under 20MB.</a:t>
            </a:r>
            <a:endParaRPr lang="en-US" sz="1600" b="0" i="0" dirty="0">
              <a:solidFill>
                <a:schemeClr val="tx2"/>
              </a:solidFill>
              <a:effectLst/>
              <a:latin typeface="Roboto" panose="02000000000000000000" pitchFamily="2" charset="0"/>
            </a:endParaRPr>
          </a:p>
          <a:p>
            <a:pPr algn="l">
              <a:buFont typeface="+mj-lt"/>
              <a:buAutoNum type="arabicPeriod"/>
            </a:pPr>
            <a:r>
              <a:rPr lang="en-US" sz="1600" b="0" i="0" dirty="0">
                <a:solidFill>
                  <a:schemeClr val="tx2"/>
                </a:solidFill>
                <a:effectLst/>
                <a:latin typeface="Roboto" panose="02000000000000000000" pitchFamily="2" charset="0"/>
              </a:rPr>
              <a:t>Content rating also affects user engagement; the more restricted your content rating is, the more restricted your user engagement. So try to keep the user rating as </a:t>
            </a:r>
            <a:r>
              <a:rPr lang="en-US" sz="1600" b="1" i="0" dirty="0">
                <a:solidFill>
                  <a:schemeClr val="tx2"/>
                </a:solidFill>
                <a:effectLst/>
                <a:latin typeface="Roboto" panose="02000000000000000000" pitchFamily="2" charset="0"/>
              </a:rPr>
              <a:t>"Everyone"</a:t>
            </a:r>
            <a:r>
              <a:rPr lang="en-US" sz="1600" b="0" i="0" dirty="0">
                <a:solidFill>
                  <a:schemeClr val="tx2"/>
                </a:solidFill>
                <a:effectLst/>
                <a:latin typeface="Roboto" panose="02000000000000000000" pitchFamily="2" charset="0"/>
              </a:rPr>
              <a:t>.</a:t>
            </a:r>
          </a:p>
          <a:p>
            <a:pPr algn="l">
              <a:buFont typeface="+mj-lt"/>
              <a:buAutoNum type="arabicPeriod"/>
            </a:pPr>
            <a:r>
              <a:rPr lang="en-US" sz="1600" b="0" i="0" dirty="0">
                <a:solidFill>
                  <a:schemeClr val="tx2"/>
                </a:solidFill>
                <a:effectLst/>
                <a:latin typeface="Roboto" panose="02000000000000000000" pitchFamily="2" charset="0"/>
              </a:rPr>
              <a:t>Make sure the app will get the update at regular intervals, as it’s an important factor for user engagement and the performance of the application. In our analysis, we have seen that most apps will get their app update in July.</a:t>
            </a:r>
          </a:p>
          <a:p>
            <a:pPr algn="l">
              <a:buFont typeface="+mj-lt"/>
              <a:buAutoNum type="arabicPeriod"/>
            </a:pPr>
            <a:r>
              <a:rPr lang="en-US" sz="1600" b="0" i="0" dirty="0">
                <a:solidFill>
                  <a:schemeClr val="tx2"/>
                </a:solidFill>
                <a:effectLst/>
                <a:latin typeface="Roboto" panose="02000000000000000000" pitchFamily="2" charset="0"/>
              </a:rPr>
              <a:t>As we have seen from subjectivity, most of the reviews are objective, So for successful apps, it's more important to keep an eye on the user reviews and early resolution of the problems.</a:t>
            </a:r>
          </a:p>
          <a:p>
            <a:pPr algn="l">
              <a:buFont typeface="+mj-lt"/>
              <a:buAutoNum type="arabicPeriod"/>
            </a:pPr>
            <a:r>
              <a:rPr lang="en-US" sz="1600" b="0" i="0" dirty="0">
                <a:solidFill>
                  <a:schemeClr val="tx2"/>
                </a:solidFill>
                <a:effectLst/>
                <a:latin typeface="Roboto" panose="02000000000000000000" pitchFamily="2" charset="0"/>
              </a:rPr>
              <a:t>We also see from our analysis that there is a strong relationship between Install and reviews. for new apps reviews are an important tool for increasing user engagement.</a:t>
            </a:r>
          </a:p>
          <a:p>
            <a:pPr algn="l">
              <a:buFont typeface="+mj-lt"/>
              <a:buAutoNum type="arabicPeriod"/>
            </a:pPr>
            <a:r>
              <a:rPr lang="en-US" sz="1600" b="0" i="0" dirty="0">
                <a:solidFill>
                  <a:schemeClr val="tx2"/>
                </a:solidFill>
                <a:effectLst/>
                <a:latin typeface="Roboto" panose="02000000000000000000" pitchFamily="2" charset="0"/>
              </a:rPr>
              <a:t>For the apps it’s more important to have android version compatibility </a:t>
            </a:r>
            <a:r>
              <a:rPr lang="en-US" sz="1600" b="1" i="0" dirty="0">
                <a:solidFill>
                  <a:schemeClr val="tx2"/>
                </a:solidFill>
                <a:effectLst/>
                <a:latin typeface="Roboto" panose="02000000000000000000" pitchFamily="2" charset="0"/>
              </a:rPr>
              <a:t>above version 4</a:t>
            </a:r>
            <a:r>
              <a:rPr lang="en-US" sz="1600" b="0" i="0" dirty="0">
                <a:solidFill>
                  <a:schemeClr val="tx2"/>
                </a:solidFill>
                <a:effectLst/>
                <a:latin typeface="Roboto" panose="02000000000000000000" pitchFamily="2" charset="0"/>
              </a:rPr>
              <a:t>.</a:t>
            </a:r>
          </a:p>
          <a:p>
            <a:pPr algn="l">
              <a:buFont typeface="+mj-lt"/>
              <a:buAutoNum type="arabicPeriod"/>
            </a:pPr>
            <a:r>
              <a:rPr lang="en-US" sz="1600" b="0" i="0" dirty="0">
                <a:solidFill>
                  <a:schemeClr val="tx2"/>
                </a:solidFill>
                <a:effectLst/>
                <a:latin typeface="Roboto" panose="02000000000000000000" pitchFamily="2" charset="0"/>
              </a:rPr>
              <a:t>It can be seen that Health and Fitness have the highest number of positive reviews which is followed by Action.</a:t>
            </a:r>
          </a:p>
          <a:p>
            <a:endParaRPr lang="en-MO" sz="1600" dirty="0">
              <a:solidFill>
                <a:schemeClr val="tx2"/>
              </a:solidFill>
            </a:endParaRPr>
          </a:p>
        </p:txBody>
      </p:sp>
      <p:pic>
        <p:nvPicPr>
          <p:cNvPr id="4" name="Picture 3">
            <a:extLst>
              <a:ext uri="{FF2B5EF4-FFF2-40B4-BE49-F238E27FC236}">
                <a16:creationId xmlns:a16="http://schemas.microsoft.com/office/drawing/2014/main" id="{090313CE-ADBF-ED9D-033B-8D7973D05E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376829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796E-C671-9425-A301-E2E99E2BF903}"/>
              </a:ext>
            </a:extLst>
          </p:cNvPr>
          <p:cNvSpPr>
            <a:spLocks noGrp="1"/>
          </p:cNvSpPr>
          <p:nvPr>
            <p:ph type="title"/>
          </p:nvPr>
        </p:nvSpPr>
        <p:spPr/>
        <p:txBody>
          <a:bodyPr/>
          <a:lstStyle/>
          <a:p>
            <a:r>
              <a:rPr lang="en-IN" b="1" dirty="0">
                <a:solidFill>
                  <a:srgbClr val="487870"/>
                </a:solidFill>
              </a:rPr>
              <a:t>Problem Statement</a:t>
            </a:r>
          </a:p>
        </p:txBody>
      </p:sp>
      <p:sp>
        <p:nvSpPr>
          <p:cNvPr id="3" name="Content Placeholder 2">
            <a:extLst>
              <a:ext uri="{FF2B5EF4-FFF2-40B4-BE49-F238E27FC236}">
                <a16:creationId xmlns:a16="http://schemas.microsoft.com/office/drawing/2014/main" id="{BB13B305-AD52-27C0-AFF5-824D6119826B}"/>
              </a:ext>
            </a:extLst>
          </p:cNvPr>
          <p:cNvSpPr>
            <a:spLocks noGrp="1"/>
          </p:cNvSpPr>
          <p:nvPr>
            <p:ph idx="1"/>
          </p:nvPr>
        </p:nvSpPr>
        <p:spPr>
          <a:xfrm>
            <a:off x="721822" y="1501428"/>
            <a:ext cx="10515600" cy="4351338"/>
          </a:xfrm>
        </p:spPr>
        <p:txBody>
          <a:bodyPr/>
          <a:lstStyle/>
          <a:p>
            <a:endParaRPr lang="en-US" sz="1800" dirty="0">
              <a:effectLst/>
              <a:latin typeface="Times New Roman" panose="02020603050405020304" pitchFamily="18" charset="0"/>
              <a:ea typeface="Arial" panose="020B0604020202020204" pitchFamily="34" charset="0"/>
            </a:endParaRPr>
          </a:p>
          <a:p>
            <a:pPr marL="0" indent="0" algn="just">
              <a:lnSpc>
                <a:spcPct val="116000"/>
              </a:lnSpc>
              <a:buNone/>
            </a:pPr>
            <a:endParaRPr lang="en-IN" sz="1800"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776899AC-BE0A-3A36-5B7F-EC7AA8198B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
        <p:nvSpPr>
          <p:cNvPr id="6" name="Rectangle 5">
            <a:extLst>
              <a:ext uri="{FF2B5EF4-FFF2-40B4-BE49-F238E27FC236}">
                <a16:creationId xmlns:a16="http://schemas.microsoft.com/office/drawing/2014/main" id="{B0CAEE7A-627B-4CB9-4471-58B5F092DDAC}"/>
              </a:ext>
            </a:extLst>
          </p:cNvPr>
          <p:cNvSpPr/>
          <p:nvPr/>
        </p:nvSpPr>
        <p:spPr>
          <a:xfrm>
            <a:off x="838200" y="1807065"/>
            <a:ext cx="7773785" cy="1850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effectLst/>
                <a:latin typeface="+mj-lt"/>
                <a:ea typeface="Arial" panose="020B0604020202020204" pitchFamily="34" charset="0"/>
              </a:rPr>
              <a:t>To perform exploratory data analysis (EDA) on the Google Play Store in order to understand the trends and patterns in app downloads, user ratings, and revenue generated by apps with special focus on the medical category. </a:t>
            </a:r>
          </a:p>
        </p:txBody>
      </p:sp>
    </p:spTree>
    <p:extLst>
      <p:ext uri="{BB962C8B-B14F-4D97-AF65-F5344CB8AC3E}">
        <p14:creationId xmlns:p14="http://schemas.microsoft.com/office/powerpoint/2010/main" val="35416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796E-C671-9425-A301-E2E99E2BF903}"/>
              </a:ext>
            </a:extLst>
          </p:cNvPr>
          <p:cNvSpPr>
            <a:spLocks noGrp="1"/>
          </p:cNvSpPr>
          <p:nvPr>
            <p:ph type="title"/>
          </p:nvPr>
        </p:nvSpPr>
        <p:spPr/>
        <p:txBody>
          <a:bodyPr/>
          <a:lstStyle/>
          <a:p>
            <a:r>
              <a:rPr lang="en-IN" b="1" dirty="0">
                <a:solidFill>
                  <a:srgbClr val="487870"/>
                </a:solidFill>
              </a:rPr>
              <a:t>What is Exploratory Data Analysis (EDA)?</a:t>
            </a:r>
          </a:p>
        </p:txBody>
      </p:sp>
      <p:sp>
        <p:nvSpPr>
          <p:cNvPr id="3" name="Content Placeholder 2">
            <a:extLst>
              <a:ext uri="{FF2B5EF4-FFF2-40B4-BE49-F238E27FC236}">
                <a16:creationId xmlns:a16="http://schemas.microsoft.com/office/drawing/2014/main" id="{BB13B305-AD52-27C0-AFF5-824D6119826B}"/>
              </a:ext>
            </a:extLst>
          </p:cNvPr>
          <p:cNvSpPr>
            <a:spLocks noGrp="1"/>
          </p:cNvSpPr>
          <p:nvPr>
            <p:ph idx="1"/>
          </p:nvPr>
        </p:nvSpPr>
        <p:spPr>
          <a:xfrm>
            <a:off x="605443" y="781050"/>
            <a:ext cx="10631979" cy="6076950"/>
          </a:xfrm>
        </p:spPr>
        <p:txBody>
          <a:bodyPr/>
          <a:lstStyle/>
          <a:p>
            <a:endParaRPr lang="en-US" sz="1800" dirty="0">
              <a:effectLst/>
              <a:latin typeface="Times New Roman" panose="02020603050405020304" pitchFamily="18" charset="0"/>
              <a:ea typeface="Arial" panose="020B0604020202020204" pitchFamily="34" charset="0"/>
            </a:endParaRPr>
          </a:p>
          <a:p>
            <a:pPr marL="0" indent="0" algn="just">
              <a:lnSpc>
                <a:spcPct val="116000"/>
              </a:lnSpc>
              <a:buNone/>
            </a:pPr>
            <a:endParaRPr lang="en-IN" sz="1800"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776899AC-BE0A-3A36-5B7F-EC7AA8198B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graphicFrame>
        <p:nvGraphicFramePr>
          <p:cNvPr id="11" name="Diagram 10">
            <a:extLst>
              <a:ext uri="{FF2B5EF4-FFF2-40B4-BE49-F238E27FC236}">
                <a16:creationId xmlns:a16="http://schemas.microsoft.com/office/drawing/2014/main" id="{01FFBA44-DDF3-9A67-125F-A8B0B132BDFB}"/>
              </a:ext>
            </a:extLst>
          </p:cNvPr>
          <p:cNvGraphicFramePr/>
          <p:nvPr>
            <p:extLst>
              <p:ext uri="{D42A27DB-BD31-4B8C-83A1-F6EECF244321}">
                <p14:modId xmlns:p14="http://schemas.microsoft.com/office/powerpoint/2010/main" val="610431890"/>
              </p:ext>
            </p:extLst>
          </p:nvPr>
        </p:nvGraphicFramePr>
        <p:xfrm>
          <a:off x="141316" y="107286"/>
          <a:ext cx="12394277" cy="6385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216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873D-B81B-6315-B455-E481416ED128}"/>
              </a:ext>
            </a:extLst>
          </p:cNvPr>
          <p:cNvSpPr>
            <a:spLocks noGrp="1"/>
          </p:cNvSpPr>
          <p:nvPr>
            <p:ph type="title"/>
          </p:nvPr>
        </p:nvSpPr>
        <p:spPr/>
        <p:txBody>
          <a:bodyPr>
            <a:normAutofit fontScale="90000"/>
          </a:bodyPr>
          <a:lstStyle/>
          <a:p>
            <a:br>
              <a:rPr lang="en-IN" sz="4400" b="1" spc="-85" dirty="0">
                <a:solidFill>
                  <a:srgbClr val="487870"/>
                </a:solidFill>
              </a:rPr>
            </a:br>
            <a:r>
              <a:rPr lang="en-IN" sz="4400" b="1" spc="-85" dirty="0">
                <a:solidFill>
                  <a:srgbClr val="487870"/>
                </a:solidFill>
              </a:rPr>
              <a:t>Columns /Attr</a:t>
            </a:r>
            <a:r>
              <a:rPr lang="en-IN" sz="4400" b="1" spc="-65" dirty="0">
                <a:solidFill>
                  <a:srgbClr val="487870"/>
                </a:solidFill>
              </a:rPr>
              <a:t>i</a:t>
            </a:r>
            <a:r>
              <a:rPr lang="en-IN" sz="4400" b="1" spc="-55" dirty="0">
                <a:solidFill>
                  <a:srgbClr val="487870"/>
                </a:solidFill>
              </a:rPr>
              <a:t>but</a:t>
            </a:r>
            <a:r>
              <a:rPr lang="en-IN" sz="4400" b="1" spc="-70" dirty="0">
                <a:solidFill>
                  <a:srgbClr val="487870"/>
                </a:solidFill>
              </a:rPr>
              <a:t>e</a:t>
            </a:r>
            <a:r>
              <a:rPr lang="en-IN" sz="4400" b="1" spc="-150" dirty="0">
                <a:solidFill>
                  <a:srgbClr val="487870"/>
                </a:solidFill>
              </a:rPr>
              <a:t>s</a:t>
            </a:r>
            <a:r>
              <a:rPr lang="en-IN" sz="4400" b="1" spc="-120" dirty="0">
                <a:solidFill>
                  <a:srgbClr val="487870"/>
                </a:solidFill>
              </a:rPr>
              <a:t> </a:t>
            </a:r>
            <a:r>
              <a:rPr lang="en-IN" sz="4400" b="1" spc="-75" dirty="0">
                <a:solidFill>
                  <a:srgbClr val="487870"/>
                </a:solidFill>
              </a:rPr>
              <a:t>in</a:t>
            </a:r>
            <a:r>
              <a:rPr lang="en-IN" sz="4400" b="1" spc="-145" dirty="0">
                <a:solidFill>
                  <a:srgbClr val="487870"/>
                </a:solidFill>
              </a:rPr>
              <a:t> </a:t>
            </a:r>
            <a:r>
              <a:rPr lang="en-IN" sz="4400" b="1" spc="-75" dirty="0">
                <a:solidFill>
                  <a:srgbClr val="487870"/>
                </a:solidFill>
              </a:rPr>
              <a:t>Google</a:t>
            </a:r>
            <a:r>
              <a:rPr lang="en-IN" sz="4400" b="1" spc="-145" dirty="0">
                <a:solidFill>
                  <a:srgbClr val="487870"/>
                </a:solidFill>
              </a:rPr>
              <a:t> </a:t>
            </a:r>
            <a:r>
              <a:rPr lang="en-IN" sz="4400" b="1" spc="-70" dirty="0">
                <a:solidFill>
                  <a:srgbClr val="487870"/>
                </a:solidFill>
              </a:rPr>
              <a:t>P</a:t>
            </a:r>
            <a:r>
              <a:rPr lang="en-IN" sz="4400" b="1" spc="-45" dirty="0">
                <a:solidFill>
                  <a:srgbClr val="487870"/>
                </a:solidFill>
              </a:rPr>
              <a:t>l</a:t>
            </a:r>
            <a:r>
              <a:rPr lang="en-IN" sz="4400" b="1" spc="-125" dirty="0">
                <a:solidFill>
                  <a:srgbClr val="487870"/>
                </a:solidFill>
              </a:rPr>
              <a:t>ay</a:t>
            </a:r>
            <a:r>
              <a:rPr lang="en-IN" sz="4400" b="1" spc="-145" dirty="0">
                <a:solidFill>
                  <a:srgbClr val="487870"/>
                </a:solidFill>
              </a:rPr>
              <a:t> </a:t>
            </a:r>
            <a:r>
              <a:rPr lang="en-IN" sz="4400" b="1" spc="-105" dirty="0">
                <a:solidFill>
                  <a:srgbClr val="487870"/>
                </a:solidFill>
              </a:rPr>
              <a:t>store</a:t>
            </a:r>
            <a:r>
              <a:rPr lang="en-IN" sz="4400" b="1" spc="-130" dirty="0">
                <a:solidFill>
                  <a:srgbClr val="487870"/>
                </a:solidFill>
              </a:rPr>
              <a:t> </a:t>
            </a:r>
            <a:r>
              <a:rPr lang="en-IN" sz="4400" b="1" spc="-70" dirty="0">
                <a:solidFill>
                  <a:srgbClr val="487870"/>
                </a:solidFill>
              </a:rPr>
              <a:t>Da</a:t>
            </a:r>
            <a:r>
              <a:rPr lang="en-IN" sz="4400" b="1" spc="-55" dirty="0">
                <a:solidFill>
                  <a:srgbClr val="487870"/>
                </a:solidFill>
              </a:rPr>
              <a:t>t</a:t>
            </a:r>
            <a:r>
              <a:rPr lang="en-IN" sz="4400" b="1" spc="-125" dirty="0">
                <a:solidFill>
                  <a:srgbClr val="487870"/>
                </a:solidFill>
              </a:rPr>
              <a:t>aset 1</a:t>
            </a:r>
            <a:br>
              <a:rPr lang="en-IN" sz="4400" b="1" dirty="0">
                <a:latin typeface="Verdana"/>
                <a:cs typeface="Verdana"/>
              </a:rPr>
            </a:br>
            <a:endParaRPr lang="en-IN" dirty="0"/>
          </a:p>
        </p:txBody>
      </p:sp>
      <p:sp>
        <p:nvSpPr>
          <p:cNvPr id="3" name="Content Placeholder 2">
            <a:extLst>
              <a:ext uri="{FF2B5EF4-FFF2-40B4-BE49-F238E27FC236}">
                <a16:creationId xmlns:a16="http://schemas.microsoft.com/office/drawing/2014/main" id="{6B0D361D-1F5D-473A-4E7C-CCF3AC184794}"/>
              </a:ext>
            </a:extLst>
          </p:cNvPr>
          <p:cNvSpPr>
            <a:spLocks noGrp="1"/>
          </p:cNvSpPr>
          <p:nvPr>
            <p:ph idx="1"/>
          </p:nvPr>
        </p:nvSpPr>
        <p:spPr>
          <a:xfrm>
            <a:off x="838200" y="1571104"/>
            <a:ext cx="10515600" cy="5179609"/>
          </a:xfrm>
        </p:spPr>
        <p:txBody>
          <a:bodyPr>
            <a:normAutofit fontScale="55000" lnSpcReduction="20000"/>
          </a:bodyPr>
          <a:lstStyle/>
          <a:p>
            <a:pPr marL="0" indent="0">
              <a:buNone/>
            </a:pPr>
            <a:r>
              <a:rPr lang="en-IN" sz="2900" dirty="0">
                <a:latin typeface="+mj-lt"/>
              </a:rPr>
              <a:t>The data set contains the following columns:</a:t>
            </a:r>
          </a:p>
          <a:p>
            <a:pPr marL="0" indent="0">
              <a:buNone/>
            </a:pPr>
            <a:endParaRPr lang="en-IN" sz="2900" dirty="0">
              <a:latin typeface="+mj-lt"/>
            </a:endParaRPr>
          </a:p>
          <a:p>
            <a:pPr>
              <a:buFont typeface="Wingdings" panose="05000000000000000000" pitchFamily="2" charset="2"/>
              <a:buChar char="Ø"/>
            </a:pPr>
            <a:r>
              <a:rPr lang="en-IN" sz="2900" b="1" dirty="0">
                <a:latin typeface="+mj-lt"/>
              </a:rPr>
              <a:t>App: </a:t>
            </a:r>
            <a:r>
              <a:rPr lang="en-IN" sz="2900" dirty="0">
                <a:latin typeface="+mj-lt"/>
              </a:rPr>
              <a:t>This Column contains the name of the Apps</a:t>
            </a:r>
          </a:p>
          <a:p>
            <a:pPr>
              <a:buFont typeface="Wingdings" panose="05000000000000000000" pitchFamily="2" charset="2"/>
              <a:buChar char="Ø"/>
            </a:pPr>
            <a:r>
              <a:rPr lang="en-IN" sz="2900" b="1" dirty="0">
                <a:latin typeface="+mj-lt"/>
              </a:rPr>
              <a:t>Category: </a:t>
            </a:r>
            <a:r>
              <a:rPr lang="en-IN" sz="2900" dirty="0">
                <a:latin typeface="+mj-lt"/>
              </a:rPr>
              <a:t>This contains the category to which the App belongs. The category column contains 33 unique values.</a:t>
            </a:r>
          </a:p>
          <a:p>
            <a:pPr>
              <a:buFont typeface="Wingdings" panose="05000000000000000000" pitchFamily="2" charset="2"/>
              <a:buChar char="Ø"/>
            </a:pPr>
            <a:r>
              <a:rPr lang="en-IN" sz="2900" b="1" dirty="0">
                <a:latin typeface="+mj-lt"/>
              </a:rPr>
              <a:t>Rating: </a:t>
            </a:r>
            <a:r>
              <a:rPr lang="en-IN" sz="2900" dirty="0">
                <a:latin typeface="+mj-lt"/>
              </a:rPr>
              <a:t>This column contains the average value of the individual rating the App has received on the Play store. Individual rating values can vary between 0 to 5.</a:t>
            </a:r>
          </a:p>
          <a:p>
            <a:pPr>
              <a:buFont typeface="Wingdings" panose="05000000000000000000" pitchFamily="2" charset="2"/>
              <a:buChar char="Ø"/>
            </a:pPr>
            <a:r>
              <a:rPr lang="en-IN" sz="2900" b="1" dirty="0">
                <a:latin typeface="+mj-lt"/>
              </a:rPr>
              <a:t>Reviews</a:t>
            </a:r>
            <a:r>
              <a:rPr lang="en-IN" sz="2900" dirty="0">
                <a:latin typeface="+mj-lt"/>
              </a:rPr>
              <a:t>: This column contains the number of people that have given their feedback for the App.</a:t>
            </a:r>
          </a:p>
          <a:p>
            <a:pPr>
              <a:buFont typeface="Wingdings" panose="05000000000000000000" pitchFamily="2" charset="2"/>
              <a:buChar char="Ø"/>
            </a:pPr>
            <a:r>
              <a:rPr lang="en-IN" sz="2900" b="1" dirty="0">
                <a:latin typeface="+mj-lt"/>
              </a:rPr>
              <a:t>Size: </a:t>
            </a:r>
            <a:r>
              <a:rPr lang="en-IN" sz="2900" dirty="0">
                <a:latin typeface="+mj-lt"/>
              </a:rPr>
              <a:t>This column contains the size of the app i.e. The memory space that the App occupies on the device after installation. </a:t>
            </a:r>
          </a:p>
          <a:p>
            <a:pPr>
              <a:buFont typeface="Wingdings" panose="05000000000000000000" pitchFamily="2" charset="2"/>
              <a:buChar char="Ø"/>
            </a:pPr>
            <a:r>
              <a:rPr lang="en-IN" sz="2900" b="1" dirty="0">
                <a:latin typeface="+mj-lt"/>
              </a:rPr>
              <a:t>Installs: </a:t>
            </a:r>
            <a:r>
              <a:rPr lang="en-IN" sz="2900" dirty="0">
                <a:latin typeface="+mj-lt"/>
              </a:rPr>
              <a:t>This column indicates the number of time that the App has been downloaded from the play store, these are approximate values and not absolute values.</a:t>
            </a:r>
          </a:p>
          <a:p>
            <a:pPr>
              <a:buFont typeface="Wingdings" panose="05000000000000000000" pitchFamily="2" charset="2"/>
              <a:buChar char="Ø"/>
            </a:pPr>
            <a:r>
              <a:rPr lang="en-IN" sz="2900" b="1" dirty="0">
                <a:latin typeface="+mj-lt"/>
              </a:rPr>
              <a:t>Type: </a:t>
            </a:r>
            <a:r>
              <a:rPr lang="en-IN" sz="2900" dirty="0">
                <a:latin typeface="+mj-lt"/>
              </a:rPr>
              <a:t>This column contains only two values- free and paid. They indicate whether the user must pay money to install the app on their device or not.</a:t>
            </a:r>
          </a:p>
          <a:p>
            <a:pPr>
              <a:buFont typeface="Wingdings" panose="05000000000000000000" pitchFamily="2" charset="2"/>
              <a:buChar char="Ø"/>
            </a:pPr>
            <a:r>
              <a:rPr lang="en-IN" sz="2900" b="1" dirty="0">
                <a:latin typeface="+mj-lt"/>
              </a:rPr>
              <a:t>Price:  </a:t>
            </a:r>
            <a:r>
              <a:rPr lang="en-IN" sz="2900" dirty="0">
                <a:latin typeface="+mj-lt"/>
              </a:rPr>
              <a:t>For paid apps this column contains the price of the app, for free apps it contains the value 0.</a:t>
            </a:r>
          </a:p>
          <a:p>
            <a:pPr>
              <a:buFont typeface="Wingdings" panose="05000000000000000000" pitchFamily="2" charset="2"/>
              <a:buChar char="Ø"/>
            </a:pPr>
            <a:r>
              <a:rPr lang="en-IN" sz="2900" b="1" dirty="0">
                <a:latin typeface="+mj-lt"/>
              </a:rPr>
              <a:t>Content Rating</a:t>
            </a:r>
            <a:r>
              <a:rPr lang="en-IN" sz="2900" dirty="0">
                <a:latin typeface="+mj-lt"/>
              </a:rPr>
              <a:t>: It indicates the targeted audience of the app and their age group.</a:t>
            </a:r>
          </a:p>
          <a:p>
            <a:pPr>
              <a:buFont typeface="Wingdings" panose="05000000000000000000" pitchFamily="2" charset="2"/>
              <a:buChar char="Ø"/>
            </a:pPr>
            <a:r>
              <a:rPr lang="en-IN" sz="2900" b="1" dirty="0">
                <a:latin typeface="+mj-lt"/>
              </a:rPr>
              <a:t>Genre</a:t>
            </a:r>
            <a:r>
              <a:rPr lang="en-IN" sz="2900" dirty="0">
                <a:latin typeface="+mj-lt"/>
              </a:rPr>
              <a:t>: This column contains to which genre the app belongs to, genre can be considered as a sub division of Category.</a:t>
            </a:r>
          </a:p>
          <a:p>
            <a:pPr>
              <a:buFont typeface="Wingdings" panose="05000000000000000000" pitchFamily="2" charset="2"/>
              <a:buChar char="Ø"/>
            </a:pPr>
            <a:r>
              <a:rPr lang="en-IN" sz="2900" b="1" dirty="0">
                <a:latin typeface="+mj-lt"/>
              </a:rPr>
              <a:t>Last updated: </a:t>
            </a:r>
            <a:r>
              <a:rPr lang="en-IN" sz="2900" dirty="0">
                <a:latin typeface="+mj-lt"/>
              </a:rPr>
              <a:t>This column contains the info about the date on which the last update for the app was launched.</a:t>
            </a:r>
          </a:p>
          <a:p>
            <a:pPr>
              <a:buFont typeface="Wingdings" panose="05000000000000000000" pitchFamily="2" charset="2"/>
              <a:buChar char="Ø"/>
            </a:pPr>
            <a:r>
              <a:rPr lang="en-IN" sz="2900" b="1" dirty="0">
                <a:latin typeface="+mj-lt"/>
              </a:rPr>
              <a:t>Current version: </a:t>
            </a:r>
            <a:r>
              <a:rPr lang="en-IN" sz="2900" dirty="0">
                <a:latin typeface="+mj-lt"/>
              </a:rPr>
              <a:t>Contains information about the current version of the app available on the play store.</a:t>
            </a:r>
          </a:p>
          <a:p>
            <a:pPr>
              <a:buFont typeface="Wingdings" panose="05000000000000000000" pitchFamily="2" charset="2"/>
              <a:buChar char="Ø"/>
            </a:pPr>
            <a:r>
              <a:rPr lang="en-IN" sz="2900" b="1" dirty="0">
                <a:latin typeface="+mj-lt"/>
              </a:rPr>
              <a:t>Android version: </a:t>
            </a:r>
            <a:r>
              <a:rPr lang="en-IN" sz="2900" dirty="0">
                <a:latin typeface="+mj-lt"/>
              </a:rPr>
              <a:t>Contains information about the version of the android OS on which the app can be installed.</a:t>
            </a:r>
          </a:p>
          <a:p>
            <a:endParaRPr lang="en-IN" dirty="0"/>
          </a:p>
        </p:txBody>
      </p:sp>
      <p:pic>
        <p:nvPicPr>
          <p:cNvPr id="4" name="Picture 3">
            <a:extLst>
              <a:ext uri="{FF2B5EF4-FFF2-40B4-BE49-F238E27FC236}">
                <a16:creationId xmlns:a16="http://schemas.microsoft.com/office/drawing/2014/main" id="{EE9C584E-3DEC-BA79-C907-630EBA53A4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281498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873D-B81B-6315-B455-E481416ED128}"/>
              </a:ext>
            </a:extLst>
          </p:cNvPr>
          <p:cNvSpPr>
            <a:spLocks noGrp="1"/>
          </p:cNvSpPr>
          <p:nvPr>
            <p:ph type="title"/>
          </p:nvPr>
        </p:nvSpPr>
        <p:spPr/>
        <p:txBody>
          <a:bodyPr>
            <a:normAutofit fontScale="90000"/>
          </a:bodyPr>
          <a:lstStyle/>
          <a:p>
            <a:br>
              <a:rPr lang="en-IN" sz="4400" b="1" spc="-85" dirty="0">
                <a:solidFill>
                  <a:srgbClr val="487870"/>
                </a:solidFill>
              </a:rPr>
            </a:br>
            <a:r>
              <a:rPr lang="en-IN" sz="4400" b="1" spc="-85" dirty="0">
                <a:solidFill>
                  <a:srgbClr val="487870"/>
                </a:solidFill>
              </a:rPr>
              <a:t>Columns /Attr</a:t>
            </a:r>
            <a:r>
              <a:rPr lang="en-IN" sz="4400" b="1" spc="-65" dirty="0">
                <a:solidFill>
                  <a:srgbClr val="487870"/>
                </a:solidFill>
              </a:rPr>
              <a:t>i</a:t>
            </a:r>
            <a:r>
              <a:rPr lang="en-IN" sz="4400" b="1" spc="-55" dirty="0">
                <a:solidFill>
                  <a:srgbClr val="487870"/>
                </a:solidFill>
              </a:rPr>
              <a:t>but</a:t>
            </a:r>
            <a:r>
              <a:rPr lang="en-IN" sz="4400" b="1" spc="-70" dirty="0">
                <a:solidFill>
                  <a:srgbClr val="487870"/>
                </a:solidFill>
              </a:rPr>
              <a:t>e</a:t>
            </a:r>
            <a:r>
              <a:rPr lang="en-IN" sz="4400" b="1" spc="-150" dirty="0">
                <a:solidFill>
                  <a:srgbClr val="487870"/>
                </a:solidFill>
              </a:rPr>
              <a:t>s</a:t>
            </a:r>
            <a:r>
              <a:rPr lang="en-IN" sz="4400" b="1" spc="-120" dirty="0">
                <a:solidFill>
                  <a:srgbClr val="487870"/>
                </a:solidFill>
              </a:rPr>
              <a:t> </a:t>
            </a:r>
            <a:r>
              <a:rPr lang="en-IN" sz="4400" b="1" spc="-75" dirty="0">
                <a:solidFill>
                  <a:srgbClr val="487870"/>
                </a:solidFill>
              </a:rPr>
              <a:t>in</a:t>
            </a:r>
            <a:r>
              <a:rPr lang="en-IN" sz="4400" b="1" spc="-145" dirty="0">
                <a:solidFill>
                  <a:srgbClr val="487870"/>
                </a:solidFill>
              </a:rPr>
              <a:t> User Review </a:t>
            </a:r>
            <a:r>
              <a:rPr lang="en-IN" sz="4400" b="1" spc="-70" dirty="0">
                <a:solidFill>
                  <a:srgbClr val="487870"/>
                </a:solidFill>
              </a:rPr>
              <a:t>Da</a:t>
            </a:r>
            <a:r>
              <a:rPr lang="en-IN" sz="4400" b="1" spc="-55" dirty="0">
                <a:solidFill>
                  <a:srgbClr val="487870"/>
                </a:solidFill>
              </a:rPr>
              <a:t>t</a:t>
            </a:r>
            <a:r>
              <a:rPr lang="en-IN" sz="4400" b="1" spc="-125" dirty="0">
                <a:solidFill>
                  <a:srgbClr val="487870"/>
                </a:solidFill>
              </a:rPr>
              <a:t>aset </a:t>
            </a:r>
            <a:r>
              <a:rPr lang="en-IN" b="1" spc="-125" dirty="0">
                <a:solidFill>
                  <a:srgbClr val="487870"/>
                </a:solidFill>
              </a:rPr>
              <a:t>2</a:t>
            </a:r>
            <a:br>
              <a:rPr lang="en-IN" sz="4400" b="1" dirty="0">
                <a:latin typeface="Verdana"/>
                <a:cs typeface="Verdana"/>
              </a:rPr>
            </a:br>
            <a:endParaRPr lang="en-IN" dirty="0"/>
          </a:p>
        </p:txBody>
      </p:sp>
      <p:sp>
        <p:nvSpPr>
          <p:cNvPr id="3" name="Content Placeholder 2">
            <a:extLst>
              <a:ext uri="{FF2B5EF4-FFF2-40B4-BE49-F238E27FC236}">
                <a16:creationId xmlns:a16="http://schemas.microsoft.com/office/drawing/2014/main" id="{6B0D361D-1F5D-473A-4E7C-CCF3AC184794}"/>
              </a:ext>
            </a:extLst>
          </p:cNvPr>
          <p:cNvSpPr>
            <a:spLocks noGrp="1"/>
          </p:cNvSpPr>
          <p:nvPr>
            <p:ph idx="1"/>
          </p:nvPr>
        </p:nvSpPr>
        <p:spPr>
          <a:xfrm>
            <a:off x="838200" y="1571104"/>
            <a:ext cx="10515600" cy="5179609"/>
          </a:xfrm>
        </p:spPr>
        <p:txBody>
          <a:bodyPr>
            <a:normAutofit/>
          </a:bodyPr>
          <a:lstStyle/>
          <a:p>
            <a:pPr marL="0" marR="260985" indent="0" algn="just">
              <a:lnSpc>
                <a:spcPct val="115000"/>
              </a:lnSpc>
              <a:spcAft>
                <a:spcPts val="800"/>
              </a:spcAft>
              <a:buNone/>
            </a:pPr>
            <a:r>
              <a:rPr lang="en-US" sz="1800" dirty="0">
                <a:effectLst/>
                <a:latin typeface="+mj-lt"/>
                <a:ea typeface="Arial" panose="020B0604020202020204" pitchFamily="34" charset="0"/>
              </a:rPr>
              <a:t>User Reviews Dataset has 64295 rows and 5 columns. The 5 columns are identified as follows:</a:t>
            </a:r>
            <a:endParaRPr lang="en-IN" sz="1800" dirty="0">
              <a:effectLst/>
              <a:latin typeface="+mj-lt"/>
              <a:ea typeface="Arial" panose="020B0604020202020204" pitchFamily="34" charset="0"/>
            </a:endParaRPr>
          </a:p>
          <a:p>
            <a:pPr marR="260985" lvl="0" algn="just">
              <a:lnSpc>
                <a:spcPct val="115000"/>
              </a:lnSpc>
              <a:spcAft>
                <a:spcPts val="800"/>
              </a:spcAft>
              <a:buFont typeface="Wingdings" panose="05000000000000000000" pitchFamily="2" charset="2"/>
              <a:buChar char="Ø"/>
            </a:pPr>
            <a:r>
              <a:rPr lang="en-US" sz="1800" b="1" dirty="0">
                <a:effectLst/>
                <a:latin typeface="+mj-lt"/>
                <a:ea typeface="Arial" panose="020B0604020202020204" pitchFamily="34" charset="0"/>
              </a:rPr>
              <a:t>App:</a:t>
            </a:r>
            <a:r>
              <a:rPr lang="en-US" sz="1800" dirty="0">
                <a:effectLst/>
                <a:latin typeface="+mj-lt"/>
                <a:ea typeface="Arial" panose="020B0604020202020204" pitchFamily="34" charset="0"/>
              </a:rPr>
              <a:t> Contains the name of the App.</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Translated Review:</a:t>
            </a:r>
            <a:r>
              <a:rPr lang="en-US" sz="1800" dirty="0">
                <a:effectLst/>
                <a:latin typeface="+mj-lt"/>
                <a:ea typeface="Arial" panose="020B0604020202020204" pitchFamily="34" charset="0"/>
              </a:rPr>
              <a:t> It contains the English translation of the review dropped by the user of the App. </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Sentiment:</a:t>
            </a:r>
            <a:r>
              <a:rPr lang="en-US" sz="1800" dirty="0">
                <a:effectLst/>
                <a:latin typeface="+mj-lt"/>
                <a:ea typeface="Arial" panose="020B0604020202020204" pitchFamily="34" charset="0"/>
              </a:rPr>
              <a:t> It gives the attitude/emotion of the writer. It can be ‘Positive’, ‘Negative’, or ‘Neutral’.</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Sentiment Polarity: </a:t>
            </a:r>
            <a:r>
              <a:rPr lang="en-US" sz="1800" dirty="0">
                <a:effectLst/>
                <a:latin typeface="+mj-lt"/>
                <a:ea typeface="Arial" panose="020B0604020202020204" pitchFamily="34" charset="0"/>
              </a:rPr>
              <a:t>It gives the polarity of the review. Its range is [-1,1], where 1 means ‘Positive statement’ and -1 means a ‘Negative statement’.</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Sentiment Subjectivity:</a:t>
            </a:r>
            <a:r>
              <a:rPr lang="en-US" sz="1800" dirty="0">
                <a:effectLst/>
                <a:latin typeface="+mj-lt"/>
                <a:ea typeface="Arial" panose="020B0604020202020204" pitchFamily="34" charset="0"/>
              </a:rPr>
              <a:t> </a:t>
            </a:r>
            <a:r>
              <a:rPr lang="en-US" sz="1800" dirty="0">
                <a:solidFill>
                  <a:srgbClr val="212121"/>
                </a:solidFill>
                <a:effectLst/>
                <a:latin typeface="+mj-lt"/>
                <a:ea typeface="Arial" panose="020B0604020202020204" pitchFamily="34" charset="0"/>
              </a:rPr>
              <a:t>A value from 0 to 1 indicating the subjectivity of the review. Lower values indicate the review is based on factual information, and higher values indicate the review is based on personal or public opinions or judgement.</a:t>
            </a:r>
            <a:endParaRPr lang="en-IN" dirty="0">
              <a:latin typeface="+mj-lt"/>
            </a:endParaRPr>
          </a:p>
        </p:txBody>
      </p:sp>
      <p:pic>
        <p:nvPicPr>
          <p:cNvPr id="4" name="Picture 3">
            <a:extLst>
              <a:ext uri="{FF2B5EF4-FFF2-40B4-BE49-F238E27FC236}">
                <a16:creationId xmlns:a16="http://schemas.microsoft.com/office/drawing/2014/main" id="{EE9C584E-3DEC-BA79-C907-630EBA53A4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9828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838200" y="114113"/>
            <a:ext cx="4298576" cy="952687"/>
          </a:xfrm>
        </p:spPr>
        <p:txBody>
          <a:bodyPr>
            <a:normAutofit/>
          </a:bodyPr>
          <a:lstStyle/>
          <a:p>
            <a:r>
              <a:rPr lang="en-IN" sz="3600" b="1" dirty="0">
                <a:solidFill>
                  <a:srgbClr val="C00000"/>
                </a:solidFill>
                <a:effectLst>
                  <a:outerShdw blurRad="38100" dist="38100" dir="2700000" algn="tl">
                    <a:srgbClr val="000000">
                      <a:alpha val="43137"/>
                    </a:srgbClr>
                  </a:outerShdw>
                </a:effectLst>
              </a:rPr>
              <a:t>Point of discussion</a:t>
            </a:r>
            <a:endParaRPr lang="en-MO" sz="3600" b="1" dirty="0">
              <a:solidFill>
                <a:srgbClr val="C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63CBD2E-10CB-F500-EFD6-7021FD6A395A}"/>
              </a:ext>
            </a:extLst>
          </p:cNvPr>
          <p:cNvSpPr>
            <a:spLocks noGrp="1"/>
          </p:cNvSpPr>
          <p:nvPr>
            <p:ph idx="1"/>
          </p:nvPr>
        </p:nvSpPr>
        <p:spPr>
          <a:xfrm>
            <a:off x="838200" y="887506"/>
            <a:ext cx="10515600" cy="5656729"/>
          </a:xfrm>
        </p:spPr>
        <p:txBody>
          <a:bodyPr>
            <a:normAutofit lnSpcReduction="10000"/>
          </a:bodyPr>
          <a:lstStyle/>
          <a:p>
            <a:r>
              <a:rPr lang="en-US" sz="1600" b="1" dirty="0">
                <a:solidFill>
                  <a:schemeClr val="tx2"/>
                </a:solidFill>
                <a:latin typeface="Roboto" panose="02000000000000000000" pitchFamily="2" charset="0"/>
              </a:rPr>
              <a:t>N</a:t>
            </a:r>
            <a:r>
              <a:rPr lang="en-US" sz="1600" b="1" i="0" dirty="0">
                <a:solidFill>
                  <a:schemeClr val="tx2"/>
                </a:solidFill>
                <a:effectLst/>
                <a:latin typeface="Roboto" panose="02000000000000000000" pitchFamily="2" charset="0"/>
              </a:rPr>
              <a:t>umber of Apps per category</a:t>
            </a:r>
          </a:p>
          <a:p>
            <a:r>
              <a:rPr lang="en-US" sz="1600" b="1" dirty="0">
                <a:solidFill>
                  <a:schemeClr val="tx2"/>
                </a:solidFill>
                <a:latin typeface="Roboto" panose="02000000000000000000" pitchFamily="2" charset="0"/>
              </a:rPr>
              <a:t>The</a:t>
            </a:r>
            <a:r>
              <a:rPr lang="en-US" sz="1600" b="1" i="0" dirty="0">
                <a:solidFill>
                  <a:schemeClr val="tx2"/>
                </a:solidFill>
                <a:effectLst/>
                <a:latin typeface="Roboto" panose="02000000000000000000" pitchFamily="2" charset="0"/>
              </a:rPr>
              <a:t> top categories on Play Store based on the rating. </a:t>
            </a:r>
            <a:r>
              <a:rPr lang="en-US" sz="1600" b="1" dirty="0">
                <a:solidFill>
                  <a:schemeClr val="tx2"/>
                </a:solidFill>
                <a:latin typeface="Roboto" panose="02000000000000000000" pitchFamily="2" charset="0"/>
              </a:rPr>
              <a:t>and</a:t>
            </a:r>
            <a:r>
              <a:rPr lang="en-US" sz="1600" b="1" i="0" dirty="0">
                <a:solidFill>
                  <a:schemeClr val="tx2"/>
                </a:solidFill>
                <a:effectLst/>
                <a:latin typeface="Roboto" panose="02000000000000000000" pitchFamily="2" charset="0"/>
              </a:rPr>
              <a:t> the RATING attribute</a:t>
            </a:r>
          </a:p>
          <a:p>
            <a:r>
              <a:rPr lang="en-US" sz="1600" b="1" i="0" dirty="0">
                <a:solidFill>
                  <a:schemeClr val="tx2"/>
                </a:solidFill>
                <a:effectLst/>
                <a:latin typeface="Roboto" panose="02000000000000000000" pitchFamily="2" charset="0"/>
              </a:rPr>
              <a:t> </a:t>
            </a:r>
            <a:r>
              <a:rPr lang="en-US" sz="1600" b="1" dirty="0">
                <a:solidFill>
                  <a:schemeClr val="tx2"/>
                </a:solidFill>
                <a:latin typeface="Roboto" panose="02000000000000000000" pitchFamily="2" charset="0"/>
              </a:rPr>
              <a:t>A</a:t>
            </a:r>
            <a:r>
              <a:rPr lang="en-US" sz="1600" b="1" i="0" dirty="0">
                <a:solidFill>
                  <a:schemeClr val="tx2"/>
                </a:solidFill>
                <a:effectLst/>
                <a:latin typeface="Roboto" panose="02000000000000000000" pitchFamily="2" charset="0"/>
              </a:rPr>
              <a:t>pplication </a:t>
            </a:r>
            <a:r>
              <a:rPr lang="en-IN" sz="1600" b="1" i="0" dirty="0">
                <a:solidFill>
                  <a:schemeClr val="tx2"/>
                </a:solidFill>
                <a:effectLst/>
                <a:latin typeface="Roboto" panose="02000000000000000000" pitchFamily="2" charset="0"/>
              </a:rPr>
              <a:t>that</a:t>
            </a:r>
            <a:r>
              <a:rPr lang="en-US" sz="1600" b="1" i="0" dirty="0">
                <a:solidFill>
                  <a:schemeClr val="tx2"/>
                </a:solidFill>
                <a:effectLst/>
                <a:latin typeface="Roboto" panose="02000000000000000000" pitchFamily="2" charset="0"/>
              </a:rPr>
              <a:t> has the highest number of user engagement in the category which has the highest number of applicants.</a:t>
            </a:r>
          </a:p>
          <a:p>
            <a:r>
              <a:rPr lang="en-US" sz="1600" b="1" i="0" dirty="0">
                <a:solidFill>
                  <a:schemeClr val="tx2"/>
                </a:solidFill>
                <a:effectLst/>
                <a:latin typeface="Roboto" panose="02000000000000000000" pitchFamily="2" charset="0"/>
              </a:rPr>
              <a:t>Count of applications in each category differentiated by their type.</a:t>
            </a:r>
          </a:p>
          <a:p>
            <a:r>
              <a:rPr lang="en-US" sz="1600" b="1" dirty="0">
                <a:solidFill>
                  <a:schemeClr val="tx2"/>
                </a:solidFill>
                <a:latin typeface="Roboto" panose="02000000000000000000" pitchFamily="2" charset="0"/>
              </a:rPr>
              <a:t>T</a:t>
            </a:r>
            <a:r>
              <a:rPr lang="en-US" sz="1600" b="1" i="0" dirty="0">
                <a:solidFill>
                  <a:schemeClr val="tx2"/>
                </a:solidFill>
                <a:effectLst/>
                <a:latin typeface="Roboto" panose="02000000000000000000" pitchFamily="2" charset="0"/>
              </a:rPr>
              <a:t>op 10 apps in any category based on their install count.</a:t>
            </a:r>
          </a:p>
          <a:p>
            <a:r>
              <a:rPr lang="en-IN" sz="1600" b="1" i="0" dirty="0">
                <a:solidFill>
                  <a:schemeClr val="tx2"/>
                </a:solidFill>
                <a:effectLst/>
                <a:latin typeface="Roboto" panose="02000000000000000000" pitchFamily="2" charset="0"/>
              </a:rPr>
              <a:t> </a:t>
            </a:r>
            <a:r>
              <a:rPr lang="en-IN" sz="1600" b="1" dirty="0">
                <a:solidFill>
                  <a:schemeClr val="tx2"/>
                </a:solidFill>
                <a:latin typeface="Roboto" panose="02000000000000000000" pitchFamily="2" charset="0"/>
              </a:rPr>
              <a:t>O</a:t>
            </a:r>
            <a:r>
              <a:rPr lang="en-IN" sz="1600" b="1" i="0" dirty="0">
                <a:solidFill>
                  <a:schemeClr val="tx2"/>
                </a:solidFill>
                <a:effectLst/>
                <a:latin typeface="Roboto" panose="02000000000000000000" pitchFamily="2" charset="0"/>
              </a:rPr>
              <a:t>ptimal App Size</a:t>
            </a:r>
            <a:endParaRPr lang="en-US" sz="1600" b="1" dirty="0">
              <a:solidFill>
                <a:schemeClr val="tx2"/>
              </a:solidFill>
              <a:latin typeface="Roboto" panose="02000000000000000000" pitchFamily="2" charset="0"/>
            </a:endParaRPr>
          </a:p>
          <a:p>
            <a:r>
              <a:rPr lang="en-US" sz="1600" b="1" dirty="0">
                <a:solidFill>
                  <a:schemeClr val="tx2"/>
                </a:solidFill>
                <a:latin typeface="Roboto" panose="02000000000000000000" pitchFamily="2" charset="0"/>
              </a:rPr>
              <a:t>P</a:t>
            </a:r>
            <a:r>
              <a:rPr lang="en-US" sz="1600" b="1" i="0" dirty="0">
                <a:solidFill>
                  <a:schemeClr val="tx2"/>
                </a:solidFill>
                <a:effectLst/>
                <a:latin typeface="Roboto" panose="02000000000000000000" pitchFamily="2" charset="0"/>
              </a:rPr>
              <a:t>ercentage of free apps over paid apps? Also Checks the distribution of Content Rating</a:t>
            </a:r>
          </a:p>
          <a:p>
            <a:r>
              <a:rPr lang="en-US" sz="1600" b="1" i="0" dirty="0">
                <a:solidFill>
                  <a:schemeClr val="tx2"/>
                </a:solidFill>
                <a:effectLst/>
                <a:latin typeface="Roboto" panose="02000000000000000000" pitchFamily="2" charset="0"/>
              </a:rPr>
              <a:t>Does the application rating affect its user engagement</a:t>
            </a:r>
            <a:endParaRPr lang="en-US" sz="1600" b="1" dirty="0">
              <a:solidFill>
                <a:schemeClr val="tx2"/>
              </a:solidFill>
              <a:latin typeface="Roboto" panose="02000000000000000000" pitchFamily="2" charset="0"/>
            </a:endParaRPr>
          </a:p>
          <a:p>
            <a:r>
              <a:rPr lang="en-US" sz="1600" b="1" i="0" dirty="0">
                <a:solidFill>
                  <a:schemeClr val="tx2"/>
                </a:solidFill>
                <a:effectLst/>
                <a:latin typeface="Roboto" panose="02000000000000000000" pitchFamily="2" charset="0"/>
              </a:rPr>
              <a:t>Distribution of apps updated over the Month</a:t>
            </a:r>
          </a:p>
          <a:p>
            <a:r>
              <a:rPr lang="en-US" sz="1600" b="1" i="0" dirty="0">
                <a:solidFill>
                  <a:schemeClr val="tx2"/>
                </a:solidFill>
                <a:effectLst/>
                <a:latin typeface="Roboto" panose="02000000000000000000" pitchFamily="2" charset="0"/>
              </a:rPr>
              <a:t>Android version based on each category</a:t>
            </a:r>
          </a:p>
          <a:p>
            <a:r>
              <a:rPr lang="en-US" sz="1600" b="1" dirty="0">
                <a:solidFill>
                  <a:schemeClr val="tx2"/>
                </a:solidFill>
                <a:latin typeface="Roboto" panose="02000000000000000000" pitchFamily="2" charset="0"/>
              </a:rPr>
              <a:t>T</a:t>
            </a:r>
            <a:r>
              <a:rPr lang="en-US" sz="1600" b="1" i="0" dirty="0">
                <a:solidFill>
                  <a:schemeClr val="tx2"/>
                </a:solidFill>
                <a:effectLst/>
                <a:latin typeface="Roboto" panose="02000000000000000000" pitchFamily="2" charset="0"/>
              </a:rPr>
              <a:t>ype of sentiment dominates the most</a:t>
            </a:r>
          </a:p>
          <a:p>
            <a:r>
              <a:rPr lang="en-US" sz="1600" b="1" dirty="0">
                <a:solidFill>
                  <a:schemeClr val="tx2"/>
                </a:solidFill>
                <a:latin typeface="Roboto" panose="02000000000000000000" pitchFamily="2" charset="0"/>
              </a:rPr>
              <a:t>G</a:t>
            </a:r>
            <a:r>
              <a:rPr lang="en-US" sz="1600" b="1" i="0" dirty="0">
                <a:solidFill>
                  <a:schemeClr val="tx2"/>
                </a:solidFill>
                <a:effectLst/>
                <a:latin typeface="Roboto" panose="02000000000000000000" pitchFamily="2" charset="0"/>
              </a:rPr>
              <a:t>enre has the most positive</a:t>
            </a:r>
          </a:p>
          <a:p>
            <a:r>
              <a:rPr lang="en-US" sz="1600" b="1" dirty="0">
                <a:solidFill>
                  <a:schemeClr val="tx2"/>
                </a:solidFill>
                <a:latin typeface="Roboto" panose="02000000000000000000" pitchFamily="2" charset="0"/>
              </a:rPr>
              <a:t>G</a:t>
            </a:r>
            <a:r>
              <a:rPr lang="en-US" sz="1600" b="1" i="0" dirty="0">
                <a:solidFill>
                  <a:schemeClr val="tx2"/>
                </a:solidFill>
                <a:effectLst/>
                <a:latin typeface="Roboto" panose="02000000000000000000" pitchFamily="2" charset="0"/>
              </a:rPr>
              <a:t>enre has the most negative reviews</a:t>
            </a:r>
            <a:endParaRPr lang="en-US" sz="1600" b="1" dirty="0">
              <a:solidFill>
                <a:schemeClr val="tx2"/>
              </a:solidFill>
              <a:latin typeface="Roboto" panose="02000000000000000000" pitchFamily="2" charset="0"/>
            </a:endParaRPr>
          </a:p>
          <a:p>
            <a:r>
              <a:rPr lang="en-US" sz="1600" b="1" dirty="0">
                <a:solidFill>
                  <a:schemeClr val="tx2"/>
                </a:solidFill>
                <a:latin typeface="Roboto" panose="02000000000000000000" pitchFamily="2" charset="0"/>
              </a:rPr>
              <a:t>D</a:t>
            </a:r>
            <a:r>
              <a:rPr lang="en-US" sz="1600" b="1" i="0" dirty="0">
                <a:solidFill>
                  <a:schemeClr val="tx2"/>
                </a:solidFill>
                <a:effectLst/>
                <a:latin typeface="Roboto" panose="02000000000000000000" pitchFamily="2" charset="0"/>
              </a:rPr>
              <a:t>istribution of sentiment within the different genres</a:t>
            </a:r>
          </a:p>
          <a:p>
            <a:r>
              <a:rPr lang="en-US" sz="1600" b="1" dirty="0">
                <a:solidFill>
                  <a:schemeClr val="tx2"/>
                </a:solidFill>
                <a:latin typeface="Roboto" panose="02000000000000000000" pitchFamily="2" charset="0"/>
              </a:rPr>
              <a:t>T</a:t>
            </a:r>
            <a:r>
              <a:rPr lang="en-US" sz="1600" b="1" i="0" dirty="0">
                <a:solidFill>
                  <a:schemeClr val="tx2"/>
                </a:solidFill>
                <a:effectLst/>
                <a:latin typeface="Roboto" panose="02000000000000000000" pitchFamily="2" charset="0"/>
              </a:rPr>
              <a:t>he distribution of </a:t>
            </a:r>
            <a:r>
              <a:rPr lang="en-US" sz="1600" b="1" i="0" dirty="0" err="1">
                <a:solidFill>
                  <a:schemeClr val="tx2"/>
                </a:solidFill>
                <a:effectLst/>
                <a:latin typeface="Roboto" panose="02000000000000000000" pitchFamily="2" charset="0"/>
              </a:rPr>
              <a:t>setiment_Subjectivity</a:t>
            </a:r>
            <a:r>
              <a:rPr lang="en-US" sz="1600" b="1" i="0" dirty="0">
                <a:solidFill>
                  <a:schemeClr val="tx2"/>
                </a:solidFill>
                <a:effectLst/>
                <a:latin typeface="Roboto" panose="02000000000000000000" pitchFamily="2" charset="0"/>
              </a:rPr>
              <a:t> </a:t>
            </a:r>
          </a:p>
          <a:p>
            <a:r>
              <a:rPr lang="en-US" sz="1600" b="1" i="0" dirty="0">
                <a:solidFill>
                  <a:schemeClr val="tx2"/>
                </a:solidFill>
                <a:effectLst/>
                <a:latin typeface="Roboto" panose="02000000000000000000" pitchFamily="2" charset="0"/>
              </a:rPr>
              <a:t> </a:t>
            </a:r>
            <a:r>
              <a:rPr lang="en-US" sz="1600" b="1" i="0" dirty="0" err="1">
                <a:solidFill>
                  <a:schemeClr val="tx2"/>
                </a:solidFill>
                <a:effectLst/>
                <a:latin typeface="Roboto" panose="02000000000000000000" pitchFamily="2" charset="0"/>
              </a:rPr>
              <a:t>Sentiment_Polarity</a:t>
            </a:r>
            <a:r>
              <a:rPr lang="en-US" sz="1600" b="1" i="0" dirty="0">
                <a:solidFill>
                  <a:schemeClr val="tx2"/>
                </a:solidFill>
                <a:effectLst/>
                <a:latin typeface="Roboto" panose="02000000000000000000" pitchFamily="2" charset="0"/>
              </a:rPr>
              <a:t> within the different genres</a:t>
            </a:r>
            <a:endParaRPr lang="en-US" sz="1600" b="1" dirty="0">
              <a:solidFill>
                <a:schemeClr val="tx2"/>
              </a:solidFill>
              <a:latin typeface="Roboto" panose="02000000000000000000" pitchFamily="2" charset="0"/>
            </a:endParaRPr>
          </a:p>
          <a:p>
            <a:r>
              <a:rPr lang="en-IN" sz="1600" b="1" i="0" dirty="0" err="1">
                <a:solidFill>
                  <a:schemeClr val="tx2"/>
                </a:solidFill>
                <a:effectLst/>
                <a:latin typeface="Roboto" panose="02000000000000000000" pitchFamily="2" charset="0"/>
              </a:rPr>
              <a:t>Sentiment_Subjectivity</a:t>
            </a:r>
            <a:r>
              <a:rPr lang="en-IN" sz="1600" b="1" i="0" dirty="0">
                <a:solidFill>
                  <a:schemeClr val="tx2"/>
                </a:solidFill>
                <a:effectLst/>
                <a:latin typeface="Roboto" panose="02000000000000000000" pitchFamily="2" charset="0"/>
              </a:rPr>
              <a:t> proportional to </a:t>
            </a:r>
            <a:r>
              <a:rPr lang="en-IN" sz="1600" b="1" i="0" dirty="0" err="1">
                <a:solidFill>
                  <a:schemeClr val="tx2"/>
                </a:solidFill>
                <a:effectLst/>
                <a:latin typeface="Roboto" panose="02000000000000000000" pitchFamily="2" charset="0"/>
              </a:rPr>
              <a:t>Sentiment_Polarity</a:t>
            </a:r>
            <a:endParaRPr lang="en-MO" sz="1600" b="1" dirty="0">
              <a:solidFill>
                <a:schemeClr val="tx2"/>
              </a:solidFill>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338459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06F4-0894-4B5B-C469-ACB09BA4CFB7}"/>
              </a:ext>
            </a:extLst>
          </p:cNvPr>
          <p:cNvSpPr>
            <a:spLocks noGrp="1"/>
          </p:cNvSpPr>
          <p:nvPr>
            <p:ph type="title"/>
          </p:nvPr>
        </p:nvSpPr>
        <p:spPr>
          <a:xfrm>
            <a:off x="237564" y="158937"/>
            <a:ext cx="6970059" cy="827181"/>
          </a:xfrm>
        </p:spPr>
        <p:txBody>
          <a:bodyPr>
            <a:normAutofit/>
          </a:bodyPr>
          <a:lstStyle/>
          <a:p>
            <a:pPr marL="342900" indent="-342900">
              <a:buFont typeface="Wingdings" panose="05000000000000000000" pitchFamily="2" charset="2"/>
              <a:buChar char="q"/>
            </a:pPr>
            <a:r>
              <a:rPr lang="en-US" sz="2400" b="1" dirty="0">
                <a:solidFill>
                  <a:srgbClr val="C00000"/>
                </a:solidFill>
                <a:latin typeface="Roboto" panose="02000000000000000000" pitchFamily="2" charset="0"/>
              </a:rPr>
              <a:t>N</a:t>
            </a:r>
            <a:r>
              <a:rPr lang="en-US" sz="2400" b="1" i="0" dirty="0">
                <a:solidFill>
                  <a:srgbClr val="C00000"/>
                </a:solidFill>
                <a:effectLst/>
                <a:latin typeface="Roboto" panose="02000000000000000000" pitchFamily="2" charset="0"/>
              </a:rPr>
              <a:t>umber of Apps per category</a:t>
            </a:r>
            <a:br>
              <a:rPr lang="en-US" sz="2400" b="1" i="0" dirty="0">
                <a:solidFill>
                  <a:schemeClr val="tx2"/>
                </a:solidFill>
                <a:effectLst/>
                <a:latin typeface="Roboto" panose="02000000000000000000" pitchFamily="2" charset="0"/>
              </a:rPr>
            </a:br>
            <a:endParaRPr lang="en-MO" sz="2400" dirty="0"/>
          </a:p>
        </p:txBody>
      </p:sp>
      <p:pic>
        <p:nvPicPr>
          <p:cNvPr id="5" name="Picture 4">
            <a:extLst>
              <a:ext uri="{FF2B5EF4-FFF2-40B4-BE49-F238E27FC236}">
                <a16:creationId xmlns:a16="http://schemas.microsoft.com/office/drawing/2014/main" id="{446F2CB0-E1F1-F237-F4D1-3EBF82F6F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774" y="2100021"/>
            <a:ext cx="5732452" cy="3477950"/>
          </a:xfrm>
          <a:prstGeom prst="rect">
            <a:avLst/>
          </a:prstGeom>
        </p:spPr>
      </p:pic>
      <p:sp>
        <p:nvSpPr>
          <p:cNvPr id="9" name="Rectangle 2">
            <a:extLst>
              <a:ext uri="{FF2B5EF4-FFF2-40B4-BE49-F238E27FC236}">
                <a16:creationId xmlns:a16="http://schemas.microsoft.com/office/drawing/2014/main" id="{B20616DF-37ED-3524-323D-FB04A7AAA4A9}"/>
              </a:ext>
            </a:extLst>
          </p:cNvPr>
          <p:cNvSpPr>
            <a:spLocks noChangeArrowheads="1"/>
          </p:cNvSpPr>
          <p:nvPr/>
        </p:nvSpPr>
        <p:spPr bwMode="auto">
          <a:xfrm>
            <a:off x="340897" y="713420"/>
            <a:ext cx="557108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MO" altLang="en-MO" sz="1600" b="0" i="0" u="none" strike="noStrike" cap="none" normalizeH="0" baseline="0" dirty="0">
                <a:ln>
                  <a:noFill/>
                </a:ln>
                <a:solidFill>
                  <a:schemeClr val="tx2"/>
                </a:solidFill>
                <a:effectLst/>
                <a:latin typeface="Roboto" panose="02000000000000000000" pitchFamily="2" charset="0"/>
              </a:rPr>
              <a:t>The above bar graph represents the distribution of </a:t>
            </a:r>
            <a:r>
              <a:rPr kumimoji="0" lang="en-IN" altLang="en-MO" sz="1600" b="0" i="0" u="none" strike="noStrike" cap="none" normalizeH="0" baseline="0" dirty="0">
                <a:ln>
                  <a:noFill/>
                </a:ln>
                <a:solidFill>
                  <a:schemeClr val="tx2"/>
                </a:solidFill>
                <a:effectLst/>
                <a:latin typeface="Roboto" panose="02000000000000000000" pitchFamily="2" charset="0"/>
              </a:rPr>
              <a:t>several</a:t>
            </a:r>
            <a:r>
              <a:rPr kumimoji="0" lang="en-MO" altLang="en-MO" sz="1600" b="0" i="0" u="none" strike="noStrike" cap="none" normalizeH="0" baseline="0" dirty="0">
                <a:ln>
                  <a:noFill/>
                </a:ln>
                <a:solidFill>
                  <a:schemeClr val="tx2"/>
                </a:solidFill>
                <a:effectLst/>
                <a:latin typeface="Roboto" panose="02000000000000000000" pitchFamily="2" charset="0"/>
              </a:rPr>
              <a:t> apps in different categories in the Play Store. It can be </a:t>
            </a:r>
            <a:r>
              <a:rPr kumimoji="0" lang="en-IN" altLang="en-MO" sz="1600" b="0" i="0" u="none" strike="noStrike" cap="none" normalizeH="0" baseline="0" dirty="0">
                <a:ln>
                  <a:noFill/>
                </a:ln>
                <a:solidFill>
                  <a:schemeClr val="tx2"/>
                </a:solidFill>
                <a:effectLst/>
                <a:latin typeface="Roboto" panose="02000000000000000000" pitchFamily="2" charset="0"/>
              </a:rPr>
              <a:t>inferred</a:t>
            </a:r>
            <a:r>
              <a:rPr kumimoji="0" lang="en-MO" altLang="en-MO" sz="1600" b="0" i="0" u="none" strike="noStrike" cap="none" normalizeH="0" baseline="0" dirty="0">
                <a:ln>
                  <a:noFill/>
                </a:ln>
                <a:solidFill>
                  <a:schemeClr val="tx2"/>
                </a:solidFill>
                <a:effectLst/>
                <a:latin typeface="Roboto" panose="02000000000000000000" pitchFamily="2" charset="0"/>
              </a:rPr>
              <a:t> that </a:t>
            </a:r>
            <a:r>
              <a:rPr kumimoji="0" lang="en-MO" altLang="en-MO" sz="1600" b="0" i="0" u="none" strike="noStrike" cap="none" normalizeH="0" baseline="0" dirty="0">
                <a:ln>
                  <a:noFill/>
                </a:ln>
                <a:solidFill>
                  <a:schemeClr val="tx2"/>
                </a:solidFill>
                <a:effectLst/>
                <a:latin typeface="Arial Unicode MS"/>
              </a:rPr>
              <a:t>FAMILY</a:t>
            </a:r>
            <a:r>
              <a:rPr kumimoji="0" lang="en-MO" altLang="en-MO" sz="1600" b="0" i="0" u="none" strike="noStrike" cap="none" normalizeH="0" baseline="0" dirty="0">
                <a:ln>
                  <a:noFill/>
                </a:ln>
                <a:solidFill>
                  <a:schemeClr val="tx2"/>
                </a:solidFill>
                <a:effectLst/>
                <a:latin typeface="Roboto" panose="02000000000000000000" pitchFamily="2" charset="0"/>
              </a:rPr>
              <a:t> Category has the maximum number of Apps.</a:t>
            </a:r>
            <a:r>
              <a:rPr kumimoji="0" lang="en-MO" altLang="en-MO" sz="1600" b="0" i="0" u="none" strike="noStrike" cap="none" normalizeH="0" baseline="0" dirty="0">
                <a:ln>
                  <a:noFill/>
                </a:ln>
                <a:solidFill>
                  <a:schemeClr val="tx2"/>
                </a:solidFill>
                <a:effectLst/>
              </a:rPr>
              <a:t> </a:t>
            </a:r>
          </a:p>
        </p:txBody>
      </p:sp>
      <p:pic>
        <p:nvPicPr>
          <p:cNvPr id="3" name="Picture 2">
            <a:extLst>
              <a:ext uri="{FF2B5EF4-FFF2-40B4-BE49-F238E27FC236}">
                <a16:creationId xmlns:a16="http://schemas.microsoft.com/office/drawing/2014/main" id="{827ED730-98F4-0697-F3FB-8F8CC35BD3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86792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419F-80B9-736C-C154-82962A50C07C}"/>
              </a:ext>
            </a:extLst>
          </p:cNvPr>
          <p:cNvSpPr>
            <a:spLocks noGrp="1"/>
          </p:cNvSpPr>
          <p:nvPr>
            <p:ph type="title"/>
          </p:nvPr>
        </p:nvSpPr>
        <p:spPr>
          <a:xfrm>
            <a:off x="434787" y="194797"/>
            <a:ext cx="10515600" cy="728568"/>
          </a:xfrm>
        </p:spPr>
        <p:txBody>
          <a:bodyPr>
            <a:normAutofit fontScale="90000"/>
          </a:bodyPr>
          <a:lstStyle/>
          <a:p>
            <a:pPr marL="342900" indent="-342900">
              <a:buFont typeface="Wingdings" panose="05000000000000000000" pitchFamily="2" charset="2"/>
              <a:buChar char="q"/>
            </a:pPr>
            <a:r>
              <a:rPr lang="en-US" sz="2200" b="1" dirty="0">
                <a:solidFill>
                  <a:srgbClr val="C00000"/>
                </a:solidFill>
                <a:effectLst>
                  <a:outerShdw blurRad="38100" dist="38100" dir="2700000" algn="tl">
                    <a:srgbClr val="000000">
                      <a:alpha val="43137"/>
                    </a:srgbClr>
                  </a:outerShdw>
                </a:effectLst>
                <a:latin typeface="Roboto" panose="02000000000000000000" pitchFamily="2" charset="0"/>
              </a:rPr>
              <a:t>The</a:t>
            </a:r>
            <a:r>
              <a:rPr lang="en-US" sz="2200" b="1" i="0" dirty="0">
                <a:solidFill>
                  <a:srgbClr val="C00000"/>
                </a:solidFill>
                <a:effectLst>
                  <a:outerShdw blurRad="38100" dist="38100" dir="2700000" algn="tl">
                    <a:srgbClr val="000000">
                      <a:alpha val="43137"/>
                    </a:srgbClr>
                  </a:outerShdw>
                </a:effectLst>
                <a:latin typeface="Roboto" panose="02000000000000000000" pitchFamily="2" charset="0"/>
              </a:rPr>
              <a:t> top categories on Play Store  based on the rating. </a:t>
            </a:r>
            <a:r>
              <a:rPr lang="en-US" sz="2200" b="1" dirty="0">
                <a:solidFill>
                  <a:srgbClr val="C00000"/>
                </a:solidFill>
                <a:effectLst>
                  <a:outerShdw blurRad="38100" dist="38100" dir="2700000" algn="tl">
                    <a:srgbClr val="000000">
                      <a:alpha val="43137"/>
                    </a:srgbClr>
                  </a:outerShdw>
                </a:effectLst>
                <a:latin typeface="Roboto" panose="02000000000000000000" pitchFamily="2" charset="0"/>
              </a:rPr>
              <a:t>and</a:t>
            </a:r>
            <a:r>
              <a:rPr lang="en-US" sz="2200" b="1" i="0" dirty="0">
                <a:solidFill>
                  <a:srgbClr val="C00000"/>
                </a:solidFill>
                <a:effectLst>
                  <a:outerShdw blurRad="38100" dist="38100" dir="2700000" algn="tl">
                    <a:srgbClr val="000000">
                      <a:alpha val="43137"/>
                    </a:srgbClr>
                  </a:outerShdw>
                </a:effectLst>
                <a:latin typeface="Roboto" panose="02000000000000000000" pitchFamily="2" charset="0"/>
              </a:rPr>
              <a:t> the RATING attribute</a:t>
            </a:r>
            <a:br>
              <a:rPr lang="en-US" sz="4400" b="1" i="0" dirty="0">
                <a:solidFill>
                  <a:schemeClr val="tx2"/>
                </a:solidFill>
                <a:effectLst/>
                <a:latin typeface="Roboto" panose="02000000000000000000" pitchFamily="2" charset="0"/>
              </a:rPr>
            </a:br>
            <a:endParaRPr lang="en-MO" dirty="0"/>
          </a:p>
        </p:txBody>
      </p:sp>
      <p:pic>
        <p:nvPicPr>
          <p:cNvPr id="27" name="Content Placeholder 26">
            <a:extLst>
              <a:ext uri="{FF2B5EF4-FFF2-40B4-BE49-F238E27FC236}">
                <a16:creationId xmlns:a16="http://schemas.microsoft.com/office/drawing/2014/main" id="{7DFB2E6E-14AA-6F48-34B5-23366E151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3747" y="3580876"/>
            <a:ext cx="5081174" cy="2309625"/>
          </a:xfrm>
        </p:spPr>
      </p:pic>
      <p:sp>
        <p:nvSpPr>
          <p:cNvPr id="23" name="TextBox 22">
            <a:extLst>
              <a:ext uri="{FF2B5EF4-FFF2-40B4-BE49-F238E27FC236}">
                <a16:creationId xmlns:a16="http://schemas.microsoft.com/office/drawing/2014/main" id="{A563D7D1-963B-FF55-950B-2992C740F685}"/>
              </a:ext>
            </a:extLst>
          </p:cNvPr>
          <p:cNvSpPr txBox="1"/>
          <p:nvPr/>
        </p:nvSpPr>
        <p:spPr>
          <a:xfrm>
            <a:off x="4765860" y="6127751"/>
            <a:ext cx="2660279" cy="338554"/>
          </a:xfrm>
          <a:prstGeom prst="rect">
            <a:avLst/>
          </a:prstGeom>
          <a:noFill/>
        </p:spPr>
        <p:txBody>
          <a:bodyPr wrap="square" rtlCol="0">
            <a:spAutoFit/>
          </a:bodyPr>
          <a:lstStyle/>
          <a:p>
            <a:r>
              <a:rPr lang="en-IN" sz="1600" b="0" i="0" dirty="0">
                <a:solidFill>
                  <a:srgbClr val="C00000"/>
                </a:solidFill>
                <a:effectLst/>
                <a:latin typeface="arial" panose="020B0604020202020204" pitchFamily="34" charset="0"/>
              </a:rPr>
              <a:t>The Average App Rating</a:t>
            </a:r>
            <a:endParaRPr lang="en-MO" sz="1600" dirty="0">
              <a:solidFill>
                <a:srgbClr val="C00000"/>
              </a:solidFill>
            </a:endParaRPr>
          </a:p>
        </p:txBody>
      </p:sp>
      <p:sp>
        <p:nvSpPr>
          <p:cNvPr id="39" name="Rectangle 9">
            <a:extLst>
              <a:ext uri="{FF2B5EF4-FFF2-40B4-BE49-F238E27FC236}">
                <a16:creationId xmlns:a16="http://schemas.microsoft.com/office/drawing/2014/main" id="{CD8124F2-4F49-9C6E-E3A9-2F56CE74BD72}"/>
              </a:ext>
            </a:extLst>
          </p:cNvPr>
          <p:cNvSpPr>
            <a:spLocks noChangeArrowheads="1"/>
          </p:cNvSpPr>
          <p:nvPr/>
        </p:nvSpPr>
        <p:spPr bwMode="auto">
          <a:xfrm>
            <a:off x="179294" y="730249"/>
            <a:ext cx="6303329" cy="1049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MO" altLang="en-MO" sz="1400" b="0" i="0" u="none" strike="noStrike" cap="none" normalizeH="0" baseline="0" dirty="0">
                <a:ln>
                  <a:noFill/>
                </a:ln>
                <a:solidFill>
                  <a:schemeClr val="tx2"/>
                </a:solidFill>
                <a:effectLst/>
                <a:latin typeface="Roboto" panose="02000000000000000000" pitchFamily="2" charset="0"/>
              </a:rPr>
              <a:t>From the above analysis</a:t>
            </a:r>
            <a:r>
              <a:rPr kumimoji="0" lang="en-IN" altLang="en-MO" sz="1400" b="0" i="0" u="none" strike="noStrike" cap="none" normalizeH="0" baseline="0" dirty="0">
                <a:ln>
                  <a:noFill/>
                </a:ln>
                <a:solidFill>
                  <a:schemeClr val="tx2"/>
                </a:solidFill>
                <a:effectLst/>
                <a:latin typeface="Roboto" panose="02000000000000000000" pitchFamily="2" charset="0"/>
              </a:rPr>
              <a:t>,</a:t>
            </a:r>
            <a:r>
              <a:rPr kumimoji="0" lang="en-MO" altLang="en-MO" sz="1400" b="0" i="0" u="none" strike="noStrike" cap="none" normalizeH="0" baseline="0" dirty="0">
                <a:ln>
                  <a:noFill/>
                </a:ln>
                <a:solidFill>
                  <a:schemeClr val="tx2"/>
                </a:solidFill>
                <a:effectLst/>
                <a:latin typeface="Roboto" panose="02000000000000000000" pitchFamily="2" charset="0"/>
              </a:rPr>
              <a:t> we can conclude,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MO" altLang="en-MO" sz="1400" b="0" i="0" u="none" strike="noStrike" cap="none" normalizeH="0" baseline="0" dirty="0">
                <a:ln>
                  <a:noFill/>
                </a:ln>
                <a:solidFill>
                  <a:schemeClr val="tx2"/>
                </a:solidFill>
                <a:effectLst/>
                <a:latin typeface="Roboto" panose="02000000000000000000" pitchFamily="2" charset="0"/>
              </a:rPr>
              <a:t>For all the categories, the average rating is above 4 stars.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MO" altLang="en-MO" sz="1400" b="0" i="0" u="none" strike="noStrike" cap="none" normalizeH="0" baseline="0" dirty="0">
                <a:ln>
                  <a:noFill/>
                </a:ln>
                <a:solidFill>
                  <a:schemeClr val="tx2"/>
                </a:solidFill>
                <a:effectLst/>
                <a:latin typeface="Roboto" panose="02000000000000000000" pitchFamily="2" charset="0"/>
              </a:rPr>
              <a:t>Most of the Apps are "</a:t>
            </a:r>
            <a:r>
              <a:rPr kumimoji="0" lang="en-MO" altLang="en-MO" sz="1400" b="0" i="0" u="none" strike="noStrike" cap="none" normalizeH="0" baseline="0" dirty="0" err="1">
                <a:ln>
                  <a:noFill/>
                </a:ln>
                <a:solidFill>
                  <a:schemeClr val="tx2"/>
                </a:solidFill>
                <a:effectLst/>
                <a:latin typeface="Roboto" panose="02000000000000000000" pitchFamily="2" charset="0"/>
              </a:rPr>
              <a:t>Top_Rated</a:t>
            </a:r>
            <a:r>
              <a:rPr kumimoji="0" lang="en-MO" altLang="en-MO" sz="1400" b="0" i="0" u="none" strike="noStrike" cap="none" normalizeH="0" baseline="0" dirty="0">
                <a:ln>
                  <a:noFill/>
                </a:ln>
                <a:solidFill>
                  <a:schemeClr val="tx2"/>
                </a:solidFill>
                <a:effectLst/>
                <a:latin typeface="Roboto" panose="02000000000000000000" pitchFamily="2" charset="0"/>
              </a:rPr>
              <a:t>" as we can see in the above </a:t>
            </a:r>
            <a:r>
              <a:rPr kumimoji="0" lang="en-IN" altLang="en-MO" sz="1400" b="0" i="0" u="none" strike="noStrike" cap="none" normalizeH="0" baseline="0" dirty="0">
                <a:ln>
                  <a:noFill/>
                </a:ln>
                <a:solidFill>
                  <a:schemeClr val="tx2"/>
                </a:solidFill>
                <a:effectLst/>
                <a:latin typeface="Roboto" panose="02000000000000000000" pitchFamily="2" charset="0"/>
              </a:rPr>
              <a:t>visualization</a:t>
            </a:r>
            <a:r>
              <a:rPr kumimoji="0" lang="en-MO" altLang="en-MO" sz="1400" b="0" i="0" u="none" strike="noStrike" cap="none" normalizeH="0" baseline="0" dirty="0">
                <a:ln>
                  <a:noFill/>
                </a:ln>
                <a:solidFill>
                  <a:srgbClr val="D5D5D5"/>
                </a:solidFill>
                <a:effectLst/>
                <a:latin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MO" altLang="en-MO"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D4444F6-6567-487D-F287-1DDD9EB538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6906" y="314324"/>
            <a:ext cx="1955800" cy="415925"/>
          </a:xfrm>
          <a:prstGeom prst="rect">
            <a:avLst/>
          </a:prstGeom>
        </p:spPr>
      </p:pic>
    </p:spTree>
    <p:extLst>
      <p:ext uri="{BB962C8B-B14F-4D97-AF65-F5344CB8AC3E}">
        <p14:creationId xmlns:p14="http://schemas.microsoft.com/office/powerpoint/2010/main" val="72861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2303</Words>
  <Application>Microsoft Office PowerPoint</Application>
  <PresentationFormat>Widescreen</PresentationFormat>
  <Paragraphs>158</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Arial</vt:lpstr>
      <vt:lpstr>Arial Unicode MS</vt:lpstr>
      <vt:lpstr>Calibri</vt:lpstr>
      <vt:lpstr>Calibri Light</vt:lpstr>
      <vt:lpstr>Roboto</vt:lpstr>
      <vt:lpstr>Söhne</vt:lpstr>
      <vt:lpstr>Times New Roman</vt:lpstr>
      <vt:lpstr>Verdana</vt:lpstr>
      <vt:lpstr>Wingdings</vt:lpstr>
      <vt:lpstr>Office Theme</vt:lpstr>
      <vt:lpstr>Capstone Project 1</vt:lpstr>
      <vt:lpstr> What is Google Play Store and why Analyse it?</vt:lpstr>
      <vt:lpstr>Problem Statement</vt:lpstr>
      <vt:lpstr>What is Exploratory Data Analysis (EDA)?</vt:lpstr>
      <vt:lpstr> Columns /Attributes in Google Play store Dataset 1 </vt:lpstr>
      <vt:lpstr> Columns /Attributes in User Review Dataset 2 </vt:lpstr>
      <vt:lpstr>Point of discussion</vt:lpstr>
      <vt:lpstr>Number of Apps per category </vt:lpstr>
      <vt:lpstr>The top categories on Play Store  based on the rating. and the RATING attribute </vt:lpstr>
      <vt:lpstr>An application that has the highest number of user engagement in the category which has the highest number of applicants. </vt:lpstr>
      <vt:lpstr>Count of applications in each category differentiated by their type. </vt:lpstr>
      <vt:lpstr>Top 10 Medical apps in any category based on their install count. </vt:lpstr>
      <vt:lpstr>Optimal App Size </vt:lpstr>
      <vt:lpstr>Percentage of free apps over paid apps? Also Checks the distribution of Content Rating </vt:lpstr>
      <vt:lpstr>Does the application rating affect its user engagement </vt:lpstr>
      <vt:lpstr>Distribution of apps updated over the Month </vt:lpstr>
      <vt:lpstr>Android version based on each category </vt:lpstr>
      <vt:lpstr>Type of sentiment dominates the most </vt:lpstr>
      <vt:lpstr>The genre has the most positive </vt:lpstr>
      <vt:lpstr>Genre has most negative reviews </vt:lpstr>
      <vt:lpstr>Distribution of sentiment within the different genres </vt:lpstr>
      <vt:lpstr>The distribution of sentiment Subjectivity  </vt:lpstr>
      <vt:lpstr>Sentiment Polarity within the different genres </vt:lpstr>
      <vt:lpstr>Sentiment Subjectivity proportional to Sentiment Polarity </vt:lpstr>
      <vt:lpstr>Avg price of paid apps on Medical  </vt:lpstr>
      <vt:lpstr>Avg price of top 3 paid apps on Medical </vt:lpstr>
      <vt:lpstr>top 3 paid medical apps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shubham jadhav</dc:creator>
  <cp:lastModifiedBy>BISWANATH DAS</cp:lastModifiedBy>
  <cp:revision>6</cp:revision>
  <dcterms:created xsi:type="dcterms:W3CDTF">2023-01-25T21:09:50Z</dcterms:created>
  <dcterms:modified xsi:type="dcterms:W3CDTF">2023-02-19T13:57:59Z</dcterms:modified>
</cp:coreProperties>
</file>