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9" r:id="rId8"/>
    <p:sldId id="310" r:id="rId9"/>
    <p:sldId id="314" r:id="rId10"/>
    <p:sldId id="311" r:id="rId11"/>
    <p:sldId id="312" r:id="rId12"/>
    <p:sldId id="306" r:id="rId13"/>
    <p:sldId id="303" r:id="rId14"/>
    <p:sldId id="317" r:id="rId15"/>
    <p:sldId id="305" r:id="rId16"/>
    <p:sldId id="315" r:id="rId17"/>
    <p:sldId id="316" r:id="rId18"/>
    <p:sldId id="313" r:id="rId19"/>
    <p:sldId id="307" r:id="rId20"/>
    <p:sldId id="318" r:id="rId21"/>
    <p:sldId id="319" r:id="rId22"/>
    <p:sldId id="3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93D88D-069D-4D0D-99A5-6150E9B4044F}" v="3" dt="2024-01-12T20:36:36.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www.quoteinspector.com/images/bitcoin/two-bitcoins-stock-price-declin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848418" y="59936"/>
            <a:ext cx="3343581" cy="2953115"/>
          </a:xfrm>
        </p:spPr>
        <p:txBody>
          <a:bodyPr anchor="b">
            <a:normAutofit/>
          </a:bodyPr>
          <a:lstStyle/>
          <a:p>
            <a:pPr algn="ctr"/>
            <a:r>
              <a:rPr lang="en-US" sz="3300" dirty="0">
                <a:solidFill>
                  <a:srgbClr val="00B0F0"/>
                </a:solidFill>
                <a:latin typeface="Amasis MT Pro Black" panose="02040A04050005020304" pitchFamily="18" charset="0"/>
              </a:rPr>
              <a:t>KHARAGPUR</a:t>
            </a:r>
            <a:br>
              <a:rPr lang="en-US" sz="3300" dirty="0">
                <a:solidFill>
                  <a:schemeClr val="tx1"/>
                </a:solidFill>
                <a:latin typeface="Amasis MT Pro Black" panose="02040A04050005020304" pitchFamily="18" charset="0"/>
              </a:rPr>
            </a:br>
            <a:r>
              <a:rPr lang="en-US" sz="3300" dirty="0">
                <a:solidFill>
                  <a:schemeClr val="tx1"/>
                </a:solidFill>
                <a:latin typeface="Amasis MT Pro Black" panose="02040A04050005020304" pitchFamily="18" charset="0"/>
              </a:rPr>
              <a:t>DATA SCIENCE</a:t>
            </a:r>
            <a:br>
              <a:rPr lang="en-US" sz="3300" dirty="0">
                <a:solidFill>
                  <a:schemeClr val="tx1"/>
                </a:solidFill>
                <a:latin typeface="Amasis MT Pro Black" panose="02040A04050005020304" pitchFamily="18" charset="0"/>
              </a:rPr>
            </a:br>
            <a:r>
              <a:rPr lang="en-US" sz="3300" dirty="0">
                <a:solidFill>
                  <a:schemeClr val="tx1"/>
                </a:solidFill>
                <a:latin typeface="Amasis MT Pro Black" panose="02040A04050005020304" pitchFamily="18" charset="0"/>
              </a:rPr>
              <a:t>HACKATHON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941023" y="4540941"/>
            <a:ext cx="3567801" cy="774186"/>
          </a:xfrm>
        </p:spPr>
        <p:txBody>
          <a:bodyPr anchor="t">
            <a:normAutofit/>
          </a:bodyPr>
          <a:lstStyle/>
          <a:p>
            <a:pPr>
              <a:lnSpc>
                <a:spcPct val="100000"/>
              </a:lnSpc>
            </a:pPr>
            <a:r>
              <a:rPr lang="en-US" sz="1600" dirty="0">
                <a:latin typeface="Amasis MT Pro Black" panose="02040A04050005020304" pitchFamily="18" charset="0"/>
              </a:rPr>
              <a:t>Team: data smashers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34686C18-69D8-E0E8-7861-04E0F88D333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274" y="-923"/>
            <a:ext cx="8845144" cy="6858975"/>
          </a:xfrm>
          <a:prstGeom prst="rect">
            <a:avLst/>
          </a:prstGeom>
        </p:spPr>
      </p:pic>
      <p:sp>
        <p:nvSpPr>
          <p:cNvPr id="11" name="TextBox 10">
            <a:extLst>
              <a:ext uri="{FF2B5EF4-FFF2-40B4-BE49-F238E27FC236}">
                <a16:creationId xmlns:a16="http://schemas.microsoft.com/office/drawing/2014/main" id="{EC7FF041-BBFF-5152-1337-658D68A3876B}"/>
              </a:ext>
            </a:extLst>
          </p:cNvPr>
          <p:cNvSpPr txBox="1"/>
          <p:nvPr/>
        </p:nvSpPr>
        <p:spPr>
          <a:xfrm>
            <a:off x="8941023" y="4980172"/>
            <a:ext cx="2106321" cy="1323439"/>
          </a:xfrm>
          <a:prstGeom prst="rect">
            <a:avLst/>
          </a:prstGeom>
          <a:noFill/>
        </p:spPr>
        <p:txBody>
          <a:bodyPr wrap="square" rtlCol="0">
            <a:spAutoFit/>
          </a:bodyPr>
          <a:lstStyle/>
          <a:p>
            <a:r>
              <a:rPr lang="en-IN" sz="2000" dirty="0">
                <a:latin typeface="Baskerville Old Face" panose="02020602080505020303" pitchFamily="18" charset="0"/>
              </a:rPr>
              <a:t>Hirakjyoti Medhi</a:t>
            </a:r>
          </a:p>
          <a:p>
            <a:r>
              <a:rPr lang="en-IN" sz="2000" dirty="0">
                <a:latin typeface="Baskerville Old Face" panose="02020602080505020303" pitchFamily="18" charset="0"/>
              </a:rPr>
              <a:t>Roshan Jha</a:t>
            </a:r>
          </a:p>
          <a:p>
            <a:r>
              <a:rPr lang="en-IN" sz="2000" dirty="0">
                <a:latin typeface="Baskerville Old Face" panose="02020602080505020303" pitchFamily="18" charset="0"/>
              </a:rPr>
              <a:t>Biswajit Bera</a:t>
            </a:r>
          </a:p>
          <a:p>
            <a:r>
              <a:rPr lang="en-IN" sz="2000" dirty="0">
                <a:latin typeface="Baskerville Old Face" panose="02020602080505020303" pitchFamily="18" charset="0"/>
              </a:rPr>
              <a:t>Rakesh Kumar </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55E936-C0DA-6CC4-1F6F-1C8F383D568E}"/>
              </a:ext>
            </a:extLst>
          </p:cNvPr>
          <p:cNvSpPr txBox="1"/>
          <p:nvPr/>
        </p:nvSpPr>
        <p:spPr>
          <a:xfrm>
            <a:off x="591337" y="938168"/>
            <a:ext cx="10239737" cy="4524315"/>
          </a:xfrm>
          <a:prstGeom prst="rect">
            <a:avLst/>
          </a:prstGeom>
          <a:noFill/>
        </p:spPr>
        <p:txBody>
          <a:bodyPr wrap="square">
            <a:spAutoFit/>
          </a:bodyPr>
          <a:lstStyle/>
          <a:p>
            <a:pPr algn="l">
              <a:buFont typeface="Arial" panose="020B0604020202020204" pitchFamily="34" charset="0"/>
              <a:buChar char="•"/>
            </a:pPr>
            <a:r>
              <a:rPr lang="en-US" b="1" i="0" dirty="0">
                <a:effectLst/>
                <a:latin typeface="Calisto MT" panose="02040603050505030304" pitchFamily="18" charset="0"/>
              </a:rPr>
              <a:t>Practical Implementation in Python:</a:t>
            </a:r>
            <a:endParaRPr lang="en-US" b="0" i="0" dirty="0">
              <a:effectLst/>
              <a:latin typeface="Calisto MT" panose="02040603050505030304" pitchFamily="18" charset="0"/>
            </a:endParaRPr>
          </a:p>
          <a:p>
            <a:pPr marL="742950" lvl="1" indent="-285750" algn="l">
              <a:buFont typeface="Arial" panose="020B0604020202020204" pitchFamily="34" charset="0"/>
              <a:buChar char="•"/>
            </a:pPr>
            <a:r>
              <a:rPr lang="en-US" b="0" i="0" dirty="0">
                <a:effectLst/>
                <a:latin typeface="Calisto MT" panose="02040603050505030304" pitchFamily="18" charset="0"/>
              </a:rPr>
              <a:t>Demonstrates time series forecasting for daily temperature in Delhi, India.</a:t>
            </a:r>
          </a:p>
          <a:p>
            <a:pPr marL="742950" lvl="1" indent="-285750" algn="l">
              <a:buFont typeface="Arial" panose="020B0604020202020204" pitchFamily="34" charset="0"/>
              <a:buChar char="•"/>
            </a:pPr>
            <a:r>
              <a:rPr lang="en-US" b="0" i="0" dirty="0">
                <a:effectLst/>
                <a:latin typeface="Calisto MT" panose="02040603050505030304" pitchFamily="18" charset="0"/>
              </a:rPr>
              <a:t>Covers data visualization, model fitting, and future date prediction.</a:t>
            </a:r>
          </a:p>
          <a:p>
            <a:pPr marL="742950" lvl="1" indent="-285750" algn="l">
              <a:buFont typeface="Arial" panose="020B0604020202020204" pitchFamily="34" charset="0"/>
              <a:buChar char="•"/>
            </a:pPr>
            <a:r>
              <a:rPr lang="en-US" b="0" i="0" dirty="0">
                <a:effectLst/>
                <a:latin typeface="Calisto MT" panose="02040603050505030304" pitchFamily="18" charset="0"/>
              </a:rPr>
              <a:t>Visualizes forecasted values and prediction intervals.</a:t>
            </a:r>
          </a:p>
          <a:p>
            <a:pPr marL="742950" lvl="1" indent="-285750" algn="l">
              <a:buFont typeface="Arial" panose="020B0604020202020204" pitchFamily="34" charset="0"/>
              <a:buChar char="•"/>
            </a:pPr>
            <a:r>
              <a:rPr lang="en-US" b="0" i="0" dirty="0">
                <a:effectLst/>
                <a:latin typeface="Calisto MT" panose="02040603050505030304" pitchFamily="18" charset="0"/>
              </a:rPr>
              <a:t>Showcases inclusion of additional regressors (humidity, wind speed) for improved accuracy.</a:t>
            </a:r>
          </a:p>
          <a:p>
            <a:pPr marL="742950" lvl="1" indent="-285750" algn="l">
              <a:buFont typeface="Arial" panose="020B0604020202020204" pitchFamily="34" charset="0"/>
              <a:buChar char="•"/>
            </a:pPr>
            <a:endParaRPr lang="en-US" b="0" i="0" dirty="0">
              <a:effectLst/>
              <a:latin typeface="Calisto MT" panose="02040603050505030304" pitchFamily="18" charset="0"/>
            </a:endParaRPr>
          </a:p>
          <a:p>
            <a:pPr algn="l">
              <a:buFont typeface="Arial" panose="020B0604020202020204" pitchFamily="34" charset="0"/>
              <a:buChar char="•"/>
            </a:pPr>
            <a:r>
              <a:rPr lang="en-US" b="1" i="0" dirty="0">
                <a:effectLst/>
                <a:latin typeface="Calisto MT" panose="02040603050505030304" pitchFamily="18" charset="0"/>
              </a:rPr>
              <a:t>FB Prophet Highlights:</a:t>
            </a:r>
            <a:endParaRPr lang="en-US" b="0" i="0" dirty="0">
              <a:effectLst/>
              <a:latin typeface="Calisto MT" panose="02040603050505030304" pitchFamily="18" charset="0"/>
            </a:endParaRPr>
          </a:p>
          <a:p>
            <a:pPr marL="742950" lvl="1" indent="-285750" algn="l">
              <a:buFont typeface="Arial" panose="020B0604020202020204" pitchFamily="34" charset="0"/>
              <a:buChar char="•"/>
            </a:pPr>
            <a:r>
              <a:rPr lang="en-US" b="0" i="0" dirty="0">
                <a:effectLst/>
                <a:latin typeface="Calisto MT" panose="02040603050505030304" pitchFamily="18" charset="0"/>
              </a:rPr>
              <a:t>Powerful and customizable time series forecasting tool.</a:t>
            </a:r>
          </a:p>
          <a:p>
            <a:pPr marL="742950" lvl="1" indent="-285750" algn="l">
              <a:buFont typeface="Arial" panose="020B0604020202020204" pitchFamily="34" charset="0"/>
              <a:buChar char="•"/>
            </a:pPr>
            <a:r>
              <a:rPr lang="en-US" b="0" i="0" dirty="0">
                <a:effectLst/>
                <a:latin typeface="Calisto MT" panose="02040603050505030304" pitchFamily="18" charset="0"/>
              </a:rPr>
              <a:t>Capable of capturing complex patterns.</a:t>
            </a:r>
          </a:p>
          <a:p>
            <a:pPr marL="742950" lvl="1" indent="-285750" algn="l">
              <a:buFont typeface="Arial" panose="020B0604020202020204" pitchFamily="34" charset="0"/>
              <a:buChar char="•"/>
            </a:pPr>
            <a:r>
              <a:rPr lang="en-US" b="0" i="0" dirty="0">
                <a:effectLst/>
                <a:latin typeface="Calisto MT" panose="02040603050505030304" pitchFamily="18" charset="0"/>
              </a:rPr>
              <a:t>Utilizes Bayesian framework for estimating posterior distributions.</a:t>
            </a:r>
          </a:p>
          <a:p>
            <a:pPr marL="742950" lvl="1" indent="-285750" algn="l">
              <a:buFont typeface="Arial" panose="020B0604020202020204" pitchFamily="34" charset="0"/>
              <a:buChar char="•"/>
            </a:pPr>
            <a:r>
              <a:rPr lang="en-US" b="0" i="0" dirty="0">
                <a:effectLst/>
                <a:latin typeface="Calisto MT" panose="02040603050505030304" pitchFamily="18" charset="0"/>
              </a:rPr>
              <a:t>Provides probabilistic forecasts with uncertainty measures.</a:t>
            </a:r>
          </a:p>
          <a:p>
            <a:pPr lvl="1" algn="l"/>
            <a:endParaRPr lang="en-US" b="0" i="0" dirty="0">
              <a:effectLst/>
              <a:latin typeface="Calisto MT" panose="02040603050505030304" pitchFamily="18" charset="0"/>
            </a:endParaRPr>
          </a:p>
          <a:p>
            <a:pPr algn="l">
              <a:buFont typeface="Arial" panose="020B0604020202020204" pitchFamily="34" charset="0"/>
              <a:buChar char="•"/>
            </a:pPr>
            <a:r>
              <a:rPr lang="en-US" b="1" i="0" dirty="0">
                <a:effectLst/>
                <a:latin typeface="Calisto MT" panose="02040603050505030304" pitchFamily="18" charset="0"/>
              </a:rPr>
              <a:t>Article Goal:</a:t>
            </a:r>
            <a:endParaRPr lang="en-US" b="0" i="0" dirty="0">
              <a:effectLst/>
              <a:latin typeface="Calisto MT" panose="02040603050505030304" pitchFamily="18" charset="0"/>
            </a:endParaRPr>
          </a:p>
          <a:p>
            <a:pPr marL="742950" lvl="1" indent="-285750" algn="l">
              <a:buFont typeface="Arial" panose="020B0604020202020204" pitchFamily="34" charset="0"/>
              <a:buChar char="•"/>
            </a:pPr>
            <a:r>
              <a:rPr lang="en-US" b="0" i="0" dirty="0">
                <a:effectLst/>
                <a:latin typeface="Calisto MT" panose="02040603050505030304" pitchFamily="18" charset="0"/>
              </a:rPr>
              <a:t>Equip readers with a comprehensive understanding of FB Prophet's logic, mathematics, and practical implementation.</a:t>
            </a:r>
          </a:p>
          <a:p>
            <a:pPr marL="742950" lvl="1" indent="-285750" algn="l">
              <a:buFont typeface="Arial" panose="020B0604020202020204" pitchFamily="34" charset="0"/>
              <a:buChar char="•"/>
            </a:pPr>
            <a:r>
              <a:rPr lang="en-US" b="0" i="0" dirty="0">
                <a:effectLst/>
                <a:latin typeface="Calisto MT" panose="02040603050505030304" pitchFamily="18" charset="0"/>
              </a:rPr>
              <a:t>Emphasizes its effectiveness in capturing complex time series patterns.</a:t>
            </a:r>
          </a:p>
        </p:txBody>
      </p:sp>
    </p:spTree>
    <p:extLst>
      <p:ext uri="{BB962C8B-B14F-4D97-AF65-F5344CB8AC3E}">
        <p14:creationId xmlns:p14="http://schemas.microsoft.com/office/powerpoint/2010/main" val="3180956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EDCD4A-03E1-9490-7702-384D0B4FC821}"/>
              </a:ext>
            </a:extLst>
          </p:cNvPr>
          <p:cNvSpPr txBox="1"/>
          <p:nvPr/>
        </p:nvSpPr>
        <p:spPr>
          <a:xfrm>
            <a:off x="553616" y="735386"/>
            <a:ext cx="11084767" cy="5163291"/>
          </a:xfrm>
          <a:prstGeom prst="rect">
            <a:avLst/>
          </a:prstGeom>
          <a:noFill/>
        </p:spPr>
        <p:txBody>
          <a:bodyPr wrap="square">
            <a:spAutoFit/>
          </a:bodyPr>
          <a:lstStyle/>
          <a:p>
            <a:r>
              <a:rPr lang="en-IN" dirty="0">
                <a:latin typeface="Calisto MT" panose="02040603050505030304" pitchFamily="18" charset="0"/>
              </a:rPr>
              <a:t>The mathematical equation behind the Prophet model is defined as</a:t>
            </a:r>
          </a:p>
          <a:p>
            <a:endParaRPr lang="en-IN" dirty="0">
              <a:latin typeface="Calisto MT" panose="02040603050505030304" pitchFamily="18" charset="0"/>
            </a:endParaRPr>
          </a:p>
          <a:p>
            <a:endParaRPr lang="en-IN" dirty="0">
              <a:latin typeface="Calisto MT" panose="02040603050505030304" pitchFamily="18" charset="0"/>
            </a:endParaRPr>
          </a:p>
          <a:p>
            <a:r>
              <a:rPr lang="en-IN" dirty="0">
                <a:latin typeface="Calisto MT" panose="02040603050505030304" pitchFamily="18" charset="0"/>
              </a:rPr>
              <a:t>	</a:t>
            </a:r>
            <a:r>
              <a:rPr lang="en-IN" b="1" dirty="0">
                <a:latin typeface="Calisto MT" panose="02040603050505030304" pitchFamily="18" charset="0"/>
              </a:rPr>
              <a:t>                                           y(t) = g(t) + s(t) + h(t) + e(t)</a:t>
            </a:r>
          </a:p>
          <a:p>
            <a:endParaRPr lang="en-IN" dirty="0">
              <a:latin typeface="Calisto MT" panose="02040603050505030304" pitchFamily="18" charset="0"/>
            </a:endParaRPr>
          </a:p>
          <a:p>
            <a:r>
              <a:rPr lang="en-IN" dirty="0">
                <a:latin typeface="Calisto MT" panose="02040603050505030304" pitchFamily="18" charset="0"/>
              </a:rPr>
              <a:t>with, g(t) representing the trend. </a:t>
            </a:r>
          </a:p>
          <a:p>
            <a:endParaRPr lang="en-IN" dirty="0">
              <a:latin typeface="Calisto MT" panose="02040603050505030304" pitchFamily="18" charset="0"/>
            </a:endParaRPr>
          </a:p>
          <a:p>
            <a:r>
              <a:rPr lang="en-IN" dirty="0">
                <a:latin typeface="Calisto MT" panose="02040603050505030304" pitchFamily="18" charset="0"/>
              </a:rPr>
              <a:t>Prophet uses a piecewise linear model for trend forecasting. </a:t>
            </a:r>
          </a:p>
          <a:p>
            <a:endParaRPr lang="en-IN" dirty="0">
              <a:latin typeface="Calisto MT" panose="02040603050505030304" pitchFamily="18" charset="0"/>
            </a:endParaRPr>
          </a:p>
          <a:p>
            <a:endParaRPr lang="en-IN" dirty="0">
              <a:latin typeface="Calisto MT" panose="02040603050505030304" pitchFamily="18" charset="0"/>
            </a:endParaRPr>
          </a:p>
          <a:p>
            <a:r>
              <a:rPr lang="en-IN" dirty="0">
                <a:latin typeface="Calisto MT" panose="02040603050505030304" pitchFamily="18" charset="0"/>
              </a:rPr>
              <a:t>-s(t) represents periodic changes (weekly, monthly, yearly).</a:t>
            </a:r>
          </a:p>
          <a:p>
            <a:r>
              <a:rPr lang="en-IN" dirty="0">
                <a:latin typeface="Calisto MT" panose="02040603050505030304" pitchFamily="18" charset="0"/>
              </a:rPr>
              <a:t>-h(t) represents the effects of holidays (recall: Holidays impact businesses).</a:t>
            </a:r>
          </a:p>
          <a:p>
            <a:r>
              <a:rPr lang="en-IN" dirty="0">
                <a:latin typeface="Calisto MT" panose="02040603050505030304" pitchFamily="18" charset="0"/>
              </a:rPr>
              <a:t>-e(t) is the error term. </a:t>
            </a:r>
          </a:p>
          <a:p>
            <a:endParaRPr lang="en-IN" dirty="0">
              <a:latin typeface="Calisto MT" panose="02040603050505030304" pitchFamily="18" charset="0"/>
            </a:endParaRPr>
          </a:p>
          <a:p>
            <a:endParaRPr lang="en-IN" dirty="0">
              <a:latin typeface="Calisto MT" panose="02040603050505030304" pitchFamily="18" charset="0"/>
            </a:endParaRPr>
          </a:p>
          <a:p>
            <a:endParaRPr lang="en-IN" dirty="0">
              <a:latin typeface="Calisto MT" panose="02040603050505030304" pitchFamily="18" charset="0"/>
            </a:endParaRPr>
          </a:p>
          <a:p>
            <a:r>
              <a:rPr lang="en-IN" dirty="0">
                <a:latin typeface="Calisto MT" panose="02040603050505030304" pitchFamily="18" charset="0"/>
              </a:rPr>
              <a:t>The Prophet model fitting procedure is usually very fast (even for thousands of observations), and it does not require any data pre-processing. It also deals with missing data and outliers.</a:t>
            </a:r>
          </a:p>
        </p:txBody>
      </p:sp>
    </p:spTree>
    <p:extLst>
      <p:ext uri="{BB962C8B-B14F-4D97-AF65-F5344CB8AC3E}">
        <p14:creationId xmlns:p14="http://schemas.microsoft.com/office/powerpoint/2010/main" val="223795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03560D-166E-A4D4-63CB-531C9ABFD49E}"/>
              </a:ext>
            </a:extLst>
          </p:cNvPr>
          <p:cNvSpPr/>
          <p:nvPr/>
        </p:nvSpPr>
        <p:spPr>
          <a:xfrm>
            <a:off x="266218" y="279622"/>
            <a:ext cx="3969880" cy="5829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DED01DF-DE65-C091-2204-26402F25B4CC}"/>
              </a:ext>
            </a:extLst>
          </p:cNvPr>
          <p:cNvSpPr txBox="1"/>
          <p:nvPr/>
        </p:nvSpPr>
        <p:spPr>
          <a:xfrm>
            <a:off x="405892" y="258834"/>
            <a:ext cx="5285772" cy="584775"/>
          </a:xfrm>
          <a:prstGeom prst="rect">
            <a:avLst/>
          </a:prstGeom>
          <a:noFill/>
        </p:spPr>
        <p:txBody>
          <a:bodyPr wrap="square" rtlCol="0">
            <a:spAutoFit/>
          </a:bodyPr>
          <a:lstStyle/>
          <a:p>
            <a:r>
              <a:rPr lang="en-IN" sz="3200" dirty="0">
                <a:solidFill>
                  <a:schemeClr val="bg1"/>
                </a:solidFill>
              </a:rPr>
              <a:t>Back-testing Results</a:t>
            </a:r>
          </a:p>
        </p:txBody>
      </p:sp>
      <p:sp>
        <p:nvSpPr>
          <p:cNvPr id="5" name="TextBox 4">
            <a:extLst>
              <a:ext uri="{FF2B5EF4-FFF2-40B4-BE49-F238E27FC236}">
                <a16:creationId xmlns:a16="http://schemas.microsoft.com/office/drawing/2014/main" id="{46E3D311-B1F1-7207-D5CB-32D1E46DBE50}"/>
              </a:ext>
            </a:extLst>
          </p:cNvPr>
          <p:cNvSpPr txBox="1"/>
          <p:nvPr/>
        </p:nvSpPr>
        <p:spPr>
          <a:xfrm>
            <a:off x="266218" y="1226890"/>
            <a:ext cx="11488316" cy="1200329"/>
          </a:xfrm>
          <a:prstGeom prst="rect">
            <a:avLst/>
          </a:prstGeom>
          <a:noFill/>
        </p:spPr>
        <p:txBody>
          <a:bodyPr wrap="square">
            <a:spAutoFit/>
          </a:bodyPr>
          <a:lstStyle/>
          <a:p>
            <a:r>
              <a:rPr lang="en-IN" dirty="0">
                <a:latin typeface="Calisto MT" panose="02040603050505030304" pitchFamily="18" charset="0"/>
              </a:rPr>
              <a:t>The back-testing strategy aims to assess the performance of a trading strategy over historical data. It involves buying and selling decisions based on specified conditions related to consecutive periods of price increase or decrease.</a:t>
            </a:r>
          </a:p>
          <a:p>
            <a:endParaRPr lang="en-IN" dirty="0">
              <a:latin typeface="Calisto MT" panose="02040603050505030304" pitchFamily="18" charset="0"/>
            </a:endParaRPr>
          </a:p>
          <a:p>
            <a:r>
              <a:rPr lang="en-IN" dirty="0">
                <a:latin typeface="Calisto MT" panose="02040603050505030304" pitchFamily="18" charset="0"/>
              </a:rPr>
              <a:t>The provided strategies focus on variations in the number of periods required for triggering buy and sell actions.</a:t>
            </a:r>
          </a:p>
        </p:txBody>
      </p:sp>
      <p:sp>
        <p:nvSpPr>
          <p:cNvPr id="11" name="TextBox 10">
            <a:extLst>
              <a:ext uri="{FF2B5EF4-FFF2-40B4-BE49-F238E27FC236}">
                <a16:creationId xmlns:a16="http://schemas.microsoft.com/office/drawing/2014/main" id="{34836FA7-2517-A719-9DE3-8A661F554F0A}"/>
              </a:ext>
            </a:extLst>
          </p:cNvPr>
          <p:cNvSpPr txBox="1"/>
          <p:nvPr/>
        </p:nvSpPr>
        <p:spPr>
          <a:xfrm>
            <a:off x="342424" y="2967335"/>
            <a:ext cx="10698480" cy="1200329"/>
          </a:xfrm>
          <a:prstGeom prst="rect">
            <a:avLst/>
          </a:prstGeom>
          <a:noFill/>
        </p:spPr>
        <p:txBody>
          <a:bodyPr wrap="square">
            <a:spAutoFit/>
          </a:bodyPr>
          <a:lstStyle/>
          <a:p>
            <a:r>
              <a:rPr lang="en-IN" dirty="0">
                <a:latin typeface="Calisto MT" panose="02040603050505030304" pitchFamily="18" charset="0"/>
              </a:rPr>
              <a:t>The code allows users to test different strategies by modifying the provided strategies or adding new ones.</a:t>
            </a:r>
          </a:p>
          <a:p>
            <a:endParaRPr lang="en-IN" dirty="0">
              <a:latin typeface="Calisto MT" panose="02040603050505030304" pitchFamily="18" charset="0"/>
            </a:endParaRPr>
          </a:p>
          <a:p>
            <a:r>
              <a:rPr lang="en-IN" dirty="0">
                <a:latin typeface="Calisto MT" panose="02040603050505030304" pitchFamily="18" charset="0"/>
              </a:rPr>
              <a:t>Back-testing is performed on historical data to calculate each strategy's percentage return on investment.</a:t>
            </a:r>
          </a:p>
          <a:p>
            <a:r>
              <a:rPr lang="en-IN" dirty="0">
                <a:latin typeface="Calisto MT" panose="02040603050505030304" pitchFamily="18" charset="0"/>
              </a:rPr>
              <a:t>The results are visualized to compare the performance of different strategies.</a:t>
            </a:r>
          </a:p>
        </p:txBody>
      </p:sp>
      <p:sp>
        <p:nvSpPr>
          <p:cNvPr id="13" name="TextBox 12">
            <a:extLst>
              <a:ext uri="{FF2B5EF4-FFF2-40B4-BE49-F238E27FC236}">
                <a16:creationId xmlns:a16="http://schemas.microsoft.com/office/drawing/2014/main" id="{491A250B-32DD-2BC2-FEB1-DE22F11A78B3}"/>
              </a:ext>
            </a:extLst>
          </p:cNvPr>
          <p:cNvSpPr txBox="1"/>
          <p:nvPr/>
        </p:nvSpPr>
        <p:spPr>
          <a:xfrm>
            <a:off x="342424" y="4883179"/>
            <a:ext cx="10198582" cy="646331"/>
          </a:xfrm>
          <a:prstGeom prst="rect">
            <a:avLst/>
          </a:prstGeom>
          <a:noFill/>
        </p:spPr>
        <p:txBody>
          <a:bodyPr wrap="square">
            <a:spAutoFit/>
          </a:bodyPr>
          <a:lstStyle/>
          <a:p>
            <a:r>
              <a:rPr lang="en-IN" dirty="0">
                <a:latin typeface="Calisto MT" panose="02040603050505030304" pitchFamily="18" charset="0"/>
              </a:rPr>
              <a:t>The code uses the Yahoo Finance library to retrieve historical stock prices for the specified symbol.</a:t>
            </a:r>
          </a:p>
          <a:p>
            <a:r>
              <a:rPr lang="en-IN" dirty="0">
                <a:latin typeface="Calisto MT" panose="02040603050505030304" pitchFamily="18" charset="0"/>
              </a:rPr>
              <a:t>Additional data processing includes calculating day-to-day price differences.</a:t>
            </a:r>
          </a:p>
        </p:txBody>
      </p:sp>
    </p:spTree>
    <p:extLst>
      <p:ext uri="{BB962C8B-B14F-4D97-AF65-F5344CB8AC3E}">
        <p14:creationId xmlns:p14="http://schemas.microsoft.com/office/powerpoint/2010/main" val="4000083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E099AC-0806-00FA-7F59-E80F3C700F81}"/>
              </a:ext>
            </a:extLst>
          </p:cNvPr>
          <p:cNvPicPr>
            <a:picLocks noChangeAspect="1"/>
          </p:cNvPicPr>
          <p:nvPr/>
        </p:nvPicPr>
        <p:blipFill rotWithShape="1">
          <a:blip r:embed="rId2"/>
          <a:srcRect l="2958" b="36403"/>
          <a:stretch/>
        </p:blipFill>
        <p:spPr>
          <a:xfrm>
            <a:off x="506709" y="985520"/>
            <a:ext cx="11529003" cy="3636695"/>
          </a:xfrm>
          <a:prstGeom prst="rect">
            <a:avLst/>
          </a:prstGeom>
        </p:spPr>
      </p:pic>
      <p:sp>
        <p:nvSpPr>
          <p:cNvPr id="7" name="TextBox 6">
            <a:extLst>
              <a:ext uri="{FF2B5EF4-FFF2-40B4-BE49-F238E27FC236}">
                <a16:creationId xmlns:a16="http://schemas.microsoft.com/office/drawing/2014/main" id="{44541E13-9410-F475-FF5D-E95ABE3EFEF5}"/>
              </a:ext>
            </a:extLst>
          </p:cNvPr>
          <p:cNvSpPr txBox="1"/>
          <p:nvPr/>
        </p:nvSpPr>
        <p:spPr>
          <a:xfrm>
            <a:off x="506709" y="5099222"/>
            <a:ext cx="11488316" cy="646331"/>
          </a:xfrm>
          <a:prstGeom prst="rect">
            <a:avLst/>
          </a:prstGeom>
          <a:noFill/>
        </p:spPr>
        <p:txBody>
          <a:bodyPr wrap="square">
            <a:spAutoFit/>
          </a:bodyPr>
          <a:lstStyle/>
          <a:p>
            <a:r>
              <a:rPr lang="en-IN" dirty="0">
                <a:latin typeface="Calisto MT" panose="02040603050505030304" pitchFamily="18" charset="0"/>
              </a:rPr>
              <a:t>The execute_strategy function conducts the back-testing of a given strategy.</a:t>
            </a:r>
          </a:p>
          <a:p>
            <a:r>
              <a:rPr lang="en-IN" dirty="0">
                <a:latin typeface="Calisto MT" panose="02040603050505030304" pitchFamily="18" charset="0"/>
              </a:rPr>
              <a:t>It iterates through historical data, updating consecutive periods of increasing or decreasing prices.</a:t>
            </a:r>
          </a:p>
        </p:txBody>
      </p:sp>
      <p:sp>
        <p:nvSpPr>
          <p:cNvPr id="9" name="TextBox 8">
            <a:extLst>
              <a:ext uri="{FF2B5EF4-FFF2-40B4-BE49-F238E27FC236}">
                <a16:creationId xmlns:a16="http://schemas.microsoft.com/office/drawing/2014/main" id="{39BA395B-6221-CE49-1B5D-E5018C96A403}"/>
              </a:ext>
            </a:extLst>
          </p:cNvPr>
          <p:cNvSpPr txBox="1"/>
          <p:nvPr/>
        </p:nvSpPr>
        <p:spPr>
          <a:xfrm>
            <a:off x="506709" y="308458"/>
            <a:ext cx="6096000" cy="400110"/>
          </a:xfrm>
          <a:prstGeom prst="rect">
            <a:avLst/>
          </a:prstGeom>
          <a:noFill/>
        </p:spPr>
        <p:txBody>
          <a:bodyPr wrap="square">
            <a:spAutoFit/>
          </a:bodyPr>
          <a:lstStyle/>
          <a:p>
            <a:r>
              <a:rPr lang="en-IN" sz="2000" b="1" dirty="0">
                <a:latin typeface="Calisto MT" panose="02040603050505030304" pitchFamily="18" charset="0"/>
              </a:rPr>
              <a:t>Back-testing Function</a:t>
            </a:r>
          </a:p>
        </p:txBody>
      </p:sp>
    </p:spTree>
    <p:extLst>
      <p:ext uri="{BB962C8B-B14F-4D97-AF65-F5344CB8AC3E}">
        <p14:creationId xmlns:p14="http://schemas.microsoft.com/office/powerpoint/2010/main" val="40779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822304-FC34-604F-A0EC-1CB3320DF777}"/>
              </a:ext>
            </a:extLst>
          </p:cNvPr>
          <p:cNvPicPr>
            <a:picLocks noChangeAspect="1"/>
          </p:cNvPicPr>
          <p:nvPr/>
        </p:nvPicPr>
        <p:blipFill>
          <a:blip r:embed="rId2"/>
          <a:stretch>
            <a:fillRect/>
          </a:stretch>
        </p:blipFill>
        <p:spPr>
          <a:xfrm>
            <a:off x="460010" y="3212747"/>
            <a:ext cx="11381870" cy="3050375"/>
          </a:xfrm>
          <a:prstGeom prst="rect">
            <a:avLst/>
          </a:prstGeom>
        </p:spPr>
      </p:pic>
      <p:pic>
        <p:nvPicPr>
          <p:cNvPr id="4" name="Picture 3">
            <a:extLst>
              <a:ext uri="{FF2B5EF4-FFF2-40B4-BE49-F238E27FC236}">
                <a16:creationId xmlns:a16="http://schemas.microsoft.com/office/drawing/2014/main" id="{0CA4A281-F839-5494-4809-9B47C3A92215}"/>
              </a:ext>
            </a:extLst>
          </p:cNvPr>
          <p:cNvPicPr>
            <a:picLocks noChangeAspect="1"/>
          </p:cNvPicPr>
          <p:nvPr/>
        </p:nvPicPr>
        <p:blipFill rotWithShape="1">
          <a:blip r:embed="rId3"/>
          <a:srcRect l="2958" t="63596" b="770"/>
          <a:stretch/>
        </p:blipFill>
        <p:spPr>
          <a:xfrm>
            <a:off x="405064" y="757438"/>
            <a:ext cx="11721110" cy="1950098"/>
          </a:xfrm>
          <a:prstGeom prst="rect">
            <a:avLst/>
          </a:prstGeom>
        </p:spPr>
      </p:pic>
      <p:sp>
        <p:nvSpPr>
          <p:cNvPr id="6" name="TextBox 5">
            <a:extLst>
              <a:ext uri="{FF2B5EF4-FFF2-40B4-BE49-F238E27FC236}">
                <a16:creationId xmlns:a16="http://schemas.microsoft.com/office/drawing/2014/main" id="{C20CEF71-5BD0-14EC-DF28-7FAE603BA730}"/>
              </a:ext>
            </a:extLst>
          </p:cNvPr>
          <p:cNvSpPr txBox="1"/>
          <p:nvPr/>
        </p:nvSpPr>
        <p:spPr>
          <a:xfrm>
            <a:off x="405064" y="235706"/>
            <a:ext cx="10984295" cy="369332"/>
          </a:xfrm>
          <a:prstGeom prst="rect">
            <a:avLst/>
          </a:prstGeom>
          <a:noFill/>
        </p:spPr>
        <p:txBody>
          <a:bodyPr wrap="square">
            <a:spAutoFit/>
          </a:bodyPr>
          <a:lstStyle/>
          <a:p>
            <a:r>
              <a:rPr lang="en-IN" dirty="0">
                <a:latin typeface="Calisto MT" panose="02040603050505030304" pitchFamily="18" charset="0"/>
              </a:rPr>
              <a:t>The strategy's buy and sell conditions are checked, and actions (buying or selling) are taken accordingly.</a:t>
            </a:r>
          </a:p>
        </p:txBody>
      </p:sp>
      <p:sp>
        <p:nvSpPr>
          <p:cNvPr id="8" name="TextBox 7">
            <a:extLst>
              <a:ext uri="{FF2B5EF4-FFF2-40B4-BE49-F238E27FC236}">
                <a16:creationId xmlns:a16="http://schemas.microsoft.com/office/drawing/2014/main" id="{DC161A50-F711-4AE1-7800-BD1273A898D6}"/>
              </a:ext>
            </a:extLst>
          </p:cNvPr>
          <p:cNvSpPr txBox="1"/>
          <p:nvPr/>
        </p:nvSpPr>
        <p:spPr>
          <a:xfrm>
            <a:off x="405064" y="2811035"/>
            <a:ext cx="11226800" cy="369332"/>
          </a:xfrm>
          <a:prstGeom prst="rect">
            <a:avLst/>
          </a:prstGeom>
          <a:noFill/>
        </p:spPr>
        <p:txBody>
          <a:bodyPr wrap="square">
            <a:spAutoFit/>
          </a:bodyPr>
          <a:lstStyle/>
          <a:p>
            <a:r>
              <a:rPr lang="en-IN" dirty="0">
                <a:latin typeface="Calisto MT" panose="02040603050505030304" pitchFamily="18" charset="0"/>
              </a:rPr>
              <a:t>The final value is calculated as the maximum of money on hand or the value tied up in owned shares.</a:t>
            </a:r>
          </a:p>
        </p:txBody>
      </p:sp>
    </p:spTree>
    <p:extLst>
      <p:ext uri="{BB962C8B-B14F-4D97-AF65-F5344CB8AC3E}">
        <p14:creationId xmlns:p14="http://schemas.microsoft.com/office/powerpoint/2010/main" val="1481871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2F16D7-DCE5-F2EE-7C6B-2EFE927C9202}"/>
              </a:ext>
            </a:extLst>
          </p:cNvPr>
          <p:cNvPicPr>
            <a:picLocks noChangeAspect="1"/>
          </p:cNvPicPr>
          <p:nvPr/>
        </p:nvPicPr>
        <p:blipFill>
          <a:blip r:embed="rId2"/>
          <a:stretch>
            <a:fillRect/>
          </a:stretch>
        </p:blipFill>
        <p:spPr>
          <a:xfrm>
            <a:off x="165993" y="518074"/>
            <a:ext cx="9184343" cy="3270140"/>
          </a:xfrm>
          <a:prstGeom prst="rect">
            <a:avLst/>
          </a:prstGeom>
        </p:spPr>
      </p:pic>
      <p:sp>
        <p:nvSpPr>
          <p:cNvPr id="4" name="TextBox 3">
            <a:extLst>
              <a:ext uri="{FF2B5EF4-FFF2-40B4-BE49-F238E27FC236}">
                <a16:creationId xmlns:a16="http://schemas.microsoft.com/office/drawing/2014/main" id="{A97C2980-B765-76A4-8877-7E4186DB55AC}"/>
              </a:ext>
            </a:extLst>
          </p:cNvPr>
          <p:cNvSpPr txBox="1"/>
          <p:nvPr/>
        </p:nvSpPr>
        <p:spPr>
          <a:xfrm>
            <a:off x="466390" y="4010711"/>
            <a:ext cx="9592010" cy="923330"/>
          </a:xfrm>
          <a:prstGeom prst="rect">
            <a:avLst/>
          </a:prstGeom>
          <a:noFill/>
        </p:spPr>
        <p:txBody>
          <a:bodyPr wrap="square">
            <a:spAutoFit/>
          </a:bodyPr>
          <a:lstStyle/>
          <a:p>
            <a:r>
              <a:rPr lang="en-IN" b="1" dirty="0">
                <a:latin typeface="Calisto MT" panose="02040603050505030304" pitchFamily="18" charset="0"/>
              </a:rPr>
              <a:t>buy_dec2_sell_inc2</a:t>
            </a:r>
            <a:r>
              <a:rPr lang="en-IN" dirty="0">
                <a:latin typeface="Calisto MT" panose="02040603050505030304" pitchFamily="18" charset="0"/>
              </a:rPr>
              <a:t>: Buy if the price decreases for 2 periods, sell if it increases for 2 periods.  </a:t>
            </a:r>
          </a:p>
          <a:p>
            <a:endParaRPr lang="en-IN" dirty="0">
              <a:latin typeface="Calisto MT" panose="02040603050505030304" pitchFamily="18" charset="0"/>
            </a:endParaRPr>
          </a:p>
          <a:p>
            <a:r>
              <a:rPr lang="en-IN" b="1" dirty="0">
                <a:latin typeface="Calisto MT" panose="02040603050505030304" pitchFamily="18" charset="0"/>
              </a:rPr>
              <a:t>buy_dec5_sell_inc5</a:t>
            </a:r>
            <a:r>
              <a:rPr lang="en-IN" dirty="0">
                <a:latin typeface="Calisto MT" panose="02040603050505030304" pitchFamily="18" charset="0"/>
              </a:rPr>
              <a:t>: Buy if price decreases for 5 periods, sell if it increases for 5 periods.</a:t>
            </a:r>
          </a:p>
        </p:txBody>
      </p:sp>
    </p:spTree>
    <p:extLst>
      <p:ext uri="{BB962C8B-B14F-4D97-AF65-F5344CB8AC3E}">
        <p14:creationId xmlns:p14="http://schemas.microsoft.com/office/powerpoint/2010/main" val="356052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9CD97C-8735-C3FC-94A1-AFB953321C89}"/>
              </a:ext>
            </a:extLst>
          </p:cNvPr>
          <p:cNvSpPr/>
          <p:nvPr/>
        </p:nvSpPr>
        <p:spPr>
          <a:xfrm>
            <a:off x="227637" y="277792"/>
            <a:ext cx="6041985" cy="707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4471EC9-E845-A29E-0436-9BE65967F6B0}"/>
              </a:ext>
            </a:extLst>
          </p:cNvPr>
          <p:cNvSpPr txBox="1"/>
          <p:nvPr/>
        </p:nvSpPr>
        <p:spPr>
          <a:xfrm>
            <a:off x="370388" y="259130"/>
            <a:ext cx="6041985" cy="707886"/>
          </a:xfrm>
          <a:prstGeom prst="rect">
            <a:avLst/>
          </a:prstGeom>
          <a:noFill/>
        </p:spPr>
        <p:txBody>
          <a:bodyPr wrap="square" rtlCol="0">
            <a:spAutoFit/>
          </a:bodyPr>
          <a:lstStyle/>
          <a:p>
            <a:r>
              <a:rPr lang="en-IN" sz="4000" dirty="0">
                <a:solidFill>
                  <a:schemeClr val="bg1"/>
                </a:solidFill>
              </a:rPr>
              <a:t>Risk Management Factors</a:t>
            </a:r>
          </a:p>
        </p:txBody>
      </p:sp>
      <p:sp>
        <p:nvSpPr>
          <p:cNvPr id="5" name="TextBox 4">
            <a:extLst>
              <a:ext uri="{FF2B5EF4-FFF2-40B4-BE49-F238E27FC236}">
                <a16:creationId xmlns:a16="http://schemas.microsoft.com/office/drawing/2014/main" id="{94EC70B9-30D5-015E-3003-63A5F278FF35}"/>
              </a:ext>
            </a:extLst>
          </p:cNvPr>
          <p:cNvSpPr txBox="1"/>
          <p:nvPr/>
        </p:nvSpPr>
        <p:spPr>
          <a:xfrm>
            <a:off x="370388" y="1157569"/>
            <a:ext cx="10440364" cy="5355312"/>
          </a:xfrm>
          <a:prstGeom prst="rect">
            <a:avLst/>
          </a:prstGeom>
          <a:noFill/>
        </p:spPr>
        <p:txBody>
          <a:bodyPr wrap="square">
            <a:spAutoFit/>
          </a:bodyPr>
          <a:lstStyle/>
          <a:p>
            <a:pPr algn="l"/>
            <a:r>
              <a:rPr lang="en-US" b="1" i="0" dirty="0">
                <a:solidFill>
                  <a:srgbClr val="374151"/>
                </a:solidFill>
                <a:effectLst/>
                <a:latin typeface="Calisto MT" panose="02040603050505030304" pitchFamily="18" charset="0"/>
                <a:ea typeface="Calibri" panose="020F0502020204030204" pitchFamily="34" charset="0"/>
                <a:cs typeface="Calibri" panose="020F0502020204030204" pitchFamily="34" charset="0"/>
              </a:rPr>
              <a:t>Risk/Reward Ratio:</a:t>
            </a:r>
          </a:p>
          <a:p>
            <a:pPr algn="l"/>
            <a:endParaRPr lang="en-US" b="0" i="0" dirty="0">
              <a:solidFill>
                <a:srgbClr val="374151"/>
              </a:solidFill>
              <a:effectLst/>
              <a:latin typeface="Calisto MT" panose="02040603050505030304" pitchFamily="18"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b="0" i="0" dirty="0">
                <a:solidFill>
                  <a:srgbClr val="374151"/>
                </a:solidFill>
                <a:effectLst/>
                <a:latin typeface="Calisto MT" panose="02040603050505030304" pitchFamily="18" charset="0"/>
                <a:ea typeface="Calibri" panose="020F0502020204030204" pitchFamily="34" charset="0"/>
                <a:cs typeface="Calibri" panose="020F0502020204030204" pitchFamily="34" charset="0"/>
              </a:rPr>
              <a:t>Analyze the amount of money at risk and the expected positive outcome before opening a trade.</a:t>
            </a:r>
          </a:p>
          <a:p>
            <a:pPr algn="l">
              <a:buFont typeface="Arial" panose="020B0604020202020204" pitchFamily="34" charset="0"/>
              <a:buChar char="•"/>
            </a:pPr>
            <a:r>
              <a:rPr lang="en-US" b="0" i="0" dirty="0">
                <a:solidFill>
                  <a:srgbClr val="374151"/>
                </a:solidFill>
                <a:effectLst/>
                <a:latin typeface="Calisto MT" panose="02040603050505030304" pitchFamily="18" charset="0"/>
                <a:ea typeface="Calibri" panose="020F0502020204030204" pitchFamily="34" charset="0"/>
                <a:cs typeface="Calibri" panose="020F0502020204030204" pitchFamily="34" charset="0"/>
              </a:rPr>
              <a:t> A higher risk/reward ratio can lead to profitability even with a low win rate.</a:t>
            </a:r>
          </a:p>
          <a:p>
            <a:pPr algn="l">
              <a:buFont typeface="Arial" panose="020B0604020202020204" pitchFamily="34" charset="0"/>
              <a:buChar char="•"/>
            </a:pPr>
            <a:r>
              <a:rPr lang="en-US" b="0" i="0" dirty="0">
                <a:solidFill>
                  <a:srgbClr val="374151"/>
                </a:solidFill>
                <a:effectLst/>
                <a:latin typeface="Calisto MT" panose="02040603050505030304" pitchFamily="18" charset="0"/>
                <a:ea typeface="Calibri" panose="020F0502020204030204" pitchFamily="34" charset="0"/>
                <a:cs typeface="Calibri" panose="020F0502020204030204" pitchFamily="34" charset="0"/>
              </a:rPr>
              <a:t>Illustrative example shows profitability with a 20% success rate and a 1:5 risk/reward ratio.</a:t>
            </a:r>
          </a:p>
          <a:p>
            <a:pPr algn="l">
              <a:buFont typeface="Arial" panose="020B0604020202020204" pitchFamily="34" charset="0"/>
              <a:buChar char="•"/>
            </a:pPr>
            <a:r>
              <a:rPr lang="en-US" b="0" i="0" dirty="0">
                <a:solidFill>
                  <a:srgbClr val="374151"/>
                </a:solidFill>
                <a:effectLst/>
                <a:latin typeface="Calisto MT" panose="02040603050505030304" pitchFamily="18" charset="0"/>
                <a:ea typeface="Calibri" panose="020F0502020204030204" pitchFamily="34" charset="0"/>
                <a:cs typeface="Calibri" panose="020F0502020204030204" pitchFamily="34" charset="0"/>
              </a:rPr>
              <a:t>Finding the right balance between risk, profits, and losses is crucial for effective risk management.</a:t>
            </a:r>
          </a:p>
          <a:p>
            <a:pPr algn="l"/>
            <a:endParaRPr lang="en-US" dirty="0">
              <a:solidFill>
                <a:srgbClr val="374151"/>
              </a:solidFill>
              <a:latin typeface="Calisto MT" panose="02040603050505030304" pitchFamily="18" charset="0"/>
              <a:ea typeface="Calibri" panose="020F0502020204030204" pitchFamily="34" charset="0"/>
              <a:cs typeface="Calibri" panose="020F0502020204030204" pitchFamily="34" charset="0"/>
            </a:endParaRPr>
          </a:p>
          <a:p>
            <a:r>
              <a:rPr lang="en-IN" b="1" dirty="0">
                <a:solidFill>
                  <a:srgbClr val="FF0000"/>
                </a:solidFill>
                <a:latin typeface="Calisto MT" panose="02040603050505030304" pitchFamily="18" charset="0"/>
                <a:ea typeface="Calibri" panose="020F0502020204030204" pitchFamily="34" charset="0"/>
                <a:cs typeface="Calibri" panose="020F0502020204030204" pitchFamily="34" charset="0"/>
              </a:rPr>
              <a:t>Risk-Reward Ratio=Potential Loss/Potential Profit​</a:t>
            </a:r>
          </a:p>
          <a:p>
            <a:r>
              <a:rPr lang="en-IN" dirty="0">
                <a:latin typeface="Calisto MT" panose="02040603050505030304" pitchFamily="18" charset="0"/>
                <a:ea typeface="Calibri" panose="020F0502020204030204" pitchFamily="34" charset="0"/>
                <a:cs typeface="Calibri" panose="020F0502020204030204" pitchFamily="34" charset="0"/>
              </a:rPr>
              <a:t> </a:t>
            </a:r>
            <a:endParaRPr lang="en-US" b="0" i="0" dirty="0">
              <a:solidFill>
                <a:srgbClr val="374151"/>
              </a:solidFill>
              <a:effectLst/>
              <a:latin typeface="Calisto MT" panose="02040603050505030304" pitchFamily="18" charset="0"/>
              <a:ea typeface="Calibri" panose="020F0502020204030204" pitchFamily="34" charset="0"/>
              <a:cs typeface="Calibri" panose="020F0502020204030204" pitchFamily="34" charset="0"/>
            </a:endParaRPr>
          </a:p>
          <a:p>
            <a:pPr algn="l"/>
            <a:r>
              <a:rPr lang="en-US" b="1" i="0" dirty="0">
                <a:solidFill>
                  <a:srgbClr val="374151"/>
                </a:solidFill>
                <a:effectLst/>
                <a:latin typeface="Calisto MT" panose="02040603050505030304" pitchFamily="18" charset="0"/>
                <a:ea typeface="Calibri" panose="020F0502020204030204" pitchFamily="34" charset="0"/>
                <a:cs typeface="Calibri" panose="020F0502020204030204" pitchFamily="34" charset="0"/>
              </a:rPr>
              <a:t>Stop Loss/Take Profit Orders:</a:t>
            </a:r>
          </a:p>
          <a:p>
            <a:pPr algn="l"/>
            <a:endParaRPr lang="en-US" b="0" i="0" dirty="0">
              <a:solidFill>
                <a:srgbClr val="374151"/>
              </a:solidFill>
              <a:effectLst/>
              <a:latin typeface="Calisto MT" panose="02040603050505030304" pitchFamily="18"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b="0" i="0" dirty="0">
                <a:solidFill>
                  <a:srgbClr val="374151"/>
                </a:solidFill>
                <a:effectLst/>
                <a:latin typeface="Calisto MT" panose="02040603050505030304" pitchFamily="18" charset="0"/>
                <a:ea typeface="Calibri" panose="020F0502020204030204" pitchFamily="34" charset="0"/>
                <a:cs typeface="Calibri" panose="020F0502020204030204" pitchFamily="34" charset="0"/>
              </a:rPr>
              <a:t>Stop Loss and Take Profit orders function differently based on trader type and asset.</a:t>
            </a:r>
          </a:p>
          <a:p>
            <a:pPr algn="l">
              <a:buFont typeface="Arial" panose="020B0604020202020204" pitchFamily="34" charset="0"/>
              <a:buChar char="•"/>
            </a:pPr>
            <a:r>
              <a:rPr lang="en-US" b="0" i="0" dirty="0">
                <a:solidFill>
                  <a:srgbClr val="374151"/>
                </a:solidFill>
                <a:effectLst/>
                <a:latin typeface="Calisto MT" panose="02040603050505030304" pitchFamily="18" charset="0"/>
                <a:ea typeface="Calibri" panose="020F0502020204030204" pitchFamily="34" charset="0"/>
                <a:cs typeface="Calibri" panose="020F0502020204030204" pitchFamily="34" charset="0"/>
              </a:rPr>
              <a:t> It is crucial not to deviate from the strategy, avoiding changes to stop loss or take profit based on market movements.</a:t>
            </a:r>
          </a:p>
          <a:p>
            <a:pPr algn="l">
              <a:buFont typeface="Arial" panose="020B0604020202020204" pitchFamily="34" charset="0"/>
              <a:buChar char="•"/>
            </a:pPr>
            <a:r>
              <a:rPr lang="en-US" b="0" i="0" dirty="0">
                <a:solidFill>
                  <a:srgbClr val="374151"/>
                </a:solidFill>
                <a:effectLst/>
                <a:latin typeface="Calisto MT" panose="02040603050505030304" pitchFamily="18" charset="0"/>
                <a:ea typeface="Calibri" panose="020F0502020204030204" pitchFamily="34" charset="0"/>
                <a:cs typeface="Calibri" panose="020F0502020204030204" pitchFamily="34" charset="0"/>
              </a:rPr>
              <a:t>Consider using exit partials, trailing stops, and sticking to the original strategy for effective risk management.</a:t>
            </a:r>
          </a:p>
          <a:p>
            <a:pPr algn="l"/>
            <a:endParaRPr lang="en-US" dirty="0">
              <a:solidFill>
                <a:srgbClr val="374151"/>
              </a:solidFill>
              <a:latin typeface="Calisto MT" panose="02040603050505030304" pitchFamily="18" charset="0"/>
              <a:ea typeface="Calibri" panose="020F0502020204030204" pitchFamily="34" charset="0"/>
              <a:cs typeface="Calibri" panose="020F0502020204030204" pitchFamily="34" charset="0"/>
            </a:endParaRPr>
          </a:p>
          <a:p>
            <a:r>
              <a:rPr lang="en-IN" b="1" dirty="0">
                <a:solidFill>
                  <a:srgbClr val="FF0000"/>
                </a:solidFill>
                <a:latin typeface="Calisto MT" panose="02040603050505030304" pitchFamily="18" charset="0"/>
                <a:ea typeface="Calibri" panose="020F0502020204030204" pitchFamily="34" charset="0"/>
                <a:cs typeface="Calibri" panose="020F0502020204030204" pitchFamily="34" charset="0"/>
              </a:rPr>
              <a:t>Stop-Loss Price = Current Price - (Current Price * Stop-Loss Percentage)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7320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810882-C92B-A7FD-4638-2084213D935E}"/>
              </a:ext>
            </a:extLst>
          </p:cNvPr>
          <p:cNvPicPr>
            <a:picLocks noChangeAspect="1"/>
          </p:cNvPicPr>
          <p:nvPr/>
        </p:nvPicPr>
        <p:blipFill>
          <a:blip r:embed="rId2"/>
          <a:stretch>
            <a:fillRect/>
          </a:stretch>
        </p:blipFill>
        <p:spPr>
          <a:xfrm>
            <a:off x="195943" y="1167640"/>
            <a:ext cx="6201747" cy="3382712"/>
          </a:xfrm>
          <a:prstGeom prst="rect">
            <a:avLst/>
          </a:prstGeom>
        </p:spPr>
      </p:pic>
      <p:sp>
        <p:nvSpPr>
          <p:cNvPr id="6" name="TextBox 5">
            <a:extLst>
              <a:ext uri="{FF2B5EF4-FFF2-40B4-BE49-F238E27FC236}">
                <a16:creationId xmlns:a16="http://schemas.microsoft.com/office/drawing/2014/main" id="{A94FEC67-6C7B-4DBD-2E34-ABDF810FE519}"/>
              </a:ext>
            </a:extLst>
          </p:cNvPr>
          <p:cNvSpPr txBox="1"/>
          <p:nvPr/>
        </p:nvSpPr>
        <p:spPr>
          <a:xfrm>
            <a:off x="373224" y="215510"/>
            <a:ext cx="6071118" cy="400110"/>
          </a:xfrm>
          <a:prstGeom prst="rect">
            <a:avLst/>
          </a:prstGeom>
          <a:noFill/>
        </p:spPr>
        <p:txBody>
          <a:bodyPr wrap="square" rtlCol="0">
            <a:spAutoFit/>
          </a:bodyPr>
          <a:lstStyle/>
          <a:p>
            <a:r>
              <a:rPr lang="en-IN" sz="2000" b="1" dirty="0">
                <a:latin typeface="Calisto MT" panose="02040603050505030304" pitchFamily="18" charset="0"/>
              </a:rPr>
              <a:t>Applying Risk Management through a Python code</a:t>
            </a:r>
          </a:p>
        </p:txBody>
      </p:sp>
      <p:sp>
        <p:nvSpPr>
          <p:cNvPr id="8" name="TextBox 7">
            <a:extLst>
              <a:ext uri="{FF2B5EF4-FFF2-40B4-BE49-F238E27FC236}">
                <a16:creationId xmlns:a16="http://schemas.microsoft.com/office/drawing/2014/main" id="{35734142-1E0F-E139-8B99-5BF9DB32DE8A}"/>
              </a:ext>
            </a:extLst>
          </p:cNvPr>
          <p:cNvSpPr txBox="1"/>
          <p:nvPr/>
        </p:nvSpPr>
        <p:spPr>
          <a:xfrm>
            <a:off x="457199" y="5099565"/>
            <a:ext cx="11625166" cy="923330"/>
          </a:xfrm>
          <a:prstGeom prst="rect">
            <a:avLst/>
          </a:prstGeom>
          <a:noFill/>
        </p:spPr>
        <p:txBody>
          <a:bodyPr wrap="square">
            <a:spAutoFit/>
          </a:bodyPr>
          <a:lstStyle/>
          <a:p>
            <a:r>
              <a:rPr lang="en-US" b="0" i="0" dirty="0">
                <a:effectLst/>
                <a:latin typeface="Calisto MT" panose="02040603050505030304" pitchFamily="18" charset="0"/>
              </a:rPr>
              <a:t>The function calculates the ATR, determines the position size based on a fixed percentage of capital at risk per trade, sets the stop-loss level based on the ATR, and defines a simple trading signal (buy when the close price is above the 50-day moving average). The position size is adjusted based on the calculated position size and risk management rules.</a:t>
            </a:r>
            <a:endParaRPr lang="en-IN" dirty="0">
              <a:latin typeface="Calisto MT" panose="02040603050505030304" pitchFamily="18" charset="0"/>
            </a:endParaRPr>
          </a:p>
        </p:txBody>
      </p:sp>
      <p:pic>
        <p:nvPicPr>
          <p:cNvPr id="10" name="Picture 9">
            <a:extLst>
              <a:ext uri="{FF2B5EF4-FFF2-40B4-BE49-F238E27FC236}">
                <a16:creationId xmlns:a16="http://schemas.microsoft.com/office/drawing/2014/main" id="{77F768A2-4656-5807-8939-85550D4A785F}"/>
              </a:ext>
            </a:extLst>
          </p:cNvPr>
          <p:cNvPicPr>
            <a:picLocks noChangeAspect="1"/>
          </p:cNvPicPr>
          <p:nvPr/>
        </p:nvPicPr>
        <p:blipFill rotWithShape="1">
          <a:blip r:embed="rId3"/>
          <a:srcRect l="5631" r="4850" b="5829"/>
          <a:stretch/>
        </p:blipFill>
        <p:spPr>
          <a:xfrm>
            <a:off x="6444342" y="1204478"/>
            <a:ext cx="5551715" cy="1700816"/>
          </a:xfrm>
          <a:prstGeom prst="rect">
            <a:avLst/>
          </a:prstGeom>
        </p:spPr>
      </p:pic>
      <p:sp>
        <p:nvSpPr>
          <p:cNvPr id="15" name="TextBox 14">
            <a:extLst>
              <a:ext uri="{FF2B5EF4-FFF2-40B4-BE49-F238E27FC236}">
                <a16:creationId xmlns:a16="http://schemas.microsoft.com/office/drawing/2014/main" id="{FC41C7F9-BB79-C09C-20FE-415E60E35D5B}"/>
              </a:ext>
            </a:extLst>
          </p:cNvPr>
          <p:cNvSpPr txBox="1"/>
          <p:nvPr/>
        </p:nvSpPr>
        <p:spPr>
          <a:xfrm>
            <a:off x="6444342" y="3159760"/>
            <a:ext cx="5638023" cy="1200329"/>
          </a:xfrm>
          <a:prstGeom prst="rect">
            <a:avLst/>
          </a:prstGeom>
          <a:noFill/>
        </p:spPr>
        <p:txBody>
          <a:bodyPr wrap="square" rtlCol="0">
            <a:spAutoFit/>
          </a:bodyPr>
          <a:lstStyle/>
          <a:p>
            <a:pPr algn="ctr"/>
            <a:r>
              <a:rPr lang="en-US" dirty="0">
                <a:latin typeface="Calisto MT" panose="02040603050505030304" pitchFamily="18" charset="0"/>
              </a:rPr>
              <a:t>These lines define a function </a:t>
            </a:r>
            <a:r>
              <a:rPr lang="en-US" i="1" dirty="0" err="1">
                <a:latin typeface="Calisto MT" panose="02040603050505030304" pitchFamily="18" charset="0"/>
              </a:rPr>
              <a:t>calculate_atr</a:t>
            </a:r>
            <a:r>
              <a:rPr lang="en-US" i="1" dirty="0">
                <a:latin typeface="Calisto MT" panose="02040603050505030304" pitchFamily="18" charset="0"/>
              </a:rPr>
              <a:t> </a:t>
            </a:r>
            <a:r>
              <a:rPr lang="en-US" dirty="0">
                <a:latin typeface="Calisto MT" panose="02040603050505030304" pitchFamily="18" charset="0"/>
              </a:rPr>
              <a:t>that calculates the Average True Range (ATR) based on high, low, and close prices. The ATR is calculated as the rolling mean of the True Range over a specified window</a:t>
            </a:r>
            <a:endParaRPr lang="en-IN" dirty="0">
              <a:latin typeface="Calisto MT" panose="02040603050505030304" pitchFamily="18" charset="0"/>
            </a:endParaRPr>
          </a:p>
        </p:txBody>
      </p:sp>
    </p:spTree>
    <p:extLst>
      <p:ext uri="{BB962C8B-B14F-4D97-AF65-F5344CB8AC3E}">
        <p14:creationId xmlns:p14="http://schemas.microsoft.com/office/powerpoint/2010/main" val="135906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7592D5-87A3-2CB7-4145-D849B7A5F24C}"/>
              </a:ext>
            </a:extLst>
          </p:cNvPr>
          <p:cNvPicPr>
            <a:picLocks noChangeAspect="1"/>
          </p:cNvPicPr>
          <p:nvPr/>
        </p:nvPicPr>
        <p:blipFill rotWithShape="1">
          <a:blip r:embed="rId2"/>
          <a:srcRect l="540" r="19943"/>
          <a:stretch/>
        </p:blipFill>
        <p:spPr>
          <a:xfrm>
            <a:off x="177036" y="1455575"/>
            <a:ext cx="11290287" cy="3313002"/>
          </a:xfrm>
          <a:prstGeom prst="rect">
            <a:avLst/>
          </a:prstGeom>
        </p:spPr>
      </p:pic>
      <p:sp>
        <p:nvSpPr>
          <p:cNvPr id="4" name="TextBox 3">
            <a:extLst>
              <a:ext uri="{FF2B5EF4-FFF2-40B4-BE49-F238E27FC236}">
                <a16:creationId xmlns:a16="http://schemas.microsoft.com/office/drawing/2014/main" id="{BCFF3846-5AAF-A56F-4742-D1A2139329E5}"/>
              </a:ext>
            </a:extLst>
          </p:cNvPr>
          <p:cNvSpPr txBox="1"/>
          <p:nvPr/>
        </p:nvSpPr>
        <p:spPr>
          <a:xfrm>
            <a:off x="800629" y="5002315"/>
            <a:ext cx="10590742" cy="400110"/>
          </a:xfrm>
          <a:prstGeom prst="rect">
            <a:avLst/>
          </a:prstGeom>
          <a:noFill/>
        </p:spPr>
        <p:txBody>
          <a:bodyPr wrap="square" rtlCol="0">
            <a:spAutoFit/>
          </a:bodyPr>
          <a:lstStyle/>
          <a:p>
            <a:r>
              <a:rPr lang="en-IN" sz="2000" dirty="0">
                <a:latin typeface="Calisto MT" panose="02040603050505030304" pitchFamily="18" charset="0"/>
              </a:rPr>
              <a:t>Three extra columns containing ATR, position size, and stop loss can be seen here in the snippet.</a:t>
            </a:r>
          </a:p>
        </p:txBody>
      </p:sp>
    </p:spTree>
    <p:extLst>
      <p:ext uri="{BB962C8B-B14F-4D97-AF65-F5344CB8AC3E}">
        <p14:creationId xmlns:p14="http://schemas.microsoft.com/office/powerpoint/2010/main" val="2517673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93B729F-7929-9235-A93A-4ACD72FC1A60}"/>
              </a:ext>
            </a:extLst>
          </p:cNvPr>
          <p:cNvSpPr/>
          <p:nvPr/>
        </p:nvSpPr>
        <p:spPr>
          <a:xfrm>
            <a:off x="653142" y="413073"/>
            <a:ext cx="2472737" cy="6353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3196529-1368-53F0-11FD-CBAC392320A8}"/>
              </a:ext>
            </a:extLst>
          </p:cNvPr>
          <p:cNvSpPr txBox="1"/>
          <p:nvPr/>
        </p:nvSpPr>
        <p:spPr>
          <a:xfrm>
            <a:off x="734171" y="340525"/>
            <a:ext cx="4783416" cy="707886"/>
          </a:xfrm>
          <a:prstGeom prst="rect">
            <a:avLst/>
          </a:prstGeom>
          <a:noFill/>
        </p:spPr>
        <p:txBody>
          <a:bodyPr wrap="square" rtlCol="0">
            <a:spAutoFit/>
          </a:bodyPr>
          <a:lstStyle/>
          <a:p>
            <a:r>
              <a:rPr lang="en-IN" sz="4000" b="1" dirty="0">
                <a:solidFill>
                  <a:schemeClr val="bg1"/>
                </a:solidFill>
              </a:rPr>
              <a:t>Summary</a:t>
            </a:r>
          </a:p>
        </p:txBody>
      </p:sp>
      <p:sp>
        <p:nvSpPr>
          <p:cNvPr id="3" name="TextBox 2">
            <a:extLst>
              <a:ext uri="{FF2B5EF4-FFF2-40B4-BE49-F238E27FC236}">
                <a16:creationId xmlns:a16="http://schemas.microsoft.com/office/drawing/2014/main" id="{FA1275CA-4E6D-FA6B-0E69-0F4DBC646E82}"/>
              </a:ext>
            </a:extLst>
          </p:cNvPr>
          <p:cNvSpPr txBox="1"/>
          <p:nvPr/>
        </p:nvSpPr>
        <p:spPr>
          <a:xfrm>
            <a:off x="653142" y="1582340"/>
            <a:ext cx="11066107" cy="3693319"/>
          </a:xfrm>
          <a:prstGeom prst="rect">
            <a:avLst/>
          </a:prstGeom>
          <a:noFill/>
        </p:spPr>
        <p:txBody>
          <a:bodyPr wrap="square" rtlCol="0">
            <a:spAutoFit/>
          </a:bodyPr>
          <a:lstStyle/>
          <a:p>
            <a:r>
              <a:rPr lang="en-US" dirty="0">
                <a:latin typeface="Calisto MT" panose="02040603050505030304" pitchFamily="18" charset="0"/>
              </a:rPr>
              <a:t>Historical Bitcoin data (01 Jan 2018 to 31 Jan 2022) was loaded using the </a:t>
            </a:r>
            <a:r>
              <a:rPr lang="en-US" dirty="0" err="1">
                <a:latin typeface="Calisto MT" panose="02040603050505030304" pitchFamily="18" charset="0"/>
              </a:rPr>
              <a:t>historic_crypto</a:t>
            </a:r>
            <a:r>
              <a:rPr lang="en-US" dirty="0">
                <a:latin typeface="Calisto MT" panose="02040603050505030304" pitchFamily="18" charset="0"/>
              </a:rPr>
              <a:t> library and </a:t>
            </a:r>
            <a:r>
              <a:rPr lang="en-US" dirty="0" err="1">
                <a:latin typeface="Calisto MT" panose="02040603050505030304" pitchFamily="18" charset="0"/>
              </a:rPr>
              <a:t>CoinBase</a:t>
            </a:r>
            <a:r>
              <a:rPr lang="en-US" dirty="0">
                <a:latin typeface="Calisto MT" panose="02040603050505030304" pitchFamily="18" charset="0"/>
              </a:rPr>
              <a:t> API, analyzed at 6-hour intervals for autocorrelation. Rolling mean and standard deviation were computed for price attributes with varying windows (3, 7, 30 days). </a:t>
            </a:r>
          </a:p>
          <a:p>
            <a:endParaRPr lang="en-US" dirty="0">
              <a:latin typeface="Calisto MT" panose="02040603050505030304" pitchFamily="18" charset="0"/>
            </a:endParaRPr>
          </a:p>
          <a:p>
            <a:r>
              <a:rPr lang="en-US" dirty="0">
                <a:latin typeface="Calisto MT" panose="02040603050505030304" pitchFamily="18" charset="0"/>
              </a:rPr>
              <a:t>The FB Prophet algorithm modeled non-stationary data, with training (2018-01-01 to 2021-08-01) and testing (2021-08-01 to 2022-01-31). FB Prophet exhibited a Mean Absolute Error of 954.50 and Root Mean Square Error of 1253.94.</a:t>
            </a:r>
          </a:p>
          <a:p>
            <a:endParaRPr lang="en-US" dirty="0">
              <a:latin typeface="Calisto MT" panose="02040603050505030304" pitchFamily="18" charset="0"/>
            </a:endParaRPr>
          </a:p>
          <a:p>
            <a:r>
              <a:rPr lang="en-US" dirty="0">
                <a:latin typeface="Calisto MT" panose="02040603050505030304" pitchFamily="18" charset="0"/>
              </a:rPr>
              <a:t>Back-testing identified a strategy yielding around 2.85% by buying during 2-period price decreases and selling during 5-period increases over a month, with associated risk. </a:t>
            </a:r>
          </a:p>
          <a:p>
            <a:endParaRPr lang="en-US" dirty="0">
              <a:latin typeface="Calisto MT" panose="02040603050505030304" pitchFamily="18" charset="0"/>
            </a:endParaRPr>
          </a:p>
          <a:p>
            <a:r>
              <a:rPr lang="en-US" dirty="0">
                <a:latin typeface="Calisto MT" panose="02040603050505030304" pitchFamily="18" charset="0"/>
              </a:rPr>
              <a:t>Risk management, including Risk to Reward ratio and stop-loss mechanisms, was integrated, calculated using ATR. The framework and results were presented in a notebook.</a:t>
            </a:r>
            <a:endParaRPr lang="en-IN" dirty="0">
              <a:latin typeface="Calisto MT" panose="02040603050505030304" pitchFamily="18" charset="0"/>
            </a:endParaRPr>
          </a:p>
        </p:txBody>
      </p:sp>
    </p:spTree>
    <p:extLst>
      <p:ext uri="{BB962C8B-B14F-4D97-AF65-F5344CB8AC3E}">
        <p14:creationId xmlns:p14="http://schemas.microsoft.com/office/powerpoint/2010/main" val="254658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3BB184-EBB7-7264-C999-1506875C1BF5}"/>
              </a:ext>
            </a:extLst>
          </p:cNvPr>
          <p:cNvSpPr txBox="1"/>
          <p:nvPr/>
        </p:nvSpPr>
        <p:spPr>
          <a:xfrm>
            <a:off x="372083" y="543657"/>
            <a:ext cx="10776030" cy="707886"/>
          </a:xfrm>
          <a:prstGeom prst="rect">
            <a:avLst/>
          </a:prstGeom>
          <a:noFill/>
        </p:spPr>
        <p:txBody>
          <a:bodyPr wrap="square" rtlCol="0">
            <a:spAutoFit/>
          </a:bodyPr>
          <a:lstStyle/>
          <a:p>
            <a:pPr algn="ctr"/>
            <a:r>
              <a:rPr lang="en-IN" sz="4000" b="1" dirty="0">
                <a:latin typeface="Baskerville Old Face" panose="02020602080505020303" pitchFamily="18" charset="0"/>
              </a:rPr>
              <a:t>OBJECTIVE</a:t>
            </a:r>
          </a:p>
        </p:txBody>
      </p:sp>
      <p:sp>
        <p:nvSpPr>
          <p:cNvPr id="3" name="TextBox 2">
            <a:extLst>
              <a:ext uri="{FF2B5EF4-FFF2-40B4-BE49-F238E27FC236}">
                <a16:creationId xmlns:a16="http://schemas.microsoft.com/office/drawing/2014/main" id="{CCC6762D-FC9A-7F75-5048-E95BFA2662C6}"/>
              </a:ext>
            </a:extLst>
          </p:cNvPr>
          <p:cNvSpPr txBox="1"/>
          <p:nvPr/>
        </p:nvSpPr>
        <p:spPr>
          <a:xfrm>
            <a:off x="726646" y="2015413"/>
            <a:ext cx="10981303" cy="3170099"/>
          </a:xfrm>
          <a:prstGeom prst="rect">
            <a:avLst/>
          </a:prstGeom>
          <a:noFill/>
        </p:spPr>
        <p:txBody>
          <a:bodyPr wrap="square" rtlCol="0">
            <a:spAutoFit/>
          </a:bodyPr>
          <a:lstStyle/>
          <a:p>
            <a:r>
              <a:rPr lang="en-IN" sz="2500" dirty="0">
                <a:latin typeface="Calisto MT" panose="02040603050505030304" pitchFamily="18" charset="0"/>
              </a:rPr>
              <a:t>This presentation will cover the following aspects of the project:-</a:t>
            </a:r>
          </a:p>
          <a:p>
            <a:endParaRPr lang="en-IN" sz="2500" dirty="0">
              <a:latin typeface="Calisto MT" panose="02040603050505030304" pitchFamily="18" charset="0"/>
            </a:endParaRPr>
          </a:p>
          <a:p>
            <a:pPr marL="342900" indent="-342900">
              <a:buAutoNum type="arabicPeriod"/>
            </a:pPr>
            <a:r>
              <a:rPr lang="en-IN" sz="2500" dirty="0">
                <a:latin typeface="Calisto MT" panose="02040603050505030304" pitchFamily="18" charset="0"/>
              </a:rPr>
              <a:t>Algorithm code: This part explains the algorithm used to train and fit the model.</a:t>
            </a:r>
          </a:p>
          <a:p>
            <a:pPr marL="342900" indent="-342900">
              <a:buAutoNum type="arabicPeriod"/>
            </a:pPr>
            <a:r>
              <a:rPr lang="en-IN" sz="2500" dirty="0">
                <a:latin typeface="Calisto MT" panose="02040603050505030304" pitchFamily="18" charset="0"/>
              </a:rPr>
              <a:t>Back-testing Result: Historical data is used for back-testing.</a:t>
            </a:r>
          </a:p>
          <a:p>
            <a:pPr marL="342900" indent="-342900">
              <a:buAutoNum type="arabicPeriod"/>
            </a:pPr>
            <a:r>
              <a:rPr lang="en-IN" sz="2500" b="0" i="0" u="none" strike="noStrike" baseline="0" dirty="0">
                <a:latin typeface="Calisto MT" panose="02040603050505030304" pitchFamily="18" charset="0"/>
              </a:rPr>
              <a:t>Risk Management Plan: Assessing and exploring risk management factors for a good trading strategy. </a:t>
            </a:r>
          </a:p>
          <a:p>
            <a:pPr marL="342900" indent="-342900">
              <a:buAutoNum type="arabicPeriod"/>
            </a:pPr>
            <a:r>
              <a:rPr lang="en-IN" sz="2500" b="0" i="0" u="none" strike="noStrike" baseline="0" dirty="0">
                <a:latin typeface="Calisto MT" panose="02040603050505030304" pitchFamily="18" charset="0"/>
              </a:rPr>
              <a:t>Summary of the model: A concise explanation of the model’s working.</a:t>
            </a:r>
          </a:p>
        </p:txBody>
      </p:sp>
    </p:spTree>
    <p:extLst>
      <p:ext uri="{BB962C8B-B14F-4D97-AF65-F5344CB8AC3E}">
        <p14:creationId xmlns:p14="http://schemas.microsoft.com/office/powerpoint/2010/main" val="378276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86B803E-AAAE-E1D3-C7F4-51DC0C2CB33D}"/>
              </a:ext>
            </a:extLst>
          </p:cNvPr>
          <p:cNvSpPr/>
          <p:nvPr/>
        </p:nvSpPr>
        <p:spPr>
          <a:xfrm>
            <a:off x="214132" y="358816"/>
            <a:ext cx="3281422" cy="7523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t>Algorithm Code</a:t>
            </a:r>
          </a:p>
        </p:txBody>
      </p:sp>
      <p:sp>
        <p:nvSpPr>
          <p:cNvPr id="5" name="TextBox 4">
            <a:extLst>
              <a:ext uri="{FF2B5EF4-FFF2-40B4-BE49-F238E27FC236}">
                <a16:creationId xmlns:a16="http://schemas.microsoft.com/office/drawing/2014/main" id="{479417EB-EDC0-70A5-738A-0DBC2A441935}"/>
              </a:ext>
            </a:extLst>
          </p:cNvPr>
          <p:cNvSpPr txBox="1"/>
          <p:nvPr/>
        </p:nvSpPr>
        <p:spPr>
          <a:xfrm>
            <a:off x="214132" y="1470404"/>
            <a:ext cx="11514448" cy="646331"/>
          </a:xfrm>
          <a:prstGeom prst="rect">
            <a:avLst/>
          </a:prstGeom>
          <a:noFill/>
        </p:spPr>
        <p:txBody>
          <a:bodyPr wrap="square" rtlCol="0">
            <a:spAutoFit/>
          </a:bodyPr>
          <a:lstStyle/>
          <a:p>
            <a:r>
              <a:rPr lang="en-IN" dirty="0">
                <a:latin typeface="Calisto MT" panose="02040603050505030304" pitchFamily="18" charset="0"/>
              </a:rPr>
              <a:t>We used the FB Prophet algorithm to fit the trading model because </a:t>
            </a:r>
            <a:r>
              <a:rPr lang="en-US" b="0" i="0" dirty="0">
                <a:effectLst/>
                <a:latin typeface="Calisto MT" panose="02040603050505030304" pitchFamily="18" charset="0"/>
              </a:rPr>
              <a:t>it can handle time series data with various patterns and seasonality.</a:t>
            </a:r>
            <a:r>
              <a:rPr lang="en-IN" dirty="0">
                <a:latin typeface="Calisto MT" panose="02040603050505030304" pitchFamily="18" charset="0"/>
              </a:rPr>
              <a:t> </a:t>
            </a:r>
          </a:p>
        </p:txBody>
      </p:sp>
      <p:pic>
        <p:nvPicPr>
          <p:cNvPr id="7" name="Picture 6">
            <a:extLst>
              <a:ext uri="{FF2B5EF4-FFF2-40B4-BE49-F238E27FC236}">
                <a16:creationId xmlns:a16="http://schemas.microsoft.com/office/drawing/2014/main" id="{63064107-761D-CD88-742C-EA08D68E96B4}"/>
              </a:ext>
            </a:extLst>
          </p:cNvPr>
          <p:cNvPicPr>
            <a:picLocks noChangeAspect="1"/>
          </p:cNvPicPr>
          <p:nvPr/>
        </p:nvPicPr>
        <p:blipFill rotWithShape="1">
          <a:blip r:embed="rId2"/>
          <a:srcRect t="45627" r="12445" b="3586"/>
          <a:stretch/>
        </p:blipFill>
        <p:spPr>
          <a:xfrm>
            <a:off x="391415" y="5524460"/>
            <a:ext cx="9325971" cy="606961"/>
          </a:xfrm>
          <a:prstGeom prst="rect">
            <a:avLst/>
          </a:prstGeom>
        </p:spPr>
      </p:pic>
      <p:sp>
        <p:nvSpPr>
          <p:cNvPr id="8" name="TextBox 7">
            <a:extLst>
              <a:ext uri="{FF2B5EF4-FFF2-40B4-BE49-F238E27FC236}">
                <a16:creationId xmlns:a16="http://schemas.microsoft.com/office/drawing/2014/main" id="{84FDBE1E-B1D3-3288-3304-732FC17CC525}"/>
              </a:ext>
            </a:extLst>
          </p:cNvPr>
          <p:cNvSpPr txBox="1"/>
          <p:nvPr/>
        </p:nvSpPr>
        <p:spPr>
          <a:xfrm>
            <a:off x="391415" y="5155128"/>
            <a:ext cx="4843058" cy="369332"/>
          </a:xfrm>
          <a:prstGeom prst="rect">
            <a:avLst/>
          </a:prstGeom>
          <a:noFill/>
        </p:spPr>
        <p:txBody>
          <a:bodyPr wrap="square" rtlCol="0">
            <a:spAutoFit/>
          </a:bodyPr>
          <a:lstStyle/>
          <a:p>
            <a:r>
              <a:rPr lang="en-IN" dirty="0">
                <a:latin typeface="Calisto MT" panose="02040603050505030304" pitchFamily="18" charset="0"/>
              </a:rPr>
              <a:t>Importing the FB Prophet model</a:t>
            </a:r>
          </a:p>
        </p:txBody>
      </p:sp>
      <p:pic>
        <p:nvPicPr>
          <p:cNvPr id="10" name="Picture 9">
            <a:extLst>
              <a:ext uri="{FF2B5EF4-FFF2-40B4-BE49-F238E27FC236}">
                <a16:creationId xmlns:a16="http://schemas.microsoft.com/office/drawing/2014/main" id="{E9CCD2C6-C3F4-26C1-D4CA-B2E2B299CED0}"/>
              </a:ext>
            </a:extLst>
          </p:cNvPr>
          <p:cNvPicPr>
            <a:picLocks noChangeAspect="1"/>
          </p:cNvPicPr>
          <p:nvPr/>
        </p:nvPicPr>
        <p:blipFill>
          <a:blip r:embed="rId3"/>
          <a:stretch>
            <a:fillRect/>
          </a:stretch>
        </p:blipFill>
        <p:spPr>
          <a:xfrm>
            <a:off x="391415" y="2860064"/>
            <a:ext cx="8314046" cy="2247262"/>
          </a:xfrm>
          <a:prstGeom prst="rect">
            <a:avLst/>
          </a:prstGeom>
        </p:spPr>
      </p:pic>
      <p:sp>
        <p:nvSpPr>
          <p:cNvPr id="11" name="TextBox 10">
            <a:extLst>
              <a:ext uri="{FF2B5EF4-FFF2-40B4-BE49-F238E27FC236}">
                <a16:creationId xmlns:a16="http://schemas.microsoft.com/office/drawing/2014/main" id="{9A2F72C3-590E-9AD8-BBDB-98A81A6D5E06}"/>
              </a:ext>
            </a:extLst>
          </p:cNvPr>
          <p:cNvSpPr txBox="1"/>
          <p:nvPr/>
        </p:nvSpPr>
        <p:spPr>
          <a:xfrm>
            <a:off x="391415" y="2301401"/>
            <a:ext cx="3629609" cy="369332"/>
          </a:xfrm>
          <a:prstGeom prst="rect">
            <a:avLst/>
          </a:prstGeom>
          <a:noFill/>
        </p:spPr>
        <p:txBody>
          <a:bodyPr wrap="square" rtlCol="0">
            <a:spAutoFit/>
          </a:bodyPr>
          <a:lstStyle/>
          <a:p>
            <a:r>
              <a:rPr lang="en-IN" dirty="0">
                <a:latin typeface="Calisto MT" panose="02040603050505030304" pitchFamily="18" charset="0"/>
              </a:rPr>
              <a:t>Importing relevant libraries</a:t>
            </a:r>
          </a:p>
        </p:txBody>
      </p:sp>
    </p:spTree>
    <p:extLst>
      <p:ext uri="{BB962C8B-B14F-4D97-AF65-F5344CB8AC3E}">
        <p14:creationId xmlns:p14="http://schemas.microsoft.com/office/powerpoint/2010/main" val="184597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F0DD52-4BBF-6B1D-5AEC-A01EA6A60373}"/>
              </a:ext>
            </a:extLst>
          </p:cNvPr>
          <p:cNvPicPr>
            <a:picLocks noChangeAspect="1"/>
          </p:cNvPicPr>
          <p:nvPr/>
        </p:nvPicPr>
        <p:blipFill rotWithShape="1">
          <a:blip r:embed="rId2"/>
          <a:srcRect b="37646"/>
          <a:stretch/>
        </p:blipFill>
        <p:spPr>
          <a:xfrm>
            <a:off x="513184" y="1055127"/>
            <a:ext cx="9968294" cy="2373873"/>
          </a:xfrm>
          <a:prstGeom prst="rect">
            <a:avLst/>
          </a:prstGeom>
        </p:spPr>
      </p:pic>
      <p:sp>
        <p:nvSpPr>
          <p:cNvPr id="3" name="TextBox 2">
            <a:extLst>
              <a:ext uri="{FF2B5EF4-FFF2-40B4-BE49-F238E27FC236}">
                <a16:creationId xmlns:a16="http://schemas.microsoft.com/office/drawing/2014/main" id="{A59BFC1D-6344-909A-9A54-E54CB83D274B}"/>
              </a:ext>
            </a:extLst>
          </p:cNvPr>
          <p:cNvSpPr txBox="1"/>
          <p:nvPr/>
        </p:nvSpPr>
        <p:spPr>
          <a:xfrm>
            <a:off x="513184" y="401216"/>
            <a:ext cx="3648269" cy="369332"/>
          </a:xfrm>
          <a:prstGeom prst="rect">
            <a:avLst/>
          </a:prstGeom>
          <a:noFill/>
        </p:spPr>
        <p:txBody>
          <a:bodyPr wrap="square" rtlCol="0">
            <a:spAutoFit/>
          </a:bodyPr>
          <a:lstStyle/>
          <a:p>
            <a:r>
              <a:rPr lang="en-IN" dirty="0">
                <a:latin typeface="Calisto MT" panose="02040603050505030304" pitchFamily="18" charset="0"/>
              </a:rPr>
              <a:t>Splitting train and test data</a:t>
            </a:r>
          </a:p>
        </p:txBody>
      </p:sp>
      <p:pic>
        <p:nvPicPr>
          <p:cNvPr id="5" name="Picture 4">
            <a:extLst>
              <a:ext uri="{FF2B5EF4-FFF2-40B4-BE49-F238E27FC236}">
                <a16:creationId xmlns:a16="http://schemas.microsoft.com/office/drawing/2014/main" id="{258CE420-291A-F73C-F5F5-0B5A4D7FF4BE}"/>
              </a:ext>
            </a:extLst>
          </p:cNvPr>
          <p:cNvPicPr>
            <a:picLocks noChangeAspect="1"/>
          </p:cNvPicPr>
          <p:nvPr/>
        </p:nvPicPr>
        <p:blipFill rotWithShape="1">
          <a:blip r:embed="rId2"/>
          <a:srcRect t="62324"/>
          <a:stretch/>
        </p:blipFill>
        <p:spPr>
          <a:xfrm>
            <a:off x="513184" y="4371155"/>
            <a:ext cx="11355354" cy="1633956"/>
          </a:xfrm>
          <a:prstGeom prst="rect">
            <a:avLst/>
          </a:prstGeom>
        </p:spPr>
      </p:pic>
      <p:sp>
        <p:nvSpPr>
          <p:cNvPr id="6" name="TextBox 5">
            <a:extLst>
              <a:ext uri="{FF2B5EF4-FFF2-40B4-BE49-F238E27FC236}">
                <a16:creationId xmlns:a16="http://schemas.microsoft.com/office/drawing/2014/main" id="{01E69D9B-64D1-2D39-22A1-56A904453A2A}"/>
              </a:ext>
            </a:extLst>
          </p:cNvPr>
          <p:cNvSpPr txBox="1"/>
          <p:nvPr/>
        </p:nvSpPr>
        <p:spPr>
          <a:xfrm>
            <a:off x="513184" y="3709639"/>
            <a:ext cx="3452326" cy="369332"/>
          </a:xfrm>
          <a:prstGeom prst="rect">
            <a:avLst/>
          </a:prstGeom>
          <a:noFill/>
        </p:spPr>
        <p:txBody>
          <a:bodyPr wrap="square" rtlCol="0">
            <a:spAutoFit/>
          </a:bodyPr>
          <a:lstStyle/>
          <a:p>
            <a:r>
              <a:rPr lang="en-IN" dirty="0">
                <a:latin typeface="Calisto MT" panose="02040603050505030304" pitchFamily="18" charset="0"/>
              </a:rPr>
              <a:t>Fitting the FB Prophet Model</a:t>
            </a:r>
          </a:p>
        </p:txBody>
      </p:sp>
    </p:spTree>
    <p:extLst>
      <p:ext uri="{BB962C8B-B14F-4D97-AF65-F5344CB8AC3E}">
        <p14:creationId xmlns:p14="http://schemas.microsoft.com/office/powerpoint/2010/main" val="5832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E20514-BE4C-EA61-8200-683E814B21C4}"/>
              </a:ext>
            </a:extLst>
          </p:cNvPr>
          <p:cNvPicPr>
            <a:picLocks noChangeAspect="1"/>
          </p:cNvPicPr>
          <p:nvPr/>
        </p:nvPicPr>
        <p:blipFill rotWithShape="1">
          <a:blip r:embed="rId2"/>
          <a:srcRect t="53834" r="58959" b="956"/>
          <a:stretch/>
        </p:blipFill>
        <p:spPr>
          <a:xfrm>
            <a:off x="8417936" y="1594505"/>
            <a:ext cx="3526538" cy="2137740"/>
          </a:xfrm>
          <a:prstGeom prst="rect">
            <a:avLst/>
          </a:prstGeom>
        </p:spPr>
      </p:pic>
      <p:sp>
        <p:nvSpPr>
          <p:cNvPr id="4" name="TextBox 3">
            <a:extLst>
              <a:ext uri="{FF2B5EF4-FFF2-40B4-BE49-F238E27FC236}">
                <a16:creationId xmlns:a16="http://schemas.microsoft.com/office/drawing/2014/main" id="{345F14EB-E55A-2DB6-2C3D-D9EF5E0DB66F}"/>
              </a:ext>
            </a:extLst>
          </p:cNvPr>
          <p:cNvSpPr txBox="1"/>
          <p:nvPr/>
        </p:nvSpPr>
        <p:spPr>
          <a:xfrm>
            <a:off x="317889" y="4340165"/>
            <a:ext cx="11084119" cy="923330"/>
          </a:xfrm>
          <a:prstGeom prst="rect">
            <a:avLst/>
          </a:prstGeom>
          <a:noFill/>
        </p:spPr>
        <p:txBody>
          <a:bodyPr wrap="square" rtlCol="0">
            <a:spAutoFit/>
          </a:bodyPr>
          <a:lstStyle/>
          <a:p>
            <a:r>
              <a:rPr lang="en-US" dirty="0">
                <a:latin typeface="Calisto MT" panose="02040603050505030304" pitchFamily="18" charset="0"/>
              </a:rPr>
              <a:t>There is a positive correlation for 6 hours, daily, and weekly lag plots. But we can see that there is no correlation for monthly lag plot. Also, our data at the 6-hour level preserves the auto-correlation the most. So, we will use 6 hour frequency data. , our data at the 6-hour level preserves the autocorrelation6-hour</a:t>
            </a:r>
            <a:endParaRPr lang="en-IN" dirty="0">
              <a:latin typeface="Calisto MT" panose="02040603050505030304" pitchFamily="18" charset="0"/>
            </a:endParaRPr>
          </a:p>
        </p:txBody>
      </p:sp>
      <p:pic>
        <p:nvPicPr>
          <p:cNvPr id="5" name="Picture 4">
            <a:extLst>
              <a:ext uri="{FF2B5EF4-FFF2-40B4-BE49-F238E27FC236}">
                <a16:creationId xmlns:a16="http://schemas.microsoft.com/office/drawing/2014/main" id="{1A233B26-7EF9-BBBE-F21E-4392620EE4DA}"/>
              </a:ext>
            </a:extLst>
          </p:cNvPr>
          <p:cNvPicPr>
            <a:picLocks noChangeAspect="1"/>
          </p:cNvPicPr>
          <p:nvPr/>
        </p:nvPicPr>
        <p:blipFill rotWithShape="1">
          <a:blip r:embed="rId2"/>
          <a:srcRect t="10894" b="45401"/>
          <a:stretch/>
        </p:blipFill>
        <p:spPr>
          <a:xfrm>
            <a:off x="317889" y="1520890"/>
            <a:ext cx="7866303" cy="2137740"/>
          </a:xfrm>
          <a:prstGeom prst="rect">
            <a:avLst/>
          </a:prstGeom>
        </p:spPr>
      </p:pic>
      <p:sp>
        <p:nvSpPr>
          <p:cNvPr id="6" name="TextBox 5">
            <a:extLst>
              <a:ext uri="{FF2B5EF4-FFF2-40B4-BE49-F238E27FC236}">
                <a16:creationId xmlns:a16="http://schemas.microsoft.com/office/drawing/2014/main" id="{9229717A-B07A-7981-5081-E462A902B916}"/>
              </a:ext>
            </a:extLst>
          </p:cNvPr>
          <p:cNvSpPr txBox="1"/>
          <p:nvPr/>
        </p:nvSpPr>
        <p:spPr>
          <a:xfrm>
            <a:off x="457200" y="474959"/>
            <a:ext cx="5225143" cy="400110"/>
          </a:xfrm>
          <a:prstGeom prst="rect">
            <a:avLst/>
          </a:prstGeom>
          <a:noFill/>
        </p:spPr>
        <p:txBody>
          <a:bodyPr wrap="square" rtlCol="0">
            <a:spAutoFit/>
          </a:bodyPr>
          <a:lstStyle/>
          <a:p>
            <a:r>
              <a:rPr lang="en-IN" sz="2000" b="1" dirty="0">
                <a:latin typeface="Calisto MT" panose="02040603050505030304" pitchFamily="18" charset="0"/>
              </a:rPr>
              <a:t>Lag Plots: why are we using 6-hour data?</a:t>
            </a:r>
          </a:p>
        </p:txBody>
      </p:sp>
    </p:spTree>
    <p:extLst>
      <p:ext uri="{BB962C8B-B14F-4D97-AF65-F5344CB8AC3E}">
        <p14:creationId xmlns:p14="http://schemas.microsoft.com/office/powerpoint/2010/main" val="318098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1752A7-5420-26F8-2566-B0327314CC6F}"/>
              </a:ext>
            </a:extLst>
          </p:cNvPr>
          <p:cNvPicPr>
            <a:picLocks noChangeAspect="1"/>
          </p:cNvPicPr>
          <p:nvPr/>
        </p:nvPicPr>
        <p:blipFill>
          <a:blip r:embed="rId2"/>
          <a:stretch>
            <a:fillRect/>
          </a:stretch>
        </p:blipFill>
        <p:spPr>
          <a:xfrm>
            <a:off x="535997" y="979199"/>
            <a:ext cx="6454699" cy="4694327"/>
          </a:xfrm>
          <a:prstGeom prst="rect">
            <a:avLst/>
          </a:prstGeom>
        </p:spPr>
      </p:pic>
      <p:sp>
        <p:nvSpPr>
          <p:cNvPr id="4" name="TextBox 3">
            <a:extLst>
              <a:ext uri="{FF2B5EF4-FFF2-40B4-BE49-F238E27FC236}">
                <a16:creationId xmlns:a16="http://schemas.microsoft.com/office/drawing/2014/main" id="{8A607078-9569-AF3A-9FDC-2693BDC7B25B}"/>
              </a:ext>
            </a:extLst>
          </p:cNvPr>
          <p:cNvSpPr txBox="1"/>
          <p:nvPr/>
        </p:nvSpPr>
        <p:spPr>
          <a:xfrm>
            <a:off x="535997" y="382555"/>
            <a:ext cx="5967440" cy="400110"/>
          </a:xfrm>
          <a:prstGeom prst="rect">
            <a:avLst/>
          </a:prstGeom>
          <a:noFill/>
        </p:spPr>
        <p:txBody>
          <a:bodyPr wrap="square" rtlCol="0">
            <a:spAutoFit/>
          </a:bodyPr>
          <a:lstStyle/>
          <a:p>
            <a:r>
              <a:rPr lang="en-IN" sz="2000" b="1" dirty="0">
                <a:latin typeface="Calisto MT" panose="02040603050505030304" pitchFamily="18" charset="0"/>
              </a:rPr>
              <a:t>Seasonality, Trend, and Residual of closing prices</a:t>
            </a:r>
          </a:p>
        </p:txBody>
      </p:sp>
      <p:sp>
        <p:nvSpPr>
          <p:cNvPr id="5" name="TextBox 4">
            <a:extLst>
              <a:ext uri="{FF2B5EF4-FFF2-40B4-BE49-F238E27FC236}">
                <a16:creationId xmlns:a16="http://schemas.microsoft.com/office/drawing/2014/main" id="{9C081D5F-603F-E0F9-0FEE-7C278B54F1B5}"/>
              </a:ext>
            </a:extLst>
          </p:cNvPr>
          <p:cNvSpPr txBox="1"/>
          <p:nvPr/>
        </p:nvSpPr>
        <p:spPr>
          <a:xfrm>
            <a:off x="6897391" y="2146041"/>
            <a:ext cx="4310743" cy="2585323"/>
          </a:xfrm>
          <a:prstGeom prst="rect">
            <a:avLst/>
          </a:prstGeom>
          <a:noFill/>
        </p:spPr>
        <p:txBody>
          <a:bodyPr wrap="square" rtlCol="0">
            <a:spAutoFit/>
          </a:bodyPr>
          <a:lstStyle/>
          <a:p>
            <a:r>
              <a:rPr lang="en-US" dirty="0">
                <a:latin typeface="Calisto MT" panose="02040603050505030304" pitchFamily="18" charset="0"/>
              </a:rPr>
              <a:t>The </a:t>
            </a:r>
            <a:r>
              <a:rPr lang="en-US" i="1" dirty="0">
                <a:latin typeface="Calisto MT" panose="02040603050505030304" pitchFamily="18" charset="0"/>
              </a:rPr>
              <a:t>seasonal_decompose </a:t>
            </a:r>
            <a:r>
              <a:rPr lang="en-US" dirty="0">
                <a:latin typeface="Calisto MT" panose="02040603050505030304" pitchFamily="18" charset="0"/>
              </a:rPr>
              <a:t>function typically returns an object that contains the decomposed components, allowing you to access and analyze the trend, seasonal, and residual components of the time series separately. Looking at the images, we see that there's no seasonality. There is no constant mean, covariance, or variance. Hence, this looks like nonstationary.</a:t>
            </a:r>
            <a:endParaRPr lang="en-IN" dirty="0">
              <a:latin typeface="Calisto MT" panose="02040603050505030304" pitchFamily="18" charset="0"/>
            </a:endParaRPr>
          </a:p>
        </p:txBody>
      </p:sp>
    </p:spTree>
    <p:extLst>
      <p:ext uri="{BB962C8B-B14F-4D97-AF65-F5344CB8AC3E}">
        <p14:creationId xmlns:p14="http://schemas.microsoft.com/office/powerpoint/2010/main" val="3965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119665-BDEA-8433-C56B-9CA7AE2D0B2F}"/>
              </a:ext>
            </a:extLst>
          </p:cNvPr>
          <p:cNvPicPr>
            <a:picLocks noChangeAspect="1"/>
          </p:cNvPicPr>
          <p:nvPr/>
        </p:nvPicPr>
        <p:blipFill>
          <a:blip r:embed="rId2"/>
          <a:stretch>
            <a:fillRect/>
          </a:stretch>
        </p:blipFill>
        <p:spPr>
          <a:xfrm>
            <a:off x="231441" y="1068812"/>
            <a:ext cx="7910485" cy="4720375"/>
          </a:xfrm>
          <a:prstGeom prst="rect">
            <a:avLst/>
          </a:prstGeom>
        </p:spPr>
      </p:pic>
      <p:sp>
        <p:nvSpPr>
          <p:cNvPr id="4" name="TextBox 3">
            <a:extLst>
              <a:ext uri="{FF2B5EF4-FFF2-40B4-BE49-F238E27FC236}">
                <a16:creationId xmlns:a16="http://schemas.microsoft.com/office/drawing/2014/main" id="{31AD38EC-A9BA-4060-FD6A-4F74C975F227}"/>
              </a:ext>
            </a:extLst>
          </p:cNvPr>
          <p:cNvSpPr txBox="1"/>
          <p:nvPr/>
        </p:nvSpPr>
        <p:spPr>
          <a:xfrm>
            <a:off x="8412515" y="2341984"/>
            <a:ext cx="2718905" cy="2308324"/>
          </a:xfrm>
          <a:prstGeom prst="rect">
            <a:avLst/>
          </a:prstGeom>
          <a:noFill/>
        </p:spPr>
        <p:txBody>
          <a:bodyPr wrap="square" rtlCol="0">
            <a:spAutoFit/>
          </a:bodyPr>
          <a:lstStyle/>
          <a:p>
            <a:r>
              <a:rPr lang="en-IN" dirty="0">
                <a:latin typeface="Calisto MT" panose="02040603050505030304" pitchFamily="18" charset="0"/>
              </a:rPr>
              <a:t>The black data points represent the original values from 2018-01-01  to 2021-07-31, and the blue data points represent the forecasted values from 2021-08-01 to 2022-01-31.</a:t>
            </a:r>
          </a:p>
          <a:p>
            <a:endParaRPr lang="en-IN" dirty="0">
              <a:latin typeface="Calisto MT" panose="02040603050505030304" pitchFamily="18" charset="0"/>
            </a:endParaRPr>
          </a:p>
        </p:txBody>
      </p:sp>
      <p:sp>
        <p:nvSpPr>
          <p:cNvPr id="5" name="TextBox 4">
            <a:extLst>
              <a:ext uri="{FF2B5EF4-FFF2-40B4-BE49-F238E27FC236}">
                <a16:creationId xmlns:a16="http://schemas.microsoft.com/office/drawing/2014/main" id="{03486F60-A96A-D380-364E-73B95603BF74}"/>
              </a:ext>
            </a:extLst>
          </p:cNvPr>
          <p:cNvSpPr txBox="1"/>
          <p:nvPr/>
        </p:nvSpPr>
        <p:spPr>
          <a:xfrm>
            <a:off x="457199" y="289249"/>
            <a:ext cx="5190931" cy="400110"/>
          </a:xfrm>
          <a:prstGeom prst="rect">
            <a:avLst/>
          </a:prstGeom>
          <a:noFill/>
        </p:spPr>
        <p:txBody>
          <a:bodyPr wrap="square" rtlCol="0">
            <a:spAutoFit/>
          </a:bodyPr>
          <a:lstStyle/>
          <a:p>
            <a:r>
              <a:rPr lang="en-IN" sz="2000" b="1" dirty="0">
                <a:latin typeface="Calisto MT" panose="02040603050505030304" pitchFamily="18" charset="0"/>
              </a:rPr>
              <a:t>Original and forecasted prices of BTC</a:t>
            </a:r>
          </a:p>
        </p:txBody>
      </p:sp>
    </p:spTree>
    <p:extLst>
      <p:ext uri="{BB962C8B-B14F-4D97-AF65-F5344CB8AC3E}">
        <p14:creationId xmlns:p14="http://schemas.microsoft.com/office/powerpoint/2010/main" val="177915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5BD655-0488-0934-CD14-031FE9F9DB3B}"/>
              </a:ext>
            </a:extLst>
          </p:cNvPr>
          <p:cNvPicPr>
            <a:picLocks noChangeAspect="1"/>
          </p:cNvPicPr>
          <p:nvPr/>
        </p:nvPicPr>
        <p:blipFill>
          <a:blip r:embed="rId2"/>
          <a:stretch>
            <a:fillRect/>
          </a:stretch>
        </p:blipFill>
        <p:spPr>
          <a:xfrm>
            <a:off x="112578" y="1114049"/>
            <a:ext cx="8825538" cy="4984464"/>
          </a:xfrm>
          <a:prstGeom prst="rect">
            <a:avLst/>
          </a:prstGeom>
        </p:spPr>
      </p:pic>
      <p:sp>
        <p:nvSpPr>
          <p:cNvPr id="4" name="TextBox 3">
            <a:extLst>
              <a:ext uri="{FF2B5EF4-FFF2-40B4-BE49-F238E27FC236}">
                <a16:creationId xmlns:a16="http://schemas.microsoft.com/office/drawing/2014/main" id="{F3C10FDC-37E6-0CE5-AEBC-9560D328B653}"/>
              </a:ext>
            </a:extLst>
          </p:cNvPr>
          <p:cNvSpPr txBox="1"/>
          <p:nvPr/>
        </p:nvSpPr>
        <p:spPr>
          <a:xfrm>
            <a:off x="429207" y="390155"/>
            <a:ext cx="4646645" cy="400110"/>
          </a:xfrm>
          <a:prstGeom prst="rect">
            <a:avLst/>
          </a:prstGeom>
          <a:noFill/>
        </p:spPr>
        <p:txBody>
          <a:bodyPr wrap="square" rtlCol="0">
            <a:spAutoFit/>
          </a:bodyPr>
          <a:lstStyle/>
          <a:p>
            <a:r>
              <a:rPr lang="en-IN" sz="2000" b="1" dirty="0">
                <a:latin typeface="Calisto MT" panose="02040603050505030304" pitchFamily="18" charset="0"/>
              </a:rPr>
              <a:t>Predicted v/s original BTC values</a:t>
            </a:r>
          </a:p>
        </p:txBody>
      </p:sp>
      <p:sp>
        <p:nvSpPr>
          <p:cNvPr id="5" name="TextBox 4">
            <a:extLst>
              <a:ext uri="{FF2B5EF4-FFF2-40B4-BE49-F238E27FC236}">
                <a16:creationId xmlns:a16="http://schemas.microsoft.com/office/drawing/2014/main" id="{79CDF070-410E-B4CA-B9FD-7F5DDC97BDAD}"/>
              </a:ext>
            </a:extLst>
          </p:cNvPr>
          <p:cNvSpPr txBox="1"/>
          <p:nvPr/>
        </p:nvSpPr>
        <p:spPr>
          <a:xfrm>
            <a:off x="9152721" y="2313619"/>
            <a:ext cx="2603850" cy="2585323"/>
          </a:xfrm>
          <a:prstGeom prst="rect">
            <a:avLst/>
          </a:prstGeom>
          <a:noFill/>
        </p:spPr>
        <p:txBody>
          <a:bodyPr wrap="square" rtlCol="0">
            <a:spAutoFit/>
          </a:bodyPr>
          <a:lstStyle/>
          <a:p>
            <a:pPr algn="ctr"/>
            <a:r>
              <a:rPr lang="en-IN" dirty="0">
                <a:latin typeface="Calisto MT" panose="02040603050505030304" pitchFamily="18" charset="0"/>
              </a:rPr>
              <a:t>As you can see, the model did a pretty good job predicting the closing price of BTC. The blue line represents the known prices whereas the orange line represents the predicted prices.</a:t>
            </a:r>
          </a:p>
        </p:txBody>
      </p:sp>
    </p:spTree>
    <p:extLst>
      <p:ext uri="{BB962C8B-B14F-4D97-AF65-F5344CB8AC3E}">
        <p14:creationId xmlns:p14="http://schemas.microsoft.com/office/powerpoint/2010/main" val="277548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EC64A8F-60AD-D233-A967-838DDBA5D76C}"/>
              </a:ext>
            </a:extLst>
          </p:cNvPr>
          <p:cNvSpPr/>
          <p:nvPr/>
        </p:nvSpPr>
        <p:spPr>
          <a:xfrm>
            <a:off x="333462" y="197320"/>
            <a:ext cx="5880726" cy="5847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5BCF20E-D508-9FD9-987B-1B5600A6957A}"/>
              </a:ext>
            </a:extLst>
          </p:cNvPr>
          <p:cNvSpPr txBox="1"/>
          <p:nvPr/>
        </p:nvSpPr>
        <p:spPr>
          <a:xfrm>
            <a:off x="333462" y="1503243"/>
            <a:ext cx="7075044" cy="4247317"/>
          </a:xfrm>
          <a:prstGeom prst="rect">
            <a:avLst/>
          </a:prstGeom>
          <a:noFill/>
        </p:spPr>
        <p:txBody>
          <a:bodyPr wrap="square" rtlCol="0">
            <a:spAutoFit/>
          </a:bodyPr>
          <a:lstStyle/>
          <a:p>
            <a:pPr algn="l">
              <a:buFont typeface="Arial" panose="020B0604020202020204" pitchFamily="34" charset="0"/>
              <a:buChar char="•"/>
            </a:pPr>
            <a:r>
              <a:rPr lang="en-US" b="1" i="0" dirty="0">
                <a:effectLst/>
                <a:latin typeface="Calisto MT" panose="02040603050505030304" pitchFamily="18" charset="0"/>
              </a:rPr>
              <a:t>FB Prophet Core Idea:</a:t>
            </a:r>
            <a:endParaRPr lang="en-US" b="0" i="0" dirty="0">
              <a:effectLst/>
              <a:latin typeface="Calisto MT" panose="02040603050505030304" pitchFamily="18" charset="0"/>
            </a:endParaRPr>
          </a:p>
          <a:p>
            <a:pPr marL="742950" lvl="1" indent="-285750" algn="l">
              <a:buFont typeface="Arial" panose="020B0604020202020204" pitchFamily="34" charset="0"/>
              <a:buChar char="•"/>
            </a:pPr>
            <a:r>
              <a:rPr lang="en-US" b="0" i="0" dirty="0">
                <a:effectLst/>
                <a:latin typeface="Calisto MT" panose="02040603050505030304" pitchFamily="18" charset="0"/>
              </a:rPr>
              <a:t>Models time series data as a combination of trend, seasonality, and noise components.</a:t>
            </a:r>
          </a:p>
          <a:p>
            <a:pPr marL="742950" lvl="1" indent="-285750" algn="l">
              <a:buFont typeface="Arial" panose="020B0604020202020204" pitchFamily="34" charset="0"/>
              <a:buChar char="•"/>
            </a:pPr>
            <a:r>
              <a:rPr lang="en-US" b="0" i="0" dirty="0">
                <a:effectLst/>
                <a:latin typeface="Calisto MT" panose="02040603050505030304" pitchFamily="18" charset="0"/>
              </a:rPr>
              <a:t>Trend represented by a piecewise linear regression model.</a:t>
            </a:r>
          </a:p>
          <a:p>
            <a:pPr marL="742950" lvl="1" indent="-285750" algn="l">
              <a:buFont typeface="Arial" panose="020B0604020202020204" pitchFamily="34" charset="0"/>
              <a:buChar char="•"/>
            </a:pPr>
            <a:r>
              <a:rPr lang="en-US" b="0" i="0" dirty="0">
                <a:effectLst/>
                <a:latin typeface="Calisto MT" panose="02040603050505030304" pitchFamily="18" charset="0"/>
              </a:rPr>
              <a:t>Seasonality captured using Fourier series.</a:t>
            </a:r>
          </a:p>
          <a:p>
            <a:pPr marL="742950" lvl="1" indent="-285750" algn="l">
              <a:buFont typeface="Arial" panose="020B0604020202020204" pitchFamily="34" charset="0"/>
              <a:buChar char="•"/>
            </a:pPr>
            <a:r>
              <a:rPr lang="en-US" b="0" i="0" dirty="0">
                <a:effectLst/>
                <a:latin typeface="Calisto MT" panose="02040603050505030304" pitchFamily="18" charset="0"/>
              </a:rPr>
              <a:t>Noise accounts for random fluctuations.</a:t>
            </a:r>
          </a:p>
          <a:p>
            <a:pPr lvl="1" algn="l"/>
            <a:endParaRPr lang="en-US" b="0" i="0" dirty="0">
              <a:effectLst/>
              <a:latin typeface="Calisto MT" panose="02040603050505030304" pitchFamily="18" charset="0"/>
            </a:endParaRPr>
          </a:p>
          <a:p>
            <a:pPr algn="l">
              <a:buFont typeface="Arial" panose="020B0604020202020204" pitchFamily="34" charset="0"/>
              <a:buChar char="•"/>
            </a:pPr>
            <a:r>
              <a:rPr lang="en-US" b="1" i="0" dirty="0">
                <a:effectLst/>
                <a:latin typeface="Calisto MT" panose="02040603050505030304" pitchFamily="18" charset="0"/>
              </a:rPr>
              <a:t>Mathematics Behind FB Prophet:</a:t>
            </a:r>
            <a:endParaRPr lang="en-US" b="0" i="0" dirty="0">
              <a:effectLst/>
              <a:latin typeface="Calisto MT" panose="02040603050505030304" pitchFamily="18" charset="0"/>
            </a:endParaRPr>
          </a:p>
          <a:p>
            <a:pPr marL="742950" lvl="1" indent="-285750" algn="l">
              <a:buFont typeface="Arial" panose="020B0604020202020204" pitchFamily="34" charset="0"/>
              <a:buChar char="•"/>
            </a:pPr>
            <a:r>
              <a:rPr lang="en-US" b="0" i="0" dirty="0">
                <a:effectLst/>
                <a:latin typeface="Calisto MT" panose="02040603050505030304" pitchFamily="18" charset="0"/>
              </a:rPr>
              <a:t>Trend modeling with a piecewise linear regression model.</a:t>
            </a:r>
          </a:p>
          <a:p>
            <a:pPr marL="742950" lvl="1" indent="-285750" algn="l">
              <a:buFont typeface="Arial" panose="020B0604020202020204" pitchFamily="34" charset="0"/>
              <a:buChar char="•"/>
            </a:pPr>
            <a:r>
              <a:rPr lang="en-US" b="0" i="0" dirty="0">
                <a:effectLst/>
                <a:latin typeface="Calisto MT" panose="02040603050505030304" pitchFamily="18" charset="0"/>
              </a:rPr>
              <a:t>Seasonality modeling using Fourier series.</a:t>
            </a:r>
          </a:p>
          <a:p>
            <a:pPr marL="742950" lvl="1" indent="-285750" algn="l">
              <a:buFont typeface="Arial" panose="020B0604020202020204" pitchFamily="34" charset="0"/>
              <a:buChar char="•"/>
            </a:pPr>
            <a:r>
              <a:rPr lang="en-US" b="0" i="0" dirty="0">
                <a:effectLst/>
                <a:latin typeface="Calisto MT" panose="02040603050505030304" pitchFamily="18" charset="0"/>
              </a:rPr>
              <a:t>Bayesian inference using a Markov Chain Monte Carlo algorithm.</a:t>
            </a:r>
          </a:p>
          <a:p>
            <a:pPr marL="742950" lvl="1" indent="-285750" algn="l">
              <a:buFont typeface="Arial" panose="020B0604020202020204" pitchFamily="34" charset="0"/>
              <a:buChar char="•"/>
            </a:pPr>
            <a:r>
              <a:rPr lang="en-US" b="0" i="0" dirty="0">
                <a:effectLst/>
                <a:latin typeface="Calisto MT" panose="02040603050505030304" pitchFamily="18" charset="0"/>
              </a:rPr>
              <a:t>Incorporates additional regressors (e.g., holidays, weather patterns).</a:t>
            </a:r>
          </a:p>
          <a:p>
            <a:endParaRPr lang="en-IN" dirty="0">
              <a:latin typeface="Calisto MT" panose="02040603050505030304" pitchFamily="18" charset="0"/>
            </a:endParaRPr>
          </a:p>
        </p:txBody>
      </p:sp>
      <p:sp>
        <p:nvSpPr>
          <p:cNvPr id="3" name="TextBox 2">
            <a:extLst>
              <a:ext uri="{FF2B5EF4-FFF2-40B4-BE49-F238E27FC236}">
                <a16:creationId xmlns:a16="http://schemas.microsoft.com/office/drawing/2014/main" id="{CAE9A21A-B6CF-AF26-44E5-CDCDBD7A1103}"/>
              </a:ext>
            </a:extLst>
          </p:cNvPr>
          <p:cNvSpPr txBox="1"/>
          <p:nvPr/>
        </p:nvSpPr>
        <p:spPr>
          <a:xfrm>
            <a:off x="333462" y="197320"/>
            <a:ext cx="7643149" cy="584775"/>
          </a:xfrm>
          <a:prstGeom prst="rect">
            <a:avLst/>
          </a:prstGeom>
          <a:noFill/>
        </p:spPr>
        <p:txBody>
          <a:bodyPr wrap="square" rtlCol="0">
            <a:spAutoFit/>
          </a:bodyPr>
          <a:lstStyle/>
          <a:p>
            <a:r>
              <a:rPr lang="en-IN" sz="3200" dirty="0">
                <a:solidFill>
                  <a:schemeClr val="bg1"/>
                </a:solidFill>
              </a:rPr>
              <a:t>More about FB Prophet Algorithm</a:t>
            </a:r>
          </a:p>
        </p:txBody>
      </p:sp>
      <p:pic>
        <p:nvPicPr>
          <p:cNvPr id="5" name="Picture 2" descr="Work Flow Diagram of Prophet Model | Download Scientific Diagram">
            <a:extLst>
              <a:ext uri="{FF2B5EF4-FFF2-40B4-BE49-F238E27FC236}">
                <a16:creationId xmlns:a16="http://schemas.microsoft.com/office/drawing/2014/main" id="{C8093373-9E8F-75D7-C2EF-23CE7BAF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506" y="782095"/>
            <a:ext cx="4128424" cy="490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459632"/>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{AEEE7917-AABB-41F3-8F3F-B807579869F1}tf22712842_win32</Template>
  <TotalTime>2907</TotalTime>
  <Words>1387</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Amasis MT Pro Black</vt:lpstr>
      <vt:lpstr>Arial</vt:lpstr>
      <vt:lpstr>Baskerville Old Face</vt:lpstr>
      <vt:lpstr>Bookman Old Style</vt:lpstr>
      <vt:lpstr>Calibri</vt:lpstr>
      <vt:lpstr>Calisto MT</vt:lpstr>
      <vt:lpstr>Franklin Gothic Book</vt:lpstr>
      <vt:lpstr>Söhne</vt:lpstr>
      <vt:lpstr>Custom</vt:lpstr>
      <vt:lpstr>KHARAGPUR DATA SCIENCE HACKATHON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KHARAGPUR DATA SCIENCE HACKATHON</dc:title>
  <dc:creator>BISWAJIT BERA</dc:creator>
  <cp:lastModifiedBy>BISWAJIT BERA</cp:lastModifiedBy>
  <cp:revision>3</cp:revision>
  <dcterms:created xsi:type="dcterms:W3CDTF">2024-01-10T18:25:47Z</dcterms:created>
  <dcterms:modified xsi:type="dcterms:W3CDTF">2024-01-12T21:51:36Z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