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E4784D8-C8C8-49B1-9780-B08C748F5806}" type="datetimeFigureOut">
              <a:rPr lang="en-IN" smtClean="0"/>
              <a:t>12-05-2023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71284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D8-C8C8-49B1-9780-B08C748F5806}"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423029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D8-C8C8-49B1-9780-B08C748F5806}"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99052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D8-C8C8-49B1-9780-B08C748F5806}"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617A9-5AB1-4ACB-89A6-E3F5D87BC7A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4736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D8-C8C8-49B1-9780-B08C748F5806}"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697782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4784D8-C8C8-49B1-9780-B08C748F5806}"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788898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4784D8-C8C8-49B1-9780-B08C748F5806}"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1083236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784D8-C8C8-49B1-9780-B08C748F5806}"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2051646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784D8-C8C8-49B1-9780-B08C748F5806}"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338660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784D8-C8C8-49B1-9780-B08C748F5806}"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273967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784D8-C8C8-49B1-9780-B08C748F5806}"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34820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784D8-C8C8-49B1-9780-B08C748F5806}"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102046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784D8-C8C8-49B1-9780-B08C748F5806}"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364826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784D8-C8C8-49B1-9780-B08C748F5806}"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156502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784D8-C8C8-49B1-9780-B08C748F5806}"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64807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D8-C8C8-49B1-9780-B08C748F5806}"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8019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D8-C8C8-49B1-9780-B08C748F5806}"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617A9-5AB1-4ACB-89A6-E3F5D87BC7A4}" type="slidenum">
              <a:rPr lang="en-IN" smtClean="0"/>
              <a:t>‹#›</a:t>
            </a:fld>
            <a:endParaRPr lang="en-IN"/>
          </a:p>
        </p:txBody>
      </p:sp>
    </p:spTree>
    <p:extLst>
      <p:ext uri="{BB962C8B-B14F-4D97-AF65-F5344CB8AC3E}">
        <p14:creationId xmlns:p14="http://schemas.microsoft.com/office/powerpoint/2010/main" val="218533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4784D8-C8C8-49B1-9780-B08C748F5806}" type="datetimeFigureOut">
              <a:rPr lang="en-IN" smtClean="0"/>
              <a:t>12-05-2023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2617A9-5AB1-4ACB-89A6-E3F5D87BC7A4}" type="slidenum">
              <a:rPr lang="en-IN" smtClean="0"/>
              <a:t>‹#›</a:t>
            </a:fld>
            <a:endParaRPr lang="en-IN"/>
          </a:p>
        </p:txBody>
      </p:sp>
    </p:spTree>
    <p:extLst>
      <p:ext uri="{BB962C8B-B14F-4D97-AF65-F5344CB8AC3E}">
        <p14:creationId xmlns:p14="http://schemas.microsoft.com/office/powerpoint/2010/main" val="15616304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4BA7B0-3A54-3332-4647-83D9E32483BC}"/>
              </a:ext>
            </a:extLst>
          </p:cNvPr>
          <p:cNvSpPr>
            <a:spLocks noGrp="1"/>
          </p:cNvSpPr>
          <p:nvPr>
            <p:ph type="subTitle" idx="1"/>
          </p:nvPr>
        </p:nvSpPr>
        <p:spPr>
          <a:xfrm>
            <a:off x="1326776" y="3548249"/>
            <a:ext cx="9359153" cy="2718079"/>
          </a:xfrm>
        </p:spPr>
        <p:txBody>
          <a:bodyPr>
            <a:noAutofit/>
          </a:bodyPr>
          <a:lstStyle/>
          <a:p>
            <a:pPr algn="ctr"/>
            <a:r>
              <a:rPr lang="en-US" sz="3200" dirty="0"/>
              <a:t>A machine learning (ML) model that utilizes a 32-channel electroencephalography (EEG) machine to monitor the electrical brain activity of human beings for the prediction of stress (in percentage).</a:t>
            </a:r>
            <a:endParaRPr lang="en-IN" sz="3200" dirty="0"/>
          </a:p>
        </p:txBody>
      </p:sp>
      <p:pic>
        <p:nvPicPr>
          <p:cNvPr id="5" name="Picture 4">
            <a:extLst>
              <a:ext uri="{FF2B5EF4-FFF2-40B4-BE49-F238E27FC236}">
                <a16:creationId xmlns:a16="http://schemas.microsoft.com/office/drawing/2014/main" id="{01325D31-9E1B-3CA2-DC3E-8CAC7F969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338" y="1277471"/>
            <a:ext cx="7975031" cy="1223682"/>
          </a:xfrm>
          <a:prstGeom prst="rect">
            <a:avLst/>
          </a:prstGeom>
        </p:spPr>
      </p:pic>
    </p:spTree>
    <p:extLst>
      <p:ext uri="{BB962C8B-B14F-4D97-AF65-F5344CB8AC3E}">
        <p14:creationId xmlns:p14="http://schemas.microsoft.com/office/powerpoint/2010/main" val="11402723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AA55-31AC-7920-477A-B7777AE1C3E7}"/>
              </a:ext>
            </a:extLst>
          </p:cNvPr>
          <p:cNvSpPr>
            <a:spLocks noGrp="1"/>
          </p:cNvSpPr>
          <p:nvPr>
            <p:ph type="title"/>
          </p:nvPr>
        </p:nvSpPr>
        <p:spPr/>
        <p:txBody>
          <a:bodyPr/>
          <a:lstStyle/>
          <a:p>
            <a:pPr algn="ctr"/>
            <a:r>
              <a:rPr lang="en-IN" b="1" u="sng" dirty="0">
                <a:solidFill>
                  <a:srgbClr val="FF0000"/>
                </a:solidFill>
              </a:rPr>
              <a:t>INTRODUCTION</a:t>
            </a:r>
          </a:p>
        </p:txBody>
      </p:sp>
      <p:sp>
        <p:nvSpPr>
          <p:cNvPr id="3" name="Content Placeholder 2">
            <a:extLst>
              <a:ext uri="{FF2B5EF4-FFF2-40B4-BE49-F238E27FC236}">
                <a16:creationId xmlns:a16="http://schemas.microsoft.com/office/drawing/2014/main" id="{378C644B-1ED6-A949-2D53-3BF9C8258F82}"/>
              </a:ext>
            </a:extLst>
          </p:cNvPr>
          <p:cNvSpPr>
            <a:spLocks noGrp="1"/>
          </p:cNvSpPr>
          <p:nvPr>
            <p:ph idx="1"/>
          </p:nvPr>
        </p:nvSpPr>
        <p:spPr/>
        <p:txBody>
          <a:bodyPr>
            <a:normAutofit fontScale="85000" lnSpcReduction="20000"/>
          </a:bodyPr>
          <a:lstStyle/>
          <a:p>
            <a:r>
              <a:rPr lang="en-US" dirty="0"/>
              <a:t>Stress is a common problem in today’s fast-paced lifestyle leading to various health related issues. Detecting stress is important for timely intervention and prevention of serious health issues. </a:t>
            </a:r>
          </a:p>
          <a:p>
            <a:r>
              <a:rPr lang="en-US" dirty="0"/>
              <a:t>Working memory is a cognitive system that is responsible for temporarily holding and manipulating information needed for complex cognitive tasks, such as problem-solving, reasoning, and language comprehension. It allows us to keep important information in our mind and work with it, without being distracted by irrelevant information. </a:t>
            </a:r>
          </a:p>
          <a:p>
            <a:r>
              <a:rPr lang="en-US" dirty="0"/>
              <a:t>The goal of the project is to provide a non-invasive, accurate, and cost effective way to measure the stress and to see how the effective working memory is being affected due to the stress by using the web application which we have specifically designed for this purpose.</a:t>
            </a:r>
            <a:endParaRPr lang="en-IN" dirty="0"/>
          </a:p>
        </p:txBody>
      </p:sp>
    </p:spTree>
    <p:extLst>
      <p:ext uri="{BB962C8B-B14F-4D97-AF65-F5344CB8AC3E}">
        <p14:creationId xmlns:p14="http://schemas.microsoft.com/office/powerpoint/2010/main" val="2005749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DC1C-D5C4-3136-5FA7-319531F8920D}"/>
              </a:ext>
            </a:extLst>
          </p:cNvPr>
          <p:cNvSpPr>
            <a:spLocks noGrp="1"/>
          </p:cNvSpPr>
          <p:nvPr>
            <p:ph type="title"/>
          </p:nvPr>
        </p:nvSpPr>
        <p:spPr/>
        <p:txBody>
          <a:bodyPr/>
          <a:lstStyle/>
          <a:p>
            <a:pPr algn="ctr"/>
            <a:r>
              <a:rPr lang="en-IN" b="1" u="sng" dirty="0">
                <a:solidFill>
                  <a:srgbClr val="FF0000"/>
                </a:solidFill>
              </a:rPr>
              <a:t>PARAMETERS TAKEN INTO CONSIDERATION</a:t>
            </a:r>
          </a:p>
        </p:txBody>
      </p:sp>
      <p:sp>
        <p:nvSpPr>
          <p:cNvPr id="3" name="Content Placeholder 2">
            <a:extLst>
              <a:ext uri="{FF2B5EF4-FFF2-40B4-BE49-F238E27FC236}">
                <a16:creationId xmlns:a16="http://schemas.microsoft.com/office/drawing/2014/main" id="{3AD64943-19C2-F805-105A-5AC1C1A9FCC9}"/>
              </a:ext>
            </a:extLst>
          </p:cNvPr>
          <p:cNvSpPr>
            <a:spLocks noGrp="1"/>
          </p:cNvSpPr>
          <p:nvPr>
            <p:ph idx="1"/>
          </p:nvPr>
        </p:nvSpPr>
        <p:spPr/>
        <p:txBody>
          <a:bodyPr/>
          <a:lstStyle/>
          <a:p>
            <a:r>
              <a:rPr lang="en-IN" b="1" dirty="0"/>
              <a:t>Attention</a:t>
            </a:r>
          </a:p>
          <a:p>
            <a:r>
              <a:rPr lang="en-IN" b="1" dirty="0"/>
              <a:t>Meditation</a:t>
            </a:r>
          </a:p>
          <a:p>
            <a:r>
              <a:rPr lang="en-IN" b="1" dirty="0"/>
              <a:t>Complex cognitive tasks</a:t>
            </a:r>
          </a:p>
          <a:p>
            <a:pPr lvl="4"/>
            <a:r>
              <a:rPr lang="en-IN" sz="2400" dirty="0"/>
              <a:t>Problem Solving</a:t>
            </a:r>
          </a:p>
          <a:p>
            <a:pPr lvl="4"/>
            <a:r>
              <a:rPr lang="en-IN" sz="2400" dirty="0"/>
              <a:t>Language comprehension.</a:t>
            </a:r>
          </a:p>
          <a:p>
            <a:pPr lvl="4"/>
            <a:r>
              <a:rPr lang="en-IN" sz="2400" dirty="0"/>
              <a:t>Reasoning</a:t>
            </a:r>
          </a:p>
        </p:txBody>
      </p:sp>
    </p:spTree>
    <p:extLst>
      <p:ext uri="{BB962C8B-B14F-4D97-AF65-F5344CB8AC3E}">
        <p14:creationId xmlns:p14="http://schemas.microsoft.com/office/powerpoint/2010/main" val="456810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487D-81C8-1644-1A0D-6518E1C954ED}"/>
              </a:ext>
            </a:extLst>
          </p:cNvPr>
          <p:cNvSpPr>
            <a:spLocks noGrp="1"/>
          </p:cNvSpPr>
          <p:nvPr>
            <p:ph type="title"/>
          </p:nvPr>
        </p:nvSpPr>
        <p:spPr>
          <a:xfrm>
            <a:off x="1143001" y="152353"/>
            <a:ext cx="9905998" cy="1478570"/>
          </a:xfrm>
        </p:spPr>
        <p:txBody>
          <a:bodyPr/>
          <a:lstStyle/>
          <a:p>
            <a:pPr algn="ctr"/>
            <a:r>
              <a:rPr lang="en-IN" b="1" u="sng" dirty="0">
                <a:solidFill>
                  <a:srgbClr val="FF0000"/>
                </a:solidFill>
              </a:rPr>
              <a:t>COLLECTION OF DATA</a:t>
            </a:r>
          </a:p>
        </p:txBody>
      </p:sp>
      <p:sp>
        <p:nvSpPr>
          <p:cNvPr id="3" name="Content Placeholder 2">
            <a:extLst>
              <a:ext uri="{FF2B5EF4-FFF2-40B4-BE49-F238E27FC236}">
                <a16:creationId xmlns:a16="http://schemas.microsoft.com/office/drawing/2014/main" id="{BA4641A8-530B-5C3E-6542-164622CE58CC}"/>
              </a:ext>
            </a:extLst>
          </p:cNvPr>
          <p:cNvSpPr>
            <a:spLocks noGrp="1"/>
          </p:cNvSpPr>
          <p:nvPr>
            <p:ph idx="1"/>
          </p:nvPr>
        </p:nvSpPr>
        <p:spPr>
          <a:xfrm>
            <a:off x="838200" y="1476001"/>
            <a:ext cx="10515600" cy="4351338"/>
          </a:xfrm>
        </p:spPr>
        <p:txBody>
          <a:bodyPr/>
          <a:lstStyle/>
          <a:p>
            <a:r>
              <a:rPr lang="en-US" sz="1800" dirty="0"/>
              <a:t>The user attaches the 32 channel EEG machine to his/her head at some specific points </a:t>
            </a:r>
          </a:p>
          <a:p>
            <a:pPr marL="0" indent="0">
              <a:buNone/>
            </a:pPr>
            <a:r>
              <a:rPr lang="en-US" sz="1800" dirty="0"/>
              <a:t>and the machine records the brain activity such as attention and</a:t>
            </a:r>
          </a:p>
          <a:p>
            <a:pPr marL="0" indent="0">
              <a:buNone/>
            </a:pPr>
            <a:r>
              <a:rPr lang="en-US" sz="1800" dirty="0"/>
              <a:t>meditation.</a:t>
            </a:r>
          </a:p>
          <a:p>
            <a:r>
              <a:rPr lang="en-US" sz="1800" dirty="0"/>
              <a:t>The following points are considered </a:t>
            </a:r>
          </a:p>
          <a:p>
            <a:pPr marL="0" indent="0">
              <a:buNone/>
            </a:pPr>
            <a:r>
              <a:rPr lang="en-US" sz="1800" dirty="0"/>
              <a:t>according to the functional area of the </a:t>
            </a:r>
          </a:p>
          <a:p>
            <a:pPr marL="0" indent="0">
              <a:buNone/>
            </a:pPr>
            <a:r>
              <a:rPr lang="en-US" sz="1800" dirty="0"/>
              <a:t>brain:</a:t>
            </a:r>
          </a:p>
          <a:p>
            <a:pPr lvl="5"/>
            <a:endParaRPr lang="en-IN" dirty="0"/>
          </a:p>
        </p:txBody>
      </p:sp>
      <p:pic>
        <p:nvPicPr>
          <p:cNvPr id="5" name="Picture 4">
            <a:extLst>
              <a:ext uri="{FF2B5EF4-FFF2-40B4-BE49-F238E27FC236}">
                <a16:creationId xmlns:a16="http://schemas.microsoft.com/office/drawing/2014/main" id="{F8839EF0-B074-7D5A-D9CC-D6C16E89C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398" y="2720059"/>
            <a:ext cx="6149789" cy="3494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88053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757F4-58C8-F67F-3867-788115363927}"/>
              </a:ext>
            </a:extLst>
          </p:cNvPr>
          <p:cNvSpPr>
            <a:spLocks noGrp="1"/>
          </p:cNvSpPr>
          <p:nvPr>
            <p:ph idx="1"/>
          </p:nvPr>
        </p:nvSpPr>
        <p:spPr>
          <a:xfrm>
            <a:off x="838199" y="660212"/>
            <a:ext cx="10780059" cy="5659905"/>
          </a:xfrm>
        </p:spPr>
        <p:txBody>
          <a:bodyPr>
            <a:normAutofit fontScale="92500" lnSpcReduction="20000"/>
          </a:bodyPr>
          <a:lstStyle/>
          <a:p>
            <a:pPr marL="0" indent="0">
              <a:buNone/>
            </a:pPr>
            <a:r>
              <a:rPr lang="en-IN" dirty="0"/>
              <a:t>The points of the EEG machine which are used to collect data for our model are:</a:t>
            </a:r>
          </a:p>
          <a:p>
            <a:pPr marL="0" indent="0">
              <a:buNone/>
            </a:pPr>
            <a:r>
              <a:rPr lang="en-IN" dirty="0"/>
              <a:t>	1. </a:t>
            </a:r>
            <a:r>
              <a:rPr lang="en-IN" b="1" dirty="0">
                <a:solidFill>
                  <a:srgbClr val="FF0000"/>
                </a:solidFill>
              </a:rPr>
              <a:t>T4-T6</a:t>
            </a:r>
            <a:r>
              <a:rPr lang="en-IN" dirty="0"/>
              <a:t>: It measures the activity in the temporal lobe of the brain and measures the information related to attention in the human being wearing it.</a:t>
            </a:r>
          </a:p>
          <a:p>
            <a:pPr marL="0" indent="0">
              <a:buNone/>
            </a:pPr>
            <a:r>
              <a:rPr lang="en-IN" dirty="0"/>
              <a:t>	2. </a:t>
            </a:r>
            <a:r>
              <a:rPr lang="en-IN" b="1" dirty="0">
                <a:solidFill>
                  <a:srgbClr val="FF0000"/>
                </a:solidFill>
              </a:rPr>
              <a:t>P3-O1</a:t>
            </a:r>
            <a:r>
              <a:rPr lang="en-IN" b="1" dirty="0"/>
              <a:t>: </a:t>
            </a:r>
            <a:r>
              <a:rPr lang="en-IN" dirty="0"/>
              <a:t>It measures the activity in the parieto-</a:t>
            </a:r>
            <a:r>
              <a:rPr lang="en-IN" dirty="0" err="1"/>
              <a:t>occipetal</a:t>
            </a:r>
            <a:r>
              <a:rPr lang="en-IN" dirty="0"/>
              <a:t> lobe of the brain and measures the information related to meditation in the human being wearing it.</a:t>
            </a:r>
          </a:p>
          <a:p>
            <a:pPr marL="0" indent="0">
              <a:buNone/>
            </a:pPr>
            <a:r>
              <a:rPr lang="en-IN" dirty="0"/>
              <a:t>	3. </a:t>
            </a:r>
            <a:r>
              <a:rPr lang="en-IN" b="1" dirty="0">
                <a:solidFill>
                  <a:srgbClr val="FF0000"/>
                </a:solidFill>
              </a:rPr>
              <a:t>F7-T3</a:t>
            </a:r>
            <a:r>
              <a:rPr lang="en-IN" dirty="0"/>
              <a:t>: </a:t>
            </a:r>
            <a:r>
              <a:rPr lang="en-US" dirty="0"/>
              <a:t>The F7 electrode is positioned on the left side of the forehead, while the T3 electrode is positioned above the left ear. The F7-T3 point in EEG recording typically measures activity in the left frontal lobe of the brain and can capture information related to language processing, working memory, and attentional processes</a:t>
            </a:r>
            <a:endParaRPr lang="en-IN" dirty="0"/>
          </a:p>
          <a:p>
            <a:pPr marL="0" indent="0">
              <a:buNone/>
            </a:pPr>
            <a:r>
              <a:rPr lang="en-IN" dirty="0"/>
              <a:t>	4. </a:t>
            </a:r>
            <a:r>
              <a:rPr lang="en-IN" b="1" dirty="0">
                <a:solidFill>
                  <a:srgbClr val="FF0000"/>
                </a:solidFill>
              </a:rPr>
              <a:t>F8-T4</a:t>
            </a:r>
            <a:r>
              <a:rPr lang="en-IN" dirty="0"/>
              <a:t>: </a:t>
            </a:r>
            <a:r>
              <a:rPr lang="en-US" dirty="0"/>
              <a:t>F8 is typically placed on the right side of the forehead, just above the eyebrow, and measures activity in the right prefrontal cortex. T4 is typically placed on the right side of the scalp, towards the back of the head, and measures activity in the right temporal </a:t>
            </a:r>
            <a:r>
              <a:rPr lang="en-US" dirty="0" err="1"/>
              <a:t>lobe.The</a:t>
            </a:r>
            <a:r>
              <a:rPr lang="en-US" dirty="0"/>
              <a:t> combination of F8-T4 is often used in EEG studies to monitor activity in these specific regions of the brain, as they are thought to be involved in various cognitive processes such as attention, emotion, and memory.</a:t>
            </a:r>
            <a:r>
              <a:rPr lang="en-IN" dirty="0"/>
              <a:t>				</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687609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5CBC523-37B5-9EB9-FDC4-664B88DE1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258" y="366138"/>
            <a:ext cx="11079483" cy="6125723"/>
          </a:xfrm>
        </p:spPr>
      </p:pic>
    </p:spTree>
    <p:extLst>
      <p:ext uri="{BB962C8B-B14F-4D97-AF65-F5344CB8AC3E}">
        <p14:creationId xmlns:p14="http://schemas.microsoft.com/office/powerpoint/2010/main" val="33300451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4AD0-7481-D8DC-C164-A8BE12D2A9E1}"/>
              </a:ext>
            </a:extLst>
          </p:cNvPr>
          <p:cNvSpPr>
            <a:spLocks noGrp="1"/>
          </p:cNvSpPr>
          <p:nvPr>
            <p:ph type="title"/>
          </p:nvPr>
        </p:nvSpPr>
        <p:spPr/>
        <p:txBody>
          <a:bodyPr/>
          <a:lstStyle/>
          <a:p>
            <a:pPr algn="ctr"/>
            <a:r>
              <a:rPr lang="en-IN" b="1" u="sng" dirty="0"/>
              <a:t>APPLICATION</a:t>
            </a:r>
          </a:p>
        </p:txBody>
      </p:sp>
      <p:sp>
        <p:nvSpPr>
          <p:cNvPr id="3" name="Content Placeholder 2">
            <a:extLst>
              <a:ext uri="{FF2B5EF4-FFF2-40B4-BE49-F238E27FC236}">
                <a16:creationId xmlns:a16="http://schemas.microsoft.com/office/drawing/2014/main" id="{355AC939-6A0A-786F-6A32-945511519543}"/>
              </a:ext>
            </a:extLst>
          </p:cNvPr>
          <p:cNvSpPr>
            <a:spLocks noGrp="1"/>
          </p:cNvSpPr>
          <p:nvPr>
            <p:ph idx="1"/>
          </p:nvPr>
        </p:nvSpPr>
        <p:spPr/>
        <p:txBody>
          <a:bodyPr/>
          <a:lstStyle/>
          <a:p>
            <a:pPr marL="0" indent="0">
              <a:buNone/>
            </a:pPr>
            <a:r>
              <a:rPr lang="en-IN" dirty="0"/>
              <a:t>Our model can be used to detect various stress and memory related impairments such as</a:t>
            </a:r>
          </a:p>
          <a:p>
            <a:pPr lvl="5"/>
            <a:r>
              <a:rPr lang="en-IN" sz="2400" dirty="0"/>
              <a:t>Mild Cognitive Impairments</a:t>
            </a:r>
          </a:p>
          <a:p>
            <a:pPr lvl="5"/>
            <a:r>
              <a:rPr lang="en-IN" sz="2400" dirty="0"/>
              <a:t>Alzheimer’s disease</a:t>
            </a:r>
          </a:p>
          <a:p>
            <a:pPr lvl="5"/>
            <a:r>
              <a:rPr lang="en-IN" sz="2400" dirty="0"/>
              <a:t>Short Term Memory Loss</a:t>
            </a:r>
          </a:p>
          <a:p>
            <a:pPr lvl="5"/>
            <a:r>
              <a:rPr lang="en-IN" sz="2400" dirty="0"/>
              <a:t>Long Term Memory Loss</a:t>
            </a:r>
          </a:p>
          <a:p>
            <a:pPr lvl="5"/>
            <a:r>
              <a:rPr lang="en-IN" sz="2400" dirty="0" err="1"/>
              <a:t>Fronto</a:t>
            </a:r>
            <a:r>
              <a:rPr lang="en-IN" sz="2400" dirty="0"/>
              <a:t>-Temporal Dementia</a:t>
            </a:r>
          </a:p>
        </p:txBody>
      </p:sp>
    </p:spTree>
    <p:extLst>
      <p:ext uri="{BB962C8B-B14F-4D97-AF65-F5344CB8AC3E}">
        <p14:creationId xmlns:p14="http://schemas.microsoft.com/office/powerpoint/2010/main" val="379305504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38C-898A-083F-0802-1B43E6E7298C}"/>
              </a:ext>
            </a:extLst>
          </p:cNvPr>
          <p:cNvSpPr>
            <a:spLocks noGrp="1"/>
          </p:cNvSpPr>
          <p:nvPr>
            <p:ph type="title"/>
          </p:nvPr>
        </p:nvSpPr>
        <p:spPr/>
        <p:txBody>
          <a:bodyPr/>
          <a:lstStyle/>
          <a:p>
            <a:pPr algn="ctr"/>
            <a:r>
              <a:rPr lang="en-IN" b="1" u="sng" dirty="0">
                <a:solidFill>
                  <a:srgbClr val="FF0000"/>
                </a:solidFill>
              </a:rPr>
              <a:t>FUTURE WORK</a:t>
            </a:r>
          </a:p>
        </p:txBody>
      </p:sp>
      <p:sp>
        <p:nvSpPr>
          <p:cNvPr id="3" name="Content Placeholder 2">
            <a:extLst>
              <a:ext uri="{FF2B5EF4-FFF2-40B4-BE49-F238E27FC236}">
                <a16:creationId xmlns:a16="http://schemas.microsoft.com/office/drawing/2014/main" id="{833FD696-B6FC-A966-D8D4-1AEABFCB8F6F}"/>
              </a:ext>
            </a:extLst>
          </p:cNvPr>
          <p:cNvSpPr>
            <a:spLocks noGrp="1"/>
          </p:cNvSpPr>
          <p:nvPr>
            <p:ph idx="1"/>
          </p:nvPr>
        </p:nvSpPr>
        <p:spPr/>
        <p:txBody>
          <a:bodyPr>
            <a:normAutofit fontScale="92500"/>
          </a:bodyPr>
          <a:lstStyle/>
          <a:p>
            <a:pPr marL="0" indent="0" algn="ctr">
              <a:buNone/>
            </a:pPr>
            <a:r>
              <a:rPr lang="en-US" b="1" dirty="0"/>
              <a:t>Temporary memory loss is a common problem that affects individuals who experience chronic stress. We only now focused on how the effective working memory varies with respect to the change in value of stress. Our future work includes detecting the variation of the values of effective working memory(in percentage) due to stress by analyzing the points F7-T3 and F8-T4. We plan to collect EEG data from individuals who experience temporary memory loss due to stress and use machine learning algorithms to analyze the data and improve the web-application so as to allow it to work as the EEG monitoring software.</a:t>
            </a:r>
            <a:endParaRPr lang="en-IN" b="1" dirty="0"/>
          </a:p>
        </p:txBody>
      </p:sp>
    </p:spTree>
    <p:extLst>
      <p:ext uri="{BB962C8B-B14F-4D97-AF65-F5344CB8AC3E}">
        <p14:creationId xmlns:p14="http://schemas.microsoft.com/office/powerpoint/2010/main" val="11054004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EF92-8915-7235-E9A1-78211DF97FAA}"/>
              </a:ext>
            </a:extLst>
          </p:cNvPr>
          <p:cNvSpPr>
            <a:spLocks noGrp="1"/>
          </p:cNvSpPr>
          <p:nvPr>
            <p:ph type="title"/>
          </p:nvPr>
        </p:nvSpPr>
        <p:spPr/>
        <p:txBody>
          <a:bodyPr/>
          <a:lstStyle/>
          <a:p>
            <a:pPr algn="ctr"/>
            <a:r>
              <a:rPr lang="en-IN" b="1" dirty="0">
                <a:solidFill>
                  <a:srgbClr val="FF0000"/>
                </a:solidFill>
              </a:rPr>
              <a:t>THANK </a:t>
            </a:r>
            <a:r>
              <a:rPr lang="en-IN" b="1" dirty="0" err="1">
                <a:solidFill>
                  <a:srgbClr val="FF0000"/>
                </a:solidFill>
              </a:rPr>
              <a:t>YOu</a:t>
            </a:r>
            <a:endParaRPr lang="en-IN" b="1" dirty="0">
              <a:solidFill>
                <a:srgbClr val="FF0000"/>
              </a:solidFill>
            </a:endParaRPr>
          </a:p>
        </p:txBody>
      </p:sp>
      <p:sp>
        <p:nvSpPr>
          <p:cNvPr id="3" name="Content Placeholder 2">
            <a:extLst>
              <a:ext uri="{FF2B5EF4-FFF2-40B4-BE49-F238E27FC236}">
                <a16:creationId xmlns:a16="http://schemas.microsoft.com/office/drawing/2014/main" id="{06240373-F75A-2531-F897-A159EFEE856E}"/>
              </a:ext>
            </a:extLst>
          </p:cNvPr>
          <p:cNvSpPr>
            <a:spLocks noGrp="1"/>
          </p:cNvSpPr>
          <p:nvPr>
            <p:ph idx="1"/>
          </p:nvPr>
        </p:nvSpPr>
        <p:spPr/>
        <p:txBody>
          <a:bodyPr/>
          <a:lstStyle/>
          <a:p>
            <a:pPr marL="0" indent="0">
              <a:buNone/>
            </a:pPr>
            <a:endParaRPr lang="en-IN" dirty="0"/>
          </a:p>
          <a:p>
            <a:pPr lvl="2"/>
            <a:endParaRPr lang="en-IN" dirty="0"/>
          </a:p>
        </p:txBody>
      </p:sp>
      <p:graphicFrame>
        <p:nvGraphicFramePr>
          <p:cNvPr id="6" name="Table 6">
            <a:extLst>
              <a:ext uri="{FF2B5EF4-FFF2-40B4-BE49-F238E27FC236}">
                <a16:creationId xmlns:a16="http://schemas.microsoft.com/office/drawing/2014/main" id="{856E9E16-7E85-AFC5-9C5D-BFB9DDDAB448}"/>
              </a:ext>
            </a:extLst>
          </p:cNvPr>
          <p:cNvGraphicFramePr>
            <a:graphicFrameLocks noGrp="1"/>
          </p:cNvGraphicFramePr>
          <p:nvPr>
            <p:extLst>
              <p:ext uri="{D42A27DB-BD31-4B8C-83A1-F6EECF244321}">
                <p14:modId xmlns:p14="http://schemas.microsoft.com/office/powerpoint/2010/main" val="3410068405"/>
              </p:ext>
            </p:extLst>
          </p:nvPr>
        </p:nvGraphicFramePr>
        <p:xfrm>
          <a:off x="2030411" y="2907824"/>
          <a:ext cx="8128000" cy="2225040"/>
        </p:xfrm>
        <a:graphic>
          <a:graphicData uri="http://schemas.openxmlformats.org/drawingml/2006/table">
            <a:tbl>
              <a:tblPr firstRow="1" bandRow="1">
                <a:tableStyleId>{F5AB1C69-6EDB-4FF4-983F-18BD219EF322}</a:tableStyleId>
              </a:tblPr>
              <a:tblGrid>
                <a:gridCol w="1035518">
                  <a:extLst>
                    <a:ext uri="{9D8B030D-6E8A-4147-A177-3AD203B41FA5}">
                      <a16:colId xmlns:a16="http://schemas.microsoft.com/office/drawing/2014/main" val="3070526136"/>
                    </a:ext>
                  </a:extLst>
                </a:gridCol>
                <a:gridCol w="3028482">
                  <a:extLst>
                    <a:ext uri="{9D8B030D-6E8A-4147-A177-3AD203B41FA5}">
                      <a16:colId xmlns:a16="http://schemas.microsoft.com/office/drawing/2014/main" val="1693753728"/>
                    </a:ext>
                  </a:extLst>
                </a:gridCol>
                <a:gridCol w="2032000">
                  <a:extLst>
                    <a:ext uri="{9D8B030D-6E8A-4147-A177-3AD203B41FA5}">
                      <a16:colId xmlns:a16="http://schemas.microsoft.com/office/drawing/2014/main" val="2354581186"/>
                    </a:ext>
                  </a:extLst>
                </a:gridCol>
                <a:gridCol w="2032000">
                  <a:extLst>
                    <a:ext uri="{9D8B030D-6E8A-4147-A177-3AD203B41FA5}">
                      <a16:colId xmlns:a16="http://schemas.microsoft.com/office/drawing/2014/main" val="3142873240"/>
                    </a:ext>
                  </a:extLst>
                </a:gridCol>
              </a:tblGrid>
              <a:tr h="370840">
                <a:tc>
                  <a:txBody>
                    <a:bodyPr/>
                    <a:lstStyle/>
                    <a:p>
                      <a:pPr algn="ctr"/>
                      <a:r>
                        <a:rPr lang="en-IN" dirty="0"/>
                        <a:t>Sl. No.</a:t>
                      </a:r>
                    </a:p>
                  </a:txBody>
                  <a:tcPr/>
                </a:tc>
                <a:tc>
                  <a:txBody>
                    <a:bodyPr/>
                    <a:lstStyle/>
                    <a:p>
                      <a:pPr algn="ctr"/>
                      <a:r>
                        <a:rPr lang="en-IN" dirty="0"/>
                        <a:t>Name</a:t>
                      </a:r>
                    </a:p>
                  </a:txBody>
                  <a:tcPr/>
                </a:tc>
                <a:tc>
                  <a:txBody>
                    <a:bodyPr/>
                    <a:lstStyle/>
                    <a:p>
                      <a:pPr algn="ctr"/>
                      <a:r>
                        <a:rPr lang="en-IN" dirty="0"/>
                        <a:t>Roll No. </a:t>
                      </a:r>
                    </a:p>
                  </a:txBody>
                  <a:tcPr/>
                </a:tc>
                <a:tc>
                  <a:txBody>
                    <a:bodyPr/>
                    <a:lstStyle/>
                    <a:p>
                      <a:pPr algn="ctr"/>
                      <a:r>
                        <a:rPr lang="en-IN" dirty="0"/>
                        <a:t>Regd. No.</a:t>
                      </a:r>
                    </a:p>
                  </a:txBody>
                  <a:tcPr/>
                </a:tc>
                <a:extLst>
                  <a:ext uri="{0D108BD9-81ED-4DB2-BD59-A6C34878D82A}">
                    <a16:rowId xmlns:a16="http://schemas.microsoft.com/office/drawing/2014/main" val="2008424364"/>
                  </a:ext>
                </a:extLst>
              </a:tr>
              <a:tr h="370840">
                <a:tc>
                  <a:txBody>
                    <a:bodyPr/>
                    <a:lstStyle/>
                    <a:p>
                      <a:pPr algn="ctr"/>
                      <a:r>
                        <a:rPr lang="en-IN" dirty="0"/>
                        <a:t>1. </a:t>
                      </a:r>
                    </a:p>
                  </a:txBody>
                  <a:tcPr/>
                </a:tc>
                <a:tc>
                  <a:txBody>
                    <a:bodyPr/>
                    <a:lstStyle/>
                    <a:p>
                      <a:pPr algn="ctr"/>
                      <a:r>
                        <a:rPr lang="en-IN" dirty="0"/>
                        <a:t>Adarsh Ranjan Tripathy</a:t>
                      </a:r>
                    </a:p>
                  </a:txBody>
                  <a:tcPr/>
                </a:tc>
                <a:tc>
                  <a:txBody>
                    <a:bodyPr/>
                    <a:lstStyle/>
                    <a:p>
                      <a:pPr algn="ctr"/>
                      <a:r>
                        <a:rPr lang="en-IN" dirty="0"/>
                        <a:t>397001</a:t>
                      </a:r>
                    </a:p>
                  </a:txBody>
                  <a:tcPr/>
                </a:tc>
                <a:tc>
                  <a:txBody>
                    <a:bodyPr/>
                    <a:lstStyle/>
                    <a:p>
                      <a:pPr algn="ctr"/>
                      <a:r>
                        <a:rPr lang="en-IN" dirty="0"/>
                        <a:t>2001105164</a:t>
                      </a:r>
                    </a:p>
                  </a:txBody>
                  <a:tcPr/>
                </a:tc>
                <a:extLst>
                  <a:ext uri="{0D108BD9-81ED-4DB2-BD59-A6C34878D82A}">
                    <a16:rowId xmlns:a16="http://schemas.microsoft.com/office/drawing/2014/main" val="3751173206"/>
                  </a:ext>
                </a:extLst>
              </a:tr>
              <a:tr h="370840">
                <a:tc>
                  <a:txBody>
                    <a:bodyPr/>
                    <a:lstStyle/>
                    <a:p>
                      <a:pPr algn="ctr"/>
                      <a:r>
                        <a:rPr lang="en-IN" dirty="0"/>
                        <a:t>2.</a:t>
                      </a:r>
                    </a:p>
                  </a:txBody>
                  <a:tcPr/>
                </a:tc>
                <a:tc>
                  <a:txBody>
                    <a:bodyPr/>
                    <a:lstStyle/>
                    <a:p>
                      <a:pPr algn="ctr"/>
                      <a:r>
                        <a:rPr lang="en-IN" dirty="0" err="1"/>
                        <a:t>Biswabijay</a:t>
                      </a:r>
                      <a:r>
                        <a:rPr lang="en-IN" dirty="0"/>
                        <a:t> Dhal </a:t>
                      </a:r>
                    </a:p>
                  </a:txBody>
                  <a:tcPr/>
                </a:tc>
                <a:tc>
                  <a:txBody>
                    <a:bodyPr/>
                    <a:lstStyle/>
                    <a:p>
                      <a:pPr algn="ctr"/>
                      <a:r>
                        <a:rPr lang="en-IN" dirty="0"/>
                        <a:t>397008</a:t>
                      </a:r>
                    </a:p>
                  </a:txBody>
                  <a:tcPr/>
                </a:tc>
                <a:tc>
                  <a:txBody>
                    <a:bodyPr/>
                    <a:lstStyle/>
                    <a:p>
                      <a:pPr algn="ctr"/>
                      <a:r>
                        <a:rPr lang="en-IN" dirty="0"/>
                        <a:t>2001105223</a:t>
                      </a:r>
                    </a:p>
                  </a:txBody>
                  <a:tcPr/>
                </a:tc>
                <a:extLst>
                  <a:ext uri="{0D108BD9-81ED-4DB2-BD59-A6C34878D82A}">
                    <a16:rowId xmlns:a16="http://schemas.microsoft.com/office/drawing/2014/main" val="395209094"/>
                  </a:ext>
                </a:extLst>
              </a:tr>
              <a:tr h="370840">
                <a:tc>
                  <a:txBody>
                    <a:bodyPr/>
                    <a:lstStyle/>
                    <a:p>
                      <a:pPr algn="ctr"/>
                      <a:r>
                        <a:rPr lang="en-IN" dirty="0"/>
                        <a:t>3. </a:t>
                      </a:r>
                    </a:p>
                  </a:txBody>
                  <a:tcPr/>
                </a:tc>
                <a:tc>
                  <a:txBody>
                    <a:bodyPr/>
                    <a:lstStyle/>
                    <a:p>
                      <a:pPr algn="ctr"/>
                      <a:r>
                        <a:rPr lang="en-IN" dirty="0"/>
                        <a:t>Shalini Senapati</a:t>
                      </a:r>
                    </a:p>
                  </a:txBody>
                  <a:tcPr/>
                </a:tc>
                <a:tc>
                  <a:txBody>
                    <a:bodyPr/>
                    <a:lstStyle/>
                    <a:p>
                      <a:pPr algn="ctr"/>
                      <a:r>
                        <a:rPr lang="en-IN" dirty="0"/>
                        <a:t>397038</a:t>
                      </a:r>
                    </a:p>
                  </a:txBody>
                  <a:tcPr/>
                </a:tc>
                <a:tc>
                  <a:txBody>
                    <a:bodyPr/>
                    <a:lstStyle/>
                    <a:p>
                      <a:pPr algn="ctr"/>
                      <a:r>
                        <a:rPr lang="en-IN" dirty="0"/>
                        <a:t>2001105201</a:t>
                      </a:r>
                    </a:p>
                  </a:txBody>
                  <a:tcPr/>
                </a:tc>
                <a:extLst>
                  <a:ext uri="{0D108BD9-81ED-4DB2-BD59-A6C34878D82A}">
                    <a16:rowId xmlns:a16="http://schemas.microsoft.com/office/drawing/2014/main" val="4194554601"/>
                  </a:ext>
                </a:extLst>
              </a:tr>
              <a:tr h="370840">
                <a:tc>
                  <a:txBody>
                    <a:bodyPr/>
                    <a:lstStyle/>
                    <a:p>
                      <a:pPr algn="ctr"/>
                      <a:r>
                        <a:rPr lang="en-IN" dirty="0"/>
                        <a:t>4. </a:t>
                      </a:r>
                    </a:p>
                  </a:txBody>
                  <a:tcPr/>
                </a:tc>
                <a:tc>
                  <a:txBody>
                    <a:bodyPr/>
                    <a:lstStyle/>
                    <a:p>
                      <a:pPr algn="ctr"/>
                      <a:r>
                        <a:rPr lang="en-IN" dirty="0"/>
                        <a:t>Subhashish Swain</a:t>
                      </a:r>
                    </a:p>
                  </a:txBody>
                  <a:tcPr/>
                </a:tc>
                <a:tc>
                  <a:txBody>
                    <a:bodyPr/>
                    <a:lstStyle/>
                    <a:p>
                      <a:pPr algn="ctr"/>
                      <a:r>
                        <a:rPr lang="en-IN" dirty="0"/>
                        <a:t>397048</a:t>
                      </a:r>
                    </a:p>
                  </a:txBody>
                  <a:tcPr/>
                </a:tc>
                <a:tc>
                  <a:txBody>
                    <a:bodyPr/>
                    <a:lstStyle/>
                    <a:p>
                      <a:pPr algn="ctr"/>
                      <a:r>
                        <a:rPr lang="en-IN" dirty="0"/>
                        <a:t>2001105211</a:t>
                      </a:r>
                    </a:p>
                  </a:txBody>
                  <a:tcPr/>
                </a:tc>
                <a:extLst>
                  <a:ext uri="{0D108BD9-81ED-4DB2-BD59-A6C34878D82A}">
                    <a16:rowId xmlns:a16="http://schemas.microsoft.com/office/drawing/2014/main" val="571099077"/>
                  </a:ext>
                </a:extLst>
              </a:tr>
              <a:tr h="370840">
                <a:tc>
                  <a:txBody>
                    <a:bodyPr/>
                    <a:lstStyle/>
                    <a:p>
                      <a:pPr algn="ctr"/>
                      <a:r>
                        <a:rPr lang="en-IN" dirty="0"/>
                        <a:t>5. </a:t>
                      </a:r>
                    </a:p>
                  </a:txBody>
                  <a:tcPr/>
                </a:tc>
                <a:tc>
                  <a:txBody>
                    <a:bodyPr/>
                    <a:lstStyle/>
                    <a:p>
                      <a:pPr algn="ctr"/>
                      <a:r>
                        <a:rPr lang="en-IN" dirty="0"/>
                        <a:t>Subhransu Kumar Mishra</a:t>
                      </a:r>
                    </a:p>
                  </a:txBody>
                  <a:tcPr/>
                </a:tc>
                <a:tc>
                  <a:txBody>
                    <a:bodyPr/>
                    <a:lstStyle/>
                    <a:p>
                      <a:pPr algn="ctr"/>
                      <a:r>
                        <a:rPr lang="en-IN" dirty="0"/>
                        <a:t>397050</a:t>
                      </a:r>
                    </a:p>
                  </a:txBody>
                  <a:tcPr/>
                </a:tc>
                <a:tc>
                  <a:txBody>
                    <a:bodyPr/>
                    <a:lstStyle/>
                    <a:p>
                      <a:pPr algn="ctr"/>
                      <a:r>
                        <a:rPr lang="en-IN" dirty="0"/>
                        <a:t>2001105213</a:t>
                      </a:r>
                    </a:p>
                  </a:txBody>
                  <a:tcPr/>
                </a:tc>
                <a:extLst>
                  <a:ext uri="{0D108BD9-81ED-4DB2-BD59-A6C34878D82A}">
                    <a16:rowId xmlns:a16="http://schemas.microsoft.com/office/drawing/2014/main" val="3611424340"/>
                  </a:ext>
                </a:extLst>
              </a:tr>
            </a:tbl>
          </a:graphicData>
        </a:graphic>
      </p:graphicFrame>
    </p:spTree>
    <p:extLst>
      <p:ext uri="{BB962C8B-B14F-4D97-AF65-F5344CB8AC3E}">
        <p14:creationId xmlns:p14="http://schemas.microsoft.com/office/powerpoint/2010/main" val="3696146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77</TotalTime>
  <Words>658</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PowerPoint Presentation</vt:lpstr>
      <vt:lpstr>INTRODUCTION</vt:lpstr>
      <vt:lpstr>PARAMETERS TAKEN INTO CONSIDERATION</vt:lpstr>
      <vt:lpstr>COLLECTION OF DATA</vt:lpstr>
      <vt:lpstr>PowerPoint Presentation</vt:lpstr>
      <vt:lpstr>PowerPoint Presentation</vt:lpstr>
      <vt:lpstr>APPLICATION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Subhransu Kumar</dc:creator>
  <cp:lastModifiedBy>Subhransu Kumar</cp:lastModifiedBy>
  <cp:revision>8</cp:revision>
  <dcterms:created xsi:type="dcterms:W3CDTF">2023-05-12T15:15:06Z</dcterms:created>
  <dcterms:modified xsi:type="dcterms:W3CDTF">2023-05-12T16:42:39Z</dcterms:modified>
</cp:coreProperties>
</file>