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66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5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6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3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download.tensorflow.org/paper/whitepaper2015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paper/whitepaper2015.pdf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JenAman/large-scale-deep-learning-with-tensorflow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paper/whitepaper2015.pdf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hyperlink" Target="https://www.tensorflow.org/tutorials/layer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odels/tree/master/sli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JenAman/large-scale-deep-learning-with-tensorflow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JenAman/large-scale-deep-" TargetMode="External"/><Relationship Id="rId2" Type="http://schemas.openxmlformats.org/officeDocument/2006/relationships/hyperlink" Target="http://www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tensorflow.org/paper/whitepaper2015.pdf" TargetMode="External"/><Relationship Id="rId4" Type="http://schemas.openxmlformats.org/officeDocument/2006/relationships/hyperlink" Target="http://www.slideshare.net/AndrewBabiy2/tensorflow-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9156" y="3472828"/>
            <a:ext cx="4593844" cy="1853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6370">
              <a:lnSpc>
                <a:spcPct val="124600"/>
              </a:lnSpc>
              <a:spcBef>
                <a:spcPts val="9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Chandran </a:t>
            </a:r>
            <a:r>
              <a:rPr lang="en-US" sz="2400" spc="-5" dirty="0" err="1" smtClean="0">
                <a:latin typeface="Times New Roman"/>
                <a:cs typeface="Times New Roman"/>
              </a:rPr>
              <a:t>Venkatesan</a:t>
            </a:r>
            <a:r>
              <a:rPr sz="2400" spc="-5" dirty="0" smtClean="0">
                <a:latin typeface="Times New Roman"/>
                <a:cs typeface="Times New Roman"/>
              </a:rPr>
              <a:t> 201</a:t>
            </a:r>
            <a:r>
              <a:rPr lang="en-US" sz="2400" spc="-5" dirty="0" smtClean="0">
                <a:latin typeface="Times New Roman"/>
                <a:cs typeface="Times New Roman"/>
              </a:rPr>
              <a:t>9-09-23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NVIDIA Certified Instructor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451" y="540207"/>
            <a:ext cx="57778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Deep Learning for  </a:t>
            </a:r>
            <a:r>
              <a:rPr sz="4800" b="1" spc="-5" dirty="0">
                <a:latin typeface="Times New Roman"/>
                <a:cs typeface="Times New Roman"/>
              </a:rPr>
              <a:t>Computer </a:t>
            </a:r>
            <a:r>
              <a:rPr sz="4800" b="1" spc="-35" dirty="0">
                <a:latin typeface="Times New Roman"/>
                <a:cs typeface="Times New Roman"/>
              </a:rPr>
              <a:t>Vision</a:t>
            </a:r>
            <a:r>
              <a:rPr sz="4800" b="1" spc="-145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imes New Roman"/>
                <a:cs typeface="Times New Roman"/>
              </a:rPr>
              <a:t>with  </a:t>
            </a:r>
            <a:r>
              <a:rPr sz="4800" b="1" spc="-45" dirty="0">
                <a:latin typeface="Times New Roman"/>
                <a:cs typeface="Times New Roman"/>
              </a:rPr>
              <a:t>TensorFlow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8695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TensorFlow </a:t>
            </a:r>
            <a:r>
              <a:rPr sz="4400" dirty="0"/>
              <a:t>in </a:t>
            </a:r>
            <a:r>
              <a:rPr sz="4400" spc="-5" dirty="0"/>
              <a:t>Distributed</a:t>
            </a:r>
            <a:r>
              <a:rPr sz="4400" spc="-65" dirty="0"/>
              <a:t> </a:t>
            </a:r>
            <a:r>
              <a:rPr sz="4400" spc="-20" dirty="0"/>
              <a:t>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6814" y="6548729"/>
            <a:ext cx="4051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algun Gothic"/>
                <a:cs typeface="Malgun Gothic"/>
                <a:hlinkClick r:id="rId2"/>
              </a:rPr>
              <a:t>http://download.tensorflow.org/paper/whitepaper2015.pdf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425" y="1979676"/>
            <a:ext cx="11315808" cy="3752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10128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TensorFlow </a:t>
            </a:r>
            <a:r>
              <a:rPr sz="4400" dirty="0"/>
              <a:t>in </a:t>
            </a:r>
            <a:r>
              <a:rPr sz="4400" spc="-5" dirty="0"/>
              <a:t>Distributed </a:t>
            </a:r>
            <a:r>
              <a:rPr sz="4400" spc="-20" dirty="0"/>
              <a:t>Systems</a:t>
            </a:r>
            <a:r>
              <a:rPr sz="4400" spc="-35" dirty="0"/>
              <a:t> </a:t>
            </a:r>
            <a:r>
              <a:rPr sz="4400" spc="-10" dirty="0"/>
              <a:t>cont.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70285" y="1894884"/>
            <a:ext cx="9440797" cy="4184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814" y="6548729"/>
            <a:ext cx="4051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algun Gothic"/>
                <a:cs typeface="Malgun Gothic"/>
                <a:hlinkClick r:id="rId3"/>
              </a:rPr>
              <a:t>http://download.tensorflow.org/paper/whitepaper2015.pdf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7038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Image </a:t>
            </a:r>
            <a:r>
              <a:rPr sz="4400" dirty="0"/>
              <a:t>Model </a:t>
            </a:r>
            <a:r>
              <a:rPr sz="4400" spc="-50" dirty="0"/>
              <a:t>Training</a:t>
            </a:r>
            <a:r>
              <a:rPr sz="4400" spc="-15" dirty="0"/>
              <a:t> </a:t>
            </a:r>
            <a:r>
              <a:rPr sz="4400" dirty="0"/>
              <a:t>Time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51825" y="1659796"/>
            <a:ext cx="8994966" cy="453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6814" y="6548729"/>
            <a:ext cx="549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algun Gothic"/>
                <a:cs typeface="Malgun Gothic"/>
              </a:rPr>
              <a:t>https:/</a:t>
            </a:r>
            <a:r>
              <a:rPr sz="1200" spc="-5" dirty="0">
                <a:latin typeface="Malgun Gothic"/>
                <a:cs typeface="Malgun Gothic"/>
                <a:hlinkClick r:id="rId3"/>
              </a:rPr>
              <a:t>/www.slideshare.net/JenAman/large-scale-deep-learning-with-tensorflow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635584"/>
            <a:ext cx="3959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Partial</a:t>
            </a:r>
            <a:r>
              <a:rPr sz="4400" spc="-65" dirty="0"/>
              <a:t> </a:t>
            </a:r>
            <a:r>
              <a:rPr sz="4400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888873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15" dirty="0">
                <a:latin typeface="Malgun Gothic"/>
                <a:cs typeface="Malgun Gothic"/>
              </a:rPr>
              <a:t>executes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Malgun Gothic"/>
                <a:cs typeface="Malgun Gothic"/>
              </a:rPr>
              <a:t>subgraph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the whole</a:t>
            </a:r>
            <a:r>
              <a:rPr sz="2800" spc="19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graph.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Malgun Gothic"/>
                <a:cs typeface="Malgun Gothic"/>
              </a:rPr>
              <a:t>We </a:t>
            </a:r>
            <a:r>
              <a:rPr sz="2800" spc="-5" dirty="0">
                <a:latin typeface="Malgun Gothic"/>
                <a:cs typeface="Malgun Gothic"/>
              </a:rPr>
              <a:t>do not </a:t>
            </a:r>
            <a:r>
              <a:rPr sz="2800" spc="-10" dirty="0">
                <a:latin typeface="Malgun Gothic"/>
                <a:cs typeface="Malgun Gothic"/>
              </a:rPr>
              <a:t>need </a:t>
            </a:r>
            <a:r>
              <a:rPr sz="2800" spc="-75" dirty="0">
                <a:latin typeface="Malgun Gothic"/>
                <a:cs typeface="Malgun Gothic"/>
              </a:rPr>
              <a:t>“e” </a:t>
            </a:r>
            <a:r>
              <a:rPr sz="2800" spc="-10" dirty="0">
                <a:latin typeface="Malgun Gothic"/>
                <a:cs typeface="Malgun Gothic"/>
              </a:rPr>
              <a:t>and </a:t>
            </a:r>
            <a:r>
              <a:rPr sz="2800" spc="-75" dirty="0">
                <a:latin typeface="Malgun Gothic"/>
                <a:cs typeface="Malgun Gothic"/>
              </a:rPr>
              <a:t>“d”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10" dirty="0">
                <a:latin typeface="Malgun Gothic"/>
                <a:cs typeface="Malgun Gothic"/>
              </a:rPr>
              <a:t>compute</a:t>
            </a:r>
            <a:r>
              <a:rPr sz="2800" spc="33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“f”.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3766" y="2858061"/>
            <a:ext cx="5378082" cy="3742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814" y="6548729"/>
            <a:ext cx="4051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algun Gothic"/>
                <a:cs typeface="Malgun Gothic"/>
                <a:hlinkClick r:id="rId3"/>
              </a:rPr>
              <a:t>http://download.tensorflow.org/paper/whitepaper2015.pdf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277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Graph</a:t>
            </a:r>
            <a:r>
              <a:rPr sz="4400" spc="-50" dirty="0"/>
              <a:t> </a:t>
            </a:r>
            <a:r>
              <a:rPr sz="4400" dirty="0"/>
              <a:t>Optimizations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8909685" cy="33680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Common </a:t>
            </a:r>
            <a:r>
              <a:rPr sz="2800" spc="-10" dirty="0">
                <a:latin typeface="Malgun Gothic"/>
                <a:cs typeface="Malgun Gothic"/>
              </a:rPr>
              <a:t>Subexpression</a:t>
            </a:r>
            <a:r>
              <a:rPr sz="2800" spc="3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Elimination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Controlling Data </a:t>
            </a:r>
            <a:r>
              <a:rPr sz="2800" spc="-5" dirty="0">
                <a:latin typeface="Malgun Gothic"/>
                <a:cs typeface="Malgun Gothic"/>
              </a:rPr>
              <a:t>Communication </a:t>
            </a:r>
            <a:r>
              <a:rPr sz="2800" spc="-10" dirty="0">
                <a:latin typeface="Malgun Gothic"/>
                <a:cs typeface="Malgun Gothic"/>
              </a:rPr>
              <a:t>and </a:t>
            </a:r>
            <a:r>
              <a:rPr sz="2800" spc="15" dirty="0">
                <a:latin typeface="Malgun Gothic"/>
                <a:cs typeface="Malgun Gothic"/>
              </a:rPr>
              <a:t>Memory</a:t>
            </a:r>
            <a:r>
              <a:rPr sz="2800" spc="7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Usage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Asynchronous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Kernels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Optimized Libraries </a:t>
            </a:r>
            <a:r>
              <a:rPr sz="2800" spc="-5" dirty="0">
                <a:latin typeface="Malgun Gothic"/>
                <a:cs typeface="Malgun Gothic"/>
              </a:rPr>
              <a:t>for </a:t>
            </a:r>
            <a:r>
              <a:rPr sz="2800" spc="-10" dirty="0">
                <a:latin typeface="Malgun Gothic"/>
                <a:cs typeface="Malgun Gothic"/>
              </a:rPr>
              <a:t>Kernel</a:t>
            </a:r>
            <a:r>
              <a:rPr sz="2800" spc="9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Implementations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10" dirty="0">
                <a:latin typeface="Malgun Gothic"/>
                <a:cs typeface="Malgun Gothic"/>
              </a:rPr>
              <a:t>BLAS, cuBLAS, </a:t>
            </a:r>
            <a:r>
              <a:rPr sz="2400" spc="-5" dirty="0">
                <a:latin typeface="Malgun Gothic"/>
                <a:cs typeface="Malgun Gothic"/>
              </a:rPr>
              <a:t>GPU, cuda-convnet,</a:t>
            </a:r>
            <a:r>
              <a:rPr sz="2400" spc="-2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cuDNN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Lossy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Compression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32 → </a:t>
            </a:r>
            <a:r>
              <a:rPr sz="2400" spc="-5" dirty="0">
                <a:latin typeface="Malgun Gothic"/>
                <a:cs typeface="Malgun Gothic"/>
              </a:rPr>
              <a:t>16 </a:t>
            </a:r>
            <a:r>
              <a:rPr sz="2400" dirty="0">
                <a:latin typeface="Malgun Gothic"/>
                <a:cs typeface="Malgun Gothic"/>
              </a:rPr>
              <a:t>→ </a:t>
            </a:r>
            <a:r>
              <a:rPr sz="2400" spc="-5" dirty="0">
                <a:latin typeface="Malgun Gothic"/>
                <a:cs typeface="Malgun Gothic"/>
              </a:rPr>
              <a:t>32bit</a:t>
            </a:r>
            <a:r>
              <a:rPr sz="240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conversion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561" y="2673477"/>
            <a:ext cx="5487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What </a:t>
            </a:r>
            <a:r>
              <a:rPr sz="6000" spc="-5" dirty="0"/>
              <a:t>is</a:t>
            </a:r>
            <a:r>
              <a:rPr sz="6000" spc="-60" dirty="0"/>
              <a:t> </a:t>
            </a:r>
            <a:r>
              <a:rPr sz="6000" spc="-100" dirty="0"/>
              <a:t>Tensor?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1660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90" dirty="0"/>
              <a:t>T</a:t>
            </a:r>
            <a:r>
              <a:rPr sz="4400" spc="-5" dirty="0"/>
              <a:t>ensor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727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0" dirty="0">
                <a:latin typeface="Malgun Gothic"/>
                <a:cs typeface="Malgun Gothic"/>
              </a:rPr>
              <a:t>tensor </a:t>
            </a:r>
            <a:r>
              <a:rPr sz="2800" spc="-5" dirty="0">
                <a:latin typeface="Malgun Gothic"/>
                <a:cs typeface="Malgun Gothic"/>
              </a:rPr>
              <a:t>is a </a:t>
            </a:r>
            <a:r>
              <a:rPr sz="2800" b="1" spc="-10" dirty="0">
                <a:solidFill>
                  <a:srgbClr val="BE9000"/>
                </a:solidFill>
                <a:latin typeface="Malgun Gothic"/>
                <a:cs typeface="Malgun Gothic"/>
              </a:rPr>
              <a:t>multidimensional </a:t>
            </a:r>
            <a:r>
              <a:rPr sz="2800" b="1" dirty="0">
                <a:solidFill>
                  <a:srgbClr val="BE9000"/>
                </a:solidFill>
                <a:latin typeface="Malgun Gothic"/>
                <a:cs typeface="Malgun Gothic"/>
              </a:rPr>
              <a:t>data</a:t>
            </a:r>
            <a:r>
              <a:rPr sz="2800" b="1" spc="35" dirty="0">
                <a:solidFill>
                  <a:srgbClr val="BE9000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BE9000"/>
                </a:solidFill>
                <a:latin typeface="Malgun Gothic"/>
                <a:cs typeface="Malgun Gothic"/>
              </a:rPr>
              <a:t>array</a:t>
            </a:r>
            <a:r>
              <a:rPr sz="2800" dirty="0"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2509" y="5115559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70" h="13970">
                <a:moveTo>
                  <a:pt x="0" y="13970"/>
                </a:moveTo>
                <a:lnTo>
                  <a:pt x="77342" y="13970"/>
                </a:lnTo>
                <a:lnTo>
                  <a:pt x="77342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5502" y="4812029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53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2509" y="479932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2" y="12700"/>
                </a:lnTo>
                <a:lnTo>
                  <a:pt x="7734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0204" y="5115559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70" h="13970">
                <a:moveTo>
                  <a:pt x="0" y="13970"/>
                </a:moveTo>
                <a:lnTo>
                  <a:pt x="77343" y="13970"/>
                </a:lnTo>
                <a:lnTo>
                  <a:pt x="77343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4619" y="4812029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530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80204" y="4799329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08188" y="5233670"/>
            <a:ext cx="82550" cy="13970"/>
          </a:xfrm>
          <a:custGeom>
            <a:avLst/>
            <a:gdLst/>
            <a:ahLst/>
            <a:cxnLst/>
            <a:rect l="l" t="t" r="r" b="b"/>
            <a:pathLst>
              <a:path w="82550" h="13970">
                <a:moveTo>
                  <a:pt x="0" y="13969"/>
                </a:moveTo>
                <a:lnTo>
                  <a:pt x="82550" y="13969"/>
                </a:lnTo>
                <a:lnTo>
                  <a:pt x="8255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4735" y="4681220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449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08188" y="4665979"/>
            <a:ext cx="82550" cy="15240"/>
          </a:xfrm>
          <a:custGeom>
            <a:avLst/>
            <a:gdLst/>
            <a:ahLst/>
            <a:cxnLst/>
            <a:rect l="l" t="t" r="r" b="b"/>
            <a:pathLst>
              <a:path w="82550" h="15239">
                <a:moveTo>
                  <a:pt x="0" y="15240"/>
                </a:moveTo>
                <a:lnTo>
                  <a:pt x="82550" y="15240"/>
                </a:lnTo>
                <a:lnTo>
                  <a:pt x="825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60463" y="5233670"/>
            <a:ext cx="82550" cy="13970"/>
          </a:xfrm>
          <a:custGeom>
            <a:avLst/>
            <a:gdLst/>
            <a:ahLst/>
            <a:cxnLst/>
            <a:rect l="l" t="t" r="r" b="b"/>
            <a:pathLst>
              <a:path w="82550" h="13970">
                <a:moveTo>
                  <a:pt x="0" y="13969"/>
                </a:moveTo>
                <a:lnTo>
                  <a:pt x="82550" y="13969"/>
                </a:lnTo>
                <a:lnTo>
                  <a:pt x="8255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528" y="4681220"/>
            <a:ext cx="0" cy="552450"/>
          </a:xfrm>
          <a:custGeom>
            <a:avLst/>
            <a:gdLst/>
            <a:ahLst/>
            <a:cxnLst/>
            <a:rect l="l" t="t" r="r" b="b"/>
            <a:pathLst>
              <a:path h="552450">
                <a:moveTo>
                  <a:pt x="0" y="0"/>
                </a:moveTo>
                <a:lnTo>
                  <a:pt x="0" y="552449"/>
                </a:lnTo>
              </a:path>
            </a:pathLst>
          </a:custGeom>
          <a:ln w="32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60463" y="4665979"/>
            <a:ext cx="82550" cy="15240"/>
          </a:xfrm>
          <a:custGeom>
            <a:avLst/>
            <a:gdLst/>
            <a:ahLst/>
            <a:cxnLst/>
            <a:rect l="l" t="t" r="r" b="b"/>
            <a:pathLst>
              <a:path w="82550" h="15239">
                <a:moveTo>
                  <a:pt x="0" y="15240"/>
                </a:moveTo>
                <a:lnTo>
                  <a:pt x="82550" y="15240"/>
                </a:lnTo>
                <a:lnTo>
                  <a:pt x="8255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5406" y="2957448"/>
          <a:ext cx="11010264" cy="3010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185"/>
                <a:gridCol w="2541269"/>
                <a:gridCol w="2541270"/>
                <a:gridCol w="2541270"/>
                <a:gridCol w="2541270"/>
              </a:tblGrid>
              <a:tr h="37249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Malgun Gothic"/>
                          <a:cs typeface="Malgun Gothic"/>
                        </a:rPr>
                        <a:t>Order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1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2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3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28575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519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5" dirty="0">
                          <a:latin typeface="Malgun Gothic"/>
                          <a:cs typeface="Malgun Gothic"/>
                        </a:rPr>
                        <a:t>Scalar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25" dirty="0">
                          <a:latin typeface="Malgun Gothic"/>
                          <a:cs typeface="Malgun Gothic"/>
                        </a:rPr>
                        <a:t>Vector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spc="-5" dirty="0">
                          <a:latin typeface="Malgun Gothic"/>
                          <a:cs typeface="Malgun Gothic"/>
                        </a:rPr>
                        <a:t>Matrix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Cube?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28575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  <a:solidFill>
                      <a:srgbClr val="FFC000">
                        <a:alpha val="19999"/>
                      </a:srgbClr>
                    </a:solidFill>
                  </a:tcPr>
                </a:tc>
              </a:tr>
              <a:tr h="20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913130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800" spc="-10" dirty="0">
                          <a:latin typeface="Cambria Math"/>
                          <a:cs typeface="Cambria Math"/>
                        </a:rPr>
                        <a:t>100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288290">
                        <a:lnSpc>
                          <a:spcPct val="100000"/>
                        </a:lnSpc>
                        <a:spcBef>
                          <a:spcPts val="2680"/>
                        </a:spcBef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5,</a:t>
                      </a:r>
                      <a:r>
                        <a:rPr sz="2800" spc="-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3,</a:t>
                      </a:r>
                      <a:r>
                        <a:rPr sz="2800" spc="-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7,</a:t>
                      </a:r>
                      <a:r>
                        <a:rPr sz="2800" spc="-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…</a:t>
                      </a:r>
                      <a:r>
                        <a:rPr sz="2800" spc="-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800" spc="-1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10" dirty="0">
                          <a:latin typeface="Cambria Math"/>
                          <a:cs typeface="Cambria Math"/>
                        </a:rPr>
                        <a:t>10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250">
                        <a:latin typeface="Times New Roman"/>
                        <a:cs typeface="Times New Roman"/>
                      </a:endParaRPr>
                    </a:p>
                    <a:p>
                      <a:pPr marL="834390">
                        <a:lnSpc>
                          <a:spcPts val="3325"/>
                        </a:lnSpc>
                        <a:spcBef>
                          <a:spcPts val="5"/>
                        </a:spcBef>
                        <a:tabLst>
                          <a:tab pos="1386205" algn="l"/>
                        </a:tabLst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1	2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  <a:p>
                      <a:pPr marL="834390">
                        <a:lnSpc>
                          <a:spcPts val="3325"/>
                        </a:lnSpc>
                        <a:tabLst>
                          <a:tab pos="1386205" algn="l"/>
                        </a:tabLst>
                      </a:pPr>
                      <a:r>
                        <a:rPr sz="2800" spc="-5" dirty="0">
                          <a:latin typeface="Cambria Math"/>
                          <a:cs typeface="Cambria Math"/>
                        </a:rPr>
                        <a:t>3	1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C000"/>
                      </a:solidFill>
                      <a:prstDash val="solid"/>
                    </a:lnL>
                    <a:lnR w="12700">
                      <a:solidFill>
                        <a:srgbClr val="FFC000"/>
                      </a:solidFill>
                      <a:prstDash val="solid"/>
                    </a:lnR>
                    <a:lnT w="12700">
                      <a:solidFill>
                        <a:srgbClr val="FFC000"/>
                      </a:solidFill>
                      <a:prstDash val="solid"/>
                    </a:lnT>
                    <a:lnB w="1270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9622535" y="4300728"/>
            <a:ext cx="1456944" cy="1226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1071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Shape </a:t>
            </a:r>
            <a:r>
              <a:rPr sz="4400" spc="-40" dirty="0"/>
              <a:t>of</a:t>
            </a:r>
            <a:r>
              <a:rPr sz="4400" spc="-60" dirty="0"/>
              <a:t> </a:t>
            </a:r>
            <a:r>
              <a:rPr sz="4400" spc="-90" dirty="0"/>
              <a:t>Tensor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583438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5" dirty="0">
                <a:solidFill>
                  <a:srgbClr val="2E5496"/>
                </a:solidFill>
                <a:latin typeface="Malgun Gothic"/>
                <a:cs typeface="Malgun Gothic"/>
              </a:rPr>
              <a:t>List </a:t>
            </a:r>
            <a:r>
              <a:rPr sz="2800" b="1" spc="-35" dirty="0">
                <a:solidFill>
                  <a:srgbClr val="2E5496"/>
                </a:solidFill>
                <a:latin typeface="Malgun Gothic"/>
                <a:cs typeface="Malgun Gothic"/>
              </a:rPr>
              <a:t>of </a:t>
            </a:r>
            <a:r>
              <a:rPr sz="2800" b="1" spc="-5" dirty="0">
                <a:solidFill>
                  <a:srgbClr val="2E5496"/>
                </a:solidFill>
                <a:latin typeface="Malgun Gothic"/>
                <a:cs typeface="Malgun Gothic"/>
              </a:rPr>
              <a:t>dimensions </a:t>
            </a:r>
            <a:r>
              <a:rPr sz="2800" spc="-5" dirty="0">
                <a:latin typeface="Malgun Gothic"/>
                <a:cs typeface="Malgun Gothic"/>
              </a:rPr>
              <a:t>for each </a:t>
            </a:r>
            <a:r>
              <a:rPr sz="2800" spc="-55" dirty="0">
                <a:latin typeface="Malgun Gothic"/>
                <a:cs typeface="Malgun Gothic"/>
              </a:rPr>
              <a:t>order.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Shape = [4, 5,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2]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8320" y="2933700"/>
            <a:ext cx="586740" cy="3378835"/>
          </a:xfrm>
          <a:custGeom>
            <a:avLst/>
            <a:gdLst/>
            <a:ahLst/>
            <a:cxnLst/>
            <a:rect l="l" t="t" r="r" b="b"/>
            <a:pathLst>
              <a:path w="586740" h="3378835">
                <a:moveTo>
                  <a:pt x="586358" y="0"/>
                </a:moveTo>
                <a:lnTo>
                  <a:pt x="0" y="586359"/>
                </a:lnTo>
                <a:lnTo>
                  <a:pt x="0" y="3378708"/>
                </a:lnTo>
                <a:lnTo>
                  <a:pt x="586358" y="2792298"/>
                </a:lnTo>
                <a:lnTo>
                  <a:pt x="58635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7688" y="2933700"/>
            <a:ext cx="4127500" cy="586740"/>
          </a:xfrm>
          <a:custGeom>
            <a:avLst/>
            <a:gdLst/>
            <a:ahLst/>
            <a:cxnLst/>
            <a:rect l="l" t="t" r="r" b="b"/>
            <a:pathLst>
              <a:path w="4127500" h="586739">
                <a:moveTo>
                  <a:pt x="4126991" y="0"/>
                </a:moveTo>
                <a:lnTo>
                  <a:pt x="586358" y="0"/>
                </a:lnTo>
                <a:lnTo>
                  <a:pt x="0" y="586359"/>
                </a:lnTo>
                <a:lnTo>
                  <a:pt x="3540632" y="586359"/>
                </a:lnTo>
                <a:lnTo>
                  <a:pt x="412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7688" y="2933700"/>
            <a:ext cx="4127500" cy="3378835"/>
          </a:xfrm>
          <a:custGeom>
            <a:avLst/>
            <a:gdLst/>
            <a:ahLst/>
            <a:cxnLst/>
            <a:rect l="l" t="t" r="r" b="b"/>
            <a:pathLst>
              <a:path w="4127500" h="3378835">
                <a:moveTo>
                  <a:pt x="0" y="586359"/>
                </a:moveTo>
                <a:lnTo>
                  <a:pt x="586358" y="0"/>
                </a:lnTo>
                <a:lnTo>
                  <a:pt x="4126991" y="0"/>
                </a:lnTo>
                <a:lnTo>
                  <a:pt x="4126991" y="2792298"/>
                </a:lnTo>
                <a:lnTo>
                  <a:pt x="3540632" y="3378708"/>
                </a:lnTo>
                <a:lnTo>
                  <a:pt x="0" y="3378708"/>
                </a:lnTo>
                <a:lnTo>
                  <a:pt x="0" y="5863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47688" y="2933700"/>
            <a:ext cx="4127500" cy="586740"/>
          </a:xfrm>
          <a:custGeom>
            <a:avLst/>
            <a:gdLst/>
            <a:ahLst/>
            <a:cxnLst/>
            <a:rect l="l" t="t" r="r" b="b"/>
            <a:pathLst>
              <a:path w="4127500" h="586739">
                <a:moveTo>
                  <a:pt x="0" y="586359"/>
                </a:moveTo>
                <a:lnTo>
                  <a:pt x="3540632" y="586359"/>
                </a:lnTo>
                <a:lnTo>
                  <a:pt x="412699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3635" y="3179064"/>
            <a:ext cx="3491865" cy="40005"/>
          </a:xfrm>
          <a:custGeom>
            <a:avLst/>
            <a:gdLst/>
            <a:ahLst/>
            <a:cxnLst/>
            <a:rect l="l" t="t" r="r" b="b"/>
            <a:pathLst>
              <a:path w="3491865" h="40005">
                <a:moveTo>
                  <a:pt x="0" y="0"/>
                </a:moveTo>
                <a:lnTo>
                  <a:pt x="3491865" y="4000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85119" y="3218688"/>
            <a:ext cx="0" cy="2755900"/>
          </a:xfrm>
          <a:custGeom>
            <a:avLst/>
            <a:gdLst/>
            <a:ahLst/>
            <a:cxnLst/>
            <a:rect l="l" t="t" r="r" b="b"/>
            <a:pathLst>
              <a:path h="2755900">
                <a:moveTo>
                  <a:pt x="0" y="2755709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41592" y="3518915"/>
          <a:ext cx="3540758" cy="2793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660"/>
                <a:gridCol w="708660"/>
                <a:gridCol w="708659"/>
                <a:gridCol w="716280"/>
                <a:gridCol w="698499"/>
              </a:tblGrid>
              <a:tr h="711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8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356347" y="2933700"/>
            <a:ext cx="527685" cy="584835"/>
          </a:xfrm>
          <a:custGeom>
            <a:avLst/>
            <a:gdLst/>
            <a:ahLst/>
            <a:cxnLst/>
            <a:rect l="l" t="t" r="r" b="b"/>
            <a:pathLst>
              <a:path w="527684" h="584835">
                <a:moveTo>
                  <a:pt x="527557" y="0"/>
                </a:moveTo>
                <a:lnTo>
                  <a:pt x="0" y="58483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0623" y="2933700"/>
            <a:ext cx="527685" cy="584835"/>
          </a:xfrm>
          <a:custGeom>
            <a:avLst/>
            <a:gdLst/>
            <a:ahLst/>
            <a:cxnLst/>
            <a:rect l="l" t="t" r="r" b="b"/>
            <a:pathLst>
              <a:path w="527684" h="584835">
                <a:moveTo>
                  <a:pt x="527557" y="0"/>
                </a:moveTo>
                <a:lnTo>
                  <a:pt x="0" y="58483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4523" y="2942844"/>
            <a:ext cx="527685" cy="584835"/>
          </a:xfrm>
          <a:custGeom>
            <a:avLst/>
            <a:gdLst/>
            <a:ahLst/>
            <a:cxnLst/>
            <a:rect l="l" t="t" r="r" b="b"/>
            <a:pathLst>
              <a:path w="527684" h="584835">
                <a:moveTo>
                  <a:pt x="527557" y="0"/>
                </a:moveTo>
                <a:lnTo>
                  <a:pt x="0" y="584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97568" y="2942844"/>
            <a:ext cx="527685" cy="584835"/>
          </a:xfrm>
          <a:custGeom>
            <a:avLst/>
            <a:gdLst/>
            <a:ahLst/>
            <a:cxnLst/>
            <a:rect l="l" t="t" r="r" b="b"/>
            <a:pathLst>
              <a:path w="527684" h="584835">
                <a:moveTo>
                  <a:pt x="527557" y="0"/>
                </a:moveTo>
                <a:lnTo>
                  <a:pt x="0" y="58483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15371" y="3656076"/>
            <a:ext cx="560705" cy="574675"/>
          </a:xfrm>
          <a:custGeom>
            <a:avLst/>
            <a:gdLst/>
            <a:ahLst/>
            <a:cxnLst/>
            <a:rect l="l" t="t" r="r" b="b"/>
            <a:pathLst>
              <a:path w="560704" h="574675">
                <a:moveTo>
                  <a:pt x="560197" y="0"/>
                </a:moveTo>
                <a:lnTo>
                  <a:pt x="0" y="57429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00131" y="4329684"/>
            <a:ext cx="575945" cy="586105"/>
          </a:xfrm>
          <a:custGeom>
            <a:avLst/>
            <a:gdLst/>
            <a:ahLst/>
            <a:cxnLst/>
            <a:rect l="l" t="t" r="r" b="b"/>
            <a:pathLst>
              <a:path w="575945" h="586104">
                <a:moveTo>
                  <a:pt x="575437" y="0"/>
                </a:moveTo>
                <a:lnTo>
                  <a:pt x="0" y="58559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80319" y="4978908"/>
            <a:ext cx="580390" cy="621665"/>
          </a:xfrm>
          <a:custGeom>
            <a:avLst/>
            <a:gdLst/>
            <a:ahLst/>
            <a:cxnLst/>
            <a:rect l="l" t="t" r="r" b="b"/>
            <a:pathLst>
              <a:path w="580390" h="621664">
                <a:moveTo>
                  <a:pt x="580008" y="0"/>
                </a:moveTo>
                <a:lnTo>
                  <a:pt x="0" y="62109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5987" y="3806952"/>
            <a:ext cx="5273040" cy="5232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latin typeface="Cambria Math"/>
                <a:cs typeface="Cambria Math"/>
              </a:rPr>
              <a:t>V = </a:t>
            </a:r>
            <a:r>
              <a:rPr sz="2800" spc="-15" dirty="0">
                <a:latin typeface="Cambria Math"/>
                <a:cs typeface="Cambria Math"/>
              </a:rPr>
              <a:t>tf.Variable(tf.zeros([4, </a:t>
            </a:r>
            <a:r>
              <a:rPr sz="2800" spc="-5" dirty="0">
                <a:latin typeface="Cambria Math"/>
                <a:cs typeface="Cambria Math"/>
              </a:rPr>
              <a:t>5,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2]))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142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/>
              <a:t>R</a:t>
            </a:r>
            <a:r>
              <a:rPr sz="4400" spc="-5" dirty="0"/>
              <a:t>eshape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357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Malgun Gothic"/>
                <a:cs typeface="Malgun Gothic"/>
              </a:rPr>
              <a:t>Reshapes </a:t>
            </a:r>
            <a:r>
              <a:rPr sz="2800" spc="-5" dirty="0">
                <a:latin typeface="Malgun Gothic"/>
                <a:cs typeface="Malgun Gothic"/>
              </a:rPr>
              <a:t>the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45" dirty="0">
                <a:latin typeface="Malgun Gothic"/>
                <a:cs typeface="Malgun Gothic"/>
              </a:rPr>
              <a:t>tensor.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66321" y="3575303"/>
            <a:ext cx="222885" cy="2479675"/>
          </a:xfrm>
          <a:custGeom>
            <a:avLst/>
            <a:gdLst/>
            <a:ahLst/>
            <a:cxnLst/>
            <a:rect l="l" t="t" r="r" b="b"/>
            <a:pathLst>
              <a:path w="222884" h="2479675">
                <a:moveTo>
                  <a:pt x="222757" y="0"/>
                </a:moveTo>
                <a:lnTo>
                  <a:pt x="0" y="222758"/>
                </a:lnTo>
                <a:lnTo>
                  <a:pt x="0" y="2479548"/>
                </a:lnTo>
                <a:lnTo>
                  <a:pt x="222757" y="2256828"/>
                </a:lnTo>
                <a:lnTo>
                  <a:pt x="22275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7111" y="3575303"/>
            <a:ext cx="6602095" cy="222885"/>
          </a:xfrm>
          <a:custGeom>
            <a:avLst/>
            <a:gdLst/>
            <a:ahLst/>
            <a:cxnLst/>
            <a:rect l="l" t="t" r="r" b="b"/>
            <a:pathLst>
              <a:path w="6602095" h="222885">
                <a:moveTo>
                  <a:pt x="6601967" y="0"/>
                </a:moveTo>
                <a:lnTo>
                  <a:pt x="222758" y="0"/>
                </a:lnTo>
                <a:lnTo>
                  <a:pt x="0" y="222758"/>
                </a:lnTo>
                <a:lnTo>
                  <a:pt x="6379210" y="222758"/>
                </a:lnTo>
                <a:lnTo>
                  <a:pt x="6601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7111" y="3575303"/>
            <a:ext cx="6602095" cy="2479675"/>
          </a:xfrm>
          <a:custGeom>
            <a:avLst/>
            <a:gdLst/>
            <a:ahLst/>
            <a:cxnLst/>
            <a:rect l="l" t="t" r="r" b="b"/>
            <a:pathLst>
              <a:path w="6602095" h="2479675">
                <a:moveTo>
                  <a:pt x="0" y="222758"/>
                </a:moveTo>
                <a:lnTo>
                  <a:pt x="222758" y="0"/>
                </a:lnTo>
                <a:lnTo>
                  <a:pt x="6601967" y="0"/>
                </a:lnTo>
                <a:lnTo>
                  <a:pt x="6601967" y="2256828"/>
                </a:lnTo>
                <a:lnTo>
                  <a:pt x="6379210" y="2479548"/>
                </a:lnTo>
                <a:lnTo>
                  <a:pt x="0" y="2479548"/>
                </a:lnTo>
                <a:lnTo>
                  <a:pt x="0" y="22275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7111" y="3575303"/>
            <a:ext cx="6602095" cy="222885"/>
          </a:xfrm>
          <a:custGeom>
            <a:avLst/>
            <a:gdLst/>
            <a:ahLst/>
            <a:cxnLst/>
            <a:rect l="l" t="t" r="r" b="b"/>
            <a:pathLst>
              <a:path w="6602095" h="222885">
                <a:moveTo>
                  <a:pt x="0" y="222758"/>
                </a:moveTo>
                <a:lnTo>
                  <a:pt x="6379210" y="222758"/>
                </a:lnTo>
                <a:lnTo>
                  <a:pt x="6601967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4811" y="3575303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87071" y="0"/>
                </a:moveTo>
                <a:lnTo>
                  <a:pt x="0" y="20904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4891" y="3575303"/>
            <a:ext cx="173355" cy="209550"/>
          </a:xfrm>
          <a:custGeom>
            <a:avLst/>
            <a:gdLst/>
            <a:ahLst/>
            <a:cxnLst/>
            <a:rect l="l" t="t" r="r" b="b"/>
            <a:pathLst>
              <a:path w="173354" h="209550">
                <a:moveTo>
                  <a:pt x="173228" y="0"/>
                </a:moveTo>
                <a:lnTo>
                  <a:pt x="0" y="20904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24116" y="3572255"/>
            <a:ext cx="180975" cy="220345"/>
          </a:xfrm>
          <a:custGeom>
            <a:avLst/>
            <a:gdLst/>
            <a:ahLst/>
            <a:cxnLst/>
            <a:rect l="l" t="t" r="r" b="b"/>
            <a:pathLst>
              <a:path w="180975" h="220345">
                <a:moveTo>
                  <a:pt x="180466" y="0"/>
                </a:moveTo>
                <a:lnTo>
                  <a:pt x="0" y="2199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93152" y="3572255"/>
            <a:ext cx="151765" cy="220345"/>
          </a:xfrm>
          <a:custGeom>
            <a:avLst/>
            <a:gdLst/>
            <a:ahLst/>
            <a:cxnLst/>
            <a:rect l="l" t="t" r="r" b="b"/>
            <a:pathLst>
              <a:path w="151765" h="220345">
                <a:moveTo>
                  <a:pt x="151511" y="0"/>
                </a:moveTo>
                <a:lnTo>
                  <a:pt x="0" y="2199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66576" y="4120896"/>
            <a:ext cx="222885" cy="239395"/>
          </a:xfrm>
          <a:custGeom>
            <a:avLst/>
            <a:gdLst/>
            <a:ahLst/>
            <a:cxnLst/>
            <a:rect l="l" t="t" r="r" b="b"/>
            <a:pathLst>
              <a:path w="222884" h="239395">
                <a:moveTo>
                  <a:pt x="222630" y="0"/>
                </a:moveTo>
                <a:lnTo>
                  <a:pt x="0" y="23901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74920" y="3785615"/>
          <a:ext cx="6390003" cy="2276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50"/>
                <a:gridCol w="649605"/>
                <a:gridCol w="648334"/>
                <a:gridCol w="655955"/>
                <a:gridCol w="634365"/>
                <a:gridCol w="648335"/>
                <a:gridCol w="648335"/>
                <a:gridCol w="655954"/>
                <a:gridCol w="588645"/>
                <a:gridCol w="606425"/>
              </a:tblGrid>
              <a:tr h="5765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72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76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8313419" y="3575303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87071" y="0"/>
                </a:moveTo>
                <a:lnTo>
                  <a:pt x="0" y="20904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02723" y="3564635"/>
            <a:ext cx="251460" cy="226695"/>
          </a:xfrm>
          <a:custGeom>
            <a:avLst/>
            <a:gdLst/>
            <a:ahLst/>
            <a:cxnLst/>
            <a:rect l="l" t="t" r="r" b="b"/>
            <a:pathLst>
              <a:path w="251459" h="226695">
                <a:moveTo>
                  <a:pt x="251459" y="0"/>
                </a:moveTo>
                <a:lnTo>
                  <a:pt x="0" y="22669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73283" y="3572255"/>
            <a:ext cx="235585" cy="220345"/>
          </a:xfrm>
          <a:custGeom>
            <a:avLst/>
            <a:gdLst/>
            <a:ahLst/>
            <a:cxnLst/>
            <a:rect l="l" t="t" r="r" b="b"/>
            <a:pathLst>
              <a:path w="235584" h="220345">
                <a:moveTo>
                  <a:pt x="235331" y="0"/>
                </a:moveTo>
                <a:lnTo>
                  <a:pt x="0" y="219964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876788" y="3575303"/>
            <a:ext cx="237490" cy="222250"/>
          </a:xfrm>
          <a:custGeom>
            <a:avLst/>
            <a:gdLst/>
            <a:ahLst/>
            <a:cxnLst/>
            <a:rect l="l" t="t" r="r" b="b"/>
            <a:pathLst>
              <a:path w="237490" h="222250">
                <a:moveTo>
                  <a:pt x="237362" y="0"/>
                </a:moveTo>
                <a:lnTo>
                  <a:pt x="0" y="22186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66576" y="4695444"/>
            <a:ext cx="215900" cy="232410"/>
          </a:xfrm>
          <a:custGeom>
            <a:avLst/>
            <a:gdLst/>
            <a:ahLst/>
            <a:cxnLst/>
            <a:rect l="l" t="t" r="r" b="b"/>
            <a:pathLst>
              <a:path w="215900" h="232410">
                <a:moveTo>
                  <a:pt x="215392" y="0"/>
                </a:moveTo>
                <a:lnTo>
                  <a:pt x="0" y="23190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66576" y="5257800"/>
            <a:ext cx="215900" cy="240029"/>
          </a:xfrm>
          <a:custGeom>
            <a:avLst/>
            <a:gdLst/>
            <a:ahLst/>
            <a:cxnLst/>
            <a:rect l="l" t="t" r="r" b="b"/>
            <a:pathLst>
              <a:path w="215900" h="240029">
                <a:moveTo>
                  <a:pt x="215392" y="0"/>
                </a:moveTo>
                <a:lnTo>
                  <a:pt x="0" y="23964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2643" y="3582923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87071" y="0"/>
                </a:moveTo>
                <a:lnTo>
                  <a:pt x="0" y="20904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29300" y="1580388"/>
            <a:ext cx="5271770" cy="95440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800" spc="-5" dirty="0">
                <a:latin typeface="Cambria Math"/>
                <a:cs typeface="Cambria Math"/>
              </a:rPr>
              <a:t>V = </a:t>
            </a:r>
            <a:r>
              <a:rPr sz="2800" spc="-15" dirty="0">
                <a:latin typeface="Cambria Math"/>
                <a:cs typeface="Cambria Math"/>
              </a:rPr>
              <a:t>tf.Variable(tf.zeros([4, </a:t>
            </a:r>
            <a:r>
              <a:rPr sz="2800" spc="-5" dirty="0">
                <a:latin typeface="Cambria Math"/>
                <a:cs typeface="Cambria Math"/>
              </a:rPr>
              <a:t>5,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2]))</a:t>
            </a:r>
            <a:endParaRPr sz="28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W = </a:t>
            </a:r>
            <a:r>
              <a:rPr sz="2800" spc="-30" dirty="0">
                <a:latin typeface="Cambria Math"/>
                <a:cs typeface="Cambria Math"/>
              </a:rPr>
              <a:t>tf.reshape(V, </a:t>
            </a:r>
            <a:r>
              <a:rPr sz="2800" spc="-5" dirty="0">
                <a:latin typeface="Cambria Math"/>
                <a:cs typeface="Cambria Math"/>
              </a:rPr>
              <a:t>[4,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10])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8473" y="3468623"/>
            <a:ext cx="506730" cy="2917190"/>
          </a:xfrm>
          <a:custGeom>
            <a:avLst/>
            <a:gdLst/>
            <a:ahLst/>
            <a:cxnLst/>
            <a:rect l="l" t="t" r="r" b="b"/>
            <a:pathLst>
              <a:path w="506729" h="2917190">
                <a:moveTo>
                  <a:pt x="506222" y="0"/>
                </a:moveTo>
                <a:lnTo>
                  <a:pt x="0" y="506222"/>
                </a:lnTo>
                <a:lnTo>
                  <a:pt x="0" y="2916936"/>
                </a:lnTo>
                <a:lnTo>
                  <a:pt x="506222" y="2410675"/>
                </a:lnTo>
                <a:lnTo>
                  <a:pt x="50622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756" y="3468623"/>
            <a:ext cx="3710940" cy="506730"/>
          </a:xfrm>
          <a:custGeom>
            <a:avLst/>
            <a:gdLst/>
            <a:ahLst/>
            <a:cxnLst/>
            <a:rect l="l" t="t" r="r" b="b"/>
            <a:pathLst>
              <a:path w="3710940" h="506729">
                <a:moveTo>
                  <a:pt x="3710940" y="0"/>
                </a:moveTo>
                <a:lnTo>
                  <a:pt x="506260" y="0"/>
                </a:lnTo>
                <a:lnTo>
                  <a:pt x="0" y="506221"/>
                </a:lnTo>
                <a:lnTo>
                  <a:pt x="3204718" y="506221"/>
                </a:lnTo>
                <a:lnTo>
                  <a:pt x="37109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3756" y="3468623"/>
            <a:ext cx="3710940" cy="2917190"/>
          </a:xfrm>
          <a:custGeom>
            <a:avLst/>
            <a:gdLst/>
            <a:ahLst/>
            <a:cxnLst/>
            <a:rect l="l" t="t" r="r" b="b"/>
            <a:pathLst>
              <a:path w="3710940" h="2917190">
                <a:moveTo>
                  <a:pt x="0" y="506221"/>
                </a:moveTo>
                <a:lnTo>
                  <a:pt x="506260" y="0"/>
                </a:lnTo>
                <a:lnTo>
                  <a:pt x="3710940" y="0"/>
                </a:lnTo>
                <a:lnTo>
                  <a:pt x="3710940" y="2410675"/>
                </a:lnTo>
                <a:lnTo>
                  <a:pt x="3204718" y="2916936"/>
                </a:lnTo>
                <a:lnTo>
                  <a:pt x="0" y="2916936"/>
                </a:lnTo>
                <a:lnTo>
                  <a:pt x="0" y="506221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3756" y="3468623"/>
            <a:ext cx="3710940" cy="506730"/>
          </a:xfrm>
          <a:custGeom>
            <a:avLst/>
            <a:gdLst/>
            <a:ahLst/>
            <a:cxnLst/>
            <a:rect l="l" t="t" r="r" b="b"/>
            <a:pathLst>
              <a:path w="3710940" h="506729">
                <a:moveTo>
                  <a:pt x="0" y="506221"/>
                </a:moveTo>
                <a:lnTo>
                  <a:pt x="3204718" y="506221"/>
                </a:lnTo>
                <a:lnTo>
                  <a:pt x="37109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4651" y="3678935"/>
            <a:ext cx="3140710" cy="34925"/>
          </a:xfrm>
          <a:custGeom>
            <a:avLst/>
            <a:gdLst/>
            <a:ahLst/>
            <a:cxnLst/>
            <a:rect l="l" t="t" r="r" b="b"/>
            <a:pathLst>
              <a:path w="3140710" h="34925">
                <a:moveTo>
                  <a:pt x="0" y="0"/>
                </a:moveTo>
                <a:lnTo>
                  <a:pt x="3140329" y="3454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4091" y="3713988"/>
            <a:ext cx="0" cy="2381250"/>
          </a:xfrm>
          <a:custGeom>
            <a:avLst/>
            <a:gdLst/>
            <a:ahLst/>
            <a:cxnLst/>
            <a:rect l="l" t="t" r="r" b="b"/>
            <a:pathLst>
              <a:path h="2381250">
                <a:moveTo>
                  <a:pt x="0" y="2380716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27659" y="3973067"/>
          <a:ext cx="3204208" cy="2412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905"/>
                <a:gridCol w="636905"/>
                <a:gridCol w="636904"/>
                <a:gridCol w="644525"/>
                <a:gridCol w="648969"/>
              </a:tblGrid>
              <a:tr h="615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1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0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970788" y="3468623"/>
            <a:ext cx="474980" cy="505459"/>
          </a:xfrm>
          <a:custGeom>
            <a:avLst/>
            <a:gdLst/>
            <a:ahLst/>
            <a:cxnLst/>
            <a:rect l="l" t="t" r="r" b="b"/>
            <a:pathLst>
              <a:path w="474980" h="505460">
                <a:moveTo>
                  <a:pt x="474472" y="0"/>
                </a:moveTo>
                <a:lnTo>
                  <a:pt x="0" y="5053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84960" y="3468623"/>
            <a:ext cx="474980" cy="505459"/>
          </a:xfrm>
          <a:custGeom>
            <a:avLst/>
            <a:gdLst/>
            <a:ahLst/>
            <a:cxnLst/>
            <a:rect l="l" t="t" r="r" b="b"/>
            <a:pathLst>
              <a:path w="474980" h="505460">
                <a:moveTo>
                  <a:pt x="474472" y="0"/>
                </a:moveTo>
                <a:lnTo>
                  <a:pt x="0" y="5053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37232" y="3474720"/>
            <a:ext cx="474980" cy="505459"/>
          </a:xfrm>
          <a:custGeom>
            <a:avLst/>
            <a:gdLst/>
            <a:ahLst/>
            <a:cxnLst/>
            <a:rect l="l" t="t" r="r" b="b"/>
            <a:pathLst>
              <a:path w="474980" h="505460">
                <a:moveTo>
                  <a:pt x="474472" y="0"/>
                </a:moveTo>
                <a:lnTo>
                  <a:pt x="0" y="505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95600" y="3474720"/>
            <a:ext cx="474980" cy="505459"/>
          </a:xfrm>
          <a:custGeom>
            <a:avLst/>
            <a:gdLst/>
            <a:ahLst/>
            <a:cxnLst/>
            <a:rect l="l" t="t" r="r" b="b"/>
            <a:pathLst>
              <a:path w="474979" h="505460">
                <a:moveTo>
                  <a:pt x="474472" y="0"/>
                </a:moveTo>
                <a:lnTo>
                  <a:pt x="0" y="5053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40252" y="4091940"/>
            <a:ext cx="504190" cy="496570"/>
          </a:xfrm>
          <a:custGeom>
            <a:avLst/>
            <a:gdLst/>
            <a:ahLst/>
            <a:cxnLst/>
            <a:rect l="l" t="t" r="r" b="b"/>
            <a:pathLst>
              <a:path w="504189" h="496570">
                <a:moveTo>
                  <a:pt x="503809" y="0"/>
                </a:moveTo>
                <a:lnTo>
                  <a:pt x="0" y="496189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26535" y="4674108"/>
            <a:ext cx="517525" cy="506095"/>
          </a:xfrm>
          <a:custGeom>
            <a:avLst/>
            <a:gdLst/>
            <a:ahLst/>
            <a:cxnLst/>
            <a:rect l="l" t="t" r="r" b="b"/>
            <a:pathLst>
              <a:path w="517525" h="506095">
                <a:moveTo>
                  <a:pt x="517525" y="0"/>
                </a:moveTo>
                <a:lnTo>
                  <a:pt x="0" y="50584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9771" y="5234940"/>
            <a:ext cx="521970" cy="537210"/>
          </a:xfrm>
          <a:custGeom>
            <a:avLst/>
            <a:gdLst/>
            <a:ahLst/>
            <a:cxnLst/>
            <a:rect l="l" t="t" r="r" b="b"/>
            <a:pathLst>
              <a:path w="521970" h="537210">
                <a:moveTo>
                  <a:pt x="521588" y="0"/>
                </a:moveTo>
                <a:lnTo>
                  <a:pt x="0" y="53658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57265" y="2778251"/>
            <a:ext cx="4100829" cy="824865"/>
          </a:xfrm>
          <a:custGeom>
            <a:avLst/>
            <a:gdLst/>
            <a:ahLst/>
            <a:cxnLst/>
            <a:rect l="l" t="t" r="r" b="b"/>
            <a:pathLst>
              <a:path w="4100829" h="824864">
                <a:moveTo>
                  <a:pt x="4100830" y="618363"/>
                </a:moveTo>
                <a:lnTo>
                  <a:pt x="3688588" y="618363"/>
                </a:lnTo>
                <a:lnTo>
                  <a:pt x="4019041" y="824484"/>
                </a:lnTo>
                <a:lnTo>
                  <a:pt x="4100830" y="618363"/>
                </a:lnTo>
                <a:close/>
              </a:path>
              <a:path w="4100829" h="824864">
                <a:moveTo>
                  <a:pt x="206121" y="0"/>
                </a:moveTo>
                <a:lnTo>
                  <a:pt x="0" y="0"/>
                </a:lnTo>
                <a:lnTo>
                  <a:pt x="68564" y="125"/>
                </a:lnTo>
                <a:lnTo>
                  <a:pt x="136894" y="499"/>
                </a:lnTo>
                <a:lnTo>
                  <a:pt x="204979" y="1120"/>
                </a:lnTo>
                <a:lnTo>
                  <a:pt x="272807" y="1987"/>
                </a:lnTo>
                <a:lnTo>
                  <a:pt x="340368" y="3097"/>
                </a:lnTo>
                <a:lnTo>
                  <a:pt x="474640" y="6041"/>
                </a:lnTo>
                <a:lnTo>
                  <a:pt x="804850" y="17535"/>
                </a:lnTo>
                <a:lnTo>
                  <a:pt x="1126122" y="34751"/>
                </a:lnTo>
                <a:lnTo>
                  <a:pt x="1437053" y="57461"/>
                </a:lnTo>
                <a:lnTo>
                  <a:pt x="1677411" y="79431"/>
                </a:lnTo>
                <a:lnTo>
                  <a:pt x="1909536" y="104653"/>
                </a:lnTo>
                <a:lnTo>
                  <a:pt x="2132710" y="133011"/>
                </a:lnTo>
                <a:lnTo>
                  <a:pt x="2293785" y="156266"/>
                </a:lnTo>
                <a:lnTo>
                  <a:pt x="2449119" y="181169"/>
                </a:lnTo>
                <a:lnTo>
                  <a:pt x="2598408" y="207671"/>
                </a:lnTo>
                <a:lnTo>
                  <a:pt x="2741351" y="235723"/>
                </a:lnTo>
                <a:lnTo>
                  <a:pt x="2832970" y="255260"/>
                </a:lnTo>
                <a:lnTo>
                  <a:pt x="2921544" y="275450"/>
                </a:lnTo>
                <a:lnTo>
                  <a:pt x="3006983" y="296276"/>
                </a:lnTo>
                <a:lnTo>
                  <a:pt x="3089198" y="317726"/>
                </a:lnTo>
                <a:lnTo>
                  <a:pt x="3168098" y="339784"/>
                </a:lnTo>
                <a:lnTo>
                  <a:pt x="3206277" y="351036"/>
                </a:lnTo>
                <a:lnTo>
                  <a:pt x="3243593" y="362435"/>
                </a:lnTo>
                <a:lnTo>
                  <a:pt x="3280037" y="373978"/>
                </a:lnTo>
                <a:lnTo>
                  <a:pt x="3350258" y="397492"/>
                </a:lnTo>
                <a:lnTo>
                  <a:pt x="3416851" y="421562"/>
                </a:lnTo>
                <a:lnTo>
                  <a:pt x="3479726" y="446175"/>
                </a:lnTo>
                <a:lnTo>
                  <a:pt x="3538793" y="471315"/>
                </a:lnTo>
                <a:lnTo>
                  <a:pt x="3593962" y="496969"/>
                </a:lnTo>
                <a:lnTo>
                  <a:pt x="3645144" y="523120"/>
                </a:lnTo>
                <a:lnTo>
                  <a:pt x="3692249" y="549755"/>
                </a:lnTo>
                <a:lnTo>
                  <a:pt x="3735187" y="576859"/>
                </a:lnTo>
                <a:lnTo>
                  <a:pt x="3773868" y="604418"/>
                </a:lnTo>
                <a:lnTo>
                  <a:pt x="3791585" y="618363"/>
                </a:lnTo>
                <a:lnTo>
                  <a:pt x="3997706" y="618363"/>
                </a:lnTo>
                <a:lnTo>
                  <a:pt x="3961186" y="590583"/>
                </a:lnTo>
                <a:lnTo>
                  <a:pt x="3920365" y="563249"/>
                </a:lnTo>
                <a:lnTo>
                  <a:pt x="3875333" y="536378"/>
                </a:lnTo>
                <a:lnTo>
                  <a:pt x="3826178" y="509983"/>
                </a:lnTo>
                <a:lnTo>
                  <a:pt x="3772991" y="484079"/>
                </a:lnTo>
                <a:lnTo>
                  <a:pt x="3715862" y="458680"/>
                </a:lnTo>
                <a:lnTo>
                  <a:pt x="3654880" y="433802"/>
                </a:lnTo>
                <a:lnTo>
                  <a:pt x="3590135" y="409458"/>
                </a:lnTo>
                <a:lnTo>
                  <a:pt x="3521716" y="385664"/>
                </a:lnTo>
                <a:lnTo>
                  <a:pt x="3449714" y="362435"/>
                </a:lnTo>
                <a:lnTo>
                  <a:pt x="3412398" y="351036"/>
                </a:lnTo>
                <a:lnTo>
                  <a:pt x="3374219" y="339784"/>
                </a:lnTo>
                <a:lnTo>
                  <a:pt x="3295319" y="317726"/>
                </a:lnTo>
                <a:lnTo>
                  <a:pt x="3213104" y="296276"/>
                </a:lnTo>
                <a:lnTo>
                  <a:pt x="3127665" y="275450"/>
                </a:lnTo>
                <a:lnTo>
                  <a:pt x="3039091" y="255260"/>
                </a:lnTo>
                <a:lnTo>
                  <a:pt x="2947472" y="235723"/>
                </a:lnTo>
                <a:lnTo>
                  <a:pt x="2804529" y="207671"/>
                </a:lnTo>
                <a:lnTo>
                  <a:pt x="2655240" y="181169"/>
                </a:lnTo>
                <a:lnTo>
                  <a:pt x="2499906" y="156266"/>
                </a:lnTo>
                <a:lnTo>
                  <a:pt x="2338831" y="133011"/>
                </a:lnTo>
                <a:lnTo>
                  <a:pt x="2115657" y="104653"/>
                </a:lnTo>
                <a:lnTo>
                  <a:pt x="1883532" y="79431"/>
                </a:lnTo>
                <a:lnTo>
                  <a:pt x="1643174" y="57461"/>
                </a:lnTo>
                <a:lnTo>
                  <a:pt x="1332243" y="34751"/>
                </a:lnTo>
                <a:lnTo>
                  <a:pt x="1010971" y="17535"/>
                </a:lnTo>
                <a:lnTo>
                  <a:pt x="680761" y="6041"/>
                </a:lnTo>
                <a:lnTo>
                  <a:pt x="343015" y="499"/>
                </a:lnTo>
                <a:lnTo>
                  <a:pt x="2061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1220" y="2778251"/>
            <a:ext cx="4019550" cy="824865"/>
          </a:xfrm>
          <a:custGeom>
            <a:avLst/>
            <a:gdLst/>
            <a:ahLst/>
            <a:cxnLst/>
            <a:rect l="l" t="t" r="r" b="b"/>
            <a:pathLst>
              <a:path w="4019550" h="824864">
                <a:moveTo>
                  <a:pt x="3916045" y="0"/>
                </a:moveTo>
                <a:lnTo>
                  <a:pt x="3620454" y="2313"/>
                </a:lnTo>
                <a:lnTo>
                  <a:pt x="3259464" y="11539"/>
                </a:lnTo>
                <a:lnTo>
                  <a:pt x="2978427" y="23785"/>
                </a:lnTo>
                <a:lnTo>
                  <a:pt x="2705130" y="40177"/>
                </a:lnTo>
                <a:lnTo>
                  <a:pt x="2440359" y="60550"/>
                </a:lnTo>
                <a:lnTo>
                  <a:pt x="2184896" y="84738"/>
                </a:lnTo>
                <a:lnTo>
                  <a:pt x="1939525" y="112578"/>
                </a:lnTo>
                <a:lnTo>
                  <a:pt x="1762590" y="135754"/>
                </a:lnTo>
                <a:lnTo>
                  <a:pt x="1592104" y="160821"/>
                </a:lnTo>
                <a:lnTo>
                  <a:pt x="1428397" y="187710"/>
                </a:lnTo>
                <a:lnTo>
                  <a:pt x="1271798" y="216351"/>
                </a:lnTo>
                <a:lnTo>
                  <a:pt x="1171512" y="236383"/>
                </a:lnTo>
                <a:lnTo>
                  <a:pt x="1074630" y="257143"/>
                </a:lnTo>
                <a:lnTo>
                  <a:pt x="981250" y="278609"/>
                </a:lnTo>
                <a:lnTo>
                  <a:pt x="891471" y="300760"/>
                </a:lnTo>
                <a:lnTo>
                  <a:pt x="805391" y="323577"/>
                </a:lnTo>
                <a:lnTo>
                  <a:pt x="763768" y="335228"/>
                </a:lnTo>
                <a:lnTo>
                  <a:pt x="723106" y="347038"/>
                </a:lnTo>
                <a:lnTo>
                  <a:pt x="683418" y="359004"/>
                </a:lnTo>
                <a:lnTo>
                  <a:pt x="644716" y="371123"/>
                </a:lnTo>
                <a:lnTo>
                  <a:pt x="607011" y="383393"/>
                </a:lnTo>
                <a:lnTo>
                  <a:pt x="570317" y="395811"/>
                </a:lnTo>
                <a:lnTo>
                  <a:pt x="500009" y="421082"/>
                </a:lnTo>
                <a:lnTo>
                  <a:pt x="433889" y="446915"/>
                </a:lnTo>
                <a:lnTo>
                  <a:pt x="372055" y="473288"/>
                </a:lnTo>
                <a:lnTo>
                  <a:pt x="314605" y="500183"/>
                </a:lnTo>
                <a:lnTo>
                  <a:pt x="261636" y="527577"/>
                </a:lnTo>
                <a:lnTo>
                  <a:pt x="213247" y="555451"/>
                </a:lnTo>
                <a:lnTo>
                  <a:pt x="169536" y="583784"/>
                </a:lnTo>
                <a:lnTo>
                  <a:pt x="130601" y="612555"/>
                </a:lnTo>
                <a:lnTo>
                  <a:pt x="96539" y="641743"/>
                </a:lnTo>
                <a:lnTo>
                  <a:pt x="67449" y="671328"/>
                </a:lnTo>
                <a:lnTo>
                  <a:pt x="43428" y="701289"/>
                </a:lnTo>
                <a:lnTo>
                  <a:pt x="17117" y="746891"/>
                </a:lnTo>
                <a:lnTo>
                  <a:pt x="2763" y="793224"/>
                </a:lnTo>
                <a:lnTo>
                  <a:pt x="0" y="824484"/>
                </a:lnTo>
                <a:lnTo>
                  <a:pt x="206121" y="824484"/>
                </a:lnTo>
                <a:lnTo>
                  <a:pt x="206821" y="808744"/>
                </a:lnTo>
                <a:lnTo>
                  <a:pt x="208913" y="793075"/>
                </a:lnTo>
                <a:lnTo>
                  <a:pt x="223419" y="746517"/>
                </a:lnTo>
                <a:lnTo>
                  <a:pt x="250010" y="700687"/>
                </a:lnTo>
                <a:lnTo>
                  <a:pt x="274288" y="670573"/>
                </a:lnTo>
                <a:lnTo>
                  <a:pt x="303691" y="640836"/>
                </a:lnTo>
                <a:lnTo>
                  <a:pt x="338120" y="611498"/>
                </a:lnTo>
                <a:lnTo>
                  <a:pt x="377477" y="582579"/>
                </a:lnTo>
                <a:lnTo>
                  <a:pt x="421663" y="554100"/>
                </a:lnTo>
                <a:lnTo>
                  <a:pt x="470581" y="526083"/>
                </a:lnTo>
                <a:lnTo>
                  <a:pt x="524131" y="498550"/>
                </a:lnTo>
                <a:lnTo>
                  <a:pt x="582214" y="471521"/>
                </a:lnTo>
                <a:lnTo>
                  <a:pt x="644734" y="445018"/>
                </a:lnTo>
                <a:lnTo>
                  <a:pt x="711590" y="419062"/>
                </a:lnTo>
                <a:lnTo>
                  <a:pt x="782684" y="393675"/>
                </a:lnTo>
                <a:lnTo>
                  <a:pt x="819790" y="381201"/>
                </a:lnTo>
                <a:lnTo>
                  <a:pt x="857918" y="368877"/>
                </a:lnTo>
                <a:lnTo>
                  <a:pt x="897057" y="356705"/>
                </a:lnTo>
                <a:lnTo>
                  <a:pt x="937193" y="344690"/>
                </a:lnTo>
                <a:lnTo>
                  <a:pt x="978316" y="332832"/>
                </a:lnTo>
                <a:lnTo>
                  <a:pt x="1063469" y="309601"/>
                </a:lnTo>
                <a:lnTo>
                  <a:pt x="1152416" y="287035"/>
                </a:lnTo>
                <a:lnTo>
                  <a:pt x="1245060" y="265154"/>
                </a:lnTo>
                <a:lnTo>
                  <a:pt x="1341303" y="243979"/>
                </a:lnTo>
                <a:lnTo>
                  <a:pt x="1441044" y="223533"/>
                </a:lnTo>
                <a:lnTo>
                  <a:pt x="1597003" y="194274"/>
                </a:lnTo>
                <a:lnTo>
                  <a:pt x="1760280" y="166774"/>
                </a:lnTo>
                <a:lnTo>
                  <a:pt x="1930545" y="141103"/>
                </a:lnTo>
                <a:lnTo>
                  <a:pt x="2107465" y="117333"/>
                </a:lnTo>
                <a:lnTo>
                  <a:pt x="2353135" y="88722"/>
                </a:lnTo>
                <a:lnTo>
                  <a:pt x="2609256" y="63789"/>
                </a:lnTo>
                <a:lnTo>
                  <a:pt x="2875039" y="42704"/>
                </a:lnTo>
                <a:lnTo>
                  <a:pt x="3149698" y="25638"/>
                </a:lnTo>
                <a:lnTo>
                  <a:pt x="3432443" y="12761"/>
                </a:lnTo>
                <a:lnTo>
                  <a:pt x="3796046" y="2814"/>
                </a:lnTo>
                <a:lnTo>
                  <a:pt x="4019042" y="253"/>
                </a:lnTo>
                <a:lnTo>
                  <a:pt x="391604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1220" y="2778251"/>
            <a:ext cx="8016875" cy="824865"/>
          </a:xfrm>
          <a:custGeom>
            <a:avLst/>
            <a:gdLst/>
            <a:ahLst/>
            <a:cxnLst/>
            <a:rect l="l" t="t" r="r" b="b"/>
            <a:pathLst>
              <a:path w="8016875" h="824864">
                <a:moveTo>
                  <a:pt x="4019042" y="253"/>
                </a:moveTo>
                <a:lnTo>
                  <a:pt x="3944336" y="817"/>
                </a:lnTo>
                <a:lnTo>
                  <a:pt x="3870000" y="1671"/>
                </a:lnTo>
                <a:lnTo>
                  <a:pt x="3796046" y="2814"/>
                </a:lnTo>
                <a:lnTo>
                  <a:pt x="3722487" y="4242"/>
                </a:lnTo>
                <a:lnTo>
                  <a:pt x="3649335" y="5954"/>
                </a:lnTo>
                <a:lnTo>
                  <a:pt x="3576602" y="7946"/>
                </a:lnTo>
                <a:lnTo>
                  <a:pt x="3504301" y="10216"/>
                </a:lnTo>
                <a:lnTo>
                  <a:pt x="3432443" y="12761"/>
                </a:lnTo>
                <a:lnTo>
                  <a:pt x="3361042" y="15578"/>
                </a:lnTo>
                <a:lnTo>
                  <a:pt x="3290109" y="18665"/>
                </a:lnTo>
                <a:lnTo>
                  <a:pt x="3219657" y="22019"/>
                </a:lnTo>
                <a:lnTo>
                  <a:pt x="3149698" y="25638"/>
                </a:lnTo>
                <a:lnTo>
                  <a:pt x="3080245" y="29518"/>
                </a:lnTo>
                <a:lnTo>
                  <a:pt x="3011309" y="33658"/>
                </a:lnTo>
                <a:lnTo>
                  <a:pt x="2942903" y="38054"/>
                </a:lnTo>
                <a:lnTo>
                  <a:pt x="2875039" y="42704"/>
                </a:lnTo>
                <a:lnTo>
                  <a:pt x="2807731" y="47605"/>
                </a:lnTo>
                <a:lnTo>
                  <a:pt x="2740989" y="52755"/>
                </a:lnTo>
                <a:lnTo>
                  <a:pt x="2674827" y="58150"/>
                </a:lnTo>
                <a:lnTo>
                  <a:pt x="2609256" y="63789"/>
                </a:lnTo>
                <a:lnTo>
                  <a:pt x="2544289" y="69668"/>
                </a:lnTo>
                <a:lnTo>
                  <a:pt x="2479938" y="75785"/>
                </a:lnTo>
                <a:lnTo>
                  <a:pt x="2416216" y="82137"/>
                </a:lnTo>
                <a:lnTo>
                  <a:pt x="2353135" y="88722"/>
                </a:lnTo>
                <a:lnTo>
                  <a:pt x="2290707" y="95537"/>
                </a:lnTo>
                <a:lnTo>
                  <a:pt x="2228944" y="102578"/>
                </a:lnTo>
                <a:lnTo>
                  <a:pt x="2167860" y="109845"/>
                </a:lnTo>
                <a:lnTo>
                  <a:pt x="2107465" y="117333"/>
                </a:lnTo>
                <a:lnTo>
                  <a:pt x="2047773" y="125041"/>
                </a:lnTo>
                <a:lnTo>
                  <a:pt x="1988796" y="132965"/>
                </a:lnTo>
                <a:lnTo>
                  <a:pt x="1930545" y="141103"/>
                </a:lnTo>
                <a:lnTo>
                  <a:pt x="1873035" y="149452"/>
                </a:lnTo>
                <a:lnTo>
                  <a:pt x="1816276" y="158010"/>
                </a:lnTo>
                <a:lnTo>
                  <a:pt x="1760280" y="166774"/>
                </a:lnTo>
                <a:lnTo>
                  <a:pt x="1705062" y="175741"/>
                </a:lnTo>
                <a:lnTo>
                  <a:pt x="1650632" y="184909"/>
                </a:lnTo>
                <a:lnTo>
                  <a:pt x="1597003" y="194274"/>
                </a:lnTo>
                <a:lnTo>
                  <a:pt x="1544187" y="203835"/>
                </a:lnTo>
                <a:lnTo>
                  <a:pt x="1492196" y="213589"/>
                </a:lnTo>
                <a:lnTo>
                  <a:pt x="1441044" y="223533"/>
                </a:lnTo>
                <a:lnTo>
                  <a:pt x="1390742" y="233663"/>
                </a:lnTo>
                <a:lnTo>
                  <a:pt x="1341303" y="243979"/>
                </a:lnTo>
                <a:lnTo>
                  <a:pt x="1292738" y="254477"/>
                </a:lnTo>
                <a:lnTo>
                  <a:pt x="1245060" y="265154"/>
                </a:lnTo>
                <a:lnTo>
                  <a:pt x="1198282" y="276007"/>
                </a:lnTo>
                <a:lnTo>
                  <a:pt x="1152416" y="287035"/>
                </a:lnTo>
                <a:lnTo>
                  <a:pt x="1107474" y="298234"/>
                </a:lnTo>
                <a:lnTo>
                  <a:pt x="1063469" y="309601"/>
                </a:lnTo>
                <a:lnTo>
                  <a:pt x="1020412" y="321135"/>
                </a:lnTo>
                <a:lnTo>
                  <a:pt x="978316" y="332832"/>
                </a:lnTo>
                <a:lnTo>
                  <a:pt x="937193" y="344690"/>
                </a:lnTo>
                <a:lnTo>
                  <a:pt x="897057" y="356705"/>
                </a:lnTo>
                <a:lnTo>
                  <a:pt x="857918" y="368877"/>
                </a:lnTo>
                <a:lnTo>
                  <a:pt x="819790" y="381201"/>
                </a:lnTo>
                <a:lnTo>
                  <a:pt x="782684" y="393675"/>
                </a:lnTo>
                <a:lnTo>
                  <a:pt x="746613" y="406296"/>
                </a:lnTo>
                <a:lnTo>
                  <a:pt x="677626" y="431970"/>
                </a:lnTo>
                <a:lnTo>
                  <a:pt x="612926" y="458203"/>
                </a:lnTo>
                <a:lnTo>
                  <a:pt x="552612" y="484971"/>
                </a:lnTo>
                <a:lnTo>
                  <a:pt x="496783" y="512255"/>
                </a:lnTo>
                <a:lnTo>
                  <a:pt x="445537" y="540033"/>
                </a:lnTo>
                <a:lnTo>
                  <a:pt x="398973" y="568283"/>
                </a:lnTo>
                <a:lnTo>
                  <a:pt x="357188" y="596984"/>
                </a:lnTo>
                <a:lnTo>
                  <a:pt x="320283" y="626116"/>
                </a:lnTo>
                <a:lnTo>
                  <a:pt x="288355" y="655656"/>
                </a:lnTo>
                <a:lnTo>
                  <a:pt x="261502" y="685584"/>
                </a:lnTo>
                <a:lnTo>
                  <a:pt x="230956" y="731156"/>
                </a:lnTo>
                <a:lnTo>
                  <a:pt x="212385" y="777479"/>
                </a:lnTo>
                <a:lnTo>
                  <a:pt x="206121" y="824484"/>
                </a:lnTo>
                <a:lnTo>
                  <a:pt x="0" y="824484"/>
                </a:lnTo>
                <a:lnTo>
                  <a:pt x="6199" y="777703"/>
                </a:lnTo>
                <a:lnTo>
                  <a:pt x="24575" y="731606"/>
                </a:lnTo>
                <a:lnTo>
                  <a:pt x="54799" y="686263"/>
                </a:lnTo>
                <a:lnTo>
                  <a:pt x="81367" y="656487"/>
                </a:lnTo>
                <a:lnTo>
                  <a:pt x="112955" y="627098"/>
                </a:lnTo>
                <a:lnTo>
                  <a:pt x="149466" y="598116"/>
                </a:lnTo>
                <a:lnTo>
                  <a:pt x="190801" y="569562"/>
                </a:lnTo>
                <a:lnTo>
                  <a:pt x="236863" y="541456"/>
                </a:lnTo>
                <a:lnTo>
                  <a:pt x="287554" y="513819"/>
                </a:lnTo>
                <a:lnTo>
                  <a:pt x="342776" y="486672"/>
                </a:lnTo>
                <a:lnTo>
                  <a:pt x="402430" y="460035"/>
                </a:lnTo>
                <a:lnTo>
                  <a:pt x="466420" y="433929"/>
                </a:lnTo>
                <a:lnTo>
                  <a:pt x="534646" y="408375"/>
                </a:lnTo>
                <a:lnTo>
                  <a:pt x="607011" y="383393"/>
                </a:lnTo>
                <a:lnTo>
                  <a:pt x="644716" y="371123"/>
                </a:lnTo>
                <a:lnTo>
                  <a:pt x="683418" y="359004"/>
                </a:lnTo>
                <a:lnTo>
                  <a:pt x="723106" y="347038"/>
                </a:lnTo>
                <a:lnTo>
                  <a:pt x="763768" y="335228"/>
                </a:lnTo>
                <a:lnTo>
                  <a:pt x="805391" y="323577"/>
                </a:lnTo>
                <a:lnTo>
                  <a:pt x="847963" y="312087"/>
                </a:lnTo>
                <a:lnTo>
                  <a:pt x="891471" y="300760"/>
                </a:lnTo>
                <a:lnTo>
                  <a:pt x="935905" y="289600"/>
                </a:lnTo>
                <a:lnTo>
                  <a:pt x="981250" y="278609"/>
                </a:lnTo>
                <a:lnTo>
                  <a:pt x="1027496" y="267789"/>
                </a:lnTo>
                <a:lnTo>
                  <a:pt x="1074630" y="257143"/>
                </a:lnTo>
                <a:lnTo>
                  <a:pt x="1122639" y="246674"/>
                </a:lnTo>
                <a:lnTo>
                  <a:pt x="1171512" y="236383"/>
                </a:lnTo>
                <a:lnTo>
                  <a:pt x="1221235" y="226275"/>
                </a:lnTo>
                <a:lnTo>
                  <a:pt x="1271798" y="216351"/>
                </a:lnTo>
                <a:lnTo>
                  <a:pt x="1323187" y="206614"/>
                </a:lnTo>
                <a:lnTo>
                  <a:pt x="1375391" y="197066"/>
                </a:lnTo>
                <a:lnTo>
                  <a:pt x="1428397" y="187710"/>
                </a:lnTo>
                <a:lnTo>
                  <a:pt x="1482192" y="178549"/>
                </a:lnTo>
                <a:lnTo>
                  <a:pt x="1536766" y="169585"/>
                </a:lnTo>
                <a:lnTo>
                  <a:pt x="1592104" y="160821"/>
                </a:lnTo>
                <a:lnTo>
                  <a:pt x="1648196" y="152260"/>
                </a:lnTo>
                <a:lnTo>
                  <a:pt x="1705029" y="143903"/>
                </a:lnTo>
                <a:lnTo>
                  <a:pt x="1762590" y="135754"/>
                </a:lnTo>
                <a:lnTo>
                  <a:pt x="1820868" y="127815"/>
                </a:lnTo>
                <a:lnTo>
                  <a:pt x="1879851" y="120089"/>
                </a:lnTo>
                <a:lnTo>
                  <a:pt x="1939525" y="112578"/>
                </a:lnTo>
                <a:lnTo>
                  <a:pt x="1999879" y="105285"/>
                </a:lnTo>
                <a:lnTo>
                  <a:pt x="2060900" y="98212"/>
                </a:lnTo>
                <a:lnTo>
                  <a:pt x="2122576" y="91362"/>
                </a:lnTo>
                <a:lnTo>
                  <a:pt x="2184896" y="84738"/>
                </a:lnTo>
                <a:lnTo>
                  <a:pt x="2247846" y="78342"/>
                </a:lnTo>
                <a:lnTo>
                  <a:pt x="2311415" y="72177"/>
                </a:lnTo>
                <a:lnTo>
                  <a:pt x="2375590" y="66245"/>
                </a:lnTo>
                <a:lnTo>
                  <a:pt x="2440359" y="60550"/>
                </a:lnTo>
                <a:lnTo>
                  <a:pt x="2505710" y="55092"/>
                </a:lnTo>
                <a:lnTo>
                  <a:pt x="2571630" y="49876"/>
                </a:lnTo>
                <a:lnTo>
                  <a:pt x="2638108" y="44903"/>
                </a:lnTo>
                <a:lnTo>
                  <a:pt x="2705130" y="40177"/>
                </a:lnTo>
                <a:lnTo>
                  <a:pt x="2772686" y="35699"/>
                </a:lnTo>
                <a:lnTo>
                  <a:pt x="2840762" y="31473"/>
                </a:lnTo>
                <a:lnTo>
                  <a:pt x="2909346" y="27500"/>
                </a:lnTo>
                <a:lnTo>
                  <a:pt x="2978427" y="23785"/>
                </a:lnTo>
                <a:lnTo>
                  <a:pt x="3047991" y="20328"/>
                </a:lnTo>
                <a:lnTo>
                  <a:pt x="3118027" y="17133"/>
                </a:lnTo>
                <a:lnTo>
                  <a:pt x="3188522" y="14203"/>
                </a:lnTo>
                <a:lnTo>
                  <a:pt x="3259464" y="11539"/>
                </a:lnTo>
                <a:lnTo>
                  <a:pt x="3330842" y="9144"/>
                </a:lnTo>
                <a:lnTo>
                  <a:pt x="3402641" y="7022"/>
                </a:lnTo>
                <a:lnTo>
                  <a:pt x="3474851" y="5175"/>
                </a:lnTo>
                <a:lnTo>
                  <a:pt x="3547460" y="3604"/>
                </a:lnTo>
                <a:lnTo>
                  <a:pt x="3620454" y="2313"/>
                </a:lnTo>
                <a:lnTo>
                  <a:pt x="3693822" y="1305"/>
                </a:lnTo>
                <a:lnTo>
                  <a:pt x="3767551" y="581"/>
                </a:lnTo>
                <a:lnTo>
                  <a:pt x="3841629" y="145"/>
                </a:lnTo>
                <a:lnTo>
                  <a:pt x="3916045" y="0"/>
                </a:lnTo>
                <a:lnTo>
                  <a:pt x="4122166" y="0"/>
                </a:lnTo>
                <a:lnTo>
                  <a:pt x="4190730" y="125"/>
                </a:lnTo>
                <a:lnTo>
                  <a:pt x="4259060" y="499"/>
                </a:lnTo>
                <a:lnTo>
                  <a:pt x="4327145" y="1120"/>
                </a:lnTo>
                <a:lnTo>
                  <a:pt x="4394973" y="1987"/>
                </a:lnTo>
                <a:lnTo>
                  <a:pt x="4462534" y="3097"/>
                </a:lnTo>
                <a:lnTo>
                  <a:pt x="4529815" y="4449"/>
                </a:lnTo>
                <a:lnTo>
                  <a:pt x="4596806" y="6041"/>
                </a:lnTo>
                <a:lnTo>
                  <a:pt x="4663496" y="7871"/>
                </a:lnTo>
                <a:lnTo>
                  <a:pt x="4729873" y="9937"/>
                </a:lnTo>
                <a:lnTo>
                  <a:pt x="4795926" y="12238"/>
                </a:lnTo>
                <a:lnTo>
                  <a:pt x="4861644" y="14771"/>
                </a:lnTo>
                <a:lnTo>
                  <a:pt x="4927016" y="17535"/>
                </a:lnTo>
                <a:lnTo>
                  <a:pt x="4992030" y="20528"/>
                </a:lnTo>
                <a:lnTo>
                  <a:pt x="5056676" y="23747"/>
                </a:lnTo>
                <a:lnTo>
                  <a:pt x="5120941" y="27193"/>
                </a:lnTo>
                <a:lnTo>
                  <a:pt x="5184816" y="30861"/>
                </a:lnTo>
                <a:lnTo>
                  <a:pt x="5248288" y="34751"/>
                </a:lnTo>
                <a:lnTo>
                  <a:pt x="5311346" y="38861"/>
                </a:lnTo>
                <a:lnTo>
                  <a:pt x="5373979" y="43189"/>
                </a:lnTo>
                <a:lnTo>
                  <a:pt x="5436177" y="47733"/>
                </a:lnTo>
                <a:lnTo>
                  <a:pt x="5497927" y="52491"/>
                </a:lnTo>
                <a:lnTo>
                  <a:pt x="5559219" y="57461"/>
                </a:lnTo>
                <a:lnTo>
                  <a:pt x="5620041" y="62642"/>
                </a:lnTo>
                <a:lnTo>
                  <a:pt x="5680382" y="68032"/>
                </a:lnTo>
                <a:lnTo>
                  <a:pt x="5740231" y="73629"/>
                </a:lnTo>
                <a:lnTo>
                  <a:pt x="5799577" y="79431"/>
                </a:lnTo>
                <a:lnTo>
                  <a:pt x="5858408" y="85436"/>
                </a:lnTo>
                <a:lnTo>
                  <a:pt x="5916713" y="91643"/>
                </a:lnTo>
                <a:lnTo>
                  <a:pt x="5974482" y="98049"/>
                </a:lnTo>
                <a:lnTo>
                  <a:pt x="6031702" y="104653"/>
                </a:lnTo>
                <a:lnTo>
                  <a:pt x="6088363" y="111453"/>
                </a:lnTo>
                <a:lnTo>
                  <a:pt x="6144453" y="118447"/>
                </a:lnTo>
                <a:lnTo>
                  <a:pt x="6199961" y="125634"/>
                </a:lnTo>
                <a:lnTo>
                  <a:pt x="6254876" y="133011"/>
                </a:lnTo>
                <a:lnTo>
                  <a:pt x="6309187" y="140576"/>
                </a:lnTo>
                <a:lnTo>
                  <a:pt x="6362883" y="148328"/>
                </a:lnTo>
                <a:lnTo>
                  <a:pt x="6415951" y="156266"/>
                </a:lnTo>
                <a:lnTo>
                  <a:pt x="6468382" y="164386"/>
                </a:lnTo>
                <a:lnTo>
                  <a:pt x="6520164" y="172688"/>
                </a:lnTo>
                <a:lnTo>
                  <a:pt x="6571285" y="181169"/>
                </a:lnTo>
                <a:lnTo>
                  <a:pt x="6621735" y="189828"/>
                </a:lnTo>
                <a:lnTo>
                  <a:pt x="6671501" y="198662"/>
                </a:lnTo>
                <a:lnTo>
                  <a:pt x="6720574" y="207671"/>
                </a:lnTo>
                <a:lnTo>
                  <a:pt x="6768942" y="216852"/>
                </a:lnTo>
                <a:lnTo>
                  <a:pt x="6816593" y="226203"/>
                </a:lnTo>
                <a:lnTo>
                  <a:pt x="6863517" y="235723"/>
                </a:lnTo>
                <a:lnTo>
                  <a:pt x="6909701" y="245409"/>
                </a:lnTo>
                <a:lnTo>
                  <a:pt x="6955136" y="255260"/>
                </a:lnTo>
                <a:lnTo>
                  <a:pt x="6999809" y="265274"/>
                </a:lnTo>
                <a:lnTo>
                  <a:pt x="7043710" y="275450"/>
                </a:lnTo>
                <a:lnTo>
                  <a:pt x="7086827" y="285784"/>
                </a:lnTo>
                <a:lnTo>
                  <a:pt x="7129149" y="296276"/>
                </a:lnTo>
                <a:lnTo>
                  <a:pt x="7170665" y="306924"/>
                </a:lnTo>
                <a:lnTo>
                  <a:pt x="7211364" y="317726"/>
                </a:lnTo>
                <a:lnTo>
                  <a:pt x="7251234" y="328680"/>
                </a:lnTo>
                <a:lnTo>
                  <a:pt x="7290264" y="339784"/>
                </a:lnTo>
                <a:lnTo>
                  <a:pt x="7328443" y="351036"/>
                </a:lnTo>
                <a:lnTo>
                  <a:pt x="7365759" y="362435"/>
                </a:lnTo>
                <a:lnTo>
                  <a:pt x="7402203" y="373978"/>
                </a:lnTo>
                <a:lnTo>
                  <a:pt x="7472424" y="397492"/>
                </a:lnTo>
                <a:lnTo>
                  <a:pt x="7539017" y="421562"/>
                </a:lnTo>
                <a:lnTo>
                  <a:pt x="7601892" y="446175"/>
                </a:lnTo>
                <a:lnTo>
                  <a:pt x="7660959" y="471315"/>
                </a:lnTo>
                <a:lnTo>
                  <a:pt x="7716128" y="496969"/>
                </a:lnTo>
                <a:lnTo>
                  <a:pt x="7767310" y="523120"/>
                </a:lnTo>
                <a:lnTo>
                  <a:pt x="7814415" y="549755"/>
                </a:lnTo>
                <a:lnTo>
                  <a:pt x="7857353" y="576859"/>
                </a:lnTo>
                <a:lnTo>
                  <a:pt x="7896034" y="604418"/>
                </a:lnTo>
                <a:lnTo>
                  <a:pt x="7913751" y="618363"/>
                </a:lnTo>
                <a:lnTo>
                  <a:pt x="8016875" y="618363"/>
                </a:lnTo>
                <a:lnTo>
                  <a:pt x="7935086" y="824484"/>
                </a:lnTo>
                <a:lnTo>
                  <a:pt x="7604633" y="618363"/>
                </a:lnTo>
                <a:lnTo>
                  <a:pt x="7707630" y="618363"/>
                </a:lnTo>
                <a:lnTo>
                  <a:pt x="7689913" y="604418"/>
                </a:lnTo>
                <a:lnTo>
                  <a:pt x="7651232" y="576859"/>
                </a:lnTo>
                <a:lnTo>
                  <a:pt x="7608294" y="549755"/>
                </a:lnTo>
                <a:lnTo>
                  <a:pt x="7561189" y="523120"/>
                </a:lnTo>
                <a:lnTo>
                  <a:pt x="7510007" y="496969"/>
                </a:lnTo>
                <a:lnTo>
                  <a:pt x="7454838" y="471315"/>
                </a:lnTo>
                <a:lnTo>
                  <a:pt x="7395771" y="446175"/>
                </a:lnTo>
                <a:lnTo>
                  <a:pt x="7332896" y="421562"/>
                </a:lnTo>
                <a:lnTo>
                  <a:pt x="7266303" y="397492"/>
                </a:lnTo>
                <a:lnTo>
                  <a:pt x="7196082" y="373978"/>
                </a:lnTo>
                <a:lnTo>
                  <a:pt x="7159638" y="362435"/>
                </a:lnTo>
                <a:lnTo>
                  <a:pt x="7122322" y="351036"/>
                </a:lnTo>
                <a:lnTo>
                  <a:pt x="7084143" y="339784"/>
                </a:lnTo>
                <a:lnTo>
                  <a:pt x="7045113" y="328680"/>
                </a:lnTo>
                <a:lnTo>
                  <a:pt x="7005243" y="317726"/>
                </a:lnTo>
                <a:lnTo>
                  <a:pt x="6964544" y="306924"/>
                </a:lnTo>
                <a:lnTo>
                  <a:pt x="6923028" y="296276"/>
                </a:lnTo>
                <a:lnTo>
                  <a:pt x="6880706" y="285784"/>
                </a:lnTo>
                <a:lnTo>
                  <a:pt x="6837589" y="275450"/>
                </a:lnTo>
                <a:lnTo>
                  <a:pt x="6793688" y="265274"/>
                </a:lnTo>
                <a:lnTo>
                  <a:pt x="6749015" y="255260"/>
                </a:lnTo>
                <a:lnTo>
                  <a:pt x="6703580" y="245409"/>
                </a:lnTo>
                <a:lnTo>
                  <a:pt x="6657396" y="235723"/>
                </a:lnTo>
                <a:lnTo>
                  <a:pt x="6610472" y="226203"/>
                </a:lnTo>
                <a:lnTo>
                  <a:pt x="6562821" y="216852"/>
                </a:lnTo>
                <a:lnTo>
                  <a:pt x="6514453" y="207671"/>
                </a:lnTo>
                <a:lnTo>
                  <a:pt x="6465380" y="198662"/>
                </a:lnTo>
                <a:lnTo>
                  <a:pt x="6415614" y="189828"/>
                </a:lnTo>
                <a:lnTo>
                  <a:pt x="6365164" y="181169"/>
                </a:lnTo>
                <a:lnTo>
                  <a:pt x="6314043" y="172688"/>
                </a:lnTo>
                <a:lnTo>
                  <a:pt x="6262261" y="164386"/>
                </a:lnTo>
                <a:lnTo>
                  <a:pt x="6209830" y="156266"/>
                </a:lnTo>
                <a:lnTo>
                  <a:pt x="6156762" y="148328"/>
                </a:lnTo>
                <a:lnTo>
                  <a:pt x="6103066" y="140576"/>
                </a:lnTo>
                <a:lnTo>
                  <a:pt x="6048755" y="133011"/>
                </a:lnTo>
                <a:lnTo>
                  <a:pt x="5993840" y="125634"/>
                </a:lnTo>
                <a:lnTo>
                  <a:pt x="5938332" y="118447"/>
                </a:lnTo>
                <a:lnTo>
                  <a:pt x="5882242" y="111453"/>
                </a:lnTo>
                <a:lnTo>
                  <a:pt x="5825581" y="104653"/>
                </a:lnTo>
                <a:lnTo>
                  <a:pt x="5768361" y="98049"/>
                </a:lnTo>
                <a:lnTo>
                  <a:pt x="5710592" y="91643"/>
                </a:lnTo>
                <a:lnTo>
                  <a:pt x="5652287" y="85436"/>
                </a:lnTo>
                <a:lnTo>
                  <a:pt x="5593456" y="79431"/>
                </a:lnTo>
                <a:lnTo>
                  <a:pt x="5534110" y="73629"/>
                </a:lnTo>
                <a:lnTo>
                  <a:pt x="5474261" y="68032"/>
                </a:lnTo>
                <a:lnTo>
                  <a:pt x="5413920" y="62642"/>
                </a:lnTo>
                <a:lnTo>
                  <a:pt x="5353098" y="57461"/>
                </a:lnTo>
                <a:lnTo>
                  <a:pt x="5291806" y="52491"/>
                </a:lnTo>
                <a:lnTo>
                  <a:pt x="5230056" y="47733"/>
                </a:lnTo>
                <a:lnTo>
                  <a:pt x="5167858" y="43189"/>
                </a:lnTo>
                <a:lnTo>
                  <a:pt x="5105225" y="38861"/>
                </a:lnTo>
                <a:lnTo>
                  <a:pt x="5042167" y="34751"/>
                </a:lnTo>
                <a:lnTo>
                  <a:pt x="4978695" y="30861"/>
                </a:lnTo>
                <a:lnTo>
                  <a:pt x="4914820" y="27193"/>
                </a:lnTo>
                <a:lnTo>
                  <a:pt x="4850555" y="23747"/>
                </a:lnTo>
                <a:lnTo>
                  <a:pt x="4785909" y="20528"/>
                </a:lnTo>
                <a:lnTo>
                  <a:pt x="4720895" y="17535"/>
                </a:lnTo>
                <a:lnTo>
                  <a:pt x="4655523" y="14771"/>
                </a:lnTo>
                <a:lnTo>
                  <a:pt x="4589805" y="12238"/>
                </a:lnTo>
                <a:lnTo>
                  <a:pt x="4523752" y="9937"/>
                </a:lnTo>
                <a:lnTo>
                  <a:pt x="4457375" y="7871"/>
                </a:lnTo>
                <a:lnTo>
                  <a:pt x="4390685" y="6041"/>
                </a:lnTo>
                <a:lnTo>
                  <a:pt x="4323694" y="4449"/>
                </a:lnTo>
                <a:lnTo>
                  <a:pt x="4256413" y="3097"/>
                </a:lnTo>
                <a:lnTo>
                  <a:pt x="4188852" y="1987"/>
                </a:lnTo>
                <a:lnTo>
                  <a:pt x="4121024" y="1120"/>
                </a:lnTo>
                <a:lnTo>
                  <a:pt x="4052939" y="499"/>
                </a:lnTo>
                <a:lnTo>
                  <a:pt x="3984609" y="125"/>
                </a:lnTo>
                <a:lnTo>
                  <a:pt x="3916045" y="0"/>
                </a:lnTo>
              </a:path>
            </a:pathLst>
          </a:custGeom>
          <a:ln w="12192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543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Transpose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441198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Malgun Gothic"/>
                <a:cs typeface="Malgun Gothic"/>
              </a:rPr>
              <a:t>Transposes</a:t>
            </a:r>
            <a:r>
              <a:rPr sz="2800" spc="3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tensors.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Malgun Gothic"/>
                <a:cs typeface="Malgun Gothic"/>
              </a:rPr>
              <a:t>Permutes </a:t>
            </a:r>
            <a:r>
              <a:rPr sz="2800" spc="-5" dirty="0">
                <a:latin typeface="Malgun Gothic"/>
                <a:cs typeface="Malgun Gothic"/>
              </a:rPr>
              <a:t>the</a:t>
            </a:r>
            <a:r>
              <a:rPr sz="2800" spc="3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dimensions.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6876" y="1344167"/>
            <a:ext cx="4937760" cy="48329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075" marR="1550035">
              <a:lnSpc>
                <a:spcPct val="100000"/>
              </a:lnSpc>
              <a:spcBef>
                <a:spcPts val="290"/>
              </a:spcBef>
            </a:pPr>
            <a:r>
              <a:rPr sz="2800" spc="-5" dirty="0">
                <a:latin typeface="Cambria Math"/>
                <a:cs typeface="Cambria Math"/>
              </a:rPr>
              <a:t>a = </a:t>
            </a:r>
            <a:r>
              <a:rPr sz="2800" spc="-10" dirty="0">
                <a:latin typeface="Cambria Math"/>
                <a:cs typeface="Cambria Math"/>
              </a:rPr>
              <a:t>np.arange(2*3*4)  </a:t>
            </a:r>
            <a:r>
              <a:rPr sz="2800" spc="-5" dirty="0">
                <a:latin typeface="Cambria Math"/>
                <a:cs typeface="Cambria Math"/>
              </a:rPr>
              <a:t>x =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tf.Variable(a)</a:t>
            </a:r>
            <a:endParaRPr sz="2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x = tf.reshape(x, [2, 3,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4])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y1 = </a:t>
            </a:r>
            <a:r>
              <a:rPr sz="2800" spc="-10" dirty="0">
                <a:latin typeface="Cambria Math"/>
                <a:cs typeface="Cambria Math"/>
              </a:rPr>
              <a:t>tf.transpose(x, </a:t>
            </a:r>
            <a:r>
              <a:rPr sz="2800" spc="-5" dirty="0">
                <a:latin typeface="Cambria Math"/>
                <a:cs typeface="Cambria Math"/>
              </a:rPr>
              <a:t>[0, </a:t>
            </a:r>
            <a:r>
              <a:rPr sz="2800" spc="-10" dirty="0">
                <a:latin typeface="Cambria Math"/>
                <a:cs typeface="Cambria Math"/>
              </a:rPr>
              <a:t>2,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1])</a:t>
            </a:r>
            <a:endParaRPr sz="2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y2 = </a:t>
            </a:r>
            <a:r>
              <a:rPr sz="2800" spc="-10" dirty="0">
                <a:latin typeface="Cambria Math"/>
                <a:cs typeface="Cambria Math"/>
              </a:rPr>
              <a:t>tf.transpose(x, </a:t>
            </a:r>
            <a:r>
              <a:rPr sz="2800" spc="-5" dirty="0">
                <a:latin typeface="Cambria Math"/>
                <a:cs typeface="Cambria Math"/>
              </a:rPr>
              <a:t>[2, 0,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1])</a:t>
            </a:r>
            <a:endParaRPr sz="2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y3 = </a:t>
            </a:r>
            <a:r>
              <a:rPr sz="2800" spc="-10" dirty="0">
                <a:latin typeface="Cambria Math"/>
                <a:cs typeface="Cambria Math"/>
              </a:rPr>
              <a:t>tf.transpose(x, </a:t>
            </a:r>
            <a:r>
              <a:rPr sz="2800" spc="-5" dirty="0">
                <a:latin typeface="Cambria Math"/>
                <a:cs typeface="Cambria Math"/>
              </a:rPr>
              <a:t>[1, </a:t>
            </a:r>
            <a:r>
              <a:rPr sz="2800" spc="-10" dirty="0">
                <a:latin typeface="Cambria Math"/>
                <a:cs typeface="Cambria Math"/>
              </a:rPr>
              <a:t>2,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0])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print(y1.get_shape()) </a:t>
            </a:r>
            <a:r>
              <a:rPr sz="2800" spc="-5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800" spc="-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mbria Math"/>
                <a:cs typeface="Cambria Math"/>
              </a:rPr>
              <a:t>(2,4,3)</a:t>
            </a:r>
            <a:endParaRPr sz="2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print(y2.get_shape()) </a:t>
            </a:r>
            <a:r>
              <a:rPr sz="2800" spc="-5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8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mbria Math"/>
                <a:cs typeface="Cambria Math"/>
              </a:rPr>
              <a:t>(4,2,3)</a:t>
            </a:r>
            <a:endParaRPr sz="2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print(y3.get_shape()) </a:t>
            </a:r>
            <a:r>
              <a:rPr sz="2800" spc="-5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8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mbria Math"/>
                <a:cs typeface="Cambria Math"/>
              </a:rPr>
              <a:t>(3,4,2)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0827" y="3444507"/>
            <a:ext cx="3208876" cy="2717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5584"/>
            <a:ext cx="37312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</a:t>
            </a:r>
            <a:r>
              <a:rPr sz="4400" spc="-65" dirty="0"/>
              <a:t>r</a:t>
            </a:r>
            <a:r>
              <a:rPr sz="4400" spc="-5" dirty="0"/>
              <a:t>elimina</a:t>
            </a:r>
            <a:r>
              <a:rPr sz="4400" spc="180" dirty="0"/>
              <a:t>r</a:t>
            </a:r>
            <a:r>
              <a:rPr sz="4400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3131185" cy="2070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Machine</a:t>
            </a:r>
            <a:r>
              <a:rPr sz="2800" spc="-4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Learning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Deep</a:t>
            </a:r>
            <a:r>
              <a:rPr sz="2800" spc="-4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Learning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Linear</a:t>
            </a:r>
            <a:r>
              <a:rPr sz="2800" spc="-5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Algebra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Malgun Gothic"/>
                <a:cs typeface="Malgun Gothic"/>
              </a:rPr>
              <a:t>Python</a:t>
            </a:r>
            <a:r>
              <a:rPr sz="2800" spc="-2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(numpy)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6880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Concatenation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5774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Concatenate two </a:t>
            </a:r>
            <a:r>
              <a:rPr sz="2800" spc="-5" dirty="0">
                <a:latin typeface="Malgun Gothic"/>
                <a:cs typeface="Malgun Gothic"/>
              </a:rPr>
              <a:t>or </a:t>
            </a:r>
            <a:r>
              <a:rPr sz="2800" spc="-15" dirty="0">
                <a:latin typeface="Malgun Gothic"/>
                <a:cs typeface="Malgun Gothic"/>
              </a:rPr>
              <a:t>more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tensors.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6647" y="2442972"/>
            <a:ext cx="5024755" cy="13233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tensor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t1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with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shape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[2,</a:t>
            </a:r>
            <a:r>
              <a:rPr sz="2000" spc="-1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3]</a:t>
            </a:r>
            <a:endParaRPr sz="20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tensor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t2 with shape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[2,</a:t>
            </a:r>
            <a:r>
              <a:rPr sz="2000" spc="-1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3]</a:t>
            </a:r>
            <a:endParaRPr sz="20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t3 = tf.concat([t1, </a:t>
            </a:r>
            <a:r>
              <a:rPr sz="2000" spc="-5" dirty="0">
                <a:latin typeface="Cambria Math"/>
                <a:cs typeface="Cambria Math"/>
              </a:rPr>
              <a:t>t2], 0)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==&gt; [4,</a:t>
            </a:r>
            <a:r>
              <a:rPr sz="2000" spc="-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3]</a:t>
            </a:r>
            <a:endParaRPr sz="20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t4 = tf.concat([t1, </a:t>
            </a:r>
            <a:r>
              <a:rPr sz="2000" spc="-5" dirty="0">
                <a:latin typeface="Cambria Math"/>
                <a:cs typeface="Cambria Math"/>
              </a:rPr>
              <a:t>t2], 1)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==&gt; [2,</a:t>
            </a:r>
            <a:r>
              <a:rPr sz="2000" spc="-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6]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6558" y="2875312"/>
            <a:ext cx="3302413" cy="330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7040" y="4367403"/>
          <a:ext cx="118871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396240"/>
                <a:gridCol w="396239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97040" y="5775299"/>
          <a:ext cx="1188719" cy="731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396240"/>
                <a:gridCol w="396239"/>
              </a:tblGrid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07068" y="4367403"/>
          <a:ext cx="1188719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396240"/>
                <a:gridCol w="396239"/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208264" y="4552188"/>
            <a:ext cx="363220" cy="304800"/>
          </a:xfrm>
          <a:custGeom>
            <a:avLst/>
            <a:gdLst/>
            <a:ahLst/>
            <a:cxnLst/>
            <a:rect l="l" t="t" r="r" b="b"/>
            <a:pathLst>
              <a:path w="363220" h="304800">
                <a:moveTo>
                  <a:pt x="0" y="152400"/>
                </a:moveTo>
                <a:lnTo>
                  <a:pt x="152400" y="0"/>
                </a:lnTo>
                <a:lnTo>
                  <a:pt x="152400" y="76200"/>
                </a:lnTo>
                <a:lnTo>
                  <a:pt x="362711" y="76200"/>
                </a:lnTo>
                <a:lnTo>
                  <a:pt x="362711" y="228600"/>
                </a:lnTo>
                <a:lnTo>
                  <a:pt x="152400" y="228600"/>
                </a:lnTo>
                <a:lnTo>
                  <a:pt x="152400" y="304800"/>
                </a:lnTo>
                <a:lnTo>
                  <a:pt x="0" y="152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5095" y="5263896"/>
            <a:ext cx="304800" cy="363220"/>
          </a:xfrm>
          <a:custGeom>
            <a:avLst/>
            <a:gdLst/>
            <a:ahLst/>
            <a:cxnLst/>
            <a:rect l="l" t="t" r="r" b="b"/>
            <a:pathLst>
              <a:path w="304800" h="363220">
                <a:moveTo>
                  <a:pt x="152400" y="0"/>
                </a:moveTo>
                <a:lnTo>
                  <a:pt x="304800" y="152399"/>
                </a:lnTo>
                <a:lnTo>
                  <a:pt x="228600" y="152399"/>
                </a:lnTo>
                <a:lnTo>
                  <a:pt x="228600" y="362711"/>
                </a:lnTo>
                <a:lnTo>
                  <a:pt x="76200" y="362711"/>
                </a:lnTo>
                <a:lnTo>
                  <a:pt x="76200" y="152399"/>
                </a:lnTo>
                <a:lnTo>
                  <a:pt x="0" y="152399"/>
                </a:lnTo>
                <a:lnTo>
                  <a:pt x="15240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72119" y="4030726"/>
            <a:ext cx="69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axis=1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26658" y="5270119"/>
            <a:ext cx="69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axis=0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859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Reduce</a:t>
            </a:r>
            <a:r>
              <a:rPr sz="4400" spc="-75" dirty="0"/>
              <a:t> </a:t>
            </a:r>
            <a:r>
              <a:rPr sz="4400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10454640" cy="1230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14605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Computes </a:t>
            </a:r>
            <a:r>
              <a:rPr sz="2800" spc="-5" dirty="0">
                <a:latin typeface="Malgun Gothic"/>
                <a:cs typeface="Malgun Gothic"/>
              </a:rPr>
              <a:t>an </a:t>
            </a:r>
            <a:r>
              <a:rPr sz="2800" spc="-10" dirty="0">
                <a:latin typeface="Malgun Gothic"/>
                <a:cs typeface="Malgun Gothic"/>
              </a:rPr>
              <a:t>operation </a:t>
            </a:r>
            <a:r>
              <a:rPr sz="2800" spc="-5" dirty="0">
                <a:latin typeface="Malgun Gothic"/>
                <a:cs typeface="Malgun Gothic"/>
              </a:rPr>
              <a:t>over </a:t>
            </a:r>
            <a:r>
              <a:rPr sz="2800" spc="-10" dirty="0">
                <a:latin typeface="Malgun Gothic"/>
                <a:cs typeface="Malgun Gothic"/>
              </a:rPr>
              <a:t>elements </a:t>
            </a:r>
            <a:r>
              <a:rPr sz="2800" spc="-15" dirty="0">
                <a:latin typeface="Malgun Gothic"/>
                <a:cs typeface="Malgun Gothic"/>
              </a:rPr>
              <a:t>across </a:t>
            </a:r>
            <a:r>
              <a:rPr sz="2800" spc="-10" dirty="0">
                <a:latin typeface="Malgun Gothic"/>
                <a:cs typeface="Malgun Gothic"/>
              </a:rPr>
              <a:t>dimensions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a  </a:t>
            </a:r>
            <a:r>
              <a:rPr sz="2800" spc="-45" dirty="0">
                <a:latin typeface="Malgun Gothic"/>
                <a:cs typeface="Malgun Gothic"/>
              </a:rPr>
              <a:t>tensor.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Malgun Gothic"/>
                <a:cs typeface="Malgun Gothic"/>
              </a:rPr>
              <a:t>tf.reduce_sum(…), </a:t>
            </a:r>
            <a:r>
              <a:rPr sz="2400" spc="-20" dirty="0">
                <a:latin typeface="Malgun Gothic"/>
                <a:cs typeface="Malgun Gothic"/>
              </a:rPr>
              <a:t>tf.reduce_prod(…), </a:t>
            </a:r>
            <a:r>
              <a:rPr sz="2400" spc="-15" dirty="0">
                <a:latin typeface="Malgun Gothic"/>
                <a:cs typeface="Malgun Gothic"/>
              </a:rPr>
              <a:t>tf.reduce_max(…),</a:t>
            </a:r>
            <a:r>
              <a:rPr sz="2400" spc="140" dirty="0">
                <a:latin typeface="Malgun Gothic"/>
                <a:cs typeface="Malgun Gothic"/>
              </a:rPr>
              <a:t> </a:t>
            </a:r>
            <a:r>
              <a:rPr sz="2400" spc="-15" dirty="0">
                <a:latin typeface="Malgun Gothic"/>
                <a:cs typeface="Malgun Gothic"/>
              </a:rPr>
              <a:t>tf.reduce_min(…)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4816" y="3605385"/>
            <a:ext cx="3467100" cy="280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8403" y="3918203"/>
            <a:ext cx="5473065" cy="203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'x' is [[1, 1,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1]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tabLst>
                <a:tab pos="843915" algn="l"/>
              </a:tabLst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	[1, 1,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1]]</a:t>
            </a:r>
            <a:endParaRPr sz="1800">
              <a:latin typeface="Cambria Math"/>
              <a:cs typeface="Cambria Math"/>
            </a:endParaRPr>
          </a:p>
          <a:p>
            <a:pPr marL="92710" marR="193548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tf.reduce_sum(x)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==&gt;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6  </a:t>
            </a:r>
            <a:r>
              <a:rPr sz="1800" spc="-5" dirty="0">
                <a:latin typeface="Cambria Math"/>
                <a:cs typeface="Cambria Math"/>
              </a:rPr>
              <a:t>tf.reduce_sum(x, </a:t>
            </a:r>
            <a:r>
              <a:rPr sz="1800" dirty="0">
                <a:latin typeface="Cambria Math"/>
                <a:cs typeface="Cambria Math"/>
              </a:rPr>
              <a:t>0)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==&gt;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[2, 2,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2]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tf.reduce_sum(x, 1)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==&gt; [3,</a:t>
            </a:r>
            <a:r>
              <a:rPr sz="1800" spc="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3]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tf.reduce_sum(x, </a:t>
            </a:r>
            <a:r>
              <a:rPr sz="1800" dirty="0">
                <a:latin typeface="Cambria Math"/>
                <a:cs typeface="Cambria Math"/>
              </a:rPr>
              <a:t>1, </a:t>
            </a:r>
            <a:r>
              <a:rPr sz="1800" spc="-10" dirty="0">
                <a:latin typeface="Cambria Math"/>
                <a:cs typeface="Cambria Math"/>
              </a:rPr>
              <a:t>keep_dims=True)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==&gt;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[[3],</a:t>
            </a:r>
            <a:r>
              <a:rPr sz="1800" spc="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[3]]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tf.reduce_sum(x, </a:t>
            </a:r>
            <a:r>
              <a:rPr sz="1800" dirty="0">
                <a:latin typeface="Cambria Math"/>
                <a:cs typeface="Cambria Math"/>
              </a:rPr>
              <a:t>[0, 1])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==&gt;</a:t>
            </a:r>
            <a:r>
              <a:rPr sz="1800" spc="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6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277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Matrix</a:t>
            </a:r>
            <a:r>
              <a:rPr sz="4400" spc="-45" dirty="0"/>
              <a:t> </a:t>
            </a:r>
            <a:r>
              <a:rPr sz="4400" dirty="0"/>
              <a:t>Multiplication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8217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Matrix </a:t>
            </a:r>
            <a:r>
              <a:rPr sz="2800" spc="-10" dirty="0">
                <a:latin typeface="Malgun Gothic"/>
                <a:cs typeface="Malgun Gothic"/>
              </a:rPr>
              <a:t>multiplication </a:t>
            </a:r>
            <a:r>
              <a:rPr sz="2800" spc="-5" dirty="0">
                <a:latin typeface="Malgun Gothic"/>
                <a:cs typeface="Malgun Gothic"/>
              </a:rPr>
              <a:t>with </a:t>
            </a:r>
            <a:r>
              <a:rPr sz="2800" spc="-10" dirty="0">
                <a:latin typeface="Malgun Gothic"/>
                <a:cs typeface="Malgun Gothic"/>
              </a:rPr>
              <a:t>two </a:t>
            </a:r>
            <a:r>
              <a:rPr sz="2800" spc="-5" dirty="0">
                <a:latin typeface="Malgun Gothic"/>
                <a:cs typeface="Malgun Gothic"/>
              </a:rPr>
              <a:t>tensors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15" dirty="0">
                <a:latin typeface="Malgun Gothic"/>
                <a:cs typeface="Malgun Gothic"/>
              </a:rPr>
              <a:t>order</a:t>
            </a:r>
            <a:r>
              <a:rPr sz="2800" spc="114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2.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932" y="2923032"/>
            <a:ext cx="9473565" cy="25850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2-D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tensor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`a`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a = </a:t>
            </a:r>
            <a:r>
              <a:rPr sz="1800" spc="-5" dirty="0">
                <a:latin typeface="Cambria Math"/>
                <a:cs typeface="Cambria Math"/>
              </a:rPr>
              <a:t>tf.constant([1, </a:t>
            </a:r>
            <a:r>
              <a:rPr sz="1800" dirty="0">
                <a:latin typeface="Cambria Math"/>
                <a:cs typeface="Cambria Math"/>
              </a:rPr>
              <a:t>2, 3, 4, 5, 6], </a:t>
            </a:r>
            <a:r>
              <a:rPr sz="1800" spc="-5" dirty="0">
                <a:latin typeface="Cambria Math"/>
                <a:cs typeface="Cambria Math"/>
              </a:rPr>
              <a:t>shape=[2, </a:t>
            </a:r>
            <a:r>
              <a:rPr sz="1800" dirty="0">
                <a:latin typeface="Cambria Math"/>
                <a:cs typeface="Cambria Math"/>
              </a:rPr>
              <a:t>3])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=&gt;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[[1. 2.</a:t>
            </a:r>
            <a:r>
              <a:rPr sz="1800" spc="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3.]</a:t>
            </a:r>
            <a:endParaRPr sz="1800">
              <a:latin typeface="Cambria Math"/>
              <a:cs typeface="Cambria Math"/>
            </a:endParaRPr>
          </a:p>
          <a:p>
            <a:pPr marL="517144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[4. 5.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6.]]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2-D tensor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`b`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b = </a:t>
            </a:r>
            <a:r>
              <a:rPr sz="1800" spc="-5" dirty="0">
                <a:latin typeface="Cambria Math"/>
                <a:cs typeface="Cambria Math"/>
              </a:rPr>
              <a:t>tf.constant([7, </a:t>
            </a:r>
            <a:r>
              <a:rPr sz="1800" dirty="0">
                <a:latin typeface="Cambria Math"/>
                <a:cs typeface="Cambria Math"/>
              </a:rPr>
              <a:t>8, 9, 10, 11, 12], </a:t>
            </a:r>
            <a:r>
              <a:rPr sz="1800" spc="-5" dirty="0">
                <a:latin typeface="Cambria Math"/>
                <a:cs typeface="Cambria Math"/>
              </a:rPr>
              <a:t>shape=[3, </a:t>
            </a:r>
            <a:r>
              <a:rPr sz="1800" dirty="0">
                <a:latin typeface="Cambria Math"/>
                <a:cs typeface="Cambria Math"/>
              </a:rPr>
              <a:t>2])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=&gt;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[[7.</a:t>
            </a:r>
            <a:r>
              <a:rPr sz="1800" spc="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8.]</a:t>
            </a:r>
            <a:endParaRPr sz="1800">
              <a:latin typeface="Cambria Math"/>
              <a:cs typeface="Cambria Math"/>
            </a:endParaRPr>
          </a:p>
          <a:p>
            <a:pPr marL="5578475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[9.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10.]</a:t>
            </a:r>
            <a:endParaRPr sz="1800">
              <a:latin typeface="Cambria Math"/>
              <a:cs typeface="Cambria Math"/>
            </a:endParaRPr>
          </a:p>
          <a:p>
            <a:pPr marL="5578475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[11.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12.]]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c = </a:t>
            </a:r>
            <a:r>
              <a:rPr sz="1800" spc="-5" dirty="0">
                <a:latin typeface="Cambria Math"/>
                <a:cs typeface="Cambria Math"/>
              </a:rPr>
              <a:t>tf.matmul(a, b)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=&gt;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[[58</a:t>
            </a:r>
            <a:r>
              <a:rPr sz="1800" spc="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64]</a:t>
            </a:r>
            <a:endParaRPr sz="1800">
              <a:latin typeface="Cambria Math"/>
              <a:cs typeface="Cambria Math"/>
            </a:endParaRPr>
          </a:p>
          <a:p>
            <a:pPr marL="2580005">
              <a:lnSpc>
                <a:spcPct val="100000"/>
              </a:lnSpc>
            </a:pP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[139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154]]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2848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Broadcasting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9783445" cy="174053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Broadcasting </a:t>
            </a:r>
            <a:r>
              <a:rPr sz="2800" spc="-5" dirty="0">
                <a:latin typeface="Malgun Gothic"/>
                <a:cs typeface="Malgun Gothic"/>
              </a:rPr>
              <a:t>is the </a:t>
            </a:r>
            <a:r>
              <a:rPr sz="2800" spc="-15" dirty="0">
                <a:latin typeface="Malgun Gothic"/>
                <a:cs typeface="Malgun Gothic"/>
              </a:rPr>
              <a:t>process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making </a:t>
            </a:r>
            <a:r>
              <a:rPr sz="2800" spc="-10" dirty="0">
                <a:latin typeface="Malgun Gothic"/>
                <a:cs typeface="Malgun Gothic"/>
              </a:rPr>
              <a:t>arrays </a:t>
            </a:r>
            <a:r>
              <a:rPr sz="2800" spc="-5" dirty="0">
                <a:latin typeface="Malgun Gothic"/>
                <a:cs typeface="Malgun Gothic"/>
              </a:rPr>
              <a:t>with </a:t>
            </a:r>
            <a:r>
              <a:rPr sz="2800" spc="-10" dirty="0">
                <a:latin typeface="Malgun Gothic"/>
                <a:cs typeface="Malgun Gothic"/>
              </a:rPr>
              <a:t>different  shapes </a:t>
            </a:r>
            <a:r>
              <a:rPr sz="2800" spc="-5" dirty="0">
                <a:latin typeface="Malgun Gothic"/>
                <a:cs typeface="Malgun Gothic"/>
              </a:rPr>
              <a:t>have </a:t>
            </a:r>
            <a:r>
              <a:rPr sz="2800" spc="-10" dirty="0">
                <a:latin typeface="Malgun Gothic"/>
                <a:cs typeface="Malgun Gothic"/>
              </a:rPr>
              <a:t>compatible shapes </a:t>
            </a:r>
            <a:r>
              <a:rPr sz="2800" spc="-5" dirty="0">
                <a:latin typeface="Malgun Gothic"/>
                <a:cs typeface="Malgun Gothic"/>
              </a:rPr>
              <a:t>for arithmetic</a:t>
            </a:r>
            <a:r>
              <a:rPr sz="2800" spc="10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operations.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This </a:t>
            </a:r>
            <a:r>
              <a:rPr sz="2400" spc="-5" dirty="0">
                <a:latin typeface="Malgun Gothic"/>
                <a:cs typeface="Malgun Gothic"/>
              </a:rPr>
              <a:t>is similar </a:t>
            </a:r>
            <a:r>
              <a:rPr sz="2400" spc="-10" dirty="0">
                <a:latin typeface="Malgun Gothic"/>
                <a:cs typeface="Malgun Gothic"/>
              </a:rPr>
              <a:t>to </a:t>
            </a:r>
            <a:r>
              <a:rPr sz="2400" dirty="0">
                <a:latin typeface="Malgun Gothic"/>
                <a:cs typeface="Malgun Gothic"/>
              </a:rPr>
              <a:t>that </a:t>
            </a:r>
            <a:r>
              <a:rPr sz="2400" spc="-30" dirty="0">
                <a:latin typeface="Malgun Gothic"/>
                <a:cs typeface="Malgun Gothic"/>
              </a:rPr>
              <a:t>of</a:t>
            </a:r>
            <a:r>
              <a:rPr sz="2400" dirty="0">
                <a:latin typeface="Malgun Gothic"/>
                <a:cs typeface="Malgun Gothic"/>
              </a:rPr>
              <a:t> numpy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Adding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5" dirty="0">
                <a:latin typeface="Malgun Gothic"/>
                <a:cs typeface="Malgun Gothic"/>
              </a:rPr>
              <a:t>vector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a</a:t>
            </a:r>
            <a:r>
              <a:rPr sz="2800" spc="7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matrix.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631512"/>
            <a:ext cx="4648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Adding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0" dirty="0">
                <a:latin typeface="Malgun Gothic"/>
                <a:cs typeface="Malgun Gothic"/>
              </a:rPr>
              <a:t>scalar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a</a:t>
            </a:r>
            <a:r>
              <a:rPr sz="2800" spc="1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matrix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075" y="3691128"/>
            <a:ext cx="3038855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3691128"/>
            <a:ext cx="4981956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49723" y="3941064"/>
            <a:ext cx="824865" cy="396240"/>
          </a:xfrm>
          <a:custGeom>
            <a:avLst/>
            <a:gdLst/>
            <a:ahLst/>
            <a:cxnLst/>
            <a:rect l="l" t="t" r="r" b="b"/>
            <a:pathLst>
              <a:path w="824864" h="396239">
                <a:moveTo>
                  <a:pt x="626363" y="0"/>
                </a:moveTo>
                <a:lnTo>
                  <a:pt x="626363" y="99060"/>
                </a:lnTo>
                <a:lnTo>
                  <a:pt x="0" y="99060"/>
                </a:lnTo>
                <a:lnTo>
                  <a:pt x="0" y="297180"/>
                </a:lnTo>
                <a:lnTo>
                  <a:pt x="626363" y="297180"/>
                </a:lnTo>
                <a:lnTo>
                  <a:pt x="626363" y="396240"/>
                </a:lnTo>
                <a:lnTo>
                  <a:pt x="824484" y="198119"/>
                </a:lnTo>
                <a:lnTo>
                  <a:pt x="62636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9723" y="3941064"/>
            <a:ext cx="824865" cy="396240"/>
          </a:xfrm>
          <a:custGeom>
            <a:avLst/>
            <a:gdLst/>
            <a:ahLst/>
            <a:cxnLst/>
            <a:rect l="l" t="t" r="r" b="b"/>
            <a:pathLst>
              <a:path w="824864" h="396239">
                <a:moveTo>
                  <a:pt x="0" y="99060"/>
                </a:moveTo>
                <a:lnTo>
                  <a:pt x="626363" y="99060"/>
                </a:lnTo>
                <a:lnTo>
                  <a:pt x="626363" y="0"/>
                </a:lnTo>
                <a:lnTo>
                  <a:pt x="824484" y="198119"/>
                </a:lnTo>
                <a:lnTo>
                  <a:pt x="626363" y="396240"/>
                </a:lnTo>
                <a:lnTo>
                  <a:pt x="626363" y="297180"/>
                </a:lnTo>
                <a:lnTo>
                  <a:pt x="0" y="297180"/>
                </a:lnTo>
                <a:lnTo>
                  <a:pt x="0" y="99060"/>
                </a:lnTo>
                <a:close/>
              </a:path>
            </a:pathLst>
          </a:custGeom>
          <a:ln w="12191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9075" y="5231891"/>
            <a:ext cx="3878579" cy="8412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442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Gradients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6520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Constructs </a:t>
            </a:r>
            <a:r>
              <a:rPr sz="2800" spc="-10" dirty="0">
                <a:latin typeface="Malgun Gothic"/>
                <a:cs typeface="Malgun Gothic"/>
              </a:rPr>
              <a:t>symbolic </a:t>
            </a:r>
            <a:r>
              <a:rPr sz="2800" dirty="0">
                <a:latin typeface="Malgun Gothic"/>
                <a:cs typeface="Malgun Gothic"/>
              </a:rPr>
              <a:t>partial</a:t>
            </a:r>
            <a:r>
              <a:rPr sz="2800" spc="6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derivatives.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0432" y="2827020"/>
            <a:ext cx="6235065" cy="31394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Build a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graph.</a:t>
            </a:r>
            <a:endParaRPr sz="1800">
              <a:latin typeface="Cambria Math"/>
              <a:cs typeface="Cambria Math"/>
            </a:endParaRPr>
          </a:p>
          <a:p>
            <a:pPr marL="90805" marR="229298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x = </a:t>
            </a:r>
            <a:r>
              <a:rPr sz="1800" spc="-5" dirty="0">
                <a:latin typeface="Cambria Math"/>
                <a:cs typeface="Cambria Math"/>
              </a:rPr>
              <a:t>tf.placeholder(tf.float32, shape=())  </a:t>
            </a:r>
            <a:r>
              <a:rPr sz="1800" dirty="0">
                <a:latin typeface="Cambria Math"/>
                <a:cs typeface="Cambria Math"/>
              </a:rPr>
              <a:t>y = </a:t>
            </a:r>
            <a:r>
              <a:rPr sz="1800" spc="-5" dirty="0">
                <a:latin typeface="Cambria Math"/>
                <a:cs typeface="Cambria Math"/>
              </a:rPr>
              <a:t>x*x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tf.sin(x)</a:t>
            </a:r>
            <a:endParaRPr sz="18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g = </a:t>
            </a:r>
            <a:r>
              <a:rPr sz="1800" spc="-15" dirty="0">
                <a:latin typeface="Cambria Math"/>
                <a:cs typeface="Cambria Math"/>
              </a:rPr>
              <a:t>tf.gradients(y, </a:t>
            </a:r>
            <a:r>
              <a:rPr sz="1800" dirty="0">
                <a:latin typeface="Cambria Math"/>
                <a:cs typeface="Cambria Math"/>
              </a:rPr>
              <a:t>x)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2*x +</a:t>
            </a:r>
            <a:r>
              <a:rPr sz="1800" spc="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cos(x)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 marR="30314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Launch the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graph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in a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session.  </a:t>
            </a:r>
            <a:r>
              <a:rPr sz="1800" spc="-5" dirty="0">
                <a:latin typeface="Cambria Math"/>
                <a:cs typeface="Cambria Math"/>
              </a:rPr>
              <a:t>sess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tf.Session()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 marR="21050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Evaluate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the tensor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`g`.  </a:t>
            </a:r>
            <a:r>
              <a:rPr sz="1800" spc="-5" dirty="0">
                <a:latin typeface="Cambria Math"/>
                <a:cs typeface="Cambria Math"/>
              </a:rPr>
              <a:t>print(sess.run(g, {x:0.0}))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1.0  </a:t>
            </a:r>
            <a:r>
              <a:rPr sz="1800" spc="-5" dirty="0">
                <a:latin typeface="Cambria Math"/>
                <a:cs typeface="Cambria Math"/>
              </a:rPr>
              <a:t>print(sess.run(g, {x:np.pi}))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1800" spc="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5.2831855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27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10044430" cy="177101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Malgun Gothic"/>
                <a:cs typeface="Malgun Gothic"/>
              </a:rPr>
              <a:t>Variables </a:t>
            </a:r>
            <a:r>
              <a:rPr sz="2800" spc="-20" dirty="0">
                <a:latin typeface="Malgun Gothic"/>
                <a:cs typeface="Malgun Gothic"/>
              </a:rPr>
              <a:t>are </a:t>
            </a:r>
            <a:r>
              <a:rPr sz="2800" spc="10" dirty="0">
                <a:latin typeface="Malgun Gothic"/>
                <a:cs typeface="Malgun Gothic"/>
              </a:rPr>
              <a:t>in-memory </a:t>
            </a:r>
            <a:r>
              <a:rPr sz="2800" dirty="0">
                <a:latin typeface="Malgun Gothic"/>
                <a:cs typeface="Malgun Gothic"/>
              </a:rPr>
              <a:t>buffers </a:t>
            </a:r>
            <a:r>
              <a:rPr sz="2800" spc="-5" dirty="0">
                <a:latin typeface="Malgun Gothic"/>
                <a:cs typeface="Malgun Gothic"/>
              </a:rPr>
              <a:t>containing</a:t>
            </a:r>
            <a:r>
              <a:rPr sz="2800" spc="9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tensors.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All </a:t>
            </a:r>
            <a:r>
              <a:rPr sz="2800" spc="-1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have</a:t>
            </a:r>
            <a:r>
              <a:rPr sz="2800" spc="1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names.</a:t>
            </a:r>
            <a:endParaRPr sz="280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If you do not </a:t>
            </a:r>
            <a:r>
              <a:rPr sz="2400" spc="-10" dirty="0">
                <a:latin typeface="Malgun Gothic"/>
                <a:cs typeface="Malgun Gothic"/>
              </a:rPr>
              <a:t>give </a:t>
            </a:r>
            <a:r>
              <a:rPr sz="2400" dirty="0">
                <a:latin typeface="Malgun Gothic"/>
                <a:cs typeface="Malgun Gothic"/>
              </a:rPr>
              <a:t>a </a:t>
            </a:r>
            <a:r>
              <a:rPr sz="2400" spc="-5" dirty="0">
                <a:latin typeface="Malgun Gothic"/>
                <a:cs typeface="Malgun Gothic"/>
              </a:rPr>
              <a:t>name, </a:t>
            </a:r>
            <a:r>
              <a:rPr sz="2400" dirty="0">
                <a:latin typeface="Malgun Gothic"/>
                <a:cs typeface="Malgun Gothic"/>
              </a:rPr>
              <a:t>then </a:t>
            </a:r>
            <a:r>
              <a:rPr sz="2400" spc="-5" dirty="0">
                <a:latin typeface="Malgun Gothic"/>
                <a:cs typeface="Malgun Gothic"/>
              </a:rPr>
              <a:t>unique name will </a:t>
            </a:r>
            <a:r>
              <a:rPr sz="2400" dirty="0">
                <a:latin typeface="Malgun Gothic"/>
                <a:cs typeface="Malgun Gothic"/>
              </a:rPr>
              <a:t>be </a:t>
            </a:r>
            <a:r>
              <a:rPr sz="2400" spc="-10" dirty="0">
                <a:latin typeface="Malgun Gothic"/>
                <a:cs typeface="Malgun Gothic"/>
              </a:rPr>
              <a:t>automatically  </a:t>
            </a:r>
            <a:r>
              <a:rPr sz="2400" dirty="0">
                <a:latin typeface="Malgun Gothic"/>
                <a:cs typeface="Malgun Gothic"/>
              </a:rPr>
              <a:t>assigned.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9932" y="3924300"/>
            <a:ext cx="7678420" cy="20320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20" dirty="0">
                <a:solidFill>
                  <a:srgbClr val="006FC0"/>
                </a:solidFill>
                <a:latin typeface="Cambria Math"/>
                <a:cs typeface="Cambria Math"/>
              </a:rPr>
              <a:t>Various 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ways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to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create</a:t>
            </a:r>
            <a:r>
              <a:rPr sz="1800" spc="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variables.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x = </a:t>
            </a:r>
            <a:r>
              <a:rPr sz="1800" spc="-10" dirty="0">
                <a:latin typeface="Cambria Math"/>
                <a:cs typeface="Cambria Math"/>
              </a:rPr>
              <a:t>tf.Variable(tf.zeros([200]),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name=</a:t>
            </a:r>
            <a:r>
              <a:rPr sz="1800" spc="-5" dirty="0">
                <a:solidFill>
                  <a:srgbClr val="843B0C"/>
                </a:solidFill>
                <a:latin typeface="Cambria Math"/>
                <a:cs typeface="Cambria Math"/>
              </a:rPr>
              <a:t>"x"</a:t>
            </a:r>
            <a:r>
              <a:rPr sz="1800" spc="-5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y = </a:t>
            </a:r>
            <a:r>
              <a:rPr sz="1800" spc="-15" dirty="0">
                <a:latin typeface="Cambria Math"/>
                <a:cs typeface="Cambria Math"/>
              </a:rPr>
              <a:t>tf.Variable([[1, </a:t>
            </a:r>
            <a:r>
              <a:rPr sz="1800" dirty="0">
                <a:latin typeface="Cambria Math"/>
                <a:cs typeface="Cambria Math"/>
              </a:rPr>
              <a:t>0], [0, 1]])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identity</a:t>
            </a:r>
            <a:r>
              <a:rPr sz="1800" spc="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matrix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z = </a:t>
            </a:r>
            <a:r>
              <a:rPr sz="1800" spc="-5" dirty="0">
                <a:latin typeface="Cambria Math"/>
                <a:cs typeface="Cambria Math"/>
              </a:rPr>
              <a:t>tf.constant(6.0)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this is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also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a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variable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that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does not</a:t>
            </a:r>
            <a:r>
              <a:rPr sz="1800" spc="-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change!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learning_rate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-10" dirty="0">
                <a:latin typeface="Cambria Math"/>
                <a:cs typeface="Cambria Math"/>
              </a:rPr>
              <a:t>tf.Variable(0.01, trainable=</a:t>
            </a:r>
            <a:r>
              <a:rPr sz="1800" spc="-10" dirty="0">
                <a:solidFill>
                  <a:srgbClr val="C00000"/>
                </a:solidFill>
                <a:latin typeface="Cambria Math"/>
                <a:cs typeface="Cambria Math"/>
              </a:rPr>
              <a:t>False</a:t>
            </a:r>
            <a:r>
              <a:rPr sz="1800" spc="-10" dirty="0">
                <a:latin typeface="Cambria Math"/>
                <a:cs typeface="Cambria Math"/>
              </a:rPr>
              <a:t>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not</a:t>
            </a:r>
            <a:r>
              <a:rPr sz="1800" spc="3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trainable!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9434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Initialization </a:t>
            </a:r>
            <a:r>
              <a:rPr sz="4400" spc="-35" dirty="0"/>
              <a:t>of </a:t>
            </a:r>
            <a:r>
              <a:rPr sz="4400" spc="-40" dirty="0"/>
              <a:t>Variables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spc="-5" dirty="0"/>
              <a:t>Session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6601459" cy="30118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Malgun Gothic"/>
                <a:cs typeface="Malgun Gothic"/>
              </a:rPr>
              <a:t>Variables </a:t>
            </a:r>
            <a:r>
              <a:rPr sz="2800" spc="-10" dirty="0">
                <a:latin typeface="Malgun Gothic"/>
                <a:cs typeface="Malgun Gothic"/>
              </a:rPr>
              <a:t>initializer </a:t>
            </a:r>
            <a:r>
              <a:rPr sz="2800" spc="-5" dirty="0">
                <a:latin typeface="Malgun Gothic"/>
                <a:cs typeface="Malgun Gothic"/>
              </a:rPr>
              <a:t>must be </a:t>
            </a:r>
            <a:r>
              <a:rPr sz="2800" spc="-10" dirty="0">
                <a:latin typeface="Malgun Gothic"/>
                <a:cs typeface="Malgun Gothic"/>
              </a:rPr>
              <a:t>called  before other ops </a:t>
            </a:r>
            <a:r>
              <a:rPr sz="2800" spc="-5" dirty="0">
                <a:latin typeface="Malgun Gothic"/>
                <a:cs typeface="Malgun Gothic"/>
              </a:rPr>
              <a:t>in </a:t>
            </a:r>
            <a:r>
              <a:rPr sz="2800" spc="-10" dirty="0">
                <a:latin typeface="Malgun Gothic"/>
                <a:cs typeface="Malgun Gothic"/>
              </a:rPr>
              <a:t>your </a:t>
            </a:r>
            <a:r>
              <a:rPr sz="2800" spc="-5" dirty="0">
                <a:latin typeface="Malgun Gothic"/>
                <a:cs typeface="Malgun Gothic"/>
              </a:rPr>
              <a:t>model can be  run.</a:t>
            </a:r>
            <a:endParaRPr sz="2800">
              <a:latin typeface="Malgun Gothic"/>
              <a:cs typeface="Malgun Gothic"/>
            </a:endParaRPr>
          </a:p>
          <a:p>
            <a:pPr marL="241300" marR="20955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 session </a:t>
            </a:r>
            <a:r>
              <a:rPr sz="2800" spc="-10" dirty="0">
                <a:latin typeface="Malgun Gothic"/>
                <a:cs typeface="Malgun Gothic"/>
              </a:rPr>
              <a:t>encapsulates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10" dirty="0">
                <a:latin typeface="Malgun Gothic"/>
                <a:cs typeface="Malgun Gothic"/>
              </a:rPr>
              <a:t>control and  </a:t>
            </a:r>
            <a:r>
              <a:rPr sz="2800" spc="-15" dirty="0">
                <a:latin typeface="Malgun Gothic"/>
                <a:cs typeface="Malgun Gothic"/>
              </a:rPr>
              <a:t>state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40" dirty="0">
                <a:latin typeface="Malgun Gothic"/>
                <a:cs typeface="Malgun Gothic"/>
              </a:rPr>
              <a:t>TensorFlow</a:t>
            </a:r>
            <a:r>
              <a:rPr sz="2800" spc="9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runtime.</a:t>
            </a:r>
            <a:endParaRPr sz="2800">
              <a:latin typeface="Malgun Gothic"/>
              <a:cs typeface="Malgun Gothic"/>
            </a:endParaRPr>
          </a:p>
          <a:p>
            <a:pPr marL="241300" marR="334010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0" dirty="0">
                <a:latin typeface="Malgun Gothic"/>
                <a:cs typeface="Malgun Gothic"/>
              </a:rPr>
              <a:t>graph </a:t>
            </a:r>
            <a:r>
              <a:rPr sz="2800" spc="-5" dirty="0">
                <a:latin typeface="Malgun Gothic"/>
                <a:cs typeface="Malgun Gothic"/>
              </a:rPr>
              <a:t>is </a:t>
            </a:r>
            <a:r>
              <a:rPr sz="2800" spc="-15" dirty="0">
                <a:latin typeface="Malgun Gothic"/>
                <a:cs typeface="Malgun Gothic"/>
              </a:rPr>
              <a:t>created </a:t>
            </a:r>
            <a:r>
              <a:rPr sz="2800" spc="-10" dirty="0">
                <a:latin typeface="Malgun Gothic"/>
                <a:cs typeface="Malgun Gothic"/>
              </a:rPr>
              <a:t>and allocated in  </a:t>
            </a:r>
            <a:r>
              <a:rPr sz="2800" spc="15" dirty="0">
                <a:latin typeface="Malgun Gothic"/>
                <a:cs typeface="Malgun Gothic"/>
              </a:rPr>
              <a:t>memory </a:t>
            </a:r>
            <a:r>
              <a:rPr sz="2800" spc="-5" dirty="0">
                <a:latin typeface="Malgun Gothic"/>
                <a:cs typeface="Malgun Gothic"/>
              </a:rPr>
              <a:t>when the session is</a:t>
            </a:r>
            <a:r>
              <a:rPr sz="2800" spc="-25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created.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4592" y="1825751"/>
            <a:ext cx="4209415" cy="31394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...</a:t>
            </a:r>
            <a:endParaRPr sz="1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Add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an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op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to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initialize the</a:t>
            </a:r>
            <a:r>
              <a:rPr sz="1800" spc="-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variables.</a:t>
            </a:r>
            <a:endParaRPr sz="18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init_op =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tf.global_variables_initializer()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 marR="7531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35" dirty="0">
                <a:solidFill>
                  <a:srgbClr val="006FC0"/>
                </a:solidFill>
                <a:latin typeface="Cambria Math"/>
                <a:cs typeface="Cambria Math"/>
              </a:rPr>
              <a:t>Later,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when launching the model  </a:t>
            </a:r>
            <a:r>
              <a:rPr sz="1800" b="1" spc="10" dirty="0">
                <a:latin typeface="Cambria Math"/>
                <a:cs typeface="Cambria Math"/>
              </a:rPr>
              <a:t>with </a:t>
            </a:r>
            <a:r>
              <a:rPr sz="1800" spc="-5" dirty="0">
                <a:latin typeface="Cambria Math"/>
                <a:cs typeface="Cambria Math"/>
              </a:rPr>
              <a:t>tf.Session() as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sess:</a:t>
            </a:r>
            <a:endParaRPr sz="1800">
              <a:latin typeface="Cambria Math"/>
              <a:cs typeface="Cambria Math"/>
            </a:endParaRPr>
          </a:p>
          <a:p>
            <a:pPr marL="194310" marR="162687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Run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the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init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operation.  </a:t>
            </a:r>
            <a:r>
              <a:rPr sz="1800" spc="-5" dirty="0">
                <a:latin typeface="Cambria Math"/>
                <a:cs typeface="Cambria Math"/>
              </a:rPr>
              <a:t>sess.run(init_op)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Use the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model</a:t>
            </a:r>
            <a:endParaRPr sz="1800">
              <a:latin typeface="Cambria Math"/>
              <a:cs typeface="Cambria Math"/>
            </a:endParaRPr>
          </a:p>
          <a:p>
            <a:pPr marL="194310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…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359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sess.run()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9074785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Runs </a:t>
            </a:r>
            <a:r>
              <a:rPr sz="2800" spc="-10" dirty="0">
                <a:latin typeface="Malgun Gothic"/>
                <a:cs typeface="Malgun Gothic"/>
              </a:rPr>
              <a:t>operations </a:t>
            </a:r>
            <a:r>
              <a:rPr sz="2800" spc="-5" dirty="0">
                <a:latin typeface="Malgun Gothic"/>
                <a:cs typeface="Malgun Gothic"/>
              </a:rPr>
              <a:t>and </a:t>
            </a:r>
            <a:r>
              <a:rPr sz="2800" spc="-15" dirty="0">
                <a:latin typeface="Malgun Gothic"/>
                <a:cs typeface="Malgun Gothic"/>
              </a:rPr>
              <a:t>evaluates</a:t>
            </a:r>
            <a:r>
              <a:rPr sz="2800" spc="7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tensors.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95" dirty="0">
                <a:latin typeface="Malgun Gothic"/>
                <a:cs typeface="Malgun Gothic"/>
              </a:rPr>
              <a:t>You </a:t>
            </a:r>
            <a:r>
              <a:rPr sz="2800" spc="-5" dirty="0">
                <a:latin typeface="Malgun Gothic"/>
                <a:cs typeface="Malgun Gothic"/>
              </a:rPr>
              <a:t>may feed </a:t>
            </a:r>
            <a:r>
              <a:rPr sz="2800" spc="-15" dirty="0">
                <a:latin typeface="Malgun Gothic"/>
                <a:cs typeface="Malgun Gothic"/>
              </a:rPr>
              <a:t>values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specific </a:t>
            </a:r>
            <a:r>
              <a:rPr sz="2800" spc="-1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in the</a:t>
            </a:r>
            <a:r>
              <a:rPr sz="2800" spc="21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graph.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816" y="2987039"/>
            <a:ext cx="4547870" cy="3694429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Build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graph.</a:t>
            </a:r>
            <a:endParaRPr sz="1800">
              <a:latin typeface="Cambria Math"/>
              <a:cs typeface="Cambria Math"/>
            </a:endParaRPr>
          </a:p>
          <a:p>
            <a:pPr marL="91440" marR="2524760" algn="just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a = </a:t>
            </a:r>
            <a:r>
              <a:rPr sz="1800" spc="-5" dirty="0">
                <a:latin typeface="Cambria Math"/>
                <a:cs typeface="Cambria Math"/>
              </a:rPr>
              <a:t>tf.constant(5.0)  </a:t>
            </a:r>
            <a:r>
              <a:rPr sz="1800" dirty="0">
                <a:latin typeface="Cambria Math"/>
                <a:cs typeface="Cambria Math"/>
              </a:rPr>
              <a:t>b =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tf.constant(6.0)  </a:t>
            </a:r>
            <a:r>
              <a:rPr sz="1800" dirty="0">
                <a:latin typeface="Cambria Math"/>
                <a:cs typeface="Cambria Math"/>
              </a:rPr>
              <a:t>c = a *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134366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Launch the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graph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in a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session.  </a:t>
            </a:r>
            <a:r>
              <a:rPr sz="1800" spc="-5" dirty="0">
                <a:latin typeface="Cambria Math"/>
                <a:cs typeface="Cambria Math"/>
              </a:rPr>
              <a:t>sess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tf.Session()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12401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Evaluate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the tensor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`c`.  </a:t>
            </a:r>
            <a:r>
              <a:rPr sz="1800" spc="-5" dirty="0">
                <a:latin typeface="Cambria Math"/>
                <a:cs typeface="Cambria Math"/>
              </a:rPr>
              <a:t>print(sess.run(c))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30.0  </a:t>
            </a:r>
            <a:r>
              <a:rPr sz="1800" spc="-5" dirty="0">
                <a:latin typeface="Cambria Math"/>
                <a:cs typeface="Cambria Math"/>
              </a:rPr>
              <a:t>print(sess.run(c, {b:3.0}))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1800" spc="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15.0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print(sess.run(c, {a:1.0, b:2.0}))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1800" spc="7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2.0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print(sess.run(c, {c:100.0}))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1800" spc="6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100.0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213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Placeholders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9712325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5" dirty="0">
                <a:latin typeface="Malgun Gothic"/>
                <a:cs typeface="Malgun Gothic"/>
              </a:rPr>
              <a:t>Inserts </a:t>
            </a:r>
            <a:r>
              <a:rPr sz="2800" spc="-5" dirty="0">
                <a:latin typeface="Malgun Gothic"/>
                <a:cs typeface="Malgun Gothic"/>
              </a:rPr>
              <a:t>a placeholder for a </a:t>
            </a:r>
            <a:r>
              <a:rPr sz="2800" spc="-15" dirty="0">
                <a:latin typeface="Malgun Gothic"/>
                <a:cs typeface="Malgun Gothic"/>
              </a:rPr>
              <a:t>variable </a:t>
            </a:r>
            <a:r>
              <a:rPr sz="2800" spc="-5" dirty="0">
                <a:latin typeface="Malgun Gothic"/>
                <a:cs typeface="Malgun Gothic"/>
              </a:rPr>
              <a:t>that will be always</a:t>
            </a:r>
            <a:r>
              <a:rPr sz="2800" spc="7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fed.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Malgun Gothic"/>
                <a:cs typeface="Malgun Gothic"/>
              </a:rPr>
              <a:t>Pass </a:t>
            </a:r>
            <a:r>
              <a:rPr sz="2800" spc="-5" dirty="0">
                <a:latin typeface="Malgun Gothic"/>
                <a:cs typeface="Malgun Gothic"/>
              </a:rPr>
              <a:t>type </a:t>
            </a:r>
            <a:r>
              <a:rPr sz="2800" spc="-10" dirty="0">
                <a:latin typeface="Malgun Gothic"/>
                <a:cs typeface="Malgun Gothic"/>
              </a:rPr>
              <a:t>and shape </a:t>
            </a:r>
            <a:r>
              <a:rPr sz="2800" spc="-5" dirty="0">
                <a:latin typeface="Malgun Gothic"/>
                <a:cs typeface="Malgun Gothic"/>
              </a:rPr>
              <a:t>for </a:t>
            </a:r>
            <a:r>
              <a:rPr sz="2800" spc="-10" dirty="0">
                <a:latin typeface="Malgun Gothic"/>
                <a:cs typeface="Malgun Gothic"/>
              </a:rPr>
              <a:t>the</a:t>
            </a:r>
            <a:r>
              <a:rPr sz="2800" spc="9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placeholders.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3460" y="2999232"/>
            <a:ext cx="6236335" cy="34169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Build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graph.</a:t>
            </a:r>
            <a:endParaRPr sz="1800">
              <a:latin typeface="Cambria Math"/>
              <a:cs typeface="Cambria Math"/>
            </a:endParaRPr>
          </a:p>
          <a:p>
            <a:pPr marL="91440" marR="78867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a = </a:t>
            </a:r>
            <a:r>
              <a:rPr sz="1800" spc="-5" dirty="0">
                <a:latin typeface="Cambria Math"/>
                <a:cs typeface="Cambria Math"/>
              </a:rPr>
              <a:t>tf.placeholder(tf.float32, shape=())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scalar tensor  </a:t>
            </a:r>
            <a:r>
              <a:rPr sz="1800" dirty="0">
                <a:latin typeface="Cambria Math"/>
                <a:cs typeface="Cambria Math"/>
              </a:rPr>
              <a:t>b = </a:t>
            </a:r>
            <a:r>
              <a:rPr sz="1800" spc="-5" dirty="0">
                <a:latin typeface="Cambria Math"/>
                <a:cs typeface="Cambria Math"/>
              </a:rPr>
              <a:t>tf.constant(6.0)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c = a *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3032125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Launch the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graph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in a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session.  </a:t>
            </a:r>
            <a:r>
              <a:rPr sz="1800" spc="-5" dirty="0">
                <a:latin typeface="Cambria Math"/>
                <a:cs typeface="Cambria Math"/>
              </a:rPr>
              <a:t>sess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tf.Session()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27247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Evaluate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the tensor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`c`.  </a:t>
            </a:r>
            <a:r>
              <a:rPr sz="1800" spc="-5" dirty="0">
                <a:latin typeface="Cambria Math"/>
                <a:cs typeface="Cambria Math"/>
              </a:rPr>
              <a:t>print(sess.run(c))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error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!  </a:t>
            </a:r>
            <a:r>
              <a:rPr sz="1800" spc="-5" dirty="0">
                <a:latin typeface="Cambria Math"/>
                <a:cs typeface="Cambria Math"/>
              </a:rPr>
              <a:t>print(sess.run(c, {b:3.0}))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1800" spc="-10" dirty="0">
                <a:solidFill>
                  <a:srgbClr val="006FC0"/>
                </a:solidFill>
                <a:latin typeface="Cambria Math"/>
                <a:cs typeface="Cambria Math"/>
              </a:rPr>
              <a:t>error</a:t>
            </a:r>
            <a:r>
              <a:rPr sz="1800" spc="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print(sess.run(c, {a:2.0}))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1800" spc="7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12.0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069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Variable</a:t>
            </a:r>
            <a:r>
              <a:rPr sz="4400" spc="-85" dirty="0"/>
              <a:t> </a:t>
            </a:r>
            <a:r>
              <a:rPr sz="4400" spc="-5" dirty="0"/>
              <a:t>Update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8901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can be </a:t>
            </a:r>
            <a:r>
              <a:rPr sz="2800" spc="-15" dirty="0">
                <a:latin typeface="Malgun Gothic"/>
                <a:cs typeface="Malgun Gothic"/>
              </a:rPr>
              <a:t>updated through </a:t>
            </a:r>
            <a:r>
              <a:rPr sz="2800" spc="-10" dirty="0">
                <a:latin typeface="Malgun Gothic"/>
                <a:cs typeface="Malgun Gothic"/>
              </a:rPr>
              <a:t>assign(…)</a:t>
            </a:r>
            <a:r>
              <a:rPr sz="2800" spc="25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function.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667" y="2621279"/>
            <a:ext cx="6236335" cy="378587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Build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a</a:t>
            </a:r>
            <a:r>
              <a:rPr sz="2000" spc="-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 Math"/>
                <a:cs typeface="Cambria Math"/>
              </a:rPr>
              <a:t>graph.</a:t>
            </a:r>
            <a:endParaRPr sz="2000">
              <a:latin typeface="Cambria Math"/>
              <a:cs typeface="Cambria Math"/>
            </a:endParaRPr>
          </a:p>
          <a:p>
            <a:pPr marL="90805" marR="32639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x = </a:t>
            </a:r>
            <a:r>
              <a:rPr sz="2000" spc="-10" dirty="0">
                <a:latin typeface="Cambria Math"/>
                <a:cs typeface="Cambria Math"/>
              </a:rPr>
              <a:t>tf.Variable(100)  </a:t>
            </a:r>
            <a:r>
              <a:rPr sz="2000" dirty="0">
                <a:latin typeface="Cambria Math"/>
                <a:cs typeface="Cambria Math"/>
              </a:rPr>
              <a:t>assign_op = x.assign(x -</a:t>
            </a:r>
            <a:r>
              <a:rPr sz="2000" spc="-16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 marR="268605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Launch the </a:t>
            </a:r>
            <a:r>
              <a:rPr sz="2000" spc="-10" dirty="0">
                <a:solidFill>
                  <a:srgbClr val="006FC0"/>
                </a:solidFill>
                <a:latin typeface="Cambria Math"/>
                <a:cs typeface="Cambria Math"/>
              </a:rPr>
              <a:t>graph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in a</a:t>
            </a:r>
            <a:r>
              <a:rPr sz="2000" spc="-17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session.  </a:t>
            </a:r>
            <a:r>
              <a:rPr sz="2000" dirty="0">
                <a:latin typeface="Cambria Math"/>
                <a:cs typeface="Cambria Math"/>
              </a:rPr>
              <a:t>sess =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tf.Session()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 marR="17316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</a:t>
            </a:r>
            <a:r>
              <a:rPr sz="2000" spc="-15" dirty="0">
                <a:solidFill>
                  <a:srgbClr val="006FC0"/>
                </a:solidFill>
                <a:latin typeface="Cambria Math"/>
                <a:cs typeface="Cambria Math"/>
              </a:rPr>
              <a:t>Run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assign_op  </a:t>
            </a:r>
            <a:r>
              <a:rPr sz="2000" spc="-5" dirty="0">
                <a:latin typeface="Cambria Math"/>
                <a:cs typeface="Cambria Math"/>
              </a:rPr>
              <a:t>sess.run(tf.global_variables_initializer())  print(sess.run(assign_op))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000" spc="-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99</a:t>
            </a:r>
            <a:endParaRPr sz="20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mbria Math"/>
                <a:cs typeface="Cambria Math"/>
              </a:rPr>
              <a:t>print(sess.run(assign_op))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000" spc="-7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98</a:t>
            </a:r>
            <a:endParaRPr sz="20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mbria Math"/>
                <a:cs typeface="Cambria Math"/>
              </a:rPr>
              <a:t>print(sess.run(assign_op))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000" spc="-8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97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676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Throughout </a:t>
            </a:r>
            <a:r>
              <a:rPr sz="4400" dirty="0"/>
              <a:t>the</a:t>
            </a:r>
            <a:r>
              <a:rPr sz="4400" spc="-35" dirty="0"/>
              <a:t> </a:t>
            </a:r>
            <a:r>
              <a:rPr sz="4400" dirty="0"/>
              <a:t>Slides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8806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Please put </a:t>
            </a:r>
            <a:r>
              <a:rPr sz="2800" spc="-10" dirty="0">
                <a:latin typeface="Malgun Gothic"/>
                <a:cs typeface="Malgun Gothic"/>
              </a:rPr>
              <a:t>following </a:t>
            </a:r>
            <a:r>
              <a:rPr sz="2800" spc="-5" dirty="0">
                <a:latin typeface="Malgun Gothic"/>
                <a:cs typeface="Malgun Gothic"/>
              </a:rPr>
              <a:t>codes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run our </a:t>
            </a:r>
            <a:r>
              <a:rPr sz="2800" spc="-10" dirty="0">
                <a:latin typeface="Malgun Gothic"/>
                <a:cs typeface="Malgun Gothic"/>
              </a:rPr>
              <a:t>sample</a:t>
            </a:r>
            <a:r>
              <a:rPr sz="2800" spc="17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codes.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769001"/>
            <a:ext cx="910653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All codes </a:t>
            </a:r>
            <a:r>
              <a:rPr sz="2800" spc="-20" dirty="0">
                <a:latin typeface="Malgun Gothic"/>
                <a:cs typeface="Malgun Gothic"/>
              </a:rPr>
              <a:t>are </a:t>
            </a:r>
            <a:r>
              <a:rPr sz="2800" spc="-10" dirty="0">
                <a:latin typeface="Malgun Gothic"/>
                <a:cs typeface="Malgun Gothic"/>
              </a:rPr>
              <a:t>written </a:t>
            </a:r>
            <a:r>
              <a:rPr sz="2800" spc="-5" dirty="0">
                <a:latin typeface="Malgun Gothic"/>
                <a:cs typeface="Malgun Gothic"/>
              </a:rPr>
              <a:t>in python 3.x </a:t>
            </a:r>
            <a:r>
              <a:rPr sz="2800" spc="-10" dirty="0">
                <a:latin typeface="Malgun Gothic"/>
                <a:cs typeface="Malgun Gothic"/>
              </a:rPr>
              <a:t>and </a:t>
            </a:r>
            <a:r>
              <a:rPr sz="2800" spc="-40" dirty="0">
                <a:latin typeface="Malgun Gothic"/>
                <a:cs typeface="Malgun Gothic"/>
              </a:rPr>
              <a:t>TensorFlow</a:t>
            </a:r>
            <a:r>
              <a:rPr sz="2800" spc="15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1.x.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Malgun Gothic"/>
                <a:cs typeface="Malgun Gothic"/>
              </a:rPr>
              <a:t>We </a:t>
            </a:r>
            <a:r>
              <a:rPr sz="2800" spc="-15" dirty="0">
                <a:latin typeface="Malgun Gothic"/>
                <a:cs typeface="Malgun Gothic"/>
              </a:rPr>
              <a:t>tested </a:t>
            </a:r>
            <a:r>
              <a:rPr sz="2800" spc="-5" dirty="0">
                <a:latin typeface="Malgun Gothic"/>
                <a:cs typeface="Malgun Gothic"/>
              </a:rPr>
              <a:t>codes in Jupyter</a:t>
            </a:r>
            <a:r>
              <a:rPr sz="2800" spc="90" dirty="0">
                <a:latin typeface="Malgun Gothic"/>
                <a:cs typeface="Malgun Gothic"/>
              </a:rPr>
              <a:t> </a:t>
            </a:r>
            <a:r>
              <a:rPr sz="2800" spc="5" dirty="0">
                <a:latin typeface="Malgun Gothic"/>
                <a:cs typeface="Malgun Gothic"/>
              </a:rPr>
              <a:t>Notebook.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4732" y="2602992"/>
            <a:ext cx="4811395" cy="9239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 marR="2315845">
              <a:lnSpc>
                <a:spcPct val="100000"/>
              </a:lnSpc>
              <a:spcBef>
                <a:spcPts val="330"/>
              </a:spcBef>
            </a:pPr>
            <a:r>
              <a:rPr sz="1800" spc="5" dirty="0">
                <a:latin typeface="Malgun Gothic"/>
                <a:cs typeface="Malgun Gothic"/>
              </a:rPr>
              <a:t>import </a:t>
            </a:r>
            <a:r>
              <a:rPr sz="1800" dirty="0">
                <a:latin typeface="Malgun Gothic"/>
                <a:cs typeface="Malgun Gothic"/>
              </a:rPr>
              <a:t>numpy </a:t>
            </a:r>
            <a:r>
              <a:rPr sz="1800" spc="-5" dirty="0">
                <a:latin typeface="Malgun Gothic"/>
                <a:cs typeface="Malgun Gothic"/>
              </a:rPr>
              <a:t>as </a:t>
            </a:r>
            <a:r>
              <a:rPr sz="1800" dirty="0">
                <a:latin typeface="Malgun Gothic"/>
                <a:cs typeface="Malgun Gothic"/>
              </a:rPr>
              <a:t>np  </a:t>
            </a:r>
            <a:r>
              <a:rPr sz="1800" spc="5" dirty="0">
                <a:latin typeface="Malgun Gothic"/>
                <a:cs typeface="Malgun Gothic"/>
              </a:rPr>
              <a:t>import </a:t>
            </a:r>
            <a:r>
              <a:rPr sz="1800" spc="-5" dirty="0">
                <a:latin typeface="Malgun Gothic"/>
                <a:cs typeface="Malgun Gothic"/>
              </a:rPr>
              <a:t>tensorflow as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tf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60801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Problems </a:t>
            </a:r>
            <a:r>
              <a:rPr sz="4400" spc="-5" dirty="0"/>
              <a:t>with</a:t>
            </a:r>
            <a:r>
              <a:rPr sz="4400" spc="-65" dirty="0"/>
              <a:t> </a:t>
            </a:r>
            <a:r>
              <a:rPr sz="4400" spc="-40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9309735" cy="15601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Sometimes we want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15" dirty="0">
                <a:latin typeface="Malgun Gothic"/>
                <a:cs typeface="Malgun Gothic"/>
              </a:rPr>
              <a:t>reuse </a:t>
            </a:r>
            <a:r>
              <a:rPr sz="2800" spc="-5" dirty="0">
                <a:latin typeface="Malgun Gothic"/>
                <a:cs typeface="Malgun Gothic"/>
              </a:rPr>
              <a:t>same set </a:t>
            </a:r>
            <a:r>
              <a:rPr sz="2800" spc="-35" dirty="0">
                <a:latin typeface="Malgun Gothic"/>
                <a:cs typeface="Malgun Gothic"/>
              </a:rPr>
              <a:t>of</a:t>
            </a:r>
            <a:r>
              <a:rPr sz="2800" spc="65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variables.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Whenever </a:t>
            </a:r>
            <a:r>
              <a:rPr sz="2800" spc="-35" dirty="0">
                <a:latin typeface="Malgun Gothic"/>
                <a:cs typeface="Malgun Gothic"/>
              </a:rPr>
              <a:t>Variable </a:t>
            </a:r>
            <a:r>
              <a:rPr sz="2800" spc="-5" dirty="0">
                <a:latin typeface="Malgun Gothic"/>
                <a:cs typeface="Malgun Gothic"/>
              </a:rPr>
              <a:t>is </a:t>
            </a:r>
            <a:r>
              <a:rPr sz="2800" spc="-10" dirty="0">
                <a:latin typeface="Malgun Gothic"/>
                <a:cs typeface="Malgun Gothic"/>
              </a:rPr>
              <a:t>called </a:t>
            </a:r>
            <a:r>
              <a:rPr sz="2800" spc="-5" dirty="0">
                <a:latin typeface="Malgun Gothic"/>
                <a:cs typeface="Malgun Gothic"/>
              </a:rPr>
              <a:t>it only </a:t>
            </a:r>
            <a:r>
              <a:rPr sz="2800" spc="-20" dirty="0">
                <a:latin typeface="Malgun Gothic"/>
                <a:cs typeface="Malgun Gothic"/>
              </a:rPr>
              <a:t>creates </a:t>
            </a:r>
            <a:r>
              <a:rPr sz="2800" spc="-10" dirty="0">
                <a:latin typeface="Malgun Gothic"/>
                <a:cs typeface="Malgun Gothic"/>
              </a:rPr>
              <a:t>new</a:t>
            </a:r>
            <a:r>
              <a:rPr sz="2800" spc="14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variable.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How can we </a:t>
            </a:r>
            <a:r>
              <a:rPr sz="2800" spc="-15" dirty="0">
                <a:latin typeface="Malgun Gothic"/>
                <a:cs typeface="Malgun Gothic"/>
              </a:rPr>
              <a:t>reuse </a:t>
            </a:r>
            <a:r>
              <a:rPr sz="2800" spc="-10" dirty="0">
                <a:latin typeface="Malgun Gothic"/>
                <a:cs typeface="Malgun Gothic"/>
              </a:rPr>
              <a:t>same</a:t>
            </a:r>
            <a:r>
              <a:rPr sz="2800" spc="4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variable?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347" y="3756659"/>
            <a:ext cx="6236335" cy="255587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define</a:t>
            </a:r>
            <a:r>
              <a:rPr sz="2000" spc="-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function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b="1" spc="15" dirty="0">
                <a:latin typeface="Cambria Math"/>
                <a:cs typeface="Cambria Math"/>
              </a:rPr>
              <a:t>def</a:t>
            </a:r>
            <a:r>
              <a:rPr sz="2000" b="1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f(x):</a:t>
            </a:r>
            <a:endParaRPr sz="2000">
              <a:latin typeface="Cambria Math"/>
              <a:cs typeface="Cambria Math"/>
            </a:endParaRPr>
          </a:p>
          <a:p>
            <a:pPr marL="257810" marR="23749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b = </a:t>
            </a:r>
            <a:r>
              <a:rPr sz="2000" spc="-10" dirty="0">
                <a:latin typeface="Cambria Math"/>
                <a:cs typeface="Cambria Math"/>
              </a:rPr>
              <a:t>tf.Variable(tf.random_normal([10], </a:t>
            </a:r>
            <a:r>
              <a:rPr sz="2000" spc="-5" dirty="0">
                <a:latin typeface="Cambria Math"/>
                <a:cs typeface="Cambria Math"/>
              </a:rPr>
              <a:t>stddev=1.0))  return </a:t>
            </a:r>
            <a:r>
              <a:rPr sz="2000" dirty="0">
                <a:latin typeface="Cambria Math"/>
                <a:cs typeface="Cambria Math"/>
              </a:rPr>
              <a:t>x +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…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y1 = </a:t>
            </a:r>
            <a:r>
              <a:rPr sz="2000" spc="-5" dirty="0">
                <a:latin typeface="Cambria Math"/>
                <a:cs typeface="Cambria Math"/>
              </a:rPr>
              <a:t>f(x1)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y2 = </a:t>
            </a:r>
            <a:r>
              <a:rPr sz="2000" spc="-5" dirty="0">
                <a:latin typeface="Cambria Math"/>
                <a:cs typeface="Cambria Math"/>
              </a:rPr>
              <a:t>f(x2)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it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use </a:t>
            </a:r>
            <a:r>
              <a:rPr sz="2000" spc="-10" dirty="0">
                <a:solidFill>
                  <a:srgbClr val="006FC0"/>
                </a:solidFill>
                <a:latin typeface="Cambria Math"/>
                <a:cs typeface="Cambria Math"/>
              </a:rPr>
              <a:t>different </a:t>
            </a:r>
            <a:r>
              <a:rPr sz="2000" spc="-25" dirty="0">
                <a:solidFill>
                  <a:srgbClr val="006FC0"/>
                </a:solidFill>
                <a:latin typeface="Cambria Math"/>
                <a:cs typeface="Cambria Math"/>
              </a:rPr>
              <a:t>‘b’</a:t>
            </a:r>
            <a:r>
              <a:rPr sz="2000" spc="-1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 Math"/>
                <a:cs typeface="Cambria Math"/>
              </a:rPr>
              <a:t>variable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8517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Sharing </a:t>
            </a:r>
            <a:r>
              <a:rPr sz="4400" spc="-40" dirty="0"/>
              <a:t>Variables:</a:t>
            </a:r>
            <a:r>
              <a:rPr sz="4400" spc="-5" dirty="0"/>
              <a:t> </a:t>
            </a:r>
            <a:r>
              <a:rPr sz="4400" spc="-25" dirty="0"/>
              <a:t>tf.get_variable()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90728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The function </a:t>
            </a:r>
            <a:r>
              <a:rPr sz="2800" spc="-20" dirty="0">
                <a:latin typeface="Malgun Gothic"/>
                <a:cs typeface="Malgun Gothic"/>
              </a:rPr>
              <a:t>tf.get_variable() </a:t>
            </a:r>
            <a:r>
              <a:rPr sz="2800" spc="-5" dirty="0">
                <a:latin typeface="Malgun Gothic"/>
                <a:cs typeface="Malgun Gothic"/>
              </a:rPr>
              <a:t>is used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get </a:t>
            </a:r>
            <a:r>
              <a:rPr sz="2800" dirty="0">
                <a:latin typeface="Malgun Gothic"/>
                <a:cs typeface="Malgun Gothic"/>
              </a:rPr>
              <a:t>or </a:t>
            </a:r>
            <a:r>
              <a:rPr sz="2800" spc="-20" dirty="0">
                <a:latin typeface="Malgun Gothic"/>
                <a:cs typeface="Malgun Gothic"/>
              </a:rPr>
              <a:t>create </a:t>
            </a:r>
            <a:r>
              <a:rPr sz="2800" spc="-5" dirty="0">
                <a:latin typeface="Malgun Gothic"/>
                <a:cs typeface="Malgun Gothic"/>
              </a:rPr>
              <a:t>a  </a:t>
            </a:r>
            <a:r>
              <a:rPr sz="2800" spc="-15" dirty="0">
                <a:latin typeface="Malgun Gothic"/>
                <a:cs typeface="Malgun Gothic"/>
              </a:rPr>
              <a:t>variable </a:t>
            </a:r>
            <a:r>
              <a:rPr sz="2800" spc="-10" dirty="0">
                <a:latin typeface="Malgun Gothic"/>
                <a:cs typeface="Malgun Gothic"/>
              </a:rPr>
              <a:t>instead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5" dirty="0">
                <a:latin typeface="Malgun Gothic"/>
                <a:cs typeface="Malgun Gothic"/>
              </a:rPr>
              <a:t>direct </a:t>
            </a:r>
            <a:r>
              <a:rPr sz="2800" spc="-5" dirty="0">
                <a:latin typeface="Malgun Gothic"/>
                <a:cs typeface="Malgun Gothic"/>
              </a:rPr>
              <a:t>call </a:t>
            </a:r>
            <a:r>
              <a:rPr sz="2800" spc="-20" dirty="0">
                <a:latin typeface="Malgun Gothic"/>
                <a:cs typeface="Malgun Gothic"/>
              </a:rPr>
              <a:t>to</a:t>
            </a:r>
            <a:r>
              <a:rPr sz="2800" spc="110" dirty="0">
                <a:latin typeface="Malgun Gothic"/>
                <a:cs typeface="Malgun Gothic"/>
              </a:rPr>
              <a:t> </a:t>
            </a:r>
            <a:r>
              <a:rPr sz="2800" spc="-40" dirty="0">
                <a:latin typeface="Malgun Gothic"/>
                <a:cs typeface="Malgun Gothic"/>
              </a:rPr>
              <a:t>tf.Variable.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024" y="3139439"/>
            <a:ext cx="10140950" cy="31699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 marR="8188959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define</a:t>
            </a:r>
            <a:r>
              <a:rPr sz="2000" spc="-10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function  </a:t>
            </a:r>
            <a:r>
              <a:rPr sz="2000" b="1" spc="15" dirty="0">
                <a:latin typeface="Cambria Math"/>
                <a:cs typeface="Cambria Math"/>
              </a:rPr>
              <a:t>def</a:t>
            </a:r>
            <a:r>
              <a:rPr sz="2000" b="1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f(x):</a:t>
            </a:r>
            <a:endParaRPr sz="2000">
              <a:latin typeface="Cambria Math"/>
              <a:cs typeface="Cambria Math"/>
            </a:endParaRPr>
          </a:p>
          <a:p>
            <a:pPr marL="3683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b = </a:t>
            </a:r>
            <a:r>
              <a:rPr sz="2000" spc="-20" dirty="0">
                <a:latin typeface="Cambria Math"/>
                <a:cs typeface="Cambria Math"/>
              </a:rPr>
              <a:t>tf.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get_variable</a:t>
            </a:r>
            <a:r>
              <a:rPr sz="2000" spc="-20" dirty="0">
                <a:latin typeface="Cambria Math"/>
                <a:cs typeface="Cambria Math"/>
              </a:rPr>
              <a:t>(‘b’, </a:t>
            </a:r>
            <a:r>
              <a:rPr sz="2000" spc="-10" dirty="0">
                <a:latin typeface="Cambria Math"/>
                <a:cs typeface="Cambria Math"/>
              </a:rPr>
              <a:t>[10],</a:t>
            </a:r>
            <a:r>
              <a:rPr sz="2000" spc="-5" dirty="0">
                <a:latin typeface="Cambria Math"/>
                <a:cs typeface="Cambria Math"/>
              </a:rPr>
              <a:t> initializer=tf.random_normal_initializer())</a:t>
            </a:r>
            <a:endParaRPr sz="2000">
              <a:latin typeface="Cambria Math"/>
              <a:cs typeface="Cambria Math"/>
            </a:endParaRPr>
          </a:p>
          <a:p>
            <a:pPr marL="368300">
              <a:lnSpc>
                <a:spcPct val="100000"/>
              </a:lnSpc>
            </a:pPr>
            <a:r>
              <a:rPr sz="2000" spc="-5" dirty="0">
                <a:latin typeface="Cambria Math"/>
                <a:cs typeface="Cambria Math"/>
              </a:rPr>
              <a:t>return </a:t>
            </a:r>
            <a:r>
              <a:rPr sz="2000" dirty="0">
                <a:latin typeface="Cambria Math"/>
                <a:cs typeface="Cambria Math"/>
              </a:rPr>
              <a:t>x +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…</a:t>
            </a:r>
            <a:endParaRPr sz="20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</a:pPr>
            <a:r>
              <a:rPr sz="2000" b="1" spc="10" dirty="0">
                <a:latin typeface="Cambria Math"/>
                <a:cs typeface="Cambria Math"/>
              </a:rPr>
              <a:t>with </a:t>
            </a:r>
            <a:r>
              <a:rPr sz="2000" spc="-5" dirty="0">
                <a:latin typeface="Cambria Math"/>
                <a:cs typeface="Cambria Math"/>
              </a:rPr>
              <a:t>tf.variable_scope(“bias") </a:t>
            </a:r>
            <a:r>
              <a:rPr sz="2000" dirty="0">
                <a:latin typeface="Cambria Math"/>
                <a:cs typeface="Cambria Math"/>
              </a:rPr>
              <a:t>as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scope:</a:t>
            </a:r>
            <a:endParaRPr sz="2000">
              <a:latin typeface="Cambria Math"/>
              <a:cs typeface="Cambria Math"/>
            </a:endParaRPr>
          </a:p>
          <a:p>
            <a:pPr marL="313055" marR="7252334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y1 = </a:t>
            </a:r>
            <a:r>
              <a:rPr sz="2000" spc="-5" dirty="0">
                <a:latin typeface="Cambria Math"/>
                <a:cs typeface="Cambria Math"/>
              </a:rPr>
              <a:t>f(x1)  </a:t>
            </a:r>
            <a:r>
              <a:rPr sz="2000" dirty="0">
                <a:latin typeface="Cambria Math"/>
                <a:cs typeface="Cambria Math"/>
              </a:rPr>
              <a:t>scope.</a:t>
            </a:r>
            <a:r>
              <a:rPr sz="2000" spc="-30" dirty="0">
                <a:latin typeface="Cambria Math"/>
                <a:cs typeface="Cambria Math"/>
              </a:rPr>
              <a:t>r</a:t>
            </a:r>
            <a:r>
              <a:rPr sz="2000" dirty="0">
                <a:latin typeface="Cambria Math"/>
                <a:cs typeface="Cambria Math"/>
              </a:rPr>
              <a:t>e</a:t>
            </a:r>
            <a:r>
              <a:rPr sz="2000" spc="-10" dirty="0">
                <a:latin typeface="Cambria Math"/>
                <a:cs typeface="Cambria Math"/>
              </a:rPr>
              <a:t>u</a:t>
            </a:r>
            <a:r>
              <a:rPr sz="2000" dirty="0">
                <a:latin typeface="Cambria Math"/>
                <a:cs typeface="Cambria Math"/>
              </a:rPr>
              <a:t>se_</a:t>
            </a:r>
            <a:r>
              <a:rPr sz="2000" spc="-55" dirty="0">
                <a:latin typeface="Cambria Math"/>
                <a:cs typeface="Cambria Math"/>
              </a:rPr>
              <a:t>v</a:t>
            </a:r>
            <a:r>
              <a:rPr sz="2000" dirty="0">
                <a:latin typeface="Cambria Math"/>
                <a:cs typeface="Cambria Math"/>
              </a:rPr>
              <a:t>ar</a:t>
            </a:r>
            <a:r>
              <a:rPr sz="2000" spc="-10" dirty="0">
                <a:latin typeface="Cambria Math"/>
                <a:cs typeface="Cambria Math"/>
              </a:rPr>
              <a:t>i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5" dirty="0">
                <a:latin typeface="Cambria Math"/>
                <a:cs typeface="Cambria Math"/>
              </a:rPr>
              <a:t>b</a:t>
            </a:r>
            <a:r>
              <a:rPr sz="2000" spc="-10" dirty="0">
                <a:latin typeface="Cambria Math"/>
                <a:cs typeface="Cambria Math"/>
              </a:rPr>
              <a:t>l</a:t>
            </a:r>
            <a:r>
              <a:rPr sz="2000" dirty="0">
                <a:latin typeface="Cambria Math"/>
                <a:cs typeface="Cambria Math"/>
              </a:rPr>
              <a:t>es</a:t>
            </a:r>
            <a:r>
              <a:rPr sz="2000" spc="-5" dirty="0">
                <a:latin typeface="Cambria Math"/>
                <a:cs typeface="Cambria Math"/>
              </a:rPr>
              <a:t>()</a:t>
            </a:r>
            <a:endParaRPr sz="2000">
              <a:latin typeface="Cambria Math"/>
              <a:cs typeface="Cambria Math"/>
            </a:endParaRPr>
          </a:p>
          <a:p>
            <a:pPr marL="31305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y2 = </a:t>
            </a:r>
            <a:r>
              <a:rPr sz="2000" spc="-5" dirty="0">
                <a:latin typeface="Cambria Math"/>
                <a:cs typeface="Cambria Math"/>
              </a:rPr>
              <a:t>f(x2)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 it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use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same </a:t>
            </a:r>
            <a:r>
              <a:rPr sz="2000" spc="-25" dirty="0">
                <a:solidFill>
                  <a:srgbClr val="006FC0"/>
                </a:solidFill>
                <a:latin typeface="Cambria Math"/>
                <a:cs typeface="Cambria Math"/>
              </a:rPr>
              <a:t>‘b’</a:t>
            </a:r>
            <a:r>
              <a:rPr sz="2000" spc="-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mbria Math"/>
                <a:cs typeface="Cambria Math"/>
              </a:rPr>
              <a:t>variable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8373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</a:t>
            </a:r>
            <a:r>
              <a:rPr sz="4400" spc="-5" dirty="0"/>
              <a:t>Does </a:t>
            </a:r>
            <a:r>
              <a:rPr sz="4400" spc="-45" dirty="0"/>
              <a:t>Variable </a:t>
            </a:r>
            <a:r>
              <a:rPr sz="4400" dirty="0"/>
              <a:t>Scope</a:t>
            </a:r>
            <a:r>
              <a:rPr sz="4400" spc="-25" dirty="0"/>
              <a:t> Work?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828420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5" dirty="0">
                <a:latin typeface="Malgun Gothic"/>
                <a:cs typeface="Malgun Gothic"/>
              </a:rPr>
              <a:t>Variable </a:t>
            </a:r>
            <a:r>
              <a:rPr sz="2800" spc="-5" dirty="0">
                <a:latin typeface="Malgun Gothic"/>
                <a:cs typeface="Malgun Gothic"/>
              </a:rPr>
              <a:t>scope wraps </a:t>
            </a:r>
            <a:r>
              <a:rPr sz="2800" spc="-1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with a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namespace.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Malgun Gothic"/>
                <a:cs typeface="Malgun Gothic"/>
              </a:rPr>
              <a:t>Reusing </a:t>
            </a:r>
            <a:r>
              <a:rPr sz="2800" spc="-1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is only </a:t>
            </a:r>
            <a:r>
              <a:rPr sz="2800" spc="-20" dirty="0">
                <a:latin typeface="Malgun Gothic"/>
                <a:cs typeface="Malgun Gothic"/>
              </a:rPr>
              <a:t>valid </a:t>
            </a:r>
            <a:r>
              <a:rPr sz="2800" spc="-10" dirty="0">
                <a:latin typeface="Malgun Gothic"/>
                <a:cs typeface="Malgun Gothic"/>
              </a:rPr>
              <a:t>within </a:t>
            </a:r>
            <a:r>
              <a:rPr sz="2800" spc="-5" dirty="0">
                <a:latin typeface="Malgun Gothic"/>
                <a:cs typeface="Malgun Gothic"/>
              </a:rPr>
              <a:t>the</a:t>
            </a:r>
            <a:r>
              <a:rPr sz="2800" spc="13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scope.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6611" y="3055620"/>
            <a:ext cx="5439155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6611" y="4582667"/>
            <a:ext cx="7001256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6892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Caution: Name</a:t>
            </a:r>
            <a:r>
              <a:rPr sz="4400" spc="-45" dirty="0"/>
              <a:t> </a:t>
            </a:r>
            <a:r>
              <a:rPr sz="4400" spc="-5" dirty="0"/>
              <a:t>Duplication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997839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Calling </a:t>
            </a:r>
            <a:r>
              <a:rPr sz="2800" spc="-20" dirty="0">
                <a:latin typeface="Malgun Gothic"/>
                <a:cs typeface="Malgun Gothic"/>
              </a:rPr>
              <a:t>tf.get_variable() </a:t>
            </a:r>
            <a:r>
              <a:rPr sz="2800" spc="-5" dirty="0">
                <a:latin typeface="Malgun Gothic"/>
                <a:cs typeface="Malgun Gothic"/>
              </a:rPr>
              <a:t>twice with same name when </a:t>
            </a:r>
            <a:r>
              <a:rPr sz="2800" spc="-15" dirty="0">
                <a:latin typeface="Malgun Gothic"/>
                <a:cs typeface="Malgun Gothic"/>
              </a:rPr>
              <a:t>reuse </a:t>
            </a:r>
            <a:r>
              <a:rPr sz="2800" spc="-10" dirty="0">
                <a:latin typeface="Malgun Gothic"/>
                <a:cs typeface="Malgun Gothic"/>
              </a:rPr>
              <a:t>is  </a:t>
            </a:r>
            <a:r>
              <a:rPr sz="2800" spc="-65" dirty="0">
                <a:latin typeface="Malgun Gothic"/>
                <a:cs typeface="Malgun Gothic"/>
              </a:rPr>
              <a:t>off, </a:t>
            </a:r>
            <a:r>
              <a:rPr sz="2800" spc="-15" dirty="0">
                <a:latin typeface="Malgun Gothic"/>
                <a:cs typeface="Malgun Gothic"/>
              </a:rPr>
              <a:t>invokes</a:t>
            </a:r>
            <a:r>
              <a:rPr sz="2800" spc="55" dirty="0">
                <a:latin typeface="Malgun Gothic"/>
                <a:cs typeface="Malgun Gothic"/>
              </a:rPr>
              <a:t> </a:t>
            </a:r>
            <a:r>
              <a:rPr sz="2800" spc="-55" dirty="0">
                <a:latin typeface="Malgun Gothic"/>
                <a:cs typeface="Malgun Gothic"/>
              </a:rPr>
              <a:t>error.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652" y="3098292"/>
            <a:ext cx="10140950" cy="132334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mbria Math"/>
                <a:cs typeface="Cambria Math"/>
              </a:rPr>
              <a:t>b1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20" dirty="0">
                <a:latin typeface="Cambria Math"/>
                <a:cs typeface="Cambria Math"/>
              </a:rPr>
              <a:t>tf.get_variable(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‘b’</a:t>
            </a:r>
            <a:r>
              <a:rPr sz="2000" spc="-20" dirty="0">
                <a:latin typeface="Cambria Math"/>
                <a:cs typeface="Cambria Math"/>
              </a:rPr>
              <a:t>, </a:t>
            </a:r>
            <a:r>
              <a:rPr sz="2000" spc="-5" dirty="0">
                <a:latin typeface="Cambria Math"/>
                <a:cs typeface="Cambria Math"/>
              </a:rPr>
              <a:t>[10],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initializer=tf.random_normal_initializer())</a:t>
            </a:r>
            <a:endParaRPr sz="20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mbria Math"/>
                <a:cs typeface="Cambria Math"/>
              </a:rPr>
              <a:t>b2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20" dirty="0">
                <a:latin typeface="Cambria Math"/>
                <a:cs typeface="Cambria Math"/>
              </a:rPr>
              <a:t>tf.get_variable(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‘b’</a:t>
            </a:r>
            <a:r>
              <a:rPr sz="2000" spc="-20" dirty="0">
                <a:latin typeface="Cambria Math"/>
                <a:cs typeface="Cambria Math"/>
              </a:rPr>
              <a:t>, </a:t>
            </a:r>
            <a:r>
              <a:rPr sz="2000" spc="-5" dirty="0">
                <a:latin typeface="Cambria Math"/>
                <a:cs typeface="Cambria Math"/>
              </a:rPr>
              <a:t>[10], initializer=tf.random_normal_initializer()) </a:t>
            </a:r>
            <a:r>
              <a:rPr sz="2000" dirty="0">
                <a:solidFill>
                  <a:srgbClr val="006FC0"/>
                </a:solidFill>
                <a:latin typeface="Cambria Math"/>
                <a:cs typeface="Cambria Math"/>
              </a:rPr>
              <a:t>#</a:t>
            </a:r>
            <a:r>
              <a:rPr sz="2000" spc="-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mbria Math"/>
                <a:cs typeface="Cambria Math"/>
              </a:rPr>
              <a:t>error!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382" y="4838192"/>
            <a:ext cx="91509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A0000"/>
                </a:solidFill>
                <a:latin typeface="Courier New"/>
                <a:cs typeface="Courier New"/>
              </a:rPr>
              <a:t>ValueError</a:t>
            </a:r>
            <a:r>
              <a:rPr sz="2400" spc="-10" dirty="0">
                <a:solidFill>
                  <a:srgbClr val="006300"/>
                </a:solidFill>
                <a:latin typeface="Courier New"/>
                <a:cs typeface="Courier New"/>
              </a:rPr>
              <a:t>: Variable </a:t>
            </a:r>
            <a:r>
              <a:rPr sz="2400" dirty="0">
                <a:solidFill>
                  <a:srgbClr val="006300"/>
                </a:solidFill>
                <a:latin typeface="Courier New"/>
                <a:cs typeface="Courier New"/>
              </a:rPr>
              <a:t>b </a:t>
            </a:r>
            <a:r>
              <a:rPr sz="2400" spc="-10" dirty="0">
                <a:solidFill>
                  <a:srgbClr val="006300"/>
                </a:solidFill>
                <a:latin typeface="Courier New"/>
                <a:cs typeface="Courier New"/>
              </a:rPr>
              <a:t>already exists, disallowed.  </a:t>
            </a:r>
            <a:r>
              <a:rPr sz="2400" spc="-5" dirty="0">
                <a:solidFill>
                  <a:srgbClr val="006300"/>
                </a:solidFill>
                <a:latin typeface="Courier New"/>
                <a:cs typeface="Courier New"/>
              </a:rPr>
              <a:t>Did you mean to set </a:t>
            </a:r>
            <a:r>
              <a:rPr sz="2400" spc="-10" dirty="0">
                <a:solidFill>
                  <a:srgbClr val="006300"/>
                </a:solidFill>
                <a:latin typeface="Courier New"/>
                <a:cs typeface="Courier New"/>
              </a:rPr>
              <a:t>reuse=True in</a:t>
            </a:r>
            <a:r>
              <a:rPr sz="2400" spc="-40" dirty="0">
                <a:solidFill>
                  <a:srgbClr val="0063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06300"/>
                </a:solidFill>
                <a:latin typeface="Courier New"/>
                <a:cs typeface="Courier New"/>
              </a:rPr>
              <a:t>VarScope?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300"/>
                </a:solidFill>
                <a:latin typeface="Courier New"/>
                <a:cs typeface="Courier New"/>
              </a:rPr>
              <a:t>Originally defined</a:t>
            </a:r>
            <a:r>
              <a:rPr sz="2400" spc="-55" dirty="0">
                <a:solidFill>
                  <a:srgbClr val="0063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300"/>
                </a:solidFill>
                <a:latin typeface="Courier New"/>
                <a:cs typeface="Courier New"/>
              </a:rPr>
              <a:t>at: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131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Saving</a:t>
            </a:r>
            <a:r>
              <a:rPr sz="4400" spc="-40" dirty="0"/>
              <a:t> </a:t>
            </a:r>
            <a:r>
              <a:rPr sz="4400" spc="-45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929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Call </a:t>
            </a:r>
            <a:r>
              <a:rPr sz="2800" spc="-20" dirty="0">
                <a:latin typeface="Malgun Gothic"/>
                <a:cs typeface="Malgun Gothic"/>
              </a:rPr>
              <a:t>tf.train.Saver() to </a:t>
            </a:r>
            <a:r>
              <a:rPr sz="2800" spc="-5" dirty="0">
                <a:latin typeface="Malgun Gothic"/>
                <a:cs typeface="Malgun Gothic"/>
              </a:rPr>
              <a:t>manage all </a:t>
            </a:r>
            <a:r>
              <a:rPr sz="2800" spc="-1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in the</a:t>
            </a:r>
            <a:r>
              <a:rPr sz="2800" spc="1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model.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433826"/>
            <a:ext cx="8897112" cy="4424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848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Restoring</a:t>
            </a:r>
            <a:r>
              <a:rPr sz="4400" spc="-75" dirty="0"/>
              <a:t> </a:t>
            </a:r>
            <a:r>
              <a:rPr sz="4400" spc="-45" dirty="0"/>
              <a:t>Variables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8458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The same Saver object is used </a:t>
            </a:r>
            <a:r>
              <a:rPr sz="2800" spc="-20" dirty="0">
                <a:latin typeface="Malgun Gothic"/>
                <a:cs typeface="Malgun Gothic"/>
              </a:rPr>
              <a:t>to restore</a:t>
            </a:r>
            <a:r>
              <a:rPr sz="2800" spc="3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variables.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686811"/>
            <a:ext cx="9240011" cy="3361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3335" marR="5080" indent="263525">
              <a:lnSpc>
                <a:spcPts val="5830"/>
              </a:lnSpc>
              <a:spcBef>
                <a:spcPts val="835"/>
              </a:spcBef>
            </a:pPr>
            <a:r>
              <a:rPr spc="-5" dirty="0"/>
              <a:t>Convolutional Neural  Network in</a:t>
            </a:r>
            <a:r>
              <a:rPr spc="-40" dirty="0"/>
              <a:t> </a:t>
            </a:r>
            <a:r>
              <a:rPr spc="-65" dirty="0"/>
              <a:t>TensorFlow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3832"/>
            <a:ext cx="905510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dirty="0"/>
              <a:t>Four Main </a:t>
            </a:r>
            <a:r>
              <a:rPr sz="4400" spc="-5" dirty="0"/>
              <a:t>Components </a:t>
            </a:r>
            <a:r>
              <a:rPr sz="4400" dirty="0"/>
              <a:t>in</a:t>
            </a:r>
            <a:r>
              <a:rPr sz="4400" spc="-90" dirty="0"/>
              <a:t> </a:t>
            </a:r>
            <a:r>
              <a:rPr sz="4400" dirty="0"/>
              <a:t>Machine  Learning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4003675" cy="2070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Hypothesis </a:t>
            </a:r>
            <a:r>
              <a:rPr sz="2800" spc="-15" dirty="0">
                <a:latin typeface="Malgun Gothic"/>
                <a:cs typeface="Malgun Gothic"/>
              </a:rPr>
              <a:t>space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Objective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function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Optimization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algorithm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Data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10171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Convolution Operations: </a:t>
            </a:r>
            <a:r>
              <a:rPr sz="4400" dirty="0"/>
              <a:t>conv1d, 2d,</a:t>
            </a:r>
            <a:r>
              <a:rPr sz="4400" spc="25" dirty="0"/>
              <a:t> </a:t>
            </a:r>
            <a:r>
              <a:rPr sz="4400" dirty="0"/>
              <a:t>3d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7455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10" dirty="0">
                <a:latin typeface="Malgun Gothic"/>
                <a:cs typeface="Malgun Gothic"/>
              </a:rPr>
              <a:t>provides </a:t>
            </a:r>
            <a:r>
              <a:rPr sz="2800" spc="-5" dirty="0">
                <a:latin typeface="Malgun Gothic"/>
                <a:cs typeface="Malgun Gothic"/>
              </a:rPr>
              <a:t>convolution</a:t>
            </a:r>
            <a:r>
              <a:rPr sz="2800" spc="10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operations.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5652" y="3204972"/>
            <a:ext cx="2479675" cy="2199640"/>
          </a:xfrm>
          <a:custGeom>
            <a:avLst/>
            <a:gdLst/>
            <a:ahLst/>
            <a:cxnLst/>
            <a:rect l="l" t="t" r="r" b="b"/>
            <a:pathLst>
              <a:path w="2479675" h="2199640">
                <a:moveTo>
                  <a:pt x="0" y="2199131"/>
                </a:moveTo>
                <a:lnTo>
                  <a:pt x="2479548" y="2199131"/>
                </a:lnTo>
                <a:lnTo>
                  <a:pt x="2479548" y="0"/>
                </a:lnTo>
                <a:lnTo>
                  <a:pt x="0" y="0"/>
                </a:lnTo>
                <a:lnTo>
                  <a:pt x="0" y="219913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3483" y="4464558"/>
          <a:ext cx="3733800" cy="208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/>
                <a:gridCol w="965200"/>
                <a:gridCol w="2266950"/>
              </a:tblGrid>
              <a:tr h="208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2E528F"/>
                      </a:solidFill>
                      <a:prstDash val="solid"/>
                    </a:lnR>
                    <a:lnT w="19050">
                      <a:solidFill>
                        <a:srgbClr val="2E528F"/>
                      </a:solidFill>
                      <a:prstDash val="solid"/>
                    </a:lnT>
                    <a:lnB w="12700">
                      <a:solidFill>
                        <a:srgbClr val="2E528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528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91867" y="4498847"/>
            <a:ext cx="227075" cy="16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1114" y="5472176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con</a:t>
            </a:r>
            <a:r>
              <a:rPr sz="1800" b="1" spc="-10" dirty="0">
                <a:latin typeface="Malgun Gothic"/>
                <a:cs typeface="Malgun Gothic"/>
              </a:rPr>
              <a:t>v</a:t>
            </a:r>
            <a:r>
              <a:rPr sz="1800" b="1" dirty="0">
                <a:latin typeface="Malgun Gothic"/>
                <a:cs typeface="Malgun Gothic"/>
              </a:rPr>
              <a:t>1d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2008" y="5523077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con</a:t>
            </a:r>
            <a:r>
              <a:rPr sz="1800" b="1" spc="-10" dirty="0">
                <a:latin typeface="Malgun Gothic"/>
                <a:cs typeface="Malgun Gothic"/>
              </a:rPr>
              <a:t>v</a:t>
            </a:r>
            <a:r>
              <a:rPr sz="1800" b="1" dirty="0">
                <a:latin typeface="Malgun Gothic"/>
                <a:cs typeface="Malgun Gothic"/>
              </a:rPr>
              <a:t>2d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15018" y="5553252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con</a:t>
            </a:r>
            <a:r>
              <a:rPr sz="1800" b="1" spc="-10" dirty="0">
                <a:latin typeface="Malgun Gothic"/>
                <a:cs typeface="Malgun Gothic"/>
              </a:rPr>
              <a:t>v</a:t>
            </a:r>
            <a:r>
              <a:rPr sz="1800" b="1" dirty="0">
                <a:latin typeface="Malgun Gothic"/>
                <a:cs typeface="Malgun Gothic"/>
              </a:rPr>
              <a:t>3d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0076" y="3523488"/>
            <a:ext cx="652780" cy="650875"/>
          </a:xfrm>
          <a:custGeom>
            <a:avLst/>
            <a:gdLst/>
            <a:ahLst/>
            <a:cxnLst/>
            <a:rect l="l" t="t" r="r" b="b"/>
            <a:pathLst>
              <a:path w="652779" h="650875">
                <a:moveTo>
                  <a:pt x="0" y="650748"/>
                </a:moveTo>
                <a:lnTo>
                  <a:pt x="652272" y="650748"/>
                </a:lnTo>
                <a:lnTo>
                  <a:pt x="652272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0076" y="3523488"/>
            <a:ext cx="652780" cy="650875"/>
          </a:xfrm>
          <a:custGeom>
            <a:avLst/>
            <a:gdLst/>
            <a:ahLst/>
            <a:cxnLst/>
            <a:rect l="l" t="t" r="r" b="b"/>
            <a:pathLst>
              <a:path w="652779" h="650875">
                <a:moveTo>
                  <a:pt x="0" y="650748"/>
                </a:moveTo>
                <a:lnTo>
                  <a:pt x="652272" y="650748"/>
                </a:lnTo>
                <a:lnTo>
                  <a:pt x="652272" y="0"/>
                </a:lnTo>
                <a:lnTo>
                  <a:pt x="0" y="0"/>
                </a:lnTo>
                <a:lnTo>
                  <a:pt x="0" y="650748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61888" y="3767328"/>
            <a:ext cx="227075" cy="16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3915" y="4297679"/>
            <a:ext cx="164592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79989" y="3137916"/>
            <a:ext cx="567055" cy="2266315"/>
          </a:xfrm>
          <a:custGeom>
            <a:avLst/>
            <a:gdLst/>
            <a:ahLst/>
            <a:cxnLst/>
            <a:rect l="l" t="t" r="r" b="b"/>
            <a:pathLst>
              <a:path w="567054" h="2266315">
                <a:moveTo>
                  <a:pt x="566546" y="0"/>
                </a:moveTo>
                <a:lnTo>
                  <a:pt x="0" y="566547"/>
                </a:lnTo>
                <a:lnTo>
                  <a:pt x="0" y="2266188"/>
                </a:lnTo>
                <a:lnTo>
                  <a:pt x="566546" y="1699641"/>
                </a:lnTo>
                <a:lnTo>
                  <a:pt x="56654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7635" y="3137916"/>
            <a:ext cx="2628900" cy="567055"/>
          </a:xfrm>
          <a:custGeom>
            <a:avLst/>
            <a:gdLst/>
            <a:ahLst/>
            <a:cxnLst/>
            <a:rect l="l" t="t" r="r" b="b"/>
            <a:pathLst>
              <a:path w="2628900" h="567054">
                <a:moveTo>
                  <a:pt x="2628900" y="0"/>
                </a:moveTo>
                <a:lnTo>
                  <a:pt x="566547" y="0"/>
                </a:lnTo>
                <a:lnTo>
                  <a:pt x="0" y="566547"/>
                </a:lnTo>
                <a:lnTo>
                  <a:pt x="2062353" y="566547"/>
                </a:lnTo>
                <a:lnTo>
                  <a:pt x="262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17635" y="3137916"/>
            <a:ext cx="2628900" cy="2266315"/>
          </a:xfrm>
          <a:custGeom>
            <a:avLst/>
            <a:gdLst/>
            <a:ahLst/>
            <a:cxnLst/>
            <a:rect l="l" t="t" r="r" b="b"/>
            <a:pathLst>
              <a:path w="2628900" h="2266315">
                <a:moveTo>
                  <a:pt x="0" y="566547"/>
                </a:moveTo>
                <a:lnTo>
                  <a:pt x="566547" y="0"/>
                </a:lnTo>
                <a:lnTo>
                  <a:pt x="2628900" y="0"/>
                </a:lnTo>
                <a:lnTo>
                  <a:pt x="2628900" y="1699641"/>
                </a:lnTo>
                <a:lnTo>
                  <a:pt x="2062353" y="2266188"/>
                </a:lnTo>
                <a:lnTo>
                  <a:pt x="0" y="2266188"/>
                </a:lnTo>
                <a:lnTo>
                  <a:pt x="0" y="56654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17635" y="3137916"/>
            <a:ext cx="2628900" cy="567055"/>
          </a:xfrm>
          <a:custGeom>
            <a:avLst/>
            <a:gdLst/>
            <a:ahLst/>
            <a:cxnLst/>
            <a:rect l="l" t="t" r="r" b="b"/>
            <a:pathLst>
              <a:path w="2628900" h="567054">
                <a:moveTo>
                  <a:pt x="0" y="566547"/>
                </a:moveTo>
                <a:lnTo>
                  <a:pt x="2062353" y="566547"/>
                </a:lnTo>
                <a:lnTo>
                  <a:pt x="26289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79989" y="3704463"/>
            <a:ext cx="0" cy="1699895"/>
          </a:xfrm>
          <a:custGeom>
            <a:avLst/>
            <a:gdLst/>
            <a:ahLst/>
            <a:cxnLst/>
            <a:rect l="l" t="t" r="r" b="b"/>
            <a:pathLst>
              <a:path h="1699895">
                <a:moveTo>
                  <a:pt x="0" y="0"/>
                </a:moveTo>
                <a:lnTo>
                  <a:pt x="0" y="169964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85147" y="3988689"/>
            <a:ext cx="594360" cy="559435"/>
          </a:xfrm>
          <a:custGeom>
            <a:avLst/>
            <a:gdLst/>
            <a:ahLst/>
            <a:cxnLst/>
            <a:rect l="l" t="t" r="r" b="b"/>
            <a:pathLst>
              <a:path w="594359" h="559435">
                <a:moveTo>
                  <a:pt x="0" y="558926"/>
                </a:moveTo>
                <a:lnTo>
                  <a:pt x="593978" y="558926"/>
                </a:lnTo>
                <a:lnTo>
                  <a:pt x="593978" y="0"/>
                </a:lnTo>
                <a:lnTo>
                  <a:pt x="0" y="0"/>
                </a:lnTo>
                <a:lnTo>
                  <a:pt x="0" y="55892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79127" y="3802379"/>
            <a:ext cx="186690" cy="745490"/>
          </a:xfrm>
          <a:custGeom>
            <a:avLst/>
            <a:gdLst/>
            <a:ahLst/>
            <a:cxnLst/>
            <a:rect l="l" t="t" r="r" b="b"/>
            <a:pathLst>
              <a:path w="186690" h="745489">
                <a:moveTo>
                  <a:pt x="186308" y="0"/>
                </a:moveTo>
                <a:lnTo>
                  <a:pt x="0" y="186309"/>
                </a:lnTo>
                <a:lnTo>
                  <a:pt x="0" y="745236"/>
                </a:lnTo>
                <a:lnTo>
                  <a:pt x="186308" y="558927"/>
                </a:lnTo>
                <a:lnTo>
                  <a:pt x="186308" y="0"/>
                </a:lnTo>
                <a:close/>
              </a:path>
            </a:pathLst>
          </a:custGeom>
          <a:solidFill>
            <a:srgbClr val="487C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85147" y="3802379"/>
            <a:ext cx="780415" cy="186690"/>
          </a:xfrm>
          <a:custGeom>
            <a:avLst/>
            <a:gdLst/>
            <a:ahLst/>
            <a:cxnLst/>
            <a:rect l="l" t="t" r="r" b="b"/>
            <a:pathLst>
              <a:path w="780415" h="186689">
                <a:moveTo>
                  <a:pt x="780287" y="0"/>
                </a:moveTo>
                <a:lnTo>
                  <a:pt x="186308" y="0"/>
                </a:lnTo>
                <a:lnTo>
                  <a:pt x="0" y="186309"/>
                </a:lnTo>
                <a:lnTo>
                  <a:pt x="593978" y="186309"/>
                </a:lnTo>
                <a:lnTo>
                  <a:pt x="780287" y="0"/>
                </a:lnTo>
                <a:close/>
              </a:path>
            </a:pathLst>
          </a:custGeom>
          <a:solidFill>
            <a:srgbClr val="7AA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85147" y="3802379"/>
            <a:ext cx="780415" cy="745490"/>
          </a:xfrm>
          <a:custGeom>
            <a:avLst/>
            <a:gdLst/>
            <a:ahLst/>
            <a:cxnLst/>
            <a:rect l="l" t="t" r="r" b="b"/>
            <a:pathLst>
              <a:path w="780415" h="745489">
                <a:moveTo>
                  <a:pt x="0" y="186309"/>
                </a:moveTo>
                <a:lnTo>
                  <a:pt x="186308" y="0"/>
                </a:lnTo>
                <a:lnTo>
                  <a:pt x="780287" y="0"/>
                </a:lnTo>
                <a:lnTo>
                  <a:pt x="780287" y="558927"/>
                </a:lnTo>
                <a:lnTo>
                  <a:pt x="593978" y="745236"/>
                </a:lnTo>
                <a:lnTo>
                  <a:pt x="0" y="745236"/>
                </a:lnTo>
                <a:lnTo>
                  <a:pt x="0" y="18630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85147" y="3802379"/>
            <a:ext cx="780415" cy="186690"/>
          </a:xfrm>
          <a:custGeom>
            <a:avLst/>
            <a:gdLst/>
            <a:ahLst/>
            <a:cxnLst/>
            <a:rect l="l" t="t" r="r" b="b"/>
            <a:pathLst>
              <a:path w="780415" h="186689">
                <a:moveTo>
                  <a:pt x="0" y="186309"/>
                </a:moveTo>
                <a:lnTo>
                  <a:pt x="593978" y="186309"/>
                </a:lnTo>
                <a:lnTo>
                  <a:pt x="780287" y="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79127" y="3988689"/>
            <a:ext cx="0" cy="559435"/>
          </a:xfrm>
          <a:custGeom>
            <a:avLst/>
            <a:gdLst/>
            <a:ahLst/>
            <a:cxnLst/>
            <a:rect l="l" t="t" r="r" b="b"/>
            <a:pathLst>
              <a:path h="559435">
                <a:moveTo>
                  <a:pt x="0" y="0"/>
                </a:moveTo>
                <a:lnTo>
                  <a:pt x="0" y="558927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95231" y="3137916"/>
            <a:ext cx="49530" cy="1705610"/>
          </a:xfrm>
          <a:custGeom>
            <a:avLst/>
            <a:gdLst/>
            <a:ahLst/>
            <a:cxnLst/>
            <a:rect l="l" t="t" r="r" b="b"/>
            <a:pathLst>
              <a:path w="49529" h="1705610">
                <a:moveTo>
                  <a:pt x="0" y="0"/>
                </a:moveTo>
                <a:lnTo>
                  <a:pt x="49402" y="1705229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7635" y="4850891"/>
            <a:ext cx="601345" cy="552450"/>
          </a:xfrm>
          <a:custGeom>
            <a:avLst/>
            <a:gdLst/>
            <a:ahLst/>
            <a:cxnLst/>
            <a:rect l="l" t="t" r="r" b="b"/>
            <a:pathLst>
              <a:path w="601345" h="552450">
                <a:moveTo>
                  <a:pt x="601345" y="0"/>
                </a:moveTo>
                <a:lnTo>
                  <a:pt x="0" y="552449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9616" y="4828032"/>
            <a:ext cx="2035175" cy="24130"/>
          </a:xfrm>
          <a:custGeom>
            <a:avLst/>
            <a:gdLst/>
            <a:ahLst/>
            <a:cxnLst/>
            <a:rect l="l" t="t" r="r" b="b"/>
            <a:pathLst>
              <a:path w="2035175" h="24129">
                <a:moveTo>
                  <a:pt x="0" y="24130"/>
                </a:moveTo>
                <a:lnTo>
                  <a:pt x="2034793" y="0"/>
                </a:lnTo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30028" y="4091940"/>
            <a:ext cx="227075" cy="164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421368" y="4789932"/>
            <a:ext cx="163068" cy="227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4242" y="4351020"/>
            <a:ext cx="207263" cy="186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434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tf.nn.conv2d()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6977380" cy="38684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32385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Computes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dirty="0">
                <a:latin typeface="Malgun Gothic"/>
                <a:cs typeface="Malgun Gothic"/>
              </a:rPr>
              <a:t>2-D </a:t>
            </a:r>
            <a:r>
              <a:rPr sz="2800" spc="-5" dirty="0">
                <a:latin typeface="Malgun Gothic"/>
                <a:cs typeface="Malgun Gothic"/>
              </a:rPr>
              <a:t>convolution </a:t>
            </a:r>
            <a:r>
              <a:rPr sz="2800" spc="-10" dirty="0">
                <a:latin typeface="Malgun Gothic"/>
                <a:cs typeface="Malgun Gothic"/>
              </a:rPr>
              <a:t>given </a:t>
            </a:r>
            <a:r>
              <a:rPr sz="2800" spc="-5" dirty="0">
                <a:latin typeface="Malgun Gothic"/>
                <a:cs typeface="Malgun Gothic"/>
              </a:rPr>
              <a:t>4-D  </a:t>
            </a:r>
            <a:r>
              <a:rPr sz="2800" spc="-10" dirty="0">
                <a:latin typeface="Malgun Gothic"/>
                <a:cs typeface="Malgun Gothic"/>
              </a:rPr>
              <a:t>input and </a:t>
            </a:r>
            <a:r>
              <a:rPr sz="2800" spc="-15" dirty="0">
                <a:latin typeface="Malgun Gothic"/>
                <a:cs typeface="Malgun Gothic"/>
              </a:rPr>
              <a:t>filter</a:t>
            </a:r>
            <a:r>
              <a:rPr sz="2800" spc="5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tensors.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Input is 4-D</a:t>
            </a:r>
            <a:r>
              <a:rPr sz="2800" spc="15" dirty="0">
                <a:latin typeface="Malgun Gothic"/>
                <a:cs typeface="Malgun Gothic"/>
              </a:rPr>
              <a:t> </a:t>
            </a:r>
            <a:r>
              <a:rPr sz="2800" spc="-45" dirty="0">
                <a:latin typeface="Malgun Gothic"/>
                <a:cs typeface="Malgun Gothic"/>
              </a:rPr>
              <a:t>tensor.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Malgun Gothic"/>
                <a:cs typeface="Malgun Gothic"/>
              </a:rPr>
              <a:t>shape=(batch_size, </a:t>
            </a:r>
            <a:r>
              <a:rPr sz="2400" spc="-5" dirty="0">
                <a:latin typeface="Malgun Gothic"/>
                <a:cs typeface="Malgun Gothic"/>
              </a:rPr>
              <a:t>height, width,</a:t>
            </a:r>
            <a:r>
              <a:rPr sz="2400" spc="7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channels)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Filter </a:t>
            </a:r>
            <a:r>
              <a:rPr sz="2800" spc="-5" dirty="0">
                <a:latin typeface="Malgun Gothic"/>
                <a:cs typeface="Malgun Gothic"/>
              </a:rPr>
              <a:t>is </a:t>
            </a:r>
            <a:r>
              <a:rPr sz="2800" dirty="0">
                <a:latin typeface="Malgun Gothic"/>
                <a:cs typeface="Malgun Gothic"/>
              </a:rPr>
              <a:t>4-D</a:t>
            </a:r>
            <a:r>
              <a:rPr sz="2800" spc="30" dirty="0">
                <a:latin typeface="Malgun Gothic"/>
                <a:cs typeface="Malgun Gothic"/>
              </a:rPr>
              <a:t> </a:t>
            </a:r>
            <a:r>
              <a:rPr sz="2800" spc="-45" dirty="0">
                <a:latin typeface="Malgun Gothic"/>
                <a:cs typeface="Malgun Gothic"/>
              </a:rPr>
              <a:t>tensor.</a:t>
            </a:r>
            <a:endParaRPr sz="2800">
              <a:latin typeface="Malgun Gothic"/>
              <a:cs typeface="Malgun Gothic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shape=(filter_height, </a:t>
            </a:r>
            <a:r>
              <a:rPr sz="2400" spc="-10" dirty="0">
                <a:latin typeface="Malgun Gothic"/>
                <a:cs typeface="Malgun Gothic"/>
              </a:rPr>
              <a:t>filter_width, </a:t>
            </a:r>
            <a:r>
              <a:rPr sz="2400" spc="-5" dirty="0">
                <a:latin typeface="Malgun Gothic"/>
                <a:cs typeface="Malgun Gothic"/>
              </a:rPr>
              <a:t>in_channels,  out_channels)</a:t>
            </a:r>
            <a:endParaRPr sz="2400">
              <a:latin typeface="Malgun Gothic"/>
              <a:cs typeface="Malgun Gothic"/>
            </a:endParaRPr>
          </a:p>
          <a:p>
            <a:pPr marL="241300" marR="200025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Malgun Gothic"/>
                <a:cs typeface="Malgun Gothic"/>
              </a:rPr>
              <a:t>Stride </a:t>
            </a:r>
            <a:r>
              <a:rPr sz="2800" spc="-5" dirty="0">
                <a:latin typeface="Malgun Gothic"/>
                <a:cs typeface="Malgun Gothic"/>
              </a:rPr>
              <a:t>is a </a:t>
            </a:r>
            <a:r>
              <a:rPr sz="2800" spc="-10" dirty="0">
                <a:latin typeface="Malgun Gothic"/>
                <a:cs typeface="Malgun Gothic"/>
              </a:rPr>
              <a:t>size </a:t>
            </a:r>
            <a:r>
              <a:rPr sz="2800" spc="-30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10" dirty="0">
                <a:latin typeface="Malgun Gothic"/>
                <a:cs typeface="Malgun Gothic"/>
              </a:rPr>
              <a:t>sliding window </a:t>
            </a:r>
            <a:r>
              <a:rPr sz="2800" spc="-5" dirty="0">
                <a:latin typeface="Malgun Gothic"/>
                <a:cs typeface="Malgun Gothic"/>
              </a:rPr>
              <a:t>for  </a:t>
            </a:r>
            <a:r>
              <a:rPr sz="2800" spc="-10" dirty="0">
                <a:latin typeface="Malgun Gothic"/>
                <a:cs typeface="Malgun Gothic"/>
              </a:rPr>
              <a:t>each dimension </a:t>
            </a:r>
            <a:r>
              <a:rPr sz="2800" spc="-35" dirty="0">
                <a:latin typeface="Malgun Gothic"/>
                <a:cs typeface="Malgun Gothic"/>
              </a:rPr>
              <a:t>of</a:t>
            </a:r>
            <a:r>
              <a:rPr sz="2800" spc="6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input.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6149" y="2052476"/>
            <a:ext cx="3552282" cy="3559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17" y="2664663"/>
            <a:ext cx="70713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What </a:t>
            </a:r>
            <a:r>
              <a:rPr sz="6000" spc="-5" dirty="0"/>
              <a:t>is</a:t>
            </a:r>
            <a:r>
              <a:rPr sz="6000" spc="-80" dirty="0"/>
              <a:t> </a:t>
            </a:r>
            <a:r>
              <a:rPr sz="6000" spc="-65" dirty="0"/>
              <a:t>TensorFlow?</a:t>
            </a:r>
            <a:endParaRPr sz="6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687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tf.nn.conv2d()</a:t>
            </a:r>
            <a:r>
              <a:rPr sz="4400" spc="-10" dirty="0"/>
              <a:t> </a:t>
            </a:r>
            <a:r>
              <a:rPr sz="4400" spc="-30" dirty="0"/>
              <a:t>Padding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6883"/>
            <a:ext cx="10327640" cy="44691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padding </a:t>
            </a:r>
            <a:r>
              <a:rPr sz="2800" spc="-5" dirty="0">
                <a:latin typeface="Malgun Gothic"/>
                <a:cs typeface="Malgun Gothic"/>
              </a:rPr>
              <a:t>=</a:t>
            </a:r>
            <a:r>
              <a:rPr sz="2800" spc="35" dirty="0">
                <a:latin typeface="Malgun Gothic"/>
                <a:cs typeface="Malgun Gothic"/>
              </a:rPr>
              <a:t> </a:t>
            </a:r>
            <a:r>
              <a:rPr sz="2800" spc="-30" dirty="0">
                <a:latin typeface="Malgun Gothic"/>
                <a:cs typeface="Malgun Gothic"/>
              </a:rPr>
              <a:t>“VALID”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Do not use </a:t>
            </a:r>
            <a:r>
              <a:rPr sz="2400" spc="-10" dirty="0">
                <a:latin typeface="Malgun Gothic"/>
                <a:cs typeface="Malgun Gothic"/>
              </a:rPr>
              <a:t>zero</a:t>
            </a:r>
            <a:r>
              <a:rPr sz="2400" spc="3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padding.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Size </a:t>
            </a:r>
            <a:r>
              <a:rPr sz="2400" spc="-25" dirty="0">
                <a:latin typeface="Malgun Gothic"/>
                <a:cs typeface="Malgun Gothic"/>
              </a:rPr>
              <a:t>of </a:t>
            </a:r>
            <a:r>
              <a:rPr sz="2400" spc="-10" dirty="0">
                <a:latin typeface="Malgun Gothic"/>
                <a:cs typeface="Malgun Gothic"/>
              </a:rPr>
              <a:t>filter </a:t>
            </a:r>
            <a:r>
              <a:rPr sz="2400" dirty="0">
                <a:latin typeface="Malgun Gothic"/>
                <a:cs typeface="Malgun Gothic"/>
              </a:rPr>
              <a:t>map</a:t>
            </a:r>
            <a:r>
              <a:rPr sz="2400" spc="4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shrinks.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out_height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ceil((in_height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- </a:t>
            </a:r>
            <a:r>
              <a:rPr sz="2400" spc="-10" dirty="0">
                <a:solidFill>
                  <a:srgbClr val="006FC0"/>
                </a:solidFill>
                <a:latin typeface="Malgun Gothic"/>
                <a:cs typeface="Malgun Gothic"/>
              </a:rPr>
              <a:t>filter_height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+ 1) /</a:t>
            </a:r>
            <a:r>
              <a:rPr sz="2400" spc="11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strides[1])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out_width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ceil((in_width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- </a:t>
            </a:r>
            <a:r>
              <a:rPr sz="2400" spc="-10" dirty="0">
                <a:solidFill>
                  <a:srgbClr val="006FC0"/>
                </a:solidFill>
                <a:latin typeface="Malgun Gothic"/>
                <a:cs typeface="Malgun Gothic"/>
              </a:rPr>
              <a:t>filter_width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+ 1) /</a:t>
            </a:r>
            <a:r>
              <a:rPr sz="2400" spc="9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strides[2])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padding </a:t>
            </a:r>
            <a:r>
              <a:rPr sz="2800" spc="-5" dirty="0">
                <a:latin typeface="Malgun Gothic"/>
                <a:cs typeface="Malgun Gothic"/>
              </a:rPr>
              <a:t>=</a:t>
            </a:r>
            <a:r>
              <a:rPr sz="2800" spc="5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“SAME”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45" dirty="0">
                <a:latin typeface="Malgun Gothic"/>
                <a:cs typeface="Malgun Gothic"/>
              </a:rPr>
              <a:t>Tries </a:t>
            </a:r>
            <a:r>
              <a:rPr sz="2400" spc="-15" dirty="0">
                <a:latin typeface="Malgun Gothic"/>
                <a:cs typeface="Malgun Gothic"/>
              </a:rPr>
              <a:t>to pad </a:t>
            </a:r>
            <a:r>
              <a:rPr sz="2400" spc="-10" dirty="0">
                <a:latin typeface="Malgun Gothic"/>
                <a:cs typeface="Malgun Gothic"/>
              </a:rPr>
              <a:t>zeros evenly </a:t>
            </a:r>
            <a:r>
              <a:rPr sz="2400" spc="5" dirty="0">
                <a:latin typeface="Malgun Gothic"/>
                <a:cs typeface="Malgun Gothic"/>
              </a:rPr>
              <a:t>left </a:t>
            </a:r>
            <a:r>
              <a:rPr sz="2400" spc="-5" dirty="0">
                <a:latin typeface="Malgun Gothic"/>
                <a:cs typeface="Malgun Gothic"/>
              </a:rPr>
              <a:t>and </a:t>
            </a:r>
            <a:r>
              <a:rPr sz="2400" dirty="0">
                <a:latin typeface="Malgun Gothic"/>
                <a:cs typeface="Malgun Gothic"/>
              </a:rPr>
              <a:t>right </a:t>
            </a:r>
            <a:r>
              <a:rPr sz="2400" spc="-10" dirty="0">
                <a:latin typeface="Malgun Gothic"/>
                <a:cs typeface="Malgun Gothic"/>
              </a:rPr>
              <a:t>to </a:t>
            </a:r>
            <a:r>
              <a:rPr sz="2400" dirty="0">
                <a:latin typeface="Malgun Gothic"/>
                <a:cs typeface="Malgun Gothic"/>
              </a:rPr>
              <a:t>preserve </a:t>
            </a:r>
            <a:r>
              <a:rPr sz="2400" spc="-5" dirty="0">
                <a:latin typeface="Malgun Gothic"/>
                <a:cs typeface="Malgun Gothic"/>
              </a:rPr>
              <a:t>width and</a:t>
            </a:r>
            <a:r>
              <a:rPr sz="2400" spc="19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height.</a:t>
            </a:r>
            <a:endParaRPr sz="2400">
              <a:latin typeface="Malgun Gothic"/>
              <a:cs typeface="Malgun Gothic"/>
            </a:endParaRPr>
          </a:p>
          <a:p>
            <a:pPr marL="698500" marR="389255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If </a:t>
            </a:r>
            <a:r>
              <a:rPr sz="2400" dirty="0">
                <a:latin typeface="Malgun Gothic"/>
                <a:cs typeface="Malgun Gothic"/>
              </a:rPr>
              <a:t>the amount </a:t>
            </a:r>
            <a:r>
              <a:rPr sz="2400" spc="-30" dirty="0">
                <a:latin typeface="Malgun Gothic"/>
                <a:cs typeface="Malgun Gothic"/>
              </a:rPr>
              <a:t>of </a:t>
            </a:r>
            <a:r>
              <a:rPr sz="2400" spc="-5" dirty="0">
                <a:latin typeface="Malgun Gothic"/>
                <a:cs typeface="Malgun Gothic"/>
              </a:rPr>
              <a:t>columns </a:t>
            </a:r>
            <a:r>
              <a:rPr sz="2400" spc="-15" dirty="0">
                <a:latin typeface="Malgun Gothic"/>
                <a:cs typeface="Malgun Gothic"/>
              </a:rPr>
              <a:t>to </a:t>
            </a:r>
            <a:r>
              <a:rPr sz="2400" dirty="0">
                <a:latin typeface="Malgun Gothic"/>
                <a:cs typeface="Malgun Gothic"/>
              </a:rPr>
              <a:t>be added </a:t>
            </a:r>
            <a:r>
              <a:rPr sz="2400" spc="-5" dirty="0">
                <a:latin typeface="Malgun Gothic"/>
                <a:cs typeface="Malgun Gothic"/>
              </a:rPr>
              <a:t>is odd, it will </a:t>
            </a:r>
            <a:r>
              <a:rPr sz="2400" dirty="0">
                <a:latin typeface="Malgun Gothic"/>
                <a:cs typeface="Malgun Gothic"/>
              </a:rPr>
              <a:t>add the </a:t>
            </a:r>
            <a:r>
              <a:rPr sz="2400" spc="-5" dirty="0">
                <a:latin typeface="Malgun Gothic"/>
                <a:cs typeface="Malgun Gothic"/>
              </a:rPr>
              <a:t>extra  column </a:t>
            </a:r>
            <a:r>
              <a:rPr sz="2400" spc="-15" dirty="0">
                <a:latin typeface="Malgun Gothic"/>
                <a:cs typeface="Malgun Gothic"/>
              </a:rPr>
              <a:t>to </a:t>
            </a:r>
            <a:r>
              <a:rPr sz="2400" dirty="0">
                <a:latin typeface="Malgun Gothic"/>
                <a:cs typeface="Malgun Gothic"/>
              </a:rPr>
              <a:t>the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right.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out_height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ceil(in_height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/</a:t>
            </a:r>
            <a:r>
              <a:rPr sz="2400" spc="3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strides[1])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out_width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=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ceil(in_width </a:t>
            </a:r>
            <a:r>
              <a:rPr sz="2400" dirty="0">
                <a:solidFill>
                  <a:srgbClr val="006FC0"/>
                </a:solidFill>
                <a:latin typeface="Malgun Gothic"/>
                <a:cs typeface="Malgun Gothic"/>
              </a:rPr>
              <a:t>/</a:t>
            </a:r>
            <a:r>
              <a:rPr sz="2400" spc="20" dirty="0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Malgun Gothic"/>
                <a:cs typeface="Malgun Gothic"/>
              </a:rPr>
              <a:t>strides[2])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739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tf.nn.conv2d()</a:t>
            </a:r>
            <a:r>
              <a:rPr sz="4400" spc="-4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690116"/>
            <a:ext cx="10573512" cy="4981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7165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tf.nn.conv2d() </a:t>
            </a:r>
            <a:r>
              <a:rPr sz="4400" spc="-5" dirty="0"/>
              <a:t>Example </a:t>
            </a:r>
            <a:r>
              <a:rPr sz="4400" dirty="0"/>
              <a:t>cont.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8200" y="1903476"/>
            <a:ext cx="7001256" cy="4596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96528" y="268231"/>
            <a:ext cx="3124560" cy="647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6254" y="1959101"/>
            <a:ext cx="5740400" cy="4023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8664" y="213182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Original image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6721" y="6096101"/>
            <a:ext cx="2828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Malgun Gothic"/>
                <a:cs typeface="Malgun Gothic"/>
              </a:rPr>
              <a:t>Gray image from </a:t>
            </a:r>
            <a:r>
              <a:rPr sz="1800" b="1" dirty="0">
                <a:latin typeface="Malgun Gothic"/>
                <a:cs typeface="Malgun Gothic"/>
              </a:rPr>
              <a:t>the</a:t>
            </a:r>
            <a:r>
              <a:rPr sz="1800" b="1" spc="-4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first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Malgun Gothic"/>
                <a:cs typeface="Malgun Gothic"/>
              </a:rPr>
              <a:t>channel </a:t>
            </a:r>
            <a:r>
              <a:rPr sz="1800" b="1" spc="-15" dirty="0">
                <a:latin typeface="Malgun Gothic"/>
                <a:cs typeface="Malgun Gothic"/>
              </a:rPr>
              <a:t>of </a:t>
            </a:r>
            <a:r>
              <a:rPr sz="1800" b="1" spc="-5" dirty="0">
                <a:latin typeface="Malgun Gothic"/>
                <a:cs typeface="Malgun Gothic"/>
              </a:rPr>
              <a:t>the</a:t>
            </a:r>
            <a:r>
              <a:rPr sz="1800" b="1" spc="1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output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81000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Adding Bias </a:t>
            </a:r>
            <a:r>
              <a:rPr sz="4400" spc="10" dirty="0"/>
              <a:t>After</a:t>
            </a:r>
            <a:r>
              <a:rPr sz="4400" spc="-35" dirty="0"/>
              <a:t> </a:t>
            </a:r>
            <a:r>
              <a:rPr sz="4400" spc="-20" dirty="0"/>
              <a:t>tf.nn.conv2d()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97586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65" dirty="0">
                <a:latin typeface="Malgun Gothic"/>
                <a:cs typeface="Malgun Gothic"/>
              </a:rPr>
              <a:t>To </a:t>
            </a:r>
            <a:r>
              <a:rPr sz="2800" spc="-10" dirty="0">
                <a:latin typeface="Malgun Gothic"/>
                <a:cs typeface="Malgun Gothic"/>
              </a:rPr>
              <a:t>enhance </a:t>
            </a:r>
            <a:r>
              <a:rPr sz="2800" spc="-15" dirty="0">
                <a:latin typeface="Malgun Gothic"/>
                <a:cs typeface="Malgun Gothic"/>
              </a:rPr>
              <a:t>representation </a:t>
            </a:r>
            <a:r>
              <a:rPr sz="2800" spc="-5" dirty="0">
                <a:latin typeface="Malgun Gothic"/>
                <a:cs typeface="Malgun Gothic"/>
              </a:rPr>
              <a:t>power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CNN, it is </a:t>
            </a:r>
            <a:r>
              <a:rPr sz="2800" spc="-10" dirty="0">
                <a:latin typeface="Malgun Gothic"/>
                <a:cs typeface="Malgun Gothic"/>
              </a:rPr>
              <a:t>nice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10" dirty="0">
                <a:latin typeface="Malgun Gothic"/>
                <a:cs typeface="Malgun Gothic"/>
              </a:rPr>
              <a:t>add  </a:t>
            </a:r>
            <a:r>
              <a:rPr sz="2800" spc="-5" dirty="0">
                <a:latin typeface="Malgun Gothic"/>
                <a:cs typeface="Malgun Gothic"/>
              </a:rPr>
              <a:t>bias </a:t>
            </a:r>
            <a:r>
              <a:rPr sz="2800" spc="-15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the</a:t>
            </a:r>
            <a:r>
              <a:rPr sz="2800" spc="2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output.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2603" y="3310128"/>
            <a:ext cx="10146792" cy="1511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97" y="4317491"/>
            <a:ext cx="436880" cy="114300"/>
          </a:xfrm>
          <a:custGeom>
            <a:avLst/>
            <a:gdLst/>
            <a:ahLst/>
            <a:cxnLst/>
            <a:rect l="l" t="t" r="r" b="b"/>
            <a:pathLst>
              <a:path w="436880" h="114300">
                <a:moveTo>
                  <a:pt x="322300" y="0"/>
                </a:moveTo>
                <a:lnTo>
                  <a:pt x="322300" y="114299"/>
                </a:lnTo>
                <a:lnTo>
                  <a:pt x="398500" y="76199"/>
                </a:lnTo>
                <a:lnTo>
                  <a:pt x="341350" y="76199"/>
                </a:lnTo>
                <a:lnTo>
                  <a:pt x="341350" y="38099"/>
                </a:lnTo>
                <a:lnTo>
                  <a:pt x="398500" y="38099"/>
                </a:lnTo>
                <a:lnTo>
                  <a:pt x="322300" y="0"/>
                </a:lnTo>
                <a:close/>
              </a:path>
              <a:path w="436880" h="114300">
                <a:moveTo>
                  <a:pt x="32230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22300" y="76199"/>
                </a:lnTo>
                <a:lnTo>
                  <a:pt x="322300" y="38099"/>
                </a:lnTo>
                <a:close/>
              </a:path>
              <a:path w="436880" h="114300">
                <a:moveTo>
                  <a:pt x="398500" y="38099"/>
                </a:moveTo>
                <a:lnTo>
                  <a:pt x="341350" y="38099"/>
                </a:lnTo>
                <a:lnTo>
                  <a:pt x="341350" y="76199"/>
                </a:lnTo>
                <a:lnTo>
                  <a:pt x="398500" y="76199"/>
                </a:lnTo>
                <a:lnTo>
                  <a:pt x="436600" y="57149"/>
                </a:lnTo>
                <a:lnTo>
                  <a:pt x="398500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43643" y="4912614"/>
            <a:ext cx="114300" cy="402590"/>
          </a:xfrm>
          <a:custGeom>
            <a:avLst/>
            <a:gdLst/>
            <a:ahLst/>
            <a:cxnLst/>
            <a:rect l="l" t="t" r="r" b="b"/>
            <a:pathLst>
              <a:path w="114300" h="402589">
                <a:moveTo>
                  <a:pt x="76200" y="95250"/>
                </a:moveTo>
                <a:lnTo>
                  <a:pt x="38100" y="95250"/>
                </a:lnTo>
                <a:lnTo>
                  <a:pt x="38100" y="402463"/>
                </a:lnTo>
                <a:lnTo>
                  <a:pt x="76200" y="402463"/>
                </a:lnTo>
                <a:lnTo>
                  <a:pt x="76200" y="95250"/>
                </a:lnTo>
                <a:close/>
              </a:path>
              <a:path w="114300" h="40258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0258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85175" y="5344414"/>
            <a:ext cx="229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Broadcasting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addition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188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Max</a:t>
            </a:r>
            <a:r>
              <a:rPr sz="4400" spc="-70" dirty="0"/>
              <a:t> </a:t>
            </a:r>
            <a:r>
              <a:rPr sz="4400" spc="-30" dirty="0"/>
              <a:t>Pooling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7296150" cy="47313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Performs </a:t>
            </a:r>
            <a:r>
              <a:rPr sz="2800" spc="-5" dirty="0">
                <a:latin typeface="Malgun Gothic"/>
                <a:cs typeface="Malgun Gothic"/>
              </a:rPr>
              <a:t>the max pooling on the</a:t>
            </a:r>
            <a:r>
              <a:rPr sz="2800" spc="5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input.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‘ksize’</a:t>
            </a:r>
            <a:endParaRPr sz="2800">
              <a:latin typeface="Malgun Gothic"/>
              <a:cs typeface="Malgun Gothic"/>
            </a:endParaRPr>
          </a:p>
          <a:p>
            <a:pPr marL="698500" marR="19685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The </a:t>
            </a:r>
            <a:r>
              <a:rPr sz="2400" spc="-5" dirty="0">
                <a:latin typeface="Malgun Gothic"/>
                <a:cs typeface="Malgun Gothic"/>
              </a:rPr>
              <a:t>size </a:t>
            </a:r>
            <a:r>
              <a:rPr sz="2400" spc="-25" dirty="0">
                <a:latin typeface="Malgun Gothic"/>
                <a:cs typeface="Malgun Gothic"/>
              </a:rPr>
              <a:t>of </a:t>
            </a:r>
            <a:r>
              <a:rPr sz="2400" dirty="0">
                <a:latin typeface="Malgun Gothic"/>
                <a:cs typeface="Malgun Gothic"/>
              </a:rPr>
              <a:t>the </a:t>
            </a:r>
            <a:r>
              <a:rPr sz="2400" spc="-5" dirty="0">
                <a:latin typeface="Malgun Gothic"/>
                <a:cs typeface="Malgun Gothic"/>
              </a:rPr>
              <a:t>window for each dimension </a:t>
            </a:r>
            <a:r>
              <a:rPr sz="2400" spc="-25" dirty="0">
                <a:latin typeface="Malgun Gothic"/>
                <a:cs typeface="Malgun Gothic"/>
              </a:rPr>
              <a:t>of  </a:t>
            </a:r>
            <a:r>
              <a:rPr sz="2400" dirty="0">
                <a:latin typeface="Malgun Gothic"/>
                <a:cs typeface="Malgun Gothic"/>
              </a:rPr>
              <a:t>the </a:t>
            </a:r>
            <a:r>
              <a:rPr sz="2400" spc="-5" dirty="0">
                <a:latin typeface="Malgun Gothic"/>
                <a:cs typeface="Malgun Gothic"/>
              </a:rPr>
              <a:t>input </a:t>
            </a:r>
            <a:r>
              <a:rPr sz="2400" spc="-40" dirty="0">
                <a:latin typeface="Malgun Gothic"/>
                <a:cs typeface="Malgun Gothic"/>
              </a:rPr>
              <a:t>tensor.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For </a:t>
            </a:r>
            <a:r>
              <a:rPr sz="2400" spc="-5" dirty="0">
                <a:latin typeface="Malgun Gothic"/>
                <a:cs typeface="Malgun Gothic"/>
              </a:rPr>
              <a:t>2ⅹ2 </a:t>
            </a:r>
            <a:r>
              <a:rPr sz="2400" dirty="0">
                <a:latin typeface="Malgun Gothic"/>
                <a:cs typeface="Malgun Gothic"/>
              </a:rPr>
              <a:t>pooling, ksize = [1, 2, 2,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1]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ts val="319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Malgun Gothic"/>
                <a:cs typeface="Malgun Gothic"/>
              </a:rPr>
              <a:t>‘strides’ </a:t>
            </a:r>
            <a:r>
              <a:rPr sz="2800" spc="-10" dirty="0">
                <a:latin typeface="Malgun Gothic"/>
                <a:cs typeface="Malgun Gothic"/>
              </a:rPr>
              <a:t>and </a:t>
            </a:r>
            <a:r>
              <a:rPr sz="2800" spc="-15" dirty="0">
                <a:latin typeface="Malgun Gothic"/>
                <a:cs typeface="Malgun Gothic"/>
              </a:rPr>
              <a:t>‘padding’ </a:t>
            </a:r>
            <a:r>
              <a:rPr sz="2800" spc="-20" dirty="0">
                <a:latin typeface="Malgun Gothic"/>
                <a:cs typeface="Malgun Gothic"/>
              </a:rPr>
              <a:t>are </a:t>
            </a:r>
            <a:r>
              <a:rPr sz="2800" spc="-10" dirty="0">
                <a:latin typeface="Malgun Gothic"/>
                <a:cs typeface="Malgun Gothic"/>
              </a:rPr>
              <a:t>same </a:t>
            </a:r>
            <a:r>
              <a:rPr sz="2800" spc="-5" dirty="0">
                <a:latin typeface="Malgun Gothic"/>
                <a:cs typeface="Malgun Gothic"/>
              </a:rPr>
              <a:t>as those</a:t>
            </a:r>
            <a:r>
              <a:rPr sz="2800" spc="16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in</a:t>
            </a:r>
            <a:endParaRPr sz="2800">
              <a:latin typeface="Malgun Gothic"/>
              <a:cs typeface="Malgun Gothic"/>
            </a:endParaRPr>
          </a:p>
          <a:p>
            <a:pPr marL="241300">
              <a:lnSpc>
                <a:spcPts val="3190"/>
              </a:lnSpc>
            </a:pPr>
            <a:r>
              <a:rPr sz="2800" spc="-5" dirty="0">
                <a:latin typeface="Malgun Gothic"/>
                <a:cs typeface="Malgun Gothic"/>
              </a:rPr>
              <a:t>the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tf.nn.conv2d().</a:t>
            </a:r>
            <a:endParaRPr sz="2800">
              <a:latin typeface="Malgun Gothic"/>
              <a:cs typeface="Malgun Gothic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5" dirty="0">
                <a:latin typeface="Malgun Gothic"/>
                <a:cs typeface="Malgun Gothic"/>
              </a:rPr>
              <a:t>We </a:t>
            </a:r>
            <a:r>
              <a:rPr sz="2800" spc="-5" dirty="0">
                <a:latin typeface="Malgun Gothic"/>
                <a:cs typeface="Malgun Gothic"/>
              </a:rPr>
              <a:t>can </a:t>
            </a:r>
            <a:r>
              <a:rPr sz="2800" spc="-10" dirty="0">
                <a:latin typeface="Malgun Gothic"/>
                <a:cs typeface="Malgun Gothic"/>
              </a:rPr>
              <a:t>use </a:t>
            </a:r>
            <a:r>
              <a:rPr sz="2800" spc="-5" dirty="0">
                <a:latin typeface="Malgun Gothic"/>
                <a:cs typeface="Malgun Gothic"/>
              </a:rPr>
              <a:t>convolution </a:t>
            </a:r>
            <a:r>
              <a:rPr sz="2800" spc="-30" dirty="0">
                <a:latin typeface="Malgun Gothic"/>
                <a:cs typeface="Malgun Gothic"/>
              </a:rPr>
              <a:t>of </a:t>
            </a:r>
            <a:r>
              <a:rPr sz="2800" spc="-10" dirty="0">
                <a:latin typeface="Malgun Gothic"/>
                <a:cs typeface="Malgun Gothic"/>
              </a:rPr>
              <a:t>stride </a:t>
            </a:r>
            <a:r>
              <a:rPr sz="2800" spc="-5" dirty="0">
                <a:latin typeface="Malgun Gothic"/>
                <a:cs typeface="Malgun Gothic"/>
              </a:rPr>
              <a:t>2, </a:t>
            </a:r>
            <a:r>
              <a:rPr sz="2800" spc="-10" dirty="0">
                <a:latin typeface="Malgun Gothic"/>
                <a:cs typeface="Malgun Gothic"/>
              </a:rPr>
              <a:t>instead 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using max pooling </a:t>
            </a:r>
            <a:r>
              <a:rPr sz="2800" spc="-10" dirty="0">
                <a:latin typeface="Malgun Gothic"/>
                <a:cs typeface="Malgun Gothic"/>
              </a:rPr>
              <a:t>without significant  loss </a:t>
            </a:r>
            <a:r>
              <a:rPr sz="2800" spc="-30" dirty="0">
                <a:latin typeface="Malgun Gothic"/>
                <a:cs typeface="Malgun Gothic"/>
              </a:rPr>
              <a:t>of</a:t>
            </a:r>
            <a:r>
              <a:rPr sz="2800" spc="10" dirty="0">
                <a:latin typeface="Malgun Gothic"/>
                <a:cs typeface="Malgun Gothic"/>
              </a:rPr>
              <a:t> </a:t>
            </a:r>
            <a:r>
              <a:rPr sz="2800" dirty="0">
                <a:latin typeface="Malgun Gothic"/>
                <a:cs typeface="Malgun Gothic"/>
              </a:rPr>
              <a:t>performance.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Check </a:t>
            </a:r>
            <a:r>
              <a:rPr sz="2400" spc="-5" dirty="0">
                <a:latin typeface="Malgun Gothic"/>
                <a:cs typeface="Malgun Gothic"/>
              </a:rPr>
              <a:t>“Springenberg, </a:t>
            </a:r>
            <a:r>
              <a:rPr sz="2400" spc="-70" dirty="0">
                <a:latin typeface="Malgun Gothic"/>
                <a:cs typeface="Malgun Gothic"/>
              </a:rPr>
              <a:t>J. </a:t>
            </a:r>
            <a:r>
              <a:rPr sz="2400" spc="-114" dirty="0">
                <a:latin typeface="Malgun Gothic"/>
                <a:cs typeface="Malgun Gothic"/>
              </a:rPr>
              <a:t>T. </a:t>
            </a:r>
            <a:r>
              <a:rPr sz="2400" spc="-5" dirty="0">
                <a:latin typeface="Malgun Gothic"/>
                <a:cs typeface="Malgun Gothic"/>
              </a:rPr>
              <a:t>et al.,</a:t>
            </a:r>
            <a:r>
              <a:rPr sz="2400" spc="190" dirty="0">
                <a:latin typeface="Malgun Gothic"/>
                <a:cs typeface="Malgun Gothic"/>
              </a:rPr>
              <a:t> </a:t>
            </a:r>
            <a:r>
              <a:rPr sz="2400" spc="-35" dirty="0">
                <a:latin typeface="Malgun Gothic"/>
                <a:cs typeface="Malgun Gothic"/>
              </a:rPr>
              <a:t>(2014).”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1481" y="2016214"/>
            <a:ext cx="3420206" cy="3580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495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Max </a:t>
            </a:r>
            <a:r>
              <a:rPr sz="4400" spc="-30" dirty="0"/>
              <a:t>Pooling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5114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Example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10" dirty="0">
                <a:latin typeface="Malgun Gothic"/>
                <a:cs typeface="Malgun Gothic"/>
              </a:rPr>
              <a:t>2ⅹ2 </a:t>
            </a:r>
            <a:r>
              <a:rPr sz="2800" spc="-5" dirty="0">
                <a:latin typeface="Malgun Gothic"/>
                <a:cs typeface="Malgun Gothic"/>
              </a:rPr>
              <a:t>max</a:t>
            </a:r>
            <a:r>
              <a:rPr sz="2800" spc="3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pooling.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1" y="4745735"/>
            <a:ext cx="436880" cy="114300"/>
          </a:xfrm>
          <a:custGeom>
            <a:avLst/>
            <a:gdLst/>
            <a:ahLst/>
            <a:cxnLst/>
            <a:rect l="l" t="t" r="r" b="b"/>
            <a:pathLst>
              <a:path w="436880" h="114300">
                <a:moveTo>
                  <a:pt x="322300" y="0"/>
                </a:moveTo>
                <a:lnTo>
                  <a:pt x="322300" y="114300"/>
                </a:lnTo>
                <a:lnTo>
                  <a:pt x="398500" y="76200"/>
                </a:lnTo>
                <a:lnTo>
                  <a:pt x="341350" y="76200"/>
                </a:lnTo>
                <a:lnTo>
                  <a:pt x="341350" y="38100"/>
                </a:lnTo>
                <a:lnTo>
                  <a:pt x="398500" y="38100"/>
                </a:lnTo>
                <a:lnTo>
                  <a:pt x="322300" y="0"/>
                </a:lnTo>
                <a:close/>
              </a:path>
              <a:path w="436880" h="114300">
                <a:moveTo>
                  <a:pt x="322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2300" y="76200"/>
                </a:lnTo>
                <a:lnTo>
                  <a:pt x="322300" y="38100"/>
                </a:lnTo>
                <a:close/>
              </a:path>
              <a:path w="436880" h="114300">
                <a:moveTo>
                  <a:pt x="398500" y="38100"/>
                </a:moveTo>
                <a:lnTo>
                  <a:pt x="341350" y="38100"/>
                </a:lnTo>
                <a:lnTo>
                  <a:pt x="341350" y="76200"/>
                </a:lnTo>
                <a:lnTo>
                  <a:pt x="398500" y="76200"/>
                </a:lnTo>
                <a:lnTo>
                  <a:pt x="436600" y="57150"/>
                </a:lnTo>
                <a:lnTo>
                  <a:pt x="3985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002279"/>
            <a:ext cx="10940796" cy="1997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0623" y="4629911"/>
            <a:ext cx="205740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2104" y="4629911"/>
            <a:ext cx="205740" cy="31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15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Activation</a:t>
            </a:r>
            <a:r>
              <a:rPr sz="4400" spc="-60" dirty="0"/>
              <a:t> </a:t>
            </a:r>
            <a:r>
              <a:rPr sz="4400" dirty="0"/>
              <a:t>Functions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6883"/>
            <a:ext cx="10252710" cy="13893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10" dirty="0">
                <a:latin typeface="Malgun Gothic"/>
                <a:cs typeface="Malgun Gothic"/>
              </a:rPr>
              <a:t>provides </a:t>
            </a:r>
            <a:r>
              <a:rPr sz="2800" spc="-5" dirty="0">
                <a:latin typeface="Malgun Gothic"/>
                <a:cs typeface="Malgun Gothic"/>
              </a:rPr>
              <a:t>most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the popular </a:t>
            </a:r>
            <a:r>
              <a:rPr sz="2800" spc="-15" dirty="0">
                <a:latin typeface="Malgun Gothic"/>
                <a:cs typeface="Malgun Gothic"/>
              </a:rPr>
              <a:t>activation</a:t>
            </a:r>
            <a:r>
              <a:rPr sz="2800" spc="245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functions.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Malgun Gothic"/>
                <a:cs typeface="Malgun Gothic"/>
              </a:rPr>
              <a:t>tf.nn.relu, </a:t>
            </a:r>
            <a:r>
              <a:rPr sz="2400" spc="-15" dirty="0">
                <a:latin typeface="Malgun Gothic"/>
                <a:cs typeface="Malgun Gothic"/>
              </a:rPr>
              <a:t>tf.nn.softmax, tf.nn.sigmoid, </a:t>
            </a:r>
            <a:r>
              <a:rPr sz="2400" spc="-20" dirty="0">
                <a:latin typeface="Malgun Gothic"/>
                <a:cs typeface="Malgun Gothic"/>
              </a:rPr>
              <a:t>tf.nn.elu,</a:t>
            </a:r>
            <a:r>
              <a:rPr sz="2400" spc="4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...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Example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10" dirty="0">
                <a:latin typeface="Malgun Gothic"/>
                <a:cs typeface="Malgun Gothic"/>
              </a:rPr>
              <a:t>using </a:t>
            </a:r>
            <a:r>
              <a:rPr sz="2800" spc="-15" dirty="0">
                <a:latin typeface="Malgun Gothic"/>
                <a:cs typeface="Malgun Gothic"/>
              </a:rPr>
              <a:t>rectified </a:t>
            </a:r>
            <a:r>
              <a:rPr sz="2800" spc="-10" dirty="0">
                <a:latin typeface="Malgun Gothic"/>
                <a:cs typeface="Malgun Gothic"/>
              </a:rPr>
              <a:t>linear</a:t>
            </a:r>
            <a:r>
              <a:rPr sz="2800" spc="13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function.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132" y="3520440"/>
            <a:ext cx="10177272" cy="2186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866" y="5158740"/>
            <a:ext cx="436880" cy="114300"/>
          </a:xfrm>
          <a:custGeom>
            <a:avLst/>
            <a:gdLst/>
            <a:ahLst/>
            <a:cxnLst/>
            <a:rect l="l" t="t" r="r" b="b"/>
            <a:pathLst>
              <a:path w="436880" h="114300">
                <a:moveTo>
                  <a:pt x="322300" y="0"/>
                </a:moveTo>
                <a:lnTo>
                  <a:pt x="322300" y="114300"/>
                </a:lnTo>
                <a:lnTo>
                  <a:pt x="398500" y="76200"/>
                </a:lnTo>
                <a:lnTo>
                  <a:pt x="341350" y="76200"/>
                </a:lnTo>
                <a:lnTo>
                  <a:pt x="341350" y="38100"/>
                </a:lnTo>
                <a:lnTo>
                  <a:pt x="398500" y="38100"/>
                </a:lnTo>
                <a:lnTo>
                  <a:pt x="322300" y="0"/>
                </a:lnTo>
                <a:close/>
              </a:path>
              <a:path w="436880" h="114300">
                <a:moveTo>
                  <a:pt x="322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2300" y="76200"/>
                </a:lnTo>
                <a:lnTo>
                  <a:pt x="322300" y="38100"/>
                </a:lnTo>
                <a:close/>
              </a:path>
              <a:path w="436880" h="114300">
                <a:moveTo>
                  <a:pt x="398500" y="38100"/>
                </a:moveTo>
                <a:lnTo>
                  <a:pt x="341350" y="38100"/>
                </a:lnTo>
                <a:lnTo>
                  <a:pt x="341350" y="76200"/>
                </a:lnTo>
                <a:lnTo>
                  <a:pt x="398500" y="76200"/>
                </a:lnTo>
                <a:lnTo>
                  <a:pt x="436600" y="57150"/>
                </a:lnTo>
                <a:lnTo>
                  <a:pt x="3985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4676" y="5329428"/>
            <a:ext cx="205740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9580" y="5329428"/>
            <a:ext cx="205740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772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Fully </a:t>
            </a:r>
            <a:r>
              <a:rPr sz="4400" spc="-5" dirty="0"/>
              <a:t>Connected </a:t>
            </a:r>
            <a:r>
              <a:rPr sz="4400" dirty="0"/>
              <a:t>(Dense)</a:t>
            </a:r>
            <a:r>
              <a:rPr sz="4400" spc="-145" dirty="0"/>
              <a:t> </a:t>
            </a:r>
            <a:r>
              <a:rPr sz="4400" spc="-5" dirty="0"/>
              <a:t>Layer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10057765" cy="2911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62611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Fully connected (fc) </a:t>
            </a:r>
            <a:r>
              <a:rPr sz="2800" spc="-10" dirty="0">
                <a:latin typeface="Malgun Gothic"/>
                <a:cs typeface="Malgun Gothic"/>
              </a:rPr>
              <a:t>layer can </a:t>
            </a:r>
            <a:r>
              <a:rPr sz="2800" spc="-5" dirty="0">
                <a:latin typeface="Malgun Gothic"/>
                <a:cs typeface="Malgun Gothic"/>
              </a:rPr>
              <a:t>be </a:t>
            </a:r>
            <a:r>
              <a:rPr sz="2800" spc="-10" dirty="0">
                <a:latin typeface="Malgun Gothic"/>
                <a:cs typeface="Malgun Gothic"/>
              </a:rPr>
              <a:t>implemented </a:t>
            </a:r>
            <a:r>
              <a:rPr sz="2800" spc="-5" dirty="0">
                <a:latin typeface="Malgun Gothic"/>
                <a:cs typeface="Malgun Gothic"/>
              </a:rPr>
              <a:t>by </a:t>
            </a:r>
            <a:r>
              <a:rPr sz="2800" spc="-10" dirty="0">
                <a:latin typeface="Malgun Gothic"/>
                <a:cs typeface="Malgun Gothic"/>
              </a:rPr>
              <a:t>calling  </a:t>
            </a:r>
            <a:r>
              <a:rPr sz="2800" spc="-25" dirty="0">
                <a:latin typeface="Malgun Gothic"/>
                <a:cs typeface="Malgun Gothic"/>
              </a:rPr>
              <a:t>tf.matmul()</a:t>
            </a:r>
            <a:r>
              <a:rPr sz="2800" spc="1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function.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y = </a:t>
            </a:r>
            <a:r>
              <a:rPr sz="2400" spc="-15" dirty="0">
                <a:latin typeface="Malgun Gothic"/>
                <a:cs typeface="Malgun Gothic"/>
              </a:rPr>
              <a:t>tf.matmul(x,</a:t>
            </a:r>
            <a:r>
              <a:rPr sz="2400" spc="1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W)</a:t>
            </a:r>
            <a:endParaRPr sz="2400">
              <a:latin typeface="Malgun Gothic"/>
              <a:cs typeface="Malgun Gothic"/>
            </a:endParaRPr>
          </a:p>
          <a:p>
            <a:pPr marL="241300" marR="5080" indent="-229235">
              <a:lnSpc>
                <a:spcPts val="3030"/>
              </a:lnSpc>
              <a:spcBef>
                <a:spcPts val="10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65" dirty="0">
                <a:latin typeface="Malgun Gothic"/>
                <a:cs typeface="Malgun Gothic"/>
              </a:rPr>
              <a:t>To </a:t>
            </a:r>
            <a:r>
              <a:rPr sz="2800" spc="-10" dirty="0">
                <a:latin typeface="Malgun Gothic"/>
                <a:cs typeface="Malgun Gothic"/>
              </a:rPr>
              <a:t>compute </a:t>
            </a:r>
            <a:r>
              <a:rPr sz="2800" spc="-5" dirty="0">
                <a:latin typeface="Malgun Gothic"/>
                <a:cs typeface="Malgun Gothic"/>
              </a:rPr>
              <a:t>fc </a:t>
            </a:r>
            <a:r>
              <a:rPr sz="2800" spc="-10" dirty="0">
                <a:latin typeface="Malgun Gothic"/>
                <a:cs typeface="Malgun Gothic"/>
              </a:rPr>
              <a:t>layer </a:t>
            </a:r>
            <a:r>
              <a:rPr sz="2800" dirty="0">
                <a:latin typeface="Malgun Gothic"/>
                <a:cs typeface="Malgun Gothic"/>
              </a:rPr>
              <a:t>after </a:t>
            </a:r>
            <a:r>
              <a:rPr sz="2800" spc="-5" dirty="0">
                <a:latin typeface="Malgun Gothic"/>
                <a:cs typeface="Malgun Gothic"/>
              </a:rPr>
              <a:t>convolution </a:t>
            </a:r>
            <a:r>
              <a:rPr sz="2800" spc="-10" dirty="0">
                <a:latin typeface="Malgun Gothic"/>
                <a:cs typeface="Malgun Gothic"/>
              </a:rPr>
              <a:t>operation, </a:t>
            </a:r>
            <a:r>
              <a:rPr sz="2800" spc="-5" dirty="0">
                <a:latin typeface="Malgun Gothic"/>
                <a:cs typeface="Malgun Gothic"/>
              </a:rPr>
              <a:t>we need </a:t>
            </a:r>
            <a:r>
              <a:rPr sz="2800" spc="-20" dirty="0">
                <a:latin typeface="Malgun Gothic"/>
                <a:cs typeface="Malgun Gothic"/>
              </a:rPr>
              <a:t>to  </a:t>
            </a:r>
            <a:r>
              <a:rPr sz="2800" spc="-15" dirty="0">
                <a:latin typeface="Malgun Gothic"/>
                <a:cs typeface="Malgun Gothic"/>
              </a:rPr>
              <a:t>reshape </a:t>
            </a:r>
            <a:r>
              <a:rPr sz="2800" dirty="0">
                <a:latin typeface="Malgun Gothic"/>
                <a:cs typeface="Malgun Gothic"/>
              </a:rPr>
              <a:t>4-D </a:t>
            </a:r>
            <a:r>
              <a:rPr sz="2800" spc="-10" dirty="0">
                <a:latin typeface="Malgun Gothic"/>
                <a:cs typeface="Malgun Gothic"/>
              </a:rPr>
              <a:t>tensor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dirty="0">
                <a:latin typeface="Malgun Gothic"/>
                <a:cs typeface="Malgun Gothic"/>
              </a:rPr>
              <a:t>2-D</a:t>
            </a:r>
            <a:r>
              <a:rPr sz="2800" spc="55" dirty="0">
                <a:latin typeface="Malgun Gothic"/>
                <a:cs typeface="Malgun Gothic"/>
              </a:rPr>
              <a:t> </a:t>
            </a:r>
            <a:r>
              <a:rPr sz="2800" spc="-45" dirty="0">
                <a:latin typeface="Malgun Gothic"/>
                <a:cs typeface="Malgun Gothic"/>
              </a:rPr>
              <a:t>tensor.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Malgun Gothic"/>
                <a:cs typeface="Malgun Gothic"/>
              </a:rPr>
              <a:t>[batch_size, </a:t>
            </a:r>
            <a:r>
              <a:rPr sz="2400" dirty="0">
                <a:latin typeface="Malgun Gothic"/>
                <a:cs typeface="Malgun Gothic"/>
              </a:rPr>
              <a:t>height, </a:t>
            </a:r>
            <a:r>
              <a:rPr sz="2400" spc="-5" dirty="0">
                <a:latin typeface="Malgun Gothic"/>
                <a:cs typeface="Malgun Gothic"/>
              </a:rPr>
              <a:t>width,</a:t>
            </a:r>
            <a:r>
              <a:rPr sz="2400" spc="1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channel]</a:t>
            </a:r>
            <a:endParaRPr sz="2400">
              <a:latin typeface="Malgun Gothic"/>
              <a:cs typeface="Malgun Gothic"/>
            </a:endParaRPr>
          </a:p>
          <a:p>
            <a:pPr marL="1334135">
              <a:lnSpc>
                <a:spcPct val="100000"/>
              </a:lnSpc>
              <a:spcBef>
                <a:spcPts val="215"/>
              </a:spcBef>
              <a:tabLst>
                <a:tab pos="1961514" algn="l"/>
              </a:tabLst>
            </a:pPr>
            <a:r>
              <a:rPr sz="2400" b="1" dirty="0">
                <a:latin typeface="Malgun Gothic"/>
                <a:cs typeface="Malgun Gothic"/>
              </a:rPr>
              <a:t>→	</a:t>
            </a:r>
            <a:r>
              <a:rPr sz="2400" spc="-10" dirty="0">
                <a:latin typeface="Malgun Gothic"/>
                <a:cs typeface="Malgun Gothic"/>
              </a:rPr>
              <a:t>[batch_size,</a:t>
            </a:r>
            <a:r>
              <a:rPr sz="2400" spc="1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height*width*channel]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7921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Fully </a:t>
            </a:r>
            <a:r>
              <a:rPr sz="4400" spc="-5" dirty="0"/>
              <a:t>Connected Layer</a:t>
            </a:r>
            <a:r>
              <a:rPr sz="4400" spc="-12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03097" y="5215128"/>
            <a:ext cx="436880" cy="114300"/>
          </a:xfrm>
          <a:custGeom>
            <a:avLst/>
            <a:gdLst/>
            <a:ahLst/>
            <a:cxnLst/>
            <a:rect l="l" t="t" r="r" b="b"/>
            <a:pathLst>
              <a:path w="436880" h="114300">
                <a:moveTo>
                  <a:pt x="322300" y="0"/>
                </a:moveTo>
                <a:lnTo>
                  <a:pt x="322300" y="114300"/>
                </a:lnTo>
                <a:lnTo>
                  <a:pt x="398500" y="76200"/>
                </a:lnTo>
                <a:lnTo>
                  <a:pt x="341350" y="76200"/>
                </a:lnTo>
                <a:lnTo>
                  <a:pt x="341350" y="38100"/>
                </a:lnTo>
                <a:lnTo>
                  <a:pt x="398500" y="38100"/>
                </a:lnTo>
                <a:lnTo>
                  <a:pt x="322300" y="0"/>
                </a:lnTo>
                <a:close/>
              </a:path>
              <a:path w="436880" h="114300">
                <a:moveTo>
                  <a:pt x="322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2300" y="76200"/>
                </a:lnTo>
                <a:lnTo>
                  <a:pt x="322300" y="38100"/>
                </a:lnTo>
                <a:close/>
              </a:path>
              <a:path w="436880" h="114300">
                <a:moveTo>
                  <a:pt x="398500" y="38100"/>
                </a:moveTo>
                <a:lnTo>
                  <a:pt x="341350" y="38100"/>
                </a:lnTo>
                <a:lnTo>
                  <a:pt x="341350" y="76200"/>
                </a:lnTo>
                <a:lnTo>
                  <a:pt x="398500" y="76200"/>
                </a:lnTo>
                <a:lnTo>
                  <a:pt x="436600" y="57150"/>
                </a:lnTo>
                <a:lnTo>
                  <a:pt x="3985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97" y="5553455"/>
            <a:ext cx="436880" cy="114300"/>
          </a:xfrm>
          <a:custGeom>
            <a:avLst/>
            <a:gdLst/>
            <a:ahLst/>
            <a:cxnLst/>
            <a:rect l="l" t="t" r="r" b="b"/>
            <a:pathLst>
              <a:path w="436880" h="114300">
                <a:moveTo>
                  <a:pt x="322300" y="0"/>
                </a:moveTo>
                <a:lnTo>
                  <a:pt x="322300" y="114300"/>
                </a:lnTo>
                <a:lnTo>
                  <a:pt x="398500" y="76200"/>
                </a:lnTo>
                <a:lnTo>
                  <a:pt x="341350" y="76200"/>
                </a:lnTo>
                <a:lnTo>
                  <a:pt x="341350" y="38100"/>
                </a:lnTo>
                <a:lnTo>
                  <a:pt x="398500" y="38100"/>
                </a:lnTo>
                <a:lnTo>
                  <a:pt x="322300" y="0"/>
                </a:lnTo>
                <a:close/>
              </a:path>
              <a:path w="436880" h="114300">
                <a:moveTo>
                  <a:pt x="322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2300" y="76200"/>
                </a:lnTo>
                <a:lnTo>
                  <a:pt x="322300" y="38100"/>
                </a:lnTo>
                <a:close/>
              </a:path>
              <a:path w="436880" h="114300">
                <a:moveTo>
                  <a:pt x="398500" y="38100"/>
                </a:moveTo>
                <a:lnTo>
                  <a:pt x="341350" y="38100"/>
                </a:lnTo>
                <a:lnTo>
                  <a:pt x="341350" y="76200"/>
                </a:lnTo>
                <a:lnTo>
                  <a:pt x="398500" y="76200"/>
                </a:lnTo>
                <a:lnTo>
                  <a:pt x="436600" y="57150"/>
                </a:lnTo>
                <a:lnTo>
                  <a:pt x="3985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97" y="4869179"/>
            <a:ext cx="436880" cy="114300"/>
          </a:xfrm>
          <a:custGeom>
            <a:avLst/>
            <a:gdLst/>
            <a:ahLst/>
            <a:cxnLst/>
            <a:rect l="l" t="t" r="r" b="b"/>
            <a:pathLst>
              <a:path w="436880" h="114300">
                <a:moveTo>
                  <a:pt x="322300" y="0"/>
                </a:moveTo>
                <a:lnTo>
                  <a:pt x="322300" y="114300"/>
                </a:lnTo>
                <a:lnTo>
                  <a:pt x="398500" y="76200"/>
                </a:lnTo>
                <a:lnTo>
                  <a:pt x="341350" y="76200"/>
                </a:lnTo>
                <a:lnTo>
                  <a:pt x="341350" y="38100"/>
                </a:lnTo>
                <a:lnTo>
                  <a:pt x="398500" y="38100"/>
                </a:lnTo>
                <a:lnTo>
                  <a:pt x="322300" y="0"/>
                </a:lnTo>
                <a:close/>
              </a:path>
              <a:path w="436880" h="114300">
                <a:moveTo>
                  <a:pt x="322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2300" y="76200"/>
                </a:lnTo>
                <a:lnTo>
                  <a:pt x="322300" y="38100"/>
                </a:lnTo>
                <a:close/>
              </a:path>
              <a:path w="436880" h="114300">
                <a:moveTo>
                  <a:pt x="398500" y="38100"/>
                </a:moveTo>
                <a:lnTo>
                  <a:pt x="341350" y="38100"/>
                </a:lnTo>
                <a:lnTo>
                  <a:pt x="341350" y="76200"/>
                </a:lnTo>
                <a:lnTo>
                  <a:pt x="398500" y="76200"/>
                </a:lnTo>
                <a:lnTo>
                  <a:pt x="436600" y="57150"/>
                </a:lnTo>
                <a:lnTo>
                  <a:pt x="3985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0496" y="1834895"/>
            <a:ext cx="10829544" cy="427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6299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TF Layers: </a:t>
            </a:r>
            <a:r>
              <a:rPr sz="4400" spc="-10" dirty="0"/>
              <a:t>High-level</a:t>
            </a:r>
            <a:r>
              <a:rPr sz="4400" spc="-45" dirty="0"/>
              <a:t> </a:t>
            </a:r>
            <a:r>
              <a:rPr sz="4400" spc="-10" dirty="0"/>
              <a:t>API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10070465" cy="18592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5" dirty="0">
                <a:latin typeface="Malgun Gothic"/>
                <a:cs typeface="Malgun Gothic"/>
              </a:rPr>
              <a:t>layers module </a:t>
            </a:r>
            <a:r>
              <a:rPr sz="2800" spc="-10" dirty="0">
                <a:latin typeface="Malgun Gothic"/>
                <a:cs typeface="Malgun Gothic"/>
              </a:rPr>
              <a:t>provides </a:t>
            </a:r>
            <a:r>
              <a:rPr sz="2800" spc="-5" dirty="0">
                <a:latin typeface="Malgun Gothic"/>
                <a:cs typeface="Malgun Gothic"/>
              </a:rPr>
              <a:t>a high-level API that  </a:t>
            </a:r>
            <a:r>
              <a:rPr sz="2800" spc="-20" dirty="0">
                <a:latin typeface="Malgun Gothic"/>
                <a:cs typeface="Malgun Gothic"/>
              </a:rPr>
              <a:t>makes </a:t>
            </a:r>
            <a:r>
              <a:rPr sz="2800" spc="-5" dirty="0">
                <a:latin typeface="Malgun Gothic"/>
                <a:cs typeface="Malgun Gothic"/>
              </a:rPr>
              <a:t>it </a:t>
            </a:r>
            <a:r>
              <a:rPr sz="2800" spc="-10" dirty="0">
                <a:latin typeface="Malgun Gothic"/>
                <a:cs typeface="Malgun Gothic"/>
              </a:rPr>
              <a:t>easy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construct a neural</a:t>
            </a:r>
            <a:r>
              <a:rPr sz="2800" spc="85" dirty="0">
                <a:latin typeface="Malgun Gothic"/>
                <a:cs typeface="Malgun Gothic"/>
              </a:rPr>
              <a:t> </a:t>
            </a:r>
            <a:r>
              <a:rPr sz="2800" spc="10" dirty="0">
                <a:latin typeface="Malgun Gothic"/>
                <a:cs typeface="Malgun Gothic"/>
              </a:rPr>
              <a:t>network.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No explicit weight (filter) </a:t>
            </a:r>
            <a:r>
              <a:rPr sz="2800" spc="-15" dirty="0">
                <a:latin typeface="Malgun Gothic"/>
                <a:cs typeface="Malgun Gothic"/>
              </a:rPr>
              <a:t>variable</a:t>
            </a:r>
            <a:r>
              <a:rPr sz="2800" spc="7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creation.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Includes </a:t>
            </a:r>
            <a:r>
              <a:rPr sz="2800" spc="-15" dirty="0">
                <a:latin typeface="Malgun Gothic"/>
                <a:cs typeface="Malgun Gothic"/>
              </a:rPr>
              <a:t>activation </a:t>
            </a:r>
            <a:r>
              <a:rPr sz="2800" spc="-5" dirty="0">
                <a:latin typeface="Malgun Gothic"/>
                <a:cs typeface="Malgun Gothic"/>
              </a:rPr>
              <a:t>function in one</a:t>
            </a:r>
            <a:r>
              <a:rPr sz="2800" spc="9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API.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5816" y="3823714"/>
            <a:ext cx="9040368" cy="293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197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</a:t>
            </a:r>
            <a:r>
              <a:rPr sz="4400" spc="-5" dirty="0"/>
              <a:t>is</a:t>
            </a:r>
            <a:r>
              <a:rPr sz="4400" spc="-35" dirty="0"/>
              <a:t> </a:t>
            </a:r>
            <a:r>
              <a:rPr sz="4400" spc="-50" dirty="0"/>
              <a:t>TensorFlow?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9928860" cy="26276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97535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5" dirty="0">
                <a:latin typeface="Malgun Gothic"/>
                <a:cs typeface="Malgun Gothic"/>
              </a:rPr>
              <a:t>was </a:t>
            </a:r>
            <a:r>
              <a:rPr sz="2800" spc="-10" dirty="0">
                <a:latin typeface="Malgun Gothic"/>
                <a:cs typeface="Malgun Gothic"/>
              </a:rPr>
              <a:t>originally developed </a:t>
            </a:r>
            <a:r>
              <a:rPr sz="2800" spc="-5" dirty="0">
                <a:latin typeface="Malgun Gothic"/>
                <a:cs typeface="Malgun Gothic"/>
              </a:rPr>
              <a:t>by </a:t>
            </a:r>
            <a:r>
              <a:rPr sz="2800" spc="-10" dirty="0">
                <a:latin typeface="Malgun Gothic"/>
                <a:cs typeface="Malgun Gothic"/>
              </a:rPr>
              <a:t>researchers and  </a:t>
            </a:r>
            <a:r>
              <a:rPr sz="2800" spc="-5" dirty="0">
                <a:latin typeface="Malgun Gothic"/>
                <a:cs typeface="Malgun Gothic"/>
              </a:rPr>
              <a:t>engineers </a:t>
            </a:r>
            <a:r>
              <a:rPr sz="2800" spc="-10" dirty="0">
                <a:latin typeface="Malgun Gothic"/>
                <a:cs typeface="Malgun Gothic"/>
              </a:rPr>
              <a:t>working </a:t>
            </a:r>
            <a:r>
              <a:rPr sz="2800" spc="-5" dirty="0">
                <a:latin typeface="Malgun Gothic"/>
                <a:cs typeface="Malgun Gothic"/>
              </a:rPr>
              <a:t>on the </a:t>
            </a:r>
            <a:r>
              <a:rPr sz="2800" b="1" spc="-10" dirty="0">
                <a:solidFill>
                  <a:srgbClr val="FF0000"/>
                </a:solidFill>
                <a:latin typeface="Malgun Gothic"/>
                <a:cs typeface="Malgun Gothic"/>
              </a:rPr>
              <a:t>Google </a:t>
            </a:r>
            <a:r>
              <a:rPr sz="2800" b="1" spc="-5" dirty="0">
                <a:solidFill>
                  <a:srgbClr val="FF0000"/>
                </a:solidFill>
                <a:latin typeface="Malgun Gothic"/>
                <a:cs typeface="Malgun Gothic"/>
              </a:rPr>
              <a:t>Brain</a:t>
            </a:r>
            <a:r>
              <a:rPr sz="2800" b="1" spc="130" dirty="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sz="2800" b="1" spc="-60" dirty="0">
                <a:solidFill>
                  <a:srgbClr val="FF0000"/>
                </a:solidFill>
                <a:latin typeface="Malgun Gothic"/>
                <a:cs typeface="Malgun Gothic"/>
              </a:rPr>
              <a:t>Team</a:t>
            </a:r>
            <a:r>
              <a:rPr sz="2800" spc="-60" dirty="0"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  <a:p>
            <a:pPr marL="241300" marR="5080" indent="-229235">
              <a:lnSpc>
                <a:spcPts val="3020"/>
              </a:lnSpc>
              <a:spcBef>
                <a:spcPts val="9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5" dirty="0">
                <a:latin typeface="Malgun Gothic"/>
                <a:cs typeface="Malgun Gothic"/>
              </a:rPr>
              <a:t>is an open </a:t>
            </a:r>
            <a:r>
              <a:rPr sz="2800" spc="-15" dirty="0">
                <a:latin typeface="Malgun Gothic"/>
                <a:cs typeface="Malgun Gothic"/>
              </a:rPr>
              <a:t>source </a:t>
            </a:r>
            <a:r>
              <a:rPr sz="2800" spc="-10" dirty="0">
                <a:latin typeface="Malgun Gothic"/>
                <a:cs typeface="Malgun Gothic"/>
              </a:rPr>
              <a:t>software </a:t>
            </a:r>
            <a:r>
              <a:rPr sz="2800" spc="5" dirty="0">
                <a:latin typeface="Malgun Gothic"/>
                <a:cs typeface="Malgun Gothic"/>
              </a:rPr>
              <a:t>library </a:t>
            </a:r>
            <a:r>
              <a:rPr sz="2800" spc="-5" dirty="0">
                <a:latin typeface="Malgun Gothic"/>
                <a:cs typeface="Malgun Gothic"/>
              </a:rPr>
              <a:t>for </a:t>
            </a:r>
            <a:r>
              <a:rPr sz="2800" spc="-10" dirty="0">
                <a:latin typeface="Malgun Gothic"/>
                <a:cs typeface="Malgun Gothic"/>
              </a:rPr>
              <a:t>numerical  </a:t>
            </a:r>
            <a:r>
              <a:rPr sz="2800" spc="-5" dirty="0">
                <a:latin typeface="Malgun Gothic"/>
                <a:cs typeface="Malgun Gothic"/>
              </a:rPr>
              <a:t>computation using </a:t>
            </a:r>
            <a:r>
              <a:rPr sz="2800" b="1" dirty="0">
                <a:solidFill>
                  <a:srgbClr val="00AFEF"/>
                </a:solidFill>
                <a:latin typeface="Malgun Gothic"/>
                <a:cs typeface="Malgun Gothic"/>
              </a:rPr>
              <a:t>data flow</a:t>
            </a:r>
            <a:r>
              <a:rPr sz="2800" b="1" spc="45" dirty="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00AFEF"/>
                </a:solidFill>
                <a:latin typeface="Malgun Gothic"/>
                <a:cs typeface="Malgun Gothic"/>
              </a:rPr>
              <a:t>graphs</a:t>
            </a:r>
            <a:r>
              <a:rPr sz="2800" dirty="0"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  <a:p>
            <a:pPr marL="241300" marR="58419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It </a:t>
            </a:r>
            <a:r>
              <a:rPr sz="2800" spc="-10" dirty="0">
                <a:latin typeface="Malgun Gothic"/>
                <a:cs typeface="Malgun Gothic"/>
              </a:rPr>
              <a:t>deploys </a:t>
            </a:r>
            <a:r>
              <a:rPr sz="2800" spc="-5" dirty="0">
                <a:latin typeface="Malgun Gothic"/>
                <a:cs typeface="Malgun Gothic"/>
              </a:rPr>
              <a:t>computation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one or </a:t>
            </a:r>
            <a:r>
              <a:rPr sz="2800" spc="-15" dirty="0">
                <a:latin typeface="Malgun Gothic"/>
                <a:cs typeface="Malgun Gothic"/>
              </a:rPr>
              <a:t>more </a:t>
            </a:r>
            <a:r>
              <a:rPr sz="2800" b="1" spc="-5" dirty="0">
                <a:solidFill>
                  <a:srgbClr val="00AF50"/>
                </a:solidFill>
                <a:latin typeface="Malgun Gothic"/>
                <a:cs typeface="Malgun Gothic"/>
              </a:rPr>
              <a:t>CPUs or </a:t>
            </a:r>
            <a:r>
              <a:rPr sz="2800" b="1" spc="-10" dirty="0">
                <a:solidFill>
                  <a:srgbClr val="00AF50"/>
                </a:solidFill>
                <a:latin typeface="Malgun Gothic"/>
                <a:cs typeface="Malgun Gothic"/>
              </a:rPr>
              <a:t>GPUs </a:t>
            </a:r>
            <a:r>
              <a:rPr sz="2800" spc="-5" dirty="0">
                <a:latin typeface="Malgun Gothic"/>
                <a:cs typeface="Malgun Gothic"/>
              </a:rPr>
              <a:t>in a  </a:t>
            </a:r>
            <a:r>
              <a:rPr sz="2800" spc="-15" dirty="0">
                <a:latin typeface="Malgun Gothic"/>
                <a:cs typeface="Malgun Gothic"/>
              </a:rPr>
              <a:t>desktop, </a:t>
            </a:r>
            <a:r>
              <a:rPr sz="2800" spc="-25" dirty="0">
                <a:latin typeface="Malgun Gothic"/>
                <a:cs typeface="Malgun Gothic"/>
              </a:rPr>
              <a:t>server, </a:t>
            </a:r>
            <a:r>
              <a:rPr sz="2800" spc="-5" dirty="0">
                <a:latin typeface="Malgun Gothic"/>
                <a:cs typeface="Malgun Gothic"/>
              </a:rPr>
              <a:t>or mobile </a:t>
            </a:r>
            <a:r>
              <a:rPr sz="2800" spc="-10" dirty="0">
                <a:latin typeface="Malgun Gothic"/>
                <a:cs typeface="Malgun Gothic"/>
              </a:rPr>
              <a:t>device with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0" dirty="0">
                <a:latin typeface="Malgun Gothic"/>
                <a:cs typeface="Malgun Gothic"/>
              </a:rPr>
              <a:t>single</a:t>
            </a:r>
            <a:r>
              <a:rPr sz="2800" spc="14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API.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276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Other High-level</a:t>
            </a:r>
            <a:r>
              <a:rPr sz="4400" spc="-65" dirty="0"/>
              <a:t> </a:t>
            </a:r>
            <a:r>
              <a:rPr sz="4400" spc="-5" dirty="0"/>
              <a:t>API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5504815" cy="2070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TF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Slim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TF</a:t>
            </a:r>
            <a:r>
              <a:rPr sz="2800" spc="1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Learn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Keras </a:t>
            </a:r>
            <a:r>
              <a:rPr sz="2800" spc="-5" dirty="0">
                <a:latin typeface="Malgun Gothic"/>
                <a:cs typeface="Malgun Gothic"/>
              </a:rPr>
              <a:t>(with </a:t>
            </a:r>
            <a:r>
              <a:rPr sz="2800" spc="-40" dirty="0">
                <a:latin typeface="Malgun Gothic"/>
                <a:cs typeface="Malgun Gothic"/>
              </a:rPr>
              <a:t>TensorFlow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20" dirty="0">
                <a:latin typeface="Malgun Gothic"/>
                <a:cs typeface="Malgun Gothic"/>
              </a:rPr>
              <a:t>backend)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5" dirty="0">
                <a:latin typeface="Malgun Gothic"/>
                <a:cs typeface="Malgun Gothic"/>
              </a:rPr>
              <a:t>Tensor2Tensor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3736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Loss</a:t>
            </a:r>
            <a:r>
              <a:rPr sz="4400" spc="-60" dirty="0"/>
              <a:t> </a:t>
            </a:r>
            <a:r>
              <a:rPr sz="4400" dirty="0"/>
              <a:t>Functions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635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55904" algn="l"/>
              </a:tabLst>
            </a:pPr>
            <a:r>
              <a:rPr spc="-40" dirty="0"/>
              <a:t>TensorFlow </a:t>
            </a:r>
            <a:r>
              <a:rPr spc="-10" dirty="0"/>
              <a:t>provides </a:t>
            </a:r>
            <a:r>
              <a:rPr spc="-15" dirty="0"/>
              <a:t>various </a:t>
            </a:r>
            <a:r>
              <a:rPr spc="-5" dirty="0"/>
              <a:t>loss</a:t>
            </a:r>
            <a:r>
              <a:rPr spc="110" dirty="0"/>
              <a:t> </a:t>
            </a:r>
            <a:r>
              <a:rPr spc="-10" dirty="0"/>
              <a:t>functions.</a:t>
            </a:r>
          </a:p>
          <a:p>
            <a:pPr marL="711835" lvl="1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713105" algn="l"/>
              </a:tabLst>
            </a:pPr>
            <a:r>
              <a:rPr sz="2400" spc="-10" dirty="0">
                <a:latin typeface="Malgun Gothic"/>
                <a:cs typeface="Malgun Gothic"/>
              </a:rPr>
              <a:t>tf.nn.softmax_cross_entropy_with_logits, </a:t>
            </a:r>
            <a:r>
              <a:rPr sz="2400" spc="-15" dirty="0">
                <a:latin typeface="Malgun Gothic"/>
                <a:cs typeface="Malgun Gothic"/>
              </a:rPr>
              <a:t>tf.nn.l2_loss,</a:t>
            </a:r>
            <a:r>
              <a:rPr sz="2400" spc="-2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...</a:t>
            </a:r>
            <a:endParaRPr sz="2400">
              <a:latin typeface="Malgun Gothic"/>
              <a:cs typeface="Malgun Gothic"/>
            </a:endParaRPr>
          </a:p>
          <a:p>
            <a:pPr marL="254635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55904" algn="l"/>
              </a:tabLst>
            </a:pPr>
            <a:r>
              <a:rPr spc="-5" dirty="0"/>
              <a:t>TF Layers </a:t>
            </a:r>
            <a:r>
              <a:rPr spc="-10" dirty="0"/>
              <a:t>also provides </a:t>
            </a:r>
            <a:r>
              <a:rPr spc="-5" dirty="0"/>
              <a:t>similar functions </a:t>
            </a:r>
            <a:r>
              <a:rPr spc="5" dirty="0"/>
              <a:t>starting </a:t>
            </a:r>
            <a:r>
              <a:rPr spc="-5" dirty="0"/>
              <a:t>with</a:t>
            </a:r>
            <a:r>
              <a:rPr spc="125" dirty="0"/>
              <a:t> </a:t>
            </a:r>
            <a:r>
              <a:rPr spc="-25" dirty="0"/>
              <a:t>tf.losses.</a:t>
            </a:r>
          </a:p>
          <a:p>
            <a:pPr marL="254635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55904" algn="l"/>
              </a:tabLst>
            </a:pPr>
            <a:r>
              <a:rPr spc="-10" dirty="0"/>
              <a:t>Example </a:t>
            </a:r>
            <a:r>
              <a:rPr spc="-35" dirty="0"/>
              <a:t>of</a:t>
            </a:r>
            <a:r>
              <a:rPr spc="45" dirty="0"/>
              <a:t> </a:t>
            </a:r>
            <a:r>
              <a:rPr spc="-20" dirty="0"/>
              <a:t>tf.losses.softmax_cross_entropy.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5780938"/>
            <a:ext cx="9852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Full codes </a:t>
            </a:r>
            <a:r>
              <a:rPr sz="2800" spc="-20" dirty="0">
                <a:latin typeface="Malgun Gothic"/>
                <a:cs typeface="Malgun Gothic"/>
              </a:rPr>
              <a:t>are </a:t>
            </a:r>
            <a:r>
              <a:rPr sz="2800" spc="-5" dirty="0">
                <a:latin typeface="Malgun Gothic"/>
                <a:cs typeface="Malgun Gothic"/>
              </a:rPr>
              <a:t>in</a:t>
            </a:r>
            <a:r>
              <a:rPr sz="2800" spc="110" dirty="0">
                <a:solidFill>
                  <a:srgbClr val="0462C1"/>
                </a:solidFill>
                <a:latin typeface="Malgun Gothic"/>
                <a:cs typeface="Malgun Gothic"/>
              </a:rPr>
              <a:t> </a:t>
            </a:r>
            <a:r>
              <a:rPr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https://www.tensorflow.org/tutorials/layers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411" y="4105655"/>
            <a:ext cx="10172700" cy="1018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756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Optimizers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37844" y="3986784"/>
            <a:ext cx="9714230" cy="2677795"/>
          </a:xfrm>
          <a:custGeom>
            <a:avLst/>
            <a:gdLst/>
            <a:ahLst/>
            <a:cxnLst/>
            <a:rect l="l" t="t" r="r" b="b"/>
            <a:pathLst>
              <a:path w="9714230" h="2677795">
                <a:moveTo>
                  <a:pt x="0" y="2677668"/>
                </a:moveTo>
                <a:lnTo>
                  <a:pt x="9713976" y="2677668"/>
                </a:lnTo>
                <a:lnTo>
                  <a:pt x="9713976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76883"/>
            <a:ext cx="9964420" cy="48202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Malgun Gothic"/>
                <a:cs typeface="Malgun Gothic"/>
              </a:rPr>
              <a:t>TensorFlow </a:t>
            </a:r>
            <a:r>
              <a:rPr sz="2800" spc="-10" dirty="0">
                <a:latin typeface="Malgun Gothic"/>
                <a:cs typeface="Malgun Gothic"/>
              </a:rPr>
              <a:t>provides </a:t>
            </a:r>
            <a:r>
              <a:rPr sz="2800" spc="-5" dirty="0">
                <a:latin typeface="Malgun Gothic"/>
                <a:cs typeface="Malgun Gothic"/>
              </a:rPr>
              <a:t>popular</a:t>
            </a:r>
            <a:r>
              <a:rPr sz="2800" spc="10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optimizers.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Adam, AdaGrad, </a:t>
            </a:r>
            <a:r>
              <a:rPr sz="2400" spc="-10" dirty="0">
                <a:latin typeface="Malgun Gothic"/>
                <a:cs typeface="Malgun Gothic"/>
              </a:rPr>
              <a:t>RMSProp, </a:t>
            </a:r>
            <a:r>
              <a:rPr sz="2400" spc="-45" dirty="0">
                <a:latin typeface="Malgun Gothic"/>
                <a:cs typeface="Malgun Gothic"/>
              </a:rPr>
              <a:t>SGD,</a:t>
            </a:r>
            <a:r>
              <a:rPr sz="2400" spc="6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...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Example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plain </a:t>
            </a:r>
            <a:r>
              <a:rPr sz="2800" spc="-10" dirty="0">
                <a:latin typeface="Malgun Gothic"/>
                <a:cs typeface="Malgun Gothic"/>
              </a:rPr>
              <a:t>gradient descent</a:t>
            </a:r>
            <a:r>
              <a:rPr sz="2800" spc="150" dirty="0">
                <a:latin typeface="Malgun Gothic"/>
                <a:cs typeface="Malgun Gothic"/>
              </a:rPr>
              <a:t> </a:t>
            </a:r>
            <a:r>
              <a:rPr sz="2800" spc="-35" dirty="0">
                <a:latin typeface="Malgun Gothic"/>
                <a:cs typeface="Malgun Gothic"/>
              </a:rPr>
              <a:t>optimizer.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Malgun Gothic"/>
                <a:cs typeface="Malgun Gothic"/>
              </a:rPr>
              <a:t>Parameters are </a:t>
            </a:r>
            <a:r>
              <a:rPr sz="2800" spc="-10" dirty="0">
                <a:latin typeface="Malgun Gothic"/>
                <a:cs typeface="Malgun Gothic"/>
              </a:rPr>
              <a:t>updated </a:t>
            </a:r>
            <a:r>
              <a:rPr sz="2800" spc="-5" dirty="0">
                <a:latin typeface="Malgun Gothic"/>
                <a:cs typeface="Malgun Gothic"/>
              </a:rPr>
              <a:t>when </a:t>
            </a:r>
            <a:r>
              <a:rPr sz="2800" spc="-10" dirty="0">
                <a:latin typeface="Malgun Gothic"/>
                <a:cs typeface="Malgun Gothic"/>
              </a:rPr>
              <a:t>sess.run(train_op, </a:t>
            </a:r>
            <a:r>
              <a:rPr sz="2800" spc="-5" dirty="0">
                <a:latin typeface="Malgun Gothic"/>
                <a:cs typeface="Malgun Gothic"/>
              </a:rPr>
              <a:t>...) </a:t>
            </a:r>
            <a:r>
              <a:rPr sz="2800" spc="-10" dirty="0">
                <a:latin typeface="Malgun Gothic"/>
                <a:cs typeface="Malgun Gothic"/>
              </a:rPr>
              <a:t>is</a:t>
            </a:r>
            <a:r>
              <a:rPr sz="2800" spc="26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called.</a:t>
            </a:r>
            <a:endParaRPr sz="2800">
              <a:latin typeface="Malgun Gothic"/>
              <a:cs typeface="Malgun Gothic"/>
            </a:endParaRPr>
          </a:p>
          <a:p>
            <a:pPr marL="212090" marR="6659880">
              <a:lnSpc>
                <a:spcPct val="100000"/>
              </a:lnSpc>
              <a:spcBef>
                <a:spcPts val="2830"/>
              </a:spcBef>
            </a:pPr>
            <a:r>
              <a:rPr sz="2800" spc="-5" dirty="0">
                <a:solidFill>
                  <a:srgbClr val="006FC0"/>
                </a:solidFill>
                <a:latin typeface="Cambria Math"/>
                <a:cs typeface="Cambria Math"/>
              </a:rPr>
              <a:t># optimizer  </a:t>
            </a:r>
            <a:r>
              <a:rPr sz="2800" spc="-15" dirty="0">
                <a:latin typeface="Cambria Math"/>
                <a:cs typeface="Cambria Math"/>
              </a:rPr>
              <a:t>learning_rate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0.01</a:t>
            </a:r>
            <a:endParaRPr sz="2800">
              <a:latin typeface="Cambria Math"/>
              <a:cs typeface="Cambria Math"/>
            </a:endParaRPr>
          </a:p>
          <a:p>
            <a:pPr marL="212090" marR="3873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mbria Math"/>
                <a:cs typeface="Cambria Math"/>
              </a:rPr>
              <a:t>optimizer = 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tf.train.GradientDescentOptimizer</a:t>
            </a:r>
            <a:r>
              <a:rPr sz="2800" spc="-10" dirty="0">
                <a:latin typeface="Cambria Math"/>
                <a:cs typeface="Cambria Math"/>
              </a:rPr>
              <a:t>(learning_rate)  </a:t>
            </a:r>
            <a:r>
              <a:rPr sz="2800" spc="-15" dirty="0">
                <a:latin typeface="Cambria Math"/>
                <a:cs typeface="Cambria Math"/>
              </a:rPr>
              <a:t>train_op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optimizer.minimize(loss)</a:t>
            </a:r>
            <a:endParaRPr sz="2800">
              <a:latin typeface="Cambria Math"/>
              <a:cs typeface="Cambria Math"/>
            </a:endParaRPr>
          </a:p>
          <a:p>
            <a:pPr marL="212090">
              <a:lnSpc>
                <a:spcPct val="100000"/>
              </a:lnSpc>
            </a:pPr>
            <a:r>
              <a:rPr sz="2800" spc="-5" dirty="0">
                <a:latin typeface="Cambria Math"/>
                <a:cs typeface="Cambria Math"/>
              </a:rPr>
              <a:t>...</a:t>
            </a:r>
            <a:endParaRPr sz="2800">
              <a:latin typeface="Cambria Math"/>
              <a:cs typeface="Cambria Math"/>
            </a:endParaRPr>
          </a:p>
          <a:p>
            <a:pPr marL="212090">
              <a:lnSpc>
                <a:spcPct val="100000"/>
              </a:lnSpc>
            </a:pPr>
            <a:r>
              <a:rPr sz="2800" spc="-10" dirty="0">
                <a:latin typeface="Cambria Math"/>
                <a:cs typeface="Cambria Math"/>
              </a:rPr>
              <a:t>sess.run(train_op, </a:t>
            </a:r>
            <a:r>
              <a:rPr sz="2800" spc="-5" dirty="0">
                <a:latin typeface="Cambria Math"/>
                <a:cs typeface="Cambria Math"/>
              </a:rPr>
              <a:t>{x: batch_x, y: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batch_y})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8825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Review </a:t>
            </a:r>
            <a:r>
              <a:rPr sz="4400" spc="-40" dirty="0"/>
              <a:t>of </a:t>
            </a:r>
            <a:r>
              <a:rPr sz="4400" dirty="0"/>
              <a:t>the </a:t>
            </a:r>
            <a:r>
              <a:rPr sz="4400" spc="-15" dirty="0"/>
              <a:t>Batch</a:t>
            </a:r>
            <a:r>
              <a:rPr sz="4400" spc="50" dirty="0"/>
              <a:t> </a:t>
            </a:r>
            <a:r>
              <a:rPr sz="4400" spc="-5" dirty="0"/>
              <a:t>Normalization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4796790" cy="35782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Normalize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15" dirty="0">
                <a:latin typeface="Malgun Gothic"/>
                <a:cs typeface="Malgun Gothic"/>
              </a:rPr>
              <a:t>activations </a:t>
            </a:r>
            <a:r>
              <a:rPr sz="2800" spc="-35" dirty="0">
                <a:latin typeface="Malgun Gothic"/>
                <a:cs typeface="Malgun Gothic"/>
              </a:rPr>
              <a:t>of 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10" dirty="0">
                <a:latin typeface="Malgun Gothic"/>
                <a:cs typeface="Malgun Gothic"/>
              </a:rPr>
              <a:t>previous</a:t>
            </a:r>
            <a:r>
              <a:rPr sz="2800" spc="20" dirty="0">
                <a:latin typeface="Malgun Gothic"/>
                <a:cs typeface="Malgun Gothic"/>
              </a:rPr>
              <a:t> </a:t>
            </a:r>
            <a:r>
              <a:rPr sz="2800" spc="-50" dirty="0">
                <a:latin typeface="Malgun Gothic"/>
                <a:cs typeface="Malgun Gothic"/>
              </a:rPr>
              <a:t>layer.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Advantages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ts val="2735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Allows </a:t>
            </a:r>
            <a:r>
              <a:rPr sz="2400" dirty="0">
                <a:latin typeface="Malgun Gothic"/>
                <a:cs typeface="Malgun Gothic"/>
              </a:rPr>
              <a:t>much </a:t>
            </a:r>
            <a:r>
              <a:rPr sz="2400" spc="-5" dirty="0">
                <a:latin typeface="Malgun Gothic"/>
                <a:cs typeface="Malgun Gothic"/>
              </a:rPr>
              <a:t>higher</a:t>
            </a:r>
            <a:r>
              <a:rPr sz="2400" spc="-4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learning</a:t>
            </a:r>
            <a:endParaRPr sz="2400">
              <a:latin typeface="Malgun Gothic"/>
              <a:cs typeface="Malgun Gothic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latin typeface="Malgun Gothic"/>
                <a:cs typeface="Malgun Gothic"/>
              </a:rPr>
              <a:t>rates.</a:t>
            </a:r>
            <a:endParaRPr sz="2400">
              <a:latin typeface="Malgun Gothic"/>
              <a:cs typeface="Malgun Gothic"/>
            </a:endParaRPr>
          </a:p>
          <a:p>
            <a:pPr marL="698500" marR="55753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Can be </a:t>
            </a:r>
            <a:r>
              <a:rPr sz="2400" spc="-5" dirty="0">
                <a:latin typeface="Malgun Gothic"/>
                <a:cs typeface="Malgun Gothic"/>
              </a:rPr>
              <a:t>less </a:t>
            </a:r>
            <a:r>
              <a:rPr sz="2400" spc="-10" dirty="0">
                <a:latin typeface="Malgun Gothic"/>
                <a:cs typeface="Malgun Gothic"/>
              </a:rPr>
              <a:t>careful </a:t>
            </a:r>
            <a:r>
              <a:rPr sz="2400" dirty="0">
                <a:latin typeface="Malgun Gothic"/>
                <a:cs typeface="Malgun Gothic"/>
              </a:rPr>
              <a:t>about  </a:t>
            </a:r>
            <a:r>
              <a:rPr sz="2400" spc="-5" dirty="0">
                <a:latin typeface="Malgun Gothic"/>
                <a:cs typeface="Malgun Gothic"/>
              </a:rPr>
              <a:t>initialization.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Malgun Gothic"/>
                <a:cs typeface="Malgun Gothic"/>
              </a:rPr>
              <a:t>Faster</a:t>
            </a:r>
            <a:r>
              <a:rPr sz="2400" spc="-5" dirty="0">
                <a:latin typeface="Malgun Gothic"/>
                <a:cs typeface="Malgun Gothic"/>
              </a:rPr>
              <a:t> learning.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No need for</a:t>
            </a:r>
            <a:r>
              <a:rPr sz="2400" spc="2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Dropout.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363" y="2203544"/>
            <a:ext cx="5506549" cy="3863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17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Batch</a:t>
            </a:r>
            <a:r>
              <a:rPr sz="4400" spc="-60" dirty="0"/>
              <a:t> </a:t>
            </a:r>
            <a:r>
              <a:rPr sz="4400" spc="-5" dirty="0"/>
              <a:t>Normalization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9953"/>
            <a:ext cx="10273665" cy="3312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tf.nn.batch_normalization() </a:t>
            </a:r>
            <a:r>
              <a:rPr sz="2800" spc="-5" dirty="0">
                <a:latin typeface="Malgun Gothic"/>
                <a:cs typeface="Malgun Gothic"/>
              </a:rPr>
              <a:t>needs bunch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15" dirty="0">
                <a:latin typeface="Malgun Gothic"/>
                <a:cs typeface="Malgun Gothic"/>
              </a:rPr>
              <a:t>variables </a:t>
            </a:r>
            <a:r>
              <a:rPr sz="2800" spc="-5" dirty="0">
                <a:latin typeface="Malgun Gothic"/>
                <a:cs typeface="Malgun Gothic"/>
              </a:rPr>
              <a:t>and </a:t>
            </a:r>
            <a:r>
              <a:rPr sz="2800" spc="-10" dirty="0">
                <a:latin typeface="Malgun Gothic"/>
                <a:cs typeface="Malgun Gothic"/>
              </a:rPr>
              <a:t>does  </a:t>
            </a:r>
            <a:r>
              <a:rPr sz="2800" spc="-5" dirty="0">
                <a:latin typeface="Malgun Gothic"/>
                <a:cs typeface="Malgun Gothic"/>
              </a:rPr>
              <a:t>not </a:t>
            </a:r>
            <a:r>
              <a:rPr sz="2800" spc="5" dirty="0">
                <a:latin typeface="Malgun Gothic"/>
                <a:cs typeface="Malgun Gothic"/>
              </a:rPr>
              <a:t>support </a:t>
            </a:r>
            <a:r>
              <a:rPr sz="2800" spc="-5" dirty="0">
                <a:latin typeface="Malgun Gothic"/>
                <a:cs typeface="Malgun Gothic"/>
              </a:rPr>
              <a:t>moving </a:t>
            </a:r>
            <a:r>
              <a:rPr sz="2800" spc="-10" dirty="0">
                <a:latin typeface="Malgun Gothic"/>
                <a:cs typeface="Malgun Gothic"/>
              </a:rPr>
              <a:t>statistics, </a:t>
            </a:r>
            <a:r>
              <a:rPr sz="2800" spc="-5" dirty="0">
                <a:latin typeface="Malgun Gothic"/>
                <a:cs typeface="Malgun Gothic"/>
              </a:rPr>
              <a:t>nor </a:t>
            </a:r>
            <a:r>
              <a:rPr sz="2800" spc="-15" dirty="0">
                <a:latin typeface="Malgun Gothic"/>
                <a:cs typeface="Malgun Gothic"/>
              </a:rPr>
              <a:t>inference</a:t>
            </a:r>
            <a:r>
              <a:rPr sz="2800" spc="12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mode.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Use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tf.layers.batch_normalization()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Put </a:t>
            </a:r>
            <a:r>
              <a:rPr sz="2400" b="1" spc="-10" dirty="0">
                <a:latin typeface="Malgun Gothic"/>
                <a:cs typeface="Malgun Gothic"/>
              </a:rPr>
              <a:t>training</a:t>
            </a:r>
            <a:r>
              <a:rPr sz="2400" spc="-10" dirty="0">
                <a:latin typeface="Malgun Gothic"/>
                <a:cs typeface="Malgun Gothic"/>
              </a:rPr>
              <a:t>=False, </a:t>
            </a:r>
            <a:r>
              <a:rPr sz="2400" spc="-5" dirty="0">
                <a:latin typeface="Malgun Gothic"/>
                <a:cs typeface="Malgun Gothic"/>
              </a:rPr>
              <a:t>when inference</a:t>
            </a:r>
            <a:r>
              <a:rPr sz="2400" spc="3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mode.</a:t>
            </a:r>
            <a:endParaRPr sz="2400">
              <a:latin typeface="Malgun Gothic"/>
              <a:cs typeface="Malgun Gothic"/>
            </a:endParaRPr>
          </a:p>
          <a:p>
            <a:pPr marL="469900" marR="3840479" lvl="1">
              <a:lnSpc>
                <a:spcPct val="107500"/>
              </a:lnSpc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It </a:t>
            </a:r>
            <a:r>
              <a:rPr sz="2400" spc="5" dirty="0">
                <a:latin typeface="Malgun Gothic"/>
                <a:cs typeface="Malgun Gothic"/>
              </a:rPr>
              <a:t>supports </a:t>
            </a:r>
            <a:r>
              <a:rPr sz="2400" spc="-5" dirty="0">
                <a:latin typeface="Malgun Gothic"/>
                <a:cs typeface="Malgun Gothic"/>
              </a:rPr>
              <a:t>moving </a:t>
            </a:r>
            <a:r>
              <a:rPr sz="2400" dirty="0">
                <a:latin typeface="Malgun Gothic"/>
                <a:cs typeface="Malgun Gothic"/>
              </a:rPr>
              <a:t>statistics </a:t>
            </a:r>
            <a:r>
              <a:rPr sz="2400" spc="-25" dirty="0">
                <a:latin typeface="Malgun Gothic"/>
                <a:cs typeface="Malgun Gothic"/>
              </a:rPr>
              <a:t>of </a:t>
            </a:r>
            <a:r>
              <a:rPr sz="2400" dirty="0">
                <a:latin typeface="Malgun Gothic"/>
                <a:cs typeface="Malgun Gothic"/>
              </a:rPr>
              <a:t>the mean  </a:t>
            </a:r>
            <a:r>
              <a:rPr sz="2400" spc="-5" dirty="0">
                <a:latin typeface="Malgun Gothic"/>
                <a:cs typeface="Malgun Gothic"/>
              </a:rPr>
              <a:t>and </a:t>
            </a:r>
            <a:r>
              <a:rPr sz="2400" spc="-10" dirty="0">
                <a:latin typeface="Malgun Gothic"/>
                <a:cs typeface="Malgun Gothic"/>
              </a:rPr>
              <a:t>variance.</a:t>
            </a:r>
            <a:endParaRPr sz="2400">
              <a:latin typeface="Malgun Gothic"/>
              <a:cs typeface="Malgun Gothic"/>
            </a:endParaRPr>
          </a:p>
          <a:p>
            <a:pPr marL="469900" marR="4098925" lvl="1">
              <a:lnSpc>
                <a:spcPts val="3100"/>
              </a:lnSpc>
              <a:spcBef>
                <a:spcPts val="125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Malgun Gothic"/>
                <a:cs typeface="Malgun Gothic"/>
              </a:rPr>
              <a:t>‘momentum’ </a:t>
            </a:r>
            <a:r>
              <a:rPr sz="2400" spc="-10" dirty="0">
                <a:latin typeface="Malgun Gothic"/>
                <a:cs typeface="Malgun Gothic"/>
              </a:rPr>
              <a:t>determines forget rate </a:t>
            </a:r>
            <a:r>
              <a:rPr sz="2400" spc="-20" dirty="0">
                <a:latin typeface="Malgun Gothic"/>
                <a:cs typeface="Malgun Gothic"/>
              </a:rPr>
              <a:t>of  </a:t>
            </a:r>
            <a:r>
              <a:rPr sz="2400" dirty="0">
                <a:latin typeface="Malgun Gothic"/>
                <a:cs typeface="Malgun Gothic"/>
              </a:rPr>
              <a:t>the moving</a:t>
            </a:r>
            <a:r>
              <a:rPr sz="2400" spc="1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statistics.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6240" y="2954917"/>
            <a:ext cx="3726827" cy="3828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1142" y="1809953"/>
            <a:ext cx="4377690" cy="24993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algun Gothic"/>
                <a:cs typeface="Malgun Gothic"/>
              </a:rPr>
              <a:t>‘update_ops’ </a:t>
            </a:r>
            <a:r>
              <a:rPr sz="2800" spc="-5" dirty="0">
                <a:latin typeface="Malgun Gothic"/>
                <a:cs typeface="Malgun Gothic"/>
              </a:rPr>
              <a:t>should be  </a:t>
            </a:r>
            <a:r>
              <a:rPr sz="2800" spc="-10" dirty="0">
                <a:latin typeface="Malgun Gothic"/>
                <a:cs typeface="Malgun Gothic"/>
              </a:rPr>
              <a:t>called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10" dirty="0">
                <a:latin typeface="Malgun Gothic"/>
                <a:cs typeface="Malgun Gothic"/>
              </a:rPr>
              <a:t>update statistics 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20" dirty="0">
                <a:latin typeface="Malgun Gothic"/>
                <a:cs typeface="Malgun Gothic"/>
              </a:rPr>
              <a:t>batch</a:t>
            </a:r>
            <a:r>
              <a:rPr sz="2800" spc="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normalization.</a:t>
            </a:r>
            <a:endParaRPr sz="2800">
              <a:latin typeface="Malgun Gothic"/>
              <a:cs typeface="Malgun Gothic"/>
            </a:endParaRPr>
          </a:p>
          <a:p>
            <a:pPr marL="241300" marR="95250" indent="-228600">
              <a:lnSpc>
                <a:spcPct val="9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Malgun Gothic"/>
                <a:cs typeface="Malgun Gothic"/>
              </a:rPr>
              <a:t>In </a:t>
            </a:r>
            <a:r>
              <a:rPr sz="2800" spc="-10" dirty="0">
                <a:latin typeface="Malgun Gothic"/>
                <a:cs typeface="Malgun Gothic"/>
              </a:rPr>
              <a:t>inference </a:t>
            </a:r>
            <a:r>
              <a:rPr sz="2800" spc="-5" dirty="0">
                <a:latin typeface="Malgun Gothic"/>
                <a:cs typeface="Malgun Gothic"/>
              </a:rPr>
              <a:t>mode, the  </a:t>
            </a:r>
            <a:r>
              <a:rPr sz="2800" spc="-15" dirty="0">
                <a:latin typeface="Malgun Gothic"/>
                <a:cs typeface="Malgun Gothic"/>
              </a:rPr>
              <a:t>values </a:t>
            </a:r>
            <a:r>
              <a:rPr sz="2800" spc="-20" dirty="0">
                <a:latin typeface="Malgun Gothic"/>
                <a:cs typeface="Malgun Gothic"/>
              </a:rPr>
              <a:t>are </a:t>
            </a:r>
            <a:r>
              <a:rPr sz="2800" spc="-5" dirty="0">
                <a:latin typeface="Malgun Gothic"/>
                <a:cs typeface="Malgun Gothic"/>
              </a:rPr>
              <a:t>normalized by  moving</a:t>
            </a:r>
            <a:r>
              <a:rPr sz="280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statistics.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46468" y="4787519"/>
            <a:ext cx="114300" cy="1878964"/>
          </a:xfrm>
          <a:custGeom>
            <a:avLst/>
            <a:gdLst/>
            <a:ahLst/>
            <a:cxnLst/>
            <a:rect l="l" t="t" r="r" b="b"/>
            <a:pathLst>
              <a:path w="114300" h="1878965">
                <a:moveTo>
                  <a:pt x="0" y="1763610"/>
                </a:moveTo>
                <a:lnTo>
                  <a:pt x="56260" y="1878355"/>
                </a:lnTo>
                <a:lnTo>
                  <a:pt x="104739" y="1783245"/>
                </a:lnTo>
                <a:lnTo>
                  <a:pt x="76073" y="1783245"/>
                </a:lnTo>
                <a:lnTo>
                  <a:pt x="37973" y="1782952"/>
                </a:lnTo>
                <a:lnTo>
                  <a:pt x="38119" y="1763903"/>
                </a:lnTo>
                <a:lnTo>
                  <a:pt x="0" y="1763610"/>
                </a:lnTo>
                <a:close/>
              </a:path>
              <a:path w="114300" h="1878965">
                <a:moveTo>
                  <a:pt x="51688" y="0"/>
                </a:moveTo>
                <a:lnTo>
                  <a:pt x="37973" y="1782952"/>
                </a:lnTo>
                <a:lnTo>
                  <a:pt x="76073" y="1783245"/>
                </a:lnTo>
                <a:lnTo>
                  <a:pt x="89788" y="253"/>
                </a:lnTo>
                <a:lnTo>
                  <a:pt x="51688" y="0"/>
                </a:lnTo>
                <a:close/>
              </a:path>
              <a:path w="114300" h="1878965">
                <a:moveTo>
                  <a:pt x="76219" y="1764195"/>
                </a:moveTo>
                <a:lnTo>
                  <a:pt x="76073" y="1783245"/>
                </a:lnTo>
                <a:lnTo>
                  <a:pt x="104739" y="1783245"/>
                </a:lnTo>
                <a:lnTo>
                  <a:pt x="114300" y="1764487"/>
                </a:lnTo>
                <a:lnTo>
                  <a:pt x="76219" y="1764195"/>
                </a:lnTo>
                <a:close/>
              </a:path>
              <a:path w="114300" h="1878965">
                <a:moveTo>
                  <a:pt x="76221" y="1763903"/>
                </a:moveTo>
                <a:lnTo>
                  <a:pt x="38119" y="1763903"/>
                </a:lnTo>
                <a:lnTo>
                  <a:pt x="76219" y="1764195"/>
                </a:lnTo>
                <a:lnTo>
                  <a:pt x="76221" y="17639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188" y="1902281"/>
            <a:ext cx="5659307" cy="4256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7130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tf.layers.batch_normalization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6835640" y="4418461"/>
            <a:ext cx="3894723" cy="2211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207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Residual</a:t>
            </a:r>
            <a:r>
              <a:rPr sz="4400" spc="-40" dirty="0"/>
              <a:t> </a:t>
            </a:r>
            <a:r>
              <a:rPr sz="4400" dirty="0"/>
              <a:t>Connection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39460" y="2736850"/>
            <a:ext cx="370205" cy="282575"/>
          </a:xfrm>
          <a:custGeom>
            <a:avLst/>
            <a:gdLst/>
            <a:ahLst/>
            <a:cxnLst/>
            <a:rect l="l" t="t" r="r" b="b"/>
            <a:pathLst>
              <a:path w="370204" h="282575">
                <a:moveTo>
                  <a:pt x="280035" y="0"/>
                </a:moveTo>
                <a:lnTo>
                  <a:pt x="276098" y="11429"/>
                </a:lnTo>
                <a:lnTo>
                  <a:pt x="292405" y="18504"/>
                </a:lnTo>
                <a:lnTo>
                  <a:pt x="306450" y="28305"/>
                </a:lnTo>
                <a:lnTo>
                  <a:pt x="334974" y="73852"/>
                </a:lnTo>
                <a:lnTo>
                  <a:pt x="343269" y="115623"/>
                </a:lnTo>
                <a:lnTo>
                  <a:pt x="344297" y="139700"/>
                </a:lnTo>
                <a:lnTo>
                  <a:pt x="343251" y="164580"/>
                </a:lnTo>
                <a:lnTo>
                  <a:pt x="334920" y="207529"/>
                </a:lnTo>
                <a:lnTo>
                  <a:pt x="306498" y="253777"/>
                </a:lnTo>
                <a:lnTo>
                  <a:pt x="276478" y="270763"/>
                </a:lnTo>
                <a:lnTo>
                  <a:pt x="280035" y="282321"/>
                </a:lnTo>
                <a:lnTo>
                  <a:pt x="318531" y="264239"/>
                </a:lnTo>
                <a:lnTo>
                  <a:pt x="346837" y="232917"/>
                </a:lnTo>
                <a:lnTo>
                  <a:pt x="364267" y="191071"/>
                </a:lnTo>
                <a:lnTo>
                  <a:pt x="370077" y="141224"/>
                </a:lnTo>
                <a:lnTo>
                  <a:pt x="368625" y="115339"/>
                </a:lnTo>
                <a:lnTo>
                  <a:pt x="357004" y="69429"/>
                </a:lnTo>
                <a:lnTo>
                  <a:pt x="333881" y="32093"/>
                </a:lnTo>
                <a:lnTo>
                  <a:pt x="300491" y="7379"/>
                </a:lnTo>
                <a:lnTo>
                  <a:pt x="280035" y="0"/>
                </a:lnTo>
                <a:close/>
              </a:path>
              <a:path w="370204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809953"/>
            <a:ext cx="9718040" cy="1228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20" dirty="0">
                <a:latin typeface="Malgun Gothic"/>
                <a:cs typeface="Malgun Gothic"/>
              </a:rPr>
              <a:t>Residual </a:t>
            </a:r>
            <a:r>
              <a:rPr sz="2800" spc="-10" dirty="0">
                <a:latin typeface="Malgun Gothic"/>
                <a:cs typeface="Malgun Gothic"/>
              </a:rPr>
              <a:t>Network </a:t>
            </a:r>
            <a:r>
              <a:rPr sz="2800" spc="-5" dirty="0">
                <a:latin typeface="Malgun Gothic"/>
                <a:cs typeface="Malgun Gothic"/>
              </a:rPr>
              <a:t>is a neural </a:t>
            </a:r>
            <a:r>
              <a:rPr sz="2800" spc="-10" dirty="0">
                <a:latin typeface="Malgun Gothic"/>
                <a:cs typeface="Malgun Gothic"/>
              </a:rPr>
              <a:t>network </a:t>
            </a:r>
            <a:r>
              <a:rPr sz="2800" spc="-15" dirty="0">
                <a:latin typeface="Malgun Gothic"/>
                <a:cs typeface="Malgun Gothic"/>
              </a:rPr>
              <a:t>architecture </a:t>
            </a:r>
            <a:r>
              <a:rPr sz="2800" spc="-10" dirty="0">
                <a:latin typeface="Malgun Gothic"/>
                <a:cs typeface="Malgun Gothic"/>
              </a:rPr>
              <a:t>which  solves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15" dirty="0">
                <a:latin typeface="Malgun Gothic"/>
                <a:cs typeface="Malgun Gothic"/>
              </a:rPr>
              <a:t>problem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15" dirty="0">
                <a:latin typeface="Malgun Gothic"/>
                <a:cs typeface="Malgun Gothic"/>
              </a:rPr>
              <a:t>vanishing</a:t>
            </a:r>
            <a:r>
              <a:rPr sz="2800" spc="120" dirty="0">
                <a:latin typeface="Malgun Gothic"/>
                <a:cs typeface="Malgun Gothic"/>
              </a:rPr>
              <a:t> </a:t>
            </a:r>
            <a:r>
              <a:rPr sz="2800" spc="-10" dirty="0">
                <a:latin typeface="Malgun Gothic"/>
                <a:cs typeface="Malgun Gothic"/>
              </a:rPr>
              <a:t>gradients.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  <a:tab pos="4522470" algn="l"/>
                <a:tab pos="4888230" algn="l"/>
              </a:tabLst>
            </a:pPr>
            <a:r>
              <a:rPr sz="2400" spc="-15" dirty="0">
                <a:latin typeface="Malgun Gothic"/>
                <a:cs typeface="Malgun Gothic"/>
              </a:rPr>
              <a:t>Residual </a:t>
            </a:r>
            <a:r>
              <a:rPr sz="2400" dirty="0">
                <a:latin typeface="Malgun Gothic"/>
                <a:cs typeface="Malgun Gothic"/>
              </a:rPr>
              <a:t>connection: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𝑓	𝑥	+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89730" y="2553490"/>
            <a:ext cx="1505597" cy="1324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459" y="4337303"/>
            <a:ext cx="11125200" cy="2161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2532" y="3529584"/>
            <a:ext cx="7136892" cy="2891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10365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Transposed </a:t>
            </a:r>
            <a:r>
              <a:rPr sz="4400" spc="-5" dirty="0"/>
              <a:t>Convolution</a:t>
            </a:r>
            <a:r>
              <a:rPr sz="4400" spc="40" dirty="0"/>
              <a:t> </a:t>
            </a:r>
            <a:r>
              <a:rPr sz="4400" spc="-5" dirty="0"/>
              <a:t>(Deconvolution)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6939" y="1809953"/>
            <a:ext cx="9910445" cy="1731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The need for </a:t>
            </a:r>
            <a:r>
              <a:rPr sz="2800" spc="-10" dirty="0">
                <a:latin typeface="Malgun Gothic"/>
                <a:cs typeface="Malgun Gothic"/>
              </a:rPr>
              <a:t>transposed </a:t>
            </a:r>
            <a:r>
              <a:rPr sz="2800" spc="-5" dirty="0">
                <a:latin typeface="Malgun Gothic"/>
                <a:cs typeface="Malgun Gothic"/>
              </a:rPr>
              <a:t>convolutions </a:t>
            </a:r>
            <a:r>
              <a:rPr sz="2800" spc="-10" dirty="0">
                <a:latin typeface="Malgun Gothic"/>
                <a:cs typeface="Malgun Gothic"/>
              </a:rPr>
              <a:t>generally </a:t>
            </a:r>
            <a:r>
              <a:rPr sz="2800" spc="-5" dirty="0">
                <a:latin typeface="Malgun Gothic"/>
                <a:cs typeface="Malgun Gothic"/>
              </a:rPr>
              <a:t>arises </a:t>
            </a:r>
            <a:r>
              <a:rPr sz="2800" spc="-15" dirty="0">
                <a:latin typeface="Malgun Gothic"/>
                <a:cs typeface="Malgun Gothic"/>
              </a:rPr>
              <a:t>from  </a:t>
            </a:r>
            <a:r>
              <a:rPr sz="2800" spc="-5" dirty="0">
                <a:latin typeface="Malgun Gothic"/>
                <a:cs typeface="Malgun Gothic"/>
              </a:rPr>
              <a:t>the </a:t>
            </a:r>
            <a:r>
              <a:rPr sz="2800" spc="-15" dirty="0">
                <a:latin typeface="Malgun Gothic"/>
                <a:cs typeface="Malgun Gothic"/>
              </a:rPr>
              <a:t>desire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use a </a:t>
            </a:r>
            <a:r>
              <a:rPr sz="2800" spc="-10" dirty="0">
                <a:latin typeface="Malgun Gothic"/>
                <a:cs typeface="Malgun Gothic"/>
              </a:rPr>
              <a:t>transformation going </a:t>
            </a:r>
            <a:r>
              <a:rPr sz="2800" spc="-5" dirty="0">
                <a:latin typeface="Malgun Gothic"/>
                <a:cs typeface="Malgun Gothic"/>
              </a:rPr>
              <a:t>in the </a:t>
            </a:r>
            <a:r>
              <a:rPr sz="2800" spc="-10" dirty="0">
                <a:latin typeface="Malgun Gothic"/>
                <a:cs typeface="Malgun Gothic"/>
              </a:rPr>
              <a:t>opposite  </a:t>
            </a:r>
            <a:r>
              <a:rPr sz="2800" spc="-15" dirty="0">
                <a:latin typeface="Malgun Gothic"/>
                <a:cs typeface="Malgun Gothic"/>
              </a:rPr>
              <a:t>direction </a:t>
            </a:r>
            <a:r>
              <a:rPr sz="2800" spc="-35" dirty="0">
                <a:latin typeface="Malgun Gothic"/>
                <a:cs typeface="Malgun Gothic"/>
              </a:rPr>
              <a:t>of </a:t>
            </a:r>
            <a:r>
              <a:rPr sz="2800" spc="-5" dirty="0">
                <a:latin typeface="Malgun Gothic"/>
                <a:cs typeface="Malgun Gothic"/>
              </a:rPr>
              <a:t>a normal</a:t>
            </a:r>
            <a:r>
              <a:rPr sz="2800" spc="8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convolution.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tf.layers.conv2d_transpose()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6318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Load </a:t>
            </a:r>
            <a:r>
              <a:rPr sz="4400" spc="-10" dirty="0"/>
              <a:t>Pre-trained</a:t>
            </a:r>
            <a:r>
              <a:rPr sz="4400" spc="-65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6883"/>
            <a:ext cx="8450580" cy="28422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29235" marR="5080" indent="-229235" algn="r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5" dirty="0">
                <a:latin typeface="Malgun Gothic"/>
                <a:cs typeface="Malgun Gothic"/>
              </a:rPr>
              <a:t>There </a:t>
            </a:r>
            <a:r>
              <a:rPr sz="2800" spc="-20" dirty="0">
                <a:latin typeface="Malgun Gothic"/>
                <a:cs typeface="Malgun Gothic"/>
              </a:rPr>
              <a:t>are </a:t>
            </a:r>
            <a:r>
              <a:rPr sz="2800" spc="-5" dirty="0">
                <a:latin typeface="Malgun Gothic"/>
                <a:cs typeface="Malgun Gothic"/>
              </a:rPr>
              <a:t>popular </a:t>
            </a:r>
            <a:r>
              <a:rPr sz="2800" spc="-10" dirty="0">
                <a:latin typeface="Malgun Gothic"/>
                <a:cs typeface="Malgun Gothic"/>
              </a:rPr>
              <a:t>network </a:t>
            </a:r>
            <a:r>
              <a:rPr sz="2800" spc="-15" dirty="0">
                <a:latin typeface="Malgun Gothic"/>
                <a:cs typeface="Malgun Gothic"/>
              </a:rPr>
              <a:t>architectures </a:t>
            </a:r>
            <a:r>
              <a:rPr sz="2800" spc="-5" dirty="0">
                <a:latin typeface="Malgun Gothic"/>
                <a:cs typeface="Malgun Gothic"/>
              </a:rPr>
              <a:t>in TF</a:t>
            </a:r>
            <a:r>
              <a:rPr sz="2800" spc="195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Slim</a:t>
            </a:r>
            <a:endParaRPr sz="2800">
              <a:latin typeface="Malgun Gothic"/>
              <a:cs typeface="Malgun Gothic"/>
            </a:endParaRPr>
          </a:p>
          <a:p>
            <a:pPr marL="228600" marR="99695" lvl="1" indent="-228600" algn="r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Font typeface="Arial"/>
              <a:buChar char="•"/>
              <a:tabLst>
                <a:tab pos="228600" algn="l"/>
              </a:tabLst>
            </a:pP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https:/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/github.com/</a:t>
            </a:r>
            <a:r>
              <a:rPr sz="24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t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en</a:t>
            </a:r>
            <a:r>
              <a:rPr sz="24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s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o</a:t>
            </a:r>
            <a:r>
              <a:rPr sz="2400" u="heavy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r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flow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/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models/t</a:t>
            </a:r>
            <a:r>
              <a:rPr sz="24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r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ee/mas</a:t>
            </a:r>
            <a:r>
              <a:rPr sz="24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t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algun Gothic"/>
                <a:cs typeface="Malgun Gothic"/>
                <a:hlinkClick r:id="rId2"/>
              </a:rPr>
              <a:t>er/slim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Inception V1-V4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Malgun Gothic"/>
                <a:cs typeface="Malgun Gothic"/>
              </a:rPr>
              <a:t>Inception-ResNet-v2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Malgun Gothic"/>
                <a:cs typeface="Malgun Gothic"/>
              </a:rPr>
              <a:t>ResNet</a:t>
            </a:r>
            <a:r>
              <a:rPr sz="2400" spc="5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50/101/152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Malgun Gothic"/>
                <a:cs typeface="Malgun Gothic"/>
              </a:rPr>
              <a:t>VGG</a:t>
            </a:r>
            <a:r>
              <a:rPr sz="2400" dirty="0">
                <a:latin typeface="Malgun Gothic"/>
                <a:cs typeface="Malgun Gothic"/>
              </a:rPr>
              <a:t> </a:t>
            </a:r>
            <a:r>
              <a:rPr sz="2400" spc="-5" dirty="0">
                <a:latin typeface="Malgun Gothic"/>
                <a:cs typeface="Malgun Gothic"/>
              </a:rPr>
              <a:t>16/19</a:t>
            </a:r>
            <a:endParaRPr sz="24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Malgun Gothic"/>
                <a:cs typeface="Malgun Gothic"/>
              </a:rPr>
              <a:t>MobileNet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250" y="2673477"/>
            <a:ext cx="36220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85" dirty="0"/>
              <a:t> </a:t>
            </a:r>
            <a:r>
              <a:rPr sz="6000" spc="-190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6061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TensorFlow</a:t>
            </a:r>
            <a:r>
              <a:rPr sz="4400" spc="-85" dirty="0"/>
              <a:t> </a:t>
            </a:r>
            <a:r>
              <a:rPr sz="4400" spc="-15" dirty="0"/>
              <a:t>Architecture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6883"/>
            <a:ext cx="9823450" cy="17830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Core </a:t>
            </a:r>
            <a:r>
              <a:rPr sz="2800" spc="-5" dirty="0">
                <a:latin typeface="Malgun Gothic"/>
                <a:cs typeface="Malgun Gothic"/>
              </a:rPr>
              <a:t>in</a:t>
            </a:r>
            <a:r>
              <a:rPr sz="2800" spc="1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C++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Malgun Gothic"/>
                <a:cs typeface="Malgun Gothic"/>
              </a:rPr>
              <a:t>Very </a:t>
            </a:r>
            <a:r>
              <a:rPr sz="2400" spc="-5" dirty="0">
                <a:latin typeface="Malgun Gothic"/>
                <a:cs typeface="Malgun Gothic"/>
              </a:rPr>
              <a:t>low</a:t>
            </a:r>
            <a:r>
              <a:rPr sz="2400" spc="2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overhead</a:t>
            </a:r>
            <a:endParaRPr sz="24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Malgun Gothic"/>
                <a:cs typeface="Malgun Gothic"/>
              </a:rPr>
              <a:t>Different front </a:t>
            </a:r>
            <a:r>
              <a:rPr sz="2800" spc="-10" dirty="0">
                <a:latin typeface="Malgun Gothic"/>
                <a:cs typeface="Malgun Gothic"/>
              </a:rPr>
              <a:t>ends </a:t>
            </a:r>
            <a:r>
              <a:rPr sz="2800" spc="-5" dirty="0">
                <a:latin typeface="Malgun Gothic"/>
                <a:cs typeface="Malgun Gothic"/>
              </a:rPr>
              <a:t>for specifying/driving the</a:t>
            </a:r>
            <a:r>
              <a:rPr sz="2800" spc="19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computation</a:t>
            </a:r>
            <a:endParaRPr sz="2800">
              <a:latin typeface="Malgun Gothic"/>
              <a:cs typeface="Malgun Gothic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Malgun Gothic"/>
                <a:cs typeface="Malgun Gothic"/>
              </a:rPr>
              <a:t>Python </a:t>
            </a:r>
            <a:r>
              <a:rPr sz="2400" spc="-5" dirty="0">
                <a:latin typeface="Malgun Gothic"/>
                <a:cs typeface="Malgun Gothic"/>
              </a:rPr>
              <a:t>and </a:t>
            </a:r>
            <a:r>
              <a:rPr sz="2400" dirty="0">
                <a:latin typeface="Malgun Gothic"/>
                <a:cs typeface="Malgun Gothic"/>
              </a:rPr>
              <a:t>C++ </a:t>
            </a:r>
            <a:r>
              <a:rPr sz="2400" spc="-30" dirty="0">
                <a:latin typeface="Malgun Gothic"/>
                <a:cs typeface="Malgun Gothic"/>
              </a:rPr>
              <a:t>today, </a:t>
            </a:r>
            <a:r>
              <a:rPr sz="2400" spc="-5" dirty="0">
                <a:latin typeface="Malgun Gothic"/>
                <a:cs typeface="Malgun Gothic"/>
              </a:rPr>
              <a:t>easy </a:t>
            </a:r>
            <a:r>
              <a:rPr sz="2400" spc="-15" dirty="0">
                <a:latin typeface="Malgun Gothic"/>
                <a:cs typeface="Malgun Gothic"/>
              </a:rPr>
              <a:t>to </a:t>
            </a:r>
            <a:r>
              <a:rPr sz="2400" spc="-5" dirty="0">
                <a:latin typeface="Malgun Gothic"/>
                <a:cs typeface="Malgun Gothic"/>
              </a:rPr>
              <a:t>add</a:t>
            </a:r>
            <a:r>
              <a:rPr sz="2400" spc="9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more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0279" y="4000500"/>
            <a:ext cx="2414270" cy="668020"/>
          </a:xfrm>
          <a:prstGeom prst="rect">
            <a:avLst/>
          </a:prstGeom>
          <a:solidFill>
            <a:srgbClr val="DEEBF7"/>
          </a:solidFill>
          <a:ln w="12192">
            <a:solidFill>
              <a:srgbClr val="41709C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latin typeface="Malgun Gothic"/>
                <a:cs typeface="Malgun Gothic"/>
              </a:rPr>
              <a:t>Python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2415" y="4000500"/>
            <a:ext cx="2414270" cy="668020"/>
          </a:xfrm>
          <a:prstGeom prst="rect">
            <a:avLst/>
          </a:prstGeom>
          <a:solidFill>
            <a:srgbClr val="DEEBF7"/>
          </a:solidFill>
          <a:ln w="12192">
            <a:solidFill>
              <a:srgbClr val="41709C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Malgun Gothic"/>
                <a:cs typeface="Malgun Gothic"/>
              </a:rPr>
              <a:t>C++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3028" y="4000500"/>
            <a:ext cx="2414270" cy="668020"/>
          </a:xfrm>
          <a:prstGeom prst="rect">
            <a:avLst/>
          </a:prstGeom>
          <a:solidFill>
            <a:srgbClr val="DEEBF7"/>
          </a:solidFill>
          <a:ln w="12192">
            <a:solidFill>
              <a:srgbClr val="41709C"/>
            </a:solidFill>
          </a:ln>
        </p:spPr>
        <p:txBody>
          <a:bodyPr vert="horz" wrap="square" lIns="0" tIns="1924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latin typeface="Malgun Gothic"/>
                <a:cs typeface="Malgun Gothic"/>
              </a:rPr>
              <a:t>...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40279" y="4802123"/>
            <a:ext cx="7637145" cy="668020"/>
          </a:xfrm>
          <a:prstGeom prst="rect">
            <a:avLst/>
          </a:prstGeom>
          <a:solidFill>
            <a:srgbClr val="FAE4D5"/>
          </a:solidFill>
          <a:ln w="12192">
            <a:solidFill>
              <a:srgbClr val="C55A11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1800" spc="-25" dirty="0">
                <a:latin typeface="Malgun Gothic"/>
                <a:cs typeface="Malgun Gothic"/>
              </a:rPr>
              <a:t>TensorFlow </a:t>
            </a:r>
            <a:r>
              <a:rPr sz="1800" spc="-10" dirty="0">
                <a:latin typeface="Malgun Gothic"/>
                <a:cs typeface="Malgun Gothic"/>
              </a:rPr>
              <a:t>core </a:t>
            </a:r>
            <a:r>
              <a:rPr sz="1800" spc="-5" dirty="0">
                <a:latin typeface="Malgun Gothic"/>
                <a:cs typeface="Malgun Gothic"/>
              </a:rPr>
              <a:t>execution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language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0279" y="5644896"/>
            <a:ext cx="1393190" cy="668020"/>
          </a:xfrm>
          <a:prstGeom prst="rect">
            <a:avLst/>
          </a:prstGeom>
          <a:solidFill>
            <a:srgbClr val="E1EFD9"/>
          </a:solidFill>
          <a:ln w="12192">
            <a:solidFill>
              <a:srgbClr val="538235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latin typeface="Malgun Gothic"/>
                <a:cs typeface="Malgun Gothic"/>
              </a:rPr>
              <a:t>CPU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6576" y="5644896"/>
            <a:ext cx="1393190" cy="668020"/>
          </a:xfrm>
          <a:prstGeom prst="rect">
            <a:avLst/>
          </a:prstGeom>
          <a:solidFill>
            <a:srgbClr val="E1EFD9"/>
          </a:solidFill>
          <a:ln w="12192">
            <a:solidFill>
              <a:srgbClr val="538235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latin typeface="Malgun Gothic"/>
                <a:cs typeface="Malgun Gothic"/>
              </a:rPr>
              <a:t>GPU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2871" y="5644896"/>
            <a:ext cx="1393190" cy="668020"/>
          </a:xfrm>
          <a:prstGeom prst="rect">
            <a:avLst/>
          </a:prstGeom>
          <a:solidFill>
            <a:srgbClr val="E1EFD9"/>
          </a:solidFill>
          <a:ln w="12192">
            <a:solidFill>
              <a:srgbClr val="538235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1520"/>
              </a:spcBef>
            </a:pPr>
            <a:r>
              <a:rPr sz="1800" spc="-10" dirty="0">
                <a:latin typeface="Malgun Gothic"/>
                <a:cs typeface="Malgun Gothic"/>
              </a:rPr>
              <a:t>Android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5464" y="5644896"/>
            <a:ext cx="1211580" cy="668020"/>
          </a:xfrm>
          <a:prstGeom prst="rect">
            <a:avLst/>
          </a:prstGeom>
          <a:solidFill>
            <a:srgbClr val="E1EFD9"/>
          </a:solidFill>
          <a:ln w="12192">
            <a:solidFill>
              <a:srgbClr val="538235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520"/>
              </a:spcBef>
            </a:pPr>
            <a:r>
              <a:rPr sz="1800" dirty="0">
                <a:latin typeface="Malgun Gothic"/>
                <a:cs typeface="Malgun Gothic"/>
              </a:rPr>
              <a:t>...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59168" y="5644896"/>
            <a:ext cx="1393190" cy="668020"/>
          </a:xfrm>
          <a:prstGeom prst="rect">
            <a:avLst/>
          </a:prstGeom>
          <a:solidFill>
            <a:srgbClr val="E1EFD9"/>
          </a:solidFill>
          <a:ln w="12192">
            <a:solidFill>
              <a:srgbClr val="538235"/>
            </a:solidFill>
          </a:ln>
        </p:spPr>
        <p:txBody>
          <a:bodyPr vert="horz" wrap="square" lIns="0" tIns="1930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latin typeface="Malgun Gothic"/>
                <a:cs typeface="Malgun Gothic"/>
              </a:rPr>
              <a:t>iOS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814" y="6548729"/>
            <a:ext cx="549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Malgun Gothic"/>
                <a:cs typeface="Malgun Gothic"/>
              </a:rPr>
              <a:t>https:/</a:t>
            </a:r>
            <a:r>
              <a:rPr sz="1200" spc="-5" dirty="0">
                <a:latin typeface="Malgun Gothic"/>
                <a:cs typeface="Malgun Gothic"/>
                <a:hlinkClick r:id="rId2"/>
              </a:rPr>
              <a:t>/www.slideshare.net/JenAman/large-scale-deep-learning-with-tensorflow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27457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References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9628505" cy="28390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Malgun Gothic"/>
                <a:cs typeface="Malgun Gothic"/>
              </a:rPr>
              <a:t>https://</a:t>
            </a:r>
            <a:r>
              <a:rPr sz="2800" spc="-20" dirty="0">
                <a:latin typeface="Malgun Gothic"/>
                <a:cs typeface="Malgun Gothic"/>
                <a:hlinkClick r:id="rId2"/>
              </a:rPr>
              <a:t>www.tensorflow.org</a:t>
            </a:r>
            <a:endParaRPr sz="2800">
              <a:latin typeface="Malgun Gothic"/>
              <a:cs typeface="Malgun Gothic"/>
            </a:endParaRPr>
          </a:p>
          <a:p>
            <a:pPr marL="241300" marR="60325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http</a:t>
            </a:r>
            <a:r>
              <a:rPr sz="2800" spc="-10" dirty="0">
                <a:latin typeface="Malgun Gothic"/>
                <a:cs typeface="Malgun Gothic"/>
                <a:hlinkClick r:id="rId3"/>
              </a:rPr>
              <a:t>s://ww</a:t>
            </a:r>
            <a:r>
              <a:rPr sz="2800" spc="-10" dirty="0">
                <a:latin typeface="Malgun Gothic"/>
                <a:cs typeface="Malgun Gothic"/>
              </a:rPr>
              <a:t>w</a:t>
            </a:r>
            <a:r>
              <a:rPr sz="2800" spc="-10" dirty="0">
                <a:latin typeface="Malgun Gothic"/>
                <a:cs typeface="Malgun Gothic"/>
                <a:hlinkClick r:id="rId3"/>
              </a:rPr>
              <a:t>.slideshare.net/JenAman</a:t>
            </a:r>
            <a:r>
              <a:rPr sz="2800" spc="-10" dirty="0">
                <a:latin typeface="Malgun Gothic"/>
                <a:cs typeface="Malgun Gothic"/>
              </a:rPr>
              <a:t>/la</a:t>
            </a:r>
            <a:r>
              <a:rPr sz="2800" spc="-10" dirty="0">
                <a:latin typeface="Malgun Gothic"/>
                <a:cs typeface="Malgun Gothic"/>
                <a:hlinkClick r:id="rId3"/>
              </a:rPr>
              <a:t>rge-scale-deep- </a:t>
            </a:r>
            <a:r>
              <a:rPr sz="2800" spc="-10" dirty="0">
                <a:latin typeface="Malgun Gothic"/>
                <a:cs typeface="Malgun Gothic"/>
              </a:rPr>
              <a:t> </a:t>
            </a:r>
            <a:r>
              <a:rPr sz="2800" spc="-5" dirty="0">
                <a:latin typeface="Malgun Gothic"/>
                <a:cs typeface="Malgun Gothic"/>
              </a:rPr>
              <a:t>learning-with-tensorflow</a:t>
            </a:r>
            <a:endParaRPr sz="2800">
              <a:latin typeface="Malgun Gothic"/>
              <a:cs typeface="Malgun Gothic"/>
            </a:endParaRPr>
          </a:p>
          <a:p>
            <a:pPr marL="241300" marR="765810" indent="-229235">
              <a:lnSpc>
                <a:spcPts val="303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</a:rPr>
              <a:t>https://</a:t>
            </a:r>
            <a:r>
              <a:rPr sz="2800" spc="-10" dirty="0">
                <a:latin typeface="Malgun Gothic"/>
                <a:cs typeface="Malgun Gothic"/>
                <a:hlinkClick r:id="rId4"/>
              </a:rPr>
              <a:t>www.slideshare.net/AndrewBabiy2/tensorflow- </a:t>
            </a:r>
            <a:r>
              <a:rPr sz="2800" spc="-10" dirty="0">
                <a:latin typeface="Malgun Gothic"/>
                <a:cs typeface="Malgun Gothic"/>
              </a:rPr>
              <a:t> </a:t>
            </a:r>
            <a:r>
              <a:rPr sz="2800" spc="-15" dirty="0">
                <a:latin typeface="Malgun Gothic"/>
                <a:cs typeface="Malgun Gothic"/>
              </a:rPr>
              <a:t>example-for-ai-ukraine2016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Malgun Gothic"/>
                <a:cs typeface="Malgun Gothic"/>
                <a:hlinkClick r:id="rId5"/>
              </a:rPr>
              <a:t>http://download.tensorflow.org/paper/whitepaper2015.pdf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5463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Graphs in</a:t>
            </a:r>
            <a:r>
              <a:rPr sz="4400" spc="-85" dirty="0"/>
              <a:t> </a:t>
            </a:r>
            <a:r>
              <a:rPr sz="4400" spc="-50" dirty="0"/>
              <a:t>TensorFlow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5130"/>
            <a:ext cx="583946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Computation is a </a:t>
            </a:r>
            <a:r>
              <a:rPr sz="2800" b="1" spc="-5" dirty="0">
                <a:solidFill>
                  <a:srgbClr val="C55A11"/>
                </a:solidFill>
                <a:latin typeface="Malgun Gothic"/>
                <a:cs typeface="Malgun Gothic"/>
              </a:rPr>
              <a:t>dataflow</a:t>
            </a:r>
            <a:r>
              <a:rPr sz="2800" b="1" spc="-20" dirty="0">
                <a:solidFill>
                  <a:srgbClr val="C55A11"/>
                </a:solidFill>
                <a:latin typeface="Malgun Gothic"/>
                <a:cs typeface="Malgun Gothic"/>
              </a:rPr>
              <a:t> </a:t>
            </a:r>
            <a:r>
              <a:rPr sz="2800" b="1" dirty="0">
                <a:solidFill>
                  <a:srgbClr val="C55A11"/>
                </a:solidFill>
                <a:latin typeface="Malgun Gothic"/>
                <a:cs typeface="Malgun Gothic"/>
              </a:rPr>
              <a:t>graph</a:t>
            </a:r>
            <a:r>
              <a:rPr sz="2800" dirty="0"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5" dirty="0">
                <a:latin typeface="Malgun Gothic"/>
                <a:cs typeface="Malgun Gothic"/>
              </a:rPr>
              <a:t>variable </a:t>
            </a:r>
            <a:r>
              <a:rPr sz="2800" spc="-5" dirty="0">
                <a:latin typeface="Malgun Gothic"/>
                <a:cs typeface="Malgun Gothic"/>
              </a:rPr>
              <a:t>is defined as a</a:t>
            </a:r>
            <a:r>
              <a:rPr sz="2800" spc="5" dirty="0"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538235"/>
                </a:solidFill>
                <a:latin typeface="Malgun Gothic"/>
                <a:cs typeface="Malgun Gothic"/>
              </a:rPr>
              <a:t>symbol</a:t>
            </a:r>
            <a:r>
              <a:rPr sz="2800" spc="-5" dirty="0"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3900" y="3621151"/>
            <a:ext cx="23082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a = </a:t>
            </a:r>
            <a:r>
              <a:rPr sz="2400" spc="-15" dirty="0">
                <a:latin typeface="Cambria Math"/>
                <a:cs typeface="Cambria Math"/>
              </a:rPr>
              <a:t>tf.Variable(3)  </a:t>
            </a:r>
            <a:r>
              <a:rPr sz="2400" dirty="0">
                <a:latin typeface="Cambria Math"/>
                <a:cs typeface="Cambria Math"/>
              </a:rPr>
              <a:t>b =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tf.Variable(2)  </a:t>
            </a:r>
            <a:r>
              <a:rPr sz="2400" dirty="0">
                <a:latin typeface="Cambria Math"/>
                <a:cs typeface="Cambria Math"/>
              </a:rPr>
              <a:t>c = </a:t>
            </a:r>
            <a:r>
              <a:rPr sz="2400" spc="-15" dirty="0">
                <a:latin typeface="Cambria Math"/>
                <a:cs typeface="Cambria Math"/>
              </a:rPr>
              <a:t>tf.Variable(1)  </a:t>
            </a:r>
            <a:r>
              <a:rPr sz="2400" dirty="0">
                <a:latin typeface="Cambria Math"/>
                <a:cs typeface="Cambria Math"/>
              </a:rPr>
              <a:t>x 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a*b</a:t>
            </a:r>
            <a:endParaRPr sz="2400">
              <a:latin typeface="Cambria Math"/>
              <a:cs typeface="Cambria Math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y = x +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5115" y="151002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42144" y="1510029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b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118" y="2392426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4891" y="328129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c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8080" y="1344167"/>
            <a:ext cx="3733800" cy="450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92131" y="4340732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1120" y="5380126"/>
            <a:ext cx="148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y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9754" y="328129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x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4514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Device</a:t>
            </a:r>
            <a:r>
              <a:rPr sz="4400" spc="-60" dirty="0"/>
              <a:t> </a:t>
            </a:r>
            <a:r>
              <a:rPr sz="4400" spc="-5" dirty="0"/>
              <a:t>Placement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295388" y="1135380"/>
            <a:ext cx="4105656" cy="507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809953"/>
            <a:ext cx="5159375" cy="29381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spc="-15" dirty="0">
                <a:latin typeface="Malgun Gothic"/>
                <a:cs typeface="Malgun Gothic"/>
              </a:rPr>
              <a:t>variable </a:t>
            </a:r>
            <a:r>
              <a:rPr sz="2800" spc="-5" dirty="0">
                <a:latin typeface="Malgun Gothic"/>
                <a:cs typeface="Malgun Gothic"/>
              </a:rPr>
              <a:t>or </a:t>
            </a:r>
            <a:r>
              <a:rPr sz="2800" spc="-10" dirty="0">
                <a:latin typeface="Malgun Gothic"/>
                <a:cs typeface="Malgun Gothic"/>
              </a:rPr>
              <a:t>operator </a:t>
            </a:r>
            <a:r>
              <a:rPr sz="2800" spc="-5" dirty="0">
                <a:latin typeface="Malgun Gothic"/>
                <a:cs typeface="Malgun Gothic"/>
              </a:rPr>
              <a:t>can be  pinned </a:t>
            </a:r>
            <a:r>
              <a:rPr sz="2800" spc="-20" dirty="0">
                <a:latin typeface="Malgun Gothic"/>
                <a:cs typeface="Malgun Gothic"/>
              </a:rPr>
              <a:t>to </a:t>
            </a:r>
            <a:r>
              <a:rPr sz="2800" spc="-5" dirty="0">
                <a:latin typeface="Malgun Gothic"/>
                <a:cs typeface="Malgun Gothic"/>
              </a:rPr>
              <a:t>a </a:t>
            </a:r>
            <a:r>
              <a:rPr sz="2800" b="1" dirty="0">
                <a:solidFill>
                  <a:srgbClr val="538235"/>
                </a:solidFill>
                <a:latin typeface="Malgun Gothic"/>
                <a:cs typeface="Malgun Gothic"/>
              </a:rPr>
              <a:t>particular</a:t>
            </a:r>
            <a:r>
              <a:rPr sz="2800" b="1" spc="20" dirty="0">
                <a:solidFill>
                  <a:srgbClr val="538235"/>
                </a:solidFill>
                <a:latin typeface="Malgun Gothic"/>
                <a:cs typeface="Malgun Gothic"/>
              </a:rPr>
              <a:t> </a:t>
            </a:r>
            <a:r>
              <a:rPr sz="2800" b="1" spc="-5" dirty="0">
                <a:solidFill>
                  <a:srgbClr val="538235"/>
                </a:solidFill>
                <a:latin typeface="Malgun Gothic"/>
                <a:cs typeface="Malgun Gothic"/>
              </a:rPr>
              <a:t>device</a:t>
            </a:r>
            <a:r>
              <a:rPr sz="2800" spc="-5" dirty="0"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  <a:p>
            <a:pPr marL="614045" marR="1346835" algn="just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# Pin a </a:t>
            </a:r>
            <a:r>
              <a:rPr sz="2400" spc="-10" dirty="0">
                <a:solidFill>
                  <a:srgbClr val="006FC0"/>
                </a:solidFill>
                <a:latin typeface="Cambria Math"/>
                <a:cs typeface="Cambria Math"/>
              </a:rPr>
              <a:t>variable </a:t>
            </a:r>
            <a:r>
              <a:rPr sz="2400" spc="-15" dirty="0">
                <a:solidFill>
                  <a:srgbClr val="006FC0"/>
                </a:solidFill>
                <a:latin typeface="Cambria Math"/>
                <a:cs typeface="Cambria Math"/>
              </a:rPr>
              <a:t>to CPU.  </a:t>
            </a:r>
            <a:r>
              <a:rPr sz="2400" b="1" spc="10" dirty="0">
                <a:latin typeface="Cambria Math"/>
                <a:cs typeface="Cambria Math"/>
              </a:rPr>
              <a:t>with</a:t>
            </a:r>
            <a:r>
              <a:rPr sz="2400" b="1" spc="-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tf.device(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"/cpu:0"</a:t>
            </a:r>
            <a:r>
              <a:rPr sz="2400" spc="-5" dirty="0">
                <a:latin typeface="Cambria Math"/>
                <a:cs typeface="Cambria Math"/>
              </a:rPr>
              <a:t>):</a:t>
            </a:r>
            <a:endParaRPr sz="2400">
              <a:latin typeface="Cambria Math"/>
              <a:cs typeface="Cambria Math"/>
            </a:endParaRPr>
          </a:p>
          <a:p>
            <a:pPr marL="948055" marR="1919605" algn="just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a = </a:t>
            </a:r>
            <a:r>
              <a:rPr sz="2400" spc="-15" dirty="0">
                <a:latin typeface="Cambria Math"/>
                <a:cs typeface="Cambria Math"/>
              </a:rPr>
              <a:t>tf.Variable(3)  </a:t>
            </a:r>
            <a:r>
              <a:rPr sz="2400" dirty="0">
                <a:latin typeface="Cambria Math"/>
                <a:cs typeface="Cambria Math"/>
              </a:rPr>
              <a:t>b =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tf.Variable(2)  </a:t>
            </a:r>
            <a:r>
              <a:rPr sz="2400" dirty="0">
                <a:latin typeface="Cambria Math"/>
                <a:cs typeface="Cambria Math"/>
              </a:rPr>
              <a:t>x =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a*b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666" y="5087569"/>
            <a:ext cx="32321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# Pin a </a:t>
            </a:r>
            <a:r>
              <a:rPr sz="2400" spc="-10" dirty="0">
                <a:solidFill>
                  <a:srgbClr val="006FC0"/>
                </a:solidFill>
                <a:latin typeface="Cambria Math"/>
                <a:cs typeface="Cambria Math"/>
              </a:rPr>
              <a:t>variable </a:t>
            </a:r>
            <a:r>
              <a:rPr sz="2400" spc="-15" dirty="0">
                <a:solidFill>
                  <a:srgbClr val="006FC0"/>
                </a:solidFill>
                <a:latin typeface="Cambria Math"/>
                <a:cs typeface="Cambria Math"/>
              </a:rPr>
              <a:t>to</a:t>
            </a:r>
            <a:r>
              <a:rPr sz="2400" spc="-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mbria Math"/>
                <a:cs typeface="Cambria Math"/>
              </a:rPr>
              <a:t>GPU.</a:t>
            </a:r>
            <a:endParaRPr sz="2400">
              <a:latin typeface="Cambria Math"/>
              <a:cs typeface="Cambria Math"/>
            </a:endParaRPr>
          </a:p>
          <a:p>
            <a:pPr marL="346075" marR="5080" indent="-334010">
              <a:lnSpc>
                <a:spcPct val="100000"/>
              </a:lnSpc>
              <a:spcBef>
                <a:spcPts val="5"/>
              </a:spcBef>
            </a:pPr>
            <a:r>
              <a:rPr sz="2400" b="1" spc="10" dirty="0">
                <a:latin typeface="Cambria Math"/>
                <a:cs typeface="Cambria Math"/>
              </a:rPr>
              <a:t>with</a:t>
            </a:r>
            <a:r>
              <a:rPr sz="2400" b="1" spc="-8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tf.device(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"/gpu:0"</a:t>
            </a:r>
            <a:r>
              <a:rPr sz="2400" spc="-5" dirty="0">
                <a:latin typeface="Cambria Math"/>
                <a:cs typeface="Cambria Math"/>
              </a:rPr>
              <a:t>):  </a:t>
            </a:r>
            <a:r>
              <a:rPr sz="2400" dirty="0">
                <a:latin typeface="Cambria Math"/>
                <a:cs typeface="Cambria Math"/>
              </a:rPr>
              <a:t>c 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tf.Variable(1)</a:t>
            </a:r>
            <a:endParaRPr sz="2400">
              <a:latin typeface="Cambria Math"/>
              <a:cs typeface="Cambria Math"/>
            </a:endParaRPr>
          </a:p>
          <a:p>
            <a:pPr marL="34607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y = x +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5115" y="1510029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2144" y="1510029"/>
            <a:ext cx="16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b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1118" y="2392426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84891" y="328129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c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92131" y="4340732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1120" y="5380126"/>
            <a:ext cx="148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y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9754" y="3281298"/>
            <a:ext cx="148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x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1339" y="2485390"/>
            <a:ext cx="650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</a:t>
            </a:r>
            <a:r>
              <a:rPr sz="2400" b="1" spc="-15" dirty="0">
                <a:latin typeface="Times New Roman"/>
                <a:cs typeface="Times New Roman"/>
              </a:rPr>
              <a:t>P</a:t>
            </a:r>
            <a:r>
              <a:rPr sz="2400" b="1" spc="-5" dirty="0"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6765" y="4812283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Times New Roman"/>
                <a:cs typeface="Times New Roman"/>
              </a:rPr>
              <a:t>G</a:t>
            </a:r>
            <a:r>
              <a:rPr sz="2400" b="1" spc="-10" dirty="0">
                <a:latin typeface="Times New Roman"/>
                <a:cs typeface="Times New Roman"/>
              </a:rPr>
              <a:t>PU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584"/>
            <a:ext cx="993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Distributed </a:t>
            </a:r>
            <a:r>
              <a:rPr sz="4400" spc="-20" dirty="0"/>
              <a:t>Systems </a:t>
            </a:r>
            <a:r>
              <a:rPr sz="4400" spc="-40" dirty="0"/>
              <a:t>of </a:t>
            </a:r>
            <a:r>
              <a:rPr sz="4400" dirty="0"/>
              <a:t>GPUs and</a:t>
            </a:r>
            <a:r>
              <a:rPr sz="4400" spc="-65" dirty="0"/>
              <a:t> </a:t>
            </a:r>
            <a:r>
              <a:rPr sz="4400" dirty="0"/>
              <a:t>CPUs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498080" y="2613660"/>
            <a:ext cx="3855720" cy="292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2853" y="1845564"/>
            <a:ext cx="1903454" cy="2350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3972" y="1845564"/>
            <a:ext cx="1930907" cy="2350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26179" y="2804160"/>
            <a:ext cx="1930907" cy="2350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21407" y="3715511"/>
            <a:ext cx="1930908" cy="2348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191" y="3252215"/>
            <a:ext cx="1932432" cy="2348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100" y="4040123"/>
            <a:ext cx="1930908" cy="2348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0692" y="4078223"/>
            <a:ext cx="1930908" cy="23484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1991" y="3247659"/>
            <a:ext cx="1005839" cy="17937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2284" y="3268979"/>
            <a:ext cx="905256" cy="1712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2266</Words>
  <Application>Microsoft Office PowerPoint</Application>
  <PresentationFormat>Widescreen</PresentationFormat>
  <Paragraphs>372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Malgun Gothic</vt:lpstr>
      <vt:lpstr>Arial</vt:lpstr>
      <vt:lpstr>Cambria Math</vt:lpstr>
      <vt:lpstr>Courier New</vt:lpstr>
      <vt:lpstr>Times New Roman</vt:lpstr>
      <vt:lpstr>Trebuchet MS</vt:lpstr>
      <vt:lpstr>Wingdings 3</vt:lpstr>
      <vt:lpstr>Facet</vt:lpstr>
      <vt:lpstr>Deep Learning for  Computer Vision with  TensorFlow</vt:lpstr>
      <vt:lpstr>Preliminary</vt:lpstr>
      <vt:lpstr>Throughout the Slides</vt:lpstr>
      <vt:lpstr>What is TensorFlow?</vt:lpstr>
      <vt:lpstr>What is TensorFlow?</vt:lpstr>
      <vt:lpstr>TensorFlow Architecture</vt:lpstr>
      <vt:lpstr>Graphs in TensorFlow</vt:lpstr>
      <vt:lpstr>Device Placement</vt:lpstr>
      <vt:lpstr>Distributed Systems of GPUs and CPUs</vt:lpstr>
      <vt:lpstr>TensorFlow in Distributed Systems</vt:lpstr>
      <vt:lpstr>TensorFlow in Distributed Systems cont.</vt:lpstr>
      <vt:lpstr>Image Model Training Time</vt:lpstr>
      <vt:lpstr>Partial Flow</vt:lpstr>
      <vt:lpstr>Graph Optimizations</vt:lpstr>
      <vt:lpstr>What is Tensor?</vt:lpstr>
      <vt:lpstr>Tensor</vt:lpstr>
      <vt:lpstr>Shape of Tensor</vt:lpstr>
      <vt:lpstr>Reshape</vt:lpstr>
      <vt:lpstr>Transpose</vt:lpstr>
      <vt:lpstr>Concatenation</vt:lpstr>
      <vt:lpstr>Reduce Operations</vt:lpstr>
      <vt:lpstr>Matrix Multiplication</vt:lpstr>
      <vt:lpstr>Broadcasting</vt:lpstr>
      <vt:lpstr>Gradients</vt:lpstr>
      <vt:lpstr>Variables</vt:lpstr>
      <vt:lpstr>Initialization of Variables and Session</vt:lpstr>
      <vt:lpstr>sess.run()</vt:lpstr>
      <vt:lpstr>Placeholders</vt:lpstr>
      <vt:lpstr>Variable Update</vt:lpstr>
      <vt:lpstr>Problems with Variables</vt:lpstr>
      <vt:lpstr>Sharing Variables: tf.get_variable()</vt:lpstr>
      <vt:lpstr>How Does Variable Scope Work?</vt:lpstr>
      <vt:lpstr>Caution: Name Duplication</vt:lpstr>
      <vt:lpstr>Saving Variables</vt:lpstr>
      <vt:lpstr>Restoring Variables</vt:lpstr>
      <vt:lpstr>Convolutional Neural  Network in TensorFlow</vt:lpstr>
      <vt:lpstr>Four Main Components in Machine  Learning</vt:lpstr>
      <vt:lpstr>Convolution Operations: conv1d, 2d, 3d</vt:lpstr>
      <vt:lpstr>tf.nn.conv2d()</vt:lpstr>
      <vt:lpstr>tf.nn.conv2d() Padding</vt:lpstr>
      <vt:lpstr>tf.nn.conv2d() Example</vt:lpstr>
      <vt:lpstr>tf.nn.conv2d() Example cont.</vt:lpstr>
      <vt:lpstr>Adding Bias After tf.nn.conv2d()</vt:lpstr>
      <vt:lpstr>Max Pooling</vt:lpstr>
      <vt:lpstr>Max Pooling Example</vt:lpstr>
      <vt:lpstr>Activation Functions</vt:lpstr>
      <vt:lpstr>Fully Connected (Dense) Layer</vt:lpstr>
      <vt:lpstr>Fully Connected Layer Example</vt:lpstr>
      <vt:lpstr>TF Layers: High-level API</vt:lpstr>
      <vt:lpstr>Other High-level API</vt:lpstr>
      <vt:lpstr>Loss Functions</vt:lpstr>
      <vt:lpstr>Optimizers</vt:lpstr>
      <vt:lpstr>Review of the Batch Normalization</vt:lpstr>
      <vt:lpstr>Batch Normalization</vt:lpstr>
      <vt:lpstr>tf.layers.batch_normalization</vt:lpstr>
      <vt:lpstr>Residual Connection</vt:lpstr>
      <vt:lpstr>Transposed Convolution (Deconvolution)</vt:lpstr>
      <vt:lpstr>Load Pre-trained Models</vt:lpstr>
      <vt:lpstr>Thank You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Computer Vision with Tensorflow</dc:title>
  <dc:creator>bi</dc:creator>
  <cp:lastModifiedBy>Chen V</cp:lastModifiedBy>
  <cp:revision>6</cp:revision>
  <dcterms:created xsi:type="dcterms:W3CDTF">2019-09-21T07:11:49Z</dcterms:created>
  <dcterms:modified xsi:type="dcterms:W3CDTF">2019-09-26T02:55:04Z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2019-09-21T00:00:00Z</vt:filetime>
  </property>
</Properties>
</file>