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9"/>
  </p:notesMasterIdLst>
  <p:sldIdLst>
    <p:sldId id="256" r:id="rId2"/>
    <p:sldId id="257" r:id="rId3"/>
    <p:sldId id="258" r:id="rId4"/>
    <p:sldId id="259" r:id="rId5"/>
    <p:sldId id="260" r:id="rId6"/>
    <p:sldId id="267" r:id="rId7"/>
    <p:sldId id="263" r:id="rId8"/>
    <p:sldId id="264" r:id="rId9"/>
    <p:sldId id="266" r:id="rId10"/>
    <p:sldId id="265" r:id="rId11"/>
    <p:sldId id="271" r:id="rId12"/>
    <p:sldId id="268" r:id="rId13"/>
    <p:sldId id="269" r:id="rId14"/>
    <p:sldId id="270" r:id="rId15"/>
    <p:sldId id="272" r:id="rId16"/>
    <p:sldId id="273" r:id="rId17"/>
    <p:sldId id="26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58FF"/>
    <a:srgbClr val="F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4727" autoAdjust="0"/>
  </p:normalViewPr>
  <p:slideViewPr>
    <p:cSldViewPr snapToGrid="0">
      <p:cViewPr>
        <p:scale>
          <a:sx n="100" d="100"/>
          <a:sy n="100" d="100"/>
        </p:scale>
        <p:origin x="10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6BA8C5-9984-4BBC-AB2A-D69E15988BA3}" type="doc">
      <dgm:prSet loTypeId="urn:microsoft.com/office/officeart/2008/layout/LinedList" loCatId="list" qsTypeId="urn:microsoft.com/office/officeart/2005/8/quickstyle/simple5" qsCatId="simple" csTypeId="urn:microsoft.com/office/officeart/2005/8/colors/colorful5" csCatId="colorful" phldr="1"/>
      <dgm:spPr/>
      <dgm:t>
        <a:bodyPr/>
        <a:lstStyle/>
        <a:p>
          <a:endParaRPr lang="en-US"/>
        </a:p>
      </dgm:t>
    </dgm:pt>
    <dgm:pt modelId="{05E7B7C3-6E0C-4093-A1C0-0A9FCD4C3140}">
      <dgm:prSet/>
      <dgm:spPr/>
      <dgm:t>
        <a:bodyPr/>
        <a:lstStyle/>
        <a:p>
          <a:endParaRPr lang="en-IN" dirty="0"/>
        </a:p>
      </dgm:t>
    </dgm:pt>
    <dgm:pt modelId="{807336BE-01D0-4DAF-8C19-C4E01F17A15E}" type="parTrans" cxnId="{53FB8233-EC94-417F-9190-17E15C679DC2}">
      <dgm:prSet/>
      <dgm:spPr/>
      <dgm:t>
        <a:bodyPr/>
        <a:lstStyle/>
        <a:p>
          <a:endParaRPr lang="en-IN"/>
        </a:p>
      </dgm:t>
    </dgm:pt>
    <dgm:pt modelId="{5EC901D0-10E7-4DA5-815D-C14A595BFA53}" type="sibTrans" cxnId="{53FB8233-EC94-417F-9190-17E15C679DC2}">
      <dgm:prSet/>
      <dgm:spPr/>
      <dgm:t>
        <a:bodyPr/>
        <a:lstStyle/>
        <a:p>
          <a:endParaRPr lang="en-IN"/>
        </a:p>
      </dgm:t>
    </dgm:pt>
    <dgm:pt modelId="{5955DABC-56F6-437F-8D6A-329BE1BD6B68}" type="pres">
      <dgm:prSet presAssocID="{1D6BA8C5-9984-4BBC-AB2A-D69E15988BA3}" presName="vert0" presStyleCnt="0">
        <dgm:presLayoutVars>
          <dgm:dir/>
          <dgm:animOne val="branch"/>
          <dgm:animLvl val="lvl"/>
        </dgm:presLayoutVars>
      </dgm:prSet>
      <dgm:spPr/>
    </dgm:pt>
    <dgm:pt modelId="{33584E4F-0377-4265-8B6D-98DDCA1F453E}" type="pres">
      <dgm:prSet presAssocID="{05E7B7C3-6E0C-4093-A1C0-0A9FCD4C3140}" presName="thickLine" presStyleLbl="alignNode1" presStyleIdx="0" presStyleCnt="1"/>
      <dgm:spPr/>
    </dgm:pt>
    <dgm:pt modelId="{1BAB68AC-E3F0-40C5-9EBE-DAA6A06FFB49}" type="pres">
      <dgm:prSet presAssocID="{05E7B7C3-6E0C-4093-A1C0-0A9FCD4C3140}" presName="horz1" presStyleCnt="0"/>
      <dgm:spPr/>
    </dgm:pt>
    <dgm:pt modelId="{83553178-BDA4-433D-B35D-29808822AAC3}" type="pres">
      <dgm:prSet presAssocID="{05E7B7C3-6E0C-4093-A1C0-0A9FCD4C3140}" presName="tx1" presStyleLbl="revTx" presStyleIdx="0" presStyleCnt="1"/>
      <dgm:spPr/>
    </dgm:pt>
    <dgm:pt modelId="{BA9343F6-1D56-4822-A29E-8B10C94BCD67}" type="pres">
      <dgm:prSet presAssocID="{05E7B7C3-6E0C-4093-A1C0-0A9FCD4C3140}" presName="vert1" presStyleCnt="0"/>
      <dgm:spPr/>
    </dgm:pt>
  </dgm:ptLst>
  <dgm:cxnLst>
    <dgm:cxn modelId="{53FB8233-EC94-417F-9190-17E15C679DC2}" srcId="{1D6BA8C5-9984-4BBC-AB2A-D69E15988BA3}" destId="{05E7B7C3-6E0C-4093-A1C0-0A9FCD4C3140}" srcOrd="0" destOrd="0" parTransId="{807336BE-01D0-4DAF-8C19-C4E01F17A15E}" sibTransId="{5EC901D0-10E7-4DA5-815D-C14A595BFA53}"/>
    <dgm:cxn modelId="{E331B98F-061A-4FB0-90FF-F5DD97674F87}" type="presOf" srcId="{05E7B7C3-6E0C-4093-A1C0-0A9FCD4C3140}" destId="{83553178-BDA4-433D-B35D-29808822AAC3}" srcOrd="0" destOrd="0" presId="urn:microsoft.com/office/officeart/2008/layout/LinedList"/>
    <dgm:cxn modelId="{06D119FC-A5D2-4D58-8316-3C2E231EAAB6}" type="presOf" srcId="{1D6BA8C5-9984-4BBC-AB2A-D69E15988BA3}" destId="{5955DABC-56F6-437F-8D6A-329BE1BD6B68}" srcOrd="0" destOrd="0" presId="urn:microsoft.com/office/officeart/2008/layout/LinedList"/>
    <dgm:cxn modelId="{B6B696E9-5ABF-4E41-82AA-731A9C92A5D3}" type="presParOf" srcId="{5955DABC-56F6-437F-8D6A-329BE1BD6B68}" destId="{33584E4F-0377-4265-8B6D-98DDCA1F453E}" srcOrd="0" destOrd="0" presId="urn:microsoft.com/office/officeart/2008/layout/LinedList"/>
    <dgm:cxn modelId="{9968421E-F89D-4BFD-A6A6-A61F3908C976}" type="presParOf" srcId="{5955DABC-56F6-437F-8D6A-329BE1BD6B68}" destId="{1BAB68AC-E3F0-40C5-9EBE-DAA6A06FFB49}" srcOrd="1" destOrd="0" presId="urn:microsoft.com/office/officeart/2008/layout/LinedList"/>
    <dgm:cxn modelId="{224AE41A-491D-4495-84CC-ACBFB27BFD2F}" type="presParOf" srcId="{1BAB68AC-E3F0-40C5-9EBE-DAA6A06FFB49}" destId="{83553178-BDA4-433D-B35D-29808822AAC3}" srcOrd="0" destOrd="0" presId="urn:microsoft.com/office/officeart/2008/layout/LinedList"/>
    <dgm:cxn modelId="{9665C688-16CA-410E-BE82-109AC2EFE67A}" type="presParOf" srcId="{1BAB68AC-E3F0-40C5-9EBE-DAA6A06FFB49}" destId="{BA9343F6-1D56-4822-A29E-8B10C94BCD6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84E4F-0377-4265-8B6D-98DDCA1F453E}">
      <dsp:nvSpPr>
        <dsp:cNvPr id="0" name=""/>
        <dsp:cNvSpPr/>
      </dsp:nvSpPr>
      <dsp:spPr>
        <a:xfrm>
          <a:off x="0" y="0"/>
          <a:ext cx="3084844" cy="0"/>
        </a:xfrm>
        <a:prstGeom prst="line">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w="12700" cap="flat" cmpd="sng" algn="ctr">
          <a:solidFill>
            <a:schemeClr val="accent5">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sp>
    <dsp:sp modelId="{83553178-BDA4-433D-B35D-29808822AAC3}">
      <dsp:nvSpPr>
        <dsp:cNvPr id="0" name=""/>
        <dsp:cNvSpPr/>
      </dsp:nvSpPr>
      <dsp:spPr>
        <a:xfrm>
          <a:off x="0" y="0"/>
          <a:ext cx="3084844" cy="3846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IN" sz="6500" kern="1200" dirty="0"/>
        </a:p>
      </dsp:txBody>
      <dsp:txXfrm>
        <a:off x="0" y="0"/>
        <a:ext cx="3084844" cy="384619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DA6599-47D5-48FC-923B-F65BBE5290D5}" type="datetimeFigureOut">
              <a:rPr lang="en-US" smtClean="0"/>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88DC49-E697-4A92-B9A3-046D9BAC589C}" type="slidenum">
              <a:rPr lang="en-US" smtClean="0"/>
              <a:t>‹#›</a:t>
            </a:fld>
            <a:endParaRPr lang="en-US"/>
          </a:p>
        </p:txBody>
      </p:sp>
    </p:spTree>
    <p:extLst>
      <p:ext uri="{BB962C8B-B14F-4D97-AF65-F5344CB8AC3E}">
        <p14:creationId xmlns:p14="http://schemas.microsoft.com/office/powerpoint/2010/main" val="930168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88DC49-E697-4A92-B9A3-046D9BAC589C}" type="slidenum">
              <a:rPr lang="en-US" smtClean="0"/>
              <a:t>14</a:t>
            </a:fld>
            <a:endParaRPr lang="en-US"/>
          </a:p>
        </p:txBody>
      </p:sp>
    </p:spTree>
    <p:extLst>
      <p:ext uri="{BB962C8B-B14F-4D97-AF65-F5344CB8AC3E}">
        <p14:creationId xmlns:p14="http://schemas.microsoft.com/office/powerpoint/2010/main" val="1817687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88DC49-E697-4A92-B9A3-046D9BAC589C}" type="slidenum">
              <a:rPr lang="en-US" smtClean="0"/>
              <a:t>15</a:t>
            </a:fld>
            <a:endParaRPr lang="en-US"/>
          </a:p>
        </p:txBody>
      </p:sp>
    </p:spTree>
    <p:extLst>
      <p:ext uri="{BB962C8B-B14F-4D97-AF65-F5344CB8AC3E}">
        <p14:creationId xmlns:p14="http://schemas.microsoft.com/office/powerpoint/2010/main" val="2905092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88DC49-E697-4A92-B9A3-046D9BAC589C}" type="slidenum">
              <a:rPr lang="en-US" smtClean="0"/>
              <a:t>16</a:t>
            </a:fld>
            <a:endParaRPr lang="en-US"/>
          </a:p>
        </p:txBody>
      </p:sp>
    </p:spTree>
    <p:extLst>
      <p:ext uri="{BB962C8B-B14F-4D97-AF65-F5344CB8AC3E}">
        <p14:creationId xmlns:p14="http://schemas.microsoft.com/office/powerpoint/2010/main" val="3206752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8322F6-1C60-46CF-968C-BC20E470F44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840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322F6-1C60-46CF-968C-BC20E470F44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998065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322F6-1C60-46CF-968C-BC20E470F44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866427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322F6-1C60-46CF-968C-BC20E470F44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846296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8322F6-1C60-46CF-968C-BC20E470F44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159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8322F6-1C60-46CF-968C-BC20E470F443}"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4246279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8322F6-1C60-46CF-968C-BC20E470F443}"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469196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8322F6-1C60-46CF-968C-BC20E470F443}"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7784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C8322F6-1C60-46CF-968C-BC20E470F443}" type="datetimeFigureOut">
              <a:rPr lang="en-US" smtClean="0"/>
              <a:t>12/6/2023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928017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C8322F6-1C60-46CF-968C-BC20E470F443}" type="datetimeFigureOut">
              <a:rPr lang="en-US" smtClean="0"/>
              <a:t>12/6/2023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EEB83C2-341F-4C28-A243-1C56DDDA54D3}" type="slidenum">
              <a:rPr lang="en-US" smtClean="0"/>
              <a:t>‹#›</a:t>
            </a:fld>
            <a:endParaRPr lang="en-US"/>
          </a:p>
        </p:txBody>
      </p:sp>
    </p:spTree>
    <p:extLst>
      <p:ext uri="{BB962C8B-B14F-4D97-AF65-F5344CB8AC3E}">
        <p14:creationId xmlns:p14="http://schemas.microsoft.com/office/powerpoint/2010/main" val="94554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8322F6-1C60-46CF-968C-BC20E470F443}"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850224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C8322F6-1C60-46CF-968C-BC20E470F443}" type="datetimeFigureOut">
              <a:rPr lang="en-US" smtClean="0"/>
              <a:t>12/6/2023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EEB83C2-341F-4C28-A243-1C56DDDA54D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691413"/>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5B13D-2F44-8593-5EAB-758CB6BB07B6}"/>
              </a:ext>
            </a:extLst>
          </p:cNvPr>
          <p:cNvSpPr>
            <a:spLocks noGrp="1"/>
          </p:cNvSpPr>
          <p:nvPr>
            <p:ph type="ctrTitle"/>
          </p:nvPr>
        </p:nvSpPr>
        <p:spPr>
          <a:xfrm>
            <a:off x="520601" y="4840264"/>
            <a:ext cx="8044280" cy="1215547"/>
          </a:xfrm>
        </p:spPr>
        <p:txBody>
          <a:bodyPr anchor="ctr">
            <a:normAutofit/>
          </a:bodyPr>
          <a:lstStyle/>
          <a:p>
            <a:r>
              <a:rPr lang="en-US"/>
              <a:t>           FLYNFO</a:t>
            </a:r>
            <a:endParaRPr lang="en-IN"/>
          </a:p>
        </p:txBody>
      </p:sp>
      <p:sp>
        <p:nvSpPr>
          <p:cNvPr id="3" name="Subtitle 2">
            <a:extLst>
              <a:ext uri="{FF2B5EF4-FFF2-40B4-BE49-F238E27FC236}">
                <a16:creationId xmlns:a16="http://schemas.microsoft.com/office/drawing/2014/main" id="{4613EFFC-5ED3-EAC9-1DE9-91AB54AAEE99}"/>
              </a:ext>
            </a:extLst>
          </p:cNvPr>
          <p:cNvSpPr>
            <a:spLocks noGrp="1"/>
          </p:cNvSpPr>
          <p:nvPr>
            <p:ph type="subTitle" idx="1"/>
          </p:nvPr>
        </p:nvSpPr>
        <p:spPr>
          <a:xfrm>
            <a:off x="9189720" y="4753342"/>
            <a:ext cx="2519973" cy="1389390"/>
          </a:xfrm>
        </p:spPr>
        <p:txBody>
          <a:bodyPr anchor="ctr">
            <a:normAutofit/>
          </a:bodyPr>
          <a:lstStyle/>
          <a:p>
            <a:r>
              <a:rPr lang="en-US"/>
              <a:t>FLY WITH INFORMATION.</a:t>
            </a:r>
            <a:endParaRPr lang="en-IN"/>
          </a:p>
        </p:txBody>
      </p:sp>
      <p:pic>
        <p:nvPicPr>
          <p:cNvPr id="4" name="Picture 3" descr="Aesthetic liquid watercolor and ink">
            <a:extLst>
              <a:ext uri="{FF2B5EF4-FFF2-40B4-BE49-F238E27FC236}">
                <a16:creationId xmlns:a16="http://schemas.microsoft.com/office/drawing/2014/main" id="{6B90D9A6-45D4-F3E7-44E5-D55BA9A1E38E}"/>
              </a:ext>
            </a:extLst>
          </p:cNvPr>
          <p:cNvPicPr>
            <a:picLocks noChangeAspect="1"/>
          </p:cNvPicPr>
          <p:nvPr/>
        </p:nvPicPr>
        <p:blipFill rotWithShape="1">
          <a:blip r:embed="rId2"/>
          <a:srcRect t="21490" b="24632"/>
          <a:stretch/>
        </p:blipFill>
        <p:spPr>
          <a:xfrm>
            <a:off x="-6781" y="-46652"/>
            <a:ext cx="12198782" cy="4042122"/>
          </a:xfrm>
          <a:prstGeom prst="rect">
            <a:avLst/>
          </a:prstGeom>
        </p:spPr>
      </p:pic>
      <p:pic>
        <p:nvPicPr>
          <p:cNvPr id="6" name="Picture 5" descr="A red and white circle with text&#10;&#10;Description automatically generated">
            <a:extLst>
              <a:ext uri="{FF2B5EF4-FFF2-40B4-BE49-F238E27FC236}">
                <a16:creationId xmlns:a16="http://schemas.microsoft.com/office/drawing/2014/main" id="{78B84D16-AD46-4B8C-CEF3-DD07F341F0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1420" y="4674639"/>
            <a:ext cx="1584615" cy="1532126"/>
          </a:xfrm>
          <a:prstGeom prst="rect">
            <a:avLst/>
          </a:prstGeom>
        </p:spPr>
      </p:pic>
    </p:spTree>
    <p:extLst>
      <p:ext uri="{BB962C8B-B14F-4D97-AF65-F5344CB8AC3E}">
        <p14:creationId xmlns:p14="http://schemas.microsoft.com/office/powerpoint/2010/main" val="176233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1BA7B879-6AF1-B4B9-F3CD-A9EB73D4BA68}"/>
              </a:ext>
            </a:extLst>
          </p:cNvPr>
          <p:cNvSpPr>
            <a:spLocks noGrp="1"/>
          </p:cNvSpPr>
          <p:nvPr>
            <p:ph type="title"/>
          </p:nvPr>
        </p:nvSpPr>
        <p:spPr>
          <a:xfrm>
            <a:off x="492370" y="605896"/>
            <a:ext cx="3084844" cy="5646208"/>
          </a:xfrm>
        </p:spPr>
        <p:txBody>
          <a:bodyPr anchor="ctr">
            <a:normAutofit/>
          </a:bodyPr>
          <a:lstStyle/>
          <a:p>
            <a:r>
              <a:rPr lang="en-US" sz="3600" u="sng"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ATTRIBUTES</a:t>
            </a:r>
            <a:endParaRPr lang="en-IN" sz="3600" u="sng"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70B5643C-D81A-3C0B-A484-4CF9D2C7F921}"/>
              </a:ext>
            </a:extLst>
          </p:cNvPr>
          <p:cNvSpPr>
            <a:spLocks noGrp="1"/>
          </p:cNvSpPr>
          <p:nvPr>
            <p:ph idx="1"/>
          </p:nvPr>
        </p:nvSpPr>
        <p:spPr>
          <a:xfrm>
            <a:off x="4742016" y="605896"/>
            <a:ext cx="6413663" cy="5646208"/>
          </a:xfrm>
        </p:spPr>
        <p:txBody>
          <a:bodyPr anchor="ctr">
            <a:normAutofit fontScale="25000" lnSpcReduction="20000"/>
          </a:bodyPr>
          <a:lstStyle/>
          <a:p>
            <a:r>
              <a:rPr lang="en-US" b="1" u="sng" dirty="0"/>
              <a:t>FLYNFO_TRANSACTIONS</a:t>
            </a:r>
          </a:p>
          <a:p>
            <a:endParaRPr lang="en-US" b="1" u="sng" dirty="0"/>
          </a:p>
          <a:p>
            <a:endParaRPr lang="en-US" b="1" u="sng" dirty="0"/>
          </a:p>
          <a:p>
            <a:endParaRPr lang="en-US" b="1" u="sng" dirty="0"/>
          </a:p>
          <a:p>
            <a:endParaRPr lang="en-US" b="1" u="sng" dirty="0"/>
          </a:p>
          <a:p>
            <a:endParaRPr lang="en-US" b="1" u="sng" dirty="0"/>
          </a:p>
          <a:p>
            <a:endParaRPr lang="en-US" sz="3700" b="1" u="sng" dirty="0"/>
          </a:p>
          <a:p>
            <a:endParaRPr lang="en-US" sz="3400" b="1" u="sng" dirty="0"/>
          </a:p>
          <a:p>
            <a:r>
              <a:rPr lang="en-US" sz="8000" b="1" u="sng" dirty="0">
                <a:latin typeface="Castellar" panose="020A0402060406010301" pitchFamily="18" charset="0"/>
              </a:rPr>
              <a:t>FLYNFO_TRANSACTIONS</a:t>
            </a:r>
          </a:p>
          <a:p>
            <a:endParaRPr lang="en-US" sz="3400" b="1" u="sng" dirty="0"/>
          </a:p>
          <a:p>
            <a:r>
              <a:rPr lang="en-US" sz="4800" b="1" u="sng" dirty="0"/>
              <a:t>CREATE TABLE Transactions</a:t>
            </a:r>
          </a:p>
          <a:p>
            <a:r>
              <a:rPr lang="en-US" sz="4800" b="1" u="sng" dirty="0"/>
              <a:t>(</a:t>
            </a:r>
          </a:p>
          <a:p>
            <a:r>
              <a:rPr lang="en-US" sz="4800" b="1" u="sng" dirty="0"/>
              <a:t>    TS_ID INT,</a:t>
            </a:r>
          </a:p>
          <a:p>
            <a:r>
              <a:rPr lang="en-US" sz="4800" b="1" u="sng" dirty="0"/>
              <a:t>    </a:t>
            </a:r>
            <a:r>
              <a:rPr lang="en-US" sz="4800" b="1" u="sng" dirty="0" err="1"/>
              <a:t>Booking_Date</a:t>
            </a:r>
            <a:r>
              <a:rPr lang="en-US" sz="4800" b="1" u="sng" dirty="0"/>
              <a:t> DATE,</a:t>
            </a:r>
          </a:p>
          <a:p>
            <a:r>
              <a:rPr lang="en-US" sz="4800" b="1" u="sng" dirty="0"/>
              <a:t>    </a:t>
            </a:r>
            <a:r>
              <a:rPr lang="en-US" sz="4800" b="1" u="sng" dirty="0" err="1"/>
              <a:t>Departure_Date</a:t>
            </a:r>
            <a:r>
              <a:rPr lang="en-US" sz="4800" b="1" u="sng" dirty="0"/>
              <a:t> DATE,</a:t>
            </a:r>
          </a:p>
          <a:p>
            <a:r>
              <a:rPr lang="en-US" sz="4800" b="1" u="sng" dirty="0"/>
              <a:t>    </a:t>
            </a:r>
            <a:r>
              <a:rPr lang="en-US" sz="4800" b="1" u="sng" dirty="0" err="1"/>
              <a:t>TS_Type</a:t>
            </a:r>
            <a:r>
              <a:rPr lang="en-US" sz="4800" b="1" u="sng" dirty="0"/>
              <a:t> VARCHAR(20),</a:t>
            </a:r>
          </a:p>
          <a:p>
            <a:r>
              <a:rPr lang="en-US" sz="4800" b="1" u="sng" dirty="0"/>
              <a:t>    </a:t>
            </a:r>
            <a:r>
              <a:rPr lang="en-US" sz="4800" b="1" u="sng" dirty="0" err="1"/>
              <a:t>Emp_ID</a:t>
            </a:r>
            <a:r>
              <a:rPr lang="en-US" sz="4800" b="1" u="sng" dirty="0"/>
              <a:t> INT,</a:t>
            </a:r>
          </a:p>
          <a:p>
            <a:r>
              <a:rPr lang="en-US" sz="4800" b="1" u="sng" dirty="0"/>
              <a:t>    </a:t>
            </a:r>
            <a:r>
              <a:rPr lang="en-US" sz="4800" b="1" u="sng" dirty="0" err="1"/>
              <a:t>Ps_ID</a:t>
            </a:r>
            <a:r>
              <a:rPr lang="en-US" sz="4800" b="1" u="sng" dirty="0"/>
              <a:t> INT,</a:t>
            </a:r>
          </a:p>
          <a:p>
            <a:r>
              <a:rPr lang="en-US" sz="4800" b="1" u="sng" dirty="0"/>
              <a:t>    </a:t>
            </a:r>
            <a:r>
              <a:rPr lang="en-US" sz="4800" b="1" u="sng" dirty="0" err="1"/>
              <a:t>Flight_ID</a:t>
            </a:r>
            <a:r>
              <a:rPr lang="en-US" sz="4800" b="1" u="sng" dirty="0"/>
              <a:t> VARCHAR(15),</a:t>
            </a:r>
          </a:p>
          <a:p>
            <a:r>
              <a:rPr lang="en-US" sz="4800" b="1" u="sng" dirty="0"/>
              <a:t>    </a:t>
            </a:r>
            <a:r>
              <a:rPr lang="en-US" sz="4800" b="1" u="sng" dirty="0" err="1"/>
              <a:t>Charge_Amount</a:t>
            </a:r>
            <a:r>
              <a:rPr lang="en-US" sz="4800" b="1" u="sng" dirty="0"/>
              <a:t> INT,</a:t>
            </a:r>
          </a:p>
          <a:p>
            <a:r>
              <a:rPr lang="en-US" sz="4800" b="1" u="sng" dirty="0"/>
              <a:t>    PRIMARY KEY(TS_ID),</a:t>
            </a:r>
          </a:p>
          <a:p>
            <a:r>
              <a:rPr lang="en-US" sz="4800" b="1" u="sng" dirty="0"/>
              <a:t>    FOREIGN KEY (</a:t>
            </a:r>
            <a:r>
              <a:rPr lang="en-US" sz="4800" b="1" u="sng" dirty="0" err="1"/>
              <a:t>Emp_ID</a:t>
            </a:r>
            <a:r>
              <a:rPr lang="en-US" sz="4800" b="1" u="sng" dirty="0"/>
              <a:t>) REFERENCES Employees(</a:t>
            </a:r>
            <a:r>
              <a:rPr lang="en-US" sz="4800" b="1" u="sng" dirty="0" err="1"/>
              <a:t>Emp_ID</a:t>
            </a:r>
            <a:r>
              <a:rPr lang="en-US" sz="4800" b="1" u="sng" dirty="0"/>
              <a:t>) ,</a:t>
            </a:r>
          </a:p>
          <a:p>
            <a:r>
              <a:rPr lang="en-US" sz="4800" b="1" u="sng" dirty="0"/>
              <a:t>    FOREIGN KEY (</a:t>
            </a:r>
            <a:r>
              <a:rPr lang="en-US" sz="4800" b="1" u="sng" dirty="0" err="1"/>
              <a:t>Ps_ID</a:t>
            </a:r>
            <a:r>
              <a:rPr lang="en-US" sz="4800" b="1" u="sng" dirty="0"/>
              <a:t>) REFERENCES Passengers(</a:t>
            </a:r>
            <a:r>
              <a:rPr lang="en-US" sz="4800" b="1" u="sng" dirty="0" err="1"/>
              <a:t>Ps_ID</a:t>
            </a:r>
            <a:r>
              <a:rPr lang="en-US" sz="4800" b="1" u="sng" dirty="0"/>
              <a:t>),</a:t>
            </a:r>
          </a:p>
          <a:p>
            <a:r>
              <a:rPr lang="en-US" sz="4800" b="1" u="sng" dirty="0"/>
              <a:t>    FOREIGN KEY (</a:t>
            </a:r>
            <a:r>
              <a:rPr lang="en-US" sz="4800" b="1" u="sng" dirty="0" err="1"/>
              <a:t>Flight_ID</a:t>
            </a:r>
            <a:r>
              <a:rPr lang="en-US" sz="4800" b="1" u="sng" dirty="0"/>
              <a:t>) REFERENCES Flight(</a:t>
            </a:r>
            <a:r>
              <a:rPr lang="en-US" sz="4800" b="1" u="sng" dirty="0" err="1"/>
              <a:t>Flight_ID</a:t>
            </a:r>
            <a:r>
              <a:rPr lang="en-US" sz="4800" b="1" u="sng" dirty="0"/>
              <a:t>), </a:t>
            </a:r>
          </a:p>
          <a:p>
            <a:r>
              <a:rPr lang="en-US" sz="4800" b="1" u="sng" dirty="0"/>
              <a:t>    FOREIGN KEY (</a:t>
            </a:r>
            <a:r>
              <a:rPr lang="en-US" sz="4800" b="1" u="sng" dirty="0" err="1"/>
              <a:t>Charge_Amount</a:t>
            </a:r>
            <a:r>
              <a:rPr lang="en-US" sz="4800" b="1" u="sng" dirty="0"/>
              <a:t>) REFERENCES </a:t>
            </a:r>
            <a:r>
              <a:rPr lang="en-US" sz="4800" b="1" u="sng" dirty="0" err="1"/>
              <a:t>AirFare</a:t>
            </a:r>
            <a:r>
              <a:rPr lang="en-US" sz="4800" b="1" u="sng" dirty="0"/>
              <a:t>(</a:t>
            </a:r>
            <a:r>
              <a:rPr lang="en-US" sz="4800" b="1" u="sng" dirty="0" err="1"/>
              <a:t>Fare_ID</a:t>
            </a:r>
            <a:r>
              <a:rPr lang="en-US" sz="4800" b="1" u="sng" dirty="0"/>
              <a:t>) </a:t>
            </a:r>
          </a:p>
          <a:p>
            <a:r>
              <a:rPr lang="en-US" sz="4800" b="1" u="sng" dirty="0"/>
              <a:t>);</a:t>
            </a:r>
          </a:p>
          <a:p>
            <a:endParaRPr lang="en-US" b="1" u="sng" dirty="0"/>
          </a:p>
          <a:p>
            <a:endParaRPr lang="en-US" b="1" u="sng" dirty="0"/>
          </a:p>
          <a:p>
            <a:endParaRPr lang="en-US" b="1" u="sng" dirty="0"/>
          </a:p>
          <a:p>
            <a:endParaRPr lang="en-US" b="1" u="sng" dirty="0"/>
          </a:p>
          <a:p>
            <a:endParaRPr lang="en-US" b="1" u="sng" dirty="0"/>
          </a:p>
          <a:p>
            <a:endParaRPr lang="en-US" b="1" u="sng" dirty="0"/>
          </a:p>
          <a:p>
            <a:endParaRPr lang="en-US" b="1" u="sng" dirty="0"/>
          </a:p>
          <a:p>
            <a:endParaRPr lang="en-US" b="1" u="sng" dirty="0"/>
          </a:p>
          <a:p>
            <a:endParaRPr lang="en-IN" b="1" u="sng" dirty="0"/>
          </a:p>
        </p:txBody>
      </p:sp>
      <p:pic>
        <p:nvPicPr>
          <p:cNvPr id="5" name="Picture 4" descr="A screenshot of a computer&#10;&#10;Description automatically generated">
            <a:extLst>
              <a:ext uri="{FF2B5EF4-FFF2-40B4-BE49-F238E27FC236}">
                <a16:creationId xmlns:a16="http://schemas.microsoft.com/office/drawing/2014/main" id="{B6BE5BE6-0714-6C73-5F6B-42DB4258B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6457" y="1505885"/>
            <a:ext cx="5511807" cy="2895851"/>
          </a:xfrm>
          <a:prstGeom prst="rect">
            <a:avLst/>
          </a:prstGeom>
        </p:spPr>
      </p:pic>
      <p:pic>
        <p:nvPicPr>
          <p:cNvPr id="7" name="Picture 6" descr="A red and white circle with text&#10;&#10;Description automatically generated">
            <a:extLst>
              <a:ext uri="{FF2B5EF4-FFF2-40B4-BE49-F238E27FC236}">
                <a16:creationId xmlns:a16="http://schemas.microsoft.com/office/drawing/2014/main" id="{45160545-F29C-A4FC-38CB-AC2343FF44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750142" cy="1632155"/>
          </a:xfrm>
          <a:prstGeom prst="rect">
            <a:avLst/>
          </a:prstGeom>
        </p:spPr>
      </p:pic>
    </p:spTree>
    <p:extLst>
      <p:ext uri="{BB962C8B-B14F-4D97-AF65-F5344CB8AC3E}">
        <p14:creationId xmlns:p14="http://schemas.microsoft.com/office/powerpoint/2010/main" val="630448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B790-C8D4-8EDD-7375-2E3B408800EB}"/>
              </a:ext>
            </a:extLst>
          </p:cNvPr>
          <p:cNvSpPr>
            <a:spLocks noGrp="1"/>
          </p:cNvSpPr>
          <p:nvPr>
            <p:ph type="title"/>
          </p:nvPr>
        </p:nvSpPr>
        <p:spPr/>
        <p:txBody>
          <a:bodyPr>
            <a:normAutofit/>
          </a:bodyPr>
          <a:lstStyle/>
          <a:p>
            <a:r>
              <a:rPr lang="en-US" sz="4000" u="sng" dirty="0">
                <a:latin typeface="ADLaM Display" panose="02010000000000000000" pitchFamily="2" charset="0"/>
                <a:ea typeface="ADLaM Display" panose="02010000000000000000" pitchFamily="2" charset="0"/>
                <a:cs typeface="ADLaM Display" panose="02010000000000000000" pitchFamily="2" charset="0"/>
              </a:rPr>
              <a:t>ENTITY RELATIONSHIP DIAGRAM</a:t>
            </a:r>
            <a:endParaRPr lang="en-IN" sz="4000" u="sng"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5" name="Content Placeholder 4" descr="A diagram of a flight&#10;&#10;Description automatically generated">
            <a:extLst>
              <a:ext uri="{FF2B5EF4-FFF2-40B4-BE49-F238E27FC236}">
                <a16:creationId xmlns:a16="http://schemas.microsoft.com/office/drawing/2014/main" id="{49B18620-A10B-7948-DC8B-0194D0A42D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262" y="1816766"/>
            <a:ext cx="9118436" cy="4367724"/>
          </a:xfrm>
        </p:spPr>
      </p:pic>
    </p:spTree>
    <p:extLst>
      <p:ext uri="{BB962C8B-B14F-4D97-AF65-F5344CB8AC3E}">
        <p14:creationId xmlns:p14="http://schemas.microsoft.com/office/powerpoint/2010/main" val="3286111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FAD20-4B6D-FA0F-DE83-BA07F7E47482}"/>
              </a:ext>
            </a:extLst>
          </p:cNvPr>
          <p:cNvSpPr>
            <a:spLocks noGrp="1"/>
          </p:cNvSpPr>
          <p:nvPr>
            <p:ph type="title"/>
          </p:nvPr>
        </p:nvSpPr>
        <p:spPr/>
        <p:txBody>
          <a:bodyPr>
            <a:normAutofit fontScale="90000"/>
          </a:bodyPr>
          <a:lstStyle/>
          <a:p>
            <a:br>
              <a:rPr lang="en-IN" sz="4800" dirty="0">
                <a:solidFill>
                  <a:schemeClr val="tx1"/>
                </a:solidFill>
                <a:latin typeface="Times New Roman" panose="02020603050405020304" pitchFamily="18" charset="0"/>
                <a:cs typeface="Times New Roman" panose="02020603050405020304" pitchFamily="18" charset="0"/>
              </a:rPr>
            </a:br>
            <a:br>
              <a:rPr lang="en-IN" sz="4800" dirty="0">
                <a:solidFill>
                  <a:schemeClr val="tx1"/>
                </a:solidFill>
                <a:latin typeface="Times New Roman" panose="02020603050405020304" pitchFamily="18" charset="0"/>
                <a:cs typeface="Times New Roman" panose="02020603050405020304" pitchFamily="18" charset="0"/>
              </a:rPr>
            </a:br>
            <a:r>
              <a:rPr lang="en-IN" sz="4000" dirty="0">
                <a:solidFill>
                  <a:schemeClr val="tx1"/>
                </a:solidFill>
                <a:latin typeface="Algerian" panose="04020705040A02060702" pitchFamily="82" charset="0"/>
                <a:cs typeface="Times New Roman" panose="02020603050405020304" pitchFamily="18" charset="0"/>
              </a:rPr>
              <a:t>Find all country name with more than one airport.</a:t>
            </a:r>
            <a:br>
              <a:rPr lang="en-IN" sz="4800" dirty="0">
                <a:solidFill>
                  <a:schemeClr val="accent2">
                    <a:lumMod val="60000"/>
                    <a:lumOff val="40000"/>
                  </a:schemeClr>
                </a:solidFill>
                <a:latin typeface="Times New Roman" panose="02020603050405020304" pitchFamily="18" charset="0"/>
                <a:cs typeface="Times New Roman" panose="02020603050405020304" pitchFamily="18" charset="0"/>
              </a:rPr>
            </a:b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6C99A15C-C26E-8CD8-C1D4-D8FA431E4C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9536" y="1820467"/>
            <a:ext cx="8878529" cy="4403351"/>
          </a:xfrm>
        </p:spPr>
      </p:pic>
    </p:spTree>
    <p:extLst>
      <p:ext uri="{BB962C8B-B14F-4D97-AF65-F5344CB8AC3E}">
        <p14:creationId xmlns:p14="http://schemas.microsoft.com/office/powerpoint/2010/main" val="3409538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8599-432D-DB2F-933D-D09F26FFA4CC}"/>
              </a:ext>
            </a:extLst>
          </p:cNvPr>
          <p:cNvSpPr>
            <a:spLocks noGrp="1"/>
          </p:cNvSpPr>
          <p:nvPr>
            <p:ph type="title"/>
          </p:nvPr>
        </p:nvSpPr>
        <p:spPr/>
        <p:txBody>
          <a:bodyPr>
            <a:normAutofit fontScale="90000"/>
          </a:bodyPr>
          <a:lstStyle/>
          <a:p>
            <a:r>
              <a:rPr lang="en-IN" sz="4800" dirty="0">
                <a:solidFill>
                  <a:schemeClr val="tx1"/>
                </a:solidFill>
                <a:latin typeface="Times New Roman" panose="02020603050405020304" pitchFamily="18" charset="0"/>
                <a:cs typeface="Times New Roman" panose="02020603050405020304" pitchFamily="18" charset="0"/>
              </a:rPr>
              <a:t>Find the Fare-id of those with Charge-amount between </a:t>
            </a:r>
            <a:r>
              <a:rPr lang="en-IN" dirty="0">
                <a:solidFill>
                  <a:schemeClr val="tx1"/>
                </a:solidFill>
                <a:latin typeface="Times New Roman" panose="02020603050405020304" pitchFamily="18" charset="0"/>
                <a:cs typeface="Times New Roman" panose="02020603050405020304" pitchFamily="18" charset="0"/>
              </a:rPr>
              <a:t>14</a:t>
            </a:r>
            <a:r>
              <a:rPr lang="en-IN" sz="4800" dirty="0">
                <a:solidFill>
                  <a:schemeClr val="tx1"/>
                </a:solidFill>
                <a:latin typeface="Times New Roman" panose="02020603050405020304" pitchFamily="18" charset="0"/>
                <a:cs typeface="Times New Roman" panose="02020603050405020304" pitchFamily="18" charset="0"/>
              </a:rPr>
              <a:t>00 and </a:t>
            </a:r>
            <a:r>
              <a:rPr lang="en-IN" dirty="0">
                <a:solidFill>
                  <a:schemeClr val="tx1"/>
                </a:solidFill>
                <a:latin typeface="Times New Roman" panose="02020603050405020304" pitchFamily="18" charset="0"/>
                <a:cs typeface="Times New Roman" panose="02020603050405020304" pitchFamily="18" charset="0"/>
              </a:rPr>
              <a:t>4</a:t>
            </a:r>
            <a:r>
              <a:rPr lang="en-IN" sz="4800" dirty="0">
                <a:solidFill>
                  <a:schemeClr val="tx1"/>
                </a:solidFill>
                <a:latin typeface="Times New Roman" panose="02020603050405020304" pitchFamily="18" charset="0"/>
                <a:cs typeface="Times New Roman" panose="02020603050405020304" pitchFamily="18" charset="0"/>
              </a:rPr>
              <a:t>000.</a:t>
            </a:r>
            <a:br>
              <a:rPr lang="en-IN" sz="4800" dirty="0">
                <a:solidFill>
                  <a:schemeClr val="accent2">
                    <a:lumMod val="60000"/>
                    <a:lumOff val="40000"/>
                  </a:schemeClr>
                </a:solidFill>
                <a:latin typeface="Times New Roman" panose="02020603050405020304" pitchFamily="18" charset="0"/>
                <a:cs typeface="Times New Roman" panose="02020603050405020304" pitchFamily="18" charset="0"/>
              </a:rPr>
            </a:br>
            <a:endParaRPr lang="en-IN" dirty="0"/>
          </a:p>
        </p:txBody>
      </p:sp>
      <p:pic>
        <p:nvPicPr>
          <p:cNvPr id="7" name="Content Placeholder 6" descr="A screenshot of a computer&#10;&#10;Description automatically generated">
            <a:extLst>
              <a:ext uri="{FF2B5EF4-FFF2-40B4-BE49-F238E27FC236}">
                <a16:creationId xmlns:a16="http://schemas.microsoft.com/office/drawing/2014/main" id="{26044910-7ECC-361E-18C7-CCCA4299E8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3535" y="1848465"/>
            <a:ext cx="6744929" cy="4082914"/>
          </a:xfrm>
        </p:spPr>
      </p:pic>
    </p:spTree>
    <p:extLst>
      <p:ext uri="{BB962C8B-B14F-4D97-AF65-F5344CB8AC3E}">
        <p14:creationId xmlns:p14="http://schemas.microsoft.com/office/powerpoint/2010/main" val="1495548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0107-F37B-ABDE-596D-EEA706C08FC1}"/>
              </a:ext>
            </a:extLst>
          </p:cNvPr>
          <p:cNvSpPr>
            <a:spLocks noGrp="1"/>
          </p:cNvSpPr>
          <p:nvPr>
            <p:ph type="title"/>
          </p:nvPr>
        </p:nvSpPr>
        <p:spPr>
          <a:xfrm>
            <a:off x="1097280" y="286603"/>
            <a:ext cx="10058400" cy="1450757"/>
          </a:xfrm>
        </p:spPr>
        <p:txBody>
          <a:bodyPr>
            <a:normAutofit/>
          </a:bodyPr>
          <a:lstStyle/>
          <a:p>
            <a:r>
              <a:rPr lang="en-IN" dirty="0"/>
              <a:t>OUTPUTS</a:t>
            </a:r>
          </a:p>
        </p:txBody>
      </p:sp>
      <p:pic>
        <p:nvPicPr>
          <p:cNvPr id="7" name="Picture 6">
            <a:extLst>
              <a:ext uri="{FF2B5EF4-FFF2-40B4-BE49-F238E27FC236}">
                <a16:creationId xmlns:a16="http://schemas.microsoft.com/office/drawing/2014/main" id="{31F11E0F-7B2A-34FD-F4A6-CA46893D5C3A}"/>
              </a:ext>
            </a:extLst>
          </p:cNvPr>
          <p:cNvPicPr>
            <a:picLocks noChangeAspect="1"/>
          </p:cNvPicPr>
          <p:nvPr/>
        </p:nvPicPr>
        <p:blipFill>
          <a:blip r:embed="rId3"/>
          <a:stretch>
            <a:fillRect/>
          </a:stretch>
        </p:blipFill>
        <p:spPr>
          <a:xfrm>
            <a:off x="5260216" y="2000080"/>
            <a:ext cx="1761537" cy="3471012"/>
          </a:xfrm>
          <a:prstGeom prst="rect">
            <a:avLst/>
          </a:prstGeom>
        </p:spPr>
      </p:pic>
      <p:pic>
        <p:nvPicPr>
          <p:cNvPr id="5" name="Content Placeholder 4">
            <a:extLst>
              <a:ext uri="{FF2B5EF4-FFF2-40B4-BE49-F238E27FC236}">
                <a16:creationId xmlns:a16="http://schemas.microsoft.com/office/drawing/2014/main" id="{DC3618C0-8B33-8286-876A-7DA9E836771F}"/>
              </a:ext>
            </a:extLst>
          </p:cNvPr>
          <p:cNvPicPr>
            <a:picLocks noChangeAspect="1"/>
          </p:cNvPicPr>
          <p:nvPr/>
        </p:nvPicPr>
        <p:blipFill>
          <a:blip r:embed="rId4"/>
          <a:stretch>
            <a:fillRect/>
          </a:stretch>
        </p:blipFill>
        <p:spPr>
          <a:xfrm>
            <a:off x="1470942" y="2000080"/>
            <a:ext cx="1683440" cy="3471012"/>
          </a:xfrm>
          <a:prstGeom prst="rect">
            <a:avLst/>
          </a:prstGeom>
        </p:spPr>
      </p:pic>
      <p:pic>
        <p:nvPicPr>
          <p:cNvPr id="9" name="Content Placeholder 8">
            <a:extLst>
              <a:ext uri="{FF2B5EF4-FFF2-40B4-BE49-F238E27FC236}">
                <a16:creationId xmlns:a16="http://schemas.microsoft.com/office/drawing/2014/main" id="{6942E5AE-A624-75E8-2DB4-497EA272366D}"/>
              </a:ext>
            </a:extLst>
          </p:cNvPr>
          <p:cNvPicPr>
            <a:picLocks noGrp="1" noChangeAspect="1"/>
          </p:cNvPicPr>
          <p:nvPr>
            <p:ph idx="1"/>
          </p:nvPr>
        </p:nvPicPr>
        <p:blipFill>
          <a:blip r:embed="rId5"/>
          <a:stretch>
            <a:fillRect/>
          </a:stretch>
        </p:blipFill>
        <p:spPr>
          <a:xfrm>
            <a:off x="9184738" y="2000080"/>
            <a:ext cx="1677394" cy="3471012"/>
          </a:xfrm>
        </p:spPr>
      </p:pic>
      <p:cxnSp>
        <p:nvCxnSpPr>
          <p:cNvPr id="12" name="Straight Arrow Connector 11">
            <a:extLst>
              <a:ext uri="{FF2B5EF4-FFF2-40B4-BE49-F238E27FC236}">
                <a16:creationId xmlns:a16="http://schemas.microsoft.com/office/drawing/2014/main" id="{5EB37C62-47E9-47A7-311B-3A0A2ACE079F}"/>
              </a:ext>
            </a:extLst>
          </p:cNvPr>
          <p:cNvCxnSpPr>
            <a:stCxn id="5" idx="3"/>
            <a:endCxn id="7" idx="1"/>
          </p:cNvCxnSpPr>
          <p:nvPr/>
        </p:nvCxnSpPr>
        <p:spPr>
          <a:xfrm>
            <a:off x="3154382" y="3735586"/>
            <a:ext cx="2105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FCEA055-98D9-BB9B-56C3-738BA83540C7}"/>
              </a:ext>
            </a:extLst>
          </p:cNvPr>
          <p:cNvCxnSpPr>
            <a:stCxn id="7" idx="3"/>
            <a:endCxn id="9" idx="1"/>
          </p:cNvCxnSpPr>
          <p:nvPr/>
        </p:nvCxnSpPr>
        <p:spPr>
          <a:xfrm>
            <a:off x="7021753" y="3735586"/>
            <a:ext cx="21629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490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0107-F37B-ABDE-596D-EEA706C08FC1}"/>
              </a:ext>
            </a:extLst>
          </p:cNvPr>
          <p:cNvSpPr>
            <a:spLocks noGrp="1"/>
          </p:cNvSpPr>
          <p:nvPr>
            <p:ph type="title"/>
          </p:nvPr>
        </p:nvSpPr>
        <p:spPr>
          <a:xfrm>
            <a:off x="1097280" y="286603"/>
            <a:ext cx="10058400" cy="1450757"/>
          </a:xfrm>
        </p:spPr>
        <p:txBody>
          <a:bodyPr>
            <a:normAutofit/>
          </a:bodyPr>
          <a:lstStyle/>
          <a:p>
            <a:r>
              <a:rPr lang="en-IN" dirty="0"/>
              <a:t>OUTPUTS</a:t>
            </a:r>
          </a:p>
        </p:txBody>
      </p:sp>
      <p:cxnSp>
        <p:nvCxnSpPr>
          <p:cNvPr id="12" name="Straight Arrow Connector 11">
            <a:extLst>
              <a:ext uri="{FF2B5EF4-FFF2-40B4-BE49-F238E27FC236}">
                <a16:creationId xmlns:a16="http://schemas.microsoft.com/office/drawing/2014/main" id="{5EB37C62-47E9-47A7-311B-3A0A2ACE079F}"/>
              </a:ext>
            </a:extLst>
          </p:cNvPr>
          <p:cNvCxnSpPr>
            <a:cxnSpLocks/>
          </p:cNvCxnSpPr>
          <p:nvPr/>
        </p:nvCxnSpPr>
        <p:spPr>
          <a:xfrm>
            <a:off x="3154382" y="3735586"/>
            <a:ext cx="2105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FCEA055-98D9-BB9B-56C3-738BA83540C7}"/>
              </a:ext>
            </a:extLst>
          </p:cNvPr>
          <p:cNvCxnSpPr>
            <a:cxnSpLocks/>
          </p:cNvCxnSpPr>
          <p:nvPr/>
        </p:nvCxnSpPr>
        <p:spPr>
          <a:xfrm>
            <a:off x="7021753" y="3735586"/>
            <a:ext cx="21629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0925F674-3348-349B-3D84-55FC07103F5D}"/>
              </a:ext>
            </a:extLst>
          </p:cNvPr>
          <p:cNvPicPr>
            <a:picLocks noGrp="1" noChangeAspect="1"/>
          </p:cNvPicPr>
          <p:nvPr>
            <p:ph idx="1"/>
          </p:nvPr>
        </p:nvPicPr>
        <p:blipFill>
          <a:blip r:embed="rId3"/>
          <a:stretch>
            <a:fillRect/>
          </a:stretch>
        </p:blipFill>
        <p:spPr>
          <a:xfrm>
            <a:off x="1172223" y="1881164"/>
            <a:ext cx="1982159" cy="4022725"/>
          </a:xfrm>
        </p:spPr>
      </p:pic>
      <p:pic>
        <p:nvPicPr>
          <p:cNvPr id="11" name="Picture 10">
            <a:extLst>
              <a:ext uri="{FF2B5EF4-FFF2-40B4-BE49-F238E27FC236}">
                <a16:creationId xmlns:a16="http://schemas.microsoft.com/office/drawing/2014/main" id="{115A2EB8-06EE-A721-D172-F431356222FF}"/>
              </a:ext>
            </a:extLst>
          </p:cNvPr>
          <p:cNvPicPr>
            <a:picLocks noChangeAspect="1"/>
          </p:cNvPicPr>
          <p:nvPr/>
        </p:nvPicPr>
        <p:blipFill>
          <a:blip r:embed="rId4"/>
          <a:stretch>
            <a:fillRect/>
          </a:stretch>
        </p:blipFill>
        <p:spPr>
          <a:xfrm>
            <a:off x="5260217" y="1881165"/>
            <a:ext cx="2047538" cy="4022724"/>
          </a:xfrm>
          <a:prstGeom prst="rect">
            <a:avLst/>
          </a:prstGeom>
        </p:spPr>
      </p:pic>
      <p:pic>
        <p:nvPicPr>
          <p:cNvPr id="15" name="Picture 14">
            <a:extLst>
              <a:ext uri="{FF2B5EF4-FFF2-40B4-BE49-F238E27FC236}">
                <a16:creationId xmlns:a16="http://schemas.microsoft.com/office/drawing/2014/main" id="{4603E4A6-B010-9460-CA49-21B464C52AF7}"/>
              </a:ext>
            </a:extLst>
          </p:cNvPr>
          <p:cNvPicPr>
            <a:picLocks noChangeAspect="1"/>
          </p:cNvPicPr>
          <p:nvPr/>
        </p:nvPicPr>
        <p:blipFill>
          <a:blip r:embed="rId5"/>
          <a:stretch>
            <a:fillRect/>
          </a:stretch>
        </p:blipFill>
        <p:spPr>
          <a:xfrm>
            <a:off x="9173521" y="1892464"/>
            <a:ext cx="1982159" cy="4011425"/>
          </a:xfrm>
          <a:prstGeom prst="rect">
            <a:avLst/>
          </a:prstGeom>
        </p:spPr>
      </p:pic>
    </p:spTree>
    <p:extLst>
      <p:ext uri="{BB962C8B-B14F-4D97-AF65-F5344CB8AC3E}">
        <p14:creationId xmlns:p14="http://schemas.microsoft.com/office/powerpoint/2010/main" val="1252398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02FF74F-004A-40F8-9BBA-1170E3C12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47D77ED-28A8-4135-8177-8466BFF32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2310107-F37B-ABDE-596D-EEA706C08FC1}"/>
              </a:ext>
            </a:extLst>
          </p:cNvPr>
          <p:cNvSpPr>
            <a:spLocks noGrp="1"/>
          </p:cNvSpPr>
          <p:nvPr>
            <p:ph type="title"/>
          </p:nvPr>
        </p:nvSpPr>
        <p:spPr>
          <a:xfrm>
            <a:off x="1097280" y="516835"/>
            <a:ext cx="5977937" cy="1666501"/>
          </a:xfrm>
        </p:spPr>
        <p:txBody>
          <a:bodyPr>
            <a:normAutofit/>
          </a:bodyPr>
          <a:lstStyle/>
          <a:p>
            <a:r>
              <a:rPr lang="en-IN" sz="4000">
                <a:solidFill>
                  <a:srgbClr val="FFFFFF"/>
                </a:solidFill>
              </a:rPr>
              <a:t>OUTPUTS</a:t>
            </a:r>
          </a:p>
        </p:txBody>
      </p:sp>
      <p:pic>
        <p:nvPicPr>
          <p:cNvPr id="17" name="Content Placeholder 16">
            <a:extLst>
              <a:ext uri="{FF2B5EF4-FFF2-40B4-BE49-F238E27FC236}">
                <a16:creationId xmlns:a16="http://schemas.microsoft.com/office/drawing/2014/main" id="{205048E8-A373-5C22-866C-1B1DBFD44094}"/>
              </a:ext>
            </a:extLst>
          </p:cNvPr>
          <p:cNvPicPr>
            <a:picLocks noGrp="1" noChangeAspect="1"/>
          </p:cNvPicPr>
          <p:nvPr>
            <p:ph idx="1"/>
          </p:nvPr>
        </p:nvPicPr>
        <p:blipFill>
          <a:blip r:embed="rId3"/>
          <a:stretch>
            <a:fillRect/>
          </a:stretch>
        </p:blipFill>
        <p:spPr>
          <a:xfrm>
            <a:off x="1118548" y="2271688"/>
            <a:ext cx="1770271" cy="3652837"/>
          </a:xfrm>
        </p:spPr>
      </p:pic>
      <p:sp>
        <p:nvSpPr>
          <p:cNvPr id="27" name="Rectangle 26">
            <a:extLst>
              <a:ext uri="{FF2B5EF4-FFF2-40B4-BE49-F238E27FC236}">
                <a16:creationId xmlns:a16="http://schemas.microsoft.com/office/drawing/2014/main" id="{F2E484CB-1781-4421-8EB9-D785B9504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9" name="Content Placeholder 8">
            <a:extLst>
              <a:ext uri="{FF2B5EF4-FFF2-40B4-BE49-F238E27FC236}">
                <a16:creationId xmlns:a16="http://schemas.microsoft.com/office/drawing/2014/main" id="{3CAD9C0F-3F83-95DD-574E-7B05C3875BF5}"/>
              </a:ext>
            </a:extLst>
          </p:cNvPr>
          <p:cNvPicPr>
            <a:picLocks noChangeAspect="1"/>
          </p:cNvPicPr>
          <p:nvPr/>
        </p:nvPicPr>
        <p:blipFill>
          <a:blip r:embed="rId4"/>
          <a:stretch>
            <a:fillRect/>
          </a:stretch>
        </p:blipFill>
        <p:spPr>
          <a:xfrm>
            <a:off x="8449400" y="630202"/>
            <a:ext cx="2899417" cy="5575804"/>
          </a:xfrm>
          <a:prstGeom prst="rect">
            <a:avLst/>
          </a:prstGeom>
        </p:spPr>
      </p:pic>
      <p:pic>
        <p:nvPicPr>
          <p:cNvPr id="21" name="Picture 20">
            <a:extLst>
              <a:ext uri="{FF2B5EF4-FFF2-40B4-BE49-F238E27FC236}">
                <a16:creationId xmlns:a16="http://schemas.microsoft.com/office/drawing/2014/main" id="{5308F331-E7F3-9E35-E4FF-D3E32621FAF5}"/>
              </a:ext>
            </a:extLst>
          </p:cNvPr>
          <p:cNvPicPr>
            <a:picLocks noChangeAspect="1"/>
          </p:cNvPicPr>
          <p:nvPr/>
        </p:nvPicPr>
        <p:blipFill>
          <a:blip r:embed="rId5"/>
          <a:stretch>
            <a:fillRect/>
          </a:stretch>
        </p:blipFill>
        <p:spPr>
          <a:xfrm>
            <a:off x="3877631" y="2271687"/>
            <a:ext cx="1745721" cy="3652838"/>
          </a:xfrm>
          <a:prstGeom prst="rect">
            <a:avLst/>
          </a:prstGeom>
        </p:spPr>
      </p:pic>
      <p:cxnSp>
        <p:nvCxnSpPr>
          <p:cNvPr id="32" name="Straight Arrow Connector 31">
            <a:extLst>
              <a:ext uri="{FF2B5EF4-FFF2-40B4-BE49-F238E27FC236}">
                <a16:creationId xmlns:a16="http://schemas.microsoft.com/office/drawing/2014/main" id="{4335069D-9082-FC27-E5C6-6B44E668B801}"/>
              </a:ext>
            </a:extLst>
          </p:cNvPr>
          <p:cNvCxnSpPr/>
          <p:nvPr/>
        </p:nvCxnSpPr>
        <p:spPr>
          <a:xfrm>
            <a:off x="2826962" y="5374718"/>
            <a:ext cx="1050669"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437433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43" name="Rectangle 31">
            <a:extLst>
              <a:ext uri="{FF2B5EF4-FFF2-40B4-BE49-F238E27FC236}">
                <a16:creationId xmlns:a16="http://schemas.microsoft.com/office/drawing/2014/main" id="{AAAE3770-609E-4289-8B0A-45119D434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4" name="Rectangle 33">
            <a:extLst>
              <a:ext uri="{FF2B5EF4-FFF2-40B4-BE49-F238E27FC236}">
                <a16:creationId xmlns:a16="http://schemas.microsoft.com/office/drawing/2014/main" id="{AA8B6BCE-776F-41C6-B8BE-87214BA6A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45" name="Straight Connector 35">
            <a:extLst>
              <a:ext uri="{FF2B5EF4-FFF2-40B4-BE49-F238E27FC236}">
                <a16:creationId xmlns:a16="http://schemas.microsoft.com/office/drawing/2014/main" id="{8BA5AC9C-E659-489D-8683-D019CE12A7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eroplane taking off against dramatic sky">
            <a:extLst>
              <a:ext uri="{FF2B5EF4-FFF2-40B4-BE49-F238E27FC236}">
                <a16:creationId xmlns:a16="http://schemas.microsoft.com/office/drawing/2014/main" id="{9A391321-53D4-2443-E857-D6860057190B}"/>
              </a:ext>
            </a:extLst>
          </p:cNvPr>
          <p:cNvPicPr>
            <a:picLocks noChangeAspect="1"/>
          </p:cNvPicPr>
          <p:nvPr/>
        </p:nvPicPr>
        <p:blipFill rotWithShape="1">
          <a:blip r:embed="rId2">
            <a:alphaModFix amt="35000"/>
          </a:blip>
          <a:srcRect t="15413"/>
          <a:stretch/>
        </p:blipFill>
        <p:spPr>
          <a:xfrm>
            <a:off x="30490" y="104712"/>
            <a:ext cx="12191980" cy="6857990"/>
          </a:xfrm>
          <a:prstGeom prst="rect">
            <a:avLst/>
          </a:prstGeom>
        </p:spPr>
      </p:pic>
      <p:sp>
        <p:nvSpPr>
          <p:cNvPr id="2" name="Title 1">
            <a:extLst>
              <a:ext uri="{FF2B5EF4-FFF2-40B4-BE49-F238E27FC236}">
                <a16:creationId xmlns:a16="http://schemas.microsoft.com/office/drawing/2014/main" id="{6622F72A-075B-7D6D-2FE8-C9DE9D97FE45}"/>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8000" dirty="0">
                <a:solidFill>
                  <a:schemeClr val="tx1">
                    <a:lumMod val="85000"/>
                    <a:lumOff val="15000"/>
                  </a:schemeClr>
                </a:solidFill>
              </a:rPr>
              <a:t>FLY SAFE!</a:t>
            </a:r>
          </a:p>
        </p:txBody>
      </p:sp>
      <p:cxnSp>
        <p:nvCxnSpPr>
          <p:cNvPr id="46" name="Straight Connector 37">
            <a:extLst>
              <a:ext uri="{FF2B5EF4-FFF2-40B4-BE49-F238E27FC236}">
                <a16:creationId xmlns:a16="http://schemas.microsoft.com/office/drawing/2014/main" id="{EE3697FA-BCA5-4277-B562-742EB06D15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47" name="Rectangle 39">
            <a:extLst>
              <a:ext uri="{FF2B5EF4-FFF2-40B4-BE49-F238E27FC236}">
                <a16:creationId xmlns:a16="http://schemas.microsoft.com/office/drawing/2014/main" id="{08D0AFFC-930E-4C56-B1B0-A4DF141CFC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2" name="Rectangle 41">
            <a:extLst>
              <a:ext uri="{FF2B5EF4-FFF2-40B4-BE49-F238E27FC236}">
                <a16:creationId xmlns:a16="http://schemas.microsoft.com/office/drawing/2014/main" id="{1C1FF27C-4611-49D9-B924-1371EB09A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TextBox 2">
            <a:extLst>
              <a:ext uri="{FF2B5EF4-FFF2-40B4-BE49-F238E27FC236}">
                <a16:creationId xmlns:a16="http://schemas.microsoft.com/office/drawing/2014/main" id="{EB4BA227-3307-EFA8-5407-BAEA6E970BEF}"/>
              </a:ext>
            </a:extLst>
          </p:cNvPr>
          <p:cNvSpPr txBox="1"/>
          <p:nvPr/>
        </p:nvSpPr>
        <p:spPr>
          <a:xfrm>
            <a:off x="8376183" y="4690663"/>
            <a:ext cx="3615719" cy="1477328"/>
          </a:xfrm>
          <a:prstGeom prst="rect">
            <a:avLst/>
          </a:prstGeom>
          <a:noFill/>
        </p:spPr>
        <p:txBody>
          <a:bodyPr wrap="square" rtlCol="0">
            <a:spAutoFit/>
          </a:bodyPr>
          <a:lstStyle/>
          <a:p>
            <a:r>
              <a:rPr lang="en-US" dirty="0"/>
              <a:t>MIHIR NILESH HOLMUKHE</a:t>
            </a:r>
          </a:p>
          <a:p>
            <a:r>
              <a:rPr lang="en-US" dirty="0"/>
              <a:t>VAIBHAV VIKAS GAIKWAD</a:t>
            </a:r>
          </a:p>
          <a:p>
            <a:r>
              <a:rPr lang="en-US" dirty="0"/>
              <a:t>SUKHAD DNYANESH JOSHI</a:t>
            </a:r>
          </a:p>
          <a:p>
            <a:r>
              <a:rPr lang="en-US" dirty="0"/>
              <a:t>BISWADIP BISWANATH BHATTACHARYYA</a:t>
            </a:r>
          </a:p>
        </p:txBody>
      </p:sp>
    </p:spTree>
    <p:extLst>
      <p:ext uri="{BB962C8B-B14F-4D97-AF65-F5344CB8AC3E}">
        <p14:creationId xmlns:p14="http://schemas.microsoft.com/office/powerpoint/2010/main" val="204592669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43969B5-FE3E-4150-B93F-B908A270C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1FCBB93-2B1C-491C-903C-769C626EA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F8766076-2B33-A97F-0D8A-3E0B9D9A2BB0}"/>
              </a:ext>
            </a:extLst>
          </p:cNvPr>
          <p:cNvSpPr>
            <a:spLocks noGrp="1"/>
          </p:cNvSpPr>
          <p:nvPr>
            <p:ph type="title"/>
          </p:nvPr>
        </p:nvSpPr>
        <p:spPr>
          <a:xfrm>
            <a:off x="492370" y="289250"/>
            <a:ext cx="3084844" cy="4161452"/>
          </a:xfrm>
        </p:spPr>
        <p:txBody>
          <a:bodyPr>
            <a:normAutofit/>
          </a:bodyPr>
          <a:lstStyle/>
          <a:p>
            <a:r>
              <a:rPr lang="en-US" sz="3600" b="1" u="sng" kern="100" dirty="0">
                <a:solidFill>
                  <a:srgbClr val="FFFFFF"/>
                </a:solidFill>
                <a:effectLst/>
                <a:latin typeface="ADLaM Display" panose="02010000000000000000" pitchFamily="2" charset="0"/>
                <a:ea typeface="ADLaM Display" panose="02010000000000000000" pitchFamily="2" charset="0"/>
                <a:cs typeface="ADLaM Display" panose="02010000000000000000" pitchFamily="2" charset="0"/>
              </a:rPr>
              <a:t>BUSINESS PROPOSAL</a:t>
            </a:r>
            <a:br>
              <a:rPr lang="en-IN" sz="3600" kern="100" dirty="0">
                <a:solidFill>
                  <a:srgbClr val="FFFFFF"/>
                </a:solidFill>
                <a:effectLst/>
                <a:latin typeface="ADLaM Display" panose="02010000000000000000" pitchFamily="2" charset="0"/>
                <a:ea typeface="ADLaM Display" panose="02010000000000000000" pitchFamily="2" charset="0"/>
                <a:cs typeface="ADLaM Display" panose="02010000000000000000" pitchFamily="2" charset="0"/>
              </a:rPr>
            </a:br>
            <a:endParaRPr lang="en-IN" sz="3600" b="1" u="sng"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3" name="Rectangle 22">
            <a:extLst>
              <a:ext uri="{FF2B5EF4-FFF2-40B4-BE49-F238E27FC236}">
                <a16:creationId xmlns:a16="http://schemas.microsoft.com/office/drawing/2014/main" id="{650464D7-9DE6-4DE1-865A-27A05DB1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14" name="Content Placeholder 2">
            <a:extLst>
              <a:ext uri="{FF2B5EF4-FFF2-40B4-BE49-F238E27FC236}">
                <a16:creationId xmlns:a16="http://schemas.microsoft.com/office/drawing/2014/main" id="{333DAEFA-C840-F432-C405-D34CFF480E04}"/>
              </a:ext>
            </a:extLst>
          </p:cNvPr>
          <p:cNvGraphicFramePr>
            <a:graphicFrameLocks noGrp="1"/>
          </p:cNvGraphicFramePr>
          <p:nvPr>
            <p:ph idx="1"/>
            <p:extLst>
              <p:ext uri="{D42A27DB-BD31-4B8C-83A1-F6EECF244321}">
                <p14:modId xmlns:p14="http://schemas.microsoft.com/office/powerpoint/2010/main" val="3455371580"/>
              </p:ext>
            </p:extLst>
          </p:nvPr>
        </p:nvGraphicFramePr>
        <p:xfrm>
          <a:off x="492371" y="2143126"/>
          <a:ext cx="3084844" cy="38461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271C4879-D0FF-D54B-3ED8-4FA88233BD6D}"/>
              </a:ext>
            </a:extLst>
          </p:cNvPr>
          <p:cNvSpPr txBox="1"/>
          <p:nvPr/>
        </p:nvSpPr>
        <p:spPr>
          <a:xfrm>
            <a:off x="4236098" y="289249"/>
            <a:ext cx="7800392" cy="5355312"/>
          </a:xfrm>
          <a:prstGeom prst="rect">
            <a:avLst/>
          </a:prstGeom>
          <a:noFill/>
        </p:spPr>
        <p:txBody>
          <a:bodyPr wrap="square" rtlCol="0">
            <a:spAutoFit/>
          </a:bodyPr>
          <a:lstStyle/>
          <a:p>
            <a:pPr lvl="0"/>
            <a:r>
              <a:rPr lang="en-US" dirty="0"/>
              <a:t>       FLYNFO is a comprehensive solution aimed at efficiently managing and optimizing various aspects of the aviation industry. This system encompasses a wide range of functionalities, including airplane management, route planning, flight scheduling, fare management, passenger data, employee information, financial transactions, country data, and airport information. </a:t>
            </a:r>
          </a:p>
          <a:p>
            <a:pPr lvl="0"/>
            <a:r>
              <a:rPr lang="en-US" dirty="0"/>
              <a:t>         The primary objectives of the FLYNFO Airplane Management System are as follows:</a:t>
            </a:r>
          </a:p>
          <a:p>
            <a:pPr lvl="0"/>
            <a:r>
              <a:rPr lang="en-US" b="1" dirty="0"/>
              <a:t>1</a:t>
            </a:r>
            <a:r>
              <a:rPr lang="en-US" dirty="0"/>
              <a:t>.</a:t>
            </a:r>
            <a:r>
              <a:rPr lang="en-US" b="1" u="sng" dirty="0"/>
              <a:t>Operational Efficiency</a:t>
            </a:r>
            <a:r>
              <a:rPr lang="en-US" dirty="0"/>
              <a:t>: Streamline and automate aviation management processes, such as route and flight planning, fare management, and resource allocation.</a:t>
            </a:r>
          </a:p>
          <a:p>
            <a:pPr lvl="0"/>
            <a:endParaRPr lang="en-US" b="1" u="sng" dirty="0"/>
          </a:p>
          <a:p>
            <a:pPr lvl="0"/>
            <a:r>
              <a:rPr lang="en-US" b="1" u="sng" dirty="0"/>
              <a:t>2. Enhanced Customer Experiences: </a:t>
            </a:r>
            <a:r>
              <a:rPr lang="en-US" dirty="0"/>
              <a:t>Improve the passenger experience through easy booking, personalized services, and real-time flight information.</a:t>
            </a:r>
          </a:p>
          <a:p>
            <a:pPr lvl="0"/>
            <a:endParaRPr lang="en-US" b="1" u="sng" dirty="0"/>
          </a:p>
          <a:p>
            <a:pPr lvl="0"/>
            <a:r>
              <a:rPr lang="en-US" b="1" u="sng" dirty="0"/>
              <a:t>3. Resource Optimization</a:t>
            </a:r>
            <a:r>
              <a:rPr lang="en-US" dirty="0"/>
              <a:t>: Optimize the utilization of airplanes and employees to achieve cost savings and operational efficiency.</a:t>
            </a:r>
          </a:p>
          <a:p>
            <a:pPr lvl="0"/>
            <a:endParaRPr lang="en-US" dirty="0"/>
          </a:p>
          <a:p>
            <a:pPr lvl="0"/>
            <a:r>
              <a:rPr lang="en-US" b="1" u="sng" dirty="0"/>
              <a:t>4. Data Security: </a:t>
            </a:r>
            <a:r>
              <a:rPr lang="en-US" dirty="0"/>
              <a:t>Ensure robust data security measures to safeguard sensitive passenger and employee information.</a:t>
            </a:r>
          </a:p>
        </p:txBody>
      </p:sp>
      <p:pic>
        <p:nvPicPr>
          <p:cNvPr id="28" name="Picture 27" descr="A red and white circle with text&#10;&#10;Description automatically generated">
            <a:extLst>
              <a:ext uri="{FF2B5EF4-FFF2-40B4-BE49-F238E27FC236}">
                <a16:creationId xmlns:a16="http://schemas.microsoft.com/office/drawing/2014/main" id="{8410E680-CA45-7C47-EC92-022CE31264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
            <a:ext cx="1604865" cy="1679510"/>
          </a:xfrm>
          <a:prstGeom prst="rect">
            <a:avLst/>
          </a:prstGeom>
        </p:spPr>
      </p:pic>
    </p:spTree>
    <p:extLst>
      <p:ext uri="{BB962C8B-B14F-4D97-AF65-F5344CB8AC3E}">
        <p14:creationId xmlns:p14="http://schemas.microsoft.com/office/powerpoint/2010/main" val="29268011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599587-62A2-230A-1573-C1F9043AA88E}"/>
              </a:ext>
            </a:extLst>
          </p:cNvPr>
          <p:cNvSpPr>
            <a:spLocks noGrp="1"/>
          </p:cNvSpPr>
          <p:nvPr>
            <p:ph type="title"/>
          </p:nvPr>
        </p:nvSpPr>
        <p:spPr>
          <a:xfrm>
            <a:off x="5181601" y="634946"/>
            <a:ext cx="6368142" cy="1450757"/>
          </a:xfrm>
        </p:spPr>
        <p:txBody>
          <a:bodyPr>
            <a:normAutofit/>
          </a:bodyPr>
          <a:lstStyle/>
          <a:p>
            <a:r>
              <a:rPr lang="en-US" b="1" u="sng">
                <a:latin typeface="ADLaM Display" panose="02010000000000000000" pitchFamily="2" charset="0"/>
                <a:ea typeface="ADLaM Display" panose="02010000000000000000" pitchFamily="2" charset="0"/>
                <a:cs typeface="ADLaM Display" panose="02010000000000000000" pitchFamily="2" charset="0"/>
              </a:rPr>
              <a:t>PROBLEM STATEMENT</a:t>
            </a:r>
            <a:endParaRPr lang="en-IN" b="1" u="sng">
              <a:latin typeface="ADLaM Display" panose="02010000000000000000" pitchFamily="2" charset="0"/>
              <a:ea typeface="ADLaM Display" panose="02010000000000000000" pitchFamily="2" charset="0"/>
              <a:cs typeface="ADLaM Display" panose="02010000000000000000" pitchFamily="2" charset="0"/>
            </a:endParaRPr>
          </a:p>
        </p:txBody>
      </p:sp>
      <p:pic>
        <p:nvPicPr>
          <p:cNvPr id="32" name="Picture 31" descr="Plane on tarmac">
            <a:extLst>
              <a:ext uri="{FF2B5EF4-FFF2-40B4-BE49-F238E27FC236}">
                <a16:creationId xmlns:a16="http://schemas.microsoft.com/office/drawing/2014/main" id="{EE58CA2C-255F-6B33-E191-2C4BCB33FA9F}"/>
              </a:ext>
            </a:extLst>
          </p:cNvPr>
          <p:cNvPicPr>
            <a:picLocks noChangeAspect="1"/>
          </p:cNvPicPr>
          <p:nvPr/>
        </p:nvPicPr>
        <p:blipFill rotWithShape="1">
          <a:blip r:embed="rId2"/>
          <a:srcRect l="40105" r="14675" b="1"/>
          <a:stretch/>
        </p:blipFill>
        <p:spPr>
          <a:xfrm>
            <a:off x="20" y="-12128"/>
            <a:ext cx="4654276" cy="6870127"/>
          </a:xfrm>
          <a:prstGeom prst="rect">
            <a:avLst/>
          </a:prstGeom>
        </p:spPr>
      </p:pic>
      <p:cxnSp>
        <p:nvCxnSpPr>
          <p:cNvPr id="40" name="Straight Connector 39">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01CBE8F7-EE15-F7A4-349F-3D4C2EA59E8E}"/>
              </a:ext>
            </a:extLst>
          </p:cNvPr>
          <p:cNvSpPr>
            <a:spLocks noGrp="1"/>
          </p:cNvSpPr>
          <p:nvPr>
            <p:ph idx="1"/>
          </p:nvPr>
        </p:nvSpPr>
        <p:spPr>
          <a:xfrm>
            <a:off x="5181601" y="2198914"/>
            <a:ext cx="6368142" cy="3670180"/>
          </a:xfrm>
        </p:spPr>
        <p:txBody>
          <a:bodyPr>
            <a:normAutofit/>
          </a:bodyPr>
          <a:lstStyle/>
          <a:p>
            <a:pPr>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Travel planning especially through airways are complex processes and very time-consuming, Passengers often face challenges such as: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1600" kern="100" dirty="0">
                <a:latin typeface="Calibri" panose="020F0502020204030204" pitchFamily="34" charset="0"/>
                <a:ea typeface="Calibri" panose="020F0502020204030204" pitchFamily="34" charset="0"/>
                <a:cs typeface="Times New Roman" panose="02020603050405020304" pitchFamily="18" charset="0"/>
              </a:rPr>
              <a:t>Difficulty in modifying or cancelling bookings.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1600" kern="100" dirty="0">
                <a:latin typeface="Calibri" panose="020F0502020204030204" pitchFamily="34" charset="0"/>
                <a:ea typeface="Calibri" panose="020F0502020204030204" pitchFamily="34" charset="0"/>
                <a:cs typeface="Times New Roman" panose="02020603050405020304" pitchFamily="18" charset="0"/>
              </a:rPr>
              <a:t>Requirement of unnecessary information while flight ticket booking.</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Lack of information provided on the details regarding fare prices and hidden charges like tax, insurance, etc.</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Symbol" panose="05050102010706020507" pitchFamily="18" charset="2"/>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Glitches or chances of failed transactions during booking of flight.</a:t>
            </a:r>
          </a:p>
          <a:p>
            <a:pPr marL="342900" lvl="0" indent="-342900">
              <a:spcAft>
                <a:spcPts val="800"/>
              </a:spcAft>
              <a:buFont typeface="Symbol" panose="05050102010706020507" pitchFamily="18" charset="2"/>
              <a:buChar char=""/>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2703974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00929B58-33B6-22EB-AA0B-8C24FA48FBBC}"/>
              </a:ext>
            </a:extLst>
          </p:cNvPr>
          <p:cNvSpPr>
            <a:spLocks noGrp="1"/>
          </p:cNvSpPr>
          <p:nvPr>
            <p:ph type="title"/>
          </p:nvPr>
        </p:nvSpPr>
        <p:spPr>
          <a:xfrm>
            <a:off x="492370" y="516835"/>
            <a:ext cx="3084844" cy="2103875"/>
          </a:xfrm>
        </p:spPr>
        <p:txBody>
          <a:bodyPr>
            <a:normAutofit/>
          </a:bodyPr>
          <a:lstStyle/>
          <a:p>
            <a:r>
              <a:rPr lang="en-US" sz="3600" b="1" u="sng"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PROPOSED SOLUTION</a:t>
            </a:r>
            <a:endParaRPr lang="en-IN" sz="3600" b="1" u="sng"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DB817710-B4DD-5A95-4574-87CCC717466D}"/>
              </a:ext>
            </a:extLst>
          </p:cNvPr>
          <p:cNvSpPr>
            <a:spLocks noGrp="1"/>
          </p:cNvSpPr>
          <p:nvPr>
            <p:ph idx="1"/>
          </p:nvPr>
        </p:nvSpPr>
        <p:spPr>
          <a:xfrm>
            <a:off x="492371" y="2653800"/>
            <a:ext cx="3084844" cy="3335519"/>
          </a:xfrm>
        </p:spPr>
        <p:txBody>
          <a:bodyPr>
            <a:normAutofit/>
          </a:bodyPr>
          <a:lstStyle/>
          <a:p>
            <a:pPr marL="0" indent="0">
              <a:buNone/>
            </a:pPr>
            <a:r>
              <a:rPr lang="en-US" sz="13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We have produced a solution which is a website called </a:t>
            </a:r>
            <a:r>
              <a:rPr lang="en-US" sz="1300" u="sng">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“FLYNFO: FLY WITH INFO”. </a:t>
            </a:r>
            <a:r>
              <a:rPr lang="en-US" sz="13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This will provide a centralized platform for managing all the airport and flight information.  This website aims to simplify the flight booking process and it also provides passengers with a convenient and easy to understand platform for searching, booking and managing their flight tickets. Travelers can easily search for flights based on their departure airport and arrival airport and further can book flights directly through the website. </a:t>
            </a:r>
            <a:r>
              <a:rPr lang="en-US" sz="13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 transparent fare prizing system has been developed which displays all the hidden charges, providing utmost clarity to the user.</a:t>
            </a:r>
            <a:endParaRPr lang="en-IN" sz="13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300">
              <a:solidFill>
                <a:srgbClr val="FFFFFF"/>
              </a:solidFill>
            </a:endParaRPr>
          </a:p>
        </p:txBody>
      </p:sp>
      <p:pic>
        <p:nvPicPr>
          <p:cNvPr id="14" name="Picture 13" descr="Plane on tarmac">
            <a:extLst>
              <a:ext uri="{FF2B5EF4-FFF2-40B4-BE49-F238E27FC236}">
                <a16:creationId xmlns:a16="http://schemas.microsoft.com/office/drawing/2014/main" id="{17B2366F-5B4E-F3DA-CF09-E6A9A7A61CE5}"/>
              </a:ext>
            </a:extLst>
          </p:cNvPr>
          <p:cNvPicPr>
            <a:picLocks noChangeAspect="1"/>
          </p:cNvPicPr>
          <p:nvPr/>
        </p:nvPicPr>
        <p:blipFill rotWithShape="1">
          <a:blip r:embed="rId2"/>
          <a:srcRect l="22386" r="19068" b="-1"/>
          <a:stretch/>
        </p:blipFill>
        <p:spPr>
          <a:xfrm>
            <a:off x="4113143" y="10"/>
            <a:ext cx="8111272" cy="6857990"/>
          </a:xfrm>
          <a:prstGeom prst="rect">
            <a:avLst/>
          </a:prstGeom>
        </p:spPr>
      </p:pic>
      <p:sp>
        <p:nvSpPr>
          <p:cNvPr id="22" name="Rectangle 21">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5" name="Picture 4" descr="A red and white circle with text&#10;&#10;Description automatically generated">
            <a:extLst>
              <a:ext uri="{FF2B5EF4-FFF2-40B4-BE49-F238E27FC236}">
                <a16:creationId xmlns:a16="http://schemas.microsoft.com/office/drawing/2014/main" id="{B36C7E35-617F-BDFF-3972-50A6574DFA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13" y="1"/>
            <a:ext cx="1170637" cy="1219200"/>
          </a:xfrm>
          <a:prstGeom prst="rect">
            <a:avLst/>
          </a:prstGeom>
        </p:spPr>
      </p:pic>
    </p:spTree>
    <p:extLst>
      <p:ext uri="{BB962C8B-B14F-4D97-AF65-F5344CB8AC3E}">
        <p14:creationId xmlns:p14="http://schemas.microsoft.com/office/powerpoint/2010/main" val="1086538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0E1D05-0492-0953-C9DE-4CAB02DCEDF2}"/>
              </a:ext>
            </a:extLst>
          </p:cNvPr>
          <p:cNvSpPr>
            <a:spLocks noGrp="1"/>
          </p:cNvSpPr>
          <p:nvPr>
            <p:ph type="title"/>
          </p:nvPr>
        </p:nvSpPr>
        <p:spPr>
          <a:xfrm>
            <a:off x="5181601" y="634946"/>
            <a:ext cx="6368142" cy="1450757"/>
          </a:xfrm>
        </p:spPr>
        <p:txBody>
          <a:bodyPr>
            <a:normAutofit/>
          </a:bodyPr>
          <a:lstStyle/>
          <a:p>
            <a:r>
              <a:rPr lang="en-US" u="sng">
                <a:latin typeface="ADLaM Display" panose="02010000000000000000" pitchFamily="2" charset="0"/>
                <a:ea typeface="ADLaM Display" panose="02010000000000000000" pitchFamily="2" charset="0"/>
                <a:cs typeface="ADLaM Display" panose="02010000000000000000" pitchFamily="2" charset="0"/>
              </a:rPr>
              <a:t>USERS</a:t>
            </a:r>
            <a:endParaRPr lang="en-IN" u="sng">
              <a:latin typeface="ADLaM Display" panose="02010000000000000000" pitchFamily="2" charset="0"/>
              <a:ea typeface="ADLaM Display" panose="02010000000000000000" pitchFamily="2" charset="0"/>
              <a:cs typeface="ADLaM Display" panose="02010000000000000000" pitchFamily="2" charset="0"/>
            </a:endParaRPr>
          </a:p>
        </p:txBody>
      </p:sp>
      <p:pic>
        <p:nvPicPr>
          <p:cNvPr id="12" name="Picture 11" descr="Plane in red circle">
            <a:extLst>
              <a:ext uri="{FF2B5EF4-FFF2-40B4-BE49-F238E27FC236}">
                <a16:creationId xmlns:a16="http://schemas.microsoft.com/office/drawing/2014/main" id="{1046F14C-0445-C747-1419-B6FCB5942871}"/>
              </a:ext>
            </a:extLst>
          </p:cNvPr>
          <p:cNvPicPr>
            <a:picLocks noChangeAspect="1"/>
          </p:cNvPicPr>
          <p:nvPr/>
        </p:nvPicPr>
        <p:blipFill rotWithShape="1">
          <a:blip r:embed="rId2"/>
          <a:srcRect l="25890" r="26687" b="-1"/>
          <a:stretch/>
        </p:blipFill>
        <p:spPr>
          <a:xfrm>
            <a:off x="20" y="-12128"/>
            <a:ext cx="4654276" cy="6870127"/>
          </a:xfrm>
          <a:prstGeom prst="rect">
            <a:avLst/>
          </a:prstGeom>
        </p:spPr>
      </p:pic>
      <p:cxnSp>
        <p:nvCxnSpPr>
          <p:cNvPr id="20" name="Straight Connector 19">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0900343-CB5C-155B-29DF-3DA12DE67BC2}"/>
              </a:ext>
            </a:extLst>
          </p:cNvPr>
          <p:cNvSpPr>
            <a:spLocks noGrp="1"/>
          </p:cNvSpPr>
          <p:nvPr>
            <p:ph idx="1"/>
          </p:nvPr>
        </p:nvSpPr>
        <p:spPr>
          <a:xfrm>
            <a:off x="5181601" y="2198914"/>
            <a:ext cx="6368142" cy="3670180"/>
          </a:xfrm>
        </p:spPr>
        <p:txBody>
          <a:bodyPr>
            <a:normAutofit/>
          </a:bodyPr>
          <a:lstStyle/>
          <a:p>
            <a:pPr>
              <a:spcAft>
                <a:spcPts val="800"/>
              </a:spcAft>
            </a:pPr>
            <a:r>
              <a:rPr lang="en-US" kern="100">
                <a:effectLst/>
                <a:latin typeface="Calibri" panose="020F0502020204030204" pitchFamily="34" charset="0"/>
                <a:ea typeface="Calibri" panose="020F0502020204030204" pitchFamily="34" charset="0"/>
                <a:cs typeface="Times New Roman" panose="02020603050405020304" pitchFamily="18" charset="0"/>
              </a:rPr>
              <a:t>The Flight Booking Website will serve the following user groups:</a:t>
            </a:r>
            <a:endParaRPr lang="en-IN"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en-US" b="1" i="1" kern="100">
                <a:effectLst/>
                <a:latin typeface="Calibri" panose="020F0502020204030204" pitchFamily="34" charset="0"/>
                <a:ea typeface="Calibri" panose="020F0502020204030204" pitchFamily="34" charset="0"/>
                <a:cs typeface="Times New Roman" panose="02020603050405020304" pitchFamily="18" charset="0"/>
              </a:rPr>
              <a:t>Travelers</a:t>
            </a:r>
            <a:r>
              <a:rPr lang="en-US" kern="100">
                <a:effectLst/>
                <a:latin typeface="Calibri" panose="020F0502020204030204" pitchFamily="34" charset="0"/>
                <a:ea typeface="Calibri" panose="020F0502020204030204" pitchFamily="34" charset="0"/>
                <a:cs typeface="Times New Roman" panose="02020603050405020304" pitchFamily="18" charset="0"/>
              </a:rPr>
              <a:t>: Individuals, families, and business travelers looking to book flights for their trips.</a:t>
            </a:r>
            <a:endParaRPr lang="en-IN"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en-US" b="1" i="1" kern="100">
                <a:effectLst/>
                <a:latin typeface="Calibri" panose="020F0502020204030204" pitchFamily="34" charset="0"/>
                <a:ea typeface="Calibri" panose="020F0502020204030204" pitchFamily="34" charset="0"/>
                <a:cs typeface="Times New Roman" panose="02020603050405020304" pitchFamily="18" charset="0"/>
              </a:rPr>
              <a:t>Travel Agencies</a:t>
            </a:r>
            <a:r>
              <a:rPr lang="en-US" kern="100">
                <a:effectLst/>
                <a:latin typeface="Calibri" panose="020F0502020204030204" pitchFamily="34" charset="0"/>
                <a:ea typeface="Calibri" panose="020F0502020204030204" pitchFamily="34" charset="0"/>
                <a:cs typeface="Times New Roman" panose="02020603050405020304" pitchFamily="18" charset="0"/>
              </a:rPr>
              <a:t>: Partnerships with travel agencies to offer flight booking services through the platform.</a:t>
            </a:r>
            <a:endParaRPr lang="en-IN"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en-US" b="1" i="1" kern="100">
                <a:effectLst/>
                <a:latin typeface="Calibri" panose="020F0502020204030204" pitchFamily="34" charset="0"/>
                <a:ea typeface="Calibri" panose="020F0502020204030204" pitchFamily="34" charset="0"/>
                <a:cs typeface="Times New Roman" panose="02020603050405020304" pitchFamily="18" charset="0"/>
              </a:rPr>
              <a:t>Airlines</a:t>
            </a:r>
            <a:r>
              <a:rPr lang="en-US" kern="100">
                <a:effectLst/>
                <a:latin typeface="Calibri" panose="020F0502020204030204" pitchFamily="34" charset="0"/>
                <a:ea typeface="Calibri" panose="020F0502020204030204" pitchFamily="34" charset="0"/>
                <a:cs typeface="Times New Roman" panose="02020603050405020304" pitchFamily="18" charset="0"/>
              </a:rPr>
              <a:t>: Collaboration with airlines to list their flights on the platform.</a:t>
            </a:r>
            <a:endParaRPr lang="en-IN" kern="100">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spTree>
    <p:extLst>
      <p:ext uri="{BB962C8B-B14F-4D97-AF65-F5344CB8AC3E}">
        <p14:creationId xmlns:p14="http://schemas.microsoft.com/office/powerpoint/2010/main" val="4128448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93A0A-912C-1F05-3B7E-7C377449C976}"/>
              </a:ext>
            </a:extLst>
          </p:cNvPr>
          <p:cNvSpPr>
            <a:spLocks noGrp="1"/>
          </p:cNvSpPr>
          <p:nvPr>
            <p:ph type="title"/>
          </p:nvPr>
        </p:nvSpPr>
        <p:spPr/>
        <p:txBody>
          <a:bodyPr/>
          <a:lstStyle/>
          <a:p>
            <a:r>
              <a:rPr lang="en-US" b="1" u="sng"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DATABASE-FLYNFO</a:t>
            </a:r>
            <a:endParaRPr lang="en-IN" b="1" u="sng"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5" name="Content Placeholder 4" descr="A screenshot of a computer&#10;&#10;Description automatically generated">
            <a:extLst>
              <a:ext uri="{FF2B5EF4-FFF2-40B4-BE49-F238E27FC236}">
                <a16:creationId xmlns:a16="http://schemas.microsoft.com/office/drawing/2014/main" id="{228EEA87-1047-CF7B-29F9-AA1CE8824E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4684" y="1928595"/>
            <a:ext cx="2930172" cy="3842939"/>
          </a:xfrm>
        </p:spPr>
      </p:pic>
    </p:spTree>
    <p:extLst>
      <p:ext uri="{BB962C8B-B14F-4D97-AF65-F5344CB8AC3E}">
        <p14:creationId xmlns:p14="http://schemas.microsoft.com/office/powerpoint/2010/main" val="3831478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D9752FC9-34B2-B60A-CE19-A0929A14A853}"/>
              </a:ext>
            </a:extLst>
          </p:cNvPr>
          <p:cNvSpPr>
            <a:spLocks noGrp="1"/>
          </p:cNvSpPr>
          <p:nvPr>
            <p:ph type="title"/>
          </p:nvPr>
        </p:nvSpPr>
        <p:spPr>
          <a:xfrm>
            <a:off x="492370" y="605896"/>
            <a:ext cx="3084844" cy="5646208"/>
          </a:xfrm>
        </p:spPr>
        <p:txBody>
          <a:bodyPr anchor="ctr">
            <a:normAutofit/>
          </a:bodyPr>
          <a:lstStyle/>
          <a:p>
            <a:r>
              <a:rPr lang="en-US" sz="3600" u="sng"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 ATTRIBUTES</a:t>
            </a:r>
            <a:endParaRPr lang="en-IN" sz="3600" u="sng"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09614AA5-7D97-557A-3E5C-19924DB75556}"/>
              </a:ext>
            </a:extLst>
          </p:cNvPr>
          <p:cNvSpPr>
            <a:spLocks noGrp="1"/>
          </p:cNvSpPr>
          <p:nvPr>
            <p:ph idx="1"/>
          </p:nvPr>
        </p:nvSpPr>
        <p:spPr>
          <a:xfrm>
            <a:off x="4742016" y="83976"/>
            <a:ext cx="6413663" cy="6168128"/>
          </a:xfrm>
        </p:spPr>
        <p:txBody>
          <a:bodyPr anchor="ctr">
            <a:noAutofit/>
          </a:bodyPr>
          <a:lstStyle/>
          <a:p>
            <a:pPr marL="0" indent="0">
              <a:lnSpc>
                <a:spcPct val="107000"/>
              </a:lnSpc>
              <a:spcAft>
                <a:spcPts val="800"/>
              </a:spcAft>
              <a:buNone/>
            </a:pPr>
            <a:r>
              <a:rPr lang="en-US" sz="1800" b="1" u="sng" kern="100" dirty="0">
                <a:effectLst/>
                <a:latin typeface="Castellar" panose="020A0402060406010301" pitchFamily="18" charset="0"/>
                <a:ea typeface="Calibri" panose="020F0502020204030204" pitchFamily="34" charset="0"/>
                <a:cs typeface="Times New Roman" panose="02020603050405020304" pitchFamily="18" charset="0"/>
              </a:rPr>
              <a:t>FLYNFO_AIRPLANE_TYPE</a:t>
            </a:r>
          </a:p>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CREATE TABLE Airplane_type</a:t>
            </a:r>
          </a:p>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(A_ID INT,</a:t>
            </a:r>
          </a:p>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Capacity INT, </a:t>
            </a:r>
          </a:p>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A_weight INT,</a:t>
            </a:r>
          </a:p>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Company VARCHAR(15),PRIMARY KEY(A_ID));</a:t>
            </a:r>
          </a:p>
          <a:p>
            <a:pPr marL="0" indent="0">
              <a:lnSpc>
                <a:spcPct val="107000"/>
              </a:lnSpc>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p>
        </p:txBody>
      </p:sp>
      <p:pic>
        <p:nvPicPr>
          <p:cNvPr id="5" name="Picture 4" descr="A red and white circle with text&#10;&#10;Description automatically generated">
            <a:extLst>
              <a:ext uri="{FF2B5EF4-FFF2-40B4-BE49-F238E27FC236}">
                <a16:creationId xmlns:a16="http://schemas.microsoft.com/office/drawing/2014/main" id="{8DF9D11D-898B-4E45-C4FB-558A04614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87432" cy="1611474"/>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759F5C5-A893-AFCB-DF84-3D3D5F175C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8744" y="3514725"/>
            <a:ext cx="7010886" cy="3040327"/>
          </a:xfrm>
          <a:prstGeom prst="rect">
            <a:avLst/>
          </a:prstGeom>
        </p:spPr>
      </p:pic>
    </p:spTree>
    <p:extLst>
      <p:ext uri="{BB962C8B-B14F-4D97-AF65-F5344CB8AC3E}">
        <p14:creationId xmlns:p14="http://schemas.microsoft.com/office/powerpoint/2010/main" val="136005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01583856-4B81-BAE5-3A0F-586B8024D00E}"/>
              </a:ext>
            </a:extLst>
          </p:cNvPr>
          <p:cNvSpPr>
            <a:spLocks noGrp="1"/>
          </p:cNvSpPr>
          <p:nvPr>
            <p:ph type="title"/>
          </p:nvPr>
        </p:nvSpPr>
        <p:spPr>
          <a:xfrm>
            <a:off x="492370" y="605896"/>
            <a:ext cx="3084844" cy="5646208"/>
          </a:xfrm>
        </p:spPr>
        <p:txBody>
          <a:bodyPr anchor="ctr">
            <a:normAutofit/>
          </a:bodyPr>
          <a:lstStyle/>
          <a:p>
            <a:r>
              <a:rPr lang="en-US" sz="3600" u="sng"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ATTRIBUTES</a:t>
            </a:r>
            <a:endParaRPr lang="en-IN" sz="3600" u="sng"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C691A7A9-F703-A891-817E-386A76196C6D}"/>
              </a:ext>
            </a:extLst>
          </p:cNvPr>
          <p:cNvSpPr>
            <a:spLocks noGrp="1"/>
          </p:cNvSpPr>
          <p:nvPr>
            <p:ph idx="1"/>
          </p:nvPr>
        </p:nvSpPr>
        <p:spPr>
          <a:xfrm>
            <a:off x="4742016" y="605896"/>
            <a:ext cx="6413663" cy="5646208"/>
          </a:xfrm>
        </p:spPr>
        <p:txBody>
          <a:bodyPr anchor="ctr">
            <a:normAutofit/>
          </a:bodyPr>
          <a:lstStyle/>
          <a:p>
            <a:r>
              <a:rPr lang="en-US" b="1" u="sng" dirty="0">
                <a:latin typeface="Castellar" panose="020A0402060406010301" pitchFamily="18" charset="0"/>
              </a:rPr>
              <a:t>FLYNFO_PASSENGERS</a:t>
            </a:r>
          </a:p>
          <a:p>
            <a:r>
              <a:rPr lang="en-US" sz="1200" dirty="0"/>
              <a:t>CREATE TABLE Passengers</a:t>
            </a:r>
          </a:p>
          <a:p>
            <a:r>
              <a:rPr lang="en-US" sz="1200" dirty="0"/>
              <a:t>(Ps_ID INT, Ps_Name VARCHAR(20), Address VARCHAR(50), Age INT, Sex VARCHAR(1),</a:t>
            </a:r>
          </a:p>
          <a:p>
            <a:r>
              <a:rPr lang="en-US" sz="1200" dirty="0"/>
              <a:t>    Contacts VARCHAR(10), Flight_ID VARCHAR(15), PRIMARY KEY(Ps_ID),</a:t>
            </a:r>
          </a:p>
          <a:p>
            <a:r>
              <a:rPr lang="en-US" sz="1200" dirty="0"/>
              <a:t>     FOREIGN KEY (Flight_ID) REFERENCES Flight(Flight_ID)); </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IN" sz="1200" dirty="0"/>
          </a:p>
        </p:txBody>
      </p:sp>
      <p:pic>
        <p:nvPicPr>
          <p:cNvPr id="7" name="Picture 6" descr="A red and white circle with text&#10;&#10;Description automatically generated">
            <a:extLst>
              <a:ext uri="{FF2B5EF4-FFF2-40B4-BE49-F238E27FC236}">
                <a16:creationId xmlns:a16="http://schemas.microsoft.com/office/drawing/2014/main" id="{14AFDDA6-B438-FC30-F8B5-1521D9AB2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2" y="0"/>
            <a:ext cx="1824850" cy="170098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C6BCF404-B636-3BB4-866C-069FAD4544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2915" y="2955064"/>
            <a:ext cx="7171863" cy="2941575"/>
          </a:xfrm>
          <a:prstGeom prst="rect">
            <a:avLst/>
          </a:prstGeom>
        </p:spPr>
      </p:pic>
    </p:spTree>
    <p:extLst>
      <p:ext uri="{BB962C8B-B14F-4D97-AF65-F5344CB8AC3E}">
        <p14:creationId xmlns:p14="http://schemas.microsoft.com/office/powerpoint/2010/main" val="58876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C8EECD68-F0D5-3C14-1738-3E5CE072691C}"/>
              </a:ext>
            </a:extLst>
          </p:cNvPr>
          <p:cNvSpPr>
            <a:spLocks noGrp="1"/>
          </p:cNvSpPr>
          <p:nvPr>
            <p:ph type="title"/>
          </p:nvPr>
        </p:nvSpPr>
        <p:spPr>
          <a:xfrm>
            <a:off x="492370" y="605896"/>
            <a:ext cx="3084844" cy="5646208"/>
          </a:xfrm>
        </p:spPr>
        <p:txBody>
          <a:bodyPr anchor="ctr">
            <a:normAutofit/>
          </a:bodyPr>
          <a:lstStyle/>
          <a:p>
            <a:r>
              <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ATTRIBUTES</a:t>
            </a:r>
            <a:endParaRPr lang="en-IN"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83F57E74-C1A7-8D21-C6F3-5E2553D7A9D7}"/>
              </a:ext>
            </a:extLst>
          </p:cNvPr>
          <p:cNvSpPr>
            <a:spLocks noGrp="1"/>
          </p:cNvSpPr>
          <p:nvPr>
            <p:ph idx="1"/>
          </p:nvPr>
        </p:nvSpPr>
        <p:spPr>
          <a:xfrm>
            <a:off x="4742016" y="605896"/>
            <a:ext cx="6413663" cy="5646208"/>
          </a:xfrm>
        </p:spPr>
        <p:txBody>
          <a:bodyPr anchor="ctr">
            <a:normAutofit/>
          </a:bodyPr>
          <a:lstStyle/>
          <a:p>
            <a:pPr marL="0" indent="0">
              <a:buNone/>
            </a:pPr>
            <a:r>
              <a:rPr lang="en-US" dirty="0"/>
              <a:t> </a:t>
            </a:r>
            <a:r>
              <a:rPr lang="en-US" b="1" u="sng" dirty="0">
                <a:latin typeface="Castellar" panose="020A0402060406010301" pitchFamily="18" charset="0"/>
              </a:rPr>
              <a:t>FLYNFO_Flight</a:t>
            </a:r>
          </a:p>
          <a:p>
            <a:r>
              <a:rPr lang="en-US" sz="1400" dirty="0"/>
              <a:t>(</a:t>
            </a:r>
          </a:p>
          <a:p>
            <a:r>
              <a:rPr lang="en-US" sz="1400" dirty="0"/>
              <a:t>  Flight_ID VARCHAR(15), Departure VARCHAR(30), Arrival VARCHAR(30), Flight_date DATE, A_ID INT, PRIMARY KEY(Flight_ID), FOREIGN KEY (A_ID) REFERENCES Airplane_type(A_ID)</a:t>
            </a:r>
          </a:p>
          <a:p>
            <a:r>
              <a:rPr lang="en-US" sz="1400" dirty="0"/>
              <a:t>);</a:t>
            </a:r>
          </a:p>
          <a:p>
            <a:pPr marL="0" indent="0">
              <a:buNone/>
            </a:pPr>
            <a:endParaRPr lang="en-US" sz="1400" dirty="0"/>
          </a:p>
          <a:p>
            <a:endParaRPr lang="en-US" dirty="0"/>
          </a:p>
          <a:p>
            <a:endParaRPr lang="en-US" dirty="0"/>
          </a:p>
          <a:p>
            <a:endParaRPr lang="en-US" dirty="0"/>
          </a:p>
          <a:p>
            <a:endParaRPr lang="en-US" dirty="0"/>
          </a:p>
          <a:p>
            <a:endParaRPr lang="en-IN" dirty="0"/>
          </a:p>
        </p:txBody>
      </p:sp>
      <p:pic>
        <p:nvPicPr>
          <p:cNvPr id="5" name="Picture 4" descr="A screenshot of a computer&#10;&#10;Description automatically generated">
            <a:extLst>
              <a:ext uri="{FF2B5EF4-FFF2-40B4-BE49-F238E27FC236}">
                <a16:creationId xmlns:a16="http://schemas.microsoft.com/office/drawing/2014/main" id="{62380830-135E-F166-D4D3-173244284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6756" y="3203951"/>
            <a:ext cx="7022873" cy="3481984"/>
          </a:xfrm>
          <a:prstGeom prst="rect">
            <a:avLst/>
          </a:prstGeom>
        </p:spPr>
      </p:pic>
      <p:pic>
        <p:nvPicPr>
          <p:cNvPr id="7" name="Picture 6" descr="A red and white circle with text&#10;&#10;Description automatically generated">
            <a:extLst>
              <a:ext uri="{FF2B5EF4-FFF2-40B4-BE49-F238E27FC236}">
                <a16:creationId xmlns:a16="http://schemas.microsoft.com/office/drawing/2014/main" id="{D6E1B874-01AF-9865-ACE0-D3F1F5A2E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823589" cy="1802373"/>
          </a:xfrm>
          <a:prstGeom prst="rect">
            <a:avLst/>
          </a:prstGeom>
        </p:spPr>
      </p:pic>
    </p:spTree>
    <p:extLst>
      <p:ext uri="{BB962C8B-B14F-4D97-AF65-F5344CB8AC3E}">
        <p14:creationId xmlns:p14="http://schemas.microsoft.com/office/powerpoint/2010/main" val="2808670962"/>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921</TotalTime>
  <Words>754</Words>
  <Application>Microsoft Office PowerPoint</Application>
  <PresentationFormat>Widescreen</PresentationFormat>
  <Paragraphs>107</Paragraphs>
  <Slides>17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ADLaM Display</vt:lpstr>
      <vt:lpstr>Algerian</vt:lpstr>
      <vt:lpstr>Calibri</vt:lpstr>
      <vt:lpstr>Calibri Light</vt:lpstr>
      <vt:lpstr>Castellar</vt:lpstr>
      <vt:lpstr>Symbol</vt:lpstr>
      <vt:lpstr>Times New Roman</vt:lpstr>
      <vt:lpstr>Retrospect</vt:lpstr>
      <vt:lpstr>           FLYNFO</vt:lpstr>
      <vt:lpstr>BUSINESS PROPOSAL </vt:lpstr>
      <vt:lpstr>PROBLEM STATEMENT</vt:lpstr>
      <vt:lpstr>PROPOSED SOLUTION</vt:lpstr>
      <vt:lpstr>USERS</vt:lpstr>
      <vt:lpstr>DATABASE-FLYNFO</vt:lpstr>
      <vt:lpstr> ATTRIBUTES</vt:lpstr>
      <vt:lpstr>ATTRIBUTES</vt:lpstr>
      <vt:lpstr>ATTRIBUTES</vt:lpstr>
      <vt:lpstr>ATTRIBUTES</vt:lpstr>
      <vt:lpstr>ENTITY RELATIONSHIP DIAGRAM</vt:lpstr>
      <vt:lpstr>  Find all country name with more than one airport. </vt:lpstr>
      <vt:lpstr>Find the Fare-id of those with Charge-amount between 1400 and 4000. </vt:lpstr>
      <vt:lpstr>OUTPUTS</vt:lpstr>
      <vt:lpstr>OUTPUTS</vt:lpstr>
      <vt:lpstr>OUTPUTS</vt:lpstr>
      <vt:lpstr>FLY SAFE!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FLYNFO</dc:title>
  <dc:creator>Mihir Holmukhe</dc:creator>
  <cp:lastModifiedBy>Vaibhav Vikas Gaikwad</cp:lastModifiedBy>
  <cp:revision>10</cp:revision>
  <dcterms:created xsi:type="dcterms:W3CDTF">2023-10-04T04:14:30Z</dcterms:created>
  <dcterms:modified xsi:type="dcterms:W3CDTF">2023-12-06T23:04:10Z</dcterms:modified>
</cp:coreProperties>
</file>