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7" r:id="rId6"/>
    <p:sldId id="308" r:id="rId7"/>
    <p:sldId id="309" r:id="rId8"/>
    <p:sldId id="303" r:id="rId9"/>
    <p:sldId id="301" r:id="rId10"/>
    <p:sldId id="304" r:id="rId11"/>
    <p:sldId id="30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595" autoAdjust="0"/>
  </p:normalViewPr>
  <p:slideViewPr>
    <p:cSldViewPr snapToGrid="0">
      <p:cViewPr varScale="1">
        <p:scale>
          <a:sx n="115" d="100"/>
          <a:sy n="115" d="100"/>
        </p:scale>
        <p:origin x="6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11/9/24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11/9/24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11/9/24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11/9/24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11/9/24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11/9/24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11/9/24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11/9/24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11/9/24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11/9/24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Rising Childcare </a:t>
            </a:r>
            <a:r>
              <a:rPr lang="en-US" sz="4400">
                <a:solidFill>
                  <a:schemeClr val="tx1"/>
                </a:solidFill>
              </a:rPr>
              <a:t>Cost Crisis</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Biswajit Sharma</a:t>
            </a:r>
          </a:p>
          <a:p>
            <a:pPr>
              <a:lnSpc>
                <a:spcPct val="100000"/>
              </a:lnSpc>
            </a:pPr>
            <a:r>
              <a:rPr lang="en-US" sz="1600" dirty="0"/>
              <a:t>DSC640</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3200" dirty="0">
                <a:solidFill>
                  <a:srgbClr val="0070C0"/>
                </a:solidFill>
              </a:rPr>
              <a:t>Increasing Childcare Prices is a Threat to People and Society</a:t>
            </a:r>
            <a:endParaRPr lang="en-US" sz="3200" dirty="0"/>
          </a:p>
        </p:txBody>
      </p:sp>
      <p:sp>
        <p:nvSpPr>
          <p:cNvPr id="7" name="Content Placeholder 4">
            <a:extLst>
              <a:ext uri="{FF2B5EF4-FFF2-40B4-BE49-F238E27FC236}">
                <a16:creationId xmlns:a16="http://schemas.microsoft.com/office/drawing/2014/main" id="{5894BFE0-F0B9-5C2E-4378-B15B2807A31E}"/>
              </a:ext>
            </a:extLst>
          </p:cNvPr>
          <p:cNvSpPr txBox="1">
            <a:spLocks/>
          </p:cNvSpPr>
          <p:nvPr/>
        </p:nvSpPr>
        <p:spPr>
          <a:xfrm>
            <a:off x="1036320" y="2264063"/>
            <a:ext cx="10398817" cy="3450117"/>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solidFill>
                  <a:schemeClr val="tx1">
                    <a:lumMod val="65000"/>
                    <a:lumOff val="35000"/>
                  </a:schemeClr>
                </a:solidFill>
              </a:rPr>
              <a:t>The childcare prices have been rising very aggressively, which can have detrimental impact on both people and the economy. The increased childcare cost causes financial burden on families and reduces their capability to spend on essential areas like healthcare, nutrition, and education. High childcare cost hinders individuals, particularly women from participating in the workforce, that causes reduction in household income and quality of life. Reduction in workforce and household income also has a detrimental effect on the economy as this results in reduced consumer spending, more dependence, and utilization of social welfare programs. </a:t>
            </a:r>
          </a:p>
          <a:p>
            <a:r>
              <a:rPr lang="en-US" sz="2800" dirty="0">
                <a:solidFill>
                  <a:schemeClr val="tx1">
                    <a:lumMod val="65000"/>
                    <a:lumOff val="35000"/>
                  </a:schemeClr>
                </a:solidFill>
              </a:rPr>
              <a:t>The government must intervene to address this issue by bringing policies and reforms such as providing subsidiaries, higher tax credits for child and dependent care, and expansion of publicly funded childcare programs, essentially making it more affordable for all families and individuals.</a:t>
            </a:r>
            <a:endParaRPr lang="en-US" dirty="0">
              <a:solidFill>
                <a:schemeClr val="tx1">
                  <a:lumMod val="65000"/>
                  <a:lumOff val="35000"/>
                </a:schemeClr>
              </a:solidFill>
            </a:endParaRPr>
          </a:p>
          <a:p>
            <a:endParaRPr lang="en-US" dirty="0">
              <a:solidFill>
                <a:schemeClr val="tx1">
                  <a:lumMod val="65000"/>
                  <a:lumOff val="35000"/>
                </a:schemeClr>
              </a:solidFill>
            </a:endParaRPr>
          </a:p>
        </p:txBody>
      </p:sp>
    </p:spTree>
    <p:extLst>
      <p:ext uri="{BB962C8B-B14F-4D97-AF65-F5344CB8AC3E}">
        <p14:creationId xmlns:p14="http://schemas.microsoft.com/office/powerpoint/2010/main" val="197638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3200" dirty="0">
                <a:solidFill>
                  <a:srgbClr val="0070C0"/>
                </a:solidFill>
              </a:rPr>
              <a:t>Childcare Cost in Last 10 Years</a:t>
            </a:r>
            <a:endParaRPr lang="en-US" sz="3200" dirty="0"/>
          </a:p>
        </p:txBody>
      </p:sp>
      <p:sp>
        <p:nvSpPr>
          <p:cNvPr id="7" name="Content Placeholder 4">
            <a:extLst>
              <a:ext uri="{FF2B5EF4-FFF2-40B4-BE49-F238E27FC236}">
                <a16:creationId xmlns:a16="http://schemas.microsoft.com/office/drawing/2014/main" id="{5894BFE0-F0B9-5C2E-4378-B15B2807A31E}"/>
              </a:ext>
            </a:extLst>
          </p:cNvPr>
          <p:cNvSpPr txBox="1">
            <a:spLocks/>
          </p:cNvSpPr>
          <p:nvPr/>
        </p:nvSpPr>
        <p:spPr>
          <a:xfrm>
            <a:off x="1174318" y="1966111"/>
            <a:ext cx="3690477" cy="3674401"/>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0" i="0" dirty="0">
                <a:solidFill>
                  <a:schemeClr val="tx1">
                    <a:lumMod val="65000"/>
                    <a:lumOff val="35000"/>
                  </a:schemeClr>
                </a:solidFill>
                <a:effectLst/>
                <a:latin typeface="Segoe UI" panose="020B0502040204020203" pitchFamily="34" charset="0"/>
              </a:rPr>
              <a:t>National average of childcare cost increased by </a:t>
            </a:r>
            <a:r>
              <a:rPr lang="en-US" sz="2900" b="1" i="0" dirty="0">
                <a:solidFill>
                  <a:srgbClr val="0070C0"/>
                </a:solidFill>
                <a:effectLst/>
                <a:latin typeface="Segoe UI" panose="020B0502040204020203" pitchFamily="34" charset="0"/>
              </a:rPr>
              <a:t>22% </a:t>
            </a:r>
            <a:r>
              <a:rPr lang="en-US" sz="2400" b="0" i="0" dirty="0">
                <a:solidFill>
                  <a:schemeClr val="tx1">
                    <a:lumMod val="65000"/>
                    <a:lumOff val="35000"/>
                  </a:schemeClr>
                </a:solidFill>
                <a:effectLst/>
                <a:latin typeface="Segoe UI" panose="020B0502040204020203" pitchFamily="34" charset="0"/>
              </a:rPr>
              <a:t>in last 10 years for </a:t>
            </a:r>
            <a:r>
              <a:rPr lang="en-US" sz="2400" b="0" i="0" dirty="0">
                <a:solidFill>
                  <a:schemeClr val="tx1">
                    <a:lumMod val="95000"/>
                    <a:lumOff val="5000"/>
                  </a:schemeClr>
                </a:solidFill>
                <a:effectLst/>
                <a:latin typeface="Segoe UI" panose="020B0502040204020203" pitchFamily="34" charset="0"/>
              </a:rPr>
              <a:t>center-based </a:t>
            </a:r>
            <a:r>
              <a:rPr lang="en-US" sz="2400" b="0" i="0" dirty="0">
                <a:solidFill>
                  <a:schemeClr val="tx1">
                    <a:lumMod val="65000"/>
                    <a:lumOff val="35000"/>
                  </a:schemeClr>
                </a:solidFill>
                <a:effectLst/>
                <a:latin typeface="Segoe UI" panose="020B0502040204020203" pitchFamily="34" charset="0"/>
              </a:rPr>
              <a:t>care. </a:t>
            </a:r>
          </a:p>
          <a:p>
            <a:r>
              <a:rPr lang="en-US" sz="2400" b="0" i="0" dirty="0">
                <a:solidFill>
                  <a:schemeClr val="tx1">
                    <a:lumMod val="65000"/>
                    <a:lumOff val="35000"/>
                  </a:schemeClr>
                </a:solidFill>
                <a:effectLst/>
                <a:latin typeface="Segoe UI" panose="020B0502040204020203" pitchFamily="34" charset="0"/>
              </a:rPr>
              <a:t>National average of child care cost increased by </a:t>
            </a:r>
            <a:r>
              <a:rPr lang="en-US" sz="2900" b="1" i="0" dirty="0">
                <a:solidFill>
                  <a:srgbClr val="0070C0"/>
                </a:solidFill>
                <a:effectLst/>
                <a:latin typeface="Segoe UI" panose="020B0502040204020203" pitchFamily="34" charset="0"/>
              </a:rPr>
              <a:t>19%</a:t>
            </a:r>
            <a:r>
              <a:rPr lang="en-US" sz="2900" b="0" i="0" dirty="0">
                <a:solidFill>
                  <a:srgbClr val="0070C0"/>
                </a:solidFill>
                <a:effectLst/>
                <a:latin typeface="Segoe UI" panose="020B0502040204020203" pitchFamily="34" charset="0"/>
              </a:rPr>
              <a:t> </a:t>
            </a:r>
            <a:r>
              <a:rPr lang="en-US" sz="2400" b="0" i="0" dirty="0">
                <a:solidFill>
                  <a:schemeClr val="tx1">
                    <a:lumMod val="65000"/>
                    <a:lumOff val="35000"/>
                  </a:schemeClr>
                </a:solidFill>
                <a:effectLst/>
                <a:latin typeface="Segoe UI" panose="020B0502040204020203" pitchFamily="34" charset="0"/>
              </a:rPr>
              <a:t>in last 10 years for </a:t>
            </a:r>
            <a:r>
              <a:rPr lang="en-US" sz="2400" b="0" i="0" dirty="0">
                <a:solidFill>
                  <a:schemeClr val="tx1">
                    <a:lumMod val="95000"/>
                    <a:lumOff val="5000"/>
                  </a:schemeClr>
                </a:solidFill>
                <a:effectLst/>
                <a:latin typeface="Segoe UI" panose="020B0502040204020203" pitchFamily="34" charset="0"/>
              </a:rPr>
              <a:t>home-based</a:t>
            </a:r>
            <a:r>
              <a:rPr lang="en-US" sz="2400" b="0" i="0" dirty="0">
                <a:solidFill>
                  <a:schemeClr val="tx1">
                    <a:lumMod val="65000"/>
                    <a:lumOff val="35000"/>
                  </a:schemeClr>
                </a:solidFill>
                <a:effectLst/>
                <a:latin typeface="Segoe UI" panose="020B0502040204020203" pitchFamily="34" charset="0"/>
              </a:rPr>
              <a:t> care.</a:t>
            </a: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pic>
        <p:nvPicPr>
          <p:cNvPr id="12" name="Picture 11">
            <a:extLst>
              <a:ext uri="{FF2B5EF4-FFF2-40B4-BE49-F238E27FC236}">
                <a16:creationId xmlns:a16="http://schemas.microsoft.com/office/drawing/2014/main" id="{8553AEA7-EBEC-8F89-2C5A-170E64A4198A}"/>
              </a:ext>
            </a:extLst>
          </p:cNvPr>
          <p:cNvPicPr>
            <a:picLocks noChangeAspect="1"/>
          </p:cNvPicPr>
          <p:nvPr/>
        </p:nvPicPr>
        <p:blipFill>
          <a:blip r:embed="rId3"/>
          <a:stretch>
            <a:fillRect/>
          </a:stretch>
        </p:blipFill>
        <p:spPr>
          <a:xfrm>
            <a:off x="5907639" y="1966111"/>
            <a:ext cx="4777485" cy="4406326"/>
          </a:xfrm>
          <a:prstGeom prst="rect">
            <a:avLst/>
          </a:prstGeom>
        </p:spPr>
      </p:pic>
    </p:spTree>
    <p:extLst>
      <p:ext uri="{BB962C8B-B14F-4D97-AF65-F5344CB8AC3E}">
        <p14:creationId xmlns:p14="http://schemas.microsoft.com/office/powerpoint/2010/main" val="348735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3200" dirty="0">
                <a:solidFill>
                  <a:srgbClr val="0070C0"/>
                </a:solidFill>
              </a:rPr>
              <a:t>Where Childcare Cost is Heading in Next 5 years?</a:t>
            </a:r>
            <a:endParaRPr lang="en-US" sz="3200" dirty="0"/>
          </a:p>
        </p:txBody>
      </p:sp>
      <p:sp>
        <p:nvSpPr>
          <p:cNvPr id="4" name="Content Placeholder 4">
            <a:extLst>
              <a:ext uri="{FF2B5EF4-FFF2-40B4-BE49-F238E27FC236}">
                <a16:creationId xmlns:a16="http://schemas.microsoft.com/office/drawing/2014/main" id="{6E155BD2-F618-5E4A-FD40-C30F3F114D6D}"/>
              </a:ext>
            </a:extLst>
          </p:cNvPr>
          <p:cNvSpPr txBox="1">
            <a:spLocks/>
          </p:cNvSpPr>
          <p:nvPr/>
        </p:nvSpPr>
        <p:spPr>
          <a:xfrm>
            <a:off x="1174318" y="2053356"/>
            <a:ext cx="2575749" cy="398784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solidFill>
                  <a:schemeClr val="tx1">
                    <a:lumMod val="65000"/>
                    <a:lumOff val="35000"/>
                  </a:schemeClr>
                </a:solidFill>
              </a:rPr>
              <a:t>Childcare cost has been </a:t>
            </a:r>
            <a:r>
              <a:rPr lang="en-US" sz="3200" dirty="0">
                <a:solidFill>
                  <a:srgbClr val="0070C0"/>
                </a:solidFill>
              </a:rPr>
              <a:t>increasing</a:t>
            </a:r>
            <a:r>
              <a:rPr lang="en-US" sz="2800" dirty="0">
                <a:solidFill>
                  <a:schemeClr val="tx1">
                    <a:lumMod val="65000"/>
                    <a:lumOff val="35000"/>
                  </a:schemeClr>
                </a:solidFill>
              </a:rPr>
              <a:t> every year and </a:t>
            </a:r>
            <a:r>
              <a:rPr lang="en-US" sz="3200" dirty="0">
                <a:solidFill>
                  <a:srgbClr val="0070C0"/>
                </a:solidFill>
              </a:rPr>
              <a:t>forecast</a:t>
            </a:r>
            <a:r>
              <a:rPr lang="en-US" sz="3200" dirty="0">
                <a:solidFill>
                  <a:schemeClr val="tx1">
                    <a:lumMod val="65000"/>
                    <a:lumOff val="35000"/>
                  </a:schemeClr>
                </a:solidFill>
              </a:rPr>
              <a:t> </a:t>
            </a:r>
            <a:r>
              <a:rPr lang="en-US" sz="2800" dirty="0">
                <a:solidFill>
                  <a:schemeClr val="tx1">
                    <a:lumMod val="65000"/>
                    <a:lumOff val="35000"/>
                  </a:schemeClr>
                </a:solidFill>
              </a:rPr>
              <a:t>shows that it is </a:t>
            </a:r>
            <a:r>
              <a:rPr lang="en-US" sz="3200" b="1" dirty="0">
                <a:solidFill>
                  <a:srgbClr val="0070C0"/>
                </a:solidFill>
              </a:rPr>
              <a:t>expected to keep rising</a:t>
            </a:r>
            <a:r>
              <a:rPr lang="en-US" sz="2800" b="1" dirty="0">
                <a:solidFill>
                  <a:srgbClr val="0070C0"/>
                </a:solidFill>
              </a:rPr>
              <a:t> </a:t>
            </a:r>
            <a:r>
              <a:rPr lang="en-US" sz="2800" dirty="0">
                <a:solidFill>
                  <a:schemeClr val="tx1">
                    <a:lumMod val="65000"/>
                    <a:lumOff val="35000"/>
                  </a:schemeClr>
                </a:solidFill>
              </a:rPr>
              <a:t>if no action is taken.</a:t>
            </a: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pic>
        <p:nvPicPr>
          <p:cNvPr id="14" name="Picture 13">
            <a:extLst>
              <a:ext uri="{FF2B5EF4-FFF2-40B4-BE49-F238E27FC236}">
                <a16:creationId xmlns:a16="http://schemas.microsoft.com/office/drawing/2014/main" id="{2E9FD309-A2AE-7249-164C-20C57F4B56B7}"/>
              </a:ext>
            </a:extLst>
          </p:cNvPr>
          <p:cNvPicPr>
            <a:picLocks noChangeAspect="1"/>
          </p:cNvPicPr>
          <p:nvPr/>
        </p:nvPicPr>
        <p:blipFill>
          <a:blip r:embed="rId3"/>
          <a:stretch>
            <a:fillRect/>
          </a:stretch>
        </p:blipFill>
        <p:spPr>
          <a:xfrm>
            <a:off x="4438436" y="2053357"/>
            <a:ext cx="6866923" cy="4193953"/>
          </a:xfrm>
          <a:prstGeom prst="rect">
            <a:avLst/>
          </a:prstGeom>
        </p:spPr>
      </p:pic>
    </p:spTree>
    <p:extLst>
      <p:ext uri="{BB962C8B-B14F-4D97-AF65-F5344CB8AC3E}">
        <p14:creationId xmlns:p14="http://schemas.microsoft.com/office/powerpoint/2010/main" val="411843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9871-9D32-5BB9-9939-D9CFBB0A6263}"/>
              </a:ext>
            </a:extLst>
          </p:cNvPr>
          <p:cNvSpPr>
            <a:spLocks noGrp="1"/>
          </p:cNvSpPr>
          <p:nvPr>
            <p:ph type="title"/>
          </p:nvPr>
        </p:nvSpPr>
        <p:spPr/>
        <p:txBody>
          <a:bodyPr>
            <a:normAutofit/>
          </a:bodyPr>
          <a:lstStyle/>
          <a:p>
            <a:r>
              <a:rPr lang="en-US" sz="3200" dirty="0">
                <a:solidFill>
                  <a:srgbClr val="0070C0"/>
                </a:solidFill>
              </a:rPr>
              <a:t>Women’s Participation in Workforce is reducing due to Increasing Childcare Cost</a:t>
            </a:r>
            <a:endParaRPr lang="en-US" sz="3200" dirty="0"/>
          </a:p>
        </p:txBody>
      </p:sp>
      <p:sp>
        <p:nvSpPr>
          <p:cNvPr id="3" name="Text Placeholder 2">
            <a:extLst>
              <a:ext uri="{FF2B5EF4-FFF2-40B4-BE49-F238E27FC236}">
                <a16:creationId xmlns:a16="http://schemas.microsoft.com/office/drawing/2014/main" id="{96670468-A2A4-D97A-2FC4-D88FF13D0501}"/>
              </a:ext>
            </a:extLst>
          </p:cNvPr>
          <p:cNvSpPr>
            <a:spLocks noGrp="1"/>
          </p:cNvSpPr>
          <p:nvPr>
            <p:ph type="body" idx="1"/>
          </p:nvPr>
        </p:nvSpPr>
        <p:spPr>
          <a:xfrm>
            <a:off x="1255352" y="2074984"/>
            <a:ext cx="4639736" cy="736282"/>
          </a:xfrm>
        </p:spPr>
        <p:txBody>
          <a:bodyPr>
            <a:normAutofit fontScale="70000" lnSpcReduction="20000"/>
          </a:bodyPr>
          <a:lstStyle/>
          <a:p>
            <a:r>
              <a:rPr lang="en-US" sz="1800" cap="none" dirty="0">
                <a:solidFill>
                  <a:schemeClr val="tx1">
                    <a:lumMod val="50000"/>
                    <a:lumOff val="50000"/>
                  </a:schemeClr>
                </a:solidFill>
              </a:rPr>
              <a:t>Women’s participation in workforce has been </a:t>
            </a:r>
            <a:r>
              <a:rPr lang="en-US" cap="none" dirty="0">
                <a:solidFill>
                  <a:srgbClr val="0070C0"/>
                </a:solidFill>
              </a:rPr>
              <a:t>decreasing</a:t>
            </a:r>
            <a:r>
              <a:rPr lang="en-US" sz="1800" cap="none" dirty="0">
                <a:solidFill>
                  <a:schemeClr val="tx1">
                    <a:lumMod val="50000"/>
                    <a:lumOff val="50000"/>
                  </a:schemeClr>
                </a:solidFill>
              </a:rPr>
              <a:t> in last 10 years because women are staying home or working less hours as families are not able afford the rising cost of childcare</a:t>
            </a:r>
            <a:endParaRPr lang="en-US" sz="1800" dirty="0"/>
          </a:p>
        </p:txBody>
      </p:sp>
      <p:sp>
        <p:nvSpPr>
          <p:cNvPr id="7" name="Text Placeholder 2">
            <a:extLst>
              <a:ext uri="{FF2B5EF4-FFF2-40B4-BE49-F238E27FC236}">
                <a16:creationId xmlns:a16="http://schemas.microsoft.com/office/drawing/2014/main" id="{1FDFE2EC-C818-F938-0C41-A9D246759758}"/>
              </a:ext>
            </a:extLst>
          </p:cNvPr>
          <p:cNvSpPr txBox="1">
            <a:spLocks/>
          </p:cNvSpPr>
          <p:nvPr/>
        </p:nvSpPr>
        <p:spPr>
          <a:xfrm>
            <a:off x="6593972" y="2074984"/>
            <a:ext cx="4639736" cy="851707"/>
          </a:xfrm>
          <a:prstGeom prst="rect">
            <a:avLst/>
          </a:prstGeom>
        </p:spPr>
        <p:txBody>
          <a:bodyPr vert="horz" lIns="91440" tIns="45720" rIns="91440" bIns="45720" rtlCol="0" anchor="ctr">
            <a:normAutofit fontScale="700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800" cap="none" dirty="0">
                <a:solidFill>
                  <a:schemeClr val="tx1">
                    <a:lumMod val="50000"/>
                    <a:lumOff val="50000"/>
                  </a:schemeClr>
                </a:solidFill>
              </a:rPr>
              <a:t>Participation in workforce among </a:t>
            </a:r>
            <a:r>
              <a:rPr lang="en-US" sz="1800" cap="none" dirty="0">
                <a:solidFill>
                  <a:srgbClr val="0070C0"/>
                </a:solidFill>
              </a:rPr>
              <a:t>Women with childcare needs </a:t>
            </a:r>
            <a:r>
              <a:rPr lang="en-US" sz="1800" cap="none" dirty="0">
                <a:solidFill>
                  <a:schemeClr val="tx1">
                    <a:lumMod val="50000"/>
                    <a:lumOff val="50000"/>
                  </a:schemeClr>
                </a:solidFill>
              </a:rPr>
              <a:t>(having preschool aged child/ren) is </a:t>
            </a:r>
            <a:r>
              <a:rPr lang="en-US" sz="1800" cap="none" dirty="0">
                <a:solidFill>
                  <a:srgbClr val="0070C0"/>
                </a:solidFill>
              </a:rPr>
              <a:t>considerably lower</a:t>
            </a:r>
            <a:r>
              <a:rPr lang="en-US" sz="1800" cap="none" dirty="0">
                <a:solidFill>
                  <a:schemeClr val="tx1">
                    <a:lumMod val="50000"/>
                    <a:lumOff val="50000"/>
                  </a:schemeClr>
                </a:solidFill>
              </a:rPr>
              <a:t> than Women who do not need childcare (having only school aged child/ren)</a:t>
            </a:r>
            <a:endParaRPr lang="en-US" sz="1800" dirty="0"/>
          </a:p>
        </p:txBody>
      </p:sp>
      <p:pic>
        <p:nvPicPr>
          <p:cNvPr id="11" name="Content Placeholder 10">
            <a:extLst>
              <a:ext uri="{FF2B5EF4-FFF2-40B4-BE49-F238E27FC236}">
                <a16:creationId xmlns:a16="http://schemas.microsoft.com/office/drawing/2014/main" id="{A684C3BA-9EA2-FAAD-EEA9-A8393116BBF9}"/>
              </a:ext>
            </a:extLst>
          </p:cNvPr>
          <p:cNvPicPr>
            <a:picLocks noGrp="1" noChangeAspect="1"/>
          </p:cNvPicPr>
          <p:nvPr>
            <p:ph sz="half" idx="2"/>
          </p:nvPr>
        </p:nvPicPr>
        <p:blipFill>
          <a:blip r:embed="rId2"/>
          <a:stretch>
            <a:fillRect/>
          </a:stretch>
        </p:blipFill>
        <p:spPr>
          <a:xfrm>
            <a:off x="1255351" y="2926691"/>
            <a:ext cx="4639735" cy="3029365"/>
          </a:xfrm>
        </p:spPr>
      </p:pic>
      <p:pic>
        <p:nvPicPr>
          <p:cNvPr id="17" name="Picture 16">
            <a:extLst>
              <a:ext uri="{FF2B5EF4-FFF2-40B4-BE49-F238E27FC236}">
                <a16:creationId xmlns:a16="http://schemas.microsoft.com/office/drawing/2014/main" id="{FC54F610-7B31-652A-4B8E-E22A601040F4}"/>
              </a:ext>
            </a:extLst>
          </p:cNvPr>
          <p:cNvPicPr>
            <a:picLocks noChangeAspect="1"/>
          </p:cNvPicPr>
          <p:nvPr/>
        </p:nvPicPr>
        <p:blipFill>
          <a:blip r:embed="rId3"/>
          <a:stretch>
            <a:fillRect/>
          </a:stretch>
        </p:blipFill>
        <p:spPr>
          <a:xfrm>
            <a:off x="6296916" y="3031381"/>
            <a:ext cx="5233849" cy="2870342"/>
          </a:xfrm>
          <a:prstGeom prst="rect">
            <a:avLst/>
          </a:prstGeom>
        </p:spPr>
      </p:pic>
    </p:spTree>
    <p:extLst>
      <p:ext uri="{BB962C8B-B14F-4D97-AF65-F5344CB8AC3E}">
        <p14:creationId xmlns:p14="http://schemas.microsoft.com/office/powerpoint/2010/main" val="201383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3200" dirty="0">
                <a:solidFill>
                  <a:srgbClr val="0070C0"/>
                </a:solidFill>
              </a:rPr>
              <a:t>Household Income is reduced when both Parent do not participate in work to provide childcare needs</a:t>
            </a:r>
            <a:endParaRPr lang="en-US" sz="3200" dirty="0"/>
          </a:p>
        </p:txBody>
      </p:sp>
      <p:sp>
        <p:nvSpPr>
          <p:cNvPr id="5" name="Content Placeholder 4">
            <a:extLst>
              <a:ext uri="{FF2B5EF4-FFF2-40B4-BE49-F238E27FC236}">
                <a16:creationId xmlns:a16="http://schemas.microsoft.com/office/drawing/2014/main" id="{70FBCB67-3A7B-792D-47D3-63CD2C620D87}"/>
              </a:ext>
            </a:extLst>
          </p:cNvPr>
          <p:cNvSpPr>
            <a:spLocks noGrp="1"/>
          </p:cNvSpPr>
          <p:nvPr>
            <p:ph idx="1"/>
          </p:nvPr>
        </p:nvSpPr>
        <p:spPr>
          <a:xfrm>
            <a:off x="1210295" y="2653953"/>
            <a:ext cx="3577462" cy="2319961"/>
          </a:xfrm>
        </p:spPr>
        <p:txBody>
          <a:bodyPr>
            <a:normAutofit fontScale="85000" lnSpcReduction="10000"/>
          </a:bodyPr>
          <a:lstStyle/>
          <a:p>
            <a:r>
              <a:rPr lang="en-US" sz="3500" dirty="0">
                <a:solidFill>
                  <a:srgbClr val="0070C0"/>
                </a:solidFill>
              </a:rPr>
              <a:t>132%</a:t>
            </a:r>
            <a:r>
              <a:rPr lang="en-US" sz="2800" dirty="0">
                <a:solidFill>
                  <a:schemeClr val="tx1">
                    <a:lumMod val="65000"/>
                    <a:lumOff val="35000"/>
                  </a:schemeClr>
                </a:solidFill>
              </a:rPr>
              <a:t> less chances that </a:t>
            </a:r>
            <a:r>
              <a:rPr lang="en-US" sz="2800" dirty="0">
                <a:solidFill>
                  <a:srgbClr val="0070C0"/>
                </a:solidFill>
              </a:rPr>
              <a:t>both parents are working </a:t>
            </a:r>
            <a:r>
              <a:rPr lang="en-US" sz="2800" dirty="0">
                <a:solidFill>
                  <a:schemeClr val="tx1">
                    <a:lumMod val="65000"/>
                    <a:lumOff val="35000"/>
                  </a:schemeClr>
                </a:solidFill>
              </a:rPr>
              <a:t>in a household if there is any childcare eligible kid (preschooler). </a:t>
            </a:r>
            <a:endParaRPr lang="en-US" dirty="0">
              <a:solidFill>
                <a:schemeClr val="tx1">
                  <a:lumMod val="65000"/>
                  <a:lumOff val="35000"/>
                </a:schemeClr>
              </a:solidFill>
            </a:endParaRPr>
          </a:p>
          <a:p>
            <a:endParaRPr lang="en-US" dirty="0">
              <a:solidFill>
                <a:schemeClr val="tx1">
                  <a:lumMod val="65000"/>
                  <a:lumOff val="35000"/>
                </a:schemeClr>
              </a:solidFill>
            </a:endParaRPr>
          </a:p>
        </p:txBody>
      </p:sp>
      <p:pic>
        <p:nvPicPr>
          <p:cNvPr id="10" name="Picture 9">
            <a:extLst>
              <a:ext uri="{FF2B5EF4-FFF2-40B4-BE49-F238E27FC236}">
                <a16:creationId xmlns:a16="http://schemas.microsoft.com/office/drawing/2014/main" id="{A2783476-E3E6-BFE1-674A-4066800AB04A}"/>
              </a:ext>
            </a:extLst>
          </p:cNvPr>
          <p:cNvPicPr>
            <a:picLocks noChangeAspect="1"/>
          </p:cNvPicPr>
          <p:nvPr/>
        </p:nvPicPr>
        <p:blipFill>
          <a:blip r:embed="rId3"/>
          <a:stretch>
            <a:fillRect/>
          </a:stretch>
        </p:blipFill>
        <p:spPr>
          <a:xfrm>
            <a:off x="4954758" y="2175820"/>
            <a:ext cx="6515435" cy="3492679"/>
          </a:xfrm>
          <a:prstGeom prst="rect">
            <a:avLst/>
          </a:prstGeom>
        </p:spPr>
      </p:pic>
    </p:spTree>
    <p:extLst>
      <p:ext uri="{BB962C8B-B14F-4D97-AF65-F5344CB8AC3E}">
        <p14:creationId xmlns:p14="http://schemas.microsoft.com/office/powerpoint/2010/main" val="369715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24958"/>
            <a:ext cx="10058400" cy="1450757"/>
          </a:xfrm>
        </p:spPr>
        <p:txBody>
          <a:bodyPr vert="horz" lIns="91440" tIns="45720" rIns="91440" bIns="45720" rtlCol="0">
            <a:normAutofit/>
          </a:bodyPr>
          <a:lstStyle/>
          <a:p>
            <a:r>
              <a:rPr lang="en-US" sz="3200" dirty="0">
                <a:solidFill>
                  <a:srgbClr val="0070C0"/>
                </a:solidFill>
              </a:rPr>
              <a:t>High Childcare cost is taking a toll in general Well Being of the People</a:t>
            </a:r>
            <a:endParaRPr lang="en-US" sz="3200" dirty="0"/>
          </a:p>
        </p:txBody>
      </p:sp>
      <p:sp>
        <p:nvSpPr>
          <p:cNvPr id="5" name="Content Placeholder 4">
            <a:extLst>
              <a:ext uri="{FF2B5EF4-FFF2-40B4-BE49-F238E27FC236}">
                <a16:creationId xmlns:a16="http://schemas.microsoft.com/office/drawing/2014/main" id="{70FBCB67-3A7B-792D-47D3-63CD2C620D87}"/>
              </a:ext>
            </a:extLst>
          </p:cNvPr>
          <p:cNvSpPr>
            <a:spLocks noGrp="1"/>
          </p:cNvSpPr>
          <p:nvPr>
            <p:ph idx="1"/>
          </p:nvPr>
        </p:nvSpPr>
        <p:spPr>
          <a:xfrm>
            <a:off x="1097280" y="2108202"/>
            <a:ext cx="3402801" cy="3254908"/>
          </a:xfrm>
        </p:spPr>
        <p:txBody>
          <a:bodyPr>
            <a:normAutofit fontScale="77500" lnSpcReduction="20000"/>
          </a:bodyPr>
          <a:lstStyle/>
          <a:p>
            <a:r>
              <a:rPr lang="en-US" sz="2800" dirty="0">
                <a:solidFill>
                  <a:schemeClr val="tx1">
                    <a:lumMod val="65000"/>
                    <a:lumOff val="35000"/>
                  </a:schemeClr>
                </a:solidFill>
              </a:rPr>
              <a:t>The rising childcare cost is also eating up a </a:t>
            </a:r>
            <a:r>
              <a:rPr lang="en-US" sz="3800" dirty="0">
                <a:solidFill>
                  <a:srgbClr val="0070C0"/>
                </a:solidFill>
              </a:rPr>
              <a:t>larger share of the income </a:t>
            </a:r>
            <a:r>
              <a:rPr lang="en-US" sz="2800" dirty="0">
                <a:solidFill>
                  <a:schemeClr val="tx1">
                    <a:lumMod val="65000"/>
                    <a:lumOff val="35000"/>
                  </a:schemeClr>
                </a:solidFill>
              </a:rPr>
              <a:t>and families are forced to </a:t>
            </a:r>
            <a:r>
              <a:rPr lang="en-US" sz="2800" dirty="0">
                <a:solidFill>
                  <a:srgbClr val="0070C0"/>
                </a:solidFill>
              </a:rPr>
              <a:t>compromise</a:t>
            </a:r>
            <a:r>
              <a:rPr lang="en-US" sz="2800" dirty="0">
                <a:solidFill>
                  <a:schemeClr val="tx1">
                    <a:lumMod val="65000"/>
                    <a:lumOff val="35000"/>
                  </a:schemeClr>
                </a:solidFill>
              </a:rPr>
              <a:t> on good education, comprehensive healthcare, and better quality of life.</a:t>
            </a: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7177B598-C1CA-A4DF-E650-BD7461D7AFE0}"/>
              </a:ext>
            </a:extLst>
          </p:cNvPr>
          <p:cNvPicPr>
            <a:picLocks noChangeAspect="1"/>
          </p:cNvPicPr>
          <p:nvPr/>
        </p:nvPicPr>
        <p:blipFill>
          <a:blip r:embed="rId3"/>
          <a:stretch>
            <a:fillRect/>
          </a:stretch>
        </p:blipFill>
        <p:spPr>
          <a:xfrm>
            <a:off x="4973005" y="2108202"/>
            <a:ext cx="6121715" cy="3492679"/>
          </a:xfrm>
          <a:prstGeom prst="rect">
            <a:avLst/>
          </a:prstGeom>
        </p:spPr>
      </p:pic>
    </p:spTree>
    <p:extLst>
      <p:ext uri="{BB962C8B-B14F-4D97-AF65-F5344CB8AC3E}">
        <p14:creationId xmlns:p14="http://schemas.microsoft.com/office/powerpoint/2010/main" val="380418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1879-791E-95E7-3351-05B2075A4CDC}"/>
              </a:ext>
            </a:extLst>
          </p:cNvPr>
          <p:cNvSpPr>
            <a:spLocks noGrp="1"/>
          </p:cNvSpPr>
          <p:nvPr>
            <p:ph type="title"/>
          </p:nvPr>
        </p:nvSpPr>
        <p:spPr/>
        <p:txBody>
          <a:bodyPr>
            <a:normAutofit/>
          </a:bodyPr>
          <a:lstStyle/>
          <a:p>
            <a:r>
              <a:rPr lang="en-US" sz="3200" dirty="0">
                <a:solidFill>
                  <a:srgbClr val="0070C0"/>
                </a:solidFill>
              </a:rPr>
              <a:t>If not Now then When?</a:t>
            </a:r>
            <a:endParaRPr lang="en-US" sz="3200" dirty="0"/>
          </a:p>
        </p:txBody>
      </p:sp>
      <p:sp>
        <p:nvSpPr>
          <p:cNvPr id="3" name="Content Placeholder 2">
            <a:extLst>
              <a:ext uri="{FF2B5EF4-FFF2-40B4-BE49-F238E27FC236}">
                <a16:creationId xmlns:a16="http://schemas.microsoft.com/office/drawing/2014/main" id="{22B86D9E-957F-7EC0-B2BF-C04A31D01600}"/>
              </a:ext>
            </a:extLst>
          </p:cNvPr>
          <p:cNvSpPr>
            <a:spLocks noGrp="1"/>
          </p:cNvSpPr>
          <p:nvPr>
            <p:ph idx="1"/>
          </p:nvPr>
        </p:nvSpPr>
        <p:spPr/>
        <p:txBody>
          <a:bodyPr>
            <a:normAutofit fontScale="92500" lnSpcReduction="20000"/>
          </a:bodyPr>
          <a:lstStyle/>
          <a:p>
            <a:r>
              <a:rPr lang="en-US" sz="2800" dirty="0">
                <a:solidFill>
                  <a:schemeClr val="tx1">
                    <a:lumMod val="65000"/>
                    <a:lumOff val="35000"/>
                  </a:schemeClr>
                </a:solidFill>
              </a:rPr>
              <a:t>The concern of rising child care cost has direct impact of the on </a:t>
            </a:r>
            <a:r>
              <a:rPr lang="en-US" sz="2800" dirty="0">
                <a:solidFill>
                  <a:srgbClr val="0070C0"/>
                </a:solidFill>
              </a:rPr>
              <a:t>economy</a:t>
            </a:r>
            <a:r>
              <a:rPr lang="en-US" sz="2800" dirty="0"/>
              <a:t> </a:t>
            </a:r>
            <a:r>
              <a:rPr lang="en-US" sz="2800" dirty="0">
                <a:solidFill>
                  <a:schemeClr val="tx1">
                    <a:lumMod val="65000"/>
                    <a:lumOff val="35000"/>
                  </a:schemeClr>
                </a:solidFill>
              </a:rPr>
              <a:t>and</a:t>
            </a:r>
            <a:r>
              <a:rPr lang="en-US" sz="2800" dirty="0"/>
              <a:t> </a:t>
            </a:r>
            <a:r>
              <a:rPr lang="en-US" sz="2800" dirty="0">
                <a:solidFill>
                  <a:srgbClr val="0070C0"/>
                </a:solidFill>
              </a:rPr>
              <a:t>general welfare </a:t>
            </a:r>
            <a:r>
              <a:rPr lang="en-US" sz="2800" dirty="0">
                <a:solidFill>
                  <a:schemeClr val="tx1">
                    <a:lumMod val="65000"/>
                    <a:lumOff val="35000"/>
                  </a:schemeClr>
                </a:solidFill>
              </a:rPr>
              <a:t>of the people. The government </a:t>
            </a:r>
            <a:r>
              <a:rPr lang="en-US" sz="2800">
                <a:solidFill>
                  <a:schemeClr val="tx1">
                    <a:lumMod val="65000"/>
                    <a:lumOff val="35000"/>
                  </a:schemeClr>
                </a:solidFill>
              </a:rPr>
              <a:t>and lawmakers must </a:t>
            </a:r>
            <a:r>
              <a:rPr lang="en-US" sz="2800" dirty="0">
                <a:solidFill>
                  <a:schemeClr val="tx1">
                    <a:lumMod val="65000"/>
                    <a:lumOff val="35000"/>
                  </a:schemeClr>
                </a:solidFill>
              </a:rPr>
              <a:t>act to address this issue by bringing policies and reforms such as providing subsidiaries, higher tax credits for child care, and expansion of publicly funded childcare programs, essentially making it more affordable for all families and individuals. </a:t>
            </a:r>
          </a:p>
          <a:p>
            <a:r>
              <a:rPr lang="en-US" sz="2800" dirty="0">
                <a:solidFill>
                  <a:schemeClr val="tx1">
                    <a:lumMod val="65000"/>
                    <a:lumOff val="35000"/>
                  </a:schemeClr>
                </a:solidFill>
              </a:rPr>
              <a:t>It is crucial acknowledge the concern </a:t>
            </a:r>
            <a:r>
              <a:rPr lang="en-US" sz="3500" b="1" dirty="0">
                <a:solidFill>
                  <a:srgbClr val="0070C0"/>
                </a:solidFill>
              </a:rPr>
              <a:t>right now </a:t>
            </a:r>
            <a:r>
              <a:rPr lang="en-US" sz="2800" dirty="0">
                <a:solidFill>
                  <a:schemeClr val="tx1">
                    <a:lumMod val="65000"/>
                    <a:lumOff val="35000"/>
                  </a:schemeClr>
                </a:solidFill>
              </a:rPr>
              <a:t>and</a:t>
            </a:r>
            <a:r>
              <a:rPr lang="en-US" sz="2800" dirty="0"/>
              <a:t> </a:t>
            </a:r>
            <a:r>
              <a:rPr lang="en-US" sz="3000" dirty="0">
                <a:solidFill>
                  <a:srgbClr val="0070C0"/>
                </a:solidFill>
              </a:rPr>
              <a:t>formulate </a:t>
            </a:r>
            <a:r>
              <a:rPr lang="en-US" sz="3500" dirty="0">
                <a:solidFill>
                  <a:srgbClr val="0070C0"/>
                </a:solidFill>
              </a:rPr>
              <a:t>appropriate policies and reforms </a:t>
            </a:r>
            <a:r>
              <a:rPr lang="en-US" sz="2800" dirty="0">
                <a:solidFill>
                  <a:schemeClr val="tx1">
                    <a:lumMod val="65000"/>
                    <a:lumOff val="35000"/>
                  </a:schemeClr>
                </a:solidFill>
              </a:rPr>
              <a:t>to </a:t>
            </a:r>
            <a:r>
              <a:rPr lang="en-US" sz="3000" dirty="0">
                <a:solidFill>
                  <a:srgbClr val="0070C0"/>
                </a:solidFill>
              </a:rPr>
              <a:t>make childcare more </a:t>
            </a:r>
            <a:r>
              <a:rPr lang="en-US" sz="3500" b="1" dirty="0">
                <a:solidFill>
                  <a:srgbClr val="0070C0"/>
                </a:solidFill>
              </a:rPr>
              <a:t>affordable</a:t>
            </a:r>
            <a:r>
              <a:rPr lang="en-US" sz="3000" dirty="0">
                <a:solidFill>
                  <a:srgbClr val="0070C0"/>
                </a:solidFill>
              </a:rPr>
              <a:t> and </a:t>
            </a:r>
            <a:r>
              <a:rPr lang="en-US" sz="3500" b="1" dirty="0">
                <a:solidFill>
                  <a:srgbClr val="0070C0"/>
                </a:solidFill>
              </a:rPr>
              <a:t>easily available</a:t>
            </a:r>
            <a:r>
              <a:rPr lang="en-US" sz="3000" b="1" dirty="0">
                <a:solidFill>
                  <a:srgbClr val="0070C0"/>
                </a:solidFill>
              </a:rPr>
              <a:t> </a:t>
            </a:r>
            <a:r>
              <a:rPr lang="en-US" sz="2800" dirty="0">
                <a:solidFill>
                  <a:schemeClr val="tx1">
                    <a:lumMod val="65000"/>
                    <a:lumOff val="35000"/>
                  </a:schemeClr>
                </a:solidFill>
              </a:rPr>
              <a:t>before its too late.</a:t>
            </a:r>
          </a:p>
        </p:txBody>
      </p:sp>
    </p:spTree>
    <p:extLst>
      <p:ext uri="{BB962C8B-B14F-4D97-AF65-F5344CB8AC3E}">
        <p14:creationId xmlns:p14="http://schemas.microsoft.com/office/powerpoint/2010/main" val="3192688957"/>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71af3243-3dd4-4a8d-8c0d-dd76da1f02a5"/>
    <ds:schemaRef ds:uri="http://purl.org/dc/elements/1.1/"/>
    <ds:schemaRef ds:uri="http://www.w3.org/XML/1998/namespace"/>
    <ds:schemaRef ds:uri="16c05727-aa75-4e4a-9b5f-8a80a1165891"/>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http://purl.org/dc/dcmitype/"/>
    <ds:schemaRef ds:uri="230e9df3-be65-4c73-a93b-d1236ebd677e"/>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{9216EE95-B67B-4EAF-96C6-E203A07EDE44}tf22712842_win32</Template>
  <TotalTime>648</TotalTime>
  <Words>503</Words>
  <Application>Microsoft Macintosh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Bookman Old Style</vt:lpstr>
      <vt:lpstr>Calibri</vt:lpstr>
      <vt:lpstr>Franklin Gothic Book</vt:lpstr>
      <vt:lpstr>Segoe UI</vt:lpstr>
      <vt:lpstr>Custom</vt:lpstr>
      <vt:lpstr>Rising Childcare Cost Crisis</vt:lpstr>
      <vt:lpstr>Increasing Childcare Prices is a Threat to People and Society</vt:lpstr>
      <vt:lpstr>Childcare Cost in Last 10 Years</vt:lpstr>
      <vt:lpstr>Where Childcare Cost is Heading in Next 5 years?</vt:lpstr>
      <vt:lpstr>Women’s Participation in Workforce is reducing due to Increasing Childcare Cost</vt:lpstr>
      <vt:lpstr>Household Income is reduced when both Parent do not participate in work to provide childcare needs</vt:lpstr>
      <vt:lpstr>High Childcare cost is taking a toll in general Well Being of the People</vt:lpstr>
      <vt:lpstr>If not Now then When?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Rising Childcare Cost Crisis</dc:title>
  <dc:creator>Biswajit Sharma</dc:creator>
  <cp:lastModifiedBy>Biswajit Sharma</cp:lastModifiedBy>
  <cp:revision>34</cp:revision>
  <dcterms:created xsi:type="dcterms:W3CDTF">2024-09-03T15:41:56Z</dcterms:created>
  <dcterms:modified xsi:type="dcterms:W3CDTF">2024-11-09T18:40:53Z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