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7" r:id="rId2"/>
    <p:sldId id="279" r:id="rId3"/>
    <p:sldId id="271" r:id="rId4"/>
    <p:sldId id="258" r:id="rId5"/>
    <p:sldId id="273" r:id="rId6"/>
    <p:sldId id="276" r:id="rId7"/>
    <p:sldId id="280" r:id="rId8"/>
    <p:sldId id="277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ddalak Mukherjee" initials="UM" lastIdx="1" clrIdx="0">
    <p:extLst>
      <p:ext uri="{19B8F6BF-5375-455C-9EA6-DF929625EA0E}">
        <p15:presenceInfo xmlns:p15="http://schemas.microsoft.com/office/powerpoint/2012/main" userId="Uddalak Mukherj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6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85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95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539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03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5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72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589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3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91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4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45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74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1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83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65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FDBC-84C8-4B1D-A609-CD103A4AF64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39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93A54-EED6-40E5-AB80-2042242B0302}"/>
              </a:ext>
            </a:extLst>
          </p:cNvPr>
          <p:cNvSpPr txBox="1"/>
          <p:nvPr/>
        </p:nvSpPr>
        <p:spPr>
          <a:xfrm>
            <a:off x="648576" y="649782"/>
            <a:ext cx="10907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erlin Sans FB Demi" panose="020E0802020502020306" pitchFamily="34" charset="0"/>
              </a:rPr>
              <a:t>Using a Morlet function based kernel in Kernel PCA to de-noise images </a:t>
            </a:r>
            <a:endParaRPr lang="en-IN" sz="4800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B4552-C30B-45E2-BA72-DC8DB5DDA96D}"/>
              </a:ext>
            </a:extLst>
          </p:cNvPr>
          <p:cNvSpPr txBox="1"/>
          <p:nvPr/>
        </p:nvSpPr>
        <p:spPr>
          <a:xfrm>
            <a:off x="5058310" y="2816298"/>
            <a:ext cx="24506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FCD73-7D65-4BFD-8AC9-EA913F576C87}"/>
              </a:ext>
            </a:extLst>
          </p:cNvPr>
          <p:cNvSpPr txBox="1"/>
          <p:nvPr/>
        </p:nvSpPr>
        <p:spPr>
          <a:xfrm>
            <a:off x="1477473" y="5333859"/>
            <a:ext cx="9249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Uddalak Mukherjee</a:t>
            </a:r>
          </a:p>
          <a:p>
            <a:pPr algn="ctr"/>
            <a:r>
              <a:rPr lang="en-US" sz="2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MSc Big Data Analytics (B2330042)	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BF6F2-EC8E-4C50-946F-9F077B1107C7}"/>
              </a:ext>
            </a:extLst>
          </p:cNvPr>
          <p:cNvSpPr txBox="1"/>
          <p:nvPr/>
        </p:nvSpPr>
        <p:spPr>
          <a:xfrm>
            <a:off x="5694283" y="4693154"/>
            <a:ext cx="8162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11960-58C5-4D22-92FA-B729FBE0353A}"/>
              </a:ext>
            </a:extLst>
          </p:cNvPr>
          <p:cNvSpPr txBox="1"/>
          <p:nvPr/>
        </p:nvSpPr>
        <p:spPr>
          <a:xfrm>
            <a:off x="2261736" y="3561324"/>
            <a:ext cx="66479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Biswajit Rana</a:t>
            </a:r>
          </a:p>
          <a:p>
            <a:r>
              <a:rPr lang="en-US" sz="2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MSc Big Data Analytics (B2330026)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38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73231A-A524-63C4-081B-EB54AC5BE67F}"/>
              </a:ext>
            </a:extLst>
          </p:cNvPr>
          <p:cNvSpPr txBox="1"/>
          <p:nvPr/>
        </p:nvSpPr>
        <p:spPr>
          <a:xfrm>
            <a:off x="808348" y="564450"/>
            <a:ext cx="6103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072" indent="-5760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3600"/>
              <a:buFont typeface="Wingdings" panose="05000000000000000000" pitchFamily="2" charset="2"/>
              <a:buChar char="Ø"/>
            </a:pPr>
            <a:r>
              <a:rPr lang="en-US" sz="3600" b="1" kern="1200" dirty="0">
                <a:effectLst/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Introduction</a:t>
            </a:r>
            <a:r>
              <a:rPr lang="en-US" sz="3600" b="1" kern="1200" dirty="0">
                <a:effectLst/>
                <a:latin typeface="Berlin Sans FB Demi" panose="020E0802020502020306" pitchFamily="34" charset="0"/>
              </a:rPr>
              <a:t> :</a:t>
            </a:r>
            <a:endParaRPr lang="en-IN" sz="3600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654F3-5B81-64E1-D148-BF631AFDBE4C}"/>
              </a:ext>
            </a:extLst>
          </p:cNvPr>
          <p:cNvSpPr txBox="1"/>
          <p:nvPr/>
        </p:nvSpPr>
        <p:spPr>
          <a:xfrm>
            <a:off x="1480007" y="1333891"/>
            <a:ext cx="215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C000"/>
                </a:solidFill>
              </a:rPr>
              <a:t> What : </a:t>
            </a:r>
            <a:endParaRPr lang="en-IN" sz="2800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CABBC-3D08-88FF-F26A-C7EFF013A25E}"/>
              </a:ext>
            </a:extLst>
          </p:cNvPr>
          <p:cNvSpPr txBox="1"/>
          <p:nvPr/>
        </p:nvSpPr>
        <p:spPr>
          <a:xfrm>
            <a:off x="1904214" y="1819404"/>
            <a:ext cx="7918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oppins" panose="020B0502040204020203" pitchFamily="2" charset="0"/>
              </a:rPr>
              <a:t>Noise can be caused by various factors, such as poor lighting conditions, low-quality cameras, or compression artifacts.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objective of our project is to Denoise Corrupted or Noisy Images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5B19C-0DA1-9E15-CDD2-BF9AAA728304}"/>
              </a:ext>
            </a:extLst>
          </p:cNvPr>
          <p:cNvSpPr txBox="1"/>
          <p:nvPr/>
        </p:nvSpPr>
        <p:spPr>
          <a:xfrm>
            <a:off x="1480007" y="3720689"/>
            <a:ext cx="215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C000"/>
                </a:solidFill>
              </a:rPr>
              <a:t> Why : </a:t>
            </a:r>
            <a:endParaRPr lang="en-IN" sz="2800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DEE23-083F-E015-F99B-DBDCBBE7F515}"/>
              </a:ext>
            </a:extLst>
          </p:cNvPr>
          <p:cNvSpPr txBox="1"/>
          <p:nvPr/>
        </p:nvSpPr>
        <p:spPr>
          <a:xfrm>
            <a:off x="1904214" y="4297571"/>
            <a:ext cx="7918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will recover those images and get better clarity on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4" pitchFamily="34" charset="0"/>
              </a:rPr>
              <a:t>A</a:t>
            </a:r>
            <a:r>
              <a:rPr lang="en-US" sz="2000" b="0" i="0" dirty="0">
                <a:effectLst/>
                <a:latin typeface="Lato" panose="020F0502020204030204" pitchFamily="34" charset="0"/>
              </a:rPr>
              <a:t>im to restore an image to its original quality by reducing or removing the noise, while preserving the important features of the image.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07117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2887E5-4AAE-4654-BDE4-D90ABCF5DCA4}"/>
                  </a:ext>
                </a:extLst>
              </p:cNvPr>
              <p:cNvSpPr txBox="1"/>
              <p:nvPr/>
            </p:nvSpPr>
            <p:spPr>
              <a:xfrm>
                <a:off x="1997952" y="2675737"/>
                <a:ext cx="9153958" cy="1075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Morlet wavelet kernel based on the Morlet wavelet function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⁡(−</m:t>
                    </m:r>
                    <m:f>
                      <m:fPr>
                        <m:ctrlPr>
                          <a:rPr lang="en-IN" sz="25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5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5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5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500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as follows: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2887E5-4AAE-4654-BDE4-D90ABCF5D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52" y="2675737"/>
                <a:ext cx="9153958" cy="1075103"/>
              </a:xfrm>
              <a:prstGeom prst="rect">
                <a:avLst/>
              </a:prstGeom>
              <a:blipFill>
                <a:blip r:embed="rId2"/>
                <a:stretch>
                  <a:fillRect l="-999" t="-5114"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5AA141-7D6F-4893-A731-01F990730051}"/>
                  </a:ext>
                </a:extLst>
              </p:cNvPr>
              <p:cNvSpPr txBox="1"/>
              <p:nvPr/>
            </p:nvSpPr>
            <p:spPr>
              <a:xfrm>
                <a:off x="1896622" y="4144563"/>
                <a:ext cx="7320258" cy="10023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IN" sz="23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3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d>
                                    <m:d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3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5AA141-7D6F-4893-A731-01F990730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622" y="4144563"/>
                <a:ext cx="7320258" cy="1002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3E9C23-40DE-47D9-8E13-EE4546886BA9}"/>
                  </a:ext>
                </a:extLst>
              </p:cNvPr>
              <p:cNvSpPr txBox="1"/>
              <p:nvPr/>
            </p:nvSpPr>
            <p:spPr>
              <a:xfrm>
                <a:off x="8621196" y="4419446"/>
                <a:ext cx="2154949" cy="452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3E9C23-40DE-47D9-8E13-EE4546886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196" y="4419446"/>
                <a:ext cx="2154949" cy="452624"/>
              </a:xfrm>
              <a:prstGeom prst="rect">
                <a:avLst/>
              </a:prstGeom>
              <a:blipFill>
                <a:blip r:embed="rId4"/>
                <a:stretch>
                  <a:fillRect l="-3955" t="-10811" b="-283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FA2B8B-E349-4815-9568-18F5B9F20487}"/>
                  </a:ext>
                </a:extLst>
              </p:cNvPr>
              <p:cNvSpPr txBox="1"/>
              <p:nvPr/>
            </p:nvSpPr>
            <p:spPr>
              <a:xfrm>
                <a:off x="1415855" y="4518127"/>
                <a:ext cx="131228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IN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FA2B8B-E349-4815-9568-18F5B9F20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855" y="4518127"/>
                <a:ext cx="1312282" cy="353943"/>
              </a:xfrm>
              <a:prstGeom prst="rect">
                <a:avLst/>
              </a:prstGeom>
              <a:blipFill>
                <a:blip r:embed="rId5"/>
                <a:stretch>
                  <a:fillRect l="-4167" r="-1389" b="-24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4ED2D50-EF3F-223A-02F7-353B94B4B5FF}"/>
              </a:ext>
            </a:extLst>
          </p:cNvPr>
          <p:cNvSpPr txBox="1"/>
          <p:nvPr/>
        </p:nvSpPr>
        <p:spPr>
          <a:xfrm>
            <a:off x="1480006" y="900259"/>
            <a:ext cx="215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C000"/>
                </a:solidFill>
              </a:rPr>
              <a:t> How : </a:t>
            </a:r>
            <a:endParaRPr lang="en-IN" sz="28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4AFB2-0B1E-E5FE-4A67-00926BDAA9F3}"/>
              </a:ext>
            </a:extLst>
          </p:cNvPr>
          <p:cNvSpPr txBox="1"/>
          <p:nvPr/>
        </p:nvSpPr>
        <p:spPr>
          <a:xfrm>
            <a:off x="1997952" y="1409339"/>
            <a:ext cx="7946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The idea will be to learn the KPCA basis on noisy images and then use these models to reconstruct and denoise these images 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7093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FB1000-0CBB-4BF7-BE19-E5327AA26176}"/>
                  </a:ext>
                </a:extLst>
              </p:cNvPr>
              <p:cNvSpPr txBox="1"/>
              <p:nvPr/>
            </p:nvSpPr>
            <p:spPr>
              <a:xfrm>
                <a:off x="2797725" y="2739260"/>
                <a:ext cx="6596549" cy="80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3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3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,  −2.5≤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≤2.5</m:t>
                      </m:r>
                    </m:oMath>
                  </m:oMathPara>
                </a14:m>
                <a:endParaRPr lang="en-IN" sz="23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FB1000-0CBB-4BF7-BE19-E5327AA26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725" y="2739260"/>
                <a:ext cx="6596549" cy="80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BAB0B8-AE05-4C49-B7A6-EF3EB114DD05}"/>
                  </a:ext>
                </a:extLst>
              </p:cNvPr>
              <p:cNvSpPr txBox="1"/>
              <p:nvPr/>
            </p:nvSpPr>
            <p:spPr>
              <a:xfrm>
                <a:off x="8186496" y="3429000"/>
                <a:ext cx="2541208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IN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dirty="0" smtClean="0">
                        <a:latin typeface="Cambria Math" panose="02040503050406030204" pitchFamily="18" charset="0"/>
                      </a:rPr>
                      <m:t>−118.2</m:t>
                    </m:r>
                  </m:oMath>
                </a14:m>
                <a:r>
                  <a:rPr lang="en-IN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BAB0B8-AE05-4C49-B7A6-EF3EB114D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496" y="3429000"/>
                <a:ext cx="2541208" cy="446276"/>
              </a:xfrm>
              <a:prstGeom prst="rect">
                <a:avLst/>
              </a:prstGeom>
              <a:blipFill>
                <a:blip r:embed="rId3"/>
                <a:stretch>
                  <a:fillRect l="-3597" t="-12329" b="-273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6D9DF3F-FD8E-4085-89BF-4D6FF3AC6903}"/>
              </a:ext>
            </a:extLst>
          </p:cNvPr>
          <p:cNvSpPr txBox="1"/>
          <p:nvPr/>
        </p:nvSpPr>
        <p:spPr>
          <a:xfrm>
            <a:off x="2054514" y="4533248"/>
            <a:ext cx="8673190" cy="118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samples from this distribution to be added as noise to our images, we can use rejection sampling or Metropolis Hastings with normal proposal distribution. 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E03CC-E7F2-1578-E980-D42F509A1C31}"/>
              </a:ext>
            </a:extLst>
          </p:cNvPr>
          <p:cNvSpPr txBox="1"/>
          <p:nvPr/>
        </p:nvSpPr>
        <p:spPr>
          <a:xfrm>
            <a:off x="2054513" y="816647"/>
            <a:ext cx="82866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produced a proof to validate their claim that this is indeed a positive definite kernel using a number of integral transformations. However we have taken a different approach that involves the direct use of Mercer Conditions to prove the same.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2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FC3DFA-45A0-4F41-A35F-58BA7F113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2" r="6832"/>
          <a:stretch/>
        </p:blipFill>
        <p:spPr>
          <a:xfrm>
            <a:off x="3012370" y="699329"/>
            <a:ext cx="6018330" cy="4504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D6A3F7-28CE-4ED1-B1F7-C0B7BCD59614}"/>
              </a:ext>
            </a:extLst>
          </p:cNvPr>
          <p:cNvSpPr txBox="1"/>
          <p:nvPr/>
        </p:nvSpPr>
        <p:spPr>
          <a:xfrm>
            <a:off x="4047900" y="5445347"/>
            <a:ext cx="428508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</a:t>
            </a:r>
            <a:r>
              <a:rPr lang="en-US" sz="23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Morlet</a:t>
            </a:r>
            <a:r>
              <a:rPr lang="en-US" sz="23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Wavelet Function</a:t>
            </a:r>
            <a:endParaRPr lang="en-IN" sz="23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2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90BF14-812C-0C11-C468-3FE5DFCFFE50}"/>
              </a:ext>
            </a:extLst>
          </p:cNvPr>
          <p:cNvSpPr txBox="1"/>
          <p:nvPr/>
        </p:nvSpPr>
        <p:spPr>
          <a:xfrm>
            <a:off x="1006312" y="607186"/>
            <a:ext cx="6280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072" indent="-5760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3600"/>
              <a:buFont typeface="Wingdings" panose="05000000000000000000" pitchFamily="2" charset="2"/>
              <a:buChar char="Ø"/>
            </a:pPr>
            <a:r>
              <a:rPr lang="en-US" sz="3600" b="1" kern="1200" dirty="0">
                <a:effectLst/>
                <a:latin typeface="Berlin Sans FB Demi" panose="020E0802020502020306" pitchFamily="34" charset="0"/>
              </a:rPr>
              <a:t>Work plan and Time line :</a:t>
            </a:r>
            <a:endParaRPr lang="en-IN" sz="32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0114C-899E-B4A5-A897-0D5FE1D57030}"/>
              </a:ext>
            </a:extLst>
          </p:cNvPr>
          <p:cNvSpPr txBox="1"/>
          <p:nvPr/>
        </p:nvSpPr>
        <p:spPr>
          <a:xfrm>
            <a:off x="1415592" y="1772239"/>
            <a:ext cx="93608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Data Collection – 1week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Literature Review -1week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Validating Mathematical Foundation – 1 weeks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Testing existing models – 3 days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Implementing our proposed algorithm in Python – 2weeks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Comparing Results – 2 days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Interpretation - 1 week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8900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4C7046-C166-2F39-8AF5-294B774DC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14" y="648047"/>
            <a:ext cx="8828571" cy="5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3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005426-1FDF-7D8A-A5BB-209E5D52F0A2}"/>
              </a:ext>
            </a:extLst>
          </p:cNvPr>
          <p:cNvSpPr txBox="1"/>
          <p:nvPr/>
        </p:nvSpPr>
        <p:spPr>
          <a:xfrm>
            <a:off x="930896" y="676077"/>
            <a:ext cx="8703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072" indent="-5760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3600"/>
              <a:buFont typeface="Wingdings" panose="05000000000000000000" pitchFamily="2" charset="2"/>
              <a:buChar char="Ø"/>
            </a:pPr>
            <a:r>
              <a:rPr lang="en-US" sz="3600" b="1" kern="1200" dirty="0">
                <a:effectLst/>
                <a:latin typeface="Century Gothic" panose="020B0502020202020204" pitchFamily="34" charset="0"/>
              </a:rPr>
              <a:t>Work plan division in our group:</a:t>
            </a:r>
            <a:endParaRPr lang="en-IN" sz="36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7B74F-05A6-D114-F38D-59F22E228855}"/>
              </a:ext>
            </a:extLst>
          </p:cNvPr>
          <p:cNvSpPr txBox="1"/>
          <p:nvPr/>
        </p:nvSpPr>
        <p:spPr>
          <a:xfrm>
            <a:off x="1593130" y="1750592"/>
            <a:ext cx="9662474" cy="335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Data Collection : Uddalak Mukherjee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Literature Review : Both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Validating Mathematical Foundations : Uddalak Mukherjee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Implementation in Python : Biswajit Rana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Comparison with other models : Biswajit Rana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Interpretation of Results : Both  </a:t>
            </a:r>
          </a:p>
        </p:txBody>
      </p:sp>
    </p:spTree>
    <p:extLst>
      <p:ext uri="{BB962C8B-B14F-4D97-AF65-F5344CB8AC3E}">
        <p14:creationId xmlns:p14="http://schemas.microsoft.com/office/powerpoint/2010/main" val="282856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07FF2-C677-4B4E-AF58-D043D41B9AB3}"/>
              </a:ext>
            </a:extLst>
          </p:cNvPr>
          <p:cNvSpPr txBox="1"/>
          <p:nvPr/>
        </p:nvSpPr>
        <p:spPr>
          <a:xfrm>
            <a:off x="1272365" y="1919420"/>
            <a:ext cx="986680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latin typeface="Pristina" panose="03060402040406080204" pitchFamily="66" charset="0"/>
              </a:rPr>
              <a:t>Thank You</a:t>
            </a:r>
            <a:endParaRPr lang="en-IN" sz="20000" dirty="0">
              <a:latin typeface="Pristina" panose="0306040204040608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33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814</TotalTime>
  <Words>369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-apple-system</vt:lpstr>
      <vt:lpstr>Arial</vt:lpstr>
      <vt:lpstr>Berlin Sans FB Demi</vt:lpstr>
      <vt:lpstr>Cambria Math</vt:lpstr>
      <vt:lpstr>Cascadia Mono ExtraLight</vt:lpstr>
      <vt:lpstr>Century Gothic</vt:lpstr>
      <vt:lpstr>Courier New</vt:lpstr>
      <vt:lpstr>Lato</vt:lpstr>
      <vt:lpstr>Poppins</vt:lpstr>
      <vt:lpstr>Pristina</vt:lpstr>
      <vt:lpstr>Times New Roman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Uddalak Mukherjee</dc:creator>
  <cp:lastModifiedBy>BISWAJIT RANA</cp:lastModifiedBy>
  <cp:revision>68</cp:revision>
  <dcterms:created xsi:type="dcterms:W3CDTF">2023-08-24T18:06:54Z</dcterms:created>
  <dcterms:modified xsi:type="dcterms:W3CDTF">2024-02-23T22:08:03Z</dcterms:modified>
</cp:coreProperties>
</file>