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4" r:id="rId2"/>
    <p:sldId id="256" r:id="rId3"/>
    <p:sldId id="257" r:id="rId4"/>
    <p:sldId id="258" r:id="rId5"/>
    <p:sldId id="260" r:id="rId6"/>
    <p:sldId id="259" r:id="rId7"/>
    <p:sldId id="282" r:id="rId8"/>
    <p:sldId id="288" r:id="rId9"/>
    <p:sldId id="271" r:id="rId10"/>
    <p:sldId id="287" r:id="rId11"/>
    <p:sldId id="289" r:id="rId12"/>
    <p:sldId id="290" r:id="rId13"/>
    <p:sldId id="291" r:id="rId14"/>
    <p:sldId id="297" r:id="rId15"/>
    <p:sldId id="292" r:id="rId16"/>
    <p:sldId id="293" r:id="rId17"/>
    <p:sldId id="294" r:id="rId18"/>
    <p:sldId id="295" r:id="rId19"/>
    <p:sldId id="300" r:id="rId20"/>
    <p:sldId id="298" r:id="rId21"/>
    <p:sldId id="314" r:id="rId22"/>
    <p:sldId id="296" r:id="rId23"/>
    <p:sldId id="301" r:id="rId24"/>
    <p:sldId id="302" r:id="rId25"/>
    <p:sldId id="303" r:id="rId26"/>
    <p:sldId id="311" r:id="rId27"/>
    <p:sldId id="304" r:id="rId28"/>
    <p:sldId id="305" r:id="rId29"/>
    <p:sldId id="306" r:id="rId30"/>
    <p:sldId id="261" r:id="rId31"/>
    <p:sldId id="262" r:id="rId32"/>
    <p:sldId id="307" r:id="rId33"/>
    <p:sldId id="308" r:id="rId34"/>
    <p:sldId id="309" r:id="rId35"/>
    <p:sldId id="310" r:id="rId36"/>
    <p:sldId id="312" r:id="rId37"/>
    <p:sldId id="313" r:id="rId38"/>
    <p:sldId id="316" r:id="rId39"/>
    <p:sldId id="317" r:id="rId40"/>
    <p:sldId id="318" r:id="rId41"/>
    <p:sldId id="319" r:id="rId42"/>
    <p:sldId id="320" r:id="rId43"/>
    <p:sldId id="321" r:id="rId44"/>
    <p:sldId id="322" r:id="rId45"/>
    <p:sldId id="323" r:id="rId46"/>
    <p:sldId id="28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441C4-41B4-4608-94E4-970578B2D0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944D2A-7226-41AE-BF8C-1F6790294B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F7E0E9-6C78-494F-A61E-62C35FBB8B54}"/>
              </a:ext>
            </a:extLst>
          </p:cNvPr>
          <p:cNvSpPr>
            <a:spLocks noGrp="1"/>
          </p:cNvSpPr>
          <p:nvPr>
            <p:ph type="dt" sz="half" idx="10"/>
          </p:nvPr>
        </p:nvSpPr>
        <p:spPr/>
        <p:txBody>
          <a:bodyPr/>
          <a:lstStyle/>
          <a:p>
            <a:fld id="{D3C2696B-731C-4A80-A4EB-321073D35DA6}" type="datetimeFigureOut">
              <a:rPr lang="en-IN" smtClean="0"/>
              <a:t>24-02-2024</a:t>
            </a:fld>
            <a:endParaRPr lang="en-IN"/>
          </a:p>
        </p:txBody>
      </p:sp>
      <p:sp>
        <p:nvSpPr>
          <p:cNvPr id="5" name="Footer Placeholder 4">
            <a:extLst>
              <a:ext uri="{FF2B5EF4-FFF2-40B4-BE49-F238E27FC236}">
                <a16:creationId xmlns:a16="http://schemas.microsoft.com/office/drawing/2014/main" id="{003DE3BE-94E5-463D-9362-4684FB49BF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5F3069-738A-4964-861D-5A64D6C85A99}"/>
              </a:ext>
            </a:extLst>
          </p:cNvPr>
          <p:cNvSpPr>
            <a:spLocks noGrp="1"/>
          </p:cNvSpPr>
          <p:nvPr>
            <p:ph type="sldNum" sz="quarter" idx="12"/>
          </p:nvPr>
        </p:nvSpPr>
        <p:spPr/>
        <p:txBody>
          <a:bodyPr/>
          <a:lstStyle/>
          <a:p>
            <a:fld id="{49A78B60-BBF0-4033-99E1-BECD9E0F3CF5}" type="slidenum">
              <a:rPr lang="en-IN" smtClean="0"/>
              <a:t>‹#›</a:t>
            </a:fld>
            <a:endParaRPr lang="en-IN"/>
          </a:p>
        </p:txBody>
      </p:sp>
    </p:spTree>
    <p:extLst>
      <p:ext uri="{BB962C8B-B14F-4D97-AF65-F5344CB8AC3E}">
        <p14:creationId xmlns:p14="http://schemas.microsoft.com/office/powerpoint/2010/main" val="2075335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A5AD4-6434-4A0B-BC48-3E4CAEBA1B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B00A5E-CEA2-4D79-8778-EBC1903B94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3E730B-F802-4E6A-AD40-972CC2FCE10C}"/>
              </a:ext>
            </a:extLst>
          </p:cNvPr>
          <p:cNvSpPr>
            <a:spLocks noGrp="1"/>
          </p:cNvSpPr>
          <p:nvPr>
            <p:ph type="dt" sz="half" idx="10"/>
          </p:nvPr>
        </p:nvSpPr>
        <p:spPr/>
        <p:txBody>
          <a:bodyPr/>
          <a:lstStyle/>
          <a:p>
            <a:fld id="{D3C2696B-731C-4A80-A4EB-321073D35DA6}" type="datetimeFigureOut">
              <a:rPr lang="en-IN" smtClean="0"/>
              <a:t>24-02-2024</a:t>
            </a:fld>
            <a:endParaRPr lang="en-IN"/>
          </a:p>
        </p:txBody>
      </p:sp>
      <p:sp>
        <p:nvSpPr>
          <p:cNvPr id="5" name="Footer Placeholder 4">
            <a:extLst>
              <a:ext uri="{FF2B5EF4-FFF2-40B4-BE49-F238E27FC236}">
                <a16:creationId xmlns:a16="http://schemas.microsoft.com/office/drawing/2014/main" id="{D1FF614A-BAB2-4256-ADB8-7FA7E59C62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F554E1-3648-4265-920E-00EB7342DCF0}"/>
              </a:ext>
            </a:extLst>
          </p:cNvPr>
          <p:cNvSpPr>
            <a:spLocks noGrp="1"/>
          </p:cNvSpPr>
          <p:nvPr>
            <p:ph type="sldNum" sz="quarter" idx="12"/>
          </p:nvPr>
        </p:nvSpPr>
        <p:spPr/>
        <p:txBody>
          <a:bodyPr/>
          <a:lstStyle/>
          <a:p>
            <a:fld id="{49A78B60-BBF0-4033-99E1-BECD9E0F3CF5}" type="slidenum">
              <a:rPr lang="en-IN" smtClean="0"/>
              <a:t>‹#›</a:t>
            </a:fld>
            <a:endParaRPr lang="en-IN"/>
          </a:p>
        </p:txBody>
      </p:sp>
    </p:spTree>
    <p:extLst>
      <p:ext uri="{BB962C8B-B14F-4D97-AF65-F5344CB8AC3E}">
        <p14:creationId xmlns:p14="http://schemas.microsoft.com/office/powerpoint/2010/main" val="3377864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53E97F-9B64-4A44-B36F-66C9DE5F9F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ABF1B6-6107-412F-AA22-F990B6D576A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8E94CC-5A83-4468-B6EA-EBC356D1B15E}"/>
              </a:ext>
            </a:extLst>
          </p:cNvPr>
          <p:cNvSpPr>
            <a:spLocks noGrp="1"/>
          </p:cNvSpPr>
          <p:nvPr>
            <p:ph type="dt" sz="half" idx="10"/>
          </p:nvPr>
        </p:nvSpPr>
        <p:spPr/>
        <p:txBody>
          <a:bodyPr/>
          <a:lstStyle/>
          <a:p>
            <a:fld id="{D3C2696B-731C-4A80-A4EB-321073D35DA6}" type="datetimeFigureOut">
              <a:rPr lang="en-IN" smtClean="0"/>
              <a:t>24-02-2024</a:t>
            </a:fld>
            <a:endParaRPr lang="en-IN"/>
          </a:p>
        </p:txBody>
      </p:sp>
      <p:sp>
        <p:nvSpPr>
          <p:cNvPr id="5" name="Footer Placeholder 4">
            <a:extLst>
              <a:ext uri="{FF2B5EF4-FFF2-40B4-BE49-F238E27FC236}">
                <a16:creationId xmlns:a16="http://schemas.microsoft.com/office/drawing/2014/main" id="{BD0A3CAA-B947-4C1B-B808-C02F771DBD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17457D-60AE-4A12-B5B9-8BEF492C0343}"/>
              </a:ext>
            </a:extLst>
          </p:cNvPr>
          <p:cNvSpPr>
            <a:spLocks noGrp="1"/>
          </p:cNvSpPr>
          <p:nvPr>
            <p:ph type="sldNum" sz="quarter" idx="12"/>
          </p:nvPr>
        </p:nvSpPr>
        <p:spPr/>
        <p:txBody>
          <a:bodyPr/>
          <a:lstStyle/>
          <a:p>
            <a:fld id="{49A78B60-BBF0-4033-99E1-BECD9E0F3CF5}" type="slidenum">
              <a:rPr lang="en-IN" smtClean="0"/>
              <a:t>‹#›</a:t>
            </a:fld>
            <a:endParaRPr lang="en-IN"/>
          </a:p>
        </p:txBody>
      </p:sp>
    </p:spTree>
    <p:extLst>
      <p:ext uri="{BB962C8B-B14F-4D97-AF65-F5344CB8AC3E}">
        <p14:creationId xmlns:p14="http://schemas.microsoft.com/office/powerpoint/2010/main" val="1428055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8582D-74BF-4D18-9988-60353252BB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E9BB40-1806-40EB-9D0D-81836C3D770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22F7D9-01E1-4D25-B795-BB444C418725}"/>
              </a:ext>
            </a:extLst>
          </p:cNvPr>
          <p:cNvSpPr>
            <a:spLocks noGrp="1"/>
          </p:cNvSpPr>
          <p:nvPr>
            <p:ph type="dt" sz="half" idx="10"/>
          </p:nvPr>
        </p:nvSpPr>
        <p:spPr/>
        <p:txBody>
          <a:bodyPr/>
          <a:lstStyle/>
          <a:p>
            <a:fld id="{D3C2696B-731C-4A80-A4EB-321073D35DA6}" type="datetimeFigureOut">
              <a:rPr lang="en-IN" smtClean="0"/>
              <a:t>24-02-2024</a:t>
            </a:fld>
            <a:endParaRPr lang="en-IN"/>
          </a:p>
        </p:txBody>
      </p:sp>
      <p:sp>
        <p:nvSpPr>
          <p:cNvPr id="5" name="Footer Placeholder 4">
            <a:extLst>
              <a:ext uri="{FF2B5EF4-FFF2-40B4-BE49-F238E27FC236}">
                <a16:creationId xmlns:a16="http://schemas.microsoft.com/office/drawing/2014/main" id="{5469E45B-BF60-4389-A4F1-5433974B03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1A6688-6215-4834-BD0F-09F37F827E1D}"/>
              </a:ext>
            </a:extLst>
          </p:cNvPr>
          <p:cNvSpPr>
            <a:spLocks noGrp="1"/>
          </p:cNvSpPr>
          <p:nvPr>
            <p:ph type="sldNum" sz="quarter" idx="12"/>
          </p:nvPr>
        </p:nvSpPr>
        <p:spPr/>
        <p:txBody>
          <a:bodyPr/>
          <a:lstStyle/>
          <a:p>
            <a:fld id="{49A78B60-BBF0-4033-99E1-BECD9E0F3CF5}" type="slidenum">
              <a:rPr lang="en-IN" smtClean="0"/>
              <a:t>‹#›</a:t>
            </a:fld>
            <a:endParaRPr lang="en-IN"/>
          </a:p>
        </p:txBody>
      </p:sp>
    </p:spTree>
    <p:extLst>
      <p:ext uri="{BB962C8B-B14F-4D97-AF65-F5344CB8AC3E}">
        <p14:creationId xmlns:p14="http://schemas.microsoft.com/office/powerpoint/2010/main" val="3159866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C3701-6123-4161-BB01-0D20B47B80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5186F38-CC14-4619-8C35-183B86D894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91FAF3F-DE35-4D99-9CB8-0CE3F0F28CF5}"/>
              </a:ext>
            </a:extLst>
          </p:cNvPr>
          <p:cNvSpPr>
            <a:spLocks noGrp="1"/>
          </p:cNvSpPr>
          <p:nvPr>
            <p:ph type="dt" sz="half" idx="10"/>
          </p:nvPr>
        </p:nvSpPr>
        <p:spPr/>
        <p:txBody>
          <a:bodyPr/>
          <a:lstStyle/>
          <a:p>
            <a:fld id="{D3C2696B-731C-4A80-A4EB-321073D35DA6}" type="datetimeFigureOut">
              <a:rPr lang="en-IN" smtClean="0"/>
              <a:t>24-02-2024</a:t>
            </a:fld>
            <a:endParaRPr lang="en-IN"/>
          </a:p>
        </p:txBody>
      </p:sp>
      <p:sp>
        <p:nvSpPr>
          <p:cNvPr id="5" name="Footer Placeholder 4">
            <a:extLst>
              <a:ext uri="{FF2B5EF4-FFF2-40B4-BE49-F238E27FC236}">
                <a16:creationId xmlns:a16="http://schemas.microsoft.com/office/drawing/2014/main" id="{7D237C51-0970-471C-8453-C23EAA19C1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5272CD-053B-4DAE-A548-781C284FDB08}"/>
              </a:ext>
            </a:extLst>
          </p:cNvPr>
          <p:cNvSpPr>
            <a:spLocks noGrp="1"/>
          </p:cNvSpPr>
          <p:nvPr>
            <p:ph type="sldNum" sz="quarter" idx="12"/>
          </p:nvPr>
        </p:nvSpPr>
        <p:spPr/>
        <p:txBody>
          <a:bodyPr/>
          <a:lstStyle/>
          <a:p>
            <a:fld id="{49A78B60-BBF0-4033-99E1-BECD9E0F3CF5}" type="slidenum">
              <a:rPr lang="en-IN" smtClean="0"/>
              <a:t>‹#›</a:t>
            </a:fld>
            <a:endParaRPr lang="en-IN"/>
          </a:p>
        </p:txBody>
      </p:sp>
    </p:spTree>
    <p:extLst>
      <p:ext uri="{BB962C8B-B14F-4D97-AF65-F5344CB8AC3E}">
        <p14:creationId xmlns:p14="http://schemas.microsoft.com/office/powerpoint/2010/main" val="3049363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88CDF-B58A-473F-9701-C5103066C7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2E2CF8-9687-48FD-A18E-A038BC57912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51E40F-A844-4EBF-B860-5A31201E42E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3C0E62-D1C4-4770-B924-F22DB1A05A8C}"/>
              </a:ext>
            </a:extLst>
          </p:cNvPr>
          <p:cNvSpPr>
            <a:spLocks noGrp="1"/>
          </p:cNvSpPr>
          <p:nvPr>
            <p:ph type="dt" sz="half" idx="10"/>
          </p:nvPr>
        </p:nvSpPr>
        <p:spPr/>
        <p:txBody>
          <a:bodyPr/>
          <a:lstStyle/>
          <a:p>
            <a:fld id="{D3C2696B-731C-4A80-A4EB-321073D35DA6}" type="datetimeFigureOut">
              <a:rPr lang="en-IN" smtClean="0"/>
              <a:t>24-02-2024</a:t>
            </a:fld>
            <a:endParaRPr lang="en-IN"/>
          </a:p>
        </p:txBody>
      </p:sp>
      <p:sp>
        <p:nvSpPr>
          <p:cNvPr id="6" name="Footer Placeholder 5">
            <a:extLst>
              <a:ext uri="{FF2B5EF4-FFF2-40B4-BE49-F238E27FC236}">
                <a16:creationId xmlns:a16="http://schemas.microsoft.com/office/drawing/2014/main" id="{AE568171-68C4-42A1-939B-1F584E745B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C7E64A-3BBD-45BB-A525-D82032615DF0}"/>
              </a:ext>
            </a:extLst>
          </p:cNvPr>
          <p:cNvSpPr>
            <a:spLocks noGrp="1"/>
          </p:cNvSpPr>
          <p:nvPr>
            <p:ph type="sldNum" sz="quarter" idx="12"/>
          </p:nvPr>
        </p:nvSpPr>
        <p:spPr/>
        <p:txBody>
          <a:bodyPr/>
          <a:lstStyle/>
          <a:p>
            <a:fld id="{49A78B60-BBF0-4033-99E1-BECD9E0F3CF5}" type="slidenum">
              <a:rPr lang="en-IN" smtClean="0"/>
              <a:t>‹#›</a:t>
            </a:fld>
            <a:endParaRPr lang="en-IN"/>
          </a:p>
        </p:txBody>
      </p:sp>
    </p:spTree>
    <p:extLst>
      <p:ext uri="{BB962C8B-B14F-4D97-AF65-F5344CB8AC3E}">
        <p14:creationId xmlns:p14="http://schemas.microsoft.com/office/powerpoint/2010/main" val="2118351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D8E01-203A-4700-B3A6-6012CBFA15B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DFBD43-9C2C-4D85-AFD6-C6F1EF2465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82DFD99-7923-4D4C-9265-F5DED2774E2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B412CC-B3F2-4BC4-9BD7-68869C854E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039BD51-3134-450A-9909-320650450CD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B846D8A-2A34-459A-AA1B-F7F3CB26AA4F}"/>
              </a:ext>
            </a:extLst>
          </p:cNvPr>
          <p:cNvSpPr>
            <a:spLocks noGrp="1"/>
          </p:cNvSpPr>
          <p:nvPr>
            <p:ph type="dt" sz="half" idx="10"/>
          </p:nvPr>
        </p:nvSpPr>
        <p:spPr/>
        <p:txBody>
          <a:bodyPr/>
          <a:lstStyle/>
          <a:p>
            <a:fld id="{D3C2696B-731C-4A80-A4EB-321073D35DA6}" type="datetimeFigureOut">
              <a:rPr lang="en-IN" smtClean="0"/>
              <a:t>24-02-2024</a:t>
            </a:fld>
            <a:endParaRPr lang="en-IN"/>
          </a:p>
        </p:txBody>
      </p:sp>
      <p:sp>
        <p:nvSpPr>
          <p:cNvPr id="8" name="Footer Placeholder 7">
            <a:extLst>
              <a:ext uri="{FF2B5EF4-FFF2-40B4-BE49-F238E27FC236}">
                <a16:creationId xmlns:a16="http://schemas.microsoft.com/office/drawing/2014/main" id="{83932E4A-18F1-46AF-9145-36179BC84F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3FA8334-57ED-4434-B7A5-509049295024}"/>
              </a:ext>
            </a:extLst>
          </p:cNvPr>
          <p:cNvSpPr>
            <a:spLocks noGrp="1"/>
          </p:cNvSpPr>
          <p:nvPr>
            <p:ph type="sldNum" sz="quarter" idx="12"/>
          </p:nvPr>
        </p:nvSpPr>
        <p:spPr/>
        <p:txBody>
          <a:bodyPr/>
          <a:lstStyle/>
          <a:p>
            <a:fld id="{49A78B60-BBF0-4033-99E1-BECD9E0F3CF5}" type="slidenum">
              <a:rPr lang="en-IN" smtClean="0"/>
              <a:t>‹#›</a:t>
            </a:fld>
            <a:endParaRPr lang="en-IN"/>
          </a:p>
        </p:txBody>
      </p:sp>
    </p:spTree>
    <p:extLst>
      <p:ext uri="{BB962C8B-B14F-4D97-AF65-F5344CB8AC3E}">
        <p14:creationId xmlns:p14="http://schemas.microsoft.com/office/powerpoint/2010/main" val="237029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2564F-A46E-4782-9F01-0DD15DFFD50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A05702-6CBE-4FCF-BD99-FCC1E67FF937}"/>
              </a:ext>
            </a:extLst>
          </p:cNvPr>
          <p:cNvSpPr>
            <a:spLocks noGrp="1"/>
          </p:cNvSpPr>
          <p:nvPr>
            <p:ph type="dt" sz="half" idx="10"/>
          </p:nvPr>
        </p:nvSpPr>
        <p:spPr/>
        <p:txBody>
          <a:bodyPr/>
          <a:lstStyle/>
          <a:p>
            <a:fld id="{D3C2696B-731C-4A80-A4EB-321073D35DA6}" type="datetimeFigureOut">
              <a:rPr lang="en-IN" smtClean="0"/>
              <a:t>24-02-2024</a:t>
            </a:fld>
            <a:endParaRPr lang="en-IN"/>
          </a:p>
        </p:txBody>
      </p:sp>
      <p:sp>
        <p:nvSpPr>
          <p:cNvPr id="4" name="Footer Placeholder 3">
            <a:extLst>
              <a:ext uri="{FF2B5EF4-FFF2-40B4-BE49-F238E27FC236}">
                <a16:creationId xmlns:a16="http://schemas.microsoft.com/office/drawing/2014/main" id="{1700B80F-70F1-40F7-A147-0084A0F3AC9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E005CD2-B7E0-41C0-95CF-54918C57E64D}"/>
              </a:ext>
            </a:extLst>
          </p:cNvPr>
          <p:cNvSpPr>
            <a:spLocks noGrp="1"/>
          </p:cNvSpPr>
          <p:nvPr>
            <p:ph type="sldNum" sz="quarter" idx="12"/>
          </p:nvPr>
        </p:nvSpPr>
        <p:spPr/>
        <p:txBody>
          <a:bodyPr/>
          <a:lstStyle/>
          <a:p>
            <a:fld id="{49A78B60-BBF0-4033-99E1-BECD9E0F3CF5}" type="slidenum">
              <a:rPr lang="en-IN" smtClean="0"/>
              <a:t>‹#›</a:t>
            </a:fld>
            <a:endParaRPr lang="en-IN"/>
          </a:p>
        </p:txBody>
      </p:sp>
    </p:spTree>
    <p:extLst>
      <p:ext uri="{BB962C8B-B14F-4D97-AF65-F5344CB8AC3E}">
        <p14:creationId xmlns:p14="http://schemas.microsoft.com/office/powerpoint/2010/main" val="1248411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BD8B2F-9CA3-4DA5-A738-AC1AF3192685}"/>
              </a:ext>
            </a:extLst>
          </p:cNvPr>
          <p:cNvSpPr>
            <a:spLocks noGrp="1"/>
          </p:cNvSpPr>
          <p:nvPr>
            <p:ph type="dt" sz="half" idx="10"/>
          </p:nvPr>
        </p:nvSpPr>
        <p:spPr/>
        <p:txBody>
          <a:bodyPr/>
          <a:lstStyle/>
          <a:p>
            <a:fld id="{D3C2696B-731C-4A80-A4EB-321073D35DA6}" type="datetimeFigureOut">
              <a:rPr lang="en-IN" smtClean="0"/>
              <a:t>24-02-2024</a:t>
            </a:fld>
            <a:endParaRPr lang="en-IN"/>
          </a:p>
        </p:txBody>
      </p:sp>
      <p:sp>
        <p:nvSpPr>
          <p:cNvPr id="3" name="Footer Placeholder 2">
            <a:extLst>
              <a:ext uri="{FF2B5EF4-FFF2-40B4-BE49-F238E27FC236}">
                <a16:creationId xmlns:a16="http://schemas.microsoft.com/office/drawing/2014/main" id="{C69192A4-D163-469A-A6F5-13CF54F9620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105D09-53C5-4D7B-A01C-15632EAB2806}"/>
              </a:ext>
            </a:extLst>
          </p:cNvPr>
          <p:cNvSpPr>
            <a:spLocks noGrp="1"/>
          </p:cNvSpPr>
          <p:nvPr>
            <p:ph type="sldNum" sz="quarter" idx="12"/>
          </p:nvPr>
        </p:nvSpPr>
        <p:spPr/>
        <p:txBody>
          <a:bodyPr/>
          <a:lstStyle/>
          <a:p>
            <a:fld id="{49A78B60-BBF0-4033-99E1-BECD9E0F3CF5}" type="slidenum">
              <a:rPr lang="en-IN" smtClean="0"/>
              <a:t>‹#›</a:t>
            </a:fld>
            <a:endParaRPr lang="en-IN"/>
          </a:p>
        </p:txBody>
      </p:sp>
    </p:spTree>
    <p:extLst>
      <p:ext uri="{BB962C8B-B14F-4D97-AF65-F5344CB8AC3E}">
        <p14:creationId xmlns:p14="http://schemas.microsoft.com/office/powerpoint/2010/main" val="2490125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D01A-28EC-4A11-B3A9-B16447BFDB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ACEDB2-08AB-469E-903F-FCEE8BE9E0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C0C4CB6-4AA0-4239-B388-F0776A262A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1A1BCD-811B-4830-90CC-BF596FF89927}"/>
              </a:ext>
            </a:extLst>
          </p:cNvPr>
          <p:cNvSpPr>
            <a:spLocks noGrp="1"/>
          </p:cNvSpPr>
          <p:nvPr>
            <p:ph type="dt" sz="half" idx="10"/>
          </p:nvPr>
        </p:nvSpPr>
        <p:spPr/>
        <p:txBody>
          <a:bodyPr/>
          <a:lstStyle/>
          <a:p>
            <a:fld id="{D3C2696B-731C-4A80-A4EB-321073D35DA6}" type="datetimeFigureOut">
              <a:rPr lang="en-IN" smtClean="0"/>
              <a:t>24-02-2024</a:t>
            </a:fld>
            <a:endParaRPr lang="en-IN"/>
          </a:p>
        </p:txBody>
      </p:sp>
      <p:sp>
        <p:nvSpPr>
          <p:cNvPr id="6" name="Footer Placeholder 5">
            <a:extLst>
              <a:ext uri="{FF2B5EF4-FFF2-40B4-BE49-F238E27FC236}">
                <a16:creationId xmlns:a16="http://schemas.microsoft.com/office/drawing/2014/main" id="{FFF41429-9BD3-434E-94B5-A5636B01D9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10CB31-8423-4830-A38D-B7AAEC9ED8EC}"/>
              </a:ext>
            </a:extLst>
          </p:cNvPr>
          <p:cNvSpPr>
            <a:spLocks noGrp="1"/>
          </p:cNvSpPr>
          <p:nvPr>
            <p:ph type="sldNum" sz="quarter" idx="12"/>
          </p:nvPr>
        </p:nvSpPr>
        <p:spPr/>
        <p:txBody>
          <a:bodyPr/>
          <a:lstStyle/>
          <a:p>
            <a:fld id="{49A78B60-BBF0-4033-99E1-BECD9E0F3CF5}" type="slidenum">
              <a:rPr lang="en-IN" smtClean="0"/>
              <a:t>‹#›</a:t>
            </a:fld>
            <a:endParaRPr lang="en-IN"/>
          </a:p>
        </p:txBody>
      </p:sp>
    </p:spTree>
    <p:extLst>
      <p:ext uri="{BB962C8B-B14F-4D97-AF65-F5344CB8AC3E}">
        <p14:creationId xmlns:p14="http://schemas.microsoft.com/office/powerpoint/2010/main" val="138591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10B72-2847-4E42-A4E8-3DC132F095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8C0578C-2D9F-4B00-9FFF-2E62E0AE2C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8A45BD6-949C-48C5-A814-DF90E84D65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541081-5056-4D45-B8A0-0F0D8CC86168}"/>
              </a:ext>
            </a:extLst>
          </p:cNvPr>
          <p:cNvSpPr>
            <a:spLocks noGrp="1"/>
          </p:cNvSpPr>
          <p:nvPr>
            <p:ph type="dt" sz="half" idx="10"/>
          </p:nvPr>
        </p:nvSpPr>
        <p:spPr/>
        <p:txBody>
          <a:bodyPr/>
          <a:lstStyle/>
          <a:p>
            <a:fld id="{D3C2696B-731C-4A80-A4EB-321073D35DA6}" type="datetimeFigureOut">
              <a:rPr lang="en-IN" smtClean="0"/>
              <a:t>24-02-2024</a:t>
            </a:fld>
            <a:endParaRPr lang="en-IN"/>
          </a:p>
        </p:txBody>
      </p:sp>
      <p:sp>
        <p:nvSpPr>
          <p:cNvPr id="6" name="Footer Placeholder 5">
            <a:extLst>
              <a:ext uri="{FF2B5EF4-FFF2-40B4-BE49-F238E27FC236}">
                <a16:creationId xmlns:a16="http://schemas.microsoft.com/office/drawing/2014/main" id="{6378850B-5A72-49BF-BBE0-14F6F3E431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E80056-692E-48C4-9714-1A2767DC6397}"/>
              </a:ext>
            </a:extLst>
          </p:cNvPr>
          <p:cNvSpPr>
            <a:spLocks noGrp="1"/>
          </p:cNvSpPr>
          <p:nvPr>
            <p:ph type="sldNum" sz="quarter" idx="12"/>
          </p:nvPr>
        </p:nvSpPr>
        <p:spPr/>
        <p:txBody>
          <a:bodyPr/>
          <a:lstStyle/>
          <a:p>
            <a:fld id="{49A78B60-BBF0-4033-99E1-BECD9E0F3CF5}" type="slidenum">
              <a:rPr lang="en-IN" smtClean="0"/>
              <a:t>‹#›</a:t>
            </a:fld>
            <a:endParaRPr lang="en-IN"/>
          </a:p>
        </p:txBody>
      </p:sp>
    </p:spTree>
    <p:extLst>
      <p:ext uri="{BB962C8B-B14F-4D97-AF65-F5344CB8AC3E}">
        <p14:creationId xmlns:p14="http://schemas.microsoft.com/office/powerpoint/2010/main" val="3566754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D5E4B7-8E85-49D3-ABAE-4A41EA3019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F1A6B5-83E1-4EC5-8D9B-A86EDF842B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3D472C-8D12-4D89-B0E2-761A451EB9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C2696B-731C-4A80-A4EB-321073D35DA6}" type="datetimeFigureOut">
              <a:rPr lang="en-IN" smtClean="0"/>
              <a:t>24-02-2024</a:t>
            </a:fld>
            <a:endParaRPr lang="en-IN"/>
          </a:p>
        </p:txBody>
      </p:sp>
      <p:sp>
        <p:nvSpPr>
          <p:cNvPr id="5" name="Footer Placeholder 4">
            <a:extLst>
              <a:ext uri="{FF2B5EF4-FFF2-40B4-BE49-F238E27FC236}">
                <a16:creationId xmlns:a16="http://schemas.microsoft.com/office/drawing/2014/main" id="{618877AE-6CEF-40E9-8556-FC243D8317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232FBD-E92C-4A84-A0A4-A926709255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78B60-BBF0-4033-99E1-BECD9E0F3CF5}" type="slidenum">
              <a:rPr lang="en-IN" smtClean="0"/>
              <a:t>‹#›</a:t>
            </a:fld>
            <a:endParaRPr lang="en-IN"/>
          </a:p>
        </p:txBody>
      </p:sp>
    </p:spTree>
    <p:extLst>
      <p:ext uri="{BB962C8B-B14F-4D97-AF65-F5344CB8AC3E}">
        <p14:creationId xmlns:p14="http://schemas.microsoft.com/office/powerpoint/2010/main" val="357462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3.xml.rels><?xml version="1.0" encoding="UTF-8" standalone="yes"?>
<Relationships xmlns="http://schemas.openxmlformats.org/package/2006/relationships"><Relationship Id="rId2" Type="http://schemas.openxmlformats.org/officeDocument/2006/relationships/image" Target="../media/image41.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2.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6.jpg"/><Relationship Id="rId2" Type="http://schemas.openxmlformats.org/officeDocument/2006/relationships/image" Target="../media/image65.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7.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8.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DAEF3-DFE5-4612-BC87-FFE8454ADD2E}"/>
              </a:ext>
            </a:extLst>
          </p:cNvPr>
          <p:cNvSpPr>
            <a:spLocks noGrp="1"/>
          </p:cNvSpPr>
          <p:nvPr>
            <p:ph type="ctrTitle"/>
          </p:nvPr>
        </p:nvSpPr>
        <p:spPr>
          <a:xfrm>
            <a:off x="1524000" y="1150499"/>
            <a:ext cx="9144000" cy="2387600"/>
          </a:xfrm>
        </p:spPr>
        <p:txBody>
          <a:bodyPr/>
          <a:lstStyle/>
          <a:p>
            <a:endParaRPr lang="en-IN"/>
          </a:p>
        </p:txBody>
      </p:sp>
      <p:sp>
        <p:nvSpPr>
          <p:cNvPr id="3" name="Subtitle 2">
            <a:extLst>
              <a:ext uri="{FF2B5EF4-FFF2-40B4-BE49-F238E27FC236}">
                <a16:creationId xmlns:a16="http://schemas.microsoft.com/office/drawing/2014/main" id="{DD4C8376-000B-492B-8623-606070451B9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97247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4F409D7-6303-F0F7-B177-938B112B11F6}"/>
              </a:ext>
            </a:extLst>
          </p:cNvPr>
          <p:cNvSpPr txBox="1"/>
          <p:nvPr/>
        </p:nvSpPr>
        <p:spPr>
          <a:xfrm>
            <a:off x="270932" y="867942"/>
            <a:ext cx="10826045" cy="646331"/>
          </a:xfrm>
          <a:prstGeom prst="rect">
            <a:avLst/>
          </a:prstGeom>
          <a:noFill/>
        </p:spPr>
        <p:txBody>
          <a:bodyPr wrap="square">
            <a:spAutoFit/>
          </a:bodyPr>
          <a:lstStyle/>
          <a:p>
            <a:r>
              <a:rPr lang="en-IN"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Another nice property of PCA, is that the projection onto the principal subspace minimizes the squared reconstruction error, </a:t>
            </a: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FB9339E-7648-FBD9-6B86-0847282448D5}"/>
              </a:ext>
            </a:extLst>
          </p:cNvPr>
          <p:cNvPicPr/>
          <p:nvPr/>
        </p:nvPicPr>
        <p:blipFill>
          <a:blip r:embed="rId2"/>
          <a:stretch>
            <a:fillRect/>
          </a:stretch>
        </p:blipFill>
        <p:spPr>
          <a:xfrm>
            <a:off x="2376488" y="1157975"/>
            <a:ext cx="1135874" cy="298732"/>
          </a:xfrm>
          <a:prstGeom prst="rect">
            <a:avLst/>
          </a:prstGeom>
        </p:spPr>
      </p:pic>
      <p:sp>
        <p:nvSpPr>
          <p:cNvPr id="10" name="TextBox 9">
            <a:extLst>
              <a:ext uri="{FF2B5EF4-FFF2-40B4-BE49-F238E27FC236}">
                <a16:creationId xmlns:a16="http://schemas.microsoft.com/office/drawing/2014/main" id="{0F5B03DB-CEE6-DEF1-2647-320F88942C9F}"/>
              </a:ext>
            </a:extLst>
          </p:cNvPr>
          <p:cNvSpPr txBox="1"/>
          <p:nvPr/>
        </p:nvSpPr>
        <p:spPr>
          <a:xfrm>
            <a:off x="-906970" y="1507771"/>
            <a:ext cx="12361333" cy="658706"/>
          </a:xfrm>
          <a:prstGeom prst="rect">
            <a:avLst/>
          </a:prstGeom>
          <a:noFill/>
        </p:spPr>
        <p:txBody>
          <a:bodyPr wrap="square">
            <a:spAutoFit/>
          </a:bodyPr>
          <a:lstStyle/>
          <a:p>
            <a:pPr marL="1058545" marR="4445" indent="222885" algn="just">
              <a:lnSpc>
                <a:spcPct val="106000"/>
              </a:lnSpc>
              <a:spcAft>
                <a:spcPts val="665"/>
              </a:spcAft>
            </a:pPr>
            <a:r>
              <a:rPr lang="en-IN"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In other words, the principal components of a set of data in </a:t>
            </a:r>
            <a:r>
              <a:rPr lang="en-IN"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&lt; n </a:t>
            </a:r>
            <a:r>
              <a:rPr lang="en-IN"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provide a sequence of best linear approximations to that data, for all ranks </a:t>
            </a:r>
            <a:r>
              <a:rPr lang="en-IN" sz="1800" i="1"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d </a:t>
            </a:r>
            <a:r>
              <a:rPr lang="en-IN"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IN" sz="1800" i="1"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n</a:t>
            </a:r>
            <a:r>
              <a:rPr lang="en-IN"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Consider the rank-</a:t>
            </a:r>
            <a:r>
              <a:rPr lang="en-IN" sz="1800" i="1"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d </a:t>
            </a:r>
            <a:r>
              <a:rPr lang="en-IN"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linear approximation model as :</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74B4018-B792-7710-0657-77B6794E050B}"/>
                  </a:ext>
                </a:extLst>
              </p:cNvPr>
              <p:cNvSpPr txBox="1"/>
              <p:nvPr/>
            </p:nvSpPr>
            <p:spPr>
              <a:xfrm>
                <a:off x="2129239" y="2260905"/>
                <a:ext cx="6557058" cy="369588"/>
              </a:xfrm>
              <a:prstGeom prst="rect">
                <a:avLst/>
              </a:prstGeom>
              <a:noFill/>
            </p:spPr>
            <p:txBody>
              <a:bodyPr wrap="square">
                <a:spAutoFit/>
              </a:bodyPr>
              <a:lstStyle/>
              <a:p>
                <a:pPr marL="1058545" marR="1057275" indent="-6350" algn="ctr">
                  <a:lnSpc>
                    <a:spcPct val="105000"/>
                  </a:lnSpc>
                  <a:spcAft>
                    <a:spcPts val="630"/>
                  </a:spcAft>
                </a:pPr>
                <a:r>
                  <a:rPr lang="en-IN" sz="1800" i="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f</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t>
                </a:r>
                <a:r>
                  <a:rPr lang="en-IN" sz="1800" i="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y</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a:t>
                </a:r>
                <a:r>
                  <a:rPr lang="en-IN" dirty="0">
                    <a:solidFill>
                      <a:srgbClr val="000000"/>
                    </a:solidFill>
                    <a:latin typeface="Cambria" panose="02040503050406030204" pitchFamily="18" charset="0"/>
                    <a:ea typeface="Cambria" panose="02040503050406030204" pitchFamily="18" charset="0"/>
                    <a:cs typeface="Cambria" panose="02040503050406030204" pitchFamily="18" charset="0"/>
                  </a:rPr>
                  <a:t>=</a:t>
                </a:r>
                <a14:m>
                  <m:oMath xmlns:m="http://schemas.openxmlformats.org/officeDocument/2006/math">
                    <m:r>
                      <a:rPr lang="en-US" b="0" i="0" smtClean="0">
                        <a:solidFill>
                          <a:srgbClr val="000000"/>
                        </a:solidFill>
                        <a:latin typeface="Cambria Math" panose="02040503050406030204" pitchFamily="18" charset="0"/>
                      </a:rPr>
                      <m:t> </m:t>
                    </m:r>
                    <m:acc>
                      <m:accPr>
                        <m:chr m:val="̅"/>
                        <m:ctrlPr>
                          <a:rPr lang="en-IN" i="1" smtClean="0">
                            <a:solidFill>
                              <a:srgbClr val="000000"/>
                            </a:solidFill>
                            <a:latin typeface="Cambria Math" panose="02040503050406030204" pitchFamily="18" charset="0"/>
                          </a:rPr>
                        </m:ctrlPr>
                      </m:accPr>
                      <m:e>
                        <m:r>
                          <a:rPr lang="en-IN" i="1" smtClean="0">
                            <a:solidFill>
                              <a:srgbClr val="000000"/>
                            </a:solidFill>
                            <a:latin typeface="Cambria Math" panose="02040503050406030204" pitchFamily="18" charset="0"/>
                          </a:rPr>
                          <m:t>𝑥</m:t>
                        </m:r>
                      </m:e>
                    </m:acc>
                  </m:oMath>
                </a14:m>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a:t>
                </a:r>
                <a:r>
                  <a:rPr lang="en-IN" sz="1800" i="1" dirty="0" err="1">
                    <a:solidFill>
                      <a:srgbClr val="000000"/>
                    </a:solidFill>
                    <a:effectLst/>
                    <a:latin typeface="Cambria" panose="02040503050406030204" pitchFamily="18" charset="0"/>
                    <a:ea typeface="Cambria" panose="02040503050406030204" pitchFamily="18" charset="0"/>
                    <a:cs typeface="Cambria" panose="02040503050406030204" pitchFamily="18" charset="0"/>
                  </a:rPr>
                  <a:t>U</a:t>
                </a:r>
                <a:r>
                  <a:rPr lang="en-IN" sz="1800" i="1" baseline="-25000" dirty="0" err="1">
                    <a:solidFill>
                      <a:srgbClr val="000000"/>
                    </a:solidFill>
                    <a:effectLst/>
                    <a:latin typeface="Cambria" panose="02040503050406030204" pitchFamily="18" charset="0"/>
                    <a:ea typeface="Cambria" panose="02040503050406030204" pitchFamily="18" charset="0"/>
                    <a:cs typeface="Cambria" panose="02040503050406030204" pitchFamily="18" charset="0"/>
                  </a:rPr>
                  <a:t>d</a:t>
                </a:r>
                <a:r>
                  <a:rPr lang="en-IN" sz="1800" i="1" dirty="0" err="1">
                    <a:solidFill>
                      <a:srgbClr val="000000"/>
                    </a:solidFill>
                    <a:effectLst/>
                    <a:latin typeface="Cambria" panose="02040503050406030204" pitchFamily="18" charset="0"/>
                    <a:ea typeface="Cambria" panose="02040503050406030204" pitchFamily="18" charset="0"/>
                    <a:cs typeface="Cambria" panose="02040503050406030204" pitchFamily="18" charset="0"/>
                  </a:rPr>
                  <a:t>y</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mc:Choice>
        <mc:Fallback xmlns="">
          <p:sp>
            <p:nvSpPr>
              <p:cNvPr id="12" name="TextBox 11">
                <a:extLst>
                  <a:ext uri="{FF2B5EF4-FFF2-40B4-BE49-F238E27FC236}">
                    <a16:creationId xmlns:a16="http://schemas.microsoft.com/office/drawing/2014/main" id="{F74B4018-B792-7710-0657-77B6794E050B}"/>
                  </a:ext>
                </a:extLst>
              </p:cNvPr>
              <p:cNvSpPr txBox="1">
                <a:spLocks noRot="1" noChangeAspect="1" noMove="1" noResize="1" noEditPoints="1" noAdjustHandles="1" noChangeArrowheads="1" noChangeShapeType="1" noTextEdit="1"/>
              </p:cNvSpPr>
              <p:nvPr/>
            </p:nvSpPr>
            <p:spPr>
              <a:xfrm>
                <a:off x="2129239" y="2260905"/>
                <a:ext cx="6557058" cy="369588"/>
              </a:xfrm>
              <a:prstGeom prst="rect">
                <a:avLst/>
              </a:prstGeom>
              <a:blipFill>
                <a:blip r:embed="rId3"/>
                <a:stretch>
                  <a:fillRect t="-13115" b="-21311"/>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9E49DCF9-2B0F-5ECB-8288-E72D273AA616}"/>
              </a:ext>
            </a:extLst>
          </p:cNvPr>
          <p:cNvSpPr txBox="1"/>
          <p:nvPr/>
        </p:nvSpPr>
        <p:spPr>
          <a:xfrm>
            <a:off x="-762001" y="2713654"/>
            <a:ext cx="10843549" cy="365100"/>
          </a:xfrm>
          <a:prstGeom prst="rect">
            <a:avLst/>
          </a:prstGeom>
          <a:noFill/>
        </p:spPr>
        <p:txBody>
          <a:bodyPr wrap="square">
            <a:spAutoFit/>
          </a:bodyPr>
          <a:lstStyle/>
          <a:p>
            <a:pPr marL="1058545" marR="4445" indent="-6350" algn="just">
              <a:lnSpc>
                <a:spcPct val="106000"/>
              </a:lnSpc>
              <a:spcAft>
                <a:spcPts val="25"/>
              </a:spcAft>
            </a:pPr>
            <a:r>
              <a:rPr lang="en-IN"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This is the parametric representation of a hyperplane of rank </a:t>
            </a:r>
            <a:r>
              <a:rPr lang="en-IN" sz="1800" i="1"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d</a:t>
            </a:r>
            <a:r>
              <a:rPr lang="en-IN"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CCAA8E9-535C-4C25-4116-C4CE2DC19CF6}"/>
                  </a:ext>
                </a:extLst>
              </p:cNvPr>
              <p:cNvSpPr txBox="1"/>
              <p:nvPr/>
            </p:nvSpPr>
            <p:spPr>
              <a:xfrm>
                <a:off x="270932" y="3129818"/>
                <a:ext cx="11650135" cy="369332"/>
              </a:xfrm>
              <a:prstGeom prst="rect">
                <a:avLst/>
              </a:prstGeom>
              <a:noFill/>
            </p:spPr>
            <p:txBody>
              <a:bodyPr wrap="square">
                <a:spAutoFit/>
              </a:bodyPr>
              <a:lstStyle/>
              <a:p>
                <a:r>
                  <a:rPr lang="en-IN"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For convenience, suppose </a:t>
                </a:r>
                <a14:m>
                  <m:oMath xmlns:m="http://schemas.openxmlformats.org/officeDocument/2006/math">
                    <m:acc>
                      <m:accPr>
                        <m:chr m:val="̅"/>
                        <m:ctrlPr>
                          <a:rPr lang="en-IN" i="1" smtClean="0">
                            <a:solidFill>
                              <a:srgbClr val="000000"/>
                            </a:solidFill>
                            <a:latin typeface="Cambria Math" panose="02040503050406030204" pitchFamily="18" charset="0"/>
                          </a:rPr>
                        </m:ctrlPr>
                      </m:accPr>
                      <m:e>
                        <m:r>
                          <a:rPr lang="en-IN" i="1" smtClean="0">
                            <a:solidFill>
                              <a:srgbClr val="000000"/>
                            </a:solidFill>
                            <a:latin typeface="Cambria Math" panose="02040503050406030204" pitchFamily="18" charset="0"/>
                          </a:rPr>
                          <m:t>𝑥</m:t>
                        </m:r>
                      </m:e>
                    </m:acc>
                  </m:oMath>
                </a14:m>
                <a:r>
                  <a:rPr lang="en-US" dirty="0">
                    <a:latin typeface="Times New Roman" panose="02020603050405020304" pitchFamily="18" charset="0"/>
                    <a:cs typeface="Times New Roman" panose="02020603050405020304" pitchFamily="18" charset="0"/>
                  </a:rPr>
                  <a:t>=0, </a:t>
                </a:r>
                <a:r>
                  <a:rPr lang="en-IN" dirty="0">
                    <a:latin typeface="Times New Roman" panose="02020603050405020304" pitchFamily="18" charset="0"/>
                    <a:cs typeface="Times New Roman" panose="02020603050405020304" pitchFamily="18" charset="0"/>
                  </a:rPr>
                  <a:t>(otherwise the observations can be simply replaced by their </a:t>
                </a:r>
                <a:r>
                  <a:rPr lang="en-IN" dirty="0" err="1">
                    <a:latin typeface="Times New Roman" panose="02020603050405020304" pitchFamily="18" charset="0"/>
                    <a:cs typeface="Times New Roman" panose="02020603050405020304" pitchFamily="18" charset="0"/>
                  </a:rPr>
                  <a:t>centered</a:t>
                </a:r>
                <a:r>
                  <a:rPr lang="en-IN" dirty="0">
                    <a:latin typeface="Times New Roman" panose="02020603050405020304" pitchFamily="18" charset="0"/>
                    <a:cs typeface="Times New Roman" panose="02020603050405020304" pitchFamily="18" charset="0"/>
                  </a:rPr>
                  <a:t> versions </a:t>
                </a:r>
                <a14:m>
                  <m:oMath xmlns:m="http://schemas.openxmlformats.org/officeDocument/2006/math">
                    <m:acc>
                      <m:accPr>
                        <m:chr m:val="̃"/>
                        <m:ctrlPr>
                          <a:rPr lang="en-US" i="1" dirty="0" smtClean="0">
                            <a:solidFill>
                              <a:srgbClr val="836967"/>
                            </a:solidFill>
                            <a:latin typeface="Cambria Math" panose="02040503050406030204" pitchFamily="18" charset="0"/>
                          </a:rPr>
                        </m:ctrlPr>
                      </m:accPr>
                      <m:e>
                        <m:r>
                          <a:rPr lang="en-US" i="1" dirty="0">
                            <a:latin typeface="Cambria Math" panose="02040503050406030204" pitchFamily="18" charset="0"/>
                          </a:rPr>
                          <m:t>𝑥</m:t>
                        </m:r>
                      </m:e>
                    </m:acc>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𝑖</m:t>
                        </m:r>
                      </m:sub>
                    </m:sSub>
                    <m:r>
                      <a:rPr lang="en-US" i="0" dirty="0">
                        <a:latin typeface="Cambria Math" panose="02040503050406030204" pitchFamily="18" charset="0"/>
                      </a:rPr>
                      <m:t>−</m:t>
                    </m:r>
                    <m:acc>
                      <m:accPr>
                        <m:chr m:val="̅"/>
                        <m:ctrlPr>
                          <a:rPr lang="en-US" i="1" dirty="0">
                            <a:solidFill>
                              <a:srgbClr val="836967"/>
                            </a:solidFill>
                            <a:latin typeface="Cambria Math" panose="02040503050406030204" pitchFamily="18" charset="0"/>
                          </a:rPr>
                        </m:ctrlPr>
                      </m:accPr>
                      <m:e>
                        <m:r>
                          <a:rPr lang="en-US" i="1" dirty="0">
                            <a:latin typeface="Cambria Math" panose="02040503050406030204" pitchFamily="18" charset="0"/>
                          </a:rPr>
                          <m:t>𝑥</m:t>
                        </m:r>
                      </m:e>
                    </m:acc>
                  </m:oMath>
                </a14:m>
                <a:endParaRPr lang="en-US" dirty="0">
                  <a:latin typeface="Times New Roman" panose="02020603050405020304" pitchFamily="18"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8CCAA8E9-535C-4C25-4116-C4CE2DC19CF6}"/>
                  </a:ext>
                </a:extLst>
              </p:cNvPr>
              <p:cNvSpPr txBox="1">
                <a:spLocks noRot="1" noChangeAspect="1" noMove="1" noResize="1" noEditPoints="1" noAdjustHandles="1" noChangeArrowheads="1" noChangeShapeType="1" noTextEdit="1"/>
              </p:cNvSpPr>
              <p:nvPr/>
            </p:nvSpPr>
            <p:spPr>
              <a:xfrm>
                <a:off x="270932" y="3129818"/>
                <a:ext cx="11650135" cy="369332"/>
              </a:xfrm>
              <a:prstGeom prst="rect">
                <a:avLst/>
              </a:prstGeom>
              <a:blipFill>
                <a:blip r:embed="rId4"/>
                <a:stretch>
                  <a:fillRect l="-418" t="-8197" b="-24590"/>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4FFDAD32-5BE5-20B8-A859-86E57E56A93F}"/>
              </a:ext>
            </a:extLst>
          </p:cNvPr>
          <p:cNvSpPr txBox="1"/>
          <p:nvPr/>
        </p:nvSpPr>
        <p:spPr>
          <a:xfrm>
            <a:off x="-906970" y="3665473"/>
            <a:ext cx="12898342" cy="952312"/>
          </a:xfrm>
          <a:prstGeom prst="rect">
            <a:avLst/>
          </a:prstGeom>
          <a:noFill/>
        </p:spPr>
        <p:txBody>
          <a:bodyPr wrap="square">
            <a:spAutoFit/>
          </a:bodyPr>
          <a:lstStyle/>
          <a:p>
            <a:pPr marL="1058545" marR="4445" indent="222885" algn="just">
              <a:lnSpc>
                <a:spcPct val="106000"/>
              </a:lnSpc>
              <a:spcAft>
                <a:spcPts val="25"/>
              </a:spcAft>
            </a:pPr>
            <a:r>
              <a:rPr lang="en-IN"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Under this assumption the rank </a:t>
            </a:r>
            <a:r>
              <a:rPr lang="en-IN" sz="1800" i="1"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d </a:t>
            </a:r>
            <a:r>
              <a:rPr lang="en-IN"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linear model would be </a:t>
            </a:r>
            <a:r>
              <a:rPr lang="en-IN" sz="1800" i="1"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f</a:t>
            </a:r>
            <a:r>
              <a:rPr lang="en-IN"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a:t>
            </a:r>
            <a:r>
              <a:rPr lang="en-IN" sz="1800" i="1"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y</a:t>
            </a:r>
            <a:r>
              <a:rPr lang="en-IN"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 </a:t>
            </a:r>
            <a:r>
              <a:rPr lang="en-IN" sz="1800" i="1" dirty="0" err="1">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U</a:t>
            </a:r>
            <a:r>
              <a:rPr lang="en-IN" sz="1800" i="1" baseline="-25000" dirty="0" err="1">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d</a:t>
            </a:r>
            <a:r>
              <a:rPr lang="en-IN" sz="1800" i="1" dirty="0" err="1">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y</a:t>
            </a:r>
            <a:r>
              <a:rPr lang="en-IN"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where </a:t>
            </a:r>
            <a:r>
              <a:rPr lang="en-IN" sz="1800" i="1" dirty="0" err="1">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U</a:t>
            </a:r>
            <a:r>
              <a:rPr lang="en-IN" sz="1800" i="1" baseline="-25000" dirty="0" err="1">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d</a:t>
            </a:r>
            <a:r>
              <a:rPr lang="en-IN" sz="1800" i="1" baseline="-250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is a </a:t>
            </a:r>
            <a:r>
              <a:rPr lang="en-IN" sz="1800" i="1"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n </a:t>
            </a:r>
            <a:r>
              <a:rPr lang="en-IN"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IN" sz="1800" i="1"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d </a:t>
            </a:r>
            <a:r>
              <a:rPr lang="en-IN"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matrix with </a:t>
            </a:r>
            <a:r>
              <a:rPr lang="en-IN" sz="1800" i="1"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d </a:t>
            </a:r>
            <a:r>
              <a:rPr lang="en-IN"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orthogonal unit vectors as columns and </a:t>
            </a:r>
            <a:r>
              <a:rPr lang="en-IN" sz="1800" i="1"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y </a:t>
            </a:r>
            <a:r>
              <a:rPr lang="en-IN"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is a vector of parameters. Fitting this model to the data by least squares leaves us to minimize the reconstruction error:</a:t>
            </a:r>
          </a:p>
        </p:txBody>
      </p:sp>
      <p:pic>
        <p:nvPicPr>
          <p:cNvPr id="19" name="Picture 18">
            <a:extLst>
              <a:ext uri="{FF2B5EF4-FFF2-40B4-BE49-F238E27FC236}">
                <a16:creationId xmlns:a16="http://schemas.microsoft.com/office/drawing/2014/main" id="{799E4E32-1B5C-DD59-B485-1E9CF07F00E6}"/>
              </a:ext>
            </a:extLst>
          </p:cNvPr>
          <p:cNvPicPr/>
          <p:nvPr/>
        </p:nvPicPr>
        <p:blipFill>
          <a:blip r:embed="rId5"/>
          <a:stretch>
            <a:fillRect/>
          </a:stretch>
        </p:blipFill>
        <p:spPr>
          <a:xfrm>
            <a:off x="4564104" y="4662417"/>
            <a:ext cx="1863523" cy="615118"/>
          </a:xfrm>
          <a:prstGeom prst="rect">
            <a:avLst/>
          </a:prstGeom>
        </p:spPr>
      </p:pic>
      <p:sp>
        <p:nvSpPr>
          <p:cNvPr id="20" name="Rectangle 8">
            <a:extLst>
              <a:ext uri="{FF2B5EF4-FFF2-40B4-BE49-F238E27FC236}">
                <a16:creationId xmlns:a16="http://schemas.microsoft.com/office/drawing/2014/main" id="{AF65F4A9-9927-EF0C-F1D1-A9A9FF8384C1}"/>
              </a:ext>
            </a:extLst>
          </p:cNvPr>
          <p:cNvSpPr>
            <a:spLocks noChangeArrowheads="1"/>
          </p:cNvSpPr>
          <p:nvPr/>
        </p:nvSpPr>
        <p:spPr bwMode="auto">
          <a:xfrm>
            <a:off x="237065" y="5371963"/>
            <a:ext cx="123811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By partial optimization for </a:t>
            </a:r>
            <a:r>
              <a:rPr kumimoji="0" lang="en-US" altLang="en-US" b="0" i="1" u="none" strike="noStrike" cap="none" normalizeH="0" baseline="0" dirty="0" err="1">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y</a:t>
            </a:r>
            <a:r>
              <a:rPr kumimoji="0" lang="en-US" altLang="en-US" b="0" i="1" u="none" strike="noStrike" cap="none" normalizeH="0" baseline="-30000" dirty="0" err="1">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i</a:t>
            </a:r>
            <a:r>
              <a:rPr kumimoji="0" lang="en-US" altLang="en-US" b="0" i="1" u="none" strike="noStrike" cap="none" normalizeH="0" baseline="-3000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we obtain: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31" name="Picture 55009">
            <a:extLst>
              <a:ext uri="{FF2B5EF4-FFF2-40B4-BE49-F238E27FC236}">
                <a16:creationId xmlns:a16="http://schemas.microsoft.com/office/drawing/2014/main" id="{B9D7C03E-E933-D1C2-920C-4897097529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4742" y="5928008"/>
            <a:ext cx="2234918" cy="557944"/>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64262FC-A115-AE3C-5486-5371E10601AC}"/>
              </a:ext>
            </a:extLst>
          </p:cNvPr>
          <p:cNvSpPr txBox="1"/>
          <p:nvPr/>
        </p:nvSpPr>
        <p:spPr>
          <a:xfrm>
            <a:off x="163186" y="275410"/>
            <a:ext cx="8523111" cy="430887"/>
          </a:xfrm>
          <a:prstGeom prst="rect">
            <a:avLst/>
          </a:prstGeom>
          <a:noFill/>
        </p:spPr>
        <p:txBody>
          <a:bodyPr wrap="square">
            <a:spAutoFit/>
          </a:bodyPr>
          <a:lstStyle/>
          <a:p>
            <a:pPr marL="342900" indent="-342900" algn="l">
              <a:buFont typeface="Wingdings" panose="05000000000000000000" pitchFamily="2" charset="2"/>
              <a:buChar char="v"/>
            </a:pPr>
            <a:r>
              <a:rPr lang="en-US" sz="2200" b="1" u="sng" dirty="0">
                <a:solidFill>
                  <a:srgbClr val="282828"/>
                </a:solidFill>
                <a:latin typeface="Times New Roman" panose="02020603050405020304" pitchFamily="18" charset="0"/>
                <a:cs typeface="Times New Roman" panose="02020603050405020304" pitchFamily="18" charset="0"/>
              </a:rPr>
              <a:t>Mathematical formulation behind PCA (SVD Approach)</a:t>
            </a:r>
            <a:r>
              <a:rPr lang="en-US" sz="2200" b="1" i="0" u="sng" dirty="0">
                <a:solidFill>
                  <a:srgbClr val="282828"/>
                </a:solidFill>
                <a:effectLst/>
                <a:latin typeface="Times New Roman" panose="02020603050405020304" pitchFamily="18" charset="0"/>
                <a:cs typeface="Times New Roman" panose="02020603050405020304" pitchFamily="18" charset="0"/>
              </a:rPr>
              <a:t>:</a:t>
            </a:r>
            <a:endParaRPr lang="en-US" sz="2200" b="0" i="0" u="sng" dirty="0">
              <a:solidFill>
                <a:srgbClr val="282828"/>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4886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DAE47EC-283A-C5D5-5E0E-C2722E2584CF}"/>
              </a:ext>
            </a:extLst>
          </p:cNvPr>
          <p:cNvSpPr>
            <a:spLocks noChangeArrowheads="1"/>
          </p:cNvSpPr>
          <p:nvPr/>
        </p:nvSpPr>
        <p:spPr bwMode="auto">
          <a:xfrm>
            <a:off x="304800" y="334413"/>
            <a:ext cx="601697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Now we need to find the orthogonal matrix </a:t>
            </a:r>
            <a:r>
              <a:rPr kumimoji="0" lang="en-US" altLang="en-US" b="0" i="1" u="none" strike="noStrike" cap="none" normalizeH="0" baseline="0" dirty="0" err="1">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U</a:t>
            </a:r>
            <a:r>
              <a:rPr kumimoji="0" lang="en-US" altLang="en-US" b="0" i="1" u="none" strike="noStrike" cap="none" normalizeH="0" baseline="-30000" dirty="0" err="1">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d</a:t>
            </a:r>
            <a:r>
              <a:rPr kumimoji="0" lang="en-US" altLang="en-US"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55010">
            <a:extLst>
              <a:ext uri="{FF2B5EF4-FFF2-40B4-BE49-F238E27FC236}">
                <a16:creationId xmlns:a16="http://schemas.microsoft.com/office/drawing/2014/main" id="{1F39C8C7-F5C8-9059-2515-F4D36CADC9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9370" y="829734"/>
            <a:ext cx="2332408" cy="64633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a:extLst>
              <a:ext uri="{FF2B5EF4-FFF2-40B4-BE49-F238E27FC236}">
                <a16:creationId xmlns:a16="http://schemas.microsoft.com/office/drawing/2014/main" id="{F1E949C5-02D2-F348-9DE5-DCD791A1C350}"/>
              </a:ext>
            </a:extLst>
          </p:cNvPr>
          <p:cNvSpPr>
            <a:spLocks noChangeArrowheads="1"/>
          </p:cNvSpPr>
          <p:nvPr/>
        </p:nvSpPr>
        <p:spPr bwMode="auto">
          <a:xfrm>
            <a:off x="226802" y="1629510"/>
            <a:ext cx="1186874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2225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Define </a:t>
            </a:r>
            <a:r>
              <a:rPr kumimoji="0" lang="en-US" altLang="en-US" b="0" i="0" u="none" strike="noStrike" cap="none" normalizeH="0" baseline="0" dirty="0">
                <a:ln>
                  <a:noFill/>
                </a:ln>
                <a:solidFill>
                  <a:srgbClr val="000000"/>
                </a:solidFill>
                <a:effectLst/>
                <a:ea typeface="Cambria" panose="02040503050406030204" pitchFamily="18" charset="0"/>
                <a:cs typeface="Cambria" panose="020405030504060302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is a </a:t>
            </a:r>
            <a:r>
              <a:rPr kumimoji="0" lang="en-US" altLang="en-US" b="0" i="1" u="none" strike="noStrike" cap="none" normalizeH="0" baseline="0" dirty="0" err="1">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n</a:t>
            </a:r>
            <a:r>
              <a:rPr kumimoji="0" lang="en-US" altLang="en-US" b="0" i="0" u="none" strike="noStrike" cap="none" normalizeH="0" baseline="0" dirty="0" err="1">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a:t>
            </a:r>
            <a:r>
              <a:rPr kumimoji="0" lang="en-US" altLang="en-US" b="0" i="1" u="none" strike="noStrike" cap="none" normalizeH="0" baseline="0" dirty="0" err="1">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n</a:t>
            </a:r>
            <a:r>
              <a:rPr kumimoji="0" lang="en-US" altLang="en-US" b="0" i="1"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matrix which acts as a projection matrix and projects each data point </a:t>
            </a:r>
            <a:r>
              <a:rPr kumimoji="0" lang="en-US" altLang="en-US" b="0" i="1"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x</a:t>
            </a:r>
            <a:r>
              <a:rPr kumimoji="0" lang="en-US" altLang="en-US" b="0" i="1" u="none" strike="noStrike" cap="none" normalizeH="0" baseline="-3000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i </a:t>
            </a:r>
            <a:r>
              <a:rPr kumimoji="0" lang="en-US" altLang="en-US"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onto its rank </a:t>
            </a:r>
            <a:r>
              <a:rPr kumimoji="0" lang="en-US" altLang="en-US" b="0" i="1"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d </a:t>
            </a:r>
            <a:r>
              <a:rPr kumimoji="0" lang="en-US" altLang="en-US"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reconstruction. In other words, </a:t>
            </a:r>
            <a:r>
              <a:rPr kumimoji="0" lang="en-US" altLang="en-US" b="0" i="1" u="none" strike="noStrike" cap="none" normalizeH="0" baseline="0" dirty="0" err="1">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H</a:t>
            </a:r>
            <a:r>
              <a:rPr kumimoji="0" lang="en-US" altLang="en-US" b="0" i="1" u="none" strike="noStrike" cap="none" normalizeH="0" baseline="-30000" dirty="0" err="1">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d</a:t>
            </a:r>
            <a:r>
              <a:rPr kumimoji="0" lang="en-US" altLang="en-US" b="0" i="1" u="none" strike="noStrike" cap="none" normalizeH="0" baseline="0" dirty="0" err="1">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x</a:t>
            </a:r>
            <a:r>
              <a:rPr kumimoji="0" lang="en-US" altLang="en-US" b="0" i="1" u="none" strike="noStrike" cap="none" normalizeH="0" baseline="-30000" dirty="0" err="1">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i</a:t>
            </a:r>
            <a:r>
              <a:rPr kumimoji="0" lang="en-US" altLang="en-US" b="0" i="1" u="none" strike="noStrike" cap="none" normalizeH="0" baseline="-3000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is the orthogonal projection of </a:t>
            </a:r>
            <a:r>
              <a:rPr kumimoji="0" lang="en-US" altLang="en-US" b="0" i="1"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x</a:t>
            </a:r>
            <a:r>
              <a:rPr kumimoji="0" lang="en-US" altLang="en-US" b="0" i="1" u="none" strike="noStrike" cap="none" normalizeH="0" baseline="-3000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i </a:t>
            </a:r>
            <a:r>
              <a:rPr kumimoji="0" lang="en-US" altLang="en-US"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onto the subspace spanned by the columns of </a:t>
            </a:r>
            <a:r>
              <a:rPr kumimoji="0" lang="en-US" altLang="en-US" b="0" i="1" u="none" strike="noStrike" cap="none" normalizeH="0" baseline="0" dirty="0" err="1">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U</a:t>
            </a:r>
            <a:r>
              <a:rPr kumimoji="0" lang="en-US" altLang="en-US" b="0" i="1" u="none" strike="noStrike" cap="none" normalizeH="0" baseline="-30000" dirty="0" err="1">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d</a:t>
            </a:r>
            <a:r>
              <a:rPr kumimoji="0" lang="en-US" altLang="en-US"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A unique solution </a:t>
            </a:r>
            <a:r>
              <a:rPr kumimoji="0" lang="en-US" altLang="en-US" b="0" i="1"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U </a:t>
            </a:r>
            <a:r>
              <a:rPr kumimoji="0" lang="en-US" altLang="en-US"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can be obtained by finding the singular value decomposition of </a:t>
            </a:r>
            <a:r>
              <a:rPr kumimoji="0" lang="en-US" altLang="en-US" b="0" i="1"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X </a:t>
            </a:r>
            <a:r>
              <a:rPr kumimoji="0" lang="en-US" altLang="en-US"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For each rank </a:t>
            </a:r>
            <a:r>
              <a:rPr kumimoji="0" lang="en-US" altLang="en-US" b="0" i="1"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d</a:t>
            </a:r>
            <a:r>
              <a:rPr kumimoji="0" lang="en-US" altLang="en-US"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a:t>
            </a:r>
            <a:r>
              <a:rPr kumimoji="0" lang="en-US" altLang="en-US" b="0" i="1" u="none" strike="noStrike" cap="none" normalizeH="0" baseline="0" dirty="0" err="1">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U</a:t>
            </a:r>
            <a:r>
              <a:rPr kumimoji="0" lang="en-US" altLang="en-US" b="0" i="1" u="none" strike="noStrike" cap="none" normalizeH="0" baseline="-30000" dirty="0" err="1">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d</a:t>
            </a:r>
            <a:r>
              <a:rPr kumimoji="0" lang="en-US" altLang="en-US" b="0" i="1" u="none" strike="noStrike" cap="none" normalizeH="0" baseline="-3000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consists of the first </a:t>
            </a:r>
            <a:r>
              <a:rPr kumimoji="0" lang="en-US" altLang="en-US" b="0" i="1"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d </a:t>
            </a:r>
            <a:r>
              <a:rPr kumimoji="0" lang="en-US" altLang="en-US"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columns of </a:t>
            </a:r>
            <a:r>
              <a:rPr kumimoji="0" lang="en-US" altLang="en-US" b="0" i="1"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U</a:t>
            </a:r>
            <a:r>
              <a:rPr kumimoji="0" lang="en-US" altLang="en-US"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1917572-FBF9-B85F-A79C-9BFD7BF7EC19}"/>
              </a:ext>
            </a:extLst>
          </p:cNvPr>
          <p:cNvPicPr/>
          <p:nvPr/>
        </p:nvPicPr>
        <p:blipFill>
          <a:blip r:embed="rId3"/>
          <a:stretch>
            <a:fillRect/>
          </a:stretch>
        </p:blipFill>
        <p:spPr>
          <a:xfrm>
            <a:off x="1242057" y="1713467"/>
            <a:ext cx="1269649" cy="265804"/>
          </a:xfrm>
          <a:prstGeom prst="rect">
            <a:avLst/>
          </a:prstGeom>
        </p:spPr>
      </p:pic>
      <p:sp>
        <p:nvSpPr>
          <p:cNvPr id="8" name="TextBox 7">
            <a:extLst>
              <a:ext uri="{FF2B5EF4-FFF2-40B4-BE49-F238E27FC236}">
                <a16:creationId xmlns:a16="http://schemas.microsoft.com/office/drawing/2014/main" id="{0E2090E6-4C34-50AD-D284-3E66EBD0630D}"/>
              </a:ext>
            </a:extLst>
          </p:cNvPr>
          <p:cNvSpPr txBox="1"/>
          <p:nvPr/>
        </p:nvSpPr>
        <p:spPr>
          <a:xfrm>
            <a:off x="-800139" y="2786941"/>
            <a:ext cx="11266503" cy="1383327"/>
          </a:xfrm>
          <a:prstGeom prst="rect">
            <a:avLst/>
          </a:prstGeom>
          <a:noFill/>
        </p:spPr>
        <p:txBody>
          <a:bodyPr wrap="square">
            <a:spAutoFit/>
          </a:bodyPr>
          <a:lstStyle/>
          <a:p>
            <a:pPr marL="1058545" marR="4445" indent="222885" algn="just">
              <a:lnSpc>
                <a:spcPct val="106000"/>
              </a:lnSpc>
              <a:spcAft>
                <a:spcPts val="25"/>
              </a:spcAft>
            </a:pPr>
            <a:r>
              <a:rPr lang="en-IN"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Clearly the solution for </a:t>
            </a:r>
            <a:r>
              <a:rPr lang="en-IN" sz="1800" i="1"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U </a:t>
            </a:r>
            <a:r>
              <a:rPr lang="en-IN"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can be expressed as singular value decomposition (SVD) of </a:t>
            </a:r>
            <a:r>
              <a:rPr lang="en-IN" sz="1800" i="1"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X</a:t>
            </a:r>
            <a:r>
              <a:rPr lang="en-IN"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a:t>
            </a:r>
          </a:p>
          <a:p>
            <a:pPr marL="6350" marR="20955" indent="-6350" algn="ctr">
              <a:lnSpc>
                <a:spcPct val="107000"/>
              </a:lnSpc>
              <a:spcAft>
                <a:spcPts val="485"/>
              </a:spcAft>
            </a:pPr>
            <a:r>
              <a:rPr lang="en-IN" sz="1800" i="1"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X </a:t>
            </a:r>
            <a:r>
              <a:rPr lang="en-IN"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IN" sz="1800" i="1"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U</a:t>
            </a:r>
            <a:r>
              <a:rPr lang="en-IN"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Σ</a:t>
            </a:r>
            <a:r>
              <a:rPr lang="en-IN" sz="1800" i="1"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V </a:t>
            </a:r>
            <a:r>
              <a:rPr lang="en-IN" sz="1800" i="1" baseline="300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T</a:t>
            </a:r>
            <a:r>
              <a:rPr lang="en-IN" i="1" baseline="300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 </a:t>
            </a:r>
          </a:p>
          <a:p>
            <a:pPr marL="6350" marR="20955" indent="-6350" algn="ctr">
              <a:lnSpc>
                <a:spcPct val="107000"/>
              </a:lnSpc>
              <a:spcAft>
                <a:spcPts val="485"/>
              </a:spcAft>
            </a:pPr>
            <a:r>
              <a:rPr lang="en-IN"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S</a:t>
            </a:r>
            <a:r>
              <a:rPr lang="en-IN"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ince the columns of </a:t>
            </a:r>
            <a:r>
              <a:rPr lang="en-IN" sz="1800" i="1"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U </a:t>
            </a:r>
            <a:r>
              <a:rPr lang="en-IN"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in the SVD contain the eigenvectors of </a:t>
            </a:r>
            <a:r>
              <a:rPr lang="en-IN" sz="1800" i="1"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XX</a:t>
            </a:r>
            <a:r>
              <a:rPr lang="en-IN" sz="1800" i="1" baseline="300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T </a:t>
            </a:r>
            <a:r>
              <a:rPr lang="en-IN"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a:t>
            </a:r>
          </a:p>
          <a:p>
            <a:pPr marL="6350" marR="20955" indent="-6350" algn="ctr">
              <a:lnSpc>
                <a:spcPct val="107000"/>
              </a:lnSpc>
              <a:spcAft>
                <a:spcPts val="485"/>
              </a:spcAft>
            </a:pPr>
            <a:r>
              <a:rPr lang="en-IN"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This approach can be preferred over the former one as it gives better results for data reconstruction.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9161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8FC3F2EE-A84D-49DA-AA09-D7FC397C0FB1}"/>
                  </a:ext>
                </a:extLst>
              </p:cNvPr>
              <p:cNvSpPr/>
              <p:nvPr/>
            </p:nvSpPr>
            <p:spPr>
              <a:xfrm>
                <a:off x="1096865" y="887214"/>
                <a:ext cx="9604374" cy="4715986"/>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b="1" u="sng" dirty="0">
                    <a:latin typeface="Times New Roman" panose="02020603050405020304" pitchFamily="18" charset="0"/>
                    <a:cs typeface="Times New Roman" panose="02020603050405020304" pitchFamily="18" charset="0"/>
                  </a:rPr>
                  <a:t>Algorithm(Approach 2):</a:t>
                </a:r>
              </a:p>
              <a:p>
                <a:pPr algn="ctr"/>
                <a:endParaRPr lang="en-US" sz="4400" u="sng"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STEP 1: </a:t>
                </a:r>
                <a:r>
                  <a:rPr lang="en-US" sz="2800" b="1" dirty="0">
                    <a:latin typeface="Times New Roman" panose="02020603050405020304" pitchFamily="18" charset="0"/>
                    <a:cs typeface="Times New Roman" panose="02020603050405020304" pitchFamily="18" charset="0"/>
                  </a:rPr>
                  <a:t>Recover Basis: </a:t>
                </a:r>
                <a:r>
                  <a:rPr lang="en-IN" sz="2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Calculate and let </a:t>
                </a:r>
                <a:r>
                  <a:rPr lang="en-IN" sz="2800" i="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U </a:t>
                </a:r>
                <a:r>
                  <a:rPr lang="en-IN" sz="2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eigenvectors of </a:t>
                </a:r>
                <a:r>
                  <a:rPr lang="en-IN" sz="2800" i="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XX</a:t>
                </a:r>
                <a:r>
                  <a:rPr lang="en-IN" sz="2800" i="1" baseline="30000" dirty="0">
                    <a:solidFill>
                      <a:srgbClr val="000000"/>
                    </a:solidFill>
                    <a:latin typeface="Cambria" panose="02040503050406030204" pitchFamily="18" charset="0"/>
                    <a:ea typeface="Cambria" panose="02040503050406030204" pitchFamily="18" charset="0"/>
                    <a:cs typeface="Cambria" panose="02040503050406030204" pitchFamily="18" charset="0"/>
                  </a:rPr>
                  <a:t>T</a:t>
                </a:r>
                <a:r>
                  <a:rPr lang="en-IN" sz="2800" baseline="300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a:t>
                </a:r>
                <a:r>
                  <a:rPr lang="en-IN" sz="2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corresponding to the top </a:t>
                </a:r>
                <a:r>
                  <a:rPr lang="en-IN" sz="2800" i="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  </a:t>
                </a:r>
                <a:r>
                  <a:rPr lang="en-IN" sz="2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eigenvalues.</a:t>
                </a:r>
                <a:endParaRPr lang="en-US" sz="28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STEP 2: </a:t>
                </a:r>
                <a:r>
                  <a:rPr lang="en-IN" sz="2800" b="1"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Encode training data: </a:t>
                </a:r>
                <a:r>
                  <a:rPr lang="en-IN" sz="2800" i="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Y </a:t>
                </a:r>
                <a:r>
                  <a:rPr lang="en-IN" sz="2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a:t>
                </a:r>
                <a:r>
                  <a:rPr lang="en-IN" sz="2800" i="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U</a:t>
                </a:r>
                <a:r>
                  <a:rPr lang="en-IN" sz="2800" i="1" baseline="30000" dirty="0">
                    <a:solidFill>
                      <a:srgbClr val="000000"/>
                    </a:solidFill>
                    <a:latin typeface="Cambria" panose="02040503050406030204" pitchFamily="18" charset="0"/>
                    <a:ea typeface="Cambria" panose="02040503050406030204" pitchFamily="18" charset="0"/>
                    <a:cs typeface="Cambria" panose="02040503050406030204" pitchFamily="18" charset="0"/>
                  </a:rPr>
                  <a:t>T</a:t>
                </a:r>
                <a:r>
                  <a:rPr lang="en-IN" sz="2800" i="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X  </a:t>
                </a:r>
                <a:r>
                  <a:rPr lang="en-IN" sz="2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where </a:t>
                </a:r>
                <a:r>
                  <a:rPr lang="en-IN" sz="2800" i="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Y </a:t>
                </a:r>
                <a:r>
                  <a:rPr lang="en-IN" sz="2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is a </a:t>
                </a:r>
                <a:r>
                  <a:rPr lang="en-IN" sz="2800" i="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 </a:t>
                </a:r>
                <a:r>
                  <a:rPr lang="en-IN" sz="2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a:t>
                </a:r>
                <a:r>
                  <a:rPr lang="en-IN" sz="2800" i="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 </a:t>
                </a:r>
                <a:r>
                  <a:rPr lang="en-IN" sz="2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matrix of encodings of the original data.</a:t>
                </a:r>
                <a:endParaRPr lang="en-US" sz="28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STEP 3: </a:t>
                </a:r>
                <a:r>
                  <a:rPr lang="en-IN" sz="2800" b="1"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Reconstruct training data: </a:t>
                </a:r>
                <a14:m>
                  <m:oMath xmlns:m="http://schemas.openxmlformats.org/officeDocument/2006/math">
                    <m:acc>
                      <m:accPr>
                        <m:chr m:val="̂"/>
                        <m:ctrlPr>
                          <a:rPr lang="en-IN" sz="2800" b="1" i="1" smtClean="0">
                            <a:solidFill>
                              <a:srgbClr val="000000"/>
                            </a:solidFill>
                            <a:effectLst/>
                            <a:latin typeface="Cambria Math" panose="02040503050406030204" pitchFamily="18" charset="0"/>
                          </a:rPr>
                        </m:ctrlPr>
                      </m:accPr>
                      <m:e>
                        <m:r>
                          <a:rPr lang="en-IN" sz="2800" b="1" i="1" smtClean="0">
                            <a:solidFill>
                              <a:srgbClr val="000000"/>
                            </a:solidFill>
                            <a:effectLst/>
                            <a:latin typeface="Cambria Math" panose="02040503050406030204" pitchFamily="18" charset="0"/>
                          </a:rPr>
                          <m:t>𝑋</m:t>
                        </m:r>
                      </m:e>
                    </m:acc>
                  </m:oMath>
                </a14:m>
                <a:r>
                  <a:rPr lang="en-IN" sz="2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a:t>
                </a:r>
                <a:r>
                  <a:rPr lang="en-IN" sz="2800" i="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UY </a:t>
                </a:r>
                <a:r>
                  <a:rPr lang="en-IN" sz="2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a:t>
                </a:r>
                <a:r>
                  <a:rPr lang="en-IN" sz="2800" i="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UU</a:t>
                </a:r>
                <a:r>
                  <a:rPr lang="en-IN" sz="2800" i="1" baseline="30000" dirty="0">
                    <a:solidFill>
                      <a:srgbClr val="000000"/>
                    </a:solidFill>
                    <a:latin typeface="Cambria" panose="02040503050406030204" pitchFamily="18" charset="0"/>
                    <a:ea typeface="Cambria" panose="02040503050406030204" pitchFamily="18" charset="0"/>
                    <a:cs typeface="Cambria" panose="02040503050406030204" pitchFamily="18" charset="0"/>
                  </a:rPr>
                  <a:t>T</a:t>
                </a:r>
                <a:r>
                  <a:rPr lang="en-IN" sz="2800" i="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X</a:t>
                </a:r>
                <a:r>
                  <a:rPr lang="en-IN" sz="2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t>
                </a:r>
                <a:endParaRPr lang="en-US" sz="28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STEP 4:</a:t>
                </a:r>
                <a:r>
                  <a:rPr lang="en-IN" sz="2800" b="1"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Encode test example: </a:t>
                </a:r>
                <a:r>
                  <a:rPr lang="en-IN" sz="2800" i="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y </a:t>
                </a:r>
                <a:r>
                  <a:rPr lang="en-IN" sz="2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a:t>
                </a:r>
                <a:r>
                  <a:rPr lang="en-IN" sz="2800" i="1" dirty="0" err="1">
                    <a:solidFill>
                      <a:srgbClr val="000000"/>
                    </a:solidFill>
                    <a:effectLst/>
                    <a:latin typeface="Cambria" panose="02040503050406030204" pitchFamily="18" charset="0"/>
                    <a:ea typeface="Cambria" panose="02040503050406030204" pitchFamily="18" charset="0"/>
                    <a:cs typeface="Cambria" panose="02040503050406030204" pitchFamily="18" charset="0"/>
                  </a:rPr>
                  <a:t>U</a:t>
                </a:r>
                <a:r>
                  <a:rPr lang="en-IN" sz="2800" i="1" baseline="30000" dirty="0" err="1">
                    <a:solidFill>
                      <a:srgbClr val="000000"/>
                    </a:solidFill>
                    <a:latin typeface="Cambria" panose="02040503050406030204" pitchFamily="18" charset="0"/>
                    <a:ea typeface="Cambria" panose="02040503050406030204" pitchFamily="18" charset="0"/>
                    <a:cs typeface="Cambria" panose="02040503050406030204" pitchFamily="18" charset="0"/>
                  </a:rPr>
                  <a:t>T</a:t>
                </a:r>
                <a:r>
                  <a:rPr lang="en-IN" sz="2800" i="1" dirty="0" err="1">
                    <a:solidFill>
                      <a:srgbClr val="000000"/>
                    </a:solidFill>
                    <a:effectLst/>
                    <a:latin typeface="Cambria" panose="02040503050406030204" pitchFamily="18" charset="0"/>
                    <a:ea typeface="Cambria" panose="02040503050406030204" pitchFamily="18" charset="0"/>
                    <a:cs typeface="Cambria" panose="02040503050406030204" pitchFamily="18" charset="0"/>
                  </a:rPr>
                  <a:t>x</a:t>
                </a:r>
                <a:r>
                  <a:rPr lang="en-IN" sz="2800" i="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a:t>
                </a:r>
                <a:r>
                  <a:rPr lang="en-IN" sz="2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where </a:t>
                </a:r>
                <a:r>
                  <a:rPr lang="en-IN" sz="2800" i="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y </a:t>
                </a:r>
                <a:r>
                  <a:rPr lang="en-IN" sz="2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is a </a:t>
                </a:r>
                <a:r>
                  <a:rPr lang="en-IN" sz="2800" i="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a:t>
                </a:r>
                <a:r>
                  <a:rPr lang="en-IN" sz="2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-dimensional encoding of </a:t>
                </a:r>
                <a:r>
                  <a:rPr lang="en-IN" sz="2800" i="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x</a:t>
                </a:r>
                <a:r>
                  <a:rPr lang="en-IN" sz="2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t>
                </a:r>
                <a:r>
                  <a:rPr lang="en-US" sz="2800" dirty="0">
                    <a:latin typeface="Times New Roman" panose="02020603050405020304" pitchFamily="18" charset="0"/>
                    <a:cs typeface="Times New Roman" panose="02020603050405020304" pitchFamily="18" charset="0"/>
                  </a:rPr>
                  <a:t> </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STEP 5: </a:t>
                </a:r>
                <a:r>
                  <a:rPr lang="en-IN" sz="2800" b="1"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Reconstruct test example:</a:t>
                </a:r>
                <a:r>
                  <a:rPr lang="en-IN" sz="28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a:t>
                </a:r>
                <a:r>
                  <a:rPr lang="en-IN" sz="2800" i="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x</a:t>
                </a:r>
                <a:r>
                  <a:rPr lang="en-IN" sz="2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ˆ = </a:t>
                </a:r>
                <a:r>
                  <a:rPr lang="en-IN" sz="2800" i="1" dirty="0" err="1">
                    <a:solidFill>
                      <a:srgbClr val="000000"/>
                    </a:solidFill>
                    <a:effectLst/>
                    <a:latin typeface="Cambria" panose="02040503050406030204" pitchFamily="18" charset="0"/>
                    <a:ea typeface="Cambria" panose="02040503050406030204" pitchFamily="18" charset="0"/>
                    <a:cs typeface="Cambria" panose="02040503050406030204" pitchFamily="18" charset="0"/>
                  </a:rPr>
                  <a:t>Uy</a:t>
                </a:r>
                <a:r>
                  <a:rPr lang="en-IN" sz="2800" i="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a:t>
                </a:r>
                <a:r>
                  <a:rPr lang="en-IN" sz="2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a:t>
                </a:r>
                <a:r>
                  <a:rPr lang="en-IN" sz="2800" i="1" dirty="0" err="1">
                    <a:solidFill>
                      <a:srgbClr val="000000"/>
                    </a:solidFill>
                    <a:effectLst/>
                    <a:latin typeface="Cambria" panose="02040503050406030204" pitchFamily="18" charset="0"/>
                    <a:ea typeface="Cambria" panose="02040503050406030204" pitchFamily="18" charset="0"/>
                    <a:cs typeface="Cambria" panose="02040503050406030204" pitchFamily="18" charset="0"/>
                  </a:rPr>
                  <a:t>UU</a:t>
                </a:r>
                <a:r>
                  <a:rPr lang="en-IN" sz="2800" i="1" baseline="30000" dirty="0" err="1">
                    <a:solidFill>
                      <a:srgbClr val="000000"/>
                    </a:solidFill>
                    <a:latin typeface="Cambria" panose="02040503050406030204" pitchFamily="18" charset="0"/>
                    <a:ea typeface="Cambria" panose="02040503050406030204" pitchFamily="18" charset="0"/>
                    <a:cs typeface="Cambria" panose="02040503050406030204" pitchFamily="18" charset="0"/>
                  </a:rPr>
                  <a:t>T</a:t>
                </a:r>
                <a:r>
                  <a:rPr lang="en-IN" sz="2800" i="1" dirty="0" err="1">
                    <a:solidFill>
                      <a:srgbClr val="000000"/>
                    </a:solidFill>
                    <a:effectLst/>
                    <a:latin typeface="Cambria" panose="02040503050406030204" pitchFamily="18" charset="0"/>
                    <a:ea typeface="Cambria" panose="02040503050406030204" pitchFamily="18" charset="0"/>
                    <a:cs typeface="Cambria" panose="02040503050406030204" pitchFamily="18" charset="0"/>
                  </a:rPr>
                  <a:t>x</a:t>
                </a:r>
                <a:r>
                  <a:rPr lang="en-IN" sz="2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t>
                </a:r>
                <a:endParaRPr lang="en-US" sz="2800" dirty="0">
                  <a:latin typeface="Times New Roman" panose="02020603050405020304" pitchFamily="18"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8FC3F2EE-A84D-49DA-AA09-D7FC397C0FB1}"/>
                  </a:ext>
                </a:extLst>
              </p:cNvPr>
              <p:cNvSpPr>
                <a:spLocks noRot="1" noChangeAspect="1" noMove="1" noResize="1" noEditPoints="1" noAdjustHandles="1" noChangeArrowheads="1" noChangeShapeType="1" noTextEdit="1"/>
              </p:cNvSpPr>
              <p:nvPr/>
            </p:nvSpPr>
            <p:spPr>
              <a:xfrm>
                <a:off x="1096865" y="887214"/>
                <a:ext cx="9604374" cy="4715986"/>
              </a:xfrm>
              <a:prstGeom prst="rect">
                <a:avLst/>
              </a:prstGeom>
              <a:blipFill>
                <a:blip r:embed="rId2"/>
                <a:stretch>
                  <a:fillRect l="-1078" t="-1290" r="-1205" b="-3097"/>
                </a:stretch>
              </a:blipFill>
              <a:ln/>
            </p:spPr>
            <p:txBody>
              <a:bodyPr/>
              <a:lstStyle/>
              <a:p>
                <a:r>
                  <a:rPr lang="en-IN">
                    <a:noFill/>
                  </a:rPr>
                  <a:t> </a:t>
                </a:r>
              </a:p>
            </p:txBody>
          </p:sp>
        </mc:Fallback>
      </mc:AlternateContent>
    </p:spTree>
    <p:extLst>
      <p:ext uri="{BB962C8B-B14F-4D97-AF65-F5344CB8AC3E}">
        <p14:creationId xmlns:p14="http://schemas.microsoft.com/office/powerpoint/2010/main" val="1262800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8F4DDD-0DD3-42B9-8DD5-E6A58336F09A}"/>
              </a:ext>
            </a:extLst>
          </p:cNvPr>
          <p:cNvSpPr txBox="1"/>
          <p:nvPr/>
        </p:nvSpPr>
        <p:spPr>
          <a:xfrm>
            <a:off x="393895" y="225083"/>
            <a:ext cx="8350363" cy="1323439"/>
          </a:xfrm>
          <a:prstGeom prst="rect">
            <a:avLst/>
          </a:prstGeom>
          <a:noFill/>
        </p:spPr>
        <p:txBody>
          <a:bodyPr wrap="none" rtlCol="0">
            <a:spAutoFit/>
          </a:bodyPr>
          <a:lstStyle/>
          <a:p>
            <a:pPr marL="571500" indent="-571500">
              <a:buFont typeface="Wingdings" panose="05000000000000000000" pitchFamily="2" charset="2"/>
              <a:buChar char="v"/>
            </a:pPr>
            <a:r>
              <a:rPr lang="en-US" sz="3600" b="1" u="sng" dirty="0">
                <a:latin typeface="Times New Roman" panose="02020603050405020304" pitchFamily="18" charset="0"/>
                <a:cs typeface="Times New Roman" panose="02020603050405020304" pitchFamily="18" charset="0"/>
              </a:rPr>
              <a:t>Implementation</a:t>
            </a:r>
            <a:r>
              <a:rPr lang="en-US" sz="4000" b="1" u="sng" dirty="0">
                <a:latin typeface="Times New Roman" panose="02020603050405020304" pitchFamily="18" charset="0"/>
                <a:cs typeface="Times New Roman" panose="02020603050405020304" pitchFamily="18" charset="0"/>
              </a:rPr>
              <a:t> on practical dataset</a:t>
            </a:r>
          </a:p>
          <a:p>
            <a:endParaRPr lang="en-IN" sz="4000" dirty="0"/>
          </a:p>
        </p:txBody>
      </p:sp>
      <p:sp>
        <p:nvSpPr>
          <p:cNvPr id="5" name="TextBox 4">
            <a:extLst>
              <a:ext uri="{FF2B5EF4-FFF2-40B4-BE49-F238E27FC236}">
                <a16:creationId xmlns:a16="http://schemas.microsoft.com/office/drawing/2014/main" id="{911336FD-00C4-4EF6-9012-F7410B78B7FA}"/>
              </a:ext>
            </a:extLst>
          </p:cNvPr>
          <p:cNvSpPr txBox="1"/>
          <p:nvPr/>
        </p:nvSpPr>
        <p:spPr>
          <a:xfrm>
            <a:off x="537921" y="1198717"/>
            <a:ext cx="11378307" cy="2862322"/>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We firstly try to implement this algorithm in practical use as originally discussed. We use the Iris dataset for our implementation with the preferred language for this implementation being R. In this dataset our features are petal length, sepal length, petal width and sepal width.</a:t>
            </a:r>
          </a:p>
        </p:txBody>
      </p:sp>
      <p:sp>
        <p:nvSpPr>
          <p:cNvPr id="2" name="TextBox 1">
            <a:extLst>
              <a:ext uri="{FF2B5EF4-FFF2-40B4-BE49-F238E27FC236}">
                <a16:creationId xmlns:a16="http://schemas.microsoft.com/office/drawing/2014/main" id="{238A58CE-87DF-44BC-942A-E286373708E8}"/>
              </a:ext>
            </a:extLst>
          </p:cNvPr>
          <p:cNvSpPr txBox="1"/>
          <p:nvPr/>
        </p:nvSpPr>
        <p:spPr>
          <a:xfrm>
            <a:off x="537921" y="4364123"/>
            <a:ext cx="9958809" cy="1200329"/>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But first we try to get some useful insights on our data before we begin with our PCA algorithm.</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7413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E6F206-9487-467C-B467-FE2B50BB9771}"/>
              </a:ext>
            </a:extLst>
          </p:cNvPr>
          <p:cNvPicPr>
            <a:picLocks noChangeAspect="1"/>
          </p:cNvPicPr>
          <p:nvPr/>
        </p:nvPicPr>
        <p:blipFill>
          <a:blip r:embed="rId2"/>
          <a:stretch>
            <a:fillRect/>
          </a:stretch>
        </p:blipFill>
        <p:spPr>
          <a:xfrm>
            <a:off x="569391" y="795790"/>
            <a:ext cx="4687576" cy="4687576"/>
          </a:xfrm>
          <a:prstGeom prst="rect">
            <a:avLst/>
          </a:prstGeom>
        </p:spPr>
      </p:pic>
      <p:sp>
        <p:nvSpPr>
          <p:cNvPr id="5" name="TextBox 4">
            <a:extLst>
              <a:ext uri="{FF2B5EF4-FFF2-40B4-BE49-F238E27FC236}">
                <a16:creationId xmlns:a16="http://schemas.microsoft.com/office/drawing/2014/main" id="{289E3845-9BB0-4A97-BFDF-084C30527BB0}"/>
              </a:ext>
            </a:extLst>
          </p:cNvPr>
          <p:cNvSpPr txBox="1"/>
          <p:nvPr/>
        </p:nvSpPr>
        <p:spPr>
          <a:xfrm>
            <a:off x="569393" y="211015"/>
            <a:ext cx="5781904" cy="584775"/>
          </a:xfrm>
          <a:prstGeom prst="rect">
            <a:avLst/>
          </a:prstGeom>
          <a:noFill/>
        </p:spPr>
        <p:txBody>
          <a:bodyPr wrap="none" rtlCol="0">
            <a:spAutoFit/>
          </a:bodyPr>
          <a:lstStyle/>
          <a:p>
            <a:pPr marL="457200" indent="-457200">
              <a:buFont typeface="Wingdings" panose="05000000000000000000" pitchFamily="2" charset="2"/>
              <a:buChar char="Ø"/>
            </a:pPr>
            <a:r>
              <a:rPr lang="en-US" sz="3200" b="1" u="sng" dirty="0">
                <a:latin typeface="Times New Roman" panose="02020603050405020304" pitchFamily="18" charset="0"/>
                <a:cs typeface="Times New Roman" panose="02020603050405020304" pitchFamily="18" charset="0"/>
              </a:rPr>
              <a:t>QQ Plots for all the Features </a:t>
            </a:r>
            <a:endParaRPr lang="en-IN" sz="3200" b="1" u="sng"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17E260B-E902-46B8-B42A-62F21C631356}"/>
              </a:ext>
            </a:extLst>
          </p:cNvPr>
          <p:cNvSpPr txBox="1"/>
          <p:nvPr/>
        </p:nvSpPr>
        <p:spPr>
          <a:xfrm>
            <a:off x="2219276" y="5483366"/>
            <a:ext cx="1781706" cy="369332"/>
          </a:xfrm>
          <a:prstGeom prst="rect">
            <a:avLst/>
          </a:prstGeom>
          <a:noFill/>
        </p:spPr>
        <p:txBody>
          <a:bodyPr wrap="none" rtlCol="0">
            <a:spAutoFit/>
          </a:bodyPr>
          <a:lstStyle/>
          <a:p>
            <a:r>
              <a:rPr lang="en-IN" b="1" u="sng" dirty="0">
                <a:latin typeface="Arial Black" panose="020B0A04020102020204" pitchFamily="34" charset="0"/>
                <a:cs typeface="Times New Roman" panose="02020603050405020304" pitchFamily="18" charset="0"/>
              </a:rPr>
              <a:t>Petal Length</a:t>
            </a:r>
          </a:p>
        </p:txBody>
      </p:sp>
      <p:pic>
        <p:nvPicPr>
          <p:cNvPr id="7" name="Picture 6">
            <a:extLst>
              <a:ext uri="{FF2B5EF4-FFF2-40B4-BE49-F238E27FC236}">
                <a16:creationId xmlns:a16="http://schemas.microsoft.com/office/drawing/2014/main" id="{BAFBF6BB-9B26-4EEE-9497-2257202CD015}"/>
              </a:ext>
            </a:extLst>
          </p:cNvPr>
          <p:cNvPicPr>
            <a:picLocks noChangeAspect="1"/>
          </p:cNvPicPr>
          <p:nvPr/>
        </p:nvPicPr>
        <p:blipFill>
          <a:blip r:embed="rId3"/>
          <a:stretch>
            <a:fillRect/>
          </a:stretch>
        </p:blipFill>
        <p:spPr>
          <a:xfrm>
            <a:off x="6935033" y="795790"/>
            <a:ext cx="4687576" cy="4687576"/>
          </a:xfrm>
          <a:prstGeom prst="rect">
            <a:avLst/>
          </a:prstGeom>
        </p:spPr>
      </p:pic>
      <p:sp>
        <p:nvSpPr>
          <p:cNvPr id="8" name="TextBox 7">
            <a:extLst>
              <a:ext uri="{FF2B5EF4-FFF2-40B4-BE49-F238E27FC236}">
                <a16:creationId xmlns:a16="http://schemas.microsoft.com/office/drawing/2014/main" id="{4F1C03C7-F41F-4451-8841-5C50BD8ED979}"/>
              </a:ext>
            </a:extLst>
          </p:cNvPr>
          <p:cNvSpPr txBox="1"/>
          <p:nvPr/>
        </p:nvSpPr>
        <p:spPr>
          <a:xfrm>
            <a:off x="8617640" y="5483366"/>
            <a:ext cx="1838965" cy="369332"/>
          </a:xfrm>
          <a:prstGeom prst="rect">
            <a:avLst/>
          </a:prstGeom>
          <a:noFill/>
        </p:spPr>
        <p:txBody>
          <a:bodyPr wrap="none" rtlCol="0">
            <a:spAutoFit/>
          </a:bodyPr>
          <a:lstStyle/>
          <a:p>
            <a:r>
              <a:rPr lang="en-IN" b="1" u="sng" dirty="0">
                <a:latin typeface="Arial Black" panose="020B0A04020102020204" pitchFamily="34" charset="0"/>
              </a:rPr>
              <a:t>Sepal Length</a:t>
            </a:r>
          </a:p>
        </p:txBody>
      </p:sp>
    </p:spTree>
    <p:extLst>
      <p:ext uri="{BB962C8B-B14F-4D97-AF65-F5344CB8AC3E}">
        <p14:creationId xmlns:p14="http://schemas.microsoft.com/office/powerpoint/2010/main" val="1443542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C166AF-CF01-44CF-86C2-5412A6573CF4}"/>
              </a:ext>
            </a:extLst>
          </p:cNvPr>
          <p:cNvPicPr>
            <a:picLocks noChangeAspect="1"/>
          </p:cNvPicPr>
          <p:nvPr/>
        </p:nvPicPr>
        <p:blipFill>
          <a:blip r:embed="rId2"/>
          <a:stretch>
            <a:fillRect/>
          </a:stretch>
        </p:blipFill>
        <p:spPr>
          <a:xfrm>
            <a:off x="313048" y="641728"/>
            <a:ext cx="5210308" cy="4239761"/>
          </a:xfrm>
          <a:prstGeom prst="rect">
            <a:avLst/>
          </a:prstGeom>
        </p:spPr>
      </p:pic>
      <p:sp>
        <p:nvSpPr>
          <p:cNvPr id="6" name="TextBox 5">
            <a:extLst>
              <a:ext uri="{FF2B5EF4-FFF2-40B4-BE49-F238E27FC236}">
                <a16:creationId xmlns:a16="http://schemas.microsoft.com/office/drawing/2014/main" id="{118C3485-B4B1-401F-B670-FE1FACBDCC2C}"/>
              </a:ext>
            </a:extLst>
          </p:cNvPr>
          <p:cNvSpPr txBox="1"/>
          <p:nvPr/>
        </p:nvSpPr>
        <p:spPr>
          <a:xfrm>
            <a:off x="2236761" y="5649993"/>
            <a:ext cx="2124223" cy="369332"/>
          </a:xfrm>
          <a:prstGeom prst="rect">
            <a:avLst/>
          </a:prstGeom>
          <a:noFill/>
        </p:spPr>
        <p:txBody>
          <a:bodyPr wrap="square" rtlCol="0">
            <a:spAutoFit/>
          </a:bodyPr>
          <a:lstStyle/>
          <a:p>
            <a:r>
              <a:rPr lang="en-IN" b="1" u="sng" dirty="0">
                <a:latin typeface="Arial Black" panose="020B0A04020102020204" pitchFamily="34" charset="0"/>
              </a:rPr>
              <a:t>Petal Width</a:t>
            </a:r>
          </a:p>
        </p:txBody>
      </p:sp>
      <p:pic>
        <p:nvPicPr>
          <p:cNvPr id="7" name="Picture 6">
            <a:extLst>
              <a:ext uri="{FF2B5EF4-FFF2-40B4-BE49-F238E27FC236}">
                <a16:creationId xmlns:a16="http://schemas.microsoft.com/office/drawing/2014/main" id="{5FB07637-594C-4B9E-B574-7A8280EC6544}"/>
              </a:ext>
            </a:extLst>
          </p:cNvPr>
          <p:cNvPicPr>
            <a:picLocks noChangeAspect="1"/>
          </p:cNvPicPr>
          <p:nvPr/>
        </p:nvPicPr>
        <p:blipFill>
          <a:blip r:embed="rId3"/>
          <a:stretch>
            <a:fillRect/>
          </a:stretch>
        </p:blipFill>
        <p:spPr>
          <a:xfrm>
            <a:off x="5921168" y="248513"/>
            <a:ext cx="5957784" cy="5069073"/>
          </a:xfrm>
          <a:prstGeom prst="rect">
            <a:avLst/>
          </a:prstGeom>
        </p:spPr>
      </p:pic>
      <p:sp>
        <p:nvSpPr>
          <p:cNvPr id="8" name="TextBox 7">
            <a:extLst>
              <a:ext uri="{FF2B5EF4-FFF2-40B4-BE49-F238E27FC236}">
                <a16:creationId xmlns:a16="http://schemas.microsoft.com/office/drawing/2014/main" id="{76DBEC54-5BF7-4E5E-B0D9-FEE038E310F5}"/>
              </a:ext>
            </a:extLst>
          </p:cNvPr>
          <p:cNvSpPr txBox="1"/>
          <p:nvPr/>
        </p:nvSpPr>
        <p:spPr>
          <a:xfrm>
            <a:off x="8405229" y="5644774"/>
            <a:ext cx="1672253" cy="369332"/>
          </a:xfrm>
          <a:prstGeom prst="rect">
            <a:avLst/>
          </a:prstGeom>
          <a:noFill/>
        </p:spPr>
        <p:txBody>
          <a:bodyPr wrap="none" rtlCol="0">
            <a:spAutoFit/>
          </a:bodyPr>
          <a:lstStyle/>
          <a:p>
            <a:r>
              <a:rPr lang="en-IN" b="1" u="sng" dirty="0">
                <a:latin typeface="Arial Black" panose="020B0A04020102020204" pitchFamily="34" charset="0"/>
              </a:rPr>
              <a:t>Sepal width</a:t>
            </a:r>
          </a:p>
        </p:txBody>
      </p:sp>
    </p:spTree>
    <p:extLst>
      <p:ext uri="{BB962C8B-B14F-4D97-AF65-F5344CB8AC3E}">
        <p14:creationId xmlns:p14="http://schemas.microsoft.com/office/powerpoint/2010/main" val="1037199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2C12AB6-4E11-4AD1-A118-5AE5EE075EA4}"/>
              </a:ext>
            </a:extLst>
          </p:cNvPr>
          <p:cNvSpPr txBox="1"/>
          <p:nvPr/>
        </p:nvSpPr>
        <p:spPr>
          <a:xfrm>
            <a:off x="273971" y="211015"/>
            <a:ext cx="8908336" cy="584775"/>
          </a:xfrm>
          <a:prstGeom prst="rect">
            <a:avLst/>
          </a:prstGeom>
          <a:noFill/>
        </p:spPr>
        <p:txBody>
          <a:bodyPr wrap="none" rtlCol="0">
            <a:spAutoFit/>
          </a:bodyPr>
          <a:lstStyle/>
          <a:p>
            <a:pPr marL="457200" indent="-457200">
              <a:buFont typeface="Wingdings" panose="05000000000000000000" pitchFamily="2" charset="2"/>
              <a:buChar char="Ø"/>
            </a:pPr>
            <a:r>
              <a:rPr lang="en-US" sz="3200" b="1" u="sng" dirty="0">
                <a:latin typeface="Times New Roman" panose="02020603050405020304" pitchFamily="18" charset="0"/>
                <a:cs typeface="Times New Roman" panose="02020603050405020304" pitchFamily="18" charset="0"/>
              </a:rPr>
              <a:t>Scatter Plots and Box Plots for all the Features </a:t>
            </a:r>
            <a:endParaRPr lang="en-IN" sz="3200" b="1" u="sng"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BC4ED1E-9B08-4DFD-842F-B548B83EB8FA}"/>
              </a:ext>
            </a:extLst>
          </p:cNvPr>
          <p:cNvPicPr>
            <a:picLocks noChangeAspect="1"/>
          </p:cNvPicPr>
          <p:nvPr/>
        </p:nvPicPr>
        <p:blipFill>
          <a:blip r:embed="rId2"/>
          <a:stretch>
            <a:fillRect/>
          </a:stretch>
        </p:blipFill>
        <p:spPr>
          <a:xfrm>
            <a:off x="273970" y="986934"/>
            <a:ext cx="5863659" cy="5273188"/>
          </a:xfrm>
          <a:prstGeom prst="rect">
            <a:avLst/>
          </a:prstGeom>
        </p:spPr>
      </p:pic>
      <p:pic>
        <p:nvPicPr>
          <p:cNvPr id="8" name="Picture 7">
            <a:extLst>
              <a:ext uri="{FF2B5EF4-FFF2-40B4-BE49-F238E27FC236}">
                <a16:creationId xmlns:a16="http://schemas.microsoft.com/office/drawing/2014/main" id="{68DBF430-5EFA-4F12-BE50-D2441F58B747}"/>
              </a:ext>
            </a:extLst>
          </p:cNvPr>
          <p:cNvPicPr>
            <a:picLocks noChangeAspect="1"/>
          </p:cNvPicPr>
          <p:nvPr/>
        </p:nvPicPr>
        <p:blipFill>
          <a:blip r:embed="rId3"/>
          <a:stretch>
            <a:fillRect/>
          </a:stretch>
        </p:blipFill>
        <p:spPr>
          <a:xfrm>
            <a:off x="6307805" y="1675227"/>
            <a:ext cx="5610225" cy="3952875"/>
          </a:xfrm>
          <a:prstGeom prst="rect">
            <a:avLst/>
          </a:prstGeom>
        </p:spPr>
      </p:pic>
      <p:sp>
        <p:nvSpPr>
          <p:cNvPr id="9" name="TextBox 8">
            <a:extLst>
              <a:ext uri="{FF2B5EF4-FFF2-40B4-BE49-F238E27FC236}">
                <a16:creationId xmlns:a16="http://schemas.microsoft.com/office/drawing/2014/main" id="{42E3039B-7657-4AAB-B070-A6D5170CBABB}"/>
              </a:ext>
            </a:extLst>
          </p:cNvPr>
          <p:cNvSpPr txBox="1"/>
          <p:nvPr/>
        </p:nvSpPr>
        <p:spPr>
          <a:xfrm>
            <a:off x="2143687" y="6250542"/>
            <a:ext cx="2124223" cy="369332"/>
          </a:xfrm>
          <a:prstGeom prst="rect">
            <a:avLst/>
          </a:prstGeom>
          <a:noFill/>
        </p:spPr>
        <p:txBody>
          <a:bodyPr wrap="square" rtlCol="0">
            <a:spAutoFit/>
          </a:bodyPr>
          <a:lstStyle/>
          <a:p>
            <a:r>
              <a:rPr lang="en-US" b="1" u="sng" dirty="0">
                <a:latin typeface="Arial Black" panose="020B0A04020102020204" pitchFamily="34" charset="0"/>
              </a:rPr>
              <a:t>S</a:t>
            </a:r>
            <a:r>
              <a:rPr lang="en-IN" b="1" u="sng" dirty="0" err="1">
                <a:latin typeface="Arial Black" panose="020B0A04020102020204" pitchFamily="34" charset="0"/>
              </a:rPr>
              <a:t>catter</a:t>
            </a:r>
            <a:r>
              <a:rPr lang="en-IN" b="1" u="sng" dirty="0">
                <a:latin typeface="Arial Black" panose="020B0A04020102020204" pitchFamily="34" charset="0"/>
              </a:rPr>
              <a:t> Plot</a:t>
            </a:r>
          </a:p>
        </p:txBody>
      </p:sp>
      <p:sp>
        <p:nvSpPr>
          <p:cNvPr id="10" name="TextBox 9">
            <a:extLst>
              <a:ext uri="{FF2B5EF4-FFF2-40B4-BE49-F238E27FC236}">
                <a16:creationId xmlns:a16="http://schemas.microsoft.com/office/drawing/2014/main" id="{28C8E91A-9EB5-4856-9B9A-5BFB726A067F}"/>
              </a:ext>
            </a:extLst>
          </p:cNvPr>
          <p:cNvSpPr txBox="1"/>
          <p:nvPr/>
        </p:nvSpPr>
        <p:spPr>
          <a:xfrm>
            <a:off x="8637561" y="6250542"/>
            <a:ext cx="2124223" cy="369332"/>
          </a:xfrm>
          <a:prstGeom prst="rect">
            <a:avLst/>
          </a:prstGeom>
          <a:noFill/>
        </p:spPr>
        <p:txBody>
          <a:bodyPr wrap="square" rtlCol="0">
            <a:spAutoFit/>
          </a:bodyPr>
          <a:lstStyle/>
          <a:p>
            <a:r>
              <a:rPr lang="en-US" b="1" u="sng" dirty="0">
                <a:latin typeface="Arial Black" panose="020B0A04020102020204" pitchFamily="34" charset="0"/>
              </a:rPr>
              <a:t>Box Plot</a:t>
            </a:r>
            <a:endParaRPr lang="en-IN" b="1" u="sng" dirty="0">
              <a:latin typeface="Arial Black" panose="020B0A04020102020204" pitchFamily="34" charset="0"/>
            </a:endParaRPr>
          </a:p>
        </p:txBody>
      </p:sp>
    </p:spTree>
    <p:extLst>
      <p:ext uri="{BB962C8B-B14F-4D97-AF65-F5344CB8AC3E}">
        <p14:creationId xmlns:p14="http://schemas.microsoft.com/office/powerpoint/2010/main" val="2772201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7D7A559-17A1-4796-B04D-26131EC5A645}"/>
              </a:ext>
            </a:extLst>
          </p:cNvPr>
          <p:cNvSpPr txBox="1"/>
          <p:nvPr/>
        </p:nvSpPr>
        <p:spPr>
          <a:xfrm>
            <a:off x="273971" y="211015"/>
            <a:ext cx="7365671" cy="584775"/>
          </a:xfrm>
          <a:prstGeom prst="rect">
            <a:avLst/>
          </a:prstGeom>
          <a:noFill/>
        </p:spPr>
        <p:txBody>
          <a:bodyPr wrap="none" rtlCol="0">
            <a:spAutoFit/>
          </a:bodyPr>
          <a:lstStyle/>
          <a:p>
            <a:pPr marL="457200" indent="-457200">
              <a:buFont typeface="Wingdings" panose="05000000000000000000" pitchFamily="2" charset="2"/>
              <a:buChar char="Ø"/>
            </a:pPr>
            <a:r>
              <a:rPr lang="en-US" sz="3200" b="1" u="sng" dirty="0">
                <a:latin typeface="Times New Roman" panose="02020603050405020304" pitchFamily="18" charset="0"/>
                <a:cs typeface="Times New Roman" panose="02020603050405020304" pitchFamily="18" charset="0"/>
              </a:rPr>
              <a:t>Summary Statistics for all the features</a:t>
            </a:r>
            <a:endParaRPr lang="en-IN" sz="3200" b="1" u="sng" dirty="0">
              <a:latin typeface="Times New Roman" panose="02020603050405020304" pitchFamily="18" charset="0"/>
              <a:cs typeface="Times New Roman" panose="02020603050405020304" pitchFamily="18" charset="0"/>
            </a:endParaRPr>
          </a:p>
        </p:txBody>
      </p:sp>
      <p:pic>
        <p:nvPicPr>
          <p:cNvPr id="7" name="Picture 6" descr="RStudio">
            <a:extLst>
              <a:ext uri="{FF2B5EF4-FFF2-40B4-BE49-F238E27FC236}">
                <a16:creationId xmlns:a16="http://schemas.microsoft.com/office/drawing/2014/main" id="{827DB25E-2797-406F-B2FE-FD99219C618A}"/>
              </a:ext>
            </a:extLst>
          </p:cNvPr>
          <p:cNvPicPr>
            <a:picLocks noChangeAspect="1"/>
          </p:cNvPicPr>
          <p:nvPr/>
        </p:nvPicPr>
        <p:blipFill rotWithShape="1">
          <a:blip r:embed="rId2">
            <a:extLst>
              <a:ext uri="{28A0092B-C50C-407E-A947-70E740481C1C}">
                <a14:useLocalDpi xmlns:a14="http://schemas.microsoft.com/office/drawing/2010/main" val="0"/>
              </a:ext>
            </a:extLst>
          </a:blip>
          <a:srcRect l="1282" t="80515" r="50256" b="5354"/>
          <a:stretch/>
        </p:blipFill>
        <p:spPr>
          <a:xfrm>
            <a:off x="178191" y="1477108"/>
            <a:ext cx="12013809" cy="3024553"/>
          </a:xfrm>
          <a:prstGeom prst="rect">
            <a:avLst/>
          </a:prstGeom>
        </p:spPr>
      </p:pic>
    </p:spTree>
    <p:extLst>
      <p:ext uri="{BB962C8B-B14F-4D97-AF65-F5344CB8AC3E}">
        <p14:creationId xmlns:p14="http://schemas.microsoft.com/office/powerpoint/2010/main" val="4148078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70FF131-F79E-476E-9018-16FDCF975AC5}"/>
              </a:ext>
            </a:extLst>
          </p:cNvPr>
          <p:cNvSpPr txBox="1"/>
          <p:nvPr/>
        </p:nvSpPr>
        <p:spPr>
          <a:xfrm>
            <a:off x="245836" y="114278"/>
            <a:ext cx="5831148" cy="553998"/>
          </a:xfrm>
          <a:prstGeom prst="rect">
            <a:avLst/>
          </a:prstGeom>
          <a:noFill/>
        </p:spPr>
        <p:txBody>
          <a:bodyPr wrap="none" rtlCol="0">
            <a:spAutoFit/>
          </a:bodyPr>
          <a:lstStyle/>
          <a:p>
            <a:pPr marL="457200" indent="-457200">
              <a:buFont typeface="Wingdings" panose="05000000000000000000" pitchFamily="2" charset="2"/>
              <a:buChar char="Ø"/>
            </a:pPr>
            <a:r>
              <a:rPr lang="en-US" sz="3000" b="1" u="sng" dirty="0">
                <a:latin typeface="Times New Roman" panose="02020603050405020304" pitchFamily="18" charset="0"/>
                <a:cs typeface="Times New Roman" panose="02020603050405020304" pitchFamily="18" charset="0"/>
              </a:rPr>
              <a:t>R-Code for PCA on Iris Dataset</a:t>
            </a:r>
            <a:endParaRPr lang="en-IN" sz="3000" b="1"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D4AA195-F8C0-4546-8709-550D47332CF1}"/>
              </a:ext>
            </a:extLst>
          </p:cNvPr>
          <p:cNvPicPr>
            <a:picLocks noChangeAspect="1"/>
          </p:cNvPicPr>
          <p:nvPr/>
        </p:nvPicPr>
        <p:blipFill rotWithShape="1">
          <a:blip r:embed="rId2">
            <a:extLst>
              <a:ext uri="{28A0092B-C50C-407E-A947-70E740481C1C}">
                <a14:useLocalDpi xmlns:a14="http://schemas.microsoft.com/office/drawing/2010/main" val="0"/>
              </a:ext>
            </a:extLst>
          </a:blip>
          <a:srcRect t="900"/>
          <a:stretch/>
        </p:blipFill>
        <p:spPr>
          <a:xfrm>
            <a:off x="1912538" y="1359842"/>
            <a:ext cx="8798521" cy="4138315"/>
          </a:xfrm>
          <a:prstGeom prst="rect">
            <a:avLst/>
          </a:prstGeom>
        </p:spPr>
      </p:pic>
    </p:spTree>
    <p:extLst>
      <p:ext uri="{BB962C8B-B14F-4D97-AF65-F5344CB8AC3E}">
        <p14:creationId xmlns:p14="http://schemas.microsoft.com/office/powerpoint/2010/main" val="135537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976C74-2FEC-4992-816C-868FBA261E50}"/>
              </a:ext>
            </a:extLst>
          </p:cNvPr>
          <p:cNvPicPr>
            <a:picLocks noChangeAspect="1"/>
          </p:cNvPicPr>
          <p:nvPr/>
        </p:nvPicPr>
        <p:blipFill>
          <a:blip r:embed="rId2"/>
          <a:stretch>
            <a:fillRect/>
          </a:stretch>
        </p:blipFill>
        <p:spPr>
          <a:xfrm>
            <a:off x="2558691" y="1230613"/>
            <a:ext cx="6506298" cy="4396774"/>
          </a:xfrm>
          <a:prstGeom prst="rect">
            <a:avLst/>
          </a:prstGeom>
        </p:spPr>
      </p:pic>
      <p:sp>
        <p:nvSpPr>
          <p:cNvPr id="5" name="TextBox 4">
            <a:extLst>
              <a:ext uri="{FF2B5EF4-FFF2-40B4-BE49-F238E27FC236}">
                <a16:creationId xmlns:a16="http://schemas.microsoft.com/office/drawing/2014/main" id="{A33CF938-16A6-4093-B1B8-C5202276AFF0}"/>
              </a:ext>
            </a:extLst>
          </p:cNvPr>
          <p:cNvSpPr txBox="1"/>
          <p:nvPr/>
        </p:nvSpPr>
        <p:spPr>
          <a:xfrm>
            <a:off x="492369" y="323557"/>
            <a:ext cx="6811480" cy="584775"/>
          </a:xfrm>
          <a:prstGeom prst="rect">
            <a:avLst/>
          </a:prstGeom>
          <a:noFill/>
        </p:spPr>
        <p:txBody>
          <a:bodyPr wrap="none" rtlCol="0">
            <a:spAutoFit/>
          </a:bodyPr>
          <a:lstStyle/>
          <a:p>
            <a:pPr marL="285750" indent="-285750">
              <a:buFont typeface="Wingdings" panose="05000000000000000000" pitchFamily="2" charset="2"/>
              <a:buChar char="Ø"/>
            </a:pPr>
            <a:r>
              <a:rPr lang="en-US" sz="3200" b="1" u="sng" dirty="0">
                <a:latin typeface="Times New Roman" panose="02020603050405020304" pitchFamily="18" charset="0"/>
                <a:cs typeface="Times New Roman" panose="02020603050405020304" pitchFamily="18" charset="0"/>
              </a:rPr>
              <a:t>The Original Principal Components</a:t>
            </a:r>
            <a:endParaRPr lang="en-IN" sz="3200" b="1" u="sng"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B824F21-8D92-4426-8337-63F2716EC055}"/>
              </a:ext>
            </a:extLst>
          </p:cNvPr>
          <p:cNvSpPr txBox="1"/>
          <p:nvPr/>
        </p:nvSpPr>
        <p:spPr>
          <a:xfrm>
            <a:off x="2043187" y="5949668"/>
            <a:ext cx="7852406" cy="369332"/>
          </a:xfrm>
          <a:prstGeom prst="rect">
            <a:avLst/>
          </a:prstGeom>
          <a:noFill/>
        </p:spPr>
        <p:txBody>
          <a:bodyPr wrap="none" rtlCol="0">
            <a:spAutoFit/>
          </a:bodyPr>
          <a:lstStyle/>
          <a:p>
            <a:r>
              <a:rPr lang="en-US" u="sng" dirty="0">
                <a:latin typeface="Arial Black" panose="020B0A04020102020204" pitchFamily="34" charset="0"/>
              </a:rPr>
              <a:t>First and final few observations of the Principal Components</a:t>
            </a:r>
            <a:endParaRPr lang="en-IN" u="sng" dirty="0">
              <a:latin typeface="Arial Black" panose="020B0A04020102020204" pitchFamily="34" charset="0"/>
            </a:endParaRPr>
          </a:p>
        </p:txBody>
      </p:sp>
    </p:spTree>
    <p:extLst>
      <p:ext uri="{BB962C8B-B14F-4D97-AF65-F5344CB8AC3E}">
        <p14:creationId xmlns:p14="http://schemas.microsoft.com/office/powerpoint/2010/main" val="3246706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62EFC6-A295-4F91-90A0-0C5BF9AC978A}"/>
              </a:ext>
            </a:extLst>
          </p:cNvPr>
          <p:cNvSpPr/>
          <p:nvPr/>
        </p:nvSpPr>
        <p:spPr>
          <a:xfrm>
            <a:off x="1286251" y="1153538"/>
            <a:ext cx="9742820" cy="1754326"/>
          </a:xfrm>
          <a:prstGeom prst="rect">
            <a:avLst/>
          </a:prstGeom>
        </p:spPr>
        <p:txBody>
          <a:bodyPr wrap="square">
            <a:spAutoFit/>
          </a:bodyPr>
          <a:lstStyle/>
          <a:p>
            <a:r>
              <a:rPr lang="en-US" sz="5400" b="1" spc="-150" dirty="0">
                <a:solidFill>
                  <a:schemeClr val="bg2">
                    <a:lumMod val="25000"/>
                  </a:schemeClr>
                </a:solidFill>
                <a:effectLst>
                  <a:outerShdw blurRad="38100" dist="38100" dir="2700000" algn="tl">
                    <a:srgbClr val="000000">
                      <a:alpha val="43137"/>
                    </a:srgbClr>
                  </a:outerShdw>
                </a:effectLst>
                <a:latin typeface="Arial Black" panose="020B0A04020102020204" pitchFamily="34" charset="0"/>
              </a:rPr>
              <a:t>Dimensionality Reduction      	and Image Processing</a:t>
            </a:r>
            <a:endParaRPr lang="en-IN" sz="5400" dirty="0"/>
          </a:p>
        </p:txBody>
      </p:sp>
      <p:sp>
        <p:nvSpPr>
          <p:cNvPr id="7" name="Subtitle 2">
            <a:extLst>
              <a:ext uri="{FF2B5EF4-FFF2-40B4-BE49-F238E27FC236}">
                <a16:creationId xmlns:a16="http://schemas.microsoft.com/office/drawing/2014/main" id="{2F8B596A-ABE5-40E6-886F-BE64EEB85737}"/>
              </a:ext>
            </a:extLst>
          </p:cNvPr>
          <p:cNvSpPr>
            <a:spLocks noGrp="1"/>
          </p:cNvSpPr>
          <p:nvPr>
            <p:ph type="subTitle" idx="1"/>
          </p:nvPr>
        </p:nvSpPr>
        <p:spPr>
          <a:xfrm>
            <a:off x="1159641" y="3577070"/>
            <a:ext cx="9493899" cy="3956179"/>
          </a:xfrm>
        </p:spPr>
        <p:txBody>
          <a:bodyPr>
            <a:normAutofit/>
          </a:bodyPr>
          <a:lstStyle/>
          <a:p>
            <a:r>
              <a:rPr lang="en-US" sz="3200" u="sng" dirty="0"/>
              <a:t>PRESENTED BY</a:t>
            </a:r>
          </a:p>
          <a:p>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UDDALAK MUKHERJEE </a:t>
            </a:r>
          </a:p>
          <a:p>
            <a:r>
              <a:rPr lang="en-US" sz="2800" dirty="0">
                <a:latin typeface="Times New Roman" panose="02020603050405020304" pitchFamily="18" charset="0"/>
                <a:cs typeface="Times New Roman" panose="02020603050405020304" pitchFamily="18" charset="0"/>
              </a:rPr>
              <a:t>Supervisor: Dr. Kuntal Ghosh (ISI-Kolkata)</a:t>
            </a:r>
          </a:p>
        </p:txBody>
      </p:sp>
    </p:spTree>
    <p:extLst>
      <p:ext uri="{BB962C8B-B14F-4D97-AF65-F5344CB8AC3E}">
        <p14:creationId xmlns:p14="http://schemas.microsoft.com/office/powerpoint/2010/main" val="2074791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C76AC4-568C-4A06-8F13-4EE8D3ACA006}"/>
              </a:ext>
            </a:extLst>
          </p:cNvPr>
          <p:cNvSpPr txBox="1"/>
          <p:nvPr/>
        </p:nvSpPr>
        <p:spPr>
          <a:xfrm>
            <a:off x="273971" y="211015"/>
            <a:ext cx="1152882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b="1" u="sng" dirty="0">
                <a:latin typeface="Times New Roman" panose="02020603050405020304" pitchFamily="18" charset="0"/>
                <a:cs typeface="Times New Roman" panose="02020603050405020304" pitchFamily="18" charset="0"/>
              </a:rPr>
              <a:t>Elbow method for finding optimum number of Principal Components </a:t>
            </a:r>
            <a:endParaRPr lang="en-IN" sz="2800" b="1" u="sng"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2FE5F2D-B39F-4391-B089-7BAFDB2861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9850" y="1396905"/>
            <a:ext cx="4677371" cy="3741897"/>
          </a:xfrm>
          <a:prstGeom prst="rect">
            <a:avLst/>
          </a:prstGeom>
        </p:spPr>
      </p:pic>
      <p:sp>
        <p:nvSpPr>
          <p:cNvPr id="7" name="TextBox 6">
            <a:extLst>
              <a:ext uri="{FF2B5EF4-FFF2-40B4-BE49-F238E27FC236}">
                <a16:creationId xmlns:a16="http://schemas.microsoft.com/office/drawing/2014/main" id="{52547EE3-008E-4C18-89BE-777C1F7E6C1A}"/>
              </a:ext>
            </a:extLst>
          </p:cNvPr>
          <p:cNvSpPr txBox="1"/>
          <p:nvPr/>
        </p:nvSpPr>
        <p:spPr>
          <a:xfrm>
            <a:off x="1418629" y="5616806"/>
            <a:ext cx="4677371" cy="369332"/>
          </a:xfrm>
          <a:prstGeom prst="rect">
            <a:avLst/>
          </a:prstGeom>
          <a:noFill/>
        </p:spPr>
        <p:txBody>
          <a:bodyPr wrap="none" rtlCol="0">
            <a:spAutoFit/>
          </a:bodyPr>
          <a:lstStyle/>
          <a:p>
            <a:r>
              <a:rPr lang="en-US" b="1" u="sng" dirty="0">
                <a:latin typeface="Arial Black" panose="020B0A04020102020204" pitchFamily="34" charset="0"/>
              </a:rPr>
              <a:t>Scree Plot of Principal Components</a:t>
            </a:r>
            <a:endParaRPr lang="en-IN" b="1" u="sng" dirty="0">
              <a:latin typeface="Arial Black" panose="020B0A04020102020204" pitchFamily="34" charset="0"/>
            </a:endParaRPr>
          </a:p>
        </p:txBody>
      </p:sp>
      <p:sp>
        <p:nvSpPr>
          <p:cNvPr id="8" name="TextBox 7">
            <a:extLst>
              <a:ext uri="{FF2B5EF4-FFF2-40B4-BE49-F238E27FC236}">
                <a16:creationId xmlns:a16="http://schemas.microsoft.com/office/drawing/2014/main" id="{47AD4315-937F-4575-8E03-3A3C40058A24}"/>
              </a:ext>
            </a:extLst>
          </p:cNvPr>
          <p:cNvSpPr txBox="1"/>
          <p:nvPr/>
        </p:nvSpPr>
        <p:spPr>
          <a:xfrm>
            <a:off x="6096000" y="2390690"/>
            <a:ext cx="5937848" cy="1569660"/>
          </a:xfrm>
          <a:prstGeom prst="rect">
            <a:avLst/>
          </a:prstGeom>
          <a:noFill/>
        </p:spPr>
        <p:txBody>
          <a:bodyPr wrap="square" rtlCol="0">
            <a:spAutoFit/>
          </a:bodyPr>
          <a:lstStyle/>
          <a:p>
            <a:r>
              <a:rPr lang="en-US" sz="3200" b="1" u="sng" dirty="0">
                <a:latin typeface="Times New Roman" panose="02020603050405020304" pitchFamily="18" charset="0"/>
                <a:cs typeface="Times New Roman" panose="02020603050405020304" pitchFamily="18" charset="0"/>
              </a:rPr>
              <a:t>We find an elbow at PC2 so 2 principal components will be the best for representing the data</a:t>
            </a:r>
            <a:endParaRPr lang="en-IN" sz="32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0484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EB328C-8586-47ED-BC4D-A0BACA53CDBA}"/>
              </a:ext>
            </a:extLst>
          </p:cNvPr>
          <p:cNvPicPr>
            <a:picLocks noChangeAspect="1"/>
          </p:cNvPicPr>
          <p:nvPr/>
        </p:nvPicPr>
        <p:blipFill>
          <a:blip r:embed="rId2"/>
          <a:stretch>
            <a:fillRect/>
          </a:stretch>
        </p:blipFill>
        <p:spPr>
          <a:xfrm>
            <a:off x="2280500" y="858674"/>
            <a:ext cx="6399043" cy="4225783"/>
          </a:xfrm>
          <a:prstGeom prst="rect">
            <a:avLst/>
          </a:prstGeom>
        </p:spPr>
      </p:pic>
      <p:sp>
        <p:nvSpPr>
          <p:cNvPr id="5" name="TextBox 4">
            <a:extLst>
              <a:ext uri="{FF2B5EF4-FFF2-40B4-BE49-F238E27FC236}">
                <a16:creationId xmlns:a16="http://schemas.microsoft.com/office/drawing/2014/main" id="{D5B5E9A8-29C6-434A-B659-8E45B8A8B3DA}"/>
              </a:ext>
            </a:extLst>
          </p:cNvPr>
          <p:cNvSpPr txBox="1"/>
          <p:nvPr/>
        </p:nvSpPr>
        <p:spPr>
          <a:xfrm>
            <a:off x="273971" y="211015"/>
            <a:ext cx="1152882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b="1" u="sng" dirty="0">
                <a:latin typeface="Times New Roman" panose="02020603050405020304" pitchFamily="18" charset="0"/>
                <a:cs typeface="Times New Roman" panose="02020603050405020304" pitchFamily="18" charset="0"/>
              </a:rPr>
              <a:t>Cumulative Variation Explained by the Principal Components </a:t>
            </a:r>
            <a:endParaRPr lang="en-IN" sz="2800" b="1" u="sng"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259FDDA-F460-4762-9251-74034BAD0841}"/>
              </a:ext>
            </a:extLst>
          </p:cNvPr>
          <p:cNvSpPr txBox="1"/>
          <p:nvPr/>
        </p:nvSpPr>
        <p:spPr>
          <a:xfrm>
            <a:off x="834745" y="5208896"/>
            <a:ext cx="10407273" cy="369332"/>
          </a:xfrm>
          <a:prstGeom prst="rect">
            <a:avLst/>
          </a:prstGeom>
          <a:noFill/>
        </p:spPr>
        <p:txBody>
          <a:bodyPr wrap="none" rtlCol="0">
            <a:spAutoFit/>
          </a:bodyPr>
          <a:lstStyle/>
          <a:p>
            <a:r>
              <a:rPr lang="en-US" b="1" u="sng" dirty="0">
                <a:latin typeface="Arial Black" panose="020B0A04020102020204" pitchFamily="34" charset="0"/>
              </a:rPr>
              <a:t>Proportion of Variation Explained: PC1(73.3%), PC2(22.7%), PC3(3.6%), PC4(0.4%)</a:t>
            </a:r>
            <a:endParaRPr lang="en-IN" b="1" u="sng" dirty="0">
              <a:latin typeface="Arial Black" panose="020B0A04020102020204" pitchFamily="34" charset="0"/>
            </a:endParaRPr>
          </a:p>
        </p:txBody>
      </p:sp>
      <p:sp>
        <p:nvSpPr>
          <p:cNvPr id="7" name="TextBox 6">
            <a:extLst>
              <a:ext uri="{FF2B5EF4-FFF2-40B4-BE49-F238E27FC236}">
                <a16:creationId xmlns:a16="http://schemas.microsoft.com/office/drawing/2014/main" id="{B7E042E4-DE32-40CE-808F-47B68F7AA060}"/>
              </a:ext>
            </a:extLst>
          </p:cNvPr>
          <p:cNvSpPr txBox="1"/>
          <p:nvPr/>
        </p:nvSpPr>
        <p:spPr>
          <a:xfrm>
            <a:off x="1627689" y="5702667"/>
            <a:ext cx="8936622"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first two Principal Components explain 96% of the variation so the rest do not contribute greatly to the total variation of the data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2284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442572-3AC7-40B4-8116-B6B7699B0E62}"/>
              </a:ext>
            </a:extLst>
          </p:cNvPr>
          <p:cNvPicPr>
            <a:picLocks noChangeAspect="1"/>
          </p:cNvPicPr>
          <p:nvPr/>
        </p:nvPicPr>
        <p:blipFill>
          <a:blip r:embed="rId2"/>
          <a:stretch>
            <a:fillRect/>
          </a:stretch>
        </p:blipFill>
        <p:spPr>
          <a:xfrm>
            <a:off x="407964" y="1527956"/>
            <a:ext cx="5176910" cy="3802087"/>
          </a:xfrm>
          <a:prstGeom prst="rect">
            <a:avLst/>
          </a:prstGeom>
        </p:spPr>
      </p:pic>
      <p:sp>
        <p:nvSpPr>
          <p:cNvPr id="3" name="TextBox 2">
            <a:extLst>
              <a:ext uri="{FF2B5EF4-FFF2-40B4-BE49-F238E27FC236}">
                <a16:creationId xmlns:a16="http://schemas.microsoft.com/office/drawing/2014/main" id="{23DF3D7C-21B1-4838-B466-260887386DDC}"/>
              </a:ext>
            </a:extLst>
          </p:cNvPr>
          <p:cNvSpPr txBox="1"/>
          <p:nvPr/>
        </p:nvSpPr>
        <p:spPr>
          <a:xfrm>
            <a:off x="295422" y="281354"/>
            <a:ext cx="9783447" cy="584775"/>
          </a:xfrm>
          <a:prstGeom prst="rect">
            <a:avLst/>
          </a:prstGeom>
          <a:noFill/>
        </p:spPr>
        <p:txBody>
          <a:bodyPr wrap="none" rtlCol="0">
            <a:spAutoFit/>
          </a:bodyPr>
          <a:lstStyle/>
          <a:p>
            <a:pPr marL="457200" indent="-457200">
              <a:buFont typeface="Wingdings" panose="05000000000000000000" pitchFamily="2" charset="2"/>
              <a:buChar char="Ø"/>
            </a:pPr>
            <a:r>
              <a:rPr lang="en-US" sz="3200" b="1" u="sng" dirty="0">
                <a:latin typeface="Times New Roman" panose="02020603050405020304" pitchFamily="18" charset="0"/>
                <a:cs typeface="Times New Roman" panose="02020603050405020304" pitchFamily="18" charset="0"/>
              </a:rPr>
              <a:t>Original Data Rotated on the Principal Components</a:t>
            </a:r>
            <a:endParaRPr lang="en-IN" sz="3200" b="1" u="sng"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3EA7403-4527-4911-9B98-CDE4AD1880BF}"/>
              </a:ext>
            </a:extLst>
          </p:cNvPr>
          <p:cNvPicPr>
            <a:picLocks noChangeAspect="1"/>
          </p:cNvPicPr>
          <p:nvPr/>
        </p:nvPicPr>
        <p:blipFill>
          <a:blip r:embed="rId3"/>
          <a:stretch>
            <a:fillRect/>
          </a:stretch>
        </p:blipFill>
        <p:spPr>
          <a:xfrm>
            <a:off x="7153617" y="1273125"/>
            <a:ext cx="3658929" cy="4056918"/>
          </a:xfrm>
          <a:prstGeom prst="rect">
            <a:avLst/>
          </a:prstGeom>
        </p:spPr>
      </p:pic>
      <p:sp>
        <p:nvSpPr>
          <p:cNvPr id="8" name="TextBox 7">
            <a:extLst>
              <a:ext uri="{FF2B5EF4-FFF2-40B4-BE49-F238E27FC236}">
                <a16:creationId xmlns:a16="http://schemas.microsoft.com/office/drawing/2014/main" id="{F9058114-6E46-40DD-AEEB-A2876FE39C5D}"/>
              </a:ext>
            </a:extLst>
          </p:cNvPr>
          <p:cNvSpPr txBox="1"/>
          <p:nvPr/>
        </p:nvSpPr>
        <p:spPr>
          <a:xfrm>
            <a:off x="2746910" y="5807204"/>
            <a:ext cx="6698180" cy="369332"/>
          </a:xfrm>
          <a:prstGeom prst="rect">
            <a:avLst/>
          </a:prstGeom>
          <a:noFill/>
        </p:spPr>
        <p:txBody>
          <a:bodyPr wrap="none" rtlCol="0">
            <a:spAutoFit/>
          </a:bodyPr>
          <a:lstStyle/>
          <a:p>
            <a:r>
              <a:rPr lang="en-US" b="1" u="sng" dirty="0">
                <a:latin typeface="Arial Black" panose="020B0A04020102020204" pitchFamily="34" charset="0"/>
              </a:rPr>
              <a:t>Original Data Rotated on the Principal Components </a:t>
            </a:r>
            <a:endParaRPr lang="en-IN" b="1" u="sng" dirty="0">
              <a:latin typeface="Arial Black" panose="020B0A04020102020204" pitchFamily="34" charset="0"/>
            </a:endParaRPr>
          </a:p>
        </p:txBody>
      </p:sp>
    </p:spTree>
    <p:extLst>
      <p:ext uri="{BB962C8B-B14F-4D97-AF65-F5344CB8AC3E}">
        <p14:creationId xmlns:p14="http://schemas.microsoft.com/office/powerpoint/2010/main" val="4053558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2188CC-C6A7-4EB9-8A69-2DB2E182C8AB}"/>
              </a:ext>
            </a:extLst>
          </p:cNvPr>
          <p:cNvSpPr txBox="1"/>
          <p:nvPr/>
        </p:nvSpPr>
        <p:spPr>
          <a:xfrm>
            <a:off x="267286" y="168812"/>
            <a:ext cx="8731686" cy="584775"/>
          </a:xfrm>
          <a:prstGeom prst="rect">
            <a:avLst/>
          </a:prstGeom>
          <a:noFill/>
        </p:spPr>
        <p:txBody>
          <a:bodyPr wrap="none" rtlCol="0">
            <a:spAutoFit/>
          </a:bodyPr>
          <a:lstStyle/>
          <a:p>
            <a:pPr marL="285750" indent="-285750">
              <a:buFont typeface="Wingdings" panose="05000000000000000000" pitchFamily="2" charset="2"/>
              <a:buChar char="q"/>
            </a:pPr>
            <a:r>
              <a:rPr lang="en-IN" sz="3200" b="1" u="sng" dirty="0">
                <a:latin typeface="Times New Roman" panose="02020603050405020304" pitchFamily="18" charset="0"/>
                <a:cs typeface="Times New Roman" panose="02020603050405020304" pitchFamily="18" charset="0"/>
              </a:rPr>
              <a:t>Kernel Principal Component Analysis (KPCA)</a:t>
            </a:r>
          </a:p>
        </p:txBody>
      </p:sp>
      <p:sp>
        <p:nvSpPr>
          <p:cNvPr id="5" name="Rectangle 4">
            <a:extLst>
              <a:ext uri="{FF2B5EF4-FFF2-40B4-BE49-F238E27FC236}">
                <a16:creationId xmlns:a16="http://schemas.microsoft.com/office/drawing/2014/main" id="{0F3185C6-78ED-40D7-A7BF-11A04643BBD2}"/>
              </a:ext>
            </a:extLst>
          </p:cNvPr>
          <p:cNvSpPr/>
          <p:nvPr/>
        </p:nvSpPr>
        <p:spPr>
          <a:xfrm>
            <a:off x="417341" y="1021810"/>
            <a:ext cx="11075964" cy="5262979"/>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PCA is designed to model linear variabilities in high-dimensional data. However, many high dimensional data sets have a nonlinear nature. In these cases the high-dimensional data lie on or near a nonlinear manifold (not a linear subspace) and therefore PCA can not model the variability of the data correctly. One of the algorithms designed to address the problem of nonlinear dimensionality reduction is Kernel PCA. In Kernel PCA, through the use of kernels, Principal components can be computed efficiently in high-dimensional feature spaces that are related to the input space by some nonlinear mapping. Kernel PCA finds Principal components which are nonlinearly related to the input space by performing PCA in the space produced by the nonlinear mapping, where the low-dimensional latent structure is, hopefully, easier to discover.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3532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C76ADF-7AF2-4CBA-8AE7-3D7595AAEDA0}"/>
              </a:ext>
            </a:extLst>
          </p:cNvPr>
          <p:cNvSpPr txBox="1"/>
          <p:nvPr/>
        </p:nvSpPr>
        <p:spPr>
          <a:xfrm>
            <a:off x="203199" y="368490"/>
            <a:ext cx="9658253" cy="553998"/>
          </a:xfrm>
          <a:prstGeom prst="rect">
            <a:avLst/>
          </a:prstGeom>
          <a:noFill/>
        </p:spPr>
        <p:txBody>
          <a:bodyPr wrap="square">
            <a:spAutoFit/>
          </a:bodyPr>
          <a:lstStyle/>
          <a:p>
            <a:pPr marL="342900" indent="-342900" algn="l">
              <a:buFont typeface="Wingdings" panose="05000000000000000000" pitchFamily="2" charset="2"/>
              <a:buChar char="v"/>
            </a:pPr>
            <a:r>
              <a:rPr lang="en-US" sz="3000" b="1" u="sng" dirty="0">
                <a:solidFill>
                  <a:srgbClr val="282828"/>
                </a:solidFill>
                <a:latin typeface="Times New Roman" panose="02020603050405020304" pitchFamily="18" charset="0"/>
                <a:cs typeface="Times New Roman" panose="02020603050405020304" pitchFamily="18" charset="0"/>
              </a:rPr>
              <a:t>Mathematical formulation behind Kernel PCA</a:t>
            </a:r>
            <a:r>
              <a:rPr lang="en-US" sz="3000" b="1" i="0" u="sng" dirty="0">
                <a:solidFill>
                  <a:srgbClr val="282828"/>
                </a:solidFill>
                <a:effectLst/>
                <a:latin typeface="Times New Roman" panose="02020603050405020304" pitchFamily="18" charset="0"/>
                <a:cs typeface="Times New Roman" panose="02020603050405020304" pitchFamily="18" charset="0"/>
              </a:rPr>
              <a:t>:</a:t>
            </a:r>
            <a:endParaRPr lang="en-US" sz="3000" b="0" i="0" u="sng" dirty="0">
              <a:solidFill>
                <a:srgbClr val="282828"/>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EFA23E3-CC23-46E8-8811-09F072E193E0}"/>
              </a:ext>
            </a:extLst>
          </p:cNvPr>
          <p:cNvSpPr txBox="1"/>
          <p:nvPr/>
        </p:nvSpPr>
        <p:spPr>
          <a:xfrm>
            <a:off x="504092" y="1135147"/>
            <a:ext cx="11183815" cy="830997"/>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Before diving into the mathematical interpretation of the Kernel PCA algorithm, we will take a look at the different terms involved in its study</a:t>
            </a:r>
          </a:p>
        </p:txBody>
      </p:sp>
      <p:sp>
        <p:nvSpPr>
          <p:cNvPr id="7" name="TextBox 6">
            <a:extLst>
              <a:ext uri="{FF2B5EF4-FFF2-40B4-BE49-F238E27FC236}">
                <a16:creationId xmlns:a16="http://schemas.microsoft.com/office/drawing/2014/main" id="{5C2F0EC4-92C4-4BB6-9C01-BCC616FEF38A}"/>
              </a:ext>
            </a:extLst>
          </p:cNvPr>
          <p:cNvSpPr txBox="1"/>
          <p:nvPr/>
        </p:nvSpPr>
        <p:spPr>
          <a:xfrm>
            <a:off x="511536" y="2286503"/>
            <a:ext cx="4833374" cy="523220"/>
          </a:xfrm>
          <a:prstGeom prst="rect">
            <a:avLst/>
          </a:prstGeom>
          <a:noFill/>
        </p:spPr>
        <p:txBody>
          <a:bodyPr wrap="none" rtlCol="0">
            <a:spAutoFit/>
          </a:bodyPr>
          <a:lstStyle/>
          <a:p>
            <a:pPr marL="285750" indent="-285750">
              <a:buFont typeface="Wingdings" panose="05000000000000000000" pitchFamily="2" charset="2"/>
              <a:buChar char="Ø"/>
            </a:pPr>
            <a:r>
              <a:rPr lang="en-IN" sz="2800" b="1" u="sng" dirty="0">
                <a:latin typeface="Times New Roman" panose="02020603050405020304" pitchFamily="18" charset="0"/>
                <a:cs typeface="Times New Roman" panose="02020603050405020304" pitchFamily="18" charset="0"/>
              </a:rPr>
              <a:t>Kernel Function: Definition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0B03A01-0D8D-4A2A-9655-897C1ADB314D}"/>
                  </a:ext>
                </a:extLst>
              </p:cNvPr>
              <p:cNvSpPr txBox="1"/>
              <p:nvPr/>
            </p:nvSpPr>
            <p:spPr>
              <a:xfrm>
                <a:off x="511536" y="3130083"/>
                <a:ext cx="10353227" cy="2245358"/>
              </a:xfrm>
              <a:prstGeom prst="rect">
                <a:avLst/>
              </a:prstGeom>
              <a:noFill/>
            </p:spPr>
            <p:txBody>
              <a:bodyPr wrap="square" rtlCol="0">
                <a:spAutoFit/>
              </a:bodyPr>
              <a:lstStyle/>
              <a:p>
                <a:pPr marL="285750" indent="-28575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A Function that takes as inputs vectors in the original vector space and returns the inner product of vectors in feature space is called a </a:t>
                </a:r>
                <a:r>
                  <a:rPr lang="en-IN" sz="2400" i="1" dirty="0">
                    <a:latin typeface="Times New Roman" panose="02020603050405020304" pitchFamily="18" charset="0"/>
                    <a:cs typeface="Times New Roman" panose="02020603050405020304" pitchFamily="18" charset="0"/>
                  </a:rPr>
                  <a:t>Kernel function</a:t>
                </a:r>
                <a:r>
                  <a:rPr lang="en-IN" sz="24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More formally, if we have vectors </a:t>
                </a:r>
                <a14:m>
                  <m:oMath xmlns:m="http://schemas.openxmlformats.org/officeDocument/2006/math">
                    <m:r>
                      <a:rPr lang="en-IN" sz="2800" b="0" i="1" smtClean="0">
                        <a:latin typeface="Cambria Math" panose="02040503050406030204" pitchFamily="18" charset="0"/>
                        <a:cs typeface="Times New Roman" panose="02020603050405020304" pitchFamily="18" charset="0"/>
                      </a:rPr>
                      <m:t>𝑥</m:t>
                    </m:r>
                    <m:r>
                      <a:rPr lang="en-IN" sz="2800" b="0" i="1" smtClean="0">
                        <a:latin typeface="Cambria Math" panose="02040503050406030204" pitchFamily="18" charset="0"/>
                        <a:cs typeface="Times New Roman" panose="02020603050405020304" pitchFamily="18" charset="0"/>
                      </a:rPr>
                      <m:t>, </m:t>
                    </m:r>
                    <m:r>
                      <a:rPr lang="en-IN" sz="2800" b="0" i="1" smtClean="0">
                        <a:latin typeface="Cambria Math" panose="02040503050406030204" pitchFamily="18" charset="0"/>
                        <a:cs typeface="Times New Roman" panose="02020603050405020304" pitchFamily="18" charset="0"/>
                      </a:rPr>
                      <m:t>𝑦</m:t>
                    </m:r>
                    <m:r>
                      <m:rPr>
                        <m:nor/>
                      </m:rPr>
                      <a:rPr lang="en-IN" sz="2800" b="0" i="0" smtClean="0">
                        <a:latin typeface="Cambria Math" panose="02040503050406030204" pitchFamily="18" charset="0"/>
                        <a:cs typeface="Times New Roman" panose="02020603050405020304" pitchFamily="18" charset="0"/>
                      </a:rPr>
                      <m:t> </m:t>
                    </m:r>
                    <m:r>
                      <m:rPr>
                        <m:nor/>
                      </m:rPr>
                      <a:rPr lang="en-IN" sz="2800"/>
                      <m:t>∈</m:t>
                    </m:r>
                    <m:r>
                      <a:rPr lang="en-IN" sz="2800" b="0" i="1" smtClean="0">
                        <a:latin typeface="Cambria Math" panose="02040503050406030204" pitchFamily="18" charset="0"/>
                      </a:rPr>
                      <m:t> </m:t>
                    </m:r>
                    <m:r>
                      <a:rPr lang="en-IN" sz="2800" i="1">
                        <a:latin typeface="Cambria Math" panose="02040503050406030204" pitchFamily="18" charset="0"/>
                        <a:cs typeface="Times New Roman" panose="02020603050405020304" pitchFamily="18" charset="0"/>
                      </a:rPr>
                      <m:t>𝑋</m:t>
                    </m:r>
                  </m:oMath>
                </a14:m>
                <a:r>
                  <a:rPr lang="en-IN" sz="2800" dirty="0">
                    <a:latin typeface="Times New Roman" panose="02020603050405020304" pitchFamily="18" charset="0"/>
                    <a:cs typeface="Times New Roman" panose="02020603050405020304" pitchFamily="18" charset="0"/>
                  </a:rPr>
                  <a:t> and the map </a:t>
                </a:r>
                <a14:m>
                  <m:oMath xmlns:m="http://schemas.openxmlformats.org/officeDocument/2006/math">
                    <m:r>
                      <m:rPr>
                        <m:nor/>
                      </m:rPr>
                      <a:rPr lang="el-GR" sz="2800" dirty="0">
                        <a:latin typeface="Times New Roman" panose="02020603050405020304" pitchFamily="18" charset="0"/>
                        <a:cs typeface="Times New Roman" panose="02020603050405020304" pitchFamily="18" charset="0"/>
                      </a:rPr>
                      <m:t>Φ</m:t>
                    </m:r>
                    <m:r>
                      <a:rPr lang="en-IN" sz="2800" b="0" i="1" smtClean="0">
                        <a:latin typeface="Cambria Math" panose="02040503050406030204" pitchFamily="18" charset="0"/>
                        <a:cs typeface="Times New Roman" panose="02020603050405020304" pitchFamily="18" charset="0"/>
                      </a:rPr>
                      <m:t>:</m:t>
                    </m:r>
                    <m:r>
                      <a:rPr lang="en-IN" sz="2800" b="0" i="1" smtClean="0">
                        <a:latin typeface="Cambria Math" panose="02040503050406030204" pitchFamily="18" charset="0"/>
                        <a:cs typeface="Times New Roman" panose="02020603050405020304" pitchFamily="18" charset="0"/>
                      </a:rPr>
                      <m:t>𝑋</m:t>
                    </m:r>
                    <m:r>
                      <a:rPr lang="en-IN" sz="2800" b="0" i="1" smtClean="0">
                        <a:latin typeface="Cambria Math" panose="02040503050406030204" pitchFamily="18" charset="0"/>
                        <a:cs typeface="Times New Roman" panose="02020603050405020304" pitchFamily="18" charset="0"/>
                      </a:rPr>
                      <m:t>→</m:t>
                    </m:r>
                    <m:sSup>
                      <m:sSupPr>
                        <m:ctrlPr>
                          <a:rPr lang="en-IN" sz="2800" b="0" i="1" smtClean="0">
                            <a:latin typeface="Cambria Math" panose="02040503050406030204" pitchFamily="18" charset="0"/>
                            <a:cs typeface="Times New Roman" panose="02020603050405020304" pitchFamily="18" charset="0"/>
                          </a:rPr>
                        </m:ctrlPr>
                      </m:sSupPr>
                      <m:e>
                        <m:r>
                          <m:rPr>
                            <m:nor/>
                          </m:rPr>
                          <a:rPr lang="en-IN" sz="2800" dirty="0">
                            <a:latin typeface="French Script MT" panose="03020402040607040605" pitchFamily="66" charset="0"/>
                            <a:cs typeface="Times New Roman" panose="02020603050405020304" pitchFamily="18" charset="0"/>
                          </a:rPr>
                          <m:t>R</m:t>
                        </m:r>
                      </m:e>
                      <m:sup>
                        <m:r>
                          <a:rPr lang="en-IN" sz="2800" b="0" i="1" smtClean="0">
                            <a:latin typeface="Cambria Math" panose="02040503050406030204" pitchFamily="18" charset="0"/>
                            <a:cs typeface="Times New Roman" panose="02020603050405020304" pitchFamily="18" charset="0"/>
                          </a:rPr>
                          <m:t>𝑛</m:t>
                        </m:r>
                      </m:sup>
                    </m:sSup>
                  </m:oMath>
                </a14:m>
                <a:r>
                  <a:rPr lang="en-IN" sz="2800" dirty="0">
                    <a:latin typeface="Blackadder ITC" panose="04020505051007020D02" pitchFamily="82"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then </a:t>
                </a:r>
                <a:endParaRPr lang="en-IN" sz="2800" dirty="0">
                  <a:latin typeface="Blackadder ITC" panose="04020505051007020D02" pitchFamily="82" charset="0"/>
                  <a:cs typeface="Times New Roman" panose="02020603050405020304" pitchFamily="18" charset="0"/>
                </a:endParaRPr>
              </a:p>
              <a:p>
                <a:pPr lvl="6"/>
                <a14:m>
                  <m:oMathPara xmlns:m="http://schemas.openxmlformats.org/officeDocument/2006/math">
                    <m:oMathParaPr>
                      <m:jc m:val="centerGroup"/>
                    </m:oMathParaPr>
                    <m:oMath xmlns:m="http://schemas.openxmlformats.org/officeDocument/2006/math">
                      <m:r>
                        <a:rPr lang="en-IN" sz="3200" b="0" i="1" smtClean="0">
                          <a:latin typeface="Cambria Math" panose="02040503050406030204" pitchFamily="18" charset="0"/>
                          <a:cs typeface="Times New Roman" panose="02020603050405020304" pitchFamily="18" charset="0"/>
                        </a:rPr>
                        <m:t>𝐾</m:t>
                      </m:r>
                      <m:d>
                        <m:dPr>
                          <m:ctrlPr>
                            <a:rPr lang="en-IN" sz="3200" b="0" i="1" smtClean="0">
                              <a:latin typeface="Cambria Math" panose="02040503050406030204" pitchFamily="18" charset="0"/>
                              <a:cs typeface="Times New Roman" panose="02020603050405020304" pitchFamily="18" charset="0"/>
                            </a:rPr>
                          </m:ctrlPr>
                        </m:dPr>
                        <m:e>
                          <m:r>
                            <a:rPr lang="en-IN" sz="3200" b="0" i="1" smtClean="0">
                              <a:latin typeface="Cambria Math" panose="02040503050406030204" pitchFamily="18" charset="0"/>
                              <a:cs typeface="Times New Roman" panose="02020603050405020304" pitchFamily="18" charset="0"/>
                            </a:rPr>
                            <m:t>𝑥</m:t>
                          </m:r>
                          <m:r>
                            <a:rPr lang="en-IN" sz="3200" b="0" i="1" smtClean="0">
                              <a:latin typeface="Cambria Math" panose="02040503050406030204" pitchFamily="18" charset="0"/>
                              <a:cs typeface="Times New Roman" panose="02020603050405020304" pitchFamily="18" charset="0"/>
                            </a:rPr>
                            <m:t>,</m:t>
                          </m:r>
                          <m:r>
                            <a:rPr lang="en-IN" sz="3200" b="0" i="1" smtClean="0">
                              <a:latin typeface="Cambria Math" panose="02040503050406030204" pitchFamily="18" charset="0"/>
                              <a:cs typeface="Times New Roman" panose="02020603050405020304" pitchFamily="18" charset="0"/>
                            </a:rPr>
                            <m:t>𝑦</m:t>
                          </m:r>
                        </m:e>
                      </m:d>
                      <m:r>
                        <a:rPr lang="en-IN" sz="3200" b="0" i="1" smtClean="0">
                          <a:latin typeface="Cambria Math" panose="02040503050406030204" pitchFamily="18" charset="0"/>
                          <a:cs typeface="Times New Roman" panose="02020603050405020304" pitchFamily="18" charset="0"/>
                        </a:rPr>
                        <m:t>=</m:t>
                      </m:r>
                      <m:r>
                        <m:rPr>
                          <m:nor/>
                        </m:rPr>
                        <a:rPr lang="en-IN" sz="3200" b="1">
                          <a:latin typeface="Times New Roman" panose="02020603050405020304" pitchFamily="18" charset="0"/>
                          <a:cs typeface="Times New Roman" panose="02020603050405020304" pitchFamily="18" charset="0"/>
                        </a:rPr>
                        <m:t>⟨</m:t>
                      </m:r>
                      <m:r>
                        <m:rPr>
                          <m:nor/>
                        </m:rPr>
                        <a:rPr lang="el-GR" sz="3200" dirty="0">
                          <a:latin typeface="Times New Roman" panose="02020603050405020304" pitchFamily="18" charset="0"/>
                          <a:cs typeface="Times New Roman" panose="02020603050405020304" pitchFamily="18" charset="0"/>
                        </a:rPr>
                        <m:t>Φ</m:t>
                      </m:r>
                      <m:r>
                        <m:rPr>
                          <m:nor/>
                        </m:rPr>
                        <a:rPr lang="en-IN" sz="3200" b="1" i="0" smtClean="0">
                          <a:latin typeface="Times New Roman" panose="02020603050405020304" pitchFamily="18" charset="0"/>
                          <a:cs typeface="Times New Roman" panose="02020603050405020304" pitchFamily="18" charset="0"/>
                        </a:rPr>
                        <m:t>(</m:t>
                      </m:r>
                      <m:r>
                        <m:rPr>
                          <m:nor/>
                        </m:rPr>
                        <a:rPr lang="en-IN" sz="3200" b="1" i="0" smtClean="0">
                          <a:latin typeface="Times New Roman" panose="02020603050405020304" pitchFamily="18" charset="0"/>
                          <a:cs typeface="Times New Roman" panose="02020603050405020304" pitchFamily="18" charset="0"/>
                        </a:rPr>
                        <m:t>x</m:t>
                      </m:r>
                      <m:r>
                        <m:rPr>
                          <m:nor/>
                        </m:rPr>
                        <a:rPr lang="en-IN" sz="3200" b="1" i="0" smtClean="0">
                          <a:latin typeface="Times New Roman" panose="02020603050405020304" pitchFamily="18" charset="0"/>
                          <a:cs typeface="Times New Roman" panose="02020603050405020304" pitchFamily="18" charset="0"/>
                        </a:rPr>
                        <m:t>),</m:t>
                      </m:r>
                      <m:r>
                        <m:rPr>
                          <m:nor/>
                        </m:rPr>
                        <a:rPr lang="el-GR" sz="3200" dirty="0">
                          <a:latin typeface="Times New Roman" panose="02020603050405020304" pitchFamily="18" charset="0"/>
                          <a:cs typeface="Times New Roman" panose="02020603050405020304" pitchFamily="18" charset="0"/>
                        </a:rPr>
                        <m:t>Φ</m:t>
                      </m:r>
                      <m:r>
                        <m:rPr>
                          <m:nor/>
                        </m:rPr>
                        <a:rPr lang="en-IN" sz="3200" b="1" i="0" smtClean="0">
                          <a:latin typeface="Times New Roman" panose="02020603050405020304" pitchFamily="18" charset="0"/>
                          <a:cs typeface="Times New Roman" panose="02020603050405020304" pitchFamily="18" charset="0"/>
                        </a:rPr>
                        <m:t>(</m:t>
                      </m:r>
                      <m:r>
                        <m:rPr>
                          <m:nor/>
                        </m:rPr>
                        <a:rPr lang="en-IN" sz="3200" b="1" i="0" smtClean="0">
                          <a:latin typeface="Times New Roman" panose="02020603050405020304" pitchFamily="18" charset="0"/>
                          <a:cs typeface="Times New Roman" panose="02020603050405020304" pitchFamily="18" charset="0"/>
                        </a:rPr>
                        <m:t>y</m:t>
                      </m:r>
                      <m:r>
                        <m:rPr>
                          <m:nor/>
                        </m:rPr>
                        <a:rPr lang="en-IN" sz="3200" b="1" i="0" smtClean="0">
                          <a:latin typeface="Times New Roman" panose="02020603050405020304" pitchFamily="18" charset="0"/>
                          <a:cs typeface="Times New Roman" panose="02020603050405020304" pitchFamily="18" charset="0"/>
                        </a:rPr>
                        <m:t>)⟩</m:t>
                      </m:r>
                      <m:r>
                        <m:rPr>
                          <m:nor/>
                        </m:rPr>
                        <a:rPr lang="en-IN" sz="3200" b="1"/>
                        <m:t> </m:t>
                      </m:r>
                    </m:oMath>
                  </m:oMathPara>
                </a14:m>
                <a:endParaRPr lang="en-IN" sz="3200" dirty="0">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A0B03A01-0D8D-4A2A-9655-897C1ADB314D}"/>
                  </a:ext>
                </a:extLst>
              </p:cNvPr>
              <p:cNvSpPr txBox="1">
                <a:spLocks noRot="1" noChangeAspect="1" noMove="1" noResize="1" noEditPoints="1" noAdjustHandles="1" noChangeArrowheads="1" noChangeShapeType="1" noTextEdit="1"/>
              </p:cNvSpPr>
              <p:nvPr/>
            </p:nvSpPr>
            <p:spPr>
              <a:xfrm>
                <a:off x="511536" y="3130083"/>
                <a:ext cx="10353227" cy="2245358"/>
              </a:xfrm>
              <a:prstGeom prst="rect">
                <a:avLst/>
              </a:prstGeom>
              <a:blipFill>
                <a:blip r:embed="rId2"/>
                <a:stretch>
                  <a:fillRect l="-1060" t="-2168"/>
                </a:stretch>
              </a:blipFill>
            </p:spPr>
            <p:txBody>
              <a:bodyPr/>
              <a:lstStyle/>
              <a:p>
                <a:r>
                  <a:rPr lang="en-IN">
                    <a:noFill/>
                  </a:rPr>
                  <a:t> </a:t>
                </a:r>
              </a:p>
            </p:txBody>
          </p:sp>
        </mc:Fallback>
      </mc:AlternateContent>
    </p:spTree>
    <p:extLst>
      <p:ext uri="{BB962C8B-B14F-4D97-AF65-F5344CB8AC3E}">
        <p14:creationId xmlns:p14="http://schemas.microsoft.com/office/powerpoint/2010/main" val="4132274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327DC8-2DAF-447F-9A1F-8A6B0E008AA7}"/>
              </a:ext>
            </a:extLst>
          </p:cNvPr>
          <p:cNvPicPr>
            <a:picLocks noChangeAspect="1"/>
          </p:cNvPicPr>
          <p:nvPr/>
        </p:nvPicPr>
        <p:blipFill>
          <a:blip r:embed="rId2"/>
          <a:stretch>
            <a:fillRect/>
          </a:stretch>
        </p:blipFill>
        <p:spPr>
          <a:xfrm>
            <a:off x="1780437" y="2416127"/>
            <a:ext cx="6858594" cy="3834716"/>
          </a:xfrm>
          <a:prstGeom prst="rect">
            <a:avLst/>
          </a:prstGeom>
        </p:spPr>
      </p:pic>
      <p:sp>
        <p:nvSpPr>
          <p:cNvPr id="5" name="TextBox 4">
            <a:extLst>
              <a:ext uri="{FF2B5EF4-FFF2-40B4-BE49-F238E27FC236}">
                <a16:creationId xmlns:a16="http://schemas.microsoft.com/office/drawing/2014/main" id="{BFC0BC86-1699-44B4-907A-587FB9E8BD31}"/>
              </a:ext>
            </a:extLst>
          </p:cNvPr>
          <p:cNvSpPr txBox="1"/>
          <p:nvPr/>
        </p:nvSpPr>
        <p:spPr>
          <a:xfrm>
            <a:off x="328656" y="237158"/>
            <a:ext cx="8816196" cy="523220"/>
          </a:xfrm>
          <a:prstGeom prst="rect">
            <a:avLst/>
          </a:prstGeom>
          <a:noFill/>
        </p:spPr>
        <p:txBody>
          <a:bodyPr wrap="none" rtlCol="0">
            <a:spAutoFit/>
          </a:bodyPr>
          <a:lstStyle/>
          <a:p>
            <a:pPr marL="285750" indent="-285750">
              <a:buFont typeface="Wingdings" panose="05000000000000000000" pitchFamily="2" charset="2"/>
              <a:buChar char="Ø"/>
            </a:pPr>
            <a:r>
              <a:rPr lang="en-IN" sz="2800" b="1" u="sng" dirty="0">
                <a:latin typeface="Times New Roman" panose="02020603050405020304" pitchFamily="18" charset="0"/>
                <a:cs typeface="Times New Roman" panose="02020603050405020304" pitchFamily="18" charset="0"/>
              </a:rPr>
              <a:t>Kernel Function: Objective and Visual Representation</a:t>
            </a:r>
          </a:p>
        </p:txBody>
      </p:sp>
      <p:sp>
        <p:nvSpPr>
          <p:cNvPr id="6" name="TextBox 5">
            <a:extLst>
              <a:ext uri="{FF2B5EF4-FFF2-40B4-BE49-F238E27FC236}">
                <a16:creationId xmlns:a16="http://schemas.microsoft.com/office/drawing/2014/main" id="{594D97B2-4FAE-4564-947B-FC6D06830EDE}"/>
              </a:ext>
            </a:extLst>
          </p:cNvPr>
          <p:cNvSpPr txBox="1"/>
          <p:nvPr/>
        </p:nvSpPr>
        <p:spPr>
          <a:xfrm>
            <a:off x="534573" y="893300"/>
            <a:ext cx="10747716" cy="163121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In Support Vector Machines, Kernel Functions are used for converting data which are not linearly separable to linearly separable data through a projection on a higher dimensional vector space. In Dimensionality Reduction, specifically PCA, we also project the data points on lower dimensional hyperplanes, which is why we try to fit an hyperplane between the data points and then rotate it until the maximum variance is captured. Hence, in KPCA we use the Kernel function for a similar purpose. </a:t>
            </a:r>
          </a:p>
        </p:txBody>
      </p:sp>
      <p:sp>
        <p:nvSpPr>
          <p:cNvPr id="8" name="TextBox 7">
            <a:extLst>
              <a:ext uri="{FF2B5EF4-FFF2-40B4-BE49-F238E27FC236}">
                <a16:creationId xmlns:a16="http://schemas.microsoft.com/office/drawing/2014/main" id="{AFCC3294-F89A-4E10-BDAE-6F1C7EF0E8A0}"/>
              </a:ext>
            </a:extLst>
          </p:cNvPr>
          <p:cNvSpPr txBox="1"/>
          <p:nvPr/>
        </p:nvSpPr>
        <p:spPr>
          <a:xfrm>
            <a:off x="1593041" y="6251510"/>
            <a:ext cx="7551811" cy="369332"/>
          </a:xfrm>
          <a:prstGeom prst="rect">
            <a:avLst/>
          </a:prstGeom>
          <a:noFill/>
        </p:spPr>
        <p:txBody>
          <a:bodyPr wrap="none" rtlCol="0">
            <a:spAutoFit/>
          </a:bodyPr>
          <a:lstStyle/>
          <a:p>
            <a:r>
              <a:rPr lang="en-IN" b="1" u="sng" dirty="0">
                <a:latin typeface="Arial Black" panose="020B0A04020102020204" pitchFamily="34" charset="0"/>
              </a:rPr>
              <a:t>Visual Representation of the working of a Kernel Function</a:t>
            </a:r>
          </a:p>
        </p:txBody>
      </p:sp>
    </p:spTree>
    <p:extLst>
      <p:ext uri="{BB962C8B-B14F-4D97-AF65-F5344CB8AC3E}">
        <p14:creationId xmlns:p14="http://schemas.microsoft.com/office/powerpoint/2010/main" val="2462904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6AD287-BD21-4A62-9317-562019C5E398}"/>
              </a:ext>
            </a:extLst>
          </p:cNvPr>
          <p:cNvSpPr txBox="1"/>
          <p:nvPr/>
        </p:nvSpPr>
        <p:spPr>
          <a:xfrm>
            <a:off x="328656" y="237158"/>
            <a:ext cx="4701928" cy="523220"/>
          </a:xfrm>
          <a:prstGeom prst="rect">
            <a:avLst/>
          </a:prstGeom>
          <a:noFill/>
        </p:spPr>
        <p:txBody>
          <a:bodyPr wrap="none" rtlCol="0">
            <a:spAutoFit/>
          </a:bodyPr>
          <a:lstStyle/>
          <a:p>
            <a:pPr marL="285750" indent="-285750">
              <a:buFont typeface="Wingdings" panose="05000000000000000000" pitchFamily="2" charset="2"/>
              <a:buChar char="Ø"/>
            </a:pPr>
            <a:r>
              <a:rPr lang="en-IN" sz="2800" b="1" u="sng" dirty="0">
                <a:latin typeface="Times New Roman" panose="02020603050405020304" pitchFamily="18" charset="0"/>
                <a:cs typeface="Times New Roman" panose="02020603050405020304" pitchFamily="18" charset="0"/>
              </a:rPr>
              <a:t>Kernel Function: Examples</a:t>
            </a:r>
          </a:p>
        </p:txBody>
      </p:sp>
      <p:sp>
        <p:nvSpPr>
          <p:cNvPr id="5" name="TextBox 4">
            <a:extLst>
              <a:ext uri="{FF2B5EF4-FFF2-40B4-BE49-F238E27FC236}">
                <a16:creationId xmlns:a16="http://schemas.microsoft.com/office/drawing/2014/main" id="{74CA9E52-4B42-4C7E-AD5A-6A6E9B64C282}"/>
              </a:ext>
            </a:extLst>
          </p:cNvPr>
          <p:cNvSpPr txBox="1"/>
          <p:nvPr/>
        </p:nvSpPr>
        <p:spPr>
          <a:xfrm>
            <a:off x="548640" y="984739"/>
            <a:ext cx="8260595" cy="430887"/>
          </a:xfrm>
          <a:prstGeom prst="rect">
            <a:avLst/>
          </a:prstGeom>
          <a:noFill/>
        </p:spPr>
        <p:txBody>
          <a:bodyPr wrap="none" rtlCol="0">
            <a:spAutoFit/>
          </a:bodyPr>
          <a:lstStyle/>
          <a:p>
            <a:pPr marL="342900" indent="-342900">
              <a:buFont typeface="Wingdings" panose="05000000000000000000" pitchFamily="2" charset="2"/>
              <a:buChar char="§"/>
            </a:pPr>
            <a:r>
              <a:rPr lang="en-IN" sz="2200" b="1" dirty="0">
                <a:latin typeface="Times New Roman" panose="02020603050405020304" pitchFamily="18" charset="0"/>
                <a:cs typeface="Times New Roman" panose="02020603050405020304" pitchFamily="18" charset="0"/>
              </a:rPr>
              <a:t>Polynomial Kernel : </a:t>
            </a:r>
            <a:r>
              <a:rPr lang="en-IN" sz="2200" dirty="0">
                <a:latin typeface="Times New Roman" panose="02020603050405020304" pitchFamily="18" charset="0"/>
                <a:cs typeface="Times New Roman" panose="02020603050405020304" pitchFamily="18" charset="0"/>
              </a:rPr>
              <a:t>It is popular for image processing. Equation is:</a:t>
            </a:r>
          </a:p>
        </p:txBody>
      </p:sp>
      <p:pic>
        <p:nvPicPr>
          <p:cNvPr id="6" name="Picture 5">
            <a:extLst>
              <a:ext uri="{FF2B5EF4-FFF2-40B4-BE49-F238E27FC236}">
                <a16:creationId xmlns:a16="http://schemas.microsoft.com/office/drawing/2014/main" id="{79EB130D-2B96-486C-8D0E-7A3066ABB490}"/>
              </a:ext>
            </a:extLst>
          </p:cNvPr>
          <p:cNvPicPr>
            <a:picLocks noChangeAspect="1"/>
          </p:cNvPicPr>
          <p:nvPr/>
        </p:nvPicPr>
        <p:blipFill>
          <a:blip r:embed="rId2"/>
          <a:stretch>
            <a:fillRect/>
          </a:stretch>
        </p:blipFill>
        <p:spPr>
          <a:xfrm>
            <a:off x="3661631" y="1565445"/>
            <a:ext cx="3048659" cy="364019"/>
          </a:xfrm>
          <a:prstGeom prst="rect">
            <a:avLst/>
          </a:prstGeom>
        </p:spPr>
      </p:pic>
      <p:sp>
        <p:nvSpPr>
          <p:cNvPr id="7" name="Rectangle 6">
            <a:extLst>
              <a:ext uri="{FF2B5EF4-FFF2-40B4-BE49-F238E27FC236}">
                <a16:creationId xmlns:a16="http://schemas.microsoft.com/office/drawing/2014/main" id="{A6286DEF-609C-4813-B42D-A282B6D6727A}"/>
              </a:ext>
            </a:extLst>
          </p:cNvPr>
          <p:cNvSpPr/>
          <p:nvPr/>
        </p:nvSpPr>
        <p:spPr>
          <a:xfrm>
            <a:off x="548639" y="2079284"/>
            <a:ext cx="10846192" cy="769441"/>
          </a:xfrm>
          <a:prstGeom prst="rect">
            <a:avLst/>
          </a:prstGeom>
        </p:spPr>
        <p:txBody>
          <a:bodyPr wrap="square">
            <a:spAutoFit/>
          </a:bodyPr>
          <a:lstStyle/>
          <a:p>
            <a:pPr marL="285750" indent="-285750">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Gaussian Kernel: </a:t>
            </a:r>
            <a:r>
              <a:rPr lang="en-US" sz="2200" dirty="0">
                <a:latin typeface="Times New Roman" panose="02020603050405020304" pitchFamily="18" charset="0"/>
                <a:cs typeface="Times New Roman" panose="02020603050405020304" pitchFamily="18" charset="0"/>
              </a:rPr>
              <a:t>It is a general-purpose kernel; used when there is no prior knowledge about the data. Equation is:</a:t>
            </a:r>
            <a:endParaRPr lang="en-IN" sz="2200" dirty="0">
              <a:latin typeface="Times New Roman" panose="02020603050405020304" pitchFamily="18" charset="0"/>
              <a:cs typeface="Times New Roman" panose="02020603050405020304" pitchFamily="18" charset="0"/>
            </a:endParaRPr>
          </a:p>
        </p:txBody>
      </p:sp>
      <p:pic>
        <p:nvPicPr>
          <p:cNvPr id="1026" name="Picture 2" descr="Gaussian kernel equation">
            <a:extLst>
              <a:ext uri="{FF2B5EF4-FFF2-40B4-BE49-F238E27FC236}">
                <a16:creationId xmlns:a16="http://schemas.microsoft.com/office/drawing/2014/main" id="{33A573AF-C341-4ED3-BDD6-711FAE8433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1631" y="2998545"/>
            <a:ext cx="3583231" cy="77022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63FE9989-11B9-4867-8D7C-8964AAFA5E6A}"/>
              </a:ext>
            </a:extLst>
          </p:cNvPr>
          <p:cNvSpPr/>
          <p:nvPr/>
        </p:nvSpPr>
        <p:spPr>
          <a:xfrm>
            <a:off x="548639" y="3918592"/>
            <a:ext cx="10017158" cy="1723549"/>
          </a:xfrm>
          <a:prstGeom prst="rect">
            <a:avLst/>
          </a:prstGeom>
        </p:spPr>
        <p:txBody>
          <a:bodyPr wrap="square">
            <a:spAutoFit/>
          </a:bodyPr>
          <a:lstStyle/>
          <a:p>
            <a:pPr marL="342900" indent="-342900" fontAlgn="base">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Gaussian Radial Basis Function: </a:t>
            </a:r>
            <a:r>
              <a:rPr lang="en-US" sz="2200" dirty="0">
                <a:latin typeface="Times New Roman" panose="02020603050405020304" pitchFamily="18" charset="0"/>
                <a:cs typeface="Times New Roman" panose="02020603050405020304" pitchFamily="18" charset="0"/>
              </a:rPr>
              <a:t>It is also a general-purpose kernel; used when there is no prior knowledge about the data. However, it is more sophisticated than general Gaussian Kernel.</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Equation is:</a:t>
            </a:r>
            <a:br>
              <a:rPr lang="en-US" dirty="0"/>
            </a:br>
            <a:endParaRPr lang="en-IN" dirty="0"/>
          </a:p>
        </p:txBody>
      </p:sp>
      <p:pic>
        <p:nvPicPr>
          <p:cNvPr id="9" name="Picture 8">
            <a:extLst>
              <a:ext uri="{FF2B5EF4-FFF2-40B4-BE49-F238E27FC236}">
                <a16:creationId xmlns:a16="http://schemas.microsoft.com/office/drawing/2014/main" id="{98E753AC-88BC-4E0E-B2B9-B6341CB8B4F1}"/>
              </a:ext>
            </a:extLst>
          </p:cNvPr>
          <p:cNvPicPr>
            <a:picLocks noChangeAspect="1"/>
          </p:cNvPicPr>
          <p:nvPr/>
        </p:nvPicPr>
        <p:blipFill>
          <a:blip r:embed="rId4"/>
          <a:stretch>
            <a:fillRect/>
          </a:stretch>
        </p:blipFill>
        <p:spPr>
          <a:xfrm>
            <a:off x="3106746" y="5394598"/>
            <a:ext cx="4159385" cy="396132"/>
          </a:xfrm>
          <a:prstGeom prst="rect">
            <a:avLst/>
          </a:prstGeom>
        </p:spPr>
      </p:pic>
      <p:pic>
        <p:nvPicPr>
          <p:cNvPr id="10" name="Picture 9">
            <a:extLst>
              <a:ext uri="{FF2B5EF4-FFF2-40B4-BE49-F238E27FC236}">
                <a16:creationId xmlns:a16="http://schemas.microsoft.com/office/drawing/2014/main" id="{E541A7C3-1F52-463B-9F71-769A0FD55F38}"/>
              </a:ext>
            </a:extLst>
          </p:cNvPr>
          <p:cNvPicPr>
            <a:picLocks noChangeAspect="1"/>
          </p:cNvPicPr>
          <p:nvPr/>
        </p:nvPicPr>
        <p:blipFill>
          <a:blip r:embed="rId5"/>
          <a:stretch>
            <a:fillRect/>
          </a:stretch>
        </p:blipFill>
        <p:spPr>
          <a:xfrm>
            <a:off x="7850677" y="5485515"/>
            <a:ext cx="547652" cy="214298"/>
          </a:xfrm>
          <a:prstGeom prst="rect">
            <a:avLst/>
          </a:prstGeom>
        </p:spPr>
      </p:pic>
      <p:sp>
        <p:nvSpPr>
          <p:cNvPr id="11" name="TextBox 10">
            <a:extLst>
              <a:ext uri="{FF2B5EF4-FFF2-40B4-BE49-F238E27FC236}">
                <a16:creationId xmlns:a16="http://schemas.microsoft.com/office/drawing/2014/main" id="{1F1ABEF3-ECFA-4E86-A030-CC347F7A3695}"/>
              </a:ext>
            </a:extLst>
          </p:cNvPr>
          <p:cNvSpPr txBox="1"/>
          <p:nvPr/>
        </p:nvSpPr>
        <p:spPr>
          <a:xfrm>
            <a:off x="7430805" y="5394598"/>
            <a:ext cx="255198" cy="430887"/>
          </a:xfrm>
          <a:prstGeom prst="rect">
            <a:avLst/>
          </a:prstGeom>
          <a:noFill/>
        </p:spPr>
        <p:txBody>
          <a:bodyPr wrap="none" rtlCol="0">
            <a:spAutoFit/>
          </a:bodyPr>
          <a:lstStyle/>
          <a:p>
            <a:r>
              <a:rPr lang="en-IN" sz="2200" dirty="0">
                <a:latin typeface="Times New Roman" panose="02020603050405020304" pitchFamily="18" charset="0"/>
                <a:cs typeface="Times New Roman" panose="02020603050405020304" pitchFamily="18" charset="0"/>
              </a:rPr>
              <a:t>,</a:t>
            </a:r>
          </a:p>
        </p:txBody>
      </p:sp>
      <p:sp>
        <p:nvSpPr>
          <p:cNvPr id="12" name="TextBox 11">
            <a:extLst>
              <a:ext uri="{FF2B5EF4-FFF2-40B4-BE49-F238E27FC236}">
                <a16:creationId xmlns:a16="http://schemas.microsoft.com/office/drawing/2014/main" id="{BF423021-43B9-4FE2-81D5-5A7B9F5B2073}"/>
              </a:ext>
            </a:extLst>
          </p:cNvPr>
          <p:cNvSpPr txBox="1"/>
          <p:nvPr/>
        </p:nvSpPr>
        <p:spPr>
          <a:xfrm>
            <a:off x="548639" y="5992077"/>
            <a:ext cx="11306320" cy="430887"/>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There are lots of other Kernels for other uses however we will be using these kernels for our study</a:t>
            </a:r>
          </a:p>
        </p:txBody>
      </p:sp>
    </p:spTree>
    <p:extLst>
      <p:ext uri="{BB962C8B-B14F-4D97-AF65-F5344CB8AC3E}">
        <p14:creationId xmlns:p14="http://schemas.microsoft.com/office/powerpoint/2010/main" val="652047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84A73E-E13A-44D8-BEF0-8D0B92695F25}"/>
              </a:ext>
            </a:extLst>
          </p:cNvPr>
          <p:cNvSpPr txBox="1"/>
          <p:nvPr/>
        </p:nvSpPr>
        <p:spPr>
          <a:xfrm>
            <a:off x="198039" y="253219"/>
            <a:ext cx="11014490" cy="430887"/>
          </a:xfrm>
          <a:prstGeom prst="rect">
            <a:avLst/>
          </a:prstGeom>
          <a:noFill/>
        </p:spPr>
        <p:txBody>
          <a:bodyPr wrap="none" rtlCol="0">
            <a:spAutoFit/>
          </a:bodyPr>
          <a:lstStyle/>
          <a:p>
            <a:pPr marL="342900" indent="-342900">
              <a:buFont typeface="Wingdings" panose="05000000000000000000" pitchFamily="2" charset="2"/>
              <a:buChar char="Ø"/>
            </a:pPr>
            <a:r>
              <a:rPr lang="en-IN" sz="2200" b="1" u="sng" dirty="0">
                <a:latin typeface="Times New Roman" panose="02020603050405020304" pitchFamily="18" charset="0"/>
                <a:cs typeface="Times New Roman" panose="02020603050405020304" pitchFamily="18" charset="0"/>
              </a:rPr>
              <a:t>A Step-Wise Look at the mathematical formulation and entire working of Kernel PCA:</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2895736-4049-4604-9EAA-FA8410D17BB8}"/>
                  </a:ext>
                </a:extLst>
              </p:cNvPr>
              <p:cNvSpPr txBox="1"/>
              <p:nvPr/>
            </p:nvSpPr>
            <p:spPr>
              <a:xfrm>
                <a:off x="489801" y="962032"/>
                <a:ext cx="11212397" cy="1569660"/>
              </a:xfrm>
              <a:prstGeom prst="rect">
                <a:avLst/>
              </a:prstGeom>
              <a:noFill/>
            </p:spPr>
            <p:txBody>
              <a:bodyPr wrap="square" rtlCol="0">
                <a:spAutoFit/>
              </a:bodyPr>
              <a:lstStyle/>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Initially we map the original data to a non-linear feature space using a non-linear          map/transformation. Let X be an n-dimensional dataset whose dimensionality we need to reduce and</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 </m:t>
                        </m:r>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a14:m>
                <a:r>
                  <a:rPr lang="en-IN" sz="2400" dirty="0">
                    <a:latin typeface="Times New Roman" panose="02020603050405020304" pitchFamily="18" charset="0"/>
                    <a:cs typeface="Times New Roman" panose="02020603050405020304" pitchFamily="18" charset="0"/>
                  </a:rPr>
                  <a:t> be an arbitrary n-dimensional vector from X. Say the non-linear map is </a:t>
                </a:r>
                <a:r>
                  <a:rPr lang="el-GR" sz="2400" dirty="0">
                    <a:latin typeface="Times New Roman" panose="02020603050405020304" pitchFamily="18" charset="0"/>
                    <a:cs typeface="Times New Roman" panose="02020603050405020304" pitchFamily="18" charset="0"/>
                  </a:rPr>
                  <a:t>Φ</a:t>
                </a:r>
                <a:r>
                  <a:rPr lang="en-IN" sz="2400" dirty="0">
                    <a:latin typeface="Times New Roman" panose="02020603050405020304" pitchFamily="18" charset="0"/>
                    <a:cs typeface="Times New Roman" panose="02020603050405020304" pitchFamily="18" charset="0"/>
                  </a:rPr>
                  <a:t>. </a:t>
                </a:r>
              </a:p>
            </p:txBody>
          </p:sp>
        </mc:Choice>
        <mc:Fallback xmlns="">
          <p:sp>
            <p:nvSpPr>
              <p:cNvPr id="6" name="TextBox 5">
                <a:extLst>
                  <a:ext uri="{FF2B5EF4-FFF2-40B4-BE49-F238E27FC236}">
                    <a16:creationId xmlns:a16="http://schemas.microsoft.com/office/drawing/2014/main" id="{62895736-4049-4604-9EAA-FA8410D17BB8}"/>
                  </a:ext>
                </a:extLst>
              </p:cNvPr>
              <p:cNvSpPr txBox="1">
                <a:spLocks noRot="1" noChangeAspect="1" noMove="1" noResize="1" noEditPoints="1" noAdjustHandles="1" noChangeArrowheads="1" noChangeShapeType="1" noTextEdit="1"/>
              </p:cNvSpPr>
              <p:nvPr/>
            </p:nvSpPr>
            <p:spPr>
              <a:xfrm>
                <a:off x="489801" y="962032"/>
                <a:ext cx="11212397" cy="1569660"/>
              </a:xfrm>
              <a:prstGeom prst="rect">
                <a:avLst/>
              </a:prstGeom>
              <a:blipFill>
                <a:blip r:embed="rId2"/>
                <a:stretch>
                  <a:fillRect l="-707" t="-3113" r="-217" b="-8171"/>
                </a:stretch>
              </a:blipFill>
            </p:spPr>
            <p:txBody>
              <a:bodyPr/>
              <a:lstStyle/>
              <a:p>
                <a:r>
                  <a:rPr lang="en-IN">
                    <a:noFill/>
                  </a:rPr>
                  <a:t> </a:t>
                </a:r>
              </a:p>
            </p:txBody>
          </p:sp>
        </mc:Fallback>
      </mc:AlternateContent>
      <p:sp>
        <p:nvSpPr>
          <p:cNvPr id="7" name="TextBox 6">
            <a:extLst>
              <a:ext uri="{FF2B5EF4-FFF2-40B4-BE49-F238E27FC236}">
                <a16:creationId xmlns:a16="http://schemas.microsoft.com/office/drawing/2014/main" id="{5C436726-D717-4B33-A67C-63EE138C833F}"/>
              </a:ext>
            </a:extLst>
          </p:cNvPr>
          <p:cNvSpPr txBox="1"/>
          <p:nvPr/>
        </p:nvSpPr>
        <p:spPr>
          <a:xfrm>
            <a:off x="489801" y="2809618"/>
            <a:ext cx="11030857" cy="1569660"/>
          </a:xfrm>
          <a:prstGeom prst="rect">
            <a:avLst/>
          </a:prstGeom>
          <a:noFill/>
        </p:spPr>
        <p:txBody>
          <a:bodyPr wrap="square" rtlCol="0">
            <a:spAutoFit/>
          </a:bodyPr>
          <a:lstStyle/>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Accordingly we define the map </a:t>
            </a:r>
            <a:r>
              <a:rPr lang="el-GR" sz="2400" dirty="0">
                <a:latin typeface="Times New Roman" panose="02020603050405020304" pitchFamily="18" charset="0"/>
                <a:cs typeface="Times New Roman" panose="02020603050405020304" pitchFamily="18" charset="0"/>
              </a:rPr>
              <a:t>Φ</a:t>
            </a:r>
            <a:r>
              <a:rPr lang="en-US" sz="2400" dirty="0">
                <a:latin typeface="Times New Roman" panose="02020603050405020304" pitchFamily="18" charset="0"/>
                <a:cs typeface="Times New Roman" panose="02020603050405020304" pitchFamily="18" charset="0"/>
              </a:rPr>
              <a:t> as </a:t>
            </a:r>
            <a:r>
              <a:rPr lang="el-GR" sz="2400" dirty="0">
                <a:latin typeface="Times New Roman" panose="02020603050405020304" pitchFamily="18" charset="0"/>
                <a:cs typeface="Times New Roman" panose="02020603050405020304" pitchFamily="18" charset="0"/>
              </a:rPr>
              <a:t>Φ : </a:t>
            </a:r>
            <a:r>
              <a:rPr lang="en-IN" sz="2400" dirty="0">
                <a:latin typeface="Times New Roman" panose="02020603050405020304" pitchFamily="18" charset="0"/>
                <a:cs typeface="Times New Roman" panose="02020603050405020304" pitchFamily="18" charset="0"/>
              </a:rPr>
              <a:t>x →</a:t>
            </a:r>
            <a:r>
              <a:rPr lang="en-IN" sz="2400" i="1" dirty="0">
                <a:latin typeface="Script MT Bold" panose="03040602040607080904" pitchFamily="66" charset="0"/>
                <a:cs typeface="Times New Roman" panose="02020603050405020304" pitchFamily="18" charset="0"/>
              </a:rPr>
              <a:t>H.  </a:t>
            </a:r>
            <a:r>
              <a:rPr lang="en-IN" sz="2400" dirty="0">
                <a:latin typeface="Times New Roman" panose="02020603050405020304" pitchFamily="18" charset="0"/>
                <a:cs typeface="Times New Roman" panose="02020603050405020304" pitchFamily="18" charset="0"/>
              </a:rPr>
              <a:t>And hence, x ↦ </a:t>
            </a:r>
            <a:r>
              <a:rPr lang="el-GR" sz="2400" dirty="0">
                <a:latin typeface="Times New Roman" panose="02020603050405020304" pitchFamily="18" charset="0"/>
                <a:cs typeface="Times New Roman" panose="02020603050405020304" pitchFamily="18" charset="0"/>
              </a:rPr>
              <a:t>Φ(</a:t>
            </a:r>
            <a:r>
              <a:rPr lang="en-IN" sz="2400" dirty="0">
                <a:latin typeface="Times New Roman" panose="02020603050405020304" pitchFamily="18" charset="0"/>
                <a:cs typeface="Times New Roman" panose="02020603050405020304" pitchFamily="18" charset="0"/>
              </a:rPr>
              <a:t>x). </a:t>
            </a:r>
            <a:r>
              <a:rPr lang="en-IN" sz="2400" i="1" dirty="0">
                <a:latin typeface="Script MT Bold" panose="03040602040607080904" pitchFamily="66" charset="0"/>
                <a:cs typeface="Times New Roman" panose="02020603050405020304" pitchFamily="18" charset="0"/>
              </a:rPr>
              <a:t>H </a:t>
            </a:r>
            <a:r>
              <a:rPr lang="en-IN" sz="2400" dirty="0">
                <a:latin typeface="Times New Roman" panose="02020603050405020304" pitchFamily="18" charset="0"/>
                <a:cs typeface="Times New Roman" panose="02020603050405020304" pitchFamily="18" charset="0"/>
              </a:rPr>
              <a:t> denotes a </a:t>
            </a:r>
            <a:r>
              <a:rPr lang="en-IN" sz="2400" b="1" dirty="0">
                <a:latin typeface="Times New Roman" panose="02020603050405020304" pitchFamily="18" charset="0"/>
                <a:cs typeface="Times New Roman" panose="02020603050405020304" pitchFamily="18" charset="0"/>
              </a:rPr>
              <a:t>Hilbert space</a:t>
            </a:r>
            <a:r>
              <a:rPr lang="en-IN" sz="2400" dirty="0">
                <a:latin typeface="Times New Roman" panose="02020603050405020304" pitchFamily="18" charset="0"/>
                <a:cs typeface="Times New Roman" panose="02020603050405020304" pitchFamily="18" charset="0"/>
              </a:rPr>
              <a:t>. Basically our feature space </a:t>
            </a:r>
            <a:r>
              <a:rPr lang="en-IN" sz="2400" i="1" dirty="0">
                <a:latin typeface="Script MT Bold" panose="03040602040607080904" pitchFamily="66" charset="0"/>
                <a:cs typeface="Times New Roman" panose="02020603050405020304" pitchFamily="18" charset="0"/>
              </a:rPr>
              <a:t>H. </a:t>
            </a:r>
            <a:r>
              <a:rPr lang="en-IN" sz="2400" dirty="0">
                <a:latin typeface="Times New Roman" panose="02020603050405020304" pitchFamily="18" charset="0"/>
                <a:cs typeface="Times New Roman" panose="02020603050405020304" pitchFamily="18" charset="0"/>
              </a:rPr>
              <a:t>will have a orthogonal basis called </a:t>
            </a:r>
            <a:r>
              <a:rPr lang="en-IN" sz="2400" b="1" dirty="0">
                <a:latin typeface="Times New Roman" panose="02020603050405020304" pitchFamily="18" charset="0"/>
                <a:cs typeface="Times New Roman" panose="02020603050405020304" pitchFamily="18" charset="0"/>
              </a:rPr>
              <a:t>Hilbert basis </a:t>
            </a:r>
            <a:r>
              <a:rPr lang="en-IN" sz="2400" dirty="0">
                <a:latin typeface="Times New Roman" panose="02020603050405020304" pitchFamily="18" charset="0"/>
                <a:cs typeface="Times New Roman" panose="02020603050405020304" pitchFamily="18" charset="0"/>
              </a:rPr>
              <a:t>for which any Cauchy sequence picked from the vector space will be convergent to a point inside the space itself.</a:t>
            </a:r>
            <a:endParaRPr lang="en-IN" sz="2400"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6848434-D923-4160-94CD-E3E1FBD5CC48}"/>
                  </a:ext>
                </a:extLst>
              </p:cNvPr>
              <p:cNvSpPr txBox="1"/>
              <p:nvPr/>
            </p:nvSpPr>
            <p:spPr>
              <a:xfrm>
                <a:off x="489801" y="4657204"/>
                <a:ext cx="11437256" cy="1217769"/>
              </a:xfrm>
              <a:prstGeom prst="rect">
                <a:avLst/>
              </a:prstGeom>
              <a:noFill/>
            </p:spPr>
            <p:txBody>
              <a:bodyPr wrap="square" rtlCol="0">
                <a:spAutoFit/>
              </a:bodyPr>
              <a:lstStyle/>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An important condition for the map </a:t>
                </a:r>
                <a:r>
                  <a:rPr lang="el-GR" sz="2400" dirty="0">
                    <a:latin typeface="Times New Roman" panose="02020603050405020304" pitchFamily="18" charset="0"/>
                    <a:cs typeface="Times New Roman" panose="02020603050405020304" pitchFamily="18" charset="0"/>
                  </a:rPr>
                  <a:t>Φ</a:t>
                </a:r>
                <a:r>
                  <a:rPr lang="en-US" sz="2400" dirty="0">
                    <a:latin typeface="Times New Roman" panose="02020603050405020304" pitchFamily="18" charset="0"/>
                    <a:cs typeface="Times New Roman" panose="02020603050405020304" pitchFamily="18" charset="0"/>
                  </a:rPr>
                  <a:t> to follow is that we should have </a:t>
                </a:r>
                <a14:m>
                  <m:oMath xmlns:m="http://schemas.openxmlformats.org/officeDocument/2006/math">
                    <m:nary>
                      <m:naryPr>
                        <m:chr m:val="∑"/>
                        <m:ctrlPr>
                          <a:rPr lang="en-US" sz="2400" i="1" smtClean="0">
                            <a:latin typeface="Cambria Math" panose="02040503050406030204" pitchFamily="18" charset="0"/>
                            <a:cs typeface="Times New Roman" panose="02020603050405020304" pitchFamily="18" charset="0"/>
                          </a:rPr>
                        </m:ctrlPr>
                      </m:naryPr>
                      <m:sub>
                        <m:r>
                          <m:rPr>
                            <m:brk m:alnAt="23"/>
                          </m:rPr>
                          <a:rPr lang="en-US" sz="2400" b="0" i="1" smtClean="0">
                            <a:latin typeface="Cambria Math" panose="02040503050406030204" pitchFamily="18" charset="0"/>
                            <a:cs typeface="Times New Roman" panose="02020603050405020304" pitchFamily="18" charset="0"/>
                          </a:rPr>
                          <m:t>𝑖</m:t>
                        </m:r>
                      </m:sub>
                      <m:sup>
                        <m:r>
                          <a:rPr lang="en-US" sz="2400" b="0" i="1" smtClean="0">
                            <a:latin typeface="Cambria Math" panose="02040503050406030204" pitchFamily="18" charset="0"/>
                            <a:cs typeface="Times New Roman" panose="02020603050405020304" pitchFamily="18" charset="0"/>
                          </a:rPr>
                          <m:t>𝑡</m:t>
                        </m:r>
                      </m:sup>
                      <m:e>
                        <m:r>
                          <m:rPr>
                            <m:nor/>
                          </m:rPr>
                          <a:rPr lang="nn-NO" sz="2400" smtClean="0">
                            <a:latin typeface="Times New Roman" panose="02020603050405020304" pitchFamily="18" charset="0"/>
                            <a:cs typeface="Times New Roman" panose="02020603050405020304" pitchFamily="18" charset="0"/>
                          </a:rPr>
                          <m:t>Φ</m:t>
                        </m:r>
                        <m:r>
                          <m:rPr>
                            <m:nor/>
                          </m:rPr>
                          <a:rPr lang="nn-NO" sz="2400" smtClean="0">
                            <a:latin typeface="Times New Roman" panose="02020603050405020304" pitchFamily="18" charset="0"/>
                            <a:cs typeface="Times New Roman" panose="02020603050405020304" pitchFamily="18" charset="0"/>
                          </a:rPr>
                          <m:t>(</m:t>
                        </m:r>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m:rPr>
                            <m:nor/>
                          </m:rPr>
                          <a:rPr lang="nn-NO" sz="2400" smtClean="0">
                            <a:latin typeface="Times New Roman" panose="02020603050405020304" pitchFamily="18" charset="0"/>
                            <a:cs typeface="Times New Roman" panose="02020603050405020304" pitchFamily="18" charset="0"/>
                          </a:rPr>
                          <m:t>) = 0</m:t>
                        </m:r>
                      </m:e>
                    </m:nary>
                  </m:oMath>
                </a14:m>
                <a:r>
                  <a:rPr lang="en-IN" sz="2400" dirty="0">
                    <a:latin typeface="Times New Roman" panose="02020603050405020304" pitchFamily="18" charset="0"/>
                    <a:cs typeface="Times New Roman" panose="02020603050405020304" pitchFamily="18" charset="0"/>
                  </a:rPr>
                  <a:t> (Given t is the total no. of points in original and feature space). This should be true in any </a:t>
                </a:r>
                <a:r>
                  <a:rPr lang="en-IN" sz="2400" b="1" dirty="0">
                    <a:latin typeface="Times New Roman" panose="02020603050405020304" pitchFamily="18" charset="0"/>
                    <a:cs typeface="Times New Roman" panose="02020603050405020304" pitchFamily="18" charset="0"/>
                  </a:rPr>
                  <a:t>Hilbert Space</a:t>
                </a:r>
                <a:r>
                  <a:rPr lang="en-IN" sz="2400" dirty="0">
                    <a:latin typeface="Times New Roman" panose="02020603050405020304" pitchFamily="18" charset="0"/>
                    <a:cs typeface="Times New Roman" panose="02020603050405020304" pitchFamily="18" charset="0"/>
                  </a:rPr>
                  <a:t> hence it will be satisfied in </a:t>
                </a:r>
                <a:r>
                  <a:rPr lang="en-IN" sz="2400" i="1" dirty="0">
                    <a:latin typeface="Script MT Bold" panose="03040602040607080904" pitchFamily="66" charset="0"/>
                    <a:cs typeface="Times New Roman" panose="02020603050405020304" pitchFamily="18" charset="0"/>
                  </a:rPr>
                  <a:t>H </a:t>
                </a:r>
                <a:r>
                  <a:rPr lang="en-IN" sz="2400" i="1"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96848434-D923-4160-94CD-E3E1FBD5CC48}"/>
                  </a:ext>
                </a:extLst>
              </p:cNvPr>
              <p:cNvSpPr txBox="1">
                <a:spLocks noRot="1" noChangeAspect="1" noMove="1" noResize="1" noEditPoints="1" noAdjustHandles="1" noChangeArrowheads="1" noChangeShapeType="1" noTextEdit="1"/>
              </p:cNvSpPr>
              <p:nvPr/>
            </p:nvSpPr>
            <p:spPr>
              <a:xfrm>
                <a:off x="489801" y="4657204"/>
                <a:ext cx="11437256" cy="1217769"/>
              </a:xfrm>
              <a:prstGeom prst="rect">
                <a:avLst/>
              </a:prstGeom>
              <a:blipFill>
                <a:blip r:embed="rId3"/>
                <a:stretch>
                  <a:fillRect l="-693" t="-48000" r="-1385" b="-13500"/>
                </a:stretch>
              </a:blipFill>
            </p:spPr>
            <p:txBody>
              <a:bodyPr/>
              <a:lstStyle/>
              <a:p>
                <a:r>
                  <a:rPr lang="en-IN">
                    <a:noFill/>
                  </a:rPr>
                  <a:t> </a:t>
                </a:r>
              </a:p>
            </p:txBody>
          </p:sp>
        </mc:Fallback>
      </mc:AlternateContent>
    </p:spTree>
    <p:extLst>
      <p:ext uri="{BB962C8B-B14F-4D97-AF65-F5344CB8AC3E}">
        <p14:creationId xmlns:p14="http://schemas.microsoft.com/office/powerpoint/2010/main" val="781496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21091D5-2576-4590-8B99-4E629D3115A3}"/>
                  </a:ext>
                </a:extLst>
              </p:cNvPr>
              <p:cNvSpPr txBox="1"/>
              <p:nvPr/>
            </p:nvSpPr>
            <p:spPr>
              <a:xfrm>
                <a:off x="154158" y="157959"/>
                <a:ext cx="11883683" cy="1828706"/>
              </a:xfrm>
              <a:prstGeom prst="rect">
                <a:avLst/>
              </a:prstGeom>
              <a:noFill/>
            </p:spPr>
            <p:txBody>
              <a:bodyPr wrap="square" rtlCol="0">
                <a:spAutoFit/>
              </a:bodyPr>
              <a:lstStyle/>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Now we pick two other maps </a:t>
                </a:r>
                <a14:m>
                  <m:oMath xmlns:m="http://schemas.openxmlformats.org/officeDocument/2006/math">
                    <m:r>
                      <a:rPr lang="en-US" sz="2200" b="0" i="1" smtClean="0">
                        <a:latin typeface="Cambria Math" panose="02040503050406030204" pitchFamily="18" charset="0"/>
                      </a:rPr>
                      <m:t>𝑓</m:t>
                    </m:r>
                    <m:r>
                      <a:rPr lang="en-US" sz="2200" b="0" i="1" smtClean="0">
                        <a:latin typeface="Cambria Math" panose="02040503050406030204" pitchFamily="18" charset="0"/>
                      </a:rPr>
                      <m:t>:</m:t>
                    </m:r>
                    <m:r>
                      <m:rPr>
                        <m:nor/>
                      </m:rPr>
                      <a:rPr lang="en-IN" sz="2200" i="1" dirty="0">
                        <a:latin typeface="Script MT Bold" panose="03040602040607080904" pitchFamily="66" charset="0"/>
                        <a:cs typeface="Times New Roman" panose="02020603050405020304" pitchFamily="18" charset="0"/>
                      </a:rPr>
                      <m:t>H</m:t>
                    </m:r>
                    <m:r>
                      <m:rPr>
                        <m:nor/>
                      </m:rPr>
                      <a:rPr lang="en-US" sz="2200" b="0" i="0" dirty="0" smtClean="0">
                        <a:latin typeface="Times New Roman" panose="02020603050405020304" pitchFamily="18" charset="0"/>
                        <a:cs typeface="Times New Roman" panose="02020603050405020304" pitchFamily="18" charset="0"/>
                      </a:rPr>
                      <m:t> </m:t>
                    </m:r>
                    <m:r>
                      <m:rPr>
                        <m:nor/>
                      </m:rPr>
                      <a:rPr lang="en-IN" sz="2200" smtClean="0">
                        <a:latin typeface="Times New Roman" panose="02020603050405020304" pitchFamily="18" charset="0"/>
                        <a:cs typeface="Times New Roman" panose="02020603050405020304" pitchFamily="18" charset="0"/>
                      </a:rPr>
                      <m:t>×</m:t>
                    </m:r>
                    <m:r>
                      <m:rPr>
                        <m:nor/>
                      </m:rPr>
                      <a:rPr lang="en-IN" sz="2200" i="1" dirty="0">
                        <a:latin typeface="Script MT Bold" panose="03040602040607080904" pitchFamily="66" charset="0"/>
                        <a:cs typeface="Times New Roman" panose="02020603050405020304" pitchFamily="18" charset="0"/>
                      </a:rPr>
                      <m:t>H</m:t>
                    </m:r>
                    <m:r>
                      <m:rPr>
                        <m:nor/>
                      </m:rPr>
                      <a:rPr lang="en-US" sz="2200" b="0" i="1" dirty="0" smtClean="0">
                        <a:latin typeface="Times New Roman" panose="02020603050405020304" pitchFamily="18" charset="0"/>
                        <a:cs typeface="Times New Roman" panose="02020603050405020304" pitchFamily="18" charset="0"/>
                      </a:rPr>
                      <m:t>  </m:t>
                    </m:r>
                    <m:r>
                      <m:rPr>
                        <m:nor/>
                      </m:rPr>
                      <a:rPr lang="en-IN" sz="2200" dirty="0">
                        <a:latin typeface="Times New Roman" panose="02020603050405020304" pitchFamily="18" charset="0"/>
                        <a:cs typeface="Times New Roman" panose="02020603050405020304" pitchFamily="18" charset="0"/>
                      </a:rPr>
                      <m:t>→</m:t>
                    </m:r>
                    <m:r>
                      <m:rPr>
                        <m:nor/>
                      </m:rPr>
                      <a:rPr lang="en-US" sz="2200" b="1" i="0" dirty="0" smtClean="0">
                        <a:latin typeface="Times New Roman" panose="02020603050405020304" pitchFamily="18" charset="0"/>
                        <a:cs typeface="Times New Roman" panose="02020603050405020304" pitchFamily="18" charset="0"/>
                      </a:rPr>
                      <m:t>F</m:t>
                    </m:r>
                  </m:oMath>
                </a14:m>
                <a:r>
                  <a:rPr lang="en-IN" sz="2200" dirty="0">
                    <a:latin typeface="Times New Roman" panose="02020603050405020304" pitchFamily="18" charset="0"/>
                    <a:cs typeface="Times New Roman" panose="02020603050405020304" pitchFamily="18" charset="0"/>
                  </a:rPr>
                  <a:t> and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𝑔</m:t>
                    </m:r>
                    <m:r>
                      <a:rPr lang="en-US" sz="2200" b="0" i="1" smtClean="0">
                        <a:latin typeface="Cambria Math" panose="02040503050406030204" pitchFamily="18" charset="0"/>
                        <a:cs typeface="Times New Roman" panose="02020603050405020304" pitchFamily="18" charset="0"/>
                      </a:rPr>
                      <m:t> :</m:t>
                    </m:r>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𝑋</m:t>
                        </m:r>
                      </m:e>
                      <m:sup>
                        <m:r>
                          <a:rPr lang="en-US" sz="2200" b="0" i="1" smtClean="0">
                            <a:latin typeface="Cambria Math" panose="02040503050406030204" pitchFamily="18" charset="0"/>
                            <a:cs typeface="Times New Roman" panose="02020603050405020304" pitchFamily="18" charset="0"/>
                          </a:rPr>
                          <m:t>2</m:t>
                        </m:r>
                      </m:sup>
                    </m:sSup>
                    <m:r>
                      <a:rPr lang="en-US" sz="2200" b="0" i="1" smtClean="0">
                        <a:latin typeface="Cambria Math" panose="02040503050406030204" pitchFamily="18" charset="0"/>
                        <a:cs typeface="Times New Roman" panose="02020603050405020304" pitchFamily="18" charset="0"/>
                      </a:rPr>
                      <m:t>→ </m:t>
                    </m:r>
                    <m:sSup>
                      <m:sSupPr>
                        <m:ctrlPr>
                          <a:rPr lang="en-US" sz="2200" b="0" i="1" smtClean="0">
                            <a:latin typeface="Cambria Math" panose="02040503050406030204" pitchFamily="18" charset="0"/>
                            <a:cs typeface="Times New Roman" panose="02020603050405020304" pitchFamily="18" charset="0"/>
                          </a:rPr>
                        </m:ctrlPr>
                      </m:sSupPr>
                      <m:e>
                        <m:r>
                          <m:rPr>
                            <m:nor/>
                          </m:rPr>
                          <a:rPr lang="en-IN" sz="2200" i="1" dirty="0">
                            <a:latin typeface="Script MT Bold" panose="03040602040607080904" pitchFamily="66" charset="0"/>
                            <a:cs typeface="Times New Roman" panose="02020603050405020304" pitchFamily="18" charset="0"/>
                          </a:rPr>
                          <m:t>H</m:t>
                        </m:r>
                      </m:e>
                      <m:sup>
                        <m:r>
                          <a:rPr lang="en-US" sz="2200" b="0" i="1" dirty="0" smtClean="0">
                            <a:latin typeface="Cambria Math" panose="02040503050406030204" pitchFamily="18" charset="0"/>
                            <a:cs typeface="Times New Roman" panose="02020603050405020304" pitchFamily="18" charset="0"/>
                          </a:rPr>
                          <m:t>  </m:t>
                        </m:r>
                        <m:r>
                          <a:rPr lang="en-US" sz="2200" b="0" i="1" smtClean="0">
                            <a:latin typeface="Cambria Math" panose="02040503050406030204" pitchFamily="18" charset="0"/>
                            <a:cs typeface="Times New Roman" panose="02020603050405020304" pitchFamily="18" charset="0"/>
                          </a:rPr>
                          <m:t>2</m:t>
                        </m:r>
                      </m:sup>
                    </m:sSup>
                  </m:oMath>
                </a14:m>
                <a:r>
                  <a:rPr lang="en-IN" sz="2200" dirty="0">
                    <a:latin typeface="Times New Roman" panose="02020603050405020304" pitchFamily="18" charset="0"/>
                    <a:cs typeface="Times New Roman" panose="02020603050405020304" pitchFamily="18" charset="0"/>
                  </a:rPr>
                  <a:t> s.t,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𝑔</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𝑥</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𝑦</m:t>
                        </m:r>
                      </m:e>
                    </m:d>
                    <m:r>
                      <a:rPr lang="en-US" sz="2200" b="0" i="1" smtClean="0">
                        <a:latin typeface="Cambria Math" panose="02040503050406030204" pitchFamily="18" charset="0"/>
                        <a:cs typeface="Times New Roman" panose="02020603050405020304" pitchFamily="18" charset="0"/>
                      </a:rPr>
                      <m:t>=(</m:t>
                    </m:r>
                  </m:oMath>
                </a14:m>
                <a:r>
                  <a:rPr lang="el-GR" sz="2200" dirty="0">
                    <a:latin typeface="Times New Roman" panose="02020603050405020304" pitchFamily="18" charset="0"/>
                    <a:cs typeface="Times New Roman" panose="02020603050405020304" pitchFamily="18" charset="0"/>
                  </a:rPr>
                  <a:t>Φ(</a:t>
                </a:r>
                <a:r>
                  <a:rPr lang="en-IN" sz="2200" dirty="0">
                    <a:latin typeface="Times New Roman" panose="02020603050405020304" pitchFamily="18" charset="0"/>
                    <a:cs typeface="Times New Roman" panose="02020603050405020304" pitchFamily="18" charset="0"/>
                  </a:rPr>
                  <a:t>x),</a:t>
                </a:r>
                <a:r>
                  <a:rPr lang="el-GR" sz="2200" dirty="0">
                    <a:latin typeface="Times New Roman" panose="02020603050405020304" pitchFamily="18" charset="0"/>
                    <a:cs typeface="Times New Roman" panose="02020603050405020304" pitchFamily="18" charset="0"/>
                  </a:rPr>
                  <a:t> Φ(</a:t>
                </a:r>
                <a:r>
                  <a:rPr lang="en-IN" sz="2200" dirty="0">
                    <a:latin typeface="Times New Roman" panose="02020603050405020304" pitchFamily="18" charset="0"/>
                    <a:cs typeface="Times New Roman" panose="02020603050405020304" pitchFamily="18" charset="0"/>
                  </a:rPr>
                  <a:t>y)), and </a:t>
                </a:r>
                <a:r>
                  <a:rPr lang="en-IN" sz="2200" b="1" dirty="0">
                    <a:latin typeface="Times New Roman" panose="02020603050405020304" pitchFamily="18" charset="0"/>
                    <a:cs typeface="Times New Roman" panose="02020603050405020304" pitchFamily="18" charset="0"/>
                  </a:rPr>
                  <a:t>F</a:t>
                </a:r>
                <a:r>
                  <a:rPr lang="en-IN" sz="2200" dirty="0">
                    <a:latin typeface="Times New Roman" panose="02020603050405020304" pitchFamily="18" charset="0"/>
                    <a:cs typeface="Times New Roman" panose="02020603050405020304" pitchFamily="18" charset="0"/>
                  </a:rPr>
                  <a:t> is the field of scalars for both the feature (Hilbert) space </a:t>
                </a:r>
                <a14:m>
                  <m:oMath xmlns:m="http://schemas.openxmlformats.org/officeDocument/2006/math">
                    <m:r>
                      <m:rPr>
                        <m:nor/>
                      </m:rPr>
                      <a:rPr lang="en-IN" sz="2200" i="1" dirty="0" smtClean="0">
                        <a:latin typeface="Script MT Bold" panose="03040602040607080904" pitchFamily="66" charset="0"/>
                        <a:cs typeface="Times New Roman" panose="02020603050405020304" pitchFamily="18" charset="0"/>
                      </a:rPr>
                      <m:t>H</m:t>
                    </m:r>
                  </m:oMath>
                </a14:m>
                <a:r>
                  <a:rPr lang="en-IN" sz="2200" dirty="0">
                    <a:latin typeface="Times New Roman" panose="02020603050405020304" pitchFamily="18" charset="0"/>
                    <a:cs typeface="Times New Roman" panose="02020603050405020304" pitchFamily="18" charset="0"/>
                  </a:rPr>
                  <a:t> (which is inherently a vector space over </a:t>
                </a:r>
                <a:r>
                  <a:rPr lang="en-IN" sz="2200" b="1" dirty="0">
                    <a:latin typeface="Times New Roman" panose="02020603050405020304" pitchFamily="18" charset="0"/>
                    <a:cs typeface="Times New Roman" panose="02020603050405020304" pitchFamily="18" charset="0"/>
                  </a:rPr>
                  <a:t>F</a:t>
                </a:r>
                <a:r>
                  <a:rPr lang="en-IN" sz="2200" dirty="0">
                    <a:latin typeface="Times New Roman" panose="02020603050405020304" pitchFamily="18" charset="0"/>
                    <a:cs typeface="Times New Roman" panose="02020603050405020304" pitchFamily="18" charset="0"/>
                  </a:rPr>
                  <a:t>) and the original vector space X. In PCA, usually our data entries will be real numbers so its safe to say that here </a:t>
                </a:r>
                <a:r>
                  <a:rPr lang="en-IN" sz="2200" b="1" dirty="0">
                    <a:latin typeface="Times New Roman" panose="02020603050405020304" pitchFamily="18" charset="0"/>
                    <a:cs typeface="Times New Roman" panose="02020603050405020304" pitchFamily="18" charset="0"/>
                  </a:rPr>
                  <a:t>F</a:t>
                </a:r>
                <a:r>
                  <a:rPr lang="en-IN" sz="2200" dirty="0">
                    <a:latin typeface="Times New Roman" panose="02020603050405020304" pitchFamily="18" charset="0"/>
                    <a:cs typeface="Times New Roman" panose="02020603050405020304" pitchFamily="18" charset="0"/>
                  </a:rPr>
                  <a:t> is nothing but the real field </a:t>
                </a:r>
                <a:r>
                  <a:rPr lang="en-IN" sz="2200" b="1" dirty="0">
                    <a:latin typeface="Times New Roman" panose="02020603050405020304" pitchFamily="18" charset="0"/>
                    <a:cs typeface="Times New Roman" panose="02020603050405020304" pitchFamily="18" charset="0"/>
                  </a:rPr>
                  <a:t>R</a:t>
                </a:r>
                <a:r>
                  <a:rPr lang="en-IN" sz="2200" dirty="0">
                    <a:latin typeface="Times New Roman" panose="02020603050405020304" pitchFamily="18" charset="0"/>
                    <a:cs typeface="Times New Roman" panose="02020603050405020304" pitchFamily="18" charset="0"/>
                  </a:rPr>
                  <a:t>. We define our new map </a:t>
                </a:r>
                <a14:m>
                  <m:oMath xmlns:m="http://schemas.openxmlformats.org/officeDocument/2006/math">
                    <m:r>
                      <a:rPr lang="en-US" sz="2200" i="1">
                        <a:latin typeface="Cambria Math" panose="02040503050406030204" pitchFamily="18" charset="0"/>
                      </a:rPr>
                      <m:t>𝐾</m:t>
                    </m:r>
                    <m:d>
                      <m:dPr>
                        <m:ctrlPr>
                          <a:rPr lang="en-US" sz="2200" i="1">
                            <a:latin typeface="Cambria Math" panose="02040503050406030204" pitchFamily="18" charset="0"/>
                          </a:rPr>
                        </m:ctrlPr>
                      </m:dPr>
                      <m:e>
                        <m:r>
                          <a:rPr lang="en-US" sz="2200" i="1">
                            <a:latin typeface="Cambria Math" panose="02040503050406030204" pitchFamily="18" charset="0"/>
                          </a:rPr>
                          <m:t>•,•</m:t>
                        </m:r>
                      </m:e>
                    </m:d>
                    <m:r>
                      <a:rPr lang="en-US" sz="2200" b="0" i="0" smtClean="0">
                        <a:latin typeface="Cambria Math" panose="02040503050406030204" pitchFamily="18" charset="0"/>
                      </a:rPr>
                      <m:t>:</m:t>
                    </m:r>
                    <m:r>
                      <m:rPr>
                        <m:nor/>
                      </m:rPr>
                      <a:rPr lang="en-US" sz="2200" b="0" i="1" smtClean="0">
                        <a:latin typeface="Cambria Math" panose="02040503050406030204" pitchFamily="18" charset="0"/>
                      </a:rPr>
                      <m:t>X</m:t>
                    </m:r>
                    <m:r>
                      <m:rPr>
                        <m:nor/>
                      </m:rPr>
                      <a:rPr lang="en-US" sz="2200" b="0" i="0" smtClean="0">
                        <a:latin typeface="Cambria Math" panose="02040503050406030204" pitchFamily="18" charset="0"/>
                      </a:rPr>
                      <m:t> </m:t>
                    </m:r>
                    <m:r>
                      <m:rPr>
                        <m:nor/>
                      </m:rPr>
                      <a:rPr lang="en-IN" sz="2200">
                        <a:latin typeface="Times New Roman" panose="02020603050405020304" pitchFamily="18" charset="0"/>
                        <a:cs typeface="Times New Roman" panose="02020603050405020304" pitchFamily="18" charset="0"/>
                      </a:rPr>
                      <m:t>×</m:t>
                    </m:r>
                    <m:r>
                      <m:rPr>
                        <m:nor/>
                      </m:rPr>
                      <a:rPr lang="en-US" sz="2200" b="0" i="1" smtClean="0">
                        <a:latin typeface="Times New Roman" panose="02020603050405020304" pitchFamily="18" charset="0"/>
                        <a:cs typeface="Times New Roman" panose="02020603050405020304" pitchFamily="18" charset="0"/>
                      </a:rPr>
                      <m:t>X</m:t>
                    </m:r>
                    <m:r>
                      <a:rPr lang="en-US" sz="2200" b="0" i="1" smtClean="0">
                        <a:latin typeface="Cambria Math" panose="02040503050406030204" pitchFamily="18" charset="0"/>
                        <a:cs typeface="Times New Roman" panose="02020603050405020304" pitchFamily="18" charset="0"/>
                      </a:rPr>
                      <m:t>→</m:t>
                    </m:r>
                    <m:r>
                      <a:rPr lang="en-US" sz="2200" b="1" i="1" smtClean="0">
                        <a:latin typeface="Cambria Math" panose="02040503050406030204" pitchFamily="18" charset="0"/>
                        <a:cs typeface="Times New Roman" panose="02020603050405020304" pitchFamily="18" charset="0"/>
                      </a:rPr>
                      <m:t>𝑹</m:t>
                    </m:r>
                  </m:oMath>
                </a14:m>
                <a:r>
                  <a:rPr lang="en-IN" sz="2200" b="1"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as the composition of the maps f and g s.t,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𝐾</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𝑥</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𝑦</m:t>
                        </m:r>
                      </m:e>
                    </m:d>
                    <m:r>
                      <a:rPr lang="en-US" sz="2200" b="0" i="1" smtClean="0">
                        <a:latin typeface="Cambria Math" panose="02040503050406030204" pitchFamily="18" charset="0"/>
                        <a:cs typeface="Times New Roman" panose="02020603050405020304" pitchFamily="18" charset="0"/>
                      </a:rPr>
                      <m:t>=</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𝑓</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𝑔</m:t>
                        </m:r>
                      </m:e>
                    </m:d>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𝑥</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𝑦</m:t>
                        </m:r>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𝑓</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𝑔</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𝑥</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𝑦</m:t>
                            </m:r>
                          </m:e>
                        </m:d>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𝑓</m:t>
                    </m:r>
                    <m:r>
                      <a:rPr lang="en-US" sz="2200" b="0" i="1" smtClean="0">
                        <a:latin typeface="Cambria Math" panose="02040503050406030204" pitchFamily="18" charset="0"/>
                        <a:cs typeface="Times New Roman" panose="02020603050405020304" pitchFamily="18" charset="0"/>
                      </a:rPr>
                      <m:t>(</m:t>
                    </m:r>
                    <m:r>
                      <m:rPr>
                        <m:nor/>
                      </m:rPr>
                      <a:rPr lang="el-GR" sz="2200" dirty="0">
                        <a:latin typeface="Times New Roman" panose="02020603050405020304" pitchFamily="18" charset="0"/>
                        <a:cs typeface="Times New Roman" panose="02020603050405020304" pitchFamily="18" charset="0"/>
                      </a:rPr>
                      <m:t>Φ</m:t>
                    </m:r>
                    <m:r>
                      <m:rPr>
                        <m:nor/>
                      </m:rPr>
                      <a:rPr lang="el-GR" sz="2200" dirty="0">
                        <a:latin typeface="Times New Roman" panose="02020603050405020304" pitchFamily="18" charset="0"/>
                        <a:cs typeface="Times New Roman" panose="02020603050405020304" pitchFamily="18" charset="0"/>
                      </a:rPr>
                      <m:t>(</m:t>
                    </m:r>
                    <m:r>
                      <m:rPr>
                        <m:nor/>
                      </m:rPr>
                      <a:rPr lang="en-IN" sz="2200" dirty="0">
                        <a:latin typeface="Times New Roman" panose="02020603050405020304" pitchFamily="18" charset="0"/>
                        <a:cs typeface="Times New Roman" panose="02020603050405020304" pitchFamily="18" charset="0"/>
                      </a:rPr>
                      <m:t>x</m:t>
                    </m:r>
                    <m:r>
                      <m:rPr>
                        <m:nor/>
                      </m:rPr>
                      <a:rPr lang="en-IN" sz="2200" dirty="0">
                        <a:latin typeface="Times New Roman" panose="02020603050405020304" pitchFamily="18" charset="0"/>
                        <a:cs typeface="Times New Roman" panose="02020603050405020304" pitchFamily="18" charset="0"/>
                      </a:rPr>
                      <m:t>)</m:t>
                    </m:r>
                    <m:r>
                      <m:rPr>
                        <m:nor/>
                      </m:rPr>
                      <a:rPr lang="en-US" sz="2200" b="0" i="0" dirty="0" smtClean="0">
                        <a:latin typeface="Times New Roman" panose="02020603050405020304" pitchFamily="18" charset="0"/>
                        <a:cs typeface="Times New Roman" panose="02020603050405020304" pitchFamily="18" charset="0"/>
                      </a:rPr>
                      <m:t>,</m:t>
                    </m:r>
                    <m:r>
                      <m:rPr>
                        <m:nor/>
                      </m:rPr>
                      <a:rPr lang="el-GR" sz="2200" dirty="0">
                        <a:latin typeface="Times New Roman" panose="02020603050405020304" pitchFamily="18" charset="0"/>
                        <a:cs typeface="Times New Roman" panose="02020603050405020304" pitchFamily="18" charset="0"/>
                      </a:rPr>
                      <m:t>Φ</m:t>
                    </m:r>
                    <m:r>
                      <m:rPr>
                        <m:nor/>
                      </m:rPr>
                      <a:rPr lang="el-GR" sz="2200" dirty="0">
                        <a:latin typeface="Times New Roman" panose="02020603050405020304" pitchFamily="18" charset="0"/>
                        <a:cs typeface="Times New Roman" panose="02020603050405020304" pitchFamily="18" charset="0"/>
                      </a:rPr>
                      <m:t>(</m:t>
                    </m:r>
                    <m:r>
                      <m:rPr>
                        <m:nor/>
                      </m:rPr>
                      <a:rPr lang="en-US" sz="2200" b="0" i="0" dirty="0" smtClean="0">
                        <a:latin typeface="Times New Roman" panose="02020603050405020304" pitchFamily="18" charset="0"/>
                        <a:cs typeface="Times New Roman" panose="02020603050405020304" pitchFamily="18" charset="0"/>
                      </a:rPr>
                      <m:t>y</m:t>
                    </m:r>
                    <m:r>
                      <m:rPr>
                        <m:nor/>
                      </m:rPr>
                      <a:rPr lang="en-IN" sz="2200" dirty="0">
                        <a:latin typeface="Times New Roman" panose="02020603050405020304" pitchFamily="18" charset="0"/>
                        <a:cs typeface="Times New Roman" panose="02020603050405020304" pitchFamily="18" charset="0"/>
                      </a:rPr>
                      <m:t>)</m:t>
                    </m:r>
                    <m:r>
                      <m:rPr>
                        <m:nor/>
                      </m:rPr>
                      <a:rPr lang="en-US" sz="2200" b="0" i="0" dirty="0" smtClean="0">
                        <a:latin typeface="Times New Roman" panose="02020603050405020304" pitchFamily="18" charset="0"/>
                        <a:cs typeface="Times New Roman" panose="02020603050405020304" pitchFamily="18" charset="0"/>
                      </a:rPr>
                      <m:t>)</m:t>
                    </m:r>
                  </m:oMath>
                </a14:m>
                <a:r>
                  <a:rPr lang="en-IN" sz="2200" b="1" dirty="0">
                    <a:latin typeface="Times New Roman" panose="02020603050405020304" pitchFamily="18" charset="0"/>
                    <a:cs typeface="Times New Roman" panose="02020603050405020304" pitchFamily="18" charset="0"/>
                  </a:rPr>
                  <a:t>.</a:t>
                </a:r>
              </a:p>
            </p:txBody>
          </p:sp>
        </mc:Choice>
        <mc:Fallback xmlns="">
          <p:sp>
            <p:nvSpPr>
              <p:cNvPr id="12" name="TextBox 11">
                <a:extLst>
                  <a:ext uri="{FF2B5EF4-FFF2-40B4-BE49-F238E27FC236}">
                    <a16:creationId xmlns:a16="http://schemas.microsoft.com/office/drawing/2014/main" id="{421091D5-2576-4590-8B99-4E629D3115A3}"/>
                  </a:ext>
                </a:extLst>
              </p:cNvPr>
              <p:cNvSpPr txBox="1">
                <a:spLocks noRot="1" noChangeAspect="1" noMove="1" noResize="1" noEditPoints="1" noAdjustHandles="1" noChangeArrowheads="1" noChangeShapeType="1" noTextEdit="1"/>
              </p:cNvSpPr>
              <p:nvPr/>
            </p:nvSpPr>
            <p:spPr>
              <a:xfrm>
                <a:off x="154158" y="157959"/>
                <a:ext cx="11883683" cy="1828706"/>
              </a:xfrm>
              <a:prstGeom prst="rect">
                <a:avLst/>
              </a:prstGeom>
              <a:blipFill>
                <a:blip r:embed="rId2"/>
                <a:stretch>
                  <a:fillRect l="-564" t="-2333" r="-410" b="-4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31DB836-8D48-414D-8D2B-2EE1B4B0ADBE}"/>
                  </a:ext>
                </a:extLst>
              </p:cNvPr>
              <p:cNvSpPr txBox="1"/>
              <p:nvPr/>
            </p:nvSpPr>
            <p:spPr>
              <a:xfrm>
                <a:off x="154154" y="2079393"/>
                <a:ext cx="11194981" cy="830997"/>
              </a:xfrm>
              <a:prstGeom prst="rect">
                <a:avLst/>
              </a:prstGeom>
              <a:noFill/>
            </p:spPr>
            <p:txBody>
              <a:bodyPr wrap="square" rtlCol="0">
                <a:spAutoFit/>
              </a:bodyPr>
              <a:lstStyle/>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We define the map f in such a way that it satisfies the following conditions for </a:t>
                </a:r>
                <a14:m>
                  <m:oMath xmlns:m="http://schemas.openxmlformats.org/officeDocument/2006/math">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𝑣</m:t>
                    </m:r>
                    <m:r>
                      <a:rPr lang="en-US" sz="2400" b="0" i="1" smtClean="0">
                        <a:latin typeface="Cambria Math" panose="02040503050406030204" pitchFamily="18" charset="0"/>
                      </a:rPr>
                      <m:t>,</m:t>
                    </m:r>
                    <m:r>
                      <a:rPr lang="en-US" sz="2400" b="0" i="1" smtClean="0">
                        <a:latin typeface="Cambria Math" panose="02040503050406030204" pitchFamily="18" charset="0"/>
                      </a:rPr>
                      <m:t>𝑤</m:t>
                    </m:r>
                    <m:r>
                      <m:rPr>
                        <m:nor/>
                      </m:rPr>
                      <a:rPr lang="en-US" sz="2400" i="0" smtClean="0">
                        <a:latin typeface="Times New Roman" panose="02020603050405020304" pitchFamily="18" charset="0"/>
                        <a:cs typeface="Times New Roman" panose="02020603050405020304" pitchFamily="18" charset="0"/>
                      </a:rPr>
                      <m:t> </m:t>
                    </m:r>
                    <m:r>
                      <m:rPr>
                        <m:nor/>
                      </m:rPr>
                      <a:rPr lang="en-IN" sz="2400">
                        <a:latin typeface="Times New Roman" panose="02020603050405020304" pitchFamily="18" charset="0"/>
                        <a:cs typeface="Times New Roman" panose="02020603050405020304" pitchFamily="18" charset="0"/>
                      </a:rPr>
                      <m:t>∈</m:t>
                    </m:r>
                    <m:r>
                      <m:rPr>
                        <m:nor/>
                      </m:rPr>
                      <a:rPr lang="en-IN" sz="2400" i="1" dirty="0">
                        <a:latin typeface="Script MT Bold" panose="03040602040607080904" pitchFamily="66" charset="0"/>
                        <a:cs typeface="Times New Roman" panose="02020603050405020304" pitchFamily="18" charset="0"/>
                      </a:rPr>
                      <m:t>H</m:t>
                    </m:r>
                  </m:oMath>
                </a14:m>
                <a:r>
                  <a:rPr lang="en-US" sz="2400" dirty="0">
                    <a:latin typeface="Times New Roman" panose="02020603050405020304" pitchFamily="18" charset="0"/>
                    <a:cs typeface="Times New Roman" panose="02020603050405020304" pitchFamily="18" charset="0"/>
                  </a:rPr>
                  <a:t> and </a:t>
                </a:r>
                <a14:m>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r>
                      <m:rPr>
                        <m:nor/>
                      </m:rPr>
                      <a:rPr lang="en-US" sz="2400" i="0" smtClean="0">
                        <a:latin typeface="Times New Roman" panose="02020603050405020304" pitchFamily="18" charset="0"/>
                        <a:cs typeface="Times New Roman" panose="02020603050405020304" pitchFamily="18" charset="0"/>
                      </a:rPr>
                      <m:t> </m:t>
                    </m:r>
                    <m:r>
                      <m:rPr>
                        <m:nor/>
                      </m:rPr>
                      <a:rPr lang="en-IN" sz="2400">
                        <a:latin typeface="Times New Roman" panose="02020603050405020304" pitchFamily="18" charset="0"/>
                        <a:cs typeface="Times New Roman" panose="02020603050405020304" pitchFamily="18" charset="0"/>
                      </a:rPr>
                      <m:t>∈</m:t>
                    </m:r>
                    <m:r>
                      <m:rPr>
                        <m:nor/>
                      </m:rPr>
                      <a:rPr lang="en-US" sz="2400" i="0" smtClean="0">
                        <a:latin typeface="Times New Roman" panose="02020603050405020304" pitchFamily="18" charset="0"/>
                        <a:cs typeface="Times New Roman" panose="02020603050405020304" pitchFamily="18" charset="0"/>
                      </a:rPr>
                      <m:t> </m:t>
                    </m:r>
                    <m:r>
                      <m:rPr>
                        <m:nor/>
                      </m:rPr>
                      <a:rPr lang="en-US" sz="2400" b="1" i="1" smtClean="0">
                        <a:latin typeface="Times New Roman" panose="02020603050405020304" pitchFamily="18" charset="0"/>
                        <a:cs typeface="Times New Roman" panose="02020603050405020304" pitchFamily="18" charset="0"/>
                      </a:rPr>
                      <m:t>R</m:t>
                    </m:r>
                  </m:oMath>
                </a14:m>
                <a:r>
                  <a:rPr lang="en-US" sz="2400" b="1"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(scalars):</a:t>
                </a:r>
                <a:endParaRPr lang="en-IN" sz="2400" dirty="0">
                  <a:latin typeface="Times New Roman" panose="02020603050405020304" pitchFamily="18"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231DB836-8D48-414D-8D2B-2EE1B4B0ADBE}"/>
                  </a:ext>
                </a:extLst>
              </p:cNvPr>
              <p:cNvSpPr txBox="1">
                <a:spLocks noRot="1" noChangeAspect="1" noMove="1" noResize="1" noEditPoints="1" noAdjustHandles="1" noChangeArrowheads="1" noChangeShapeType="1" noTextEdit="1"/>
              </p:cNvSpPr>
              <p:nvPr/>
            </p:nvSpPr>
            <p:spPr>
              <a:xfrm>
                <a:off x="154154" y="2079393"/>
                <a:ext cx="11194981" cy="830997"/>
              </a:xfrm>
              <a:prstGeom prst="rect">
                <a:avLst/>
              </a:prstGeom>
              <a:blipFill>
                <a:blip r:embed="rId3"/>
                <a:stretch>
                  <a:fillRect l="-708" t="-5882" b="-1617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8B0CB871-D0B6-4D80-AB70-F17D850CB1BF}"/>
                  </a:ext>
                </a:extLst>
              </p:cNvPr>
              <p:cNvSpPr/>
              <p:nvPr/>
            </p:nvSpPr>
            <p:spPr>
              <a:xfrm>
                <a:off x="1156197" y="2921168"/>
                <a:ext cx="9190893" cy="1015663"/>
              </a:xfrm>
              <a:prstGeom prst="rect">
                <a:avLst/>
              </a:prstGeom>
            </p:spPr>
            <p:txBody>
              <a:bodyPr wrap="square">
                <a:spAutoFit/>
              </a:bodyPr>
              <a:lstStyle/>
              <a:p>
                <a:r>
                  <a:rPr lang="en-IN" sz="2000" dirty="0">
                    <a:latin typeface="Times New Roman" panose="02020603050405020304" pitchFamily="18" charset="0"/>
                    <a:cs typeface="Times New Roman" panose="02020603050405020304" pitchFamily="18" charset="0"/>
                  </a:rPr>
                  <a:t>i. Bi-linearity:- </a:t>
                </a:r>
                <a14:m>
                  <m:oMath xmlns:m="http://schemas.openxmlformats.org/officeDocument/2006/math">
                    <m:r>
                      <a:rPr lang="en-US" sz="2000" b="0" i="1" smtClean="0">
                        <a:latin typeface="Cambria Math" panose="02040503050406030204" pitchFamily="18" charset="0"/>
                        <a:cs typeface="Times New Roman" panose="02020603050405020304" pitchFamily="18" charset="0"/>
                      </a:rPr>
                      <m:t>𝑓</m:t>
                    </m:r>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𝑝𝑢</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𝑞𝑣</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𝑤</m:t>
                        </m:r>
                      </m:e>
                    </m:d>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𝑝𝑓</m:t>
                    </m:r>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𝑢</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𝑤</m:t>
                        </m:r>
                      </m:e>
                    </m:d>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𝑞𝑓</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𝑣</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𝑤</m:t>
                    </m:r>
                    <m:r>
                      <a:rPr lang="en-US" sz="2000" b="0" i="1" smtClean="0">
                        <a:latin typeface="Cambria Math" panose="02040503050406030204" pitchFamily="18" charset="0"/>
                        <a:cs typeface="Times New Roman" panose="02020603050405020304" pitchFamily="18" charset="0"/>
                      </a:rPr>
                      <m:t>)</m:t>
                    </m:r>
                  </m:oMath>
                </a14:m>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ii. Conjugate Symmetry (Or Simple Symmetry):- </a:t>
                </a:r>
                <a14:m>
                  <m:oMath xmlns:m="http://schemas.openxmlformats.org/officeDocument/2006/math">
                    <m:r>
                      <a:rPr lang="en-US" sz="2000" b="0" i="1" smtClean="0">
                        <a:latin typeface="Cambria Math" panose="02040503050406030204" pitchFamily="18" charset="0"/>
                        <a:cs typeface="Times New Roman" panose="02020603050405020304" pitchFamily="18" charset="0"/>
                      </a:rPr>
                      <m:t>𝑓</m:t>
                    </m:r>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𝑢</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𝑣</m:t>
                        </m:r>
                      </m:e>
                    </m:d>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𝑓</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𝑣</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𝑢</m:t>
                    </m:r>
                    <m:r>
                      <a:rPr lang="en-US" sz="2000" b="0" i="1" smtClean="0">
                        <a:latin typeface="Cambria Math" panose="02040503050406030204" pitchFamily="18" charset="0"/>
                        <a:cs typeface="Times New Roman" panose="02020603050405020304" pitchFamily="18" charset="0"/>
                      </a:rPr>
                      <m:t>)</m:t>
                    </m:r>
                  </m:oMath>
                </a14:m>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iii. Positive Definiteness:- </a:t>
                </a:r>
                <a14:m>
                  <m:oMath xmlns:m="http://schemas.openxmlformats.org/officeDocument/2006/math">
                    <m:r>
                      <a:rPr lang="en-US" sz="2000" b="0" i="1" smtClean="0">
                        <a:latin typeface="Cambria Math" panose="02040503050406030204" pitchFamily="18" charset="0"/>
                        <a:cs typeface="Times New Roman" panose="02020603050405020304" pitchFamily="18" charset="0"/>
                      </a:rPr>
                      <m:t>𝑓</m:t>
                    </m:r>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𝑢</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𝑢</m:t>
                        </m:r>
                      </m:e>
                    </m:d>
                    <m:r>
                      <a:rPr lang="en-US" sz="2000" b="0" i="1" smtClean="0">
                        <a:latin typeface="Cambria Math" panose="02040503050406030204" pitchFamily="18" charset="0"/>
                        <a:cs typeface="Times New Roman" panose="02020603050405020304" pitchFamily="18" charset="0"/>
                      </a:rPr>
                      <m:t>=0 </m:t>
                    </m:r>
                    <m:r>
                      <m:rPr>
                        <m:sty m:val="p"/>
                      </m:rPr>
                      <a:rPr lang="en-US" sz="2000" b="0" i="0" smtClean="0">
                        <a:latin typeface="Cambria Math" panose="02040503050406030204" pitchFamily="18" charset="0"/>
                        <a:cs typeface="Times New Roman" panose="02020603050405020304" pitchFamily="18" charset="0"/>
                      </a:rPr>
                      <m:t>iff</m:t>
                    </m:r>
                    <m:r>
                      <a:rPr lang="en-US" sz="2000" b="0" i="0"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rPr>
                      <m:t>𝑢</m:t>
                    </m:r>
                    <m:r>
                      <a:rPr lang="en-US" sz="2000" b="0" i="1" smtClean="0">
                        <a:latin typeface="Cambria Math" panose="02040503050406030204" pitchFamily="18" charset="0"/>
                      </a:rPr>
                      <m:t>=0</m:t>
                    </m:r>
                  </m:oMath>
                </a14:m>
                <a:r>
                  <a:rPr lang="en-IN" sz="2000" dirty="0">
                    <a:latin typeface="Times New Roman" panose="02020603050405020304" pitchFamily="18" charset="0"/>
                    <a:cs typeface="Times New Roman" panose="02020603050405020304" pitchFamily="18" charset="0"/>
                  </a:rPr>
                  <a:t> (the zero-vector in </a:t>
                </a:r>
                <a:r>
                  <a:rPr lang="en-IN" sz="2000" i="1" dirty="0">
                    <a:latin typeface="Script MT Bold" panose="03040602040607080904" pitchFamily="66" charset="0"/>
                    <a:cs typeface="Times New Roman" panose="02020603050405020304" pitchFamily="18" charset="0"/>
                  </a:rPr>
                  <a:t>H </a:t>
                </a:r>
                <a:r>
                  <a:rPr lang="en-IN" sz="2000" i="1"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mc:Choice>
        <mc:Fallback xmlns="">
          <p:sp>
            <p:nvSpPr>
              <p:cNvPr id="14" name="Rectangle 13">
                <a:extLst>
                  <a:ext uri="{FF2B5EF4-FFF2-40B4-BE49-F238E27FC236}">
                    <a16:creationId xmlns:a16="http://schemas.microsoft.com/office/drawing/2014/main" id="{8B0CB871-D0B6-4D80-AB70-F17D850CB1BF}"/>
                  </a:ext>
                </a:extLst>
              </p:cNvPr>
              <p:cNvSpPr>
                <a:spLocks noRot="1" noChangeAspect="1" noMove="1" noResize="1" noEditPoints="1" noAdjustHandles="1" noChangeArrowheads="1" noChangeShapeType="1" noTextEdit="1"/>
              </p:cNvSpPr>
              <p:nvPr/>
            </p:nvSpPr>
            <p:spPr>
              <a:xfrm>
                <a:off x="1156197" y="2921168"/>
                <a:ext cx="9190893" cy="1015663"/>
              </a:xfrm>
              <a:prstGeom prst="rect">
                <a:avLst/>
              </a:prstGeom>
              <a:blipFill>
                <a:blip r:embed="rId4"/>
                <a:stretch>
                  <a:fillRect l="-730" t="-2994" b="-1018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AF13B0B-5431-4BB5-A999-07FEFAA4CA34}"/>
                  </a:ext>
                </a:extLst>
              </p:cNvPr>
              <p:cNvSpPr txBox="1"/>
              <p:nvPr/>
            </p:nvSpPr>
            <p:spPr>
              <a:xfrm>
                <a:off x="154154" y="4115252"/>
                <a:ext cx="11586570" cy="1877437"/>
              </a:xfrm>
              <a:prstGeom prst="rect">
                <a:avLst/>
              </a:prstGeom>
              <a:noFill/>
            </p:spPr>
            <p:txBody>
              <a:bodyPr wrap="square" rtlCol="0">
                <a:spAutoFit/>
              </a:bodyPr>
              <a:lstStyle/>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So accordingly the map </a:t>
                </a:r>
                <a14:m>
                  <m:oMath xmlns:m="http://schemas.openxmlformats.org/officeDocument/2006/math">
                    <m:r>
                      <a:rPr lang="en-US" sz="2400" i="1">
                        <a:latin typeface="Cambria Math" panose="02040503050406030204" pitchFamily="18" charset="0"/>
                      </a:rPr>
                      <m:t>𝐾</m:t>
                    </m:r>
                    <m:d>
                      <m:dPr>
                        <m:ctrlPr>
                          <a:rPr lang="en-US" sz="2400" i="1">
                            <a:latin typeface="Cambria Math" panose="02040503050406030204" pitchFamily="18" charset="0"/>
                          </a:rPr>
                        </m:ctrlPr>
                      </m:dPr>
                      <m:e>
                        <m:r>
                          <a:rPr lang="en-US" sz="2400" i="1">
                            <a:latin typeface="Cambria Math" panose="02040503050406030204" pitchFamily="18" charset="0"/>
                          </a:rPr>
                          <m:t>•,•</m:t>
                        </m:r>
                      </m:e>
                    </m:d>
                    <m:r>
                      <a:rPr lang="en-US" sz="2400" i="1">
                        <a:latin typeface="Cambria Math" panose="02040503050406030204" pitchFamily="18" charset="0"/>
                      </a:rPr>
                      <m:t> </m:t>
                    </m:r>
                  </m:oMath>
                </a14:m>
                <a:r>
                  <a:rPr lang="en-IN" sz="2400" dirty="0">
                    <a:latin typeface="Times New Roman" panose="02020603050405020304" pitchFamily="18" charset="0"/>
                    <a:cs typeface="Times New Roman" panose="02020603050405020304" pitchFamily="18" charset="0"/>
                  </a:rPr>
                  <a:t>should satisfy the following conditions for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m:t>
                    </m:r>
                    <m:r>
                      <m:rPr>
                        <m:nor/>
                      </m:rPr>
                      <a:rPr lang="en-US" sz="2400" b="0" i="0" smtClean="0">
                        <a:latin typeface="Cambria Math" panose="02040503050406030204" pitchFamily="18" charset="0"/>
                        <a:cs typeface="Times New Roman" panose="02020603050405020304" pitchFamily="18" charset="0"/>
                      </a:rPr>
                      <m:t>, </m:t>
                    </m:r>
                    <m:r>
                      <m:rPr>
                        <m:nor/>
                      </m:rPr>
                      <a:rPr lang="en-US" sz="2400" b="0" i="0" smtClean="0">
                        <a:latin typeface="Cambria Math" panose="02040503050406030204" pitchFamily="18" charset="0"/>
                        <a:cs typeface="Times New Roman" panose="02020603050405020304" pitchFamily="18" charset="0"/>
                      </a:rPr>
                      <m:t>z</m:t>
                    </m:r>
                    <m:r>
                      <m:rPr>
                        <m:nor/>
                      </m:rPr>
                      <a:rPr lang="en-US" sz="2400" b="0" i="0" smtClean="0">
                        <a:latin typeface="Cambria Math" panose="02040503050406030204" pitchFamily="18" charset="0"/>
                        <a:cs typeface="Times New Roman" panose="02020603050405020304" pitchFamily="18" charset="0"/>
                      </a:rPr>
                      <m:t> </m:t>
                    </m:r>
                    <m:r>
                      <m:rPr>
                        <m:nor/>
                      </m:rPr>
                      <a:rPr lang="en-IN" sz="2400" smtClean="0"/>
                      <m:t>∈</m:t>
                    </m:r>
                  </m:oMath>
                </a14:m>
                <a:r>
                  <a:rPr lang="en-IN" sz="2400" dirty="0">
                    <a:latin typeface="Times New Roman" panose="02020603050405020304" pitchFamily="18" charset="0"/>
                    <a:cs typeface="Times New Roman" panose="02020603050405020304" pitchFamily="18" charset="0"/>
                  </a:rPr>
                  <a:t> X and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𝑎</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m:t>
                    </m:r>
                  </m:oMath>
                </a14:m>
                <a:r>
                  <a:rPr lang="en-IN" sz="2400" dirty="0">
                    <a:latin typeface="Times New Roman" panose="02020603050405020304" pitchFamily="18" charset="0"/>
                    <a:cs typeface="Times New Roman" panose="02020603050405020304" pitchFamily="18" charset="0"/>
                  </a:rPr>
                  <a:t> </a:t>
                </a:r>
                <a14:m>
                  <m:oMath xmlns:m="http://schemas.openxmlformats.org/officeDocument/2006/math">
                    <m:r>
                      <m:rPr>
                        <m:nor/>
                      </m:rPr>
                      <a:rPr lang="en-IN" sz="2400" smtClean="0"/>
                      <m:t>∈</m:t>
                    </m:r>
                    <m:r>
                      <a:rPr lang="en-US" sz="2400" b="0" i="1" smtClean="0">
                        <a:latin typeface="Cambria Math" panose="02040503050406030204" pitchFamily="18" charset="0"/>
                      </a:rPr>
                      <m:t> </m:t>
                    </m:r>
                    <m:r>
                      <a:rPr lang="en-US" sz="2400" b="1" i="1" smtClean="0">
                        <a:latin typeface="Cambria Math" panose="02040503050406030204" pitchFamily="18" charset="0"/>
                      </a:rPr>
                      <m:t>𝑹</m:t>
                    </m:r>
                    <m:r>
                      <a:rPr lang="en-US" sz="2400" b="0" i="1" smtClean="0">
                        <a:latin typeface="Cambria Math" panose="02040503050406030204" pitchFamily="18" charset="0"/>
                      </a:rPr>
                      <m:t> </m:t>
                    </m:r>
                  </m:oMath>
                </a14:m>
                <a:r>
                  <a:rPr lang="en-IN" sz="2400" dirty="0">
                    <a:latin typeface="Times New Roman" panose="02020603050405020304" pitchFamily="18" charset="0"/>
                    <a:cs typeface="Times New Roman" panose="02020603050405020304" pitchFamily="18" charset="0"/>
                  </a:rPr>
                  <a:t>(scalars), as </a:t>
                </a:r>
                <a14:m>
                  <m:oMath xmlns:m="http://schemas.openxmlformats.org/officeDocument/2006/math">
                    <m:r>
                      <a:rPr lang="en-US" sz="2400" i="1">
                        <a:latin typeface="Cambria Math" panose="02040503050406030204" pitchFamily="18" charset="0"/>
                        <a:cs typeface="Times New Roman" panose="02020603050405020304" pitchFamily="18" charset="0"/>
                      </a:rPr>
                      <m:t>𝐾</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𝑦</m:t>
                        </m:r>
                      </m:e>
                    </m:d>
                    <m:r>
                      <a:rPr lang="en-US" sz="2400" b="0" i="1" smtClean="0">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𝑓</m:t>
                    </m:r>
                    <m:r>
                      <a:rPr lang="en-US" sz="2400" i="1">
                        <a:latin typeface="Cambria Math" panose="02040503050406030204" pitchFamily="18" charset="0"/>
                        <a:cs typeface="Times New Roman" panose="02020603050405020304" pitchFamily="18" charset="0"/>
                      </a:rPr>
                      <m:t>(</m:t>
                    </m:r>
                    <m:r>
                      <m:rPr>
                        <m:nor/>
                      </m:rPr>
                      <a:rPr lang="el-GR" sz="2400" dirty="0">
                        <a:latin typeface="Times New Roman" panose="02020603050405020304" pitchFamily="18" charset="0"/>
                        <a:cs typeface="Times New Roman" panose="02020603050405020304" pitchFamily="18" charset="0"/>
                      </a:rPr>
                      <m:t>Φ</m:t>
                    </m:r>
                    <m:r>
                      <m:rPr>
                        <m:nor/>
                      </m:rPr>
                      <a:rPr lang="el-GR" sz="2400" dirty="0">
                        <a:latin typeface="Times New Roman" panose="02020603050405020304" pitchFamily="18" charset="0"/>
                        <a:cs typeface="Times New Roman" panose="02020603050405020304" pitchFamily="18" charset="0"/>
                      </a:rPr>
                      <m:t>(</m:t>
                    </m:r>
                    <m:r>
                      <m:rPr>
                        <m:nor/>
                      </m:rPr>
                      <a:rPr lang="en-IN" sz="2400" dirty="0">
                        <a:latin typeface="Times New Roman" panose="02020603050405020304" pitchFamily="18" charset="0"/>
                        <a:cs typeface="Times New Roman" panose="02020603050405020304" pitchFamily="18" charset="0"/>
                      </a:rPr>
                      <m:t>x</m:t>
                    </m:r>
                    <m:r>
                      <m:rPr>
                        <m:nor/>
                      </m:rPr>
                      <a:rPr lang="en-IN" sz="2400" dirty="0">
                        <a:latin typeface="Times New Roman" panose="02020603050405020304" pitchFamily="18" charset="0"/>
                        <a:cs typeface="Times New Roman" panose="02020603050405020304" pitchFamily="18" charset="0"/>
                      </a:rPr>
                      <m:t>)</m:t>
                    </m:r>
                    <m:r>
                      <m:rPr>
                        <m:nor/>
                      </m:rPr>
                      <a:rPr lang="en-US" sz="2400" dirty="0">
                        <a:latin typeface="Times New Roman" panose="02020603050405020304" pitchFamily="18" charset="0"/>
                        <a:cs typeface="Times New Roman" panose="02020603050405020304" pitchFamily="18" charset="0"/>
                      </a:rPr>
                      <m:t>,</m:t>
                    </m:r>
                    <m:r>
                      <m:rPr>
                        <m:nor/>
                      </m:rPr>
                      <a:rPr lang="el-GR" sz="2400" dirty="0">
                        <a:latin typeface="Times New Roman" panose="02020603050405020304" pitchFamily="18" charset="0"/>
                        <a:cs typeface="Times New Roman" panose="02020603050405020304" pitchFamily="18" charset="0"/>
                      </a:rPr>
                      <m:t>Φ</m:t>
                    </m:r>
                    <m:r>
                      <m:rPr>
                        <m:nor/>
                      </m:rPr>
                      <a:rPr lang="el-GR" sz="2400" dirty="0">
                        <a:latin typeface="Times New Roman" panose="02020603050405020304" pitchFamily="18" charset="0"/>
                        <a:cs typeface="Times New Roman" panose="02020603050405020304" pitchFamily="18" charset="0"/>
                      </a:rPr>
                      <m:t>(</m:t>
                    </m:r>
                    <m:r>
                      <m:rPr>
                        <m:nor/>
                      </m:rPr>
                      <a:rPr lang="en-US" sz="2400" dirty="0">
                        <a:latin typeface="Times New Roman" panose="02020603050405020304" pitchFamily="18" charset="0"/>
                        <a:cs typeface="Times New Roman" panose="02020603050405020304" pitchFamily="18" charset="0"/>
                      </a:rPr>
                      <m:t>y</m:t>
                    </m:r>
                    <m:r>
                      <m:rPr>
                        <m:nor/>
                      </m:rPr>
                      <a:rPr lang="en-IN" sz="2400" dirty="0">
                        <a:latin typeface="Times New Roman" panose="02020603050405020304" pitchFamily="18" charset="0"/>
                        <a:cs typeface="Times New Roman" panose="02020603050405020304" pitchFamily="18" charset="0"/>
                      </a:rPr>
                      <m:t>)</m:t>
                    </m:r>
                    <m:r>
                      <m:rPr>
                        <m:nor/>
                      </m:rPr>
                      <a:rPr lang="en-US" sz="2400" dirty="0">
                        <a:latin typeface="Times New Roman" panose="020206030504050203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 </m:t>
                    </m:r>
                  </m:oMath>
                </a14:m>
                <a:r>
                  <a:rPr lang="en-IN"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 Bi-linearity:-  </a:t>
                </a:r>
                <a14:m>
                  <m:oMath xmlns:m="http://schemas.openxmlformats.org/officeDocument/2006/math">
                    <m:r>
                      <a:rPr lang="en-US" sz="2000" i="1" smtClean="0">
                        <a:latin typeface="Cambria Math" panose="02040503050406030204" pitchFamily="18" charset="0"/>
                      </a:rPr>
                      <m:t>𝐾</m:t>
                    </m:r>
                    <m:d>
                      <m:dPr>
                        <m:ctrlPr>
                          <a:rPr lang="en-US" sz="2000" i="1">
                            <a:latin typeface="Cambria Math" panose="02040503050406030204" pitchFamily="18" charset="0"/>
                          </a:rPr>
                        </m:ctrlPr>
                      </m:dPr>
                      <m:e>
                        <m:r>
                          <a:rPr lang="en-US" sz="2000" b="0" i="1" smtClean="0">
                            <a:latin typeface="Cambria Math" panose="02040503050406030204" pitchFamily="18" charset="0"/>
                          </a:rPr>
                          <m:t>𝑎</m:t>
                        </m:r>
                        <m:r>
                          <m:rPr>
                            <m:nor/>
                          </m:rPr>
                          <a:rPr lang="el-GR" sz="2000" dirty="0" smtClean="0">
                            <a:latin typeface="Times New Roman" panose="02020603050405020304" pitchFamily="18" charset="0"/>
                            <a:cs typeface="Times New Roman" panose="02020603050405020304" pitchFamily="18" charset="0"/>
                          </a:rPr>
                          <m:t>Φ</m:t>
                        </m:r>
                        <m:r>
                          <a:rPr lang="en-US" sz="2000" b="0" i="1" dirty="0"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𝑏</m:t>
                        </m:r>
                        <m:r>
                          <m:rPr>
                            <m:nor/>
                          </m:rPr>
                          <a:rPr lang="el-GR" sz="2000" dirty="0" smtClean="0">
                            <a:latin typeface="Times New Roman" panose="02020603050405020304" pitchFamily="18" charset="0"/>
                            <a:cs typeface="Times New Roman" panose="02020603050405020304" pitchFamily="18" charset="0"/>
                          </a:rPr>
                          <m:t>Φ</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r>
                          <m:rPr>
                            <m:nor/>
                          </m:rPr>
                          <a:rPr lang="el-GR" sz="2000" dirty="0" smtClean="0">
                            <a:latin typeface="Times New Roman" panose="02020603050405020304" pitchFamily="18" charset="0"/>
                            <a:cs typeface="Times New Roman" panose="02020603050405020304" pitchFamily="18" charset="0"/>
                          </a:rPr>
                          <m:t>Φ</m:t>
                        </m:r>
                        <m:r>
                          <a:rPr lang="en-US" sz="2000" b="0" i="1" dirty="0"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rPr>
                          <m:t>𝑧</m:t>
                        </m:r>
                        <m:r>
                          <a:rPr lang="en-US" sz="2000" b="0" i="1" smtClean="0">
                            <a:latin typeface="Cambria Math" panose="02040503050406030204" pitchFamily="18" charset="0"/>
                          </a:rPr>
                          <m:t>)</m:t>
                        </m:r>
                      </m:e>
                    </m:d>
                    <m:r>
                      <a:rPr lang="en-US" sz="2000" b="0" i="1" smtClean="0">
                        <a:latin typeface="Cambria Math" panose="02040503050406030204" pitchFamily="18" charset="0"/>
                      </a:rPr>
                      <m:t>=</m:t>
                    </m:r>
                    <m:r>
                      <a:rPr lang="en-US" sz="2000" b="0" i="1" smtClean="0">
                        <a:latin typeface="Cambria Math" panose="02040503050406030204" pitchFamily="18" charset="0"/>
                      </a:rPr>
                      <m:t>𝑎𝐾</m:t>
                    </m:r>
                    <m:d>
                      <m:dPr>
                        <m:ctrlPr>
                          <a:rPr lang="en-US" sz="2000" b="0" i="1" smtClean="0">
                            <a:latin typeface="Cambria Math" panose="02040503050406030204" pitchFamily="18" charset="0"/>
                          </a:rPr>
                        </m:ctrlPr>
                      </m:dPr>
                      <m:e>
                        <m:r>
                          <m:rPr>
                            <m:nor/>
                          </m:rPr>
                          <a:rPr lang="el-GR" sz="2000" dirty="0" smtClean="0">
                            <a:latin typeface="Times New Roman" panose="02020603050405020304" pitchFamily="18" charset="0"/>
                            <a:cs typeface="Times New Roman" panose="02020603050405020304" pitchFamily="18" charset="0"/>
                          </a:rPr>
                          <m:t>Φ</m:t>
                        </m:r>
                        <m:r>
                          <a:rPr lang="en-US" sz="2000" b="0" i="1" dirty="0"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m:rPr>
                            <m:nor/>
                          </m:rPr>
                          <a:rPr lang="el-GR" sz="2000" dirty="0" smtClean="0">
                            <a:latin typeface="Times New Roman" panose="02020603050405020304" pitchFamily="18" charset="0"/>
                            <a:cs typeface="Times New Roman" panose="02020603050405020304" pitchFamily="18" charset="0"/>
                          </a:rPr>
                          <m:t>Φ</m:t>
                        </m:r>
                        <m:r>
                          <a:rPr lang="en-US" sz="2000" b="0" i="1" dirty="0"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rPr>
                          <m:t>𝑧</m:t>
                        </m:r>
                        <m:r>
                          <a:rPr lang="en-US" sz="2000" b="0" i="1" smtClean="0">
                            <a:latin typeface="Cambria Math" panose="02040503050406030204" pitchFamily="18" charset="0"/>
                          </a:rPr>
                          <m:t>)</m:t>
                        </m:r>
                      </m:e>
                    </m:d>
                    <m:r>
                      <a:rPr lang="en-US" sz="2000" b="0" i="1" smtClean="0">
                        <a:latin typeface="Cambria Math" panose="02040503050406030204" pitchFamily="18" charset="0"/>
                      </a:rPr>
                      <m:t>+</m:t>
                    </m:r>
                    <m:r>
                      <a:rPr lang="en-US" sz="2000" b="0" i="1" smtClean="0">
                        <a:latin typeface="Cambria Math" panose="02040503050406030204" pitchFamily="18" charset="0"/>
                      </a:rPr>
                      <m:t>𝑏𝐾</m:t>
                    </m:r>
                    <m:r>
                      <a:rPr lang="en-US" sz="2000" b="0" i="1" smtClean="0">
                        <a:latin typeface="Cambria Math" panose="02040503050406030204" pitchFamily="18" charset="0"/>
                      </a:rPr>
                      <m:t>(</m:t>
                    </m:r>
                    <m:r>
                      <m:rPr>
                        <m:nor/>
                      </m:rPr>
                      <a:rPr lang="el-GR" sz="2000" dirty="0" smtClean="0">
                        <a:latin typeface="Times New Roman" panose="02020603050405020304" pitchFamily="18" charset="0"/>
                        <a:cs typeface="Times New Roman" panose="02020603050405020304" pitchFamily="18" charset="0"/>
                      </a:rPr>
                      <m:t>Φ</m:t>
                    </m:r>
                    <m:r>
                      <a:rPr lang="en-US" sz="2000" b="0" i="1" dirty="0"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r>
                      <m:rPr>
                        <m:nor/>
                      </m:rPr>
                      <a:rPr lang="el-GR" sz="2000" dirty="0" smtClean="0">
                        <a:latin typeface="Times New Roman" panose="02020603050405020304" pitchFamily="18" charset="0"/>
                        <a:cs typeface="Times New Roman" panose="02020603050405020304" pitchFamily="18" charset="0"/>
                      </a:rPr>
                      <m:t>Φ</m:t>
                    </m:r>
                    <m:r>
                      <a:rPr lang="en-US" sz="2000" b="0" i="1" dirty="0"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rPr>
                      <m:t>𝑧</m:t>
                    </m:r>
                    <m:r>
                      <a:rPr lang="en-US" sz="2000" b="0" i="1" smtClean="0">
                        <a:latin typeface="Cambria Math" panose="02040503050406030204" pitchFamily="18" charset="0"/>
                      </a:rPr>
                      <m:t>))</m:t>
                    </m:r>
                  </m:oMath>
                </a14:m>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ii. Conjugate Symmetry (Or Simple Symmetry):- </a:t>
                </a:r>
                <a14:m>
                  <m:oMath xmlns:m="http://schemas.openxmlformats.org/officeDocument/2006/math">
                    <m:r>
                      <a:rPr lang="en-US" sz="2000" i="1" smtClean="0">
                        <a:latin typeface="Cambria Math" panose="02040503050406030204" pitchFamily="18" charset="0"/>
                      </a:rPr>
                      <m:t>𝐾</m:t>
                    </m:r>
                    <m:d>
                      <m:dPr>
                        <m:ctrlPr>
                          <a:rPr lang="en-US" sz="2000" i="1">
                            <a:latin typeface="Cambria Math" panose="02040503050406030204" pitchFamily="18" charset="0"/>
                          </a:rPr>
                        </m:ctrlPr>
                      </m:dPr>
                      <m:e>
                        <m:r>
                          <m:rPr>
                            <m:nor/>
                          </m:rPr>
                          <a:rPr lang="el-GR" sz="2000" dirty="0" smtClean="0">
                            <a:latin typeface="Times New Roman" panose="02020603050405020304" pitchFamily="18" charset="0"/>
                            <a:cs typeface="Times New Roman" panose="02020603050405020304" pitchFamily="18" charset="0"/>
                          </a:rPr>
                          <m:t>Φ</m:t>
                        </m:r>
                        <m:r>
                          <a:rPr lang="en-US" sz="2000" b="0" i="1" dirty="0"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m:rPr>
                            <m:nor/>
                          </m:rPr>
                          <a:rPr lang="el-GR" sz="2000" dirty="0" smtClean="0">
                            <a:latin typeface="Times New Roman" panose="02020603050405020304" pitchFamily="18" charset="0"/>
                            <a:cs typeface="Times New Roman" panose="02020603050405020304" pitchFamily="18" charset="0"/>
                          </a:rPr>
                          <m:t>Φ</m:t>
                        </m:r>
                        <m:r>
                          <a:rPr lang="en-US" sz="2000" b="0" i="1" dirty="0"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e>
                    </m:d>
                    <m:r>
                      <a:rPr lang="en-US" sz="2000" b="0" i="1" smtClean="0">
                        <a:latin typeface="Cambria Math" panose="02040503050406030204" pitchFamily="18" charset="0"/>
                      </a:rPr>
                      <m:t>=</m:t>
                    </m:r>
                    <m:r>
                      <a:rPr lang="en-US" sz="2000" b="0" i="1" smtClean="0">
                        <a:latin typeface="Cambria Math" panose="02040503050406030204" pitchFamily="18" charset="0"/>
                      </a:rPr>
                      <m:t>𝐾</m:t>
                    </m:r>
                    <m:r>
                      <a:rPr lang="en-US" sz="2000" b="0" i="1" smtClean="0">
                        <a:latin typeface="Cambria Math" panose="02040503050406030204" pitchFamily="18" charset="0"/>
                      </a:rPr>
                      <m:t>(</m:t>
                    </m:r>
                    <m:r>
                      <m:rPr>
                        <m:nor/>
                      </m:rPr>
                      <a:rPr lang="el-GR" sz="2000" dirty="0" smtClean="0">
                        <a:latin typeface="Times New Roman" panose="02020603050405020304" pitchFamily="18" charset="0"/>
                        <a:cs typeface="Times New Roman" panose="02020603050405020304" pitchFamily="18" charset="0"/>
                      </a:rPr>
                      <m:t>Φ</m:t>
                    </m:r>
                    <m:r>
                      <a:rPr lang="en-US" sz="2000" b="0" i="1" dirty="0"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r>
                      <m:rPr>
                        <m:nor/>
                      </m:rPr>
                      <a:rPr lang="el-GR" sz="2000" dirty="0" smtClean="0">
                        <a:latin typeface="Times New Roman" panose="02020603050405020304" pitchFamily="18" charset="0"/>
                        <a:cs typeface="Times New Roman" panose="02020603050405020304" pitchFamily="18" charset="0"/>
                      </a:rPr>
                      <m:t>Φ</m:t>
                    </m:r>
                    <m:r>
                      <a:rPr lang="en-US" sz="2000" b="0" i="1" dirty="0"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oMath>
                </a14:m>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iii. Positive Definiteness:- </a:t>
                </a:r>
                <a14:m>
                  <m:oMath xmlns:m="http://schemas.openxmlformats.org/officeDocument/2006/math">
                    <m:r>
                      <a:rPr lang="en-US" sz="2000" i="1" smtClean="0">
                        <a:latin typeface="Cambria Math" panose="02040503050406030204" pitchFamily="18" charset="0"/>
                      </a:rPr>
                      <m:t>𝐾</m:t>
                    </m:r>
                    <m:d>
                      <m:dPr>
                        <m:ctrlPr>
                          <a:rPr lang="en-US" sz="2000" i="1">
                            <a:latin typeface="Cambria Math" panose="02040503050406030204" pitchFamily="18" charset="0"/>
                          </a:rPr>
                        </m:ctrlPr>
                      </m:dPr>
                      <m:e>
                        <m:r>
                          <m:rPr>
                            <m:nor/>
                          </m:rPr>
                          <a:rPr lang="el-GR" sz="2000" dirty="0" smtClean="0">
                            <a:latin typeface="Times New Roman" panose="02020603050405020304" pitchFamily="18" charset="0"/>
                            <a:cs typeface="Times New Roman" panose="02020603050405020304" pitchFamily="18" charset="0"/>
                          </a:rPr>
                          <m:t>Φ</m:t>
                        </m:r>
                        <m:r>
                          <a:rPr lang="en-US" sz="2000" b="0" i="1" dirty="0"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m:rPr>
                            <m:nor/>
                          </m:rPr>
                          <a:rPr lang="el-GR" sz="2000" dirty="0" smtClean="0">
                            <a:latin typeface="Times New Roman" panose="02020603050405020304" pitchFamily="18" charset="0"/>
                            <a:cs typeface="Times New Roman" panose="02020603050405020304" pitchFamily="18" charset="0"/>
                          </a:rPr>
                          <m:t>Φ</m:t>
                        </m:r>
                        <m:r>
                          <a:rPr lang="en-US" sz="2000" b="0" i="1" dirty="0"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e>
                    </m:d>
                    <m:r>
                      <a:rPr lang="en-US" sz="2000" b="0" i="1" smtClean="0">
                        <a:latin typeface="Cambria Math" panose="02040503050406030204" pitchFamily="18" charset="0"/>
                      </a:rPr>
                      <m:t>=0</m:t>
                    </m:r>
                  </m:oMath>
                </a14:m>
                <a:r>
                  <a:rPr lang="en-IN" sz="2000" dirty="0">
                    <a:latin typeface="Times New Roman" panose="02020603050405020304" pitchFamily="18" charset="0"/>
                    <a:cs typeface="Times New Roman" panose="02020603050405020304" pitchFamily="18" charset="0"/>
                  </a:rPr>
                  <a:t> iff </a:t>
                </a:r>
                <a:r>
                  <a:rPr lang="el-GR" sz="2000" dirty="0">
                    <a:latin typeface="Times New Roman" panose="02020603050405020304" pitchFamily="18" charset="0"/>
                    <a:cs typeface="Times New Roman" panose="02020603050405020304" pitchFamily="18" charset="0"/>
                  </a:rPr>
                  <a:t>Φ</a:t>
                </a:r>
                <a14:m>
                  <m:oMath xmlns:m="http://schemas.openxmlformats.org/officeDocument/2006/math">
                    <m:r>
                      <a:rPr lang="en-US" sz="2000" b="0" i="0"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)=0 </m:t>
                    </m:r>
                  </m:oMath>
                </a14:m>
                <a:r>
                  <a:rPr lang="en-IN" sz="2000" dirty="0">
                    <a:latin typeface="Times New Roman" panose="02020603050405020304" pitchFamily="18" charset="0"/>
                    <a:cs typeface="Times New Roman" panose="02020603050405020304" pitchFamily="18" charset="0"/>
                  </a:rPr>
                  <a:t>(the zero-vector in </a:t>
                </a:r>
                <a:r>
                  <a:rPr lang="en-IN" sz="2000" i="1" dirty="0">
                    <a:latin typeface="Script MT Bold" panose="03040602040607080904" pitchFamily="66" charset="0"/>
                    <a:cs typeface="Times New Roman" panose="02020603050405020304" pitchFamily="18" charset="0"/>
                  </a:rPr>
                  <a:t>H</a:t>
                </a:r>
                <a:r>
                  <a:rPr lang="en-IN" sz="2000" dirty="0">
                    <a:latin typeface="Times New Roman" panose="02020603050405020304" pitchFamily="18" charset="0"/>
                    <a:cs typeface="Times New Roman" panose="02020603050405020304" pitchFamily="18" charset="0"/>
                  </a:rPr>
                  <a:t> )</a:t>
                </a:r>
              </a:p>
            </p:txBody>
          </p:sp>
        </mc:Choice>
        <mc:Fallback xmlns="">
          <p:sp>
            <p:nvSpPr>
              <p:cNvPr id="15" name="TextBox 14">
                <a:extLst>
                  <a:ext uri="{FF2B5EF4-FFF2-40B4-BE49-F238E27FC236}">
                    <a16:creationId xmlns:a16="http://schemas.microsoft.com/office/drawing/2014/main" id="{2AF13B0B-5431-4BB5-A999-07FEFAA4CA34}"/>
                  </a:ext>
                </a:extLst>
              </p:cNvPr>
              <p:cNvSpPr txBox="1">
                <a:spLocks noRot="1" noChangeAspect="1" noMove="1" noResize="1" noEditPoints="1" noAdjustHandles="1" noChangeArrowheads="1" noChangeShapeType="1" noTextEdit="1"/>
              </p:cNvSpPr>
              <p:nvPr/>
            </p:nvSpPr>
            <p:spPr>
              <a:xfrm>
                <a:off x="154154" y="4115252"/>
                <a:ext cx="11586570" cy="1877437"/>
              </a:xfrm>
              <a:prstGeom prst="rect">
                <a:avLst/>
              </a:prstGeom>
              <a:blipFill>
                <a:blip r:embed="rId5"/>
                <a:stretch>
                  <a:fillRect l="-684" t="-2597" b="-194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366690C-2CF5-4F2C-B43C-220FDE79ED7C}"/>
                  </a:ext>
                </a:extLst>
              </p:cNvPr>
              <p:cNvSpPr txBox="1"/>
              <p:nvPr/>
            </p:nvSpPr>
            <p:spPr>
              <a:xfrm>
                <a:off x="451276" y="5978473"/>
                <a:ext cx="9611349"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P.S- Since </a:t>
                </a:r>
                <a14:m>
                  <m:oMath xmlns:m="http://schemas.openxmlformats.org/officeDocument/2006/math">
                    <m:r>
                      <m:rPr>
                        <m:nor/>
                      </m:rPr>
                      <a:rPr lang="el-GR" sz="2200" dirty="0">
                        <a:latin typeface="Times New Roman" panose="02020603050405020304" pitchFamily="18" charset="0"/>
                        <a:cs typeface="Times New Roman" panose="02020603050405020304" pitchFamily="18" charset="0"/>
                      </a:rPr>
                      <m:t>Φ</m:t>
                    </m:r>
                  </m:oMath>
                </a14:m>
                <a:r>
                  <a:rPr lang="en-US" sz="2200" dirty="0">
                    <a:latin typeface="Times New Roman" panose="02020603050405020304" pitchFamily="18" charset="0"/>
                    <a:cs typeface="Times New Roman" panose="02020603050405020304" pitchFamily="18" charset="0"/>
                  </a:rPr>
                  <a:t> is not a linear map so we don’t always necessarily have </a:t>
                </a:r>
                <a14:m>
                  <m:oMath xmlns:m="http://schemas.openxmlformats.org/officeDocument/2006/math">
                    <m:r>
                      <m:rPr>
                        <m:nor/>
                      </m:rPr>
                      <a:rPr lang="el-GR" sz="2200" dirty="0">
                        <a:latin typeface="Times New Roman" panose="02020603050405020304" pitchFamily="18" charset="0"/>
                        <a:cs typeface="Times New Roman" panose="02020603050405020304" pitchFamily="18" charset="0"/>
                      </a:rPr>
                      <m:t>Φ</m:t>
                    </m:r>
                    <m:r>
                      <m:rPr>
                        <m:nor/>
                      </m:rPr>
                      <a:rPr lang="en-US" sz="2200" b="0" i="0" dirty="0" smtClean="0">
                        <a:latin typeface="Times New Roman" panose="02020603050405020304" pitchFamily="18" charset="0"/>
                        <a:cs typeface="Times New Roman" panose="02020603050405020304" pitchFamily="18" charset="0"/>
                      </a:rPr>
                      <m:t>(</m:t>
                    </m:r>
                    <m:r>
                      <a:rPr lang="en-US" sz="2200" i="1">
                        <a:latin typeface="Cambria Math" panose="02040503050406030204" pitchFamily="18" charset="0"/>
                      </a:rPr>
                      <m:t>𝑎𝑥</m:t>
                    </m:r>
                    <m:r>
                      <m:rPr>
                        <m:nor/>
                      </m:rPr>
                      <a:rPr lang="en-US" sz="2200" b="0" i="0" dirty="0" smtClean="0">
                        <a:latin typeface="Times New Roman" panose="02020603050405020304" pitchFamily="18" charset="0"/>
                        <a:cs typeface="Times New Roman" panose="02020603050405020304" pitchFamily="18" charset="0"/>
                      </a:rPr>
                      <m:t>)=</m:t>
                    </m:r>
                    <m:r>
                      <a:rPr lang="en-US" sz="2200" i="1">
                        <a:latin typeface="Cambria Math" panose="02040503050406030204" pitchFamily="18" charset="0"/>
                      </a:rPr>
                      <m:t>𝑎</m:t>
                    </m:r>
                    <m:r>
                      <m:rPr>
                        <m:nor/>
                      </m:rPr>
                      <a:rPr lang="el-GR" sz="2200" dirty="0">
                        <a:latin typeface="Times New Roman" panose="02020603050405020304" pitchFamily="18" charset="0"/>
                        <a:cs typeface="Times New Roman" panose="02020603050405020304" pitchFamily="18" charset="0"/>
                      </a:rPr>
                      <m:t>Φ</m:t>
                    </m:r>
                    <m:r>
                      <a:rPr lang="en-US" sz="2200" i="1" dirty="0">
                        <a:latin typeface="Cambria Math" panose="02040503050406030204" pitchFamily="18" charset="0"/>
                        <a:cs typeface="Times New Roman" panose="02020603050405020304" pitchFamily="18" charset="0"/>
                      </a:rPr>
                      <m:t>(</m:t>
                    </m:r>
                    <m:r>
                      <a:rPr lang="en-US" sz="2200" i="1">
                        <a:latin typeface="Cambria Math" panose="02040503050406030204" pitchFamily="18" charset="0"/>
                      </a:rPr>
                      <m:t>𝑥</m:t>
                    </m:r>
                    <m:r>
                      <a:rPr lang="en-US" sz="2200" i="1">
                        <a:latin typeface="Cambria Math" panose="02040503050406030204" pitchFamily="18" charset="0"/>
                      </a:rPr>
                      <m:t>)</m:t>
                    </m:r>
                  </m:oMath>
                </a14:m>
                <a:endParaRPr lang="en-IN" sz="2200" dirty="0">
                  <a:latin typeface="Times New Roman" panose="02020603050405020304" pitchFamily="18"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6366690C-2CF5-4F2C-B43C-220FDE79ED7C}"/>
                  </a:ext>
                </a:extLst>
              </p:cNvPr>
              <p:cNvSpPr txBox="1">
                <a:spLocks noRot="1" noChangeAspect="1" noMove="1" noResize="1" noEditPoints="1" noAdjustHandles="1" noChangeArrowheads="1" noChangeShapeType="1" noTextEdit="1"/>
              </p:cNvSpPr>
              <p:nvPr/>
            </p:nvSpPr>
            <p:spPr>
              <a:xfrm>
                <a:off x="451276" y="5978473"/>
                <a:ext cx="9611349" cy="430887"/>
              </a:xfrm>
              <a:prstGeom prst="rect">
                <a:avLst/>
              </a:prstGeom>
              <a:blipFill>
                <a:blip r:embed="rId6"/>
                <a:stretch>
                  <a:fillRect l="-824" t="-10000" b="-28571"/>
                </a:stretch>
              </a:blipFill>
            </p:spPr>
            <p:txBody>
              <a:bodyPr/>
              <a:lstStyle/>
              <a:p>
                <a:r>
                  <a:rPr lang="en-IN">
                    <a:noFill/>
                  </a:rPr>
                  <a:t> </a:t>
                </a:r>
              </a:p>
            </p:txBody>
          </p:sp>
        </mc:Fallback>
      </mc:AlternateContent>
    </p:spTree>
    <p:extLst>
      <p:ext uri="{BB962C8B-B14F-4D97-AF65-F5344CB8AC3E}">
        <p14:creationId xmlns:p14="http://schemas.microsoft.com/office/powerpoint/2010/main" val="1660867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E929236-D220-4DCB-AEE4-005171ABAAF0}"/>
                  </a:ext>
                </a:extLst>
              </p:cNvPr>
              <p:cNvSpPr txBox="1"/>
              <p:nvPr/>
            </p:nvSpPr>
            <p:spPr>
              <a:xfrm>
                <a:off x="283774" y="373450"/>
                <a:ext cx="11308005" cy="1446550"/>
              </a:xfrm>
              <a:prstGeom prst="rect">
                <a:avLst/>
              </a:prstGeom>
              <a:noFill/>
            </p:spPr>
            <p:txBody>
              <a:bodyPr wrap="square" rtlCol="0">
                <a:spAutoFit/>
              </a:bodyPr>
              <a:lstStyle/>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By definition, </a:t>
                </a:r>
                <a14:m>
                  <m:oMath xmlns:m="http://schemas.openxmlformats.org/officeDocument/2006/math">
                    <m:r>
                      <a:rPr lang="en-US" sz="2200" b="0" i="1" smtClean="0">
                        <a:latin typeface="Cambria Math" panose="02040503050406030204" pitchFamily="18" charset="0"/>
                      </a:rPr>
                      <m:t>𝐾</m:t>
                    </m:r>
                    <m:r>
                      <a:rPr lang="en-US" sz="2200" b="0" i="1" smtClean="0">
                        <a:latin typeface="Cambria Math" panose="02040503050406030204" pitchFamily="18" charset="0"/>
                      </a:rPr>
                      <m:t>(</m:t>
                    </m:r>
                    <m:r>
                      <a:rPr lang="en-US" sz="2200" b="0" i="1" smtClean="0">
                        <a:latin typeface="Cambria Math" panose="02040503050406030204" pitchFamily="18" charset="0"/>
                      </a:rPr>
                      <m:t>𝑥</m:t>
                    </m:r>
                    <m:r>
                      <a:rPr lang="en-US" sz="2200" b="0" i="1" smtClean="0">
                        <a:latin typeface="Cambria Math" panose="02040503050406030204" pitchFamily="18" charset="0"/>
                      </a:rPr>
                      <m:t>,</m:t>
                    </m:r>
                    <m:r>
                      <a:rPr lang="en-US" sz="2200" b="0" i="1" smtClean="0">
                        <a:latin typeface="Cambria Math" panose="02040503050406030204" pitchFamily="18" charset="0"/>
                      </a:rPr>
                      <m:t>𝑦</m:t>
                    </m:r>
                    <m:r>
                      <a:rPr lang="en-US" sz="2200" b="0" i="1" smtClean="0">
                        <a:latin typeface="Cambria Math" panose="02040503050406030204" pitchFamily="18" charset="0"/>
                      </a:rPr>
                      <m:t>)</m:t>
                    </m:r>
                  </m:oMath>
                </a14:m>
                <a:r>
                  <a:rPr lang="en-IN" sz="2200" dirty="0">
                    <a:latin typeface="Times New Roman" panose="02020603050405020304" pitchFamily="18" charset="0"/>
                    <a:cs typeface="Times New Roman" panose="02020603050405020304" pitchFamily="18" charset="0"/>
                  </a:rPr>
                  <a:t> is the inner product of the feature space images of </a:t>
                </a:r>
                <a14:m>
                  <m:oMath xmlns:m="http://schemas.openxmlformats.org/officeDocument/2006/math">
                    <m:r>
                      <a:rPr lang="en-US" sz="2200" b="0" i="1" smtClean="0">
                        <a:latin typeface="Cambria Math" panose="02040503050406030204" pitchFamily="18" charset="0"/>
                      </a:rPr>
                      <m:t>𝑥</m:t>
                    </m:r>
                    <m:r>
                      <a:rPr lang="en-US" sz="2200" b="0" i="1" smtClean="0">
                        <a:latin typeface="Cambria Math" panose="02040503050406030204" pitchFamily="18" charset="0"/>
                      </a:rPr>
                      <m:t> </m:t>
                    </m:r>
                    <m:r>
                      <a:rPr lang="en-US" sz="2200" b="0" i="1" smtClean="0">
                        <a:latin typeface="Cambria Math" panose="02040503050406030204" pitchFamily="18" charset="0"/>
                      </a:rPr>
                      <m:t>𝑎𝑛𝑑</m:t>
                    </m:r>
                    <m:r>
                      <a:rPr lang="en-US" sz="2200" b="0" i="1" smtClean="0">
                        <a:latin typeface="Cambria Math" panose="02040503050406030204" pitchFamily="18" charset="0"/>
                      </a:rPr>
                      <m:t> </m:t>
                    </m:r>
                    <m:r>
                      <a:rPr lang="en-US" sz="2200" b="0" i="1" smtClean="0">
                        <a:latin typeface="Cambria Math" panose="02040503050406030204" pitchFamily="18" charset="0"/>
                      </a:rPr>
                      <m:t>𝑦</m:t>
                    </m:r>
                  </m:oMath>
                </a14:m>
                <a:r>
                  <a:rPr lang="en-IN" sz="2200" dirty="0">
                    <a:latin typeface="Times New Roman" panose="02020603050405020304" pitchFamily="18" charset="0"/>
                    <a:cs typeface="Times New Roman" panose="02020603050405020304" pitchFamily="18" charset="0"/>
                  </a:rPr>
                  <a:t> in X. However, </a:t>
                </a:r>
                <a14:m>
                  <m:oMath xmlns:m="http://schemas.openxmlformats.org/officeDocument/2006/math">
                    <m:r>
                      <a:rPr lang="en-US" sz="2200" i="1">
                        <a:latin typeface="Cambria Math" panose="02040503050406030204" pitchFamily="18" charset="0"/>
                      </a:rPr>
                      <m:t>𝐾</m:t>
                    </m:r>
                    <m:d>
                      <m:dPr>
                        <m:ctrlPr>
                          <a:rPr lang="en-US" sz="2200" i="1">
                            <a:latin typeface="Cambria Math" panose="02040503050406030204" pitchFamily="18" charset="0"/>
                          </a:rPr>
                        </m:ctrlPr>
                      </m:dPr>
                      <m:e>
                        <m:r>
                          <a:rPr lang="en-US" sz="2200" i="1">
                            <a:latin typeface="Cambria Math" panose="02040503050406030204" pitchFamily="18" charset="0"/>
                          </a:rPr>
                          <m:t>•,•</m:t>
                        </m:r>
                      </m:e>
                    </m:d>
                  </m:oMath>
                </a14:m>
                <a:r>
                  <a:rPr lang="en-IN" sz="2200" dirty="0">
                    <a:latin typeface="Times New Roman" panose="02020603050405020304" pitchFamily="18" charset="0"/>
                    <a:cs typeface="Times New Roman" panose="02020603050405020304" pitchFamily="18" charset="0"/>
                  </a:rPr>
                  <a:t> will not constitute for any ordinary inner-product space as we already know that the feature space </a:t>
                </a:r>
                <a:r>
                  <a:rPr lang="en-IN" sz="2200" i="1" dirty="0">
                    <a:latin typeface="Script MT Bold" panose="03040602040607080904" pitchFamily="66" charset="0"/>
                    <a:cs typeface="Times New Roman" panose="02020603050405020304" pitchFamily="18" charset="0"/>
                  </a:rPr>
                  <a:t>H</a:t>
                </a:r>
                <a:r>
                  <a:rPr lang="en-IN" sz="2200" dirty="0">
                    <a:latin typeface="Times New Roman" panose="02020603050405020304" pitchFamily="18" charset="0"/>
                    <a:cs typeface="Times New Roman" panose="02020603050405020304" pitchFamily="18" charset="0"/>
                  </a:rPr>
                  <a:t>  is a </a:t>
                </a:r>
                <a:r>
                  <a:rPr lang="en-IN" sz="2200" b="1" dirty="0">
                    <a:latin typeface="Times New Roman" panose="02020603050405020304" pitchFamily="18" charset="0"/>
                    <a:cs typeface="Times New Roman" panose="02020603050405020304" pitchFamily="18" charset="0"/>
                  </a:rPr>
                  <a:t>Hilbert space</a:t>
                </a:r>
                <a:r>
                  <a:rPr lang="en-IN" sz="2200" dirty="0">
                    <a:latin typeface="Times New Roman" panose="02020603050405020304" pitchFamily="18" charset="0"/>
                    <a:cs typeface="Times New Roman" panose="02020603050405020304" pitchFamily="18" charset="0"/>
                  </a:rPr>
                  <a:t>. Hence, using the general form of inner-products, we represent </a:t>
                </a:r>
                <a14:m>
                  <m:oMath xmlns:m="http://schemas.openxmlformats.org/officeDocument/2006/math">
                    <m:r>
                      <a:rPr lang="en-US" sz="2200" i="1">
                        <a:latin typeface="Cambria Math" panose="02040503050406030204" pitchFamily="18" charset="0"/>
                      </a:rPr>
                      <m:t>𝐾</m:t>
                    </m:r>
                    <m:d>
                      <m:dPr>
                        <m:ctrlPr>
                          <a:rPr lang="en-US" sz="2200" i="1">
                            <a:latin typeface="Cambria Math" panose="02040503050406030204" pitchFamily="18" charset="0"/>
                          </a:rPr>
                        </m:ctrlPr>
                      </m:dPr>
                      <m:e>
                        <m:r>
                          <a:rPr lang="en-US" sz="2200" i="1">
                            <a:latin typeface="Cambria Math" panose="02040503050406030204" pitchFamily="18" charset="0"/>
                          </a:rPr>
                          <m:t>•,•</m:t>
                        </m:r>
                      </m:e>
                    </m:d>
                  </m:oMath>
                </a14:m>
                <a:r>
                  <a:rPr lang="en-IN" sz="2200" dirty="0">
                    <a:latin typeface="Times New Roman" panose="02020603050405020304" pitchFamily="18" charset="0"/>
                    <a:cs typeface="Times New Roman" panose="02020603050405020304" pitchFamily="18" charset="0"/>
                  </a:rPr>
                  <a:t> as </a:t>
                </a:r>
                <a14:m>
                  <m:oMath xmlns:m="http://schemas.openxmlformats.org/officeDocument/2006/math">
                    <m:r>
                      <a:rPr lang="en-US" sz="2200" i="1">
                        <a:latin typeface="Cambria Math" panose="02040503050406030204" pitchFamily="18" charset="0"/>
                      </a:rPr>
                      <m:t>𝐾</m:t>
                    </m:r>
                    <m:d>
                      <m:dPr>
                        <m:ctrlPr>
                          <a:rPr lang="en-US" sz="2200" i="1">
                            <a:latin typeface="Cambria Math" panose="02040503050406030204" pitchFamily="18" charset="0"/>
                          </a:rPr>
                        </m:ctrlPr>
                      </m:dPr>
                      <m:e>
                        <m:r>
                          <a:rPr lang="en-US" sz="2200" b="0" i="1" smtClean="0">
                            <a:latin typeface="Cambria Math" panose="02040503050406030204" pitchFamily="18" charset="0"/>
                          </a:rPr>
                          <m:t>𝑥</m:t>
                        </m:r>
                        <m:r>
                          <a:rPr lang="en-US" sz="2200" i="1">
                            <a:latin typeface="Cambria Math" panose="02040503050406030204" pitchFamily="18" charset="0"/>
                          </a:rPr>
                          <m:t>,</m:t>
                        </m:r>
                        <m:r>
                          <a:rPr lang="en-US" sz="2200" b="0" i="1" smtClean="0">
                            <a:latin typeface="Cambria Math" panose="02040503050406030204" pitchFamily="18" charset="0"/>
                          </a:rPr>
                          <m:t>𝑦</m:t>
                        </m:r>
                      </m:e>
                    </m:d>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m:rPr>
                            <m:nor/>
                          </m:rPr>
                          <a:rPr lang="el-GR" sz="2200" dirty="0">
                            <a:latin typeface="Times New Roman" panose="02020603050405020304" pitchFamily="18" charset="0"/>
                            <a:cs typeface="Times New Roman" panose="02020603050405020304" pitchFamily="18" charset="0"/>
                          </a:rPr>
                          <m:t>Φ</m:t>
                        </m:r>
                        <m:r>
                          <m:rPr>
                            <m:nor/>
                          </m:rPr>
                          <a:rPr lang="el-GR" sz="2200" dirty="0">
                            <a:latin typeface="Times New Roman" panose="02020603050405020304" pitchFamily="18" charset="0"/>
                            <a:cs typeface="Times New Roman" panose="02020603050405020304" pitchFamily="18" charset="0"/>
                          </a:rPr>
                          <m:t>(</m:t>
                        </m:r>
                        <m:r>
                          <m:rPr>
                            <m:nor/>
                          </m:rPr>
                          <a:rPr lang="en-IN" sz="2200" dirty="0">
                            <a:latin typeface="Times New Roman" panose="02020603050405020304" pitchFamily="18" charset="0"/>
                            <a:cs typeface="Times New Roman" panose="02020603050405020304" pitchFamily="18" charset="0"/>
                          </a:rPr>
                          <m:t>x</m:t>
                        </m:r>
                        <m:r>
                          <m:rPr>
                            <m:nor/>
                          </m:rPr>
                          <a:rPr lang="en-IN" sz="2200" dirty="0">
                            <a:latin typeface="Times New Roman" panose="02020603050405020304" pitchFamily="18" charset="0"/>
                            <a:cs typeface="Times New Roman" panose="02020603050405020304" pitchFamily="18" charset="0"/>
                          </a:rPr>
                          <m:t>)</m:t>
                        </m:r>
                      </m:e>
                      <m:sup>
                        <m:r>
                          <a:rPr lang="en-US" sz="2200" b="0" i="1" smtClean="0">
                            <a:latin typeface="Cambria Math" panose="02040503050406030204" pitchFamily="18" charset="0"/>
                          </a:rPr>
                          <m:t>𝑇</m:t>
                        </m:r>
                      </m:sup>
                    </m:sSup>
                    <m:r>
                      <m:rPr>
                        <m:nor/>
                      </m:rPr>
                      <a:rPr lang="el-GR" sz="2200" dirty="0">
                        <a:latin typeface="Times New Roman" panose="02020603050405020304" pitchFamily="18" charset="0"/>
                        <a:cs typeface="Times New Roman" panose="02020603050405020304" pitchFamily="18" charset="0"/>
                      </a:rPr>
                      <m:t>Φ</m:t>
                    </m:r>
                    <m:r>
                      <m:rPr>
                        <m:nor/>
                      </m:rPr>
                      <a:rPr lang="el-GR" sz="2200" dirty="0">
                        <a:latin typeface="Times New Roman" panose="02020603050405020304" pitchFamily="18" charset="0"/>
                        <a:cs typeface="Times New Roman" panose="02020603050405020304" pitchFamily="18" charset="0"/>
                      </a:rPr>
                      <m:t>(</m:t>
                    </m:r>
                    <m:r>
                      <m:rPr>
                        <m:nor/>
                      </m:rPr>
                      <a:rPr lang="en-US" sz="2200" dirty="0">
                        <a:latin typeface="Times New Roman" panose="02020603050405020304" pitchFamily="18" charset="0"/>
                        <a:cs typeface="Times New Roman" panose="02020603050405020304" pitchFamily="18" charset="0"/>
                      </a:rPr>
                      <m:t>y</m:t>
                    </m:r>
                    <m:r>
                      <m:rPr>
                        <m:nor/>
                      </m:rPr>
                      <a:rPr lang="en-IN" sz="2200" dirty="0">
                        <a:latin typeface="Times New Roman" panose="02020603050405020304" pitchFamily="18" charset="0"/>
                        <a:cs typeface="Times New Roman" panose="02020603050405020304" pitchFamily="18" charset="0"/>
                      </a:rPr>
                      <m:t>)</m:t>
                    </m:r>
                    <m:r>
                      <m:rPr>
                        <m:nor/>
                      </m:rPr>
                      <a:rPr lang="en-US" sz="2200" b="0" i="0" dirty="0" smtClean="0">
                        <a:latin typeface="Times New Roman" panose="02020603050405020304" pitchFamily="18" charset="0"/>
                        <a:cs typeface="Times New Roman" panose="02020603050405020304" pitchFamily="18" charset="0"/>
                      </a:rPr>
                      <m:t> </m:t>
                    </m:r>
                  </m:oMath>
                </a14:m>
                <a:r>
                  <a:rPr lang="en-IN" sz="2200" dirty="0">
                    <a:latin typeface="Times New Roman" panose="02020603050405020304" pitchFamily="18" charset="0"/>
                    <a:cs typeface="Times New Roman" panose="02020603050405020304" pitchFamily="18" charset="0"/>
                  </a:rPr>
                  <a:t>. We call this </a:t>
                </a:r>
                <a14:m>
                  <m:oMath xmlns:m="http://schemas.openxmlformats.org/officeDocument/2006/math">
                    <m:r>
                      <a:rPr lang="en-US" sz="2200" i="1">
                        <a:latin typeface="Cambria Math" panose="02040503050406030204" pitchFamily="18" charset="0"/>
                      </a:rPr>
                      <m:t>𝐾</m:t>
                    </m:r>
                    <m:d>
                      <m:dPr>
                        <m:ctrlPr>
                          <a:rPr lang="en-US" sz="2200" i="1">
                            <a:latin typeface="Cambria Math" panose="02040503050406030204" pitchFamily="18" charset="0"/>
                          </a:rPr>
                        </m:ctrlPr>
                      </m:dPr>
                      <m:e>
                        <m:r>
                          <a:rPr lang="en-US" sz="2200" i="1">
                            <a:latin typeface="Cambria Math" panose="02040503050406030204" pitchFamily="18" charset="0"/>
                          </a:rPr>
                          <m:t>•,•</m:t>
                        </m:r>
                      </m:e>
                    </m:d>
                  </m:oMath>
                </a14:m>
                <a:r>
                  <a:rPr lang="en-IN" sz="2200" dirty="0">
                    <a:latin typeface="Times New Roman" panose="02020603050405020304" pitchFamily="18" charset="0"/>
                    <a:cs typeface="Times New Roman" panose="02020603050405020304" pitchFamily="18" charset="0"/>
                  </a:rPr>
                  <a:t> the Kernel function.</a:t>
                </a:r>
              </a:p>
            </p:txBody>
          </p:sp>
        </mc:Choice>
        <mc:Fallback xmlns="">
          <p:sp>
            <p:nvSpPr>
              <p:cNvPr id="8" name="TextBox 7">
                <a:extLst>
                  <a:ext uri="{FF2B5EF4-FFF2-40B4-BE49-F238E27FC236}">
                    <a16:creationId xmlns:a16="http://schemas.microsoft.com/office/drawing/2014/main" id="{BE929236-D220-4DCB-AEE4-005171ABAAF0}"/>
                  </a:ext>
                </a:extLst>
              </p:cNvPr>
              <p:cNvSpPr txBox="1">
                <a:spLocks noRot="1" noChangeAspect="1" noMove="1" noResize="1" noEditPoints="1" noAdjustHandles="1" noChangeArrowheads="1" noChangeShapeType="1" noTextEdit="1"/>
              </p:cNvSpPr>
              <p:nvPr/>
            </p:nvSpPr>
            <p:spPr>
              <a:xfrm>
                <a:off x="283774" y="373450"/>
                <a:ext cx="11308005" cy="1446550"/>
              </a:xfrm>
              <a:prstGeom prst="rect">
                <a:avLst/>
              </a:prstGeom>
              <a:blipFill>
                <a:blip r:embed="rId2"/>
                <a:stretch>
                  <a:fillRect l="-593" t="-2521" b="-756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A864A31-0B1E-4EC3-8CE9-B4E67A7890EE}"/>
                  </a:ext>
                </a:extLst>
              </p:cNvPr>
              <p:cNvSpPr txBox="1"/>
              <p:nvPr/>
            </p:nvSpPr>
            <p:spPr>
              <a:xfrm>
                <a:off x="283774" y="2022624"/>
                <a:ext cx="11276706" cy="2800767"/>
              </a:xfrm>
              <a:prstGeom prst="rect">
                <a:avLst/>
              </a:prstGeom>
              <a:noFill/>
            </p:spPr>
            <p:txBody>
              <a:bodyPr wrap="square" rtlCol="0">
                <a:spAutoFit/>
              </a:bodyPr>
              <a:lstStyle/>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Now that we have defined a kernel function for the given problem, we will choose an appropriate kernel function indirectly depending on the data. I used the term ‘indirectly’ because depending on the data we have to choose an appropriate map </a:t>
                </a:r>
                <a14:m>
                  <m:oMath xmlns:m="http://schemas.openxmlformats.org/officeDocument/2006/math">
                    <m:r>
                      <m:rPr>
                        <m:nor/>
                      </m:rPr>
                      <a:rPr lang="el-GR" sz="2200" dirty="0">
                        <a:latin typeface="Times New Roman" panose="02020603050405020304" pitchFamily="18" charset="0"/>
                        <a:cs typeface="Times New Roman" panose="02020603050405020304" pitchFamily="18" charset="0"/>
                      </a:rPr>
                      <m:t>Φ</m:t>
                    </m:r>
                  </m:oMath>
                </a14:m>
                <a:r>
                  <a:rPr lang="en-IN" sz="2200" dirty="0">
                    <a:latin typeface="Times New Roman" panose="02020603050405020304" pitchFamily="18" charset="0"/>
                    <a:cs typeface="Times New Roman" panose="02020603050405020304" pitchFamily="18" charset="0"/>
                  </a:rPr>
                  <a:t> and a corresponding </a:t>
                </a:r>
                <a:r>
                  <a:rPr lang="en-IN" sz="2200" b="1" dirty="0">
                    <a:latin typeface="Times New Roman" panose="02020603050405020304" pitchFamily="18" charset="0"/>
                    <a:cs typeface="Times New Roman" panose="02020603050405020304" pitchFamily="18" charset="0"/>
                  </a:rPr>
                  <a:t>Hilbert basis </a:t>
                </a:r>
                <a:r>
                  <a:rPr lang="en-IN" sz="2200" dirty="0">
                    <a:latin typeface="Times New Roman" panose="02020603050405020304" pitchFamily="18" charset="0"/>
                    <a:cs typeface="Times New Roman" panose="02020603050405020304" pitchFamily="18" charset="0"/>
                  </a:rPr>
                  <a:t>of </a:t>
                </a:r>
                <a:r>
                  <a:rPr lang="en-IN" sz="2200" i="1" dirty="0">
                    <a:latin typeface="Script MT Bold" panose="03040602040607080904" pitchFamily="66" charset="0"/>
                    <a:cs typeface="Times New Roman" panose="02020603050405020304" pitchFamily="18" charset="0"/>
                  </a:rPr>
                  <a:t>H</a:t>
                </a:r>
                <a:r>
                  <a:rPr lang="en-IN" sz="2200" dirty="0">
                    <a:latin typeface="Times New Roman" panose="02020603050405020304" pitchFamily="18" charset="0"/>
                    <a:cs typeface="Times New Roman" panose="02020603050405020304" pitchFamily="18" charset="0"/>
                  </a:rPr>
                  <a:t> . Some well known Kernel functions are linear, polynomial, Gaussian etc. kernels as mentioned previously. Choosing a standard kernel automatically incorporates the mapping of our data in the non-linear space along with calculating the inner-product in that space. So we do not need to explicitly calculate </a:t>
                </a:r>
                <a14:m>
                  <m:oMath xmlns:m="http://schemas.openxmlformats.org/officeDocument/2006/math">
                    <m:r>
                      <m:rPr>
                        <m:nor/>
                      </m:rPr>
                      <a:rPr lang="el-GR" sz="2200" dirty="0">
                        <a:latin typeface="Times New Roman" panose="02020603050405020304" pitchFamily="18" charset="0"/>
                        <a:cs typeface="Times New Roman" panose="02020603050405020304" pitchFamily="18" charset="0"/>
                      </a:rPr>
                      <m:t>Φ</m:t>
                    </m:r>
                    <m:r>
                      <m:rPr>
                        <m:nor/>
                      </m:rPr>
                      <a:rPr lang="el-GR" sz="2200" dirty="0">
                        <a:latin typeface="Times New Roman" panose="02020603050405020304" pitchFamily="18" charset="0"/>
                        <a:cs typeface="Times New Roman" panose="02020603050405020304" pitchFamily="18" charset="0"/>
                      </a:rPr>
                      <m:t>(</m:t>
                    </m:r>
                    <m:r>
                      <m:rPr>
                        <m:nor/>
                      </m:rPr>
                      <a:rPr lang="en-IN" sz="2200" dirty="0">
                        <a:latin typeface="Times New Roman" panose="02020603050405020304" pitchFamily="18" charset="0"/>
                        <a:cs typeface="Times New Roman" panose="02020603050405020304" pitchFamily="18" charset="0"/>
                      </a:rPr>
                      <m:t>x</m:t>
                    </m:r>
                    <m:r>
                      <m:rPr>
                        <m:nor/>
                      </m:rPr>
                      <a:rPr lang="en-IN" sz="2200" dirty="0">
                        <a:latin typeface="Times New Roman" panose="02020603050405020304" pitchFamily="18" charset="0"/>
                        <a:cs typeface="Times New Roman" panose="02020603050405020304" pitchFamily="18" charset="0"/>
                      </a:rPr>
                      <m:t>)</m:t>
                    </m:r>
                    <m:r>
                      <m:rPr>
                        <m:nor/>
                      </m:rPr>
                      <a:rPr lang="en-US" sz="2200" b="0" i="0" dirty="0" smtClean="0">
                        <a:latin typeface="Times New Roman" panose="02020603050405020304" pitchFamily="18" charset="0"/>
                        <a:cs typeface="Times New Roman" panose="02020603050405020304" pitchFamily="18" charset="0"/>
                      </a:rPr>
                      <m:t> </m:t>
                    </m:r>
                    <m:r>
                      <m:rPr>
                        <m:nor/>
                      </m:rPr>
                      <a:rPr lang="en-US" sz="2200" b="0" i="0" dirty="0" smtClean="0">
                        <a:latin typeface="Times New Roman" panose="02020603050405020304" pitchFamily="18" charset="0"/>
                        <a:cs typeface="Times New Roman" panose="02020603050405020304" pitchFamily="18" charset="0"/>
                      </a:rPr>
                      <m:t>and</m:t>
                    </m:r>
                    <m:r>
                      <m:rPr>
                        <m:nor/>
                      </m:rPr>
                      <a:rPr lang="en-US" sz="2200" b="0" i="0" dirty="0" smtClean="0">
                        <a:latin typeface="Times New Roman" panose="02020603050405020304" pitchFamily="18" charset="0"/>
                        <a:cs typeface="Times New Roman" panose="02020603050405020304" pitchFamily="18" charset="0"/>
                      </a:rPr>
                      <m:t> </m:t>
                    </m:r>
                    <m:r>
                      <m:rPr>
                        <m:nor/>
                      </m:rPr>
                      <a:rPr lang="el-GR" sz="2200" dirty="0">
                        <a:latin typeface="Times New Roman" panose="02020603050405020304" pitchFamily="18" charset="0"/>
                        <a:cs typeface="Times New Roman" panose="02020603050405020304" pitchFamily="18" charset="0"/>
                      </a:rPr>
                      <m:t>Φ</m:t>
                    </m:r>
                    <m:r>
                      <m:rPr>
                        <m:nor/>
                      </m:rPr>
                      <a:rPr lang="el-GR" sz="2200" dirty="0">
                        <a:latin typeface="Times New Roman" panose="02020603050405020304" pitchFamily="18" charset="0"/>
                        <a:cs typeface="Times New Roman" panose="02020603050405020304" pitchFamily="18" charset="0"/>
                      </a:rPr>
                      <m:t>(</m:t>
                    </m:r>
                    <m:r>
                      <m:rPr>
                        <m:nor/>
                      </m:rPr>
                      <a:rPr lang="en-US" sz="2200" dirty="0">
                        <a:latin typeface="Times New Roman" panose="02020603050405020304" pitchFamily="18" charset="0"/>
                        <a:cs typeface="Times New Roman" panose="02020603050405020304" pitchFamily="18" charset="0"/>
                      </a:rPr>
                      <m:t>y</m:t>
                    </m:r>
                    <m:r>
                      <m:rPr>
                        <m:nor/>
                      </m:rPr>
                      <a:rPr lang="en-IN" sz="2200" dirty="0">
                        <a:latin typeface="Times New Roman" panose="02020603050405020304" pitchFamily="18" charset="0"/>
                        <a:cs typeface="Times New Roman" panose="02020603050405020304" pitchFamily="18" charset="0"/>
                      </a:rPr>
                      <m:t>)</m:t>
                    </m:r>
                  </m:oMath>
                </a14:m>
                <a:r>
                  <a:rPr lang="en-IN" sz="2200" dirty="0">
                    <a:latin typeface="Times New Roman" panose="02020603050405020304" pitchFamily="18" charset="0"/>
                    <a:cs typeface="Times New Roman" panose="02020603050405020304" pitchFamily="18" charset="0"/>
                  </a:rPr>
                  <a:t> every time for computing </a:t>
                </a:r>
                <a14:m>
                  <m:oMath xmlns:m="http://schemas.openxmlformats.org/officeDocument/2006/math">
                    <m:r>
                      <a:rPr lang="en-US" sz="2200" i="1">
                        <a:latin typeface="Cambria Math" panose="02040503050406030204" pitchFamily="18" charset="0"/>
                        <a:cs typeface="Times New Roman" panose="02020603050405020304" pitchFamily="18" charset="0"/>
                      </a:rPr>
                      <m:t>𝐾</m:t>
                    </m:r>
                    <m:d>
                      <m:dPr>
                        <m:ctrlPr>
                          <a:rPr lang="en-US" sz="2200" i="1">
                            <a:latin typeface="Cambria Math" panose="02040503050406030204" pitchFamily="18" charset="0"/>
                            <a:cs typeface="Times New Roman" panose="02020603050405020304" pitchFamily="18" charset="0"/>
                          </a:rPr>
                        </m:ctrlPr>
                      </m:dPr>
                      <m:e>
                        <m:r>
                          <a:rPr lang="en-US" sz="2200" i="1">
                            <a:latin typeface="Cambria Math" panose="02040503050406030204" pitchFamily="18" charset="0"/>
                            <a:cs typeface="Times New Roman" panose="02020603050405020304" pitchFamily="18" charset="0"/>
                          </a:rPr>
                          <m:t>𝑥</m:t>
                        </m:r>
                        <m:r>
                          <a:rPr lang="en-US" sz="2200" i="1">
                            <a:latin typeface="Cambria Math" panose="02040503050406030204" pitchFamily="18" charset="0"/>
                            <a:cs typeface="Times New Roman" panose="02020603050405020304" pitchFamily="18" charset="0"/>
                          </a:rPr>
                          <m:t>,</m:t>
                        </m:r>
                        <m:r>
                          <a:rPr lang="en-US" sz="2200" i="1">
                            <a:latin typeface="Cambria Math" panose="02040503050406030204" pitchFamily="18" charset="0"/>
                            <a:cs typeface="Times New Roman" panose="02020603050405020304" pitchFamily="18" charset="0"/>
                          </a:rPr>
                          <m:t>𝑦</m:t>
                        </m:r>
                      </m:e>
                    </m:d>
                  </m:oMath>
                </a14:m>
                <a:r>
                  <a:rPr lang="en-IN" sz="2200" dirty="0">
                    <a:latin typeface="Times New Roman" panose="02020603050405020304" pitchFamily="18" charset="0"/>
                    <a:cs typeface="Times New Roman" panose="02020603050405020304" pitchFamily="18" charset="0"/>
                  </a:rPr>
                  <a:t>. </a:t>
                </a:r>
              </a:p>
            </p:txBody>
          </p:sp>
        </mc:Choice>
        <mc:Fallback xmlns="">
          <p:sp>
            <p:nvSpPr>
              <p:cNvPr id="10" name="TextBox 9">
                <a:extLst>
                  <a:ext uri="{FF2B5EF4-FFF2-40B4-BE49-F238E27FC236}">
                    <a16:creationId xmlns:a16="http://schemas.microsoft.com/office/drawing/2014/main" id="{2A864A31-0B1E-4EC3-8CE9-B4E67A7890EE}"/>
                  </a:ext>
                </a:extLst>
              </p:cNvPr>
              <p:cNvSpPr txBox="1">
                <a:spLocks noRot="1" noChangeAspect="1" noMove="1" noResize="1" noEditPoints="1" noAdjustHandles="1" noChangeArrowheads="1" noChangeShapeType="1" noTextEdit="1"/>
              </p:cNvSpPr>
              <p:nvPr/>
            </p:nvSpPr>
            <p:spPr>
              <a:xfrm>
                <a:off x="283774" y="2022624"/>
                <a:ext cx="11276706" cy="2800767"/>
              </a:xfrm>
              <a:prstGeom prst="rect">
                <a:avLst/>
              </a:prstGeom>
              <a:blipFill>
                <a:blip r:embed="rId3"/>
                <a:stretch>
                  <a:fillRect l="-595" t="-1525" b="-348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0C65B8F3-EC43-4502-BFC8-3CE9FDDB2D07}"/>
                  </a:ext>
                </a:extLst>
              </p:cNvPr>
              <p:cNvSpPr/>
              <p:nvPr/>
            </p:nvSpPr>
            <p:spPr>
              <a:xfrm>
                <a:off x="283774" y="4890085"/>
                <a:ext cx="10808678" cy="1446550"/>
              </a:xfrm>
              <a:prstGeom prst="rect">
                <a:avLst/>
              </a:prstGeom>
            </p:spPr>
            <p:txBody>
              <a:bodyPr wrap="square">
                <a:spAutoFit/>
              </a:bodyPr>
              <a:lstStyle/>
              <a:p>
                <a:pPr marL="342900" indent="-342900">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However, we can have several different inner-products which can be defined on our feature space, for many of which </a:t>
                </a:r>
                <a:r>
                  <a:rPr lang="en-IN" sz="2200" i="1" dirty="0">
                    <a:latin typeface="Script MT Bold" panose="03040602040607080904" pitchFamily="66" charset="0"/>
                    <a:cs typeface="Times New Roman" panose="02020603050405020304" pitchFamily="18" charset="0"/>
                  </a:rPr>
                  <a:t>H</a:t>
                </a:r>
                <a:r>
                  <a:rPr lang="en-IN" sz="2200" dirty="0">
                    <a:latin typeface="Times New Roman" panose="02020603050405020304" pitchFamily="18" charset="0"/>
                    <a:cs typeface="Times New Roman" panose="02020603050405020304" pitchFamily="18" charset="0"/>
                  </a:rPr>
                  <a:t>  will still be a </a:t>
                </a:r>
                <a:r>
                  <a:rPr lang="en-IN" sz="2200" b="1" dirty="0">
                    <a:latin typeface="Times New Roman" panose="02020603050405020304" pitchFamily="18" charset="0"/>
                    <a:cs typeface="Times New Roman" panose="02020603050405020304" pitchFamily="18" charset="0"/>
                  </a:rPr>
                  <a:t>Hilbert space</a:t>
                </a:r>
                <a:r>
                  <a:rPr lang="en-IN" sz="2200" dirty="0">
                    <a:latin typeface="Times New Roman" panose="02020603050405020304" pitchFamily="18" charset="0"/>
                    <a:cs typeface="Times New Roman" panose="02020603050405020304" pitchFamily="18" charset="0"/>
                  </a:rPr>
                  <a:t>. But we choose only the standard inner-product given as </a:t>
                </a:r>
                <a14:m>
                  <m:oMath xmlns:m="http://schemas.openxmlformats.org/officeDocument/2006/math">
                    <m:r>
                      <a:rPr lang="en-US" sz="2200" i="1">
                        <a:latin typeface="Cambria Math" panose="02040503050406030204" pitchFamily="18" charset="0"/>
                      </a:rPr>
                      <m:t>𝐾</m:t>
                    </m:r>
                    <m:d>
                      <m:dPr>
                        <m:ctrlPr>
                          <a:rPr lang="en-US" sz="2200" i="1">
                            <a:latin typeface="Cambria Math" panose="02040503050406030204" pitchFamily="18" charset="0"/>
                          </a:rPr>
                        </m:ctrlPr>
                      </m:dPr>
                      <m:e>
                        <m:r>
                          <a:rPr lang="en-US" sz="2200" i="1">
                            <a:latin typeface="Cambria Math" panose="02040503050406030204" pitchFamily="18" charset="0"/>
                          </a:rPr>
                          <m:t>𝑥</m:t>
                        </m:r>
                        <m:r>
                          <a:rPr lang="en-US" sz="2200" i="1">
                            <a:latin typeface="Cambria Math" panose="02040503050406030204" pitchFamily="18" charset="0"/>
                          </a:rPr>
                          <m:t>,</m:t>
                        </m:r>
                        <m:r>
                          <a:rPr lang="en-US" sz="2200" i="1">
                            <a:latin typeface="Cambria Math" panose="02040503050406030204" pitchFamily="18" charset="0"/>
                          </a:rPr>
                          <m:t>𝑦</m:t>
                        </m:r>
                      </m:e>
                    </m:d>
                    <m:r>
                      <a:rPr lang="en-US" sz="2200" i="1">
                        <a:latin typeface="Cambria Math" panose="02040503050406030204" pitchFamily="18" charset="0"/>
                      </a:rPr>
                      <m:t>= </m:t>
                    </m:r>
                    <m:sSup>
                      <m:sSupPr>
                        <m:ctrlPr>
                          <a:rPr lang="en-US" sz="2200" i="1">
                            <a:latin typeface="Cambria Math" panose="02040503050406030204" pitchFamily="18" charset="0"/>
                          </a:rPr>
                        </m:ctrlPr>
                      </m:sSupPr>
                      <m:e>
                        <m:r>
                          <m:rPr>
                            <m:nor/>
                          </m:rPr>
                          <a:rPr lang="el-GR" sz="2200" dirty="0">
                            <a:latin typeface="Times New Roman" panose="02020603050405020304" pitchFamily="18" charset="0"/>
                            <a:cs typeface="Times New Roman" panose="02020603050405020304" pitchFamily="18" charset="0"/>
                          </a:rPr>
                          <m:t>Φ</m:t>
                        </m:r>
                        <m:r>
                          <m:rPr>
                            <m:nor/>
                          </m:rPr>
                          <a:rPr lang="el-GR" sz="2200" dirty="0">
                            <a:latin typeface="Times New Roman" panose="02020603050405020304" pitchFamily="18" charset="0"/>
                            <a:cs typeface="Times New Roman" panose="02020603050405020304" pitchFamily="18" charset="0"/>
                          </a:rPr>
                          <m:t>(</m:t>
                        </m:r>
                        <m:r>
                          <m:rPr>
                            <m:nor/>
                          </m:rPr>
                          <a:rPr lang="en-IN" sz="2200" dirty="0">
                            <a:latin typeface="Times New Roman" panose="02020603050405020304" pitchFamily="18" charset="0"/>
                            <a:cs typeface="Times New Roman" panose="02020603050405020304" pitchFamily="18" charset="0"/>
                          </a:rPr>
                          <m:t>x</m:t>
                        </m:r>
                        <m:r>
                          <m:rPr>
                            <m:nor/>
                          </m:rPr>
                          <a:rPr lang="en-IN" sz="2200" dirty="0">
                            <a:latin typeface="Times New Roman" panose="02020603050405020304" pitchFamily="18" charset="0"/>
                            <a:cs typeface="Times New Roman" panose="02020603050405020304" pitchFamily="18" charset="0"/>
                          </a:rPr>
                          <m:t>)</m:t>
                        </m:r>
                      </m:e>
                      <m:sup>
                        <m:r>
                          <a:rPr lang="en-US" sz="2200" i="1">
                            <a:latin typeface="Cambria Math" panose="02040503050406030204" pitchFamily="18" charset="0"/>
                          </a:rPr>
                          <m:t>𝑇</m:t>
                        </m:r>
                      </m:sup>
                    </m:sSup>
                    <m:r>
                      <m:rPr>
                        <m:nor/>
                      </m:rPr>
                      <a:rPr lang="el-GR" sz="2200" dirty="0">
                        <a:latin typeface="Times New Roman" panose="02020603050405020304" pitchFamily="18" charset="0"/>
                        <a:cs typeface="Times New Roman" panose="02020603050405020304" pitchFamily="18" charset="0"/>
                      </a:rPr>
                      <m:t>Φ</m:t>
                    </m:r>
                    <m:r>
                      <m:rPr>
                        <m:nor/>
                      </m:rPr>
                      <a:rPr lang="el-GR" sz="2200" dirty="0">
                        <a:latin typeface="Times New Roman" panose="02020603050405020304" pitchFamily="18" charset="0"/>
                        <a:cs typeface="Times New Roman" panose="02020603050405020304" pitchFamily="18" charset="0"/>
                      </a:rPr>
                      <m:t>(</m:t>
                    </m:r>
                    <m:r>
                      <m:rPr>
                        <m:nor/>
                      </m:rPr>
                      <a:rPr lang="en-US" sz="2200" dirty="0">
                        <a:latin typeface="Times New Roman" panose="02020603050405020304" pitchFamily="18" charset="0"/>
                        <a:cs typeface="Times New Roman" panose="02020603050405020304" pitchFamily="18" charset="0"/>
                      </a:rPr>
                      <m:t>y</m:t>
                    </m:r>
                    <m:r>
                      <m:rPr>
                        <m:nor/>
                      </m:rPr>
                      <a:rPr lang="en-IN" sz="2200" dirty="0">
                        <a:latin typeface="Times New Roman" panose="02020603050405020304" pitchFamily="18" charset="0"/>
                        <a:cs typeface="Times New Roman" panose="02020603050405020304" pitchFamily="18" charset="0"/>
                      </a:rPr>
                      <m:t>)</m:t>
                    </m:r>
                  </m:oMath>
                </a14:m>
                <a:r>
                  <a:rPr lang="en-IN" sz="2200" dirty="0">
                    <a:latin typeface="Times New Roman" panose="02020603050405020304" pitchFamily="18" charset="0"/>
                    <a:cs typeface="Times New Roman" panose="02020603050405020304" pitchFamily="18" charset="0"/>
                  </a:rPr>
                  <a:t> as discussed before just to preserve simplicity. </a:t>
                </a:r>
                <a:endParaRPr lang="en-IN" sz="2200" dirty="0"/>
              </a:p>
            </p:txBody>
          </p:sp>
        </mc:Choice>
        <mc:Fallback xmlns="">
          <p:sp>
            <p:nvSpPr>
              <p:cNvPr id="11" name="Rectangle 10">
                <a:extLst>
                  <a:ext uri="{FF2B5EF4-FFF2-40B4-BE49-F238E27FC236}">
                    <a16:creationId xmlns:a16="http://schemas.microsoft.com/office/drawing/2014/main" id="{0C65B8F3-EC43-4502-BFC8-3CE9FDDB2D07}"/>
                  </a:ext>
                </a:extLst>
              </p:cNvPr>
              <p:cNvSpPr>
                <a:spLocks noRot="1" noChangeAspect="1" noMove="1" noResize="1" noEditPoints="1" noAdjustHandles="1" noChangeArrowheads="1" noChangeShapeType="1" noTextEdit="1"/>
              </p:cNvSpPr>
              <p:nvPr/>
            </p:nvSpPr>
            <p:spPr>
              <a:xfrm>
                <a:off x="283774" y="4890085"/>
                <a:ext cx="10808678" cy="1446550"/>
              </a:xfrm>
              <a:prstGeom prst="rect">
                <a:avLst/>
              </a:prstGeom>
              <a:blipFill>
                <a:blip r:embed="rId4"/>
                <a:stretch>
                  <a:fillRect l="-620" t="-2954" r="-620" b="-7595"/>
                </a:stretch>
              </a:blipFill>
            </p:spPr>
            <p:txBody>
              <a:bodyPr/>
              <a:lstStyle/>
              <a:p>
                <a:r>
                  <a:rPr lang="en-IN">
                    <a:noFill/>
                  </a:rPr>
                  <a:t> </a:t>
                </a:r>
              </a:p>
            </p:txBody>
          </p:sp>
        </mc:Fallback>
      </mc:AlternateContent>
    </p:spTree>
    <p:extLst>
      <p:ext uri="{BB962C8B-B14F-4D97-AF65-F5344CB8AC3E}">
        <p14:creationId xmlns:p14="http://schemas.microsoft.com/office/powerpoint/2010/main" val="4067830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F78121-5863-458F-9B6C-058B64E42CF3}"/>
              </a:ext>
            </a:extLst>
          </p:cNvPr>
          <p:cNvSpPr>
            <a:spLocks noGrp="1"/>
          </p:cNvSpPr>
          <p:nvPr>
            <p:ph type="title"/>
          </p:nvPr>
        </p:nvSpPr>
        <p:spPr>
          <a:xfrm>
            <a:off x="838200" y="16784"/>
            <a:ext cx="10515600" cy="801202"/>
          </a:xfrm>
        </p:spPr>
        <p:txBody>
          <a:bodyPr/>
          <a:lstStyle/>
          <a:p>
            <a:r>
              <a:rPr lang="en-US" b="1" u="sng" dirty="0">
                <a:latin typeface="Times New Roman" panose="02020603050405020304" pitchFamily="18" charset="0"/>
                <a:cs typeface="Times New Roman" panose="02020603050405020304" pitchFamily="18" charset="0"/>
              </a:rPr>
              <a:t>Content:</a:t>
            </a:r>
          </a:p>
        </p:txBody>
      </p:sp>
      <p:sp>
        <p:nvSpPr>
          <p:cNvPr id="6" name="Content Placeholder 2">
            <a:extLst>
              <a:ext uri="{FF2B5EF4-FFF2-40B4-BE49-F238E27FC236}">
                <a16:creationId xmlns:a16="http://schemas.microsoft.com/office/drawing/2014/main" id="{B65ADCFD-ECEC-4B2F-899C-6D3B445987B4}"/>
              </a:ext>
            </a:extLst>
          </p:cNvPr>
          <p:cNvSpPr>
            <a:spLocks noGrp="1"/>
          </p:cNvSpPr>
          <p:nvPr>
            <p:ph idx="1"/>
          </p:nvPr>
        </p:nvSpPr>
        <p:spPr>
          <a:xfrm>
            <a:off x="838200" y="965199"/>
            <a:ext cx="10515600" cy="5251903"/>
          </a:xfrm>
        </p:spPr>
        <p:txBody>
          <a:bodyPr>
            <a:normAutofit/>
          </a:bodyPr>
          <a:lstStyle/>
          <a:p>
            <a:r>
              <a:rPr lang="en-US" dirty="0">
                <a:latin typeface="Times New Roman" panose="02020603050405020304" pitchFamily="18" charset="0"/>
                <a:cs typeface="Times New Roman" panose="02020603050405020304" pitchFamily="18" charset="0"/>
              </a:rPr>
              <a:t>Introduction to Dimensionality Reduction</a:t>
            </a:r>
          </a:p>
          <a:p>
            <a:pPr lvl="1"/>
            <a:r>
              <a:rPr lang="en-US" dirty="0">
                <a:latin typeface="Times New Roman" panose="02020603050405020304" pitchFamily="18" charset="0"/>
                <a:cs typeface="Times New Roman" panose="02020603050405020304" pitchFamily="18" charset="0"/>
              </a:rPr>
              <a:t>Objective of Dimensionality Reduction</a:t>
            </a:r>
          </a:p>
          <a:p>
            <a:r>
              <a:rPr lang="en-US" dirty="0">
                <a:latin typeface="Times New Roman" panose="02020603050405020304" pitchFamily="18" charset="0"/>
                <a:cs typeface="Times New Roman" panose="02020603050405020304" pitchFamily="18" charset="0"/>
              </a:rPr>
              <a:t>Different algorithms for Dimensionality Reduction</a:t>
            </a:r>
          </a:p>
          <a:p>
            <a:r>
              <a:rPr lang="en-US" dirty="0">
                <a:latin typeface="Times New Roman" panose="02020603050405020304" pitchFamily="18" charset="0"/>
                <a:cs typeface="Times New Roman" panose="02020603050405020304" pitchFamily="18" charset="0"/>
              </a:rPr>
              <a:t>Principal Component Analysis </a:t>
            </a:r>
          </a:p>
          <a:p>
            <a:pPr lvl="1"/>
            <a:r>
              <a:rPr lang="en-US" dirty="0">
                <a:latin typeface="Times New Roman" panose="02020603050405020304" pitchFamily="18" charset="0"/>
                <a:cs typeface="Times New Roman" panose="02020603050405020304" pitchFamily="18" charset="0"/>
              </a:rPr>
              <a:t>Mathematical Formulation</a:t>
            </a:r>
          </a:p>
          <a:p>
            <a:pPr lvl="1"/>
            <a:r>
              <a:rPr lang="en-US" dirty="0">
                <a:latin typeface="Times New Roman" panose="02020603050405020304" pitchFamily="18" charset="0"/>
                <a:cs typeface="Times New Roman" panose="02020603050405020304" pitchFamily="18" charset="0"/>
              </a:rPr>
              <a:t>Implementation on practical dataset</a:t>
            </a:r>
          </a:p>
          <a:p>
            <a:r>
              <a:rPr lang="en-US" dirty="0">
                <a:latin typeface="Times New Roman" panose="02020603050405020304" pitchFamily="18" charset="0"/>
                <a:cs typeface="Times New Roman" panose="02020603050405020304" pitchFamily="18" charset="0"/>
              </a:rPr>
              <a:t>Kernel Principal Component Analysis</a:t>
            </a:r>
          </a:p>
          <a:p>
            <a:pPr lvl="1"/>
            <a:r>
              <a:rPr lang="en-US" dirty="0">
                <a:latin typeface="Times New Roman" panose="02020603050405020304" pitchFamily="18" charset="0"/>
                <a:cs typeface="Times New Roman" panose="02020603050405020304" pitchFamily="18" charset="0"/>
              </a:rPr>
              <a:t>Mathematical Formulation</a:t>
            </a:r>
          </a:p>
          <a:p>
            <a:pPr lvl="1"/>
            <a:r>
              <a:rPr lang="en-US" dirty="0">
                <a:latin typeface="Times New Roman" panose="02020603050405020304" pitchFamily="18" charset="0"/>
                <a:cs typeface="Times New Roman" panose="02020603050405020304" pitchFamily="18" charset="0"/>
              </a:rPr>
              <a:t>Implementation on practical dataset</a:t>
            </a:r>
          </a:p>
          <a:p>
            <a:r>
              <a:rPr lang="en-US" dirty="0">
                <a:latin typeface="Times New Roman" panose="02020603050405020304" pitchFamily="18" charset="0"/>
                <a:cs typeface="Times New Roman" panose="02020603050405020304" pitchFamily="18" charset="0"/>
              </a:rPr>
              <a:t>Comparative study of PCA and KPCA using k-NN classification</a:t>
            </a:r>
          </a:p>
          <a:p>
            <a:r>
              <a:rPr lang="en-US" dirty="0">
                <a:latin typeface="Times New Roman" panose="02020603050405020304" pitchFamily="18" charset="0"/>
                <a:cs typeface="Times New Roman" panose="02020603050405020304" pitchFamily="18" charset="0"/>
              </a:rPr>
              <a:t>Image Compression using PCA and KPCA</a:t>
            </a:r>
          </a:p>
          <a:p>
            <a:endParaRPr lang="en-US" dirty="0"/>
          </a:p>
          <a:p>
            <a:endParaRPr lang="en-US" dirty="0"/>
          </a:p>
        </p:txBody>
      </p:sp>
    </p:spTree>
    <p:extLst>
      <p:ext uri="{BB962C8B-B14F-4D97-AF65-F5344CB8AC3E}">
        <p14:creationId xmlns:p14="http://schemas.microsoft.com/office/powerpoint/2010/main" val="13553899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69B2E1-D95E-49CE-AAE6-861B32E78699}"/>
              </a:ext>
            </a:extLst>
          </p:cNvPr>
          <p:cNvSpPr txBox="1"/>
          <p:nvPr/>
        </p:nvSpPr>
        <p:spPr>
          <a:xfrm>
            <a:off x="2729132" y="2011680"/>
            <a:ext cx="647114" cy="369332"/>
          </a:xfrm>
          <a:prstGeom prst="rect">
            <a:avLst/>
          </a:prstGeom>
          <a:noFill/>
        </p:spPr>
        <p:txBody>
          <a:bodyPr wrap="square" rtlCol="0">
            <a:spAutoFit/>
          </a:bodyPr>
          <a:lstStyle/>
          <a:p>
            <a:endParaRPr lang="en-IN"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639DFED-89A6-47B6-B689-4FB6BDD75A9D}"/>
                  </a:ext>
                </a:extLst>
              </p:cNvPr>
              <p:cNvSpPr txBox="1"/>
              <p:nvPr/>
            </p:nvSpPr>
            <p:spPr>
              <a:xfrm>
                <a:off x="306146" y="1457586"/>
                <a:ext cx="11885854" cy="1108188"/>
              </a:xfrm>
              <a:prstGeom prst="rect">
                <a:avLst/>
              </a:prstGeom>
              <a:noFill/>
            </p:spPr>
            <p:txBody>
              <a:bodyPr wrap="square" rtlCol="0">
                <a:spAutoFit/>
              </a:bodyPr>
              <a:lstStyle/>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Let X be the dataset so we write it as </a:t>
                </a:r>
                <a14:m>
                  <m:oMath xmlns:m="http://schemas.openxmlformats.org/officeDocument/2006/math">
                    <m:r>
                      <a:rPr lang="en-US" sz="2200" b="0" i="1" smtClean="0">
                        <a:latin typeface="Cambria Math" panose="02040503050406030204" pitchFamily="18" charset="0"/>
                      </a:rPr>
                      <m:t>𝑋</m:t>
                    </m:r>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2</m:t>
                        </m:r>
                      </m:sub>
                    </m:sSub>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𝑡</m:t>
                        </m:r>
                      </m:sub>
                    </m:sSub>
                    <m:r>
                      <a:rPr lang="en-US" sz="2200" i="1">
                        <a:latin typeface="Cambria Math" panose="02040503050406030204" pitchFamily="18" charset="0"/>
                      </a:rPr>
                      <m:t>)</m:t>
                    </m:r>
                  </m:oMath>
                </a14:m>
                <a:r>
                  <a:rPr lang="en-IN" sz="2200" dirty="0">
                    <a:latin typeface="Times New Roman" panose="02020603050405020304" pitchFamily="18" charset="0"/>
                    <a:cs typeface="Times New Roman" panose="02020603050405020304" pitchFamily="18" charset="0"/>
                  </a:rPr>
                  <a:t> where the </a:t>
                </a:r>
                <a14:m>
                  <m:oMath xmlns:m="http://schemas.openxmlformats.org/officeDocument/2006/math">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𝑥</m:t>
                        </m:r>
                      </m:e>
                      <m:sub>
                        <m:r>
                          <a:rPr lang="en-US" sz="2200" b="0" i="1" smtClean="0">
                            <a:latin typeface="Cambria Math" panose="02040503050406030204" pitchFamily="18" charset="0"/>
                          </a:rPr>
                          <m:t>𝑖</m:t>
                        </m:r>
                      </m:sub>
                      <m:sup>
                        <m:r>
                          <a:rPr lang="en-US" sz="2200" b="0" i="1" smtClean="0">
                            <a:latin typeface="Cambria Math" panose="02040503050406030204" pitchFamily="18" charset="0"/>
                          </a:rPr>
                          <m:t>′</m:t>
                        </m:r>
                      </m:sup>
                    </m:sSubSup>
                  </m:oMath>
                </a14:m>
                <a:r>
                  <a:rPr lang="en-IN" sz="2200" dirty="0">
                    <a:latin typeface="Times New Roman" panose="02020603050405020304" pitchFamily="18" charset="0"/>
                    <a:cs typeface="Times New Roman" panose="02020603050405020304" pitchFamily="18" charset="0"/>
                  </a:rPr>
                  <a:t>s are n-dimensional column vectors belonging to </a:t>
                </a:r>
                <a14:m>
                  <m:oMath xmlns:m="http://schemas.openxmlformats.org/officeDocument/2006/math">
                    <m:sSup>
                      <m:sSupPr>
                        <m:ctrlPr>
                          <a:rPr lang="en-IN" sz="2200" i="1" smtClean="0">
                            <a:latin typeface="Cambria Math" panose="02040503050406030204" pitchFamily="18" charset="0"/>
                            <a:cs typeface="Times New Roman" panose="02020603050405020304" pitchFamily="18" charset="0"/>
                          </a:rPr>
                        </m:ctrlPr>
                      </m:sSupPr>
                      <m:e>
                        <m:r>
                          <a:rPr lang="en-US" sz="2200" b="1" i="1" smtClean="0">
                            <a:latin typeface="Cambria Math" panose="02040503050406030204" pitchFamily="18" charset="0"/>
                            <a:cs typeface="Times New Roman" panose="02020603050405020304" pitchFamily="18" charset="0"/>
                          </a:rPr>
                          <m:t>𝑹</m:t>
                        </m:r>
                      </m:e>
                      <m:sup>
                        <m:r>
                          <a:rPr lang="en-US" sz="2200" b="0" i="1" smtClean="0">
                            <a:latin typeface="Cambria Math" panose="02040503050406030204" pitchFamily="18" charset="0"/>
                            <a:cs typeface="Times New Roman" panose="02020603050405020304" pitchFamily="18" charset="0"/>
                          </a:rPr>
                          <m:t>𝑛</m:t>
                        </m:r>
                      </m:sup>
                    </m:sSup>
                  </m:oMath>
                </a14:m>
                <a:r>
                  <a:rPr lang="en-IN" sz="2200" dirty="0">
                    <a:latin typeface="Times New Roman" panose="02020603050405020304" pitchFamily="18" charset="0"/>
                    <a:cs typeface="Times New Roman" panose="02020603050405020304" pitchFamily="18" charset="0"/>
                  </a:rPr>
                  <a:t> and we need to reduce it to d-dimensions. Firstly we fit an appropriate kernel </a:t>
                </a:r>
                <a14:m>
                  <m:oMath xmlns:m="http://schemas.openxmlformats.org/officeDocument/2006/math">
                    <m:r>
                      <a:rPr lang="en-US" sz="2200" i="1">
                        <a:latin typeface="Cambria Math" panose="02040503050406030204" pitchFamily="18" charset="0"/>
                      </a:rPr>
                      <m:t>𝐾</m:t>
                    </m:r>
                    <m:d>
                      <m:dPr>
                        <m:ctrlPr>
                          <a:rPr lang="en-US" sz="2200" i="1">
                            <a:latin typeface="Cambria Math" panose="02040503050406030204" pitchFamily="18" charset="0"/>
                          </a:rPr>
                        </m:ctrlPr>
                      </m:dPr>
                      <m:e>
                        <m:r>
                          <a:rPr lang="en-US" sz="2200" i="1">
                            <a:latin typeface="Cambria Math" panose="02040503050406030204" pitchFamily="18" charset="0"/>
                          </a:rPr>
                          <m:t>𝑥</m:t>
                        </m:r>
                        <m:r>
                          <a:rPr lang="en-US" sz="2200" i="1">
                            <a:latin typeface="Cambria Math" panose="02040503050406030204" pitchFamily="18" charset="0"/>
                          </a:rPr>
                          <m:t>,</m:t>
                        </m:r>
                        <m:r>
                          <a:rPr lang="en-US" sz="2200" i="1">
                            <a:latin typeface="Cambria Math" panose="02040503050406030204" pitchFamily="18" charset="0"/>
                          </a:rPr>
                          <m:t>𝑦</m:t>
                        </m:r>
                      </m:e>
                    </m:d>
                  </m:oMath>
                </a14:m>
                <a:r>
                  <a:rPr lang="en-IN" sz="2200" dirty="0">
                    <a:latin typeface="Times New Roman" panose="02020603050405020304" pitchFamily="18" charset="0"/>
                    <a:cs typeface="Times New Roman" panose="02020603050405020304" pitchFamily="18" charset="0"/>
                  </a:rPr>
                  <a:t> for the given data.</a:t>
                </a:r>
              </a:p>
            </p:txBody>
          </p:sp>
        </mc:Choice>
        <mc:Fallback xmlns="">
          <p:sp>
            <p:nvSpPr>
              <p:cNvPr id="5" name="TextBox 4">
                <a:extLst>
                  <a:ext uri="{FF2B5EF4-FFF2-40B4-BE49-F238E27FC236}">
                    <a16:creationId xmlns:a16="http://schemas.microsoft.com/office/drawing/2014/main" id="{1639DFED-89A6-47B6-B689-4FB6BDD75A9D}"/>
                  </a:ext>
                </a:extLst>
              </p:cNvPr>
              <p:cNvSpPr txBox="1">
                <a:spLocks noRot="1" noChangeAspect="1" noMove="1" noResize="1" noEditPoints="1" noAdjustHandles="1" noChangeArrowheads="1" noChangeShapeType="1" noTextEdit="1"/>
              </p:cNvSpPr>
              <p:nvPr/>
            </p:nvSpPr>
            <p:spPr>
              <a:xfrm>
                <a:off x="306146" y="1457586"/>
                <a:ext cx="11885854" cy="1108188"/>
              </a:xfrm>
              <a:prstGeom prst="rect">
                <a:avLst/>
              </a:prstGeom>
              <a:blipFill>
                <a:blip r:embed="rId2"/>
                <a:stretch>
                  <a:fillRect l="-564" t="-3846" b="-1044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05CA9A4-9C2D-42DB-B9DE-C0385FD79F87}"/>
                  </a:ext>
                </a:extLst>
              </p:cNvPr>
              <p:cNvSpPr txBox="1"/>
              <p:nvPr/>
            </p:nvSpPr>
            <p:spPr>
              <a:xfrm>
                <a:off x="306146" y="2665093"/>
                <a:ext cx="10096547" cy="439416"/>
              </a:xfrm>
              <a:prstGeom prst="rect">
                <a:avLst/>
              </a:prstGeom>
              <a:noFill/>
            </p:spPr>
            <p:txBody>
              <a:bodyPr wrap="none" rtlCol="0">
                <a:spAutoFit/>
              </a:bodyPr>
              <a:lstStyle/>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Centralization is an important aspect of PCA, so the centralized kernel </a:t>
                </a:r>
                <a14:m>
                  <m:oMath xmlns:m="http://schemas.openxmlformats.org/officeDocument/2006/math">
                    <m:acc>
                      <m:accPr>
                        <m:chr m:val="̃"/>
                        <m:ctrlPr>
                          <a:rPr lang="en-IN" sz="2200" i="1">
                            <a:latin typeface="Cambria Math" panose="02040503050406030204" pitchFamily="18" charset="0"/>
                          </a:rPr>
                        </m:ctrlPr>
                      </m:accPr>
                      <m:e>
                        <m:r>
                          <a:rPr lang="en-IN" sz="2200" i="1">
                            <a:latin typeface="Cambria Math" panose="02040503050406030204" pitchFamily="18" charset="0"/>
                          </a:rPr>
                          <m:t>𝐾</m:t>
                        </m:r>
                      </m:e>
                    </m:acc>
                  </m:oMath>
                </a14:m>
                <a:r>
                  <a:rPr lang="en-US" sz="2200" dirty="0">
                    <a:latin typeface="Times New Roman" panose="02020603050405020304" pitchFamily="18" charset="0"/>
                    <a:cs typeface="Times New Roman" panose="02020603050405020304" pitchFamily="18" charset="0"/>
                  </a:rPr>
                  <a:t> is given as:</a:t>
                </a:r>
                <a:endParaRPr lang="en-IN" sz="2200" dirty="0">
                  <a:latin typeface="Times New Roman" panose="02020603050405020304" pitchFamily="18"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005CA9A4-9C2D-42DB-B9DE-C0385FD79F87}"/>
                  </a:ext>
                </a:extLst>
              </p:cNvPr>
              <p:cNvSpPr txBox="1">
                <a:spLocks noRot="1" noChangeAspect="1" noMove="1" noResize="1" noEditPoints="1" noAdjustHandles="1" noChangeArrowheads="1" noChangeShapeType="1" noTextEdit="1"/>
              </p:cNvSpPr>
              <p:nvPr/>
            </p:nvSpPr>
            <p:spPr>
              <a:xfrm>
                <a:off x="306146" y="2665093"/>
                <a:ext cx="10096547" cy="439416"/>
              </a:xfrm>
              <a:prstGeom prst="rect">
                <a:avLst/>
              </a:prstGeom>
              <a:blipFill>
                <a:blip r:embed="rId3"/>
                <a:stretch>
                  <a:fillRect l="-664" t="-6944" b="-29167"/>
                </a:stretch>
              </a:blipFill>
            </p:spPr>
            <p:txBody>
              <a:bodyPr/>
              <a:lstStyle/>
              <a:p>
                <a:r>
                  <a:rPr lang="en-IN">
                    <a:noFill/>
                  </a:rPr>
                  <a:t> </a:t>
                </a:r>
              </a:p>
            </p:txBody>
          </p:sp>
        </mc:Fallback>
      </mc:AlternateContent>
      <p:sp>
        <p:nvSpPr>
          <p:cNvPr id="12" name="TextBox 11">
            <a:extLst>
              <a:ext uri="{FF2B5EF4-FFF2-40B4-BE49-F238E27FC236}">
                <a16:creationId xmlns:a16="http://schemas.microsoft.com/office/drawing/2014/main" id="{CC2391F4-F9A5-4964-90DB-4654E2C80E50}"/>
              </a:ext>
            </a:extLst>
          </p:cNvPr>
          <p:cNvSpPr txBox="1"/>
          <p:nvPr/>
        </p:nvSpPr>
        <p:spPr>
          <a:xfrm>
            <a:off x="221790" y="3907846"/>
            <a:ext cx="11485665" cy="1107996"/>
          </a:xfrm>
          <a:prstGeom prst="rect">
            <a:avLst/>
          </a:prstGeom>
          <a:noFill/>
        </p:spPr>
        <p:txBody>
          <a:bodyPr wrap="square" rtlCol="0">
            <a:spAutoFit/>
          </a:bodyPr>
          <a:lstStyle/>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Since these Kernels have some underlying distributions they follow so the marginal expectation of these Kernels can be easily calculated w.r.t both x and y as its often functions of the parameters of the distribution with the involvement of only one variable in each of these expectation forms.</a:t>
            </a:r>
            <a:endParaRPr lang="en-IN" sz="2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627D707-C612-4FE4-880C-B0E754B4F610}"/>
                  </a:ext>
                </a:extLst>
              </p:cNvPr>
              <p:cNvSpPr txBox="1"/>
              <p:nvPr/>
            </p:nvSpPr>
            <p:spPr>
              <a:xfrm>
                <a:off x="1034923" y="3234235"/>
                <a:ext cx="9159743" cy="38953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IN" sz="2200" i="1" smtClean="0">
                              <a:latin typeface="Cambria Math" panose="02040503050406030204" pitchFamily="18" charset="0"/>
                            </a:rPr>
                          </m:ctrlPr>
                        </m:accPr>
                        <m:e>
                          <m:r>
                            <a:rPr lang="en-IN" sz="2200" i="1">
                              <a:latin typeface="Cambria Math" panose="02040503050406030204" pitchFamily="18" charset="0"/>
                            </a:rPr>
                            <m:t>𝐾</m:t>
                          </m:r>
                        </m:e>
                      </m:acc>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r>
                            <a:rPr lang="en-US" sz="2200" b="0" i="1" smtClean="0">
                              <a:latin typeface="Cambria Math" panose="02040503050406030204" pitchFamily="18" charset="0"/>
                            </a:rPr>
                            <m:t>,</m:t>
                          </m:r>
                          <m:r>
                            <a:rPr lang="en-US" sz="2200" b="0" i="1" smtClean="0">
                              <a:latin typeface="Cambria Math" panose="02040503050406030204" pitchFamily="18" charset="0"/>
                            </a:rPr>
                            <m:t>𝑦</m:t>
                          </m:r>
                        </m:e>
                      </m:d>
                      <m:r>
                        <a:rPr lang="en-US" sz="2200" b="0" i="1" smtClean="0">
                          <a:latin typeface="Cambria Math" panose="02040503050406030204" pitchFamily="18" charset="0"/>
                        </a:rPr>
                        <m:t>=</m:t>
                      </m:r>
                      <m:r>
                        <a:rPr lang="en-US" sz="2200" b="0" i="1" smtClean="0">
                          <a:latin typeface="Cambria Math" panose="02040503050406030204" pitchFamily="18" charset="0"/>
                        </a:rPr>
                        <m:t>𝐾</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r>
                            <a:rPr lang="en-US" sz="2200" b="0" i="1" smtClean="0">
                              <a:latin typeface="Cambria Math" panose="02040503050406030204" pitchFamily="18" charset="0"/>
                            </a:rPr>
                            <m:t>,</m:t>
                          </m:r>
                          <m:r>
                            <a:rPr lang="en-US" sz="2200" b="0" i="1" smtClean="0">
                              <a:latin typeface="Cambria Math" panose="02040503050406030204" pitchFamily="18" charset="0"/>
                            </a:rPr>
                            <m:t>𝑦</m:t>
                          </m:r>
                        </m:e>
                      </m:d>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𝐸</m:t>
                          </m:r>
                        </m:e>
                        <m:sub>
                          <m:r>
                            <a:rPr lang="en-US" sz="2200" b="0" i="1" smtClean="0">
                              <a:latin typeface="Cambria Math" panose="02040503050406030204" pitchFamily="18" charset="0"/>
                            </a:rPr>
                            <m:t>𝑥</m:t>
                          </m:r>
                        </m:sub>
                      </m:sSub>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𝐾</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r>
                                <a:rPr lang="en-US" sz="2200" b="0" i="1" smtClean="0">
                                  <a:latin typeface="Cambria Math" panose="02040503050406030204" pitchFamily="18" charset="0"/>
                                </a:rPr>
                                <m:t>,</m:t>
                              </m:r>
                              <m:r>
                                <a:rPr lang="en-US" sz="2200" b="0" i="1" smtClean="0">
                                  <a:latin typeface="Cambria Math" panose="02040503050406030204" pitchFamily="18" charset="0"/>
                                </a:rPr>
                                <m:t>𝑦</m:t>
                              </m:r>
                            </m:e>
                          </m:d>
                        </m:e>
                      </m:d>
                      <m:r>
                        <a:rPr lang="en-US" sz="2200" b="0" i="1" smtClean="0">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𝐸</m:t>
                          </m:r>
                        </m:e>
                        <m:sub>
                          <m:r>
                            <a:rPr lang="en-US" sz="2200" b="0" i="1" smtClean="0">
                              <a:latin typeface="Cambria Math" panose="02040503050406030204" pitchFamily="18" charset="0"/>
                            </a:rPr>
                            <m:t>𝑦</m:t>
                          </m:r>
                        </m:sub>
                      </m:sSub>
                      <m:d>
                        <m:dPr>
                          <m:begChr m:val="["/>
                          <m:endChr m:val="]"/>
                          <m:ctrlPr>
                            <a:rPr lang="en-US" sz="2200" i="1">
                              <a:latin typeface="Cambria Math" panose="02040503050406030204" pitchFamily="18" charset="0"/>
                            </a:rPr>
                          </m:ctrlPr>
                        </m:dPr>
                        <m:e>
                          <m:r>
                            <a:rPr lang="en-US" sz="2200" i="1">
                              <a:latin typeface="Cambria Math" panose="02040503050406030204" pitchFamily="18" charset="0"/>
                            </a:rPr>
                            <m:t>𝐾</m:t>
                          </m:r>
                          <m:d>
                            <m:dPr>
                              <m:ctrlPr>
                                <a:rPr lang="en-US" sz="2200" i="1">
                                  <a:latin typeface="Cambria Math" panose="02040503050406030204" pitchFamily="18" charset="0"/>
                                </a:rPr>
                              </m:ctrlPr>
                            </m:dPr>
                            <m:e>
                              <m:r>
                                <a:rPr lang="en-US" sz="2200" i="1">
                                  <a:latin typeface="Cambria Math" panose="02040503050406030204" pitchFamily="18" charset="0"/>
                                </a:rPr>
                                <m:t>𝑥</m:t>
                              </m:r>
                              <m:r>
                                <a:rPr lang="en-US" sz="2200" i="1">
                                  <a:latin typeface="Cambria Math" panose="02040503050406030204" pitchFamily="18" charset="0"/>
                                </a:rPr>
                                <m:t>,</m:t>
                              </m:r>
                              <m:r>
                                <a:rPr lang="en-US" sz="2200" i="1">
                                  <a:latin typeface="Cambria Math" panose="02040503050406030204" pitchFamily="18" charset="0"/>
                                </a:rPr>
                                <m:t>𝑦</m:t>
                              </m:r>
                            </m:e>
                          </m:d>
                        </m:e>
                      </m:d>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𝐸</m:t>
                          </m:r>
                        </m:e>
                        <m:sub>
                          <m:r>
                            <a:rPr lang="en-US" sz="2200" i="1">
                              <a:latin typeface="Cambria Math" panose="02040503050406030204" pitchFamily="18" charset="0"/>
                            </a:rPr>
                            <m:t>𝑥</m:t>
                          </m:r>
                        </m:sub>
                      </m:sSub>
                      <m:d>
                        <m:dPr>
                          <m:begChr m:val="["/>
                          <m:endChr m:val="]"/>
                          <m:ctrlPr>
                            <a:rPr lang="en-US" sz="2200" i="1">
                              <a:latin typeface="Cambria Math" panose="02040503050406030204" pitchFamily="18" charset="0"/>
                            </a:rPr>
                          </m:ctrlPr>
                        </m:dPr>
                        <m:e>
                          <m:sSub>
                            <m:sSubPr>
                              <m:ctrlPr>
                                <a:rPr lang="en-US" sz="2200" i="1" smtClean="0">
                                  <a:latin typeface="Cambria Math" panose="02040503050406030204" pitchFamily="18" charset="0"/>
                                </a:rPr>
                              </m:ctrlPr>
                            </m:sSubPr>
                            <m:e>
                              <m:r>
                                <a:rPr lang="en-US" sz="2200" i="1">
                                  <a:latin typeface="Cambria Math" panose="02040503050406030204" pitchFamily="18" charset="0"/>
                                </a:rPr>
                                <m:t>𝐸</m:t>
                              </m:r>
                            </m:e>
                            <m:sub>
                              <m:r>
                                <a:rPr lang="en-US" sz="2200" b="0" i="1" smtClean="0">
                                  <a:latin typeface="Cambria Math" panose="02040503050406030204" pitchFamily="18" charset="0"/>
                                </a:rPr>
                                <m:t>𝑦</m:t>
                              </m:r>
                            </m:sub>
                          </m:sSub>
                          <m:r>
                            <a:rPr lang="en-US" sz="2200" b="0" i="1" smtClean="0">
                              <a:latin typeface="Cambria Math" panose="02040503050406030204" pitchFamily="18" charset="0"/>
                            </a:rPr>
                            <m:t>[</m:t>
                          </m:r>
                          <m:r>
                            <a:rPr lang="en-US" sz="2200" i="1">
                              <a:latin typeface="Cambria Math" panose="02040503050406030204" pitchFamily="18" charset="0"/>
                            </a:rPr>
                            <m:t>𝐾</m:t>
                          </m:r>
                          <m:d>
                            <m:dPr>
                              <m:ctrlPr>
                                <a:rPr lang="en-US" sz="2200" i="1">
                                  <a:latin typeface="Cambria Math" panose="02040503050406030204" pitchFamily="18" charset="0"/>
                                </a:rPr>
                              </m:ctrlPr>
                            </m:dPr>
                            <m:e>
                              <m:r>
                                <a:rPr lang="en-US" sz="2200" i="1">
                                  <a:latin typeface="Cambria Math" panose="02040503050406030204" pitchFamily="18" charset="0"/>
                                </a:rPr>
                                <m:t>𝑥</m:t>
                              </m:r>
                              <m:r>
                                <a:rPr lang="en-US" sz="2200" i="1">
                                  <a:latin typeface="Cambria Math" panose="02040503050406030204" pitchFamily="18" charset="0"/>
                                </a:rPr>
                                <m:t>,</m:t>
                              </m:r>
                              <m:r>
                                <a:rPr lang="en-US" sz="2200" i="1">
                                  <a:latin typeface="Cambria Math" panose="02040503050406030204" pitchFamily="18" charset="0"/>
                                </a:rPr>
                                <m:t>𝑦</m:t>
                              </m:r>
                            </m:e>
                          </m:d>
                          <m:r>
                            <a:rPr lang="en-US" sz="2200" b="0" i="1" smtClean="0">
                              <a:latin typeface="Cambria Math" panose="02040503050406030204" pitchFamily="18" charset="0"/>
                            </a:rPr>
                            <m:t>]</m:t>
                          </m:r>
                        </m:e>
                      </m:d>
                    </m:oMath>
                  </m:oMathPara>
                </a14:m>
                <a:endParaRPr lang="en-IN" sz="2200" dirty="0">
                  <a:latin typeface="Times New Roman" panose="02020603050405020304" pitchFamily="18"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8627D707-C612-4FE4-880C-B0E754B4F610}"/>
                  </a:ext>
                </a:extLst>
              </p:cNvPr>
              <p:cNvSpPr txBox="1">
                <a:spLocks noRot="1" noChangeAspect="1" noMove="1" noResize="1" noEditPoints="1" noAdjustHandles="1" noChangeArrowheads="1" noChangeShapeType="1" noTextEdit="1"/>
              </p:cNvSpPr>
              <p:nvPr/>
            </p:nvSpPr>
            <p:spPr>
              <a:xfrm>
                <a:off x="1034923" y="3234235"/>
                <a:ext cx="9159743" cy="389530"/>
              </a:xfrm>
              <a:prstGeom prst="rect">
                <a:avLst/>
              </a:prstGeom>
              <a:blipFill>
                <a:blip r:embed="rId4"/>
                <a:stretch>
                  <a:fillRect t="-17460" b="-2539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234E805-95AB-4C52-A306-3E3C18BA3F9D}"/>
                  </a:ext>
                </a:extLst>
              </p:cNvPr>
              <p:cNvSpPr txBox="1"/>
              <p:nvPr/>
            </p:nvSpPr>
            <p:spPr>
              <a:xfrm>
                <a:off x="306146" y="5307062"/>
                <a:ext cx="11471187" cy="812915"/>
              </a:xfrm>
              <a:prstGeom prst="rect">
                <a:avLst/>
              </a:prstGeom>
              <a:noFill/>
            </p:spPr>
            <p:txBody>
              <a:bodyPr wrap="square" rtlCol="0">
                <a:spAutoFit/>
              </a:bodyPr>
              <a:lstStyle/>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Now we declare a matrix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𝐾</m:t>
                        </m:r>
                      </m:e>
                      <m:sub>
                        <m:r>
                          <a:rPr lang="en-US" sz="2200" b="0" i="1" smtClean="0">
                            <a:latin typeface="Cambria Math" panose="02040503050406030204" pitchFamily="18" charset="0"/>
                            <a:cs typeface="Times New Roman" panose="02020603050405020304" pitchFamily="18" charset="0"/>
                          </a:rPr>
                          <m:t>𝑡</m:t>
                        </m:r>
                        <m:r>
                          <m:rPr>
                            <m:nor/>
                          </m:rPr>
                          <a:rPr lang="en-IN" sz="2200">
                            <a:latin typeface="Times New Roman" panose="020206030504050203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𝑡</m:t>
                        </m:r>
                      </m:sub>
                    </m:sSub>
                  </m:oMath>
                </a14:m>
                <a:r>
                  <a:rPr lang="en-IN" sz="2200" dirty="0">
                    <a:latin typeface="Times New Roman" panose="02020603050405020304" pitchFamily="18" charset="0"/>
                    <a:cs typeface="Times New Roman" panose="02020603050405020304" pitchFamily="18" charset="0"/>
                  </a:rPr>
                  <a:t> with entries </a:t>
                </a:r>
                <a14:m>
                  <m:oMath xmlns:m="http://schemas.openxmlformats.org/officeDocument/2006/math">
                    <m:sSub>
                      <m:sSubPr>
                        <m:ctrlPr>
                          <a:rPr lang="en-IN" sz="2200" i="1" smtClean="0">
                            <a:latin typeface="Cambria Math" panose="02040503050406030204" pitchFamily="18" charset="0"/>
                          </a:rPr>
                        </m:ctrlPr>
                      </m:sSubPr>
                      <m:e>
                        <m:r>
                          <a:rPr lang="en-US" sz="2200" b="0" i="1" smtClean="0">
                            <a:latin typeface="Cambria Math" panose="02040503050406030204" pitchFamily="18" charset="0"/>
                          </a:rPr>
                          <m:t>𝐾</m:t>
                        </m:r>
                      </m:e>
                      <m:sub>
                        <m:r>
                          <a:rPr lang="en-US" sz="2200" b="0" i="1" smtClean="0">
                            <a:latin typeface="Cambria Math" panose="02040503050406030204" pitchFamily="18" charset="0"/>
                          </a:rPr>
                          <m:t>𝑖𝑗</m:t>
                        </m:r>
                      </m:sub>
                    </m:sSub>
                    <m:r>
                      <a:rPr lang="en-US" sz="2200" b="0" i="1" smtClean="0">
                        <a:latin typeface="Cambria Math" panose="02040503050406030204" pitchFamily="18" charset="0"/>
                      </a:rPr>
                      <m:t>=</m:t>
                    </m:r>
                    <m:acc>
                      <m:accPr>
                        <m:chr m:val="̃"/>
                        <m:ctrlPr>
                          <a:rPr lang="en-IN" sz="2200" i="1">
                            <a:latin typeface="Cambria Math" panose="02040503050406030204" pitchFamily="18" charset="0"/>
                          </a:rPr>
                        </m:ctrlPr>
                      </m:accPr>
                      <m:e>
                        <m:r>
                          <a:rPr lang="en-IN" sz="2200" i="1">
                            <a:latin typeface="Cambria Math" panose="02040503050406030204" pitchFamily="18" charset="0"/>
                          </a:rPr>
                          <m:t>𝐾</m:t>
                        </m:r>
                      </m:e>
                    </m:acc>
                    <m:r>
                      <a:rPr lang="en-US" sz="2200" b="0" i="1" smtClean="0">
                        <a:latin typeface="Cambria Math" panose="02040503050406030204" pitchFamily="18" charset="0"/>
                      </a:rPr>
                      <m:t>(</m:t>
                    </m:r>
                    <m:sSub>
                      <m:sSubPr>
                        <m:ctrlPr>
                          <a:rPr lang="en-IN"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𝑗</m:t>
                        </m:r>
                      </m:sub>
                    </m:sSub>
                    <m:r>
                      <a:rPr lang="en-US" sz="2200" b="0" i="1" smtClean="0">
                        <a:latin typeface="Cambria Math" panose="02040503050406030204" pitchFamily="18" charset="0"/>
                      </a:rPr>
                      <m:t>)</m:t>
                    </m:r>
                  </m:oMath>
                </a14:m>
                <a:r>
                  <a:rPr lang="en-IN" sz="2200" dirty="0">
                    <a:latin typeface="Times New Roman" panose="02020603050405020304" pitchFamily="18" charset="0"/>
                    <a:cs typeface="Times New Roman" panose="02020603050405020304" pitchFamily="18" charset="0"/>
                  </a:rPr>
                  <a:t>. We call this matrix the Kernel Matrix.</a:t>
                </a:r>
              </a:p>
            </p:txBody>
          </p:sp>
        </mc:Choice>
        <mc:Fallback xmlns="">
          <p:sp>
            <p:nvSpPr>
              <p:cNvPr id="16" name="TextBox 15">
                <a:extLst>
                  <a:ext uri="{FF2B5EF4-FFF2-40B4-BE49-F238E27FC236}">
                    <a16:creationId xmlns:a16="http://schemas.microsoft.com/office/drawing/2014/main" id="{0234E805-95AB-4C52-A306-3E3C18BA3F9D}"/>
                  </a:ext>
                </a:extLst>
              </p:cNvPr>
              <p:cNvSpPr txBox="1">
                <a:spLocks noRot="1" noChangeAspect="1" noMove="1" noResize="1" noEditPoints="1" noAdjustHandles="1" noChangeArrowheads="1" noChangeShapeType="1" noTextEdit="1"/>
              </p:cNvSpPr>
              <p:nvPr/>
            </p:nvSpPr>
            <p:spPr>
              <a:xfrm>
                <a:off x="306146" y="5307062"/>
                <a:ext cx="11471187" cy="812915"/>
              </a:xfrm>
              <a:prstGeom prst="rect">
                <a:avLst/>
              </a:prstGeom>
              <a:blipFill>
                <a:blip r:embed="rId5"/>
                <a:stretch>
                  <a:fillRect l="-584" t="-3759" b="-14286"/>
                </a:stretch>
              </a:blipFill>
            </p:spPr>
            <p:txBody>
              <a:bodyPr/>
              <a:lstStyle/>
              <a:p>
                <a:r>
                  <a:rPr lang="en-IN">
                    <a:noFill/>
                  </a:rPr>
                  <a:t> </a:t>
                </a:r>
              </a:p>
            </p:txBody>
          </p:sp>
        </mc:Fallback>
      </mc:AlternateContent>
      <p:sp>
        <p:nvSpPr>
          <p:cNvPr id="14" name="TextBox 13">
            <a:extLst>
              <a:ext uri="{FF2B5EF4-FFF2-40B4-BE49-F238E27FC236}">
                <a16:creationId xmlns:a16="http://schemas.microsoft.com/office/drawing/2014/main" id="{6EB7C8A3-3F48-4126-B4AD-89E72DB1491A}"/>
              </a:ext>
            </a:extLst>
          </p:cNvPr>
          <p:cNvSpPr txBox="1"/>
          <p:nvPr/>
        </p:nvSpPr>
        <p:spPr>
          <a:xfrm>
            <a:off x="342565" y="405936"/>
            <a:ext cx="11398348" cy="769441"/>
          </a:xfrm>
          <a:prstGeom prst="rect">
            <a:avLst/>
          </a:prstGeom>
          <a:noFill/>
        </p:spPr>
        <p:txBody>
          <a:bodyPr wrap="square" rtlCol="0">
            <a:spAutoFit/>
          </a:bodyPr>
          <a:lstStyle/>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Now that we have defined what a kernel  function is, we can now move on to the proper Kernel PCA algorithm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12709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4FAEBC8-5356-4359-B533-310E6C0460E0}"/>
                  </a:ext>
                </a:extLst>
              </p:cNvPr>
              <p:cNvSpPr txBox="1"/>
              <p:nvPr/>
            </p:nvSpPr>
            <p:spPr>
              <a:xfrm>
                <a:off x="2491694" y="975492"/>
                <a:ext cx="3733073" cy="9476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min</m:t>
                          </m:r>
                        </m:fName>
                        <m:e>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sub>
                            <m:sup>
                              <m:r>
                                <a:rPr lang="en-US" sz="2200" b="0" i="1" smtClean="0">
                                  <a:latin typeface="Cambria Math" panose="02040503050406030204" pitchFamily="18" charset="0"/>
                                </a:rPr>
                                <m:t>𝑡</m:t>
                              </m:r>
                            </m:sup>
                            <m:e>
                              <m:sSup>
                                <m:sSupPr>
                                  <m:ctrlPr>
                                    <a:rPr lang="en-US" sz="2200" b="0" i="1" smtClean="0">
                                      <a:latin typeface="Cambria Math" panose="02040503050406030204" pitchFamily="18" charset="0"/>
                                    </a:rPr>
                                  </m:ctrlPr>
                                </m:sSupPr>
                                <m:e>
                                  <m:r>
                                    <m:rPr>
                                      <m:nor/>
                                    </m:rPr>
                                    <a:rPr lang="en-IN" sz="2200">
                                      <a:latin typeface="Times New Roman" panose="02020603050405020304" pitchFamily="18" charset="0"/>
                                      <a:cs typeface="Times New Roman" panose="02020603050405020304" pitchFamily="18" charset="0"/>
                                    </a:rPr>
                                    <m:t>||</m:t>
                                  </m:r>
                                  <m:r>
                                    <m:rPr>
                                      <m:nor/>
                                    </m:rPr>
                                    <a:rPr lang="el-GR" sz="2200" dirty="0">
                                      <a:latin typeface="Times New Roman" panose="02020603050405020304" pitchFamily="18" charset="0"/>
                                      <a:cs typeface="Times New Roman" panose="02020603050405020304" pitchFamily="18" charset="0"/>
                                    </a:rPr>
                                    <m:t>Φ</m:t>
                                  </m:r>
                                  <m:r>
                                    <a:rPr lang="en-US" sz="2200" i="1" dirty="0">
                                      <a:latin typeface="Cambria Math" panose="02040503050406030204" pitchFamily="18" charset="0"/>
                                      <a:cs typeface="Times New Roman" panose="02020603050405020304" pitchFamily="18" charset="0"/>
                                    </a:rPr>
                                    <m:t>(</m:t>
                                  </m:r>
                                  <m:sSub>
                                    <m:sSubPr>
                                      <m:ctrlPr>
                                        <a:rPr lang="en-US" sz="2200" i="1" dirty="0" smtClean="0">
                                          <a:latin typeface="Cambria Math" panose="02040503050406030204" pitchFamily="18" charset="0"/>
                                          <a:cs typeface="Times New Roman" panose="02020603050405020304" pitchFamily="18" charset="0"/>
                                        </a:rPr>
                                      </m:ctrlPr>
                                    </m:sSubPr>
                                    <m:e>
                                      <m:r>
                                        <a:rPr lang="en-US" sz="2200" b="0" i="1" dirty="0" smtClean="0">
                                          <a:latin typeface="Cambria Math" panose="02040503050406030204" pitchFamily="18" charset="0"/>
                                          <a:cs typeface="Times New Roman" panose="02020603050405020304" pitchFamily="18" charset="0"/>
                                        </a:rPr>
                                        <m:t>𝑥</m:t>
                                      </m:r>
                                    </m:e>
                                    <m:sub>
                                      <m:r>
                                        <a:rPr lang="en-US" sz="2200" b="0" i="1" dirty="0" smtClean="0">
                                          <a:latin typeface="Cambria Math" panose="02040503050406030204" pitchFamily="18" charset="0"/>
                                          <a:cs typeface="Times New Roman" panose="02020603050405020304" pitchFamily="18" charset="0"/>
                                        </a:rPr>
                                        <m:t>𝑖</m:t>
                                      </m:r>
                                    </m:sub>
                                  </m:sSub>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𝑈</m:t>
                                      </m:r>
                                    </m:e>
                                    <m:sub>
                                      <m:r>
                                        <a:rPr lang="en-US" sz="2200" i="1">
                                          <a:latin typeface="Cambria Math" panose="02040503050406030204" pitchFamily="18" charset="0"/>
                                          <a:ea typeface="Cambria Math" panose="02040503050406030204" pitchFamily="18" charset="0"/>
                                        </a:rPr>
                                        <m:t>𝑑</m:t>
                                      </m:r>
                                    </m:sub>
                                  </m:sSub>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𝑈</m:t>
                                      </m:r>
                                    </m:e>
                                    <m:sub>
                                      <m:r>
                                        <a:rPr lang="en-US" sz="2200" i="1">
                                          <a:latin typeface="Cambria Math" panose="02040503050406030204" pitchFamily="18" charset="0"/>
                                          <a:ea typeface="Cambria Math" panose="02040503050406030204" pitchFamily="18" charset="0"/>
                                        </a:rPr>
                                        <m:t>𝑑</m:t>
                                      </m:r>
                                    </m:sub>
                                    <m:sup>
                                      <m:r>
                                        <a:rPr lang="en-US" sz="2200" i="1">
                                          <a:latin typeface="Cambria Math" panose="02040503050406030204" pitchFamily="18" charset="0"/>
                                          <a:ea typeface="Cambria Math" panose="02040503050406030204" pitchFamily="18" charset="0"/>
                                        </a:rPr>
                                        <m:t>𝑇</m:t>
                                      </m:r>
                                    </m:sup>
                                  </m:sSubSup>
                                  <m:r>
                                    <m:rPr>
                                      <m:nor/>
                                    </m:rPr>
                                    <a:rPr lang="el-GR" sz="2200" dirty="0">
                                      <a:latin typeface="Times New Roman" panose="02020603050405020304" pitchFamily="18" charset="0"/>
                                      <a:cs typeface="Times New Roman" panose="02020603050405020304" pitchFamily="18" charset="0"/>
                                    </a:rPr>
                                    <m:t>Φ</m:t>
                                  </m:r>
                                  <m:r>
                                    <a:rPr lang="en-US" sz="2200" i="1" dirty="0">
                                      <a:latin typeface="Cambria Math" panose="02040503050406030204" pitchFamily="18" charset="0"/>
                                      <a:cs typeface="Times New Roman" panose="02020603050405020304" pitchFamily="18" charset="0"/>
                                    </a:rPr>
                                    <m:t>(</m:t>
                                  </m:r>
                                  <m:sSub>
                                    <m:sSubPr>
                                      <m:ctrlPr>
                                        <a:rPr lang="en-US" sz="2200" i="1" dirty="0">
                                          <a:latin typeface="Cambria Math" panose="02040503050406030204" pitchFamily="18" charset="0"/>
                                          <a:cs typeface="Times New Roman" panose="02020603050405020304" pitchFamily="18" charset="0"/>
                                        </a:rPr>
                                      </m:ctrlPr>
                                    </m:sSubPr>
                                    <m:e>
                                      <m:r>
                                        <a:rPr lang="en-US" sz="2200" i="1" dirty="0">
                                          <a:latin typeface="Cambria Math" panose="02040503050406030204" pitchFamily="18" charset="0"/>
                                          <a:cs typeface="Times New Roman" panose="02020603050405020304" pitchFamily="18" charset="0"/>
                                        </a:rPr>
                                        <m:t>𝑥</m:t>
                                      </m:r>
                                    </m:e>
                                    <m:sub>
                                      <m:r>
                                        <a:rPr lang="en-US" sz="2200" i="1" dirty="0">
                                          <a:latin typeface="Cambria Math" panose="02040503050406030204" pitchFamily="18" charset="0"/>
                                          <a:cs typeface="Times New Roman" panose="02020603050405020304" pitchFamily="18" charset="0"/>
                                        </a:rPr>
                                        <m:t>𝑖</m:t>
                                      </m:r>
                                    </m:sub>
                                  </m:sSub>
                                  <m:r>
                                    <a:rPr lang="en-US" sz="2200" i="1">
                                      <a:latin typeface="Cambria Math" panose="02040503050406030204" pitchFamily="18" charset="0"/>
                                    </a:rPr>
                                    <m:t>)</m:t>
                                  </m:r>
                                  <m:r>
                                    <m:rPr>
                                      <m:nor/>
                                    </m:rPr>
                                    <a:rPr lang="en-IN" sz="2200">
                                      <a:latin typeface="Times New Roman" panose="02020603050405020304" pitchFamily="18" charset="0"/>
                                      <a:cs typeface="Times New Roman" panose="02020603050405020304" pitchFamily="18" charset="0"/>
                                    </a:rPr>
                                    <m:t>||</m:t>
                                  </m:r>
                                </m:e>
                                <m:sup>
                                  <m:r>
                                    <a:rPr lang="en-US" sz="2200" b="0" i="1" smtClean="0">
                                      <a:latin typeface="Cambria Math" panose="02040503050406030204" pitchFamily="18" charset="0"/>
                                    </a:rPr>
                                    <m:t>2</m:t>
                                  </m:r>
                                </m:sup>
                              </m:sSup>
                            </m:e>
                          </m:nary>
                        </m:e>
                      </m:func>
                    </m:oMath>
                  </m:oMathPara>
                </a14:m>
                <a:endParaRPr lang="en-IN" sz="22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94FAEBC8-5356-4359-B533-310E6C0460E0}"/>
                  </a:ext>
                </a:extLst>
              </p:cNvPr>
              <p:cNvSpPr txBox="1">
                <a:spLocks noRot="1" noChangeAspect="1" noMove="1" noResize="1" noEditPoints="1" noAdjustHandles="1" noChangeArrowheads="1" noChangeShapeType="1" noTextEdit="1"/>
              </p:cNvSpPr>
              <p:nvPr/>
            </p:nvSpPr>
            <p:spPr>
              <a:xfrm>
                <a:off x="2491694" y="975492"/>
                <a:ext cx="3733073" cy="947632"/>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BB443D7-507C-496E-A4E3-C7C8FCE88F8B}"/>
                  </a:ext>
                </a:extLst>
              </p:cNvPr>
              <p:cNvSpPr txBox="1"/>
              <p:nvPr/>
            </p:nvSpPr>
            <p:spPr>
              <a:xfrm>
                <a:off x="314176" y="209330"/>
                <a:ext cx="11291906" cy="769441"/>
              </a:xfrm>
              <a:prstGeom prst="rect">
                <a:avLst/>
              </a:prstGeom>
              <a:noFill/>
            </p:spPr>
            <p:txBody>
              <a:bodyPr wrap="square" rtlCol="0">
                <a:spAutoFit/>
              </a:bodyPr>
              <a:lstStyle/>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We attempt to minimize the squared reconstruction error using the model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𝑓</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𝑦</m:t>
                        </m:r>
                      </m:e>
                    </m:d>
                    <m:r>
                      <a:rPr lang="en-US" sz="2200" b="0" i="1" smtClean="0">
                        <a:latin typeface="Cambria Math" panose="02040503050406030204" pitchFamily="18" charset="0"/>
                        <a:cs typeface="Times New Roman" panose="02020603050405020304" pitchFamily="18" charset="0"/>
                      </a:rPr>
                      <m:t>=</m:t>
                    </m:r>
                    <m:acc>
                      <m:accPr>
                        <m:chr m:val="̅"/>
                        <m:ctrlPr>
                          <a:rPr lang="en-US" sz="2200" i="1" dirty="0" smtClean="0">
                            <a:latin typeface="Cambria Math" panose="02040503050406030204" pitchFamily="18" charset="0"/>
                          </a:rPr>
                        </m:ctrlPr>
                      </m:accPr>
                      <m:e>
                        <m:r>
                          <a:rPr lang="en-US" sz="2200" i="1" dirty="0" smtClean="0">
                            <a:latin typeface="Cambria Math" panose="02040503050406030204" pitchFamily="18" charset="0"/>
                          </a:rPr>
                          <m:t>𝑥</m:t>
                        </m:r>
                      </m:e>
                    </m:acc>
                    <m:r>
                      <a:rPr lang="en-US" sz="2200" b="0" i="1" dirty="0" smtClean="0">
                        <a:latin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𝑈</m:t>
                        </m:r>
                      </m:e>
                      <m:sub>
                        <m:r>
                          <a:rPr lang="en-US" sz="2200" i="1">
                            <a:latin typeface="Cambria Math" panose="02040503050406030204" pitchFamily="18" charset="0"/>
                            <a:ea typeface="Cambria Math" panose="02040503050406030204" pitchFamily="18" charset="0"/>
                          </a:rPr>
                          <m:t>𝑑</m:t>
                        </m:r>
                      </m:sub>
                    </m:sSub>
                  </m:oMath>
                </a14:m>
                <a:r>
                  <a:rPr lang="en-US" sz="2200" dirty="0">
                    <a:latin typeface="Times New Roman" panose="02020603050405020304" pitchFamily="18" charset="0"/>
                    <a:cs typeface="Times New Roman" panose="02020603050405020304" pitchFamily="18" charset="0"/>
                  </a:rPr>
                  <a:t>y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𝑓</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𝑦</m:t>
                        </m:r>
                      </m:e>
                    </m:d>
                    <m:r>
                      <a:rPr lang="en-US" sz="2200" b="0" i="1" smtClean="0">
                        <a:latin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𝑈</m:t>
                        </m:r>
                      </m:e>
                      <m:sub>
                        <m:r>
                          <a:rPr lang="en-US" sz="2200" i="1">
                            <a:latin typeface="Cambria Math" panose="02040503050406030204" pitchFamily="18" charset="0"/>
                            <a:ea typeface="Cambria Math" panose="02040503050406030204" pitchFamily="18" charset="0"/>
                          </a:rPr>
                          <m:t>𝑑</m:t>
                        </m:r>
                      </m:sub>
                    </m:sSub>
                  </m:oMath>
                </a14:m>
                <a:r>
                  <a:rPr lang="en-US" sz="2200" dirty="0">
                    <a:latin typeface="Times New Roman" panose="02020603050405020304" pitchFamily="18" charset="0"/>
                    <a:cs typeface="Times New Roman" panose="02020603050405020304" pitchFamily="18" charset="0"/>
                  </a:rPr>
                  <a:t>y after centralization) , </a:t>
                </a:r>
                <a:r>
                  <a:rPr lang="en-US" sz="2200" dirty="0" err="1">
                    <a:latin typeface="Times New Roman" panose="02020603050405020304" pitchFamily="18" charset="0"/>
                    <a:cs typeface="Times New Roman" panose="02020603050405020304" pitchFamily="18" charset="0"/>
                  </a:rPr>
                  <a:t>i.e</a:t>
                </a:r>
                <a:r>
                  <a:rPr lang="en-US" sz="2200" dirty="0">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EBB443D7-507C-496E-A4E3-C7C8FCE88F8B}"/>
                  </a:ext>
                </a:extLst>
              </p:cNvPr>
              <p:cNvSpPr txBox="1">
                <a:spLocks noRot="1" noChangeAspect="1" noMove="1" noResize="1" noEditPoints="1" noAdjustHandles="1" noChangeArrowheads="1" noChangeShapeType="1" noTextEdit="1"/>
              </p:cNvSpPr>
              <p:nvPr/>
            </p:nvSpPr>
            <p:spPr>
              <a:xfrm>
                <a:off x="314176" y="209330"/>
                <a:ext cx="11291906" cy="769441"/>
              </a:xfrm>
              <a:prstGeom prst="rect">
                <a:avLst/>
              </a:prstGeom>
              <a:blipFill>
                <a:blip r:embed="rId3"/>
                <a:stretch>
                  <a:fillRect l="-594" t="-4724" b="-14961"/>
                </a:stretch>
              </a:blipFill>
            </p:spPr>
            <p:txBody>
              <a:bodyPr/>
              <a:lstStyle/>
              <a:p>
                <a:r>
                  <a:rPr lang="en-IN">
                    <a:noFill/>
                  </a:rPr>
                  <a:t> </a:t>
                </a:r>
              </a:p>
            </p:txBody>
          </p:sp>
        </mc:Fallback>
      </mc:AlternateContent>
      <p:sp>
        <p:nvSpPr>
          <p:cNvPr id="7" name="TextBox 6">
            <a:extLst>
              <a:ext uri="{FF2B5EF4-FFF2-40B4-BE49-F238E27FC236}">
                <a16:creationId xmlns:a16="http://schemas.microsoft.com/office/drawing/2014/main" id="{6FA8F611-8F82-44F8-A5A8-3F422ED04AB2}"/>
              </a:ext>
            </a:extLst>
          </p:cNvPr>
          <p:cNvSpPr txBox="1"/>
          <p:nvPr/>
        </p:nvSpPr>
        <p:spPr>
          <a:xfrm>
            <a:off x="694004" y="2002719"/>
            <a:ext cx="12468478"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By performing partial optimization and L.S.E on this, we get an expression for encoded data. </a:t>
            </a:r>
            <a:endParaRPr lang="en-IN" sz="2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2561C27-7799-4C45-B1C8-00A4BB0A6417}"/>
                  </a:ext>
                </a:extLst>
              </p:cNvPr>
              <p:cNvSpPr txBox="1"/>
              <p:nvPr/>
            </p:nvSpPr>
            <p:spPr>
              <a:xfrm>
                <a:off x="694004" y="2630381"/>
                <a:ext cx="11291906" cy="15622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P.S- The norm here is defined as </a:t>
                </a:r>
                <a:r>
                  <a:rPr lang="en-IN" sz="2200" dirty="0">
                    <a:latin typeface="Times New Roman" panose="02020603050405020304" pitchFamily="18" charset="0"/>
                    <a:cs typeface="Times New Roman" panose="02020603050405020304" pitchFamily="18" charset="0"/>
                  </a:rPr>
                  <a:t>||•|| : </a:t>
                </a:r>
                <a:r>
                  <a:rPr lang="en-IN" sz="2200" i="1" dirty="0">
                    <a:latin typeface="Script MT Bold" panose="03040602040607080904" pitchFamily="66" charset="0"/>
                    <a:cs typeface="Times New Roman" panose="02020603050405020304" pitchFamily="18" charset="0"/>
                  </a:rPr>
                  <a:t>H </a:t>
                </a:r>
                <a14:m>
                  <m:oMath xmlns:m="http://schemas.openxmlformats.org/officeDocument/2006/math">
                    <m:r>
                      <a:rPr lang="en-US" sz="2200" i="1">
                        <a:latin typeface="Cambria Math" panose="02040503050406030204" pitchFamily="18" charset="0"/>
                        <a:cs typeface="Times New Roman" panose="02020603050405020304" pitchFamily="18" charset="0"/>
                      </a:rPr>
                      <m:t>→</m:t>
                    </m:r>
                    <m:r>
                      <a:rPr lang="en-US" sz="2200" b="1" i="1">
                        <a:latin typeface="Cambria Math" panose="02040503050406030204" pitchFamily="18" charset="0"/>
                        <a:cs typeface="Times New Roman" panose="02020603050405020304" pitchFamily="18" charset="0"/>
                      </a:rPr>
                      <m:t>𝑹</m:t>
                    </m:r>
                  </m:oMath>
                </a14:m>
                <a:r>
                  <a:rPr lang="en-IN" sz="2200" dirty="0">
                    <a:latin typeface="Times New Roman" panose="02020603050405020304" pitchFamily="18" charset="0"/>
                    <a:cs typeface="Times New Roman" panose="02020603050405020304" pitchFamily="18" charset="0"/>
                  </a:rPr>
                  <a:t> and is the standard inner product norm of </a:t>
                </a:r>
                <a:r>
                  <a:rPr lang="en-IN" sz="2200" i="1" dirty="0">
                    <a:latin typeface="Times New Roman" panose="02020603050405020304" pitchFamily="18" charset="0"/>
                    <a:cs typeface="Times New Roman" panose="02020603050405020304" pitchFamily="18" charset="0"/>
                  </a:rPr>
                  <a:t>H  </a:t>
                </a:r>
                <a:r>
                  <a:rPr lang="en-IN" sz="2200" dirty="0">
                    <a:latin typeface="Times New Roman" panose="02020603050405020304" pitchFamily="18" charset="0"/>
                    <a:cs typeface="Times New Roman" panose="02020603050405020304" pitchFamily="18" charset="0"/>
                  </a:rPr>
                  <a:t>given as, ||</a:t>
                </a:r>
                <a:r>
                  <a:rPr lang="en-US" sz="2200" dirty="0">
                    <a:latin typeface="Times New Roman" panose="02020603050405020304" pitchFamily="18" charset="0"/>
                    <a:cs typeface="Times New Roman" panose="02020603050405020304" pitchFamily="18" charset="0"/>
                  </a:rPr>
                  <a:t> </a:t>
                </a:r>
                <a14:m>
                  <m:oMath xmlns:m="http://schemas.openxmlformats.org/officeDocument/2006/math">
                    <m:r>
                      <a:rPr lang="en-US" sz="2200" i="1">
                        <a:latin typeface="Cambria Math" panose="02040503050406030204" pitchFamily="18" charset="0"/>
                      </a:rPr>
                      <m:t>𝑣</m:t>
                    </m:r>
                    <m:r>
                      <a:rPr lang="en-US" sz="2200" i="1">
                        <a:latin typeface="Cambria Math" panose="02040503050406030204" pitchFamily="18" charset="0"/>
                      </a:rPr>
                      <m:t> </m:t>
                    </m:r>
                  </m:oMath>
                </a14:m>
                <a:r>
                  <a:rPr lang="en-IN" sz="2200" dirty="0">
                    <a:latin typeface="Times New Roman" panose="02020603050405020304" pitchFamily="18" charset="0"/>
                    <a:cs typeface="Times New Roman" panose="02020603050405020304" pitchFamily="18" charset="0"/>
                  </a:rPr>
                  <a:t>||=</a:t>
                </a:r>
                <a14:m>
                  <m:oMath xmlns:m="http://schemas.openxmlformats.org/officeDocument/2006/math">
                    <m:rad>
                      <m:radPr>
                        <m:degHide m:val="on"/>
                        <m:ctrlPr>
                          <a:rPr lang="en-IN" sz="2200" i="1" smtClean="0">
                            <a:latin typeface="Cambria Math" panose="02040503050406030204" pitchFamily="18" charset="0"/>
                          </a:rPr>
                        </m:ctrlPr>
                      </m:radPr>
                      <m:deg/>
                      <m:e>
                        <m:sSup>
                          <m:sSupPr>
                            <m:ctrlPr>
                              <a:rPr lang="en-US" sz="2200" i="1">
                                <a:latin typeface="Cambria Math" panose="02040503050406030204" pitchFamily="18" charset="0"/>
                              </a:rPr>
                            </m:ctrlPr>
                          </m:sSupPr>
                          <m:e>
                            <m:r>
                              <a:rPr lang="en-US" sz="2200" i="1">
                                <a:latin typeface="Cambria Math" panose="02040503050406030204" pitchFamily="18" charset="0"/>
                              </a:rPr>
                              <m:t>𝑣</m:t>
                            </m:r>
                          </m:e>
                          <m:sup>
                            <m:r>
                              <a:rPr lang="en-US" sz="2200" i="1">
                                <a:latin typeface="Cambria Math" panose="02040503050406030204" pitchFamily="18" charset="0"/>
                              </a:rPr>
                              <m:t>𝑇</m:t>
                            </m:r>
                          </m:sup>
                        </m:sSup>
                        <m:r>
                          <a:rPr lang="en-US" sz="2200" i="1">
                            <a:latin typeface="Cambria Math" panose="02040503050406030204" pitchFamily="18" charset="0"/>
                          </a:rPr>
                          <m:t>𝑣</m:t>
                        </m:r>
                        <m:r>
                          <m:rPr>
                            <m:nor/>
                          </m:rPr>
                          <a:rPr lang="en-US" sz="2200" b="0" i="0" dirty="0" smtClean="0">
                            <a:latin typeface="Times New Roman" panose="02020603050405020304" pitchFamily="18" charset="0"/>
                            <a:cs typeface="Times New Roman" panose="02020603050405020304" pitchFamily="18" charset="0"/>
                          </a:rPr>
                          <m:t> </m:t>
                        </m:r>
                      </m:e>
                    </m:rad>
                  </m:oMath>
                </a14:m>
                <a:r>
                  <a:rPr lang="en-IN" sz="2200" dirty="0">
                    <a:latin typeface="Times New Roman" panose="02020603050405020304" pitchFamily="18" charset="0"/>
                    <a:cs typeface="Times New Roman" panose="02020603050405020304" pitchFamily="18" charset="0"/>
                  </a:rPr>
                  <a:t>, where </a:t>
                </a:r>
                <a14:m>
                  <m:oMath xmlns:m="http://schemas.openxmlformats.org/officeDocument/2006/math">
                    <m:r>
                      <a:rPr lang="en-US" sz="2200" i="1">
                        <a:latin typeface="Cambria Math" panose="02040503050406030204" pitchFamily="18" charset="0"/>
                      </a:rPr>
                      <m:t>𝑣</m:t>
                    </m:r>
                  </m:oMath>
                </a14:m>
                <a:r>
                  <a:rPr lang="en-IN" sz="2200" dirty="0">
                    <a:latin typeface="Times New Roman" panose="02020603050405020304" pitchFamily="18" charset="0"/>
                    <a:cs typeface="Times New Roman" panose="02020603050405020304" pitchFamily="18" charset="0"/>
                  </a:rPr>
                  <a:t> </a:t>
                </a:r>
                <a14:m>
                  <m:oMath xmlns:m="http://schemas.openxmlformats.org/officeDocument/2006/math">
                    <m:r>
                      <m:rPr>
                        <m:nor/>
                      </m:rPr>
                      <a:rPr lang="en-IN" sz="2200">
                        <a:latin typeface="Times New Roman" panose="02020603050405020304" pitchFamily="18" charset="0"/>
                        <a:cs typeface="Times New Roman" panose="02020603050405020304" pitchFamily="18" charset="0"/>
                      </a:rPr>
                      <m:t>∈</m:t>
                    </m:r>
                    <m:r>
                      <m:rPr>
                        <m:nor/>
                      </m:rPr>
                      <a:rPr lang="en-IN" sz="2200" i="1" dirty="0">
                        <a:latin typeface="Script MT Bold" panose="03040602040607080904" pitchFamily="66" charset="0"/>
                        <a:cs typeface="Times New Roman" panose="02020603050405020304" pitchFamily="18" charset="0"/>
                      </a:rPr>
                      <m:t>H</m:t>
                    </m:r>
                  </m:oMath>
                </a14:m>
                <a:r>
                  <a:rPr lang="en-US" sz="2200" dirty="0">
                    <a:latin typeface="Times New Roman" panose="02020603050405020304" pitchFamily="18" charset="0"/>
                    <a:cs typeface="Times New Roman" panose="02020603050405020304" pitchFamily="18" charset="0"/>
                  </a:rPr>
                  <a:t> , there exists a x</a:t>
                </a:r>
                <a:r>
                  <a:rPr lang="en-IN" sz="2200" dirty="0">
                    <a:cs typeface="Times New Roman" panose="02020603050405020304" pitchFamily="18" charset="0"/>
                  </a:rPr>
                  <a:t> </a:t>
                </a:r>
                <a14:m>
                  <m:oMath xmlns:m="http://schemas.openxmlformats.org/officeDocument/2006/math">
                    <m:r>
                      <m:rPr>
                        <m:nor/>
                      </m:rPr>
                      <a:rPr lang="en-IN" sz="2200">
                        <a:latin typeface="Times New Roman" panose="02020603050405020304" pitchFamily="18" charset="0"/>
                        <a:cs typeface="Times New Roman" panose="02020603050405020304" pitchFamily="18" charset="0"/>
                      </a:rPr>
                      <m:t>∈</m:t>
                    </m:r>
                    <m:r>
                      <m:rPr>
                        <m:nor/>
                      </m:rPr>
                      <a:rPr lang="en-US" sz="2200" b="0" i="0" smtClean="0">
                        <a:latin typeface="Times New Roman" panose="02020603050405020304" pitchFamily="18" charset="0"/>
                        <a:cs typeface="Times New Roman" panose="02020603050405020304" pitchFamily="18" charset="0"/>
                      </a:rPr>
                      <m:t> </m:t>
                    </m:r>
                    <m:r>
                      <m:rPr>
                        <m:nor/>
                      </m:rPr>
                      <a:rPr lang="en-US" sz="2200" b="0" i="0" smtClean="0">
                        <a:latin typeface="Times New Roman" panose="02020603050405020304" pitchFamily="18" charset="0"/>
                        <a:cs typeface="Times New Roman" panose="02020603050405020304" pitchFamily="18" charset="0"/>
                      </a:rPr>
                      <m:t>X</m:t>
                    </m:r>
                  </m:oMath>
                </a14:m>
                <a:r>
                  <a:rPr lang="en-US" sz="2200" dirty="0">
                    <a:latin typeface="Times New Roman" panose="02020603050405020304" pitchFamily="18" charset="0"/>
                    <a:cs typeface="Times New Roman" panose="02020603050405020304" pitchFamily="18" charset="0"/>
                  </a:rPr>
                  <a:t> for which v =</a:t>
                </a:r>
                <a:r>
                  <a:rPr lang="el-GR" sz="2200" dirty="0">
                    <a:cs typeface="Times New Roman" panose="02020603050405020304" pitchFamily="18" charset="0"/>
                  </a:rPr>
                  <a:t> </a:t>
                </a:r>
                <a14:m>
                  <m:oMath xmlns:m="http://schemas.openxmlformats.org/officeDocument/2006/math">
                    <m:r>
                      <m:rPr>
                        <m:nor/>
                      </m:rPr>
                      <a:rPr lang="el-GR" sz="2200" dirty="0">
                        <a:latin typeface="Times New Roman" panose="02020603050405020304" pitchFamily="18" charset="0"/>
                        <a:cs typeface="Times New Roman" panose="02020603050405020304" pitchFamily="18" charset="0"/>
                      </a:rPr>
                      <m:t>Φ</m:t>
                    </m:r>
                    <m:r>
                      <m:rPr>
                        <m:nor/>
                      </m:rPr>
                      <a:rPr lang="el-GR" sz="2200" dirty="0">
                        <a:latin typeface="Times New Roman" panose="02020603050405020304" pitchFamily="18" charset="0"/>
                        <a:cs typeface="Times New Roman" panose="02020603050405020304" pitchFamily="18" charset="0"/>
                      </a:rPr>
                      <m:t>(</m:t>
                    </m:r>
                    <m:r>
                      <m:rPr>
                        <m:nor/>
                      </m:rPr>
                      <a:rPr lang="en-IN" sz="2200" dirty="0">
                        <a:latin typeface="Times New Roman" panose="02020603050405020304" pitchFamily="18" charset="0"/>
                        <a:cs typeface="Times New Roman" panose="02020603050405020304" pitchFamily="18" charset="0"/>
                      </a:rPr>
                      <m:t>x</m:t>
                    </m:r>
                    <m:r>
                      <m:rPr>
                        <m:nor/>
                      </m:rPr>
                      <a:rPr lang="en-IN" sz="2200" dirty="0">
                        <a:latin typeface="Times New Roman" panose="02020603050405020304" pitchFamily="18" charset="0"/>
                        <a:cs typeface="Times New Roman" panose="02020603050405020304" pitchFamily="18" charset="0"/>
                      </a:rPr>
                      <m:t>)</m:t>
                    </m:r>
                  </m:oMath>
                </a14:m>
                <a:r>
                  <a:rPr lang="en-US" sz="2200" dirty="0">
                    <a:latin typeface="Times New Roman" panose="02020603050405020304" pitchFamily="18" charset="0"/>
                    <a:cs typeface="Times New Roman" panose="02020603050405020304" pitchFamily="18" charset="0"/>
                  </a:rPr>
                  <a:t>. Therefore,    </a:t>
                </a:r>
                <a:r>
                  <a:rPr lang="en-IN"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a:t>
                </a:r>
                <a14:m>
                  <m:oMath xmlns:m="http://schemas.openxmlformats.org/officeDocument/2006/math">
                    <m:r>
                      <a:rPr lang="en-US" sz="2200" i="1">
                        <a:latin typeface="Cambria Math" panose="02040503050406030204" pitchFamily="18" charset="0"/>
                      </a:rPr>
                      <m:t>𝑣</m:t>
                    </m:r>
                    <m:r>
                      <a:rPr lang="en-US" sz="2200" i="1">
                        <a:latin typeface="Cambria Math" panose="02040503050406030204" pitchFamily="18" charset="0"/>
                      </a:rPr>
                      <m:t> </m:t>
                    </m:r>
                  </m:oMath>
                </a14:m>
                <a:r>
                  <a:rPr lang="en-IN" sz="2200" dirty="0">
                    <a:latin typeface="Times New Roman" panose="02020603050405020304" pitchFamily="18" charset="0"/>
                    <a:cs typeface="Times New Roman" panose="02020603050405020304" pitchFamily="18" charset="0"/>
                  </a:rPr>
                  <a:t>|| = </a:t>
                </a:r>
                <a14:m>
                  <m:oMath xmlns:m="http://schemas.openxmlformats.org/officeDocument/2006/math">
                    <m:rad>
                      <m:radPr>
                        <m:degHide m:val="on"/>
                        <m:ctrlPr>
                          <a:rPr lang="en-IN" sz="2200" i="1">
                            <a:latin typeface="Cambria Math" panose="02040503050406030204" pitchFamily="18" charset="0"/>
                          </a:rPr>
                        </m:ctrlPr>
                      </m:radPr>
                      <m:deg/>
                      <m:e>
                        <m:sSup>
                          <m:sSupPr>
                            <m:ctrlPr>
                              <a:rPr lang="en-US" sz="2200" i="1">
                                <a:latin typeface="Cambria Math" panose="02040503050406030204" pitchFamily="18" charset="0"/>
                              </a:rPr>
                            </m:ctrlPr>
                          </m:sSupPr>
                          <m:e>
                            <m:r>
                              <m:rPr>
                                <m:nor/>
                              </m:rPr>
                              <a:rPr lang="el-GR" sz="2200" dirty="0">
                                <a:latin typeface="Times New Roman" panose="02020603050405020304" pitchFamily="18" charset="0"/>
                                <a:cs typeface="Times New Roman" panose="02020603050405020304" pitchFamily="18" charset="0"/>
                              </a:rPr>
                              <m:t>Φ</m:t>
                            </m:r>
                            <m:r>
                              <m:rPr>
                                <m:nor/>
                              </m:rPr>
                              <a:rPr lang="el-GR" sz="2200" dirty="0">
                                <a:latin typeface="Times New Roman" panose="02020603050405020304" pitchFamily="18" charset="0"/>
                                <a:cs typeface="Times New Roman" panose="02020603050405020304" pitchFamily="18" charset="0"/>
                              </a:rPr>
                              <m:t>(</m:t>
                            </m:r>
                            <m:r>
                              <m:rPr>
                                <m:nor/>
                              </m:rPr>
                              <a:rPr lang="en-IN" sz="2200" dirty="0">
                                <a:latin typeface="Times New Roman" panose="02020603050405020304" pitchFamily="18" charset="0"/>
                                <a:cs typeface="Times New Roman" panose="02020603050405020304" pitchFamily="18" charset="0"/>
                              </a:rPr>
                              <m:t>x</m:t>
                            </m:r>
                            <m:r>
                              <m:rPr>
                                <m:nor/>
                              </m:rPr>
                              <a:rPr lang="en-IN" sz="2200" dirty="0">
                                <a:latin typeface="Times New Roman" panose="02020603050405020304" pitchFamily="18" charset="0"/>
                                <a:cs typeface="Times New Roman" panose="02020603050405020304" pitchFamily="18" charset="0"/>
                              </a:rPr>
                              <m:t>)</m:t>
                            </m:r>
                          </m:e>
                          <m:sup>
                            <m:r>
                              <a:rPr lang="en-US" sz="2200" i="1">
                                <a:latin typeface="Cambria Math" panose="02040503050406030204" pitchFamily="18" charset="0"/>
                              </a:rPr>
                              <m:t>𝑇</m:t>
                            </m:r>
                          </m:sup>
                        </m:sSup>
                        <m:r>
                          <m:rPr>
                            <m:nor/>
                          </m:rPr>
                          <a:rPr lang="el-GR" sz="2200" dirty="0">
                            <a:latin typeface="Times New Roman" panose="02020603050405020304" pitchFamily="18" charset="0"/>
                            <a:cs typeface="Times New Roman" panose="02020603050405020304" pitchFamily="18" charset="0"/>
                          </a:rPr>
                          <m:t>Φ</m:t>
                        </m:r>
                        <m:r>
                          <m:rPr>
                            <m:nor/>
                          </m:rPr>
                          <a:rPr lang="el-GR" sz="2200" dirty="0">
                            <a:latin typeface="Times New Roman" panose="02020603050405020304" pitchFamily="18" charset="0"/>
                            <a:cs typeface="Times New Roman" panose="02020603050405020304" pitchFamily="18" charset="0"/>
                          </a:rPr>
                          <m:t>(</m:t>
                        </m:r>
                        <m:r>
                          <m:rPr>
                            <m:nor/>
                          </m:rPr>
                          <a:rPr lang="en-US" sz="2200" b="0" i="0" dirty="0" smtClean="0">
                            <a:latin typeface="Times New Roman" panose="02020603050405020304" pitchFamily="18" charset="0"/>
                            <a:cs typeface="Times New Roman" panose="02020603050405020304" pitchFamily="18" charset="0"/>
                          </a:rPr>
                          <m:t>x</m:t>
                        </m:r>
                        <m:r>
                          <m:rPr>
                            <m:nor/>
                          </m:rPr>
                          <a:rPr lang="en-IN" sz="2200" dirty="0">
                            <a:latin typeface="Times New Roman" panose="02020603050405020304" pitchFamily="18" charset="0"/>
                            <a:cs typeface="Times New Roman" panose="02020603050405020304" pitchFamily="18" charset="0"/>
                          </a:rPr>
                          <m:t>)</m:t>
                        </m:r>
                      </m:e>
                    </m:rad>
                  </m:oMath>
                </a14:m>
                <a:r>
                  <a:rPr lang="en-IN" sz="2200" dirty="0">
                    <a:latin typeface="Times New Roman" panose="02020603050405020304" pitchFamily="18" charset="0"/>
                    <a:cs typeface="Times New Roman" panose="02020603050405020304" pitchFamily="18" charset="0"/>
                  </a:rPr>
                  <a:t> =</a:t>
                </a:r>
                <a14:m>
                  <m:oMath xmlns:m="http://schemas.openxmlformats.org/officeDocument/2006/math">
                    <m:rad>
                      <m:radPr>
                        <m:degHide m:val="on"/>
                        <m:ctrlPr>
                          <a:rPr lang="en-IN" sz="2200" i="1">
                            <a:latin typeface="Cambria Math" panose="02040503050406030204" pitchFamily="18" charset="0"/>
                          </a:rPr>
                        </m:ctrlPr>
                      </m:radPr>
                      <m:deg/>
                      <m:e>
                        <m:r>
                          <a:rPr lang="en-US" sz="2200" i="1">
                            <a:latin typeface="Cambria Math" panose="02040503050406030204" pitchFamily="18" charset="0"/>
                          </a:rPr>
                          <m:t>𝐾</m:t>
                        </m:r>
                        <m:d>
                          <m:dPr>
                            <m:ctrlPr>
                              <a:rPr lang="en-US" sz="2200" i="1">
                                <a:latin typeface="Cambria Math" panose="02040503050406030204" pitchFamily="18" charset="0"/>
                              </a:rPr>
                            </m:ctrlPr>
                          </m:dPr>
                          <m:e>
                            <m:r>
                              <a:rPr lang="en-US" sz="2200" i="1">
                                <a:latin typeface="Cambria Math" panose="02040503050406030204" pitchFamily="18" charset="0"/>
                              </a:rPr>
                              <m:t>𝑥</m:t>
                            </m:r>
                            <m:r>
                              <a:rPr lang="en-US" sz="2200" i="1">
                                <a:latin typeface="Cambria Math" panose="02040503050406030204" pitchFamily="18" charset="0"/>
                              </a:rPr>
                              <m:t>,</m:t>
                            </m:r>
                            <m:r>
                              <a:rPr lang="en-US" sz="2200" b="0" i="1" smtClean="0">
                                <a:latin typeface="Cambria Math" panose="02040503050406030204" pitchFamily="18" charset="0"/>
                              </a:rPr>
                              <m:t>𝑥</m:t>
                            </m:r>
                          </m:e>
                        </m:d>
                      </m:e>
                    </m:rad>
                  </m:oMath>
                </a14:m>
                <a:r>
                  <a:rPr lang="en-IN"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By definition, (</a:t>
                </a:r>
                <a:r>
                  <a:rPr lang="en-IN" sz="2200" i="1" dirty="0">
                    <a:latin typeface="Script MT Bold" panose="03040602040607080904" pitchFamily="66" charset="0"/>
                    <a:cs typeface="Times New Roman" panose="02020603050405020304" pitchFamily="18" charset="0"/>
                  </a:rPr>
                  <a:t>H</a:t>
                </a:r>
                <a:r>
                  <a:rPr lang="en-US" sz="2200" dirty="0">
                    <a:latin typeface="Times New Roman" panose="02020603050405020304" pitchFamily="18" charset="0"/>
                    <a:cs typeface="Times New Roman" panose="02020603050405020304" pitchFamily="18" charset="0"/>
                  </a:rPr>
                  <a:t> , </a:t>
                </a:r>
                <a:r>
                  <a:rPr lang="en-IN" sz="2200" dirty="0">
                    <a:latin typeface="Times New Roman" panose="02020603050405020304" pitchFamily="18" charset="0"/>
                    <a:cs typeface="Times New Roman" panose="02020603050405020304" pitchFamily="18" charset="0"/>
                  </a:rPr>
                  <a:t>||•||) will be a </a:t>
                </a:r>
                <a:r>
                  <a:rPr lang="en-IN" sz="2200" b="1" dirty="0">
                    <a:latin typeface="Times New Roman" panose="02020603050405020304" pitchFamily="18" charset="0"/>
                    <a:cs typeface="Times New Roman" panose="02020603050405020304" pitchFamily="18" charset="0"/>
                  </a:rPr>
                  <a:t>Banach Space</a:t>
                </a:r>
                <a:r>
                  <a:rPr lang="en-IN" sz="2200" dirty="0">
                    <a:latin typeface="Times New Roman" panose="02020603050405020304" pitchFamily="18" charset="0"/>
                    <a:cs typeface="Times New Roman" panose="02020603050405020304" pitchFamily="18" charset="0"/>
                  </a:rPr>
                  <a:t>. This a property which can be used in better optimisation of functions in this normed space.</a:t>
                </a:r>
              </a:p>
            </p:txBody>
          </p:sp>
        </mc:Choice>
        <mc:Fallback xmlns="">
          <p:sp>
            <p:nvSpPr>
              <p:cNvPr id="9" name="TextBox 8">
                <a:extLst>
                  <a:ext uri="{FF2B5EF4-FFF2-40B4-BE49-F238E27FC236}">
                    <a16:creationId xmlns:a16="http://schemas.microsoft.com/office/drawing/2014/main" id="{22561C27-7799-4C45-B1C8-00A4BB0A6417}"/>
                  </a:ext>
                </a:extLst>
              </p:cNvPr>
              <p:cNvSpPr txBox="1">
                <a:spLocks noRot="1" noChangeAspect="1" noMove="1" noResize="1" noEditPoints="1" noAdjustHandles="1" noChangeArrowheads="1" noChangeShapeType="1" noTextEdit="1"/>
              </p:cNvSpPr>
              <p:nvPr/>
            </p:nvSpPr>
            <p:spPr>
              <a:xfrm>
                <a:off x="694004" y="2630381"/>
                <a:ext cx="11291906" cy="1562287"/>
              </a:xfrm>
              <a:prstGeom prst="rect">
                <a:avLst/>
              </a:prstGeom>
              <a:blipFill>
                <a:blip r:embed="rId4"/>
                <a:stretch>
                  <a:fillRect l="-702" t="-2335" b="-700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A2FDA5E-0D9D-42E0-9A0D-4C87DEE186D4}"/>
                  </a:ext>
                </a:extLst>
              </p:cNvPr>
              <p:cNvSpPr txBox="1"/>
              <p:nvPr/>
            </p:nvSpPr>
            <p:spPr>
              <a:xfrm>
                <a:off x="314176" y="4625909"/>
                <a:ext cx="11609192" cy="1107996"/>
              </a:xfrm>
              <a:prstGeom prst="rect">
                <a:avLst/>
              </a:prstGeom>
              <a:noFill/>
            </p:spPr>
            <p:txBody>
              <a:bodyPr wrap="square" rtlCol="0">
                <a:spAutoFit/>
              </a:bodyPr>
              <a:lstStyle/>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 following shows the encoding and reconstruction of the data. It is very similar to how Dual PCA works however we will use the Kernel Matrix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𝐾</m:t>
                        </m:r>
                      </m:e>
                      <m:sub>
                        <m:r>
                          <a:rPr lang="en-US" sz="2200" i="1">
                            <a:latin typeface="Cambria Math" panose="02040503050406030204" pitchFamily="18" charset="0"/>
                            <a:cs typeface="Times New Roman" panose="02020603050405020304" pitchFamily="18" charset="0"/>
                          </a:rPr>
                          <m:t>𝑡</m:t>
                        </m:r>
                        <m:r>
                          <m:rPr>
                            <m:nor/>
                          </m:rPr>
                          <a:rPr lang="en-IN" sz="2200">
                            <a:latin typeface="Times New Roman" panose="02020603050405020304" pitchFamily="18" charset="0"/>
                            <a:cs typeface="Times New Roman" panose="02020603050405020304" pitchFamily="18" charset="0"/>
                          </a:rPr>
                          <m:t>×</m:t>
                        </m:r>
                        <m:r>
                          <a:rPr lang="en-US" sz="2200" i="1">
                            <a:latin typeface="Cambria Math" panose="02040503050406030204" pitchFamily="18" charset="0"/>
                            <a:cs typeface="Times New Roman" panose="02020603050405020304" pitchFamily="18" charset="0"/>
                          </a:rPr>
                          <m:t>𝑡</m:t>
                        </m:r>
                      </m:sub>
                    </m:sSub>
                  </m:oMath>
                </a14:m>
                <a:r>
                  <a:rPr lang="en-US" sz="2200" dirty="0">
                    <a:latin typeface="Times New Roman" panose="02020603050405020304" pitchFamily="18" charset="0"/>
                    <a:cs typeface="Times New Roman" panose="02020603050405020304" pitchFamily="18" charset="0"/>
                  </a:rPr>
                  <a:t> instead of the normalized eigen-vector matrix of </a:t>
                </a:r>
                <a14:m>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𝑋</m:t>
                        </m:r>
                      </m:e>
                      <m:sup>
                        <m:r>
                          <a:rPr lang="en-US" sz="2200" b="0" i="1" smtClean="0">
                            <a:latin typeface="Cambria Math" panose="02040503050406030204" pitchFamily="18" charset="0"/>
                          </a:rPr>
                          <m:t>𝑇</m:t>
                        </m:r>
                      </m:sup>
                    </m:sSup>
                    <m:r>
                      <a:rPr lang="en-US" sz="2200" b="0" i="1" smtClean="0">
                        <a:latin typeface="Cambria Math" panose="02040503050406030204" pitchFamily="18" charset="0"/>
                      </a:rPr>
                      <m:t>𝑋</m:t>
                    </m:r>
                  </m:oMath>
                </a14:m>
                <a:r>
                  <a:rPr lang="en-IN" sz="2200" dirty="0">
                    <a:latin typeface="Times New Roman" panose="02020603050405020304" pitchFamily="18" charset="0"/>
                    <a:cs typeface="Times New Roman" panose="02020603050405020304" pitchFamily="18" charset="0"/>
                  </a:rPr>
                  <a:t>.</a:t>
                </a:r>
              </a:p>
            </p:txBody>
          </p:sp>
        </mc:Choice>
        <mc:Fallback xmlns="">
          <p:sp>
            <p:nvSpPr>
              <p:cNvPr id="12" name="TextBox 11">
                <a:extLst>
                  <a:ext uri="{FF2B5EF4-FFF2-40B4-BE49-F238E27FC236}">
                    <a16:creationId xmlns:a16="http://schemas.microsoft.com/office/drawing/2014/main" id="{5A2FDA5E-0D9D-42E0-9A0D-4C87DEE186D4}"/>
                  </a:ext>
                </a:extLst>
              </p:cNvPr>
              <p:cNvSpPr txBox="1">
                <a:spLocks noRot="1" noChangeAspect="1" noMove="1" noResize="1" noEditPoints="1" noAdjustHandles="1" noChangeArrowheads="1" noChangeShapeType="1" noTextEdit="1"/>
              </p:cNvSpPr>
              <p:nvPr/>
            </p:nvSpPr>
            <p:spPr>
              <a:xfrm>
                <a:off x="314176" y="4625909"/>
                <a:ext cx="11609192" cy="1107996"/>
              </a:xfrm>
              <a:prstGeom prst="rect">
                <a:avLst/>
              </a:prstGeom>
              <a:blipFill>
                <a:blip r:embed="rId5"/>
                <a:stretch>
                  <a:fillRect l="-578" t="-3846" b="-9890"/>
                </a:stretch>
              </a:blipFill>
            </p:spPr>
            <p:txBody>
              <a:bodyPr/>
              <a:lstStyle/>
              <a:p>
                <a:r>
                  <a:rPr lang="en-IN">
                    <a:noFill/>
                  </a:rPr>
                  <a:t> </a:t>
                </a:r>
              </a:p>
            </p:txBody>
          </p:sp>
        </mc:Fallback>
      </mc:AlternateContent>
    </p:spTree>
    <p:extLst>
      <p:ext uri="{BB962C8B-B14F-4D97-AF65-F5344CB8AC3E}">
        <p14:creationId xmlns:p14="http://schemas.microsoft.com/office/powerpoint/2010/main" val="1508487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A5F0D63-28BA-413B-B71D-8CBCBC6A12D3}"/>
                  </a:ext>
                </a:extLst>
              </p:cNvPr>
              <p:cNvSpPr txBox="1"/>
              <p:nvPr/>
            </p:nvSpPr>
            <p:spPr>
              <a:xfrm>
                <a:off x="507103" y="423978"/>
                <a:ext cx="11240323" cy="1785104"/>
              </a:xfrm>
              <a:prstGeom prst="rect">
                <a:avLst/>
              </a:prstGeom>
              <a:noFill/>
            </p:spPr>
            <p:txBody>
              <a:bodyPr wrap="square" rtlCol="0">
                <a:spAutoFit/>
              </a:bodyPr>
              <a:lstStyle/>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Finally as said, we obtain the encoded data matrix (the actual </a:t>
                </a:r>
                <a:r>
                  <a:rPr lang="en-US" sz="2200" b="1" dirty="0">
                    <a:latin typeface="Times New Roman" panose="02020603050405020304" pitchFamily="18" charset="0"/>
                    <a:cs typeface="Times New Roman" panose="02020603050405020304" pitchFamily="18" charset="0"/>
                  </a:rPr>
                  <a:t>principle components</a:t>
                </a:r>
                <a:r>
                  <a:rPr lang="en-US" sz="2200" dirty="0">
                    <a:latin typeface="Times New Roman" panose="02020603050405020304" pitchFamily="18" charset="0"/>
                    <a:cs typeface="Times New Roman" panose="02020603050405020304" pitchFamily="18" charset="0"/>
                  </a:rPr>
                  <a:t>) represented with </a:t>
                </a:r>
                <a:r>
                  <a:rPr lang="en-US" sz="2200" b="1" dirty="0">
                    <a:latin typeface="Times New Roman" panose="02020603050405020304" pitchFamily="18" charset="0"/>
                    <a:cs typeface="Times New Roman" panose="02020603050405020304" pitchFamily="18" charset="0"/>
                  </a:rPr>
                  <a:t>Y </a:t>
                </a:r>
                <a:r>
                  <a:rPr lang="en-US" sz="2200" dirty="0">
                    <a:latin typeface="Times New Roman" panose="02020603050405020304" pitchFamily="18" charset="0"/>
                    <a:cs typeface="Times New Roman" panose="02020603050405020304" pitchFamily="18" charset="0"/>
                  </a:rPr>
                  <a:t>as </a:t>
                </a:r>
                <a14:m>
                  <m:oMath xmlns:m="http://schemas.openxmlformats.org/officeDocument/2006/math">
                    <m:r>
                      <a:rPr lang="en-US" sz="2200" b="0" i="1" smtClean="0">
                        <a:latin typeface="Cambria Math" panose="02040503050406030204" pitchFamily="18" charset="0"/>
                      </a:rPr>
                      <m:t>𝑌</m:t>
                    </m:r>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 </m:t>
                        </m:r>
                        <m:r>
                          <a:rPr lang="en-US" sz="2200" b="0" i="1" smtClean="0">
                            <a:latin typeface="Cambria Math" panose="02040503050406030204" pitchFamily="18" charset="0"/>
                          </a:rPr>
                          <m:t>𝑉</m:t>
                        </m:r>
                      </m:e>
                      <m:sup>
                        <m:r>
                          <a:rPr lang="en-US" sz="2200" b="0" i="1" smtClean="0">
                            <a:latin typeface="Cambria Math" panose="02040503050406030204" pitchFamily="18" charset="0"/>
                          </a:rPr>
                          <m:t>𝑇</m:t>
                        </m:r>
                      </m:sup>
                    </m:sSup>
                  </m:oMath>
                </a14:m>
                <a:r>
                  <a:rPr lang="en-IN" sz="2200" b="1"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where </a:t>
                </a:r>
                <a:r>
                  <a:rPr lang="en-IN" sz="2200" dirty="0">
                    <a:latin typeface="Plantagenet Cherokee" panose="02020602070100000000" pitchFamily="18" charset="0"/>
                    <a:cs typeface="Times New Roman" panose="02020603050405020304" pitchFamily="18" charset="0"/>
                  </a:rPr>
                  <a:t>∑ is an </a:t>
                </a:r>
                <a:r>
                  <a:rPr lang="en-IN" sz="2200" dirty="0">
                    <a:latin typeface="Times New Roman" panose="02020603050405020304" pitchFamily="18" charset="0"/>
                    <a:cs typeface="Times New Roman" panose="02020603050405020304" pitchFamily="18" charset="0"/>
                  </a:rPr>
                  <a:t>d</a:t>
                </a:r>
                <a14:m>
                  <m:oMath xmlns:m="http://schemas.openxmlformats.org/officeDocument/2006/math">
                    <m:r>
                      <m:rPr>
                        <m:nor/>
                      </m:rPr>
                      <a:rPr lang="en-IN" sz="2200">
                        <a:latin typeface="Times New Roman" panose="02020603050405020304" pitchFamily="18" charset="0"/>
                        <a:cs typeface="Times New Roman" panose="02020603050405020304" pitchFamily="18" charset="0"/>
                      </a:rPr>
                      <m:t>×</m:t>
                    </m:r>
                    <m:r>
                      <m:rPr>
                        <m:nor/>
                      </m:rPr>
                      <a:rPr lang="en-US" sz="2200" i="0" smtClean="0">
                        <a:latin typeface="Times New Roman" panose="02020603050405020304" pitchFamily="18" charset="0"/>
                        <a:cs typeface="Times New Roman" panose="02020603050405020304" pitchFamily="18" charset="0"/>
                      </a:rPr>
                      <m:t>d</m:t>
                    </m:r>
                  </m:oMath>
                </a14:m>
                <a:r>
                  <a:rPr lang="en-IN" sz="2200" b="1"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diagonal matrix(should originally be n</a:t>
                </a:r>
                <a:r>
                  <a:rPr lang="en-IN" sz="2200" dirty="0">
                    <a:cs typeface="Times New Roman" panose="02020603050405020304" pitchFamily="18" charset="0"/>
                  </a:rPr>
                  <a:t> </a:t>
                </a:r>
                <a14:m>
                  <m:oMath xmlns:m="http://schemas.openxmlformats.org/officeDocument/2006/math">
                    <m:r>
                      <m:rPr>
                        <m:nor/>
                      </m:rPr>
                      <a:rPr lang="en-IN" sz="2200">
                        <a:latin typeface="Times New Roman" panose="02020603050405020304" pitchFamily="18" charset="0"/>
                        <a:cs typeface="Times New Roman" panose="02020603050405020304" pitchFamily="18" charset="0"/>
                      </a:rPr>
                      <m:t>×</m:t>
                    </m:r>
                    <m:r>
                      <a:rPr lang="en-IN" sz="2200" i="1">
                        <a:latin typeface="Cambria Math" panose="02040503050406030204" pitchFamily="18" charset="0"/>
                        <a:cs typeface="Times New Roman" panose="02020603050405020304" pitchFamily="18" charset="0"/>
                      </a:rPr>
                      <m:t> </m:t>
                    </m:r>
                  </m:oMath>
                </a14:m>
                <a:r>
                  <a:rPr lang="en-IN" sz="2200" dirty="0">
                    <a:latin typeface="Times New Roman" panose="02020603050405020304" pitchFamily="18" charset="0"/>
                    <a:cs typeface="Times New Roman" panose="02020603050405020304" pitchFamily="18" charset="0"/>
                  </a:rPr>
                  <a:t>n) with the entries being the square roots of the top d sorted eigenvalues of K and V is a </a:t>
                </a:r>
                <a:r>
                  <a:rPr lang="en-IN" sz="2200" dirty="0">
                    <a:latin typeface="Plantagenet Cherokee" panose="02020602070100000000" pitchFamily="18" charset="0"/>
                    <a:cs typeface="Times New Roman" panose="02020603050405020304" pitchFamily="18" charset="0"/>
                  </a:rPr>
                  <a:t>t</a:t>
                </a:r>
                <a14:m>
                  <m:oMath xmlns:m="http://schemas.openxmlformats.org/officeDocument/2006/math">
                    <m:r>
                      <m:rPr>
                        <m:nor/>
                      </m:rPr>
                      <a:rPr lang="en-IN" sz="2200">
                        <a:latin typeface="Times New Roman" panose="02020603050405020304" pitchFamily="18" charset="0"/>
                        <a:cs typeface="Times New Roman" panose="02020603050405020304" pitchFamily="18" charset="0"/>
                      </a:rPr>
                      <m:t>×</m:t>
                    </m:r>
                  </m:oMath>
                </a14:m>
                <a:r>
                  <a:rPr lang="en-IN" sz="2200" dirty="0">
                    <a:latin typeface="Times New Roman" panose="02020603050405020304" pitchFamily="18" charset="0"/>
                    <a:cs typeface="Times New Roman" panose="02020603050405020304" pitchFamily="18" charset="0"/>
                  </a:rPr>
                  <a:t>d (should originally be </a:t>
                </a:r>
                <a:r>
                  <a:rPr lang="en-IN" sz="2200" dirty="0">
                    <a:latin typeface="Plantagenet Cherokee" panose="02020602070100000000" pitchFamily="18" charset="0"/>
                    <a:cs typeface="Times New Roman" panose="02020603050405020304" pitchFamily="18" charset="0"/>
                  </a:rPr>
                  <a:t>t</a:t>
                </a:r>
                <a14:m>
                  <m:oMath xmlns:m="http://schemas.openxmlformats.org/officeDocument/2006/math">
                    <m:r>
                      <m:rPr>
                        <m:nor/>
                      </m:rPr>
                      <a:rPr lang="en-IN" sz="2200">
                        <a:latin typeface="Times New Roman" panose="02020603050405020304" pitchFamily="18" charset="0"/>
                        <a:cs typeface="Times New Roman" panose="02020603050405020304" pitchFamily="18" charset="0"/>
                      </a:rPr>
                      <m:t>×</m:t>
                    </m:r>
                    <m:r>
                      <m:rPr>
                        <m:nor/>
                      </m:rPr>
                      <a:rPr lang="en-US" sz="2200" b="0" i="0" smtClean="0">
                        <a:latin typeface="Times New Roman" panose="02020603050405020304" pitchFamily="18" charset="0"/>
                        <a:cs typeface="Times New Roman" panose="02020603050405020304" pitchFamily="18" charset="0"/>
                      </a:rPr>
                      <m:t>n</m:t>
                    </m:r>
                  </m:oMath>
                </a14:m>
                <a:r>
                  <a:rPr lang="en-IN" sz="2200" dirty="0">
                    <a:latin typeface="Times New Roman" panose="02020603050405020304" pitchFamily="18" charset="0"/>
                    <a:cs typeface="Times New Roman" panose="02020603050405020304" pitchFamily="18" charset="0"/>
                  </a:rPr>
                  <a:t>) matrix with its columns being the normalized eigenvectors corresponding to the sorted top d eigenvalues . </a:t>
                </a:r>
                <a:endParaRPr lang="en-IN" sz="2200" b="1"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1A5F0D63-28BA-413B-B71D-8CBCBC6A12D3}"/>
                  </a:ext>
                </a:extLst>
              </p:cNvPr>
              <p:cNvSpPr txBox="1">
                <a:spLocks noRot="1" noChangeAspect="1" noMove="1" noResize="1" noEditPoints="1" noAdjustHandles="1" noChangeArrowheads="1" noChangeShapeType="1" noTextEdit="1"/>
              </p:cNvSpPr>
              <p:nvPr/>
            </p:nvSpPr>
            <p:spPr>
              <a:xfrm>
                <a:off x="507103" y="423978"/>
                <a:ext cx="11240323" cy="1785104"/>
              </a:xfrm>
              <a:prstGeom prst="rect">
                <a:avLst/>
              </a:prstGeom>
              <a:blipFill>
                <a:blip r:embed="rId2"/>
                <a:stretch>
                  <a:fillRect l="-597" t="-2397" r="-976" b="-616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6AE607F-42AB-4A49-8BAD-779ED6EC850F}"/>
                  </a:ext>
                </a:extLst>
              </p:cNvPr>
              <p:cNvSpPr txBox="1"/>
              <p:nvPr/>
            </p:nvSpPr>
            <p:spPr>
              <a:xfrm>
                <a:off x="507103" y="2553226"/>
                <a:ext cx="11240323" cy="1117229"/>
              </a:xfrm>
              <a:prstGeom prst="rect">
                <a:avLst/>
              </a:prstGeom>
              <a:noFill/>
            </p:spPr>
            <p:txBody>
              <a:bodyPr wrap="square" rtlCol="0">
                <a:spAutoFit/>
              </a:bodyPr>
              <a:lstStyle/>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We can reconstruct the data accordingly as </a:t>
                </a:r>
                <a14:m>
                  <m:oMath xmlns:m="http://schemas.openxmlformats.org/officeDocument/2006/math">
                    <m:acc>
                      <m:accPr>
                        <m:chr m:val="̂"/>
                        <m:ctrlPr>
                          <a:rPr lang="en-IN" sz="2200" i="1" dirty="0" smtClean="0">
                            <a:latin typeface="Cambria Math" panose="02040503050406030204" pitchFamily="18" charset="0"/>
                          </a:rPr>
                        </m:ctrlPr>
                      </m:accPr>
                      <m:e>
                        <m:r>
                          <a:rPr lang="en-IN" sz="2200" i="1" dirty="0">
                            <a:latin typeface="Cambria Math" panose="02040503050406030204" pitchFamily="18" charset="0"/>
                          </a:rPr>
                          <m:t>𝑋</m:t>
                        </m:r>
                      </m:e>
                    </m:acc>
                    <m:r>
                      <a:rPr lang="en-US" sz="2200" b="0" i="1" dirty="0" smtClean="0">
                        <a:latin typeface="Cambria Math" panose="02040503050406030204" pitchFamily="18" charset="0"/>
                      </a:rPr>
                      <m:t>=</m:t>
                    </m:r>
                    <m:r>
                      <a:rPr lang="en-US" sz="2200" i="1">
                        <a:latin typeface="Cambria Math" panose="02040503050406030204" pitchFamily="18" charset="0"/>
                      </a:rPr>
                      <m:t>∑</m:t>
                    </m:r>
                    <m:r>
                      <a:rPr lang="en-US" sz="2200" b="0" i="1" smtClean="0">
                        <a:latin typeface="Cambria Math" panose="02040503050406030204" pitchFamily="18" charset="0"/>
                      </a:rPr>
                      <m:t>𝑉</m:t>
                    </m:r>
                    <m:sSup>
                      <m:sSupPr>
                        <m:ctrlPr>
                          <a:rPr lang="en-US" sz="2200" i="1">
                            <a:latin typeface="Cambria Math" panose="02040503050406030204" pitchFamily="18" charset="0"/>
                          </a:rPr>
                        </m:ctrlPr>
                      </m:sSupPr>
                      <m:e>
                        <m:r>
                          <a:rPr lang="en-US" sz="2200" i="1">
                            <a:latin typeface="Cambria Math" panose="02040503050406030204" pitchFamily="18" charset="0"/>
                          </a:rPr>
                          <m:t>𝑉</m:t>
                        </m:r>
                      </m:e>
                      <m:sup>
                        <m:r>
                          <a:rPr lang="en-US" sz="2200" i="1">
                            <a:latin typeface="Cambria Math" panose="02040503050406030204" pitchFamily="18" charset="0"/>
                          </a:rPr>
                          <m:t>𝑇</m:t>
                        </m:r>
                      </m:sup>
                    </m:sSup>
                  </m:oMath>
                </a14:m>
                <a:r>
                  <a:rPr lang="en-IN" sz="2200" dirty="0">
                    <a:latin typeface="Times New Roman" panose="02020603050405020304" pitchFamily="18" charset="0"/>
                    <a:cs typeface="Times New Roman" panose="02020603050405020304" pitchFamily="18" charset="0"/>
                  </a:rPr>
                  <a:t> with minimum reconstruction error. However, the reconstruction process in Kernel PCA may be trickier than Ordinary PCA because of the inverse of the non-linear map </a:t>
                </a:r>
                <a14:m>
                  <m:oMath xmlns:m="http://schemas.openxmlformats.org/officeDocument/2006/math">
                    <m:r>
                      <m:rPr>
                        <m:nor/>
                      </m:rPr>
                      <a:rPr lang="el-GR" sz="2200" dirty="0">
                        <a:latin typeface="Times New Roman" panose="02020603050405020304" pitchFamily="18" charset="0"/>
                        <a:cs typeface="Times New Roman" panose="02020603050405020304" pitchFamily="18" charset="0"/>
                      </a:rPr>
                      <m:t>Φ</m:t>
                    </m:r>
                  </m:oMath>
                </a14:m>
                <a:endParaRPr lang="en-IN" sz="22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66AE607F-42AB-4A49-8BAD-779ED6EC850F}"/>
                  </a:ext>
                </a:extLst>
              </p:cNvPr>
              <p:cNvSpPr txBox="1">
                <a:spLocks noRot="1" noChangeAspect="1" noMove="1" noResize="1" noEditPoints="1" noAdjustHandles="1" noChangeArrowheads="1" noChangeShapeType="1" noTextEdit="1"/>
              </p:cNvSpPr>
              <p:nvPr/>
            </p:nvSpPr>
            <p:spPr>
              <a:xfrm>
                <a:off x="507103" y="2553226"/>
                <a:ext cx="11240323" cy="1117229"/>
              </a:xfrm>
              <a:prstGeom prst="rect">
                <a:avLst/>
              </a:prstGeom>
              <a:blipFill>
                <a:blip r:embed="rId3"/>
                <a:stretch>
                  <a:fillRect l="-597" t="-2732" b="-1038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9509516-841B-401E-BD97-16337B14FEEC}"/>
                  </a:ext>
                </a:extLst>
              </p:cNvPr>
              <p:cNvSpPr txBox="1"/>
              <p:nvPr/>
            </p:nvSpPr>
            <p:spPr>
              <a:xfrm>
                <a:off x="507103" y="4014599"/>
                <a:ext cx="11240323" cy="1117229"/>
              </a:xfrm>
              <a:prstGeom prst="rect">
                <a:avLst/>
              </a:prstGeom>
              <a:noFill/>
            </p:spPr>
            <p:txBody>
              <a:bodyPr wrap="square" rtlCol="0">
                <a:spAutoFit/>
              </a:bodyPr>
              <a:lstStyle/>
              <a:p>
                <a:pPr marL="342900" indent="-342900">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Now we try to improve the reconstruction process by decomposing the equation </a:t>
                </a:r>
                <a14:m>
                  <m:oMath xmlns:m="http://schemas.openxmlformats.org/officeDocument/2006/math">
                    <m:acc>
                      <m:accPr>
                        <m:chr m:val="̂"/>
                        <m:ctrlPr>
                          <a:rPr lang="en-IN" sz="2200" i="1" dirty="0">
                            <a:latin typeface="Cambria Math" panose="02040503050406030204" pitchFamily="18" charset="0"/>
                          </a:rPr>
                        </m:ctrlPr>
                      </m:accPr>
                      <m:e>
                        <m:r>
                          <a:rPr lang="en-IN" sz="2200" i="1" dirty="0">
                            <a:latin typeface="Cambria Math" panose="02040503050406030204" pitchFamily="18" charset="0"/>
                          </a:rPr>
                          <m:t>𝑋</m:t>
                        </m:r>
                      </m:e>
                    </m:acc>
                    <m:r>
                      <a:rPr lang="en-US" sz="2200" i="1" dirty="0">
                        <a:latin typeface="Cambria Math" panose="02040503050406030204" pitchFamily="18" charset="0"/>
                      </a:rPr>
                      <m:t>=</m:t>
                    </m:r>
                    <m:r>
                      <a:rPr lang="en-US" sz="2200" i="1">
                        <a:latin typeface="Cambria Math" panose="02040503050406030204" pitchFamily="18" charset="0"/>
                      </a:rPr>
                      <m:t>∑</m:t>
                    </m:r>
                    <m:r>
                      <a:rPr lang="en-US" sz="2200" i="1">
                        <a:latin typeface="Cambria Math" panose="02040503050406030204" pitchFamily="18" charset="0"/>
                      </a:rPr>
                      <m:t>𝑉</m:t>
                    </m:r>
                    <m:sSup>
                      <m:sSupPr>
                        <m:ctrlPr>
                          <a:rPr lang="en-US" sz="2200" i="1">
                            <a:latin typeface="Cambria Math" panose="02040503050406030204" pitchFamily="18" charset="0"/>
                          </a:rPr>
                        </m:ctrlPr>
                      </m:sSupPr>
                      <m:e>
                        <m:r>
                          <a:rPr lang="en-US" sz="2200" i="1">
                            <a:latin typeface="Cambria Math" panose="02040503050406030204" pitchFamily="18" charset="0"/>
                          </a:rPr>
                          <m:t>𝑉</m:t>
                        </m:r>
                      </m:e>
                      <m:sup>
                        <m:r>
                          <a:rPr lang="en-US" sz="2200" i="1">
                            <a:latin typeface="Cambria Math" panose="02040503050406030204" pitchFamily="18" charset="0"/>
                          </a:rPr>
                          <m:t>𝑇</m:t>
                        </m:r>
                      </m:sup>
                    </m:sSup>
                  </m:oMath>
                </a14:m>
                <a:r>
                  <a:rPr lang="en-IN" sz="2200" dirty="0">
                    <a:latin typeface="Times New Roman" panose="02020603050405020304" pitchFamily="18" charset="0"/>
                    <a:cs typeface="Times New Roman" panose="02020603050405020304" pitchFamily="18" charset="0"/>
                  </a:rPr>
                  <a:t>. The following slide showcases the summarized algorithm for KPCA implementing the decomposition </a:t>
                </a:r>
              </a:p>
            </p:txBody>
          </p:sp>
        </mc:Choice>
        <mc:Fallback xmlns="">
          <p:sp>
            <p:nvSpPr>
              <p:cNvPr id="7" name="TextBox 6">
                <a:extLst>
                  <a:ext uri="{FF2B5EF4-FFF2-40B4-BE49-F238E27FC236}">
                    <a16:creationId xmlns:a16="http://schemas.microsoft.com/office/drawing/2014/main" id="{B9509516-841B-401E-BD97-16337B14FEEC}"/>
                  </a:ext>
                </a:extLst>
              </p:cNvPr>
              <p:cNvSpPr txBox="1">
                <a:spLocks noRot="1" noChangeAspect="1" noMove="1" noResize="1" noEditPoints="1" noAdjustHandles="1" noChangeArrowheads="1" noChangeShapeType="1" noTextEdit="1"/>
              </p:cNvSpPr>
              <p:nvPr/>
            </p:nvSpPr>
            <p:spPr>
              <a:xfrm>
                <a:off x="507103" y="4014599"/>
                <a:ext cx="11240323" cy="1117229"/>
              </a:xfrm>
              <a:prstGeom prst="rect">
                <a:avLst/>
              </a:prstGeom>
              <a:blipFill>
                <a:blip r:embed="rId4"/>
                <a:stretch>
                  <a:fillRect l="-597" t="-2732" b="-10383"/>
                </a:stretch>
              </a:blipFill>
            </p:spPr>
            <p:txBody>
              <a:bodyPr/>
              <a:lstStyle/>
              <a:p>
                <a:r>
                  <a:rPr lang="en-IN">
                    <a:noFill/>
                  </a:rPr>
                  <a:t> </a:t>
                </a:r>
              </a:p>
            </p:txBody>
          </p:sp>
        </mc:Fallback>
      </mc:AlternateContent>
      <p:sp>
        <p:nvSpPr>
          <p:cNvPr id="2" name="TextBox 1">
            <a:extLst>
              <a:ext uri="{FF2B5EF4-FFF2-40B4-BE49-F238E27FC236}">
                <a16:creationId xmlns:a16="http://schemas.microsoft.com/office/drawing/2014/main" id="{85559C6A-043F-45E1-B800-7033AB03B8A1}"/>
              </a:ext>
            </a:extLst>
          </p:cNvPr>
          <p:cNvSpPr txBox="1"/>
          <p:nvPr/>
        </p:nvSpPr>
        <p:spPr>
          <a:xfrm flipH="1">
            <a:off x="507102" y="5475972"/>
            <a:ext cx="11014337" cy="430887"/>
          </a:xfrm>
          <a:prstGeom prst="rect">
            <a:avLst/>
          </a:prstGeom>
          <a:noFill/>
        </p:spPr>
        <p:txBody>
          <a:bodyPr wrap="square" rtlCol="0">
            <a:spAutoFit/>
          </a:bodyPr>
          <a:lstStyle/>
          <a:p>
            <a:pPr marL="342900" indent="-342900">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More mathematical insight on kernel functions have been provided in the report.</a:t>
            </a:r>
          </a:p>
        </p:txBody>
      </p:sp>
    </p:spTree>
    <p:extLst>
      <p:ext uri="{BB962C8B-B14F-4D97-AF65-F5344CB8AC3E}">
        <p14:creationId xmlns:p14="http://schemas.microsoft.com/office/powerpoint/2010/main" val="4150748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644E39-57B6-45C6-A923-9D7BB089EC99}"/>
              </a:ext>
            </a:extLst>
          </p:cNvPr>
          <p:cNvSpPr/>
          <p:nvPr/>
        </p:nvSpPr>
        <p:spPr>
          <a:xfrm>
            <a:off x="867508" y="933349"/>
            <a:ext cx="10668000" cy="5214232"/>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b="1" u="sng" dirty="0">
                <a:latin typeface="Times New Roman" panose="02020603050405020304" pitchFamily="18" charset="0"/>
                <a:cs typeface="Times New Roman" panose="02020603050405020304" pitchFamily="18" charset="0"/>
              </a:rPr>
              <a:t>Algorithm(Summarized):</a:t>
            </a:r>
          </a:p>
          <a:p>
            <a:pPr algn="ctr"/>
            <a:endParaRPr lang="en-US" sz="3200" b="1" u="sng" dirty="0">
              <a:latin typeface="Times New Roman" panose="02020603050405020304" pitchFamily="18" charset="0"/>
              <a:cs typeface="Times New Roman" panose="02020603050405020304" pitchFamily="18" charset="0"/>
            </a:endParaRPr>
          </a:p>
          <a:p>
            <a:pPr algn="ctr"/>
            <a:endParaRPr lang="en-US" sz="3200" b="1" u="sng" dirty="0">
              <a:latin typeface="Times New Roman" panose="02020603050405020304" pitchFamily="18" charset="0"/>
              <a:cs typeface="Times New Roman" panose="02020603050405020304" pitchFamily="18" charset="0"/>
            </a:endParaRPr>
          </a:p>
          <a:p>
            <a:pPr algn="ctr"/>
            <a:endParaRPr lang="en-US" sz="3200" b="1" u="sng" dirty="0">
              <a:latin typeface="Times New Roman" panose="02020603050405020304" pitchFamily="18" charset="0"/>
              <a:cs typeface="Times New Roman" panose="02020603050405020304" pitchFamily="18" charset="0"/>
            </a:endParaRPr>
          </a:p>
          <a:p>
            <a:pPr algn="ctr"/>
            <a:endParaRPr lang="en-US" sz="3200" b="1" u="sng" dirty="0">
              <a:latin typeface="Times New Roman" panose="02020603050405020304" pitchFamily="18" charset="0"/>
              <a:cs typeface="Times New Roman" panose="02020603050405020304" pitchFamily="18" charset="0"/>
            </a:endParaRPr>
          </a:p>
          <a:p>
            <a:pPr algn="ctr"/>
            <a:endParaRPr lang="en-US" sz="3200" b="1" u="sng" dirty="0">
              <a:latin typeface="Times New Roman" panose="02020603050405020304" pitchFamily="18" charset="0"/>
              <a:cs typeface="Times New Roman" panose="02020603050405020304" pitchFamily="18" charset="0"/>
            </a:endParaRPr>
          </a:p>
          <a:p>
            <a:pPr algn="ctr"/>
            <a:endParaRPr lang="en-US" sz="3200" b="1" u="sng" dirty="0">
              <a:latin typeface="Times New Roman" panose="02020603050405020304" pitchFamily="18" charset="0"/>
              <a:cs typeface="Times New Roman" panose="02020603050405020304" pitchFamily="18" charset="0"/>
            </a:endParaRPr>
          </a:p>
          <a:p>
            <a:pPr algn="ctr"/>
            <a:endParaRPr lang="en-US" sz="2800" b="1" u="sng" dirty="0">
              <a:latin typeface="Times New Roman" panose="02020603050405020304" pitchFamily="18" charset="0"/>
              <a:cs typeface="Times New Roman" panose="02020603050405020304" pitchFamily="18" charset="0"/>
            </a:endParaRPr>
          </a:p>
          <a:p>
            <a:pPr algn="ctr"/>
            <a:endParaRPr lang="en-US" sz="4400" u="sng"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705D3C59-D63B-4D12-A8E3-21353D527F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1292" y="2000832"/>
            <a:ext cx="8469416" cy="3682515"/>
          </a:xfrm>
          <a:prstGeom prst="rect">
            <a:avLst/>
          </a:prstGeom>
        </p:spPr>
      </p:pic>
    </p:spTree>
    <p:extLst>
      <p:ext uri="{BB962C8B-B14F-4D97-AF65-F5344CB8AC3E}">
        <p14:creationId xmlns:p14="http://schemas.microsoft.com/office/powerpoint/2010/main" val="2204714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B016EB-076C-42E6-920C-11378EE4C9BB}"/>
              </a:ext>
            </a:extLst>
          </p:cNvPr>
          <p:cNvSpPr txBox="1"/>
          <p:nvPr/>
        </p:nvSpPr>
        <p:spPr>
          <a:xfrm>
            <a:off x="393895" y="225083"/>
            <a:ext cx="7108036" cy="1077218"/>
          </a:xfrm>
          <a:prstGeom prst="rect">
            <a:avLst/>
          </a:prstGeom>
          <a:noFill/>
        </p:spPr>
        <p:txBody>
          <a:bodyPr wrap="none" rtlCol="0">
            <a:spAutoFit/>
          </a:bodyPr>
          <a:lstStyle/>
          <a:p>
            <a:pPr marL="571500" indent="-571500">
              <a:buFont typeface="Wingdings" panose="05000000000000000000" pitchFamily="2" charset="2"/>
              <a:buChar char="v"/>
            </a:pPr>
            <a:r>
              <a:rPr lang="en-US" sz="3200" b="1" u="sng" dirty="0">
                <a:latin typeface="Times New Roman" panose="02020603050405020304" pitchFamily="18" charset="0"/>
                <a:cs typeface="Times New Roman" panose="02020603050405020304" pitchFamily="18" charset="0"/>
              </a:rPr>
              <a:t>Implementation on practical dataset</a:t>
            </a:r>
          </a:p>
          <a:p>
            <a:endParaRPr lang="en-IN" sz="3200" dirty="0"/>
          </a:p>
        </p:txBody>
      </p:sp>
      <p:sp>
        <p:nvSpPr>
          <p:cNvPr id="5" name="TextBox 4">
            <a:extLst>
              <a:ext uri="{FF2B5EF4-FFF2-40B4-BE49-F238E27FC236}">
                <a16:creationId xmlns:a16="http://schemas.microsoft.com/office/drawing/2014/main" id="{92DAE612-59A0-4949-AB30-9BF78A73400F}"/>
              </a:ext>
            </a:extLst>
          </p:cNvPr>
          <p:cNvSpPr txBox="1"/>
          <p:nvPr/>
        </p:nvSpPr>
        <p:spPr>
          <a:xfrm>
            <a:off x="393895" y="932970"/>
            <a:ext cx="12098216" cy="1107996"/>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We again use the Iris dataset and the help of R programming language to implement Kernel PCA on the dataset and study the new principal components. We will be using the Gaussian and Polynomial Kernels for our study.</a:t>
            </a:r>
          </a:p>
        </p:txBody>
      </p:sp>
      <p:pic>
        <p:nvPicPr>
          <p:cNvPr id="7" name="Picture 6">
            <a:extLst>
              <a:ext uri="{FF2B5EF4-FFF2-40B4-BE49-F238E27FC236}">
                <a16:creationId xmlns:a16="http://schemas.microsoft.com/office/drawing/2014/main" id="{ACCDBC13-3059-45A5-8DD4-B7518D01FE7F}"/>
              </a:ext>
            </a:extLst>
          </p:cNvPr>
          <p:cNvPicPr>
            <a:picLocks noChangeAspect="1"/>
          </p:cNvPicPr>
          <p:nvPr/>
        </p:nvPicPr>
        <p:blipFill rotWithShape="1">
          <a:blip r:embed="rId2">
            <a:extLst>
              <a:ext uri="{28A0092B-C50C-407E-A947-70E740481C1C}">
                <a14:useLocalDpi xmlns:a14="http://schemas.microsoft.com/office/drawing/2010/main" val="0"/>
              </a:ext>
            </a:extLst>
          </a:blip>
          <a:srcRect t="743" b="1"/>
          <a:stretch/>
        </p:blipFill>
        <p:spPr>
          <a:xfrm>
            <a:off x="2615631" y="2718073"/>
            <a:ext cx="6959060" cy="3664634"/>
          </a:xfrm>
          <a:prstGeom prst="rect">
            <a:avLst/>
          </a:prstGeom>
        </p:spPr>
      </p:pic>
      <p:sp>
        <p:nvSpPr>
          <p:cNvPr id="8" name="TextBox 7">
            <a:extLst>
              <a:ext uri="{FF2B5EF4-FFF2-40B4-BE49-F238E27FC236}">
                <a16:creationId xmlns:a16="http://schemas.microsoft.com/office/drawing/2014/main" id="{47203000-5CFD-4F90-AB30-9B636A358987}"/>
              </a:ext>
            </a:extLst>
          </p:cNvPr>
          <p:cNvSpPr txBox="1"/>
          <p:nvPr/>
        </p:nvSpPr>
        <p:spPr>
          <a:xfrm>
            <a:off x="551989" y="2025576"/>
            <a:ext cx="4127284" cy="461665"/>
          </a:xfrm>
          <a:prstGeom prst="rect">
            <a:avLst/>
          </a:prstGeom>
          <a:noFill/>
        </p:spPr>
        <p:txBody>
          <a:bodyPr wrap="none" rtlCol="0">
            <a:spAutoFit/>
          </a:bodyPr>
          <a:lstStyle/>
          <a:p>
            <a:pPr marL="285750" indent="-285750">
              <a:buFont typeface="Wingdings" panose="05000000000000000000" pitchFamily="2" charset="2"/>
              <a:buChar char="Ø"/>
            </a:pPr>
            <a:r>
              <a:rPr lang="en-IN" sz="2400" b="1" u="sng" dirty="0">
                <a:latin typeface="Times New Roman" panose="02020603050405020304" pitchFamily="18" charset="0"/>
                <a:cs typeface="Times New Roman" panose="02020603050405020304" pitchFamily="18" charset="0"/>
              </a:rPr>
              <a:t>R-Code for Implementation</a:t>
            </a:r>
          </a:p>
        </p:txBody>
      </p:sp>
    </p:spTree>
    <p:extLst>
      <p:ext uri="{BB962C8B-B14F-4D97-AF65-F5344CB8AC3E}">
        <p14:creationId xmlns:p14="http://schemas.microsoft.com/office/powerpoint/2010/main" val="13386152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910143-5E0C-44CF-90FA-47A8B6C56F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663" y="1012872"/>
            <a:ext cx="5486225" cy="4346917"/>
          </a:xfrm>
          <a:prstGeom prst="rect">
            <a:avLst/>
          </a:prstGeom>
        </p:spPr>
      </p:pic>
      <p:pic>
        <p:nvPicPr>
          <p:cNvPr id="7" name="Picture 6">
            <a:extLst>
              <a:ext uri="{FF2B5EF4-FFF2-40B4-BE49-F238E27FC236}">
                <a16:creationId xmlns:a16="http://schemas.microsoft.com/office/drawing/2014/main" id="{96B1E3EE-AB46-41B5-9414-2C232A8F3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921" y="1012871"/>
            <a:ext cx="5664416" cy="4346917"/>
          </a:xfrm>
          <a:prstGeom prst="rect">
            <a:avLst/>
          </a:prstGeom>
        </p:spPr>
      </p:pic>
      <p:sp>
        <p:nvSpPr>
          <p:cNvPr id="8" name="TextBox 7">
            <a:extLst>
              <a:ext uri="{FF2B5EF4-FFF2-40B4-BE49-F238E27FC236}">
                <a16:creationId xmlns:a16="http://schemas.microsoft.com/office/drawing/2014/main" id="{192E97D0-09C2-4701-86A1-03F1E1C7FF89}"/>
              </a:ext>
            </a:extLst>
          </p:cNvPr>
          <p:cNvSpPr txBox="1"/>
          <p:nvPr/>
        </p:nvSpPr>
        <p:spPr>
          <a:xfrm>
            <a:off x="440146" y="267290"/>
            <a:ext cx="7914282" cy="523220"/>
          </a:xfrm>
          <a:prstGeom prst="rect">
            <a:avLst/>
          </a:prstGeom>
          <a:noFill/>
        </p:spPr>
        <p:txBody>
          <a:bodyPr wrap="none" rtlCol="0">
            <a:spAutoFit/>
          </a:bodyPr>
          <a:lstStyle/>
          <a:p>
            <a:pPr marL="457200" indent="-457200">
              <a:buFont typeface="Wingdings" panose="05000000000000000000" pitchFamily="2" charset="2"/>
              <a:buChar char="Ø"/>
            </a:pPr>
            <a:r>
              <a:rPr lang="en-IN" sz="2800" b="1" u="sng" dirty="0">
                <a:latin typeface="Times New Roman" panose="02020603050405020304" pitchFamily="18" charset="0"/>
                <a:cs typeface="Times New Roman" panose="02020603050405020304" pitchFamily="18" charset="0"/>
              </a:rPr>
              <a:t>Original data rotated on Principal Components</a:t>
            </a:r>
          </a:p>
        </p:txBody>
      </p:sp>
      <p:sp>
        <p:nvSpPr>
          <p:cNvPr id="9" name="TextBox 8">
            <a:extLst>
              <a:ext uri="{FF2B5EF4-FFF2-40B4-BE49-F238E27FC236}">
                <a16:creationId xmlns:a16="http://schemas.microsoft.com/office/drawing/2014/main" id="{EBBEAB5C-FB43-4903-84EC-8ECD17963059}"/>
              </a:ext>
            </a:extLst>
          </p:cNvPr>
          <p:cNvSpPr txBox="1"/>
          <p:nvPr/>
        </p:nvSpPr>
        <p:spPr>
          <a:xfrm>
            <a:off x="1887467" y="5582151"/>
            <a:ext cx="2481770" cy="369332"/>
          </a:xfrm>
          <a:prstGeom prst="rect">
            <a:avLst/>
          </a:prstGeom>
          <a:noFill/>
        </p:spPr>
        <p:txBody>
          <a:bodyPr wrap="none" rtlCol="0">
            <a:spAutoFit/>
          </a:bodyPr>
          <a:lstStyle/>
          <a:p>
            <a:r>
              <a:rPr lang="en-IN" b="1" u="sng" dirty="0">
                <a:latin typeface="Arial Black" panose="020B0A04020102020204" pitchFamily="34" charset="0"/>
              </a:rPr>
              <a:t>Polynomial Kernel</a:t>
            </a:r>
          </a:p>
        </p:txBody>
      </p:sp>
      <p:sp>
        <p:nvSpPr>
          <p:cNvPr id="10" name="TextBox 9">
            <a:extLst>
              <a:ext uri="{FF2B5EF4-FFF2-40B4-BE49-F238E27FC236}">
                <a16:creationId xmlns:a16="http://schemas.microsoft.com/office/drawing/2014/main" id="{4F0A1A0A-F59D-41E7-9E4C-236D396EE1BF}"/>
              </a:ext>
            </a:extLst>
          </p:cNvPr>
          <p:cNvSpPr txBox="1"/>
          <p:nvPr/>
        </p:nvSpPr>
        <p:spPr>
          <a:xfrm>
            <a:off x="7822765" y="5582149"/>
            <a:ext cx="2855654" cy="369332"/>
          </a:xfrm>
          <a:prstGeom prst="rect">
            <a:avLst/>
          </a:prstGeom>
          <a:noFill/>
        </p:spPr>
        <p:txBody>
          <a:bodyPr wrap="none" rtlCol="0">
            <a:spAutoFit/>
          </a:bodyPr>
          <a:lstStyle/>
          <a:p>
            <a:r>
              <a:rPr lang="en-IN" b="1" u="sng" dirty="0">
                <a:latin typeface="Arial Black" panose="020B0A04020102020204" pitchFamily="34" charset="0"/>
              </a:rPr>
              <a:t>Gaussian RBF Kernel</a:t>
            </a:r>
          </a:p>
        </p:txBody>
      </p:sp>
    </p:spTree>
    <p:extLst>
      <p:ext uri="{BB962C8B-B14F-4D97-AF65-F5344CB8AC3E}">
        <p14:creationId xmlns:p14="http://schemas.microsoft.com/office/powerpoint/2010/main" val="3716226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84FC308-C4DA-4692-B388-FD8294D0910A}"/>
              </a:ext>
            </a:extLst>
          </p:cNvPr>
          <p:cNvSpPr/>
          <p:nvPr/>
        </p:nvSpPr>
        <p:spPr>
          <a:xfrm>
            <a:off x="124074" y="205712"/>
            <a:ext cx="10453952" cy="523220"/>
          </a:xfrm>
          <a:prstGeom prst="rect">
            <a:avLst/>
          </a:prstGeom>
        </p:spPr>
        <p:txBody>
          <a:bodyPr wrap="none">
            <a:spAutoFit/>
          </a:bodyPr>
          <a:lstStyle/>
          <a:p>
            <a:pPr marL="342900" indent="-342900">
              <a:buFont typeface="Wingdings" panose="05000000000000000000" pitchFamily="2" charset="2"/>
              <a:buChar char="q"/>
            </a:pPr>
            <a:r>
              <a:rPr lang="en-US" sz="2800" b="1" u="sng" dirty="0">
                <a:latin typeface="Times New Roman" panose="02020603050405020304" pitchFamily="18" charset="0"/>
                <a:cs typeface="Times New Roman" panose="02020603050405020304" pitchFamily="18" charset="0"/>
              </a:rPr>
              <a:t>Comparative study of PCA and KPCA using k-NN classification:</a:t>
            </a:r>
          </a:p>
        </p:txBody>
      </p:sp>
      <p:sp>
        <p:nvSpPr>
          <p:cNvPr id="6" name="TextBox 5">
            <a:extLst>
              <a:ext uri="{FF2B5EF4-FFF2-40B4-BE49-F238E27FC236}">
                <a16:creationId xmlns:a16="http://schemas.microsoft.com/office/drawing/2014/main" id="{9372C212-6CFA-465E-AEA3-F4C3BB4148CB}"/>
              </a:ext>
            </a:extLst>
          </p:cNvPr>
          <p:cNvSpPr txBox="1"/>
          <p:nvPr/>
        </p:nvSpPr>
        <p:spPr>
          <a:xfrm>
            <a:off x="433564" y="829993"/>
            <a:ext cx="12067926" cy="769441"/>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Before we begin our comparative study, here is a brief summary of the k-nearest neighbourhood classification algorithm:</a:t>
            </a:r>
          </a:p>
        </p:txBody>
      </p:sp>
      <p:sp>
        <p:nvSpPr>
          <p:cNvPr id="7" name="Rectangle 6">
            <a:extLst>
              <a:ext uri="{FF2B5EF4-FFF2-40B4-BE49-F238E27FC236}">
                <a16:creationId xmlns:a16="http://schemas.microsoft.com/office/drawing/2014/main" id="{B47ED4C8-4EA6-4664-BC84-35FD9B1775AE}"/>
              </a:ext>
            </a:extLst>
          </p:cNvPr>
          <p:cNvSpPr/>
          <p:nvPr/>
        </p:nvSpPr>
        <p:spPr>
          <a:xfrm>
            <a:off x="841527" y="1979261"/>
            <a:ext cx="8009207" cy="5139869"/>
          </a:xfrm>
          <a:prstGeom prst="rect">
            <a:avLst/>
          </a:prstGeom>
        </p:spPr>
        <p:txBody>
          <a:bodyPr wrap="square">
            <a:spAutoFit/>
          </a:bodyPr>
          <a:lstStyle/>
          <a:p>
            <a:endParaRPr lang="en-US" sz="2400" b="1" u="sng" dirty="0">
              <a:solidFill>
                <a:srgbClr val="292929"/>
              </a:solidFill>
              <a:latin typeface="Times New Roman" panose="02020603050405020304" pitchFamily="18" charset="0"/>
              <a:cs typeface="Times New Roman" panose="02020603050405020304" pitchFamily="18" charset="0"/>
            </a:endParaRPr>
          </a:p>
          <a:p>
            <a:r>
              <a:rPr lang="en-US" sz="2000" b="1" dirty="0">
                <a:solidFill>
                  <a:srgbClr val="292929"/>
                </a:solidFill>
                <a:latin typeface="Times New Roman" panose="02020603050405020304" pitchFamily="18" charset="0"/>
                <a:cs typeface="Times New Roman" panose="02020603050405020304" pitchFamily="18" charset="0"/>
              </a:rPr>
              <a:t>1. </a:t>
            </a:r>
            <a:r>
              <a:rPr lang="en-US" sz="2000" dirty="0">
                <a:solidFill>
                  <a:srgbClr val="292929"/>
                </a:solidFill>
                <a:latin typeface="Times New Roman" panose="02020603050405020304" pitchFamily="18" charset="0"/>
                <a:cs typeface="Times New Roman" panose="02020603050405020304" pitchFamily="18" charset="0"/>
              </a:rPr>
              <a:t>Load the data</a:t>
            </a:r>
          </a:p>
          <a:p>
            <a:r>
              <a:rPr lang="en-US" sz="2000" b="1"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Initialize K to the chosen number of neighbors</a:t>
            </a:r>
          </a:p>
          <a:p>
            <a:r>
              <a:rPr lang="en-US" sz="2000" b="1"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For each example in the data:</a:t>
            </a:r>
            <a:endParaRPr lang="en-US" sz="2000" dirty="0">
              <a:solidFill>
                <a:srgbClr val="292929"/>
              </a:solidFill>
              <a:latin typeface="Times New Roman" panose="02020603050405020304" pitchFamily="18" charset="0"/>
              <a:cs typeface="Times New Roman" panose="02020603050405020304" pitchFamily="18" charset="0"/>
            </a:endParaRPr>
          </a:p>
          <a:p>
            <a:pPr lvl="1"/>
            <a:r>
              <a:rPr lang="en-US" sz="2000" b="1" dirty="0">
                <a:latin typeface="Times New Roman" panose="02020603050405020304" pitchFamily="18" charset="0"/>
                <a:cs typeface="Times New Roman" panose="02020603050405020304" pitchFamily="18" charset="0"/>
              </a:rPr>
              <a:t>3.1.</a:t>
            </a:r>
            <a:r>
              <a:rPr lang="en-US" sz="2000" dirty="0">
                <a:latin typeface="Times New Roman" panose="02020603050405020304" pitchFamily="18" charset="0"/>
                <a:cs typeface="Times New Roman" panose="02020603050405020304" pitchFamily="18" charset="0"/>
              </a:rPr>
              <a:t> Calculate the distance between the query example and the current example from the data.</a:t>
            </a:r>
          </a:p>
          <a:p>
            <a:pPr lvl="1"/>
            <a:r>
              <a:rPr lang="en-US" sz="2000" b="1" dirty="0">
                <a:latin typeface="Times New Roman" panose="02020603050405020304" pitchFamily="18" charset="0"/>
                <a:cs typeface="Times New Roman" panose="02020603050405020304" pitchFamily="18" charset="0"/>
              </a:rPr>
              <a:t>3.2. </a:t>
            </a:r>
            <a:r>
              <a:rPr lang="en-US" sz="2000" dirty="0">
                <a:latin typeface="Times New Roman" panose="02020603050405020304" pitchFamily="18" charset="0"/>
                <a:cs typeface="Times New Roman" panose="02020603050405020304" pitchFamily="18" charset="0"/>
              </a:rPr>
              <a:t>Add the distance and the index of the example to an ordered collection.</a:t>
            </a:r>
          </a:p>
          <a:p>
            <a:r>
              <a:rPr lang="en-US" sz="2000" b="1" dirty="0">
                <a:latin typeface="Times New Roman" panose="02020603050405020304" pitchFamily="18" charset="0"/>
                <a:cs typeface="Times New Roman" panose="02020603050405020304" pitchFamily="18" charset="0"/>
              </a:rPr>
              <a:t>4. </a:t>
            </a:r>
            <a:r>
              <a:rPr lang="en-US" sz="2000" dirty="0">
                <a:latin typeface="Times New Roman" panose="02020603050405020304" pitchFamily="18" charset="0"/>
                <a:cs typeface="Times New Roman" panose="02020603050405020304" pitchFamily="18" charset="0"/>
              </a:rPr>
              <a:t>Sort the ordered collection of distances and indices from smallest to largest (in ascending order) by the distances</a:t>
            </a:r>
          </a:p>
          <a:p>
            <a:r>
              <a:rPr lang="en-US" sz="2000" b="1" dirty="0">
                <a:latin typeface="Times New Roman" panose="02020603050405020304" pitchFamily="18" charset="0"/>
                <a:cs typeface="Times New Roman" panose="02020603050405020304" pitchFamily="18" charset="0"/>
              </a:rPr>
              <a:t>5.</a:t>
            </a:r>
            <a:r>
              <a:rPr lang="en-US" sz="2000" dirty="0">
                <a:latin typeface="Times New Roman" panose="02020603050405020304" pitchFamily="18" charset="0"/>
                <a:cs typeface="Times New Roman" panose="02020603050405020304" pitchFamily="18" charset="0"/>
              </a:rPr>
              <a:t> Pick the first K entries from the sorted collection</a:t>
            </a:r>
          </a:p>
          <a:p>
            <a:r>
              <a:rPr lang="en-US" sz="2000" b="1" dirty="0">
                <a:latin typeface="Times New Roman" panose="02020603050405020304" pitchFamily="18" charset="0"/>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Get the labels of the selected K entries</a:t>
            </a:r>
          </a:p>
          <a:p>
            <a:r>
              <a:rPr lang="en-US" sz="2000" b="1" dirty="0">
                <a:latin typeface="Times New Roman" panose="02020603050405020304" pitchFamily="18" charset="0"/>
                <a:cs typeface="Times New Roman" panose="02020603050405020304" pitchFamily="18" charset="0"/>
              </a:rPr>
              <a:t>7. </a:t>
            </a:r>
            <a:r>
              <a:rPr lang="en-US" sz="2000" dirty="0">
                <a:latin typeface="Times New Roman" panose="02020603050405020304" pitchFamily="18" charset="0"/>
                <a:cs typeface="Times New Roman" panose="02020603050405020304" pitchFamily="18" charset="0"/>
              </a:rPr>
              <a:t>If regression, return the mean of the K labels</a:t>
            </a:r>
          </a:p>
          <a:p>
            <a:r>
              <a:rPr lang="en-US" sz="2000" b="1" dirty="0">
                <a:latin typeface="Times New Roman" panose="02020603050405020304" pitchFamily="18" charset="0"/>
                <a:cs typeface="Times New Roman" panose="02020603050405020304" pitchFamily="18" charset="0"/>
              </a:rPr>
              <a:t>8. </a:t>
            </a:r>
            <a:r>
              <a:rPr lang="en-US" sz="2000" dirty="0">
                <a:latin typeface="Times New Roman" panose="02020603050405020304" pitchFamily="18" charset="0"/>
                <a:cs typeface="Times New Roman" panose="02020603050405020304" pitchFamily="18" charset="0"/>
              </a:rPr>
              <a:t>If classification, return the mode of the K labels</a:t>
            </a:r>
          </a:p>
          <a:p>
            <a:pPr lvl="1"/>
            <a:endParaRPr lang="en-US" sz="2200" dirty="0"/>
          </a:p>
          <a:p>
            <a:pPr lvl="1"/>
            <a:endParaRPr lang="en-US" sz="2200" dirty="0"/>
          </a:p>
        </p:txBody>
      </p:sp>
      <p:sp>
        <p:nvSpPr>
          <p:cNvPr id="8" name="Rectangle 7">
            <a:extLst>
              <a:ext uri="{FF2B5EF4-FFF2-40B4-BE49-F238E27FC236}">
                <a16:creationId xmlns:a16="http://schemas.microsoft.com/office/drawing/2014/main" id="{1A749E5D-7CD8-43D2-83CE-1452FC61CD9E}"/>
              </a:ext>
            </a:extLst>
          </p:cNvPr>
          <p:cNvSpPr/>
          <p:nvPr/>
        </p:nvSpPr>
        <p:spPr>
          <a:xfrm>
            <a:off x="433564" y="1748429"/>
            <a:ext cx="3335208" cy="461665"/>
          </a:xfrm>
          <a:prstGeom prst="rect">
            <a:avLst/>
          </a:prstGeom>
        </p:spPr>
        <p:txBody>
          <a:bodyPr wrap="none">
            <a:spAutoFit/>
          </a:bodyPr>
          <a:lstStyle/>
          <a:p>
            <a:pPr marL="342900" indent="-342900">
              <a:buFont typeface="Wingdings" panose="05000000000000000000" pitchFamily="2" charset="2"/>
              <a:buChar char="Ø"/>
            </a:pPr>
            <a:r>
              <a:rPr lang="en-US" sz="2400" b="1" u="sng" dirty="0">
                <a:solidFill>
                  <a:srgbClr val="292929"/>
                </a:solidFill>
                <a:latin typeface="Times New Roman" panose="02020603050405020304" pitchFamily="18" charset="0"/>
                <a:cs typeface="Times New Roman" panose="02020603050405020304" pitchFamily="18" charset="0"/>
              </a:rPr>
              <a:t>The KNN Algorithm:</a:t>
            </a:r>
          </a:p>
        </p:txBody>
      </p:sp>
    </p:spTree>
    <p:extLst>
      <p:ext uri="{BB962C8B-B14F-4D97-AF65-F5344CB8AC3E}">
        <p14:creationId xmlns:p14="http://schemas.microsoft.com/office/powerpoint/2010/main" val="34547707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D05B55-999A-4D6F-9B99-4D7D27B34DEE}"/>
              </a:ext>
            </a:extLst>
          </p:cNvPr>
          <p:cNvSpPr/>
          <p:nvPr/>
        </p:nvSpPr>
        <p:spPr>
          <a:xfrm>
            <a:off x="433754" y="959093"/>
            <a:ext cx="11758246" cy="4939814"/>
          </a:xfrm>
          <a:prstGeom prst="rect">
            <a:avLst/>
          </a:prstGeom>
        </p:spPr>
        <p:txBody>
          <a:bodyPr wrap="square">
            <a:spAutoFit/>
          </a:bodyPr>
          <a:lstStyle/>
          <a:p>
            <a:pPr marL="285750" indent="-285750">
              <a:buFont typeface="Wingdings" panose="05000000000000000000" pitchFamily="2" charset="2"/>
              <a:buChar char="§"/>
            </a:pPr>
            <a:r>
              <a:rPr lang="en-US" sz="2250" dirty="0">
                <a:latin typeface="Times New Roman" panose="02020603050405020304" pitchFamily="18" charset="0"/>
                <a:cs typeface="Times New Roman" panose="02020603050405020304" pitchFamily="18" charset="0"/>
              </a:rPr>
              <a:t>Ordinary k-Nearest Neighborhood classification of Iris Data – High Computational Complexity</a:t>
            </a:r>
          </a:p>
          <a:p>
            <a:pPr marL="285750" indent="-285750">
              <a:buFont typeface="Wingdings" panose="05000000000000000000" pitchFamily="2" charset="2"/>
              <a:buChar char="§"/>
            </a:pPr>
            <a:r>
              <a:rPr lang="en-US" sz="2250" dirty="0">
                <a:latin typeface="Times New Roman" panose="02020603050405020304" pitchFamily="18" charset="0"/>
                <a:cs typeface="Times New Roman" panose="02020603050405020304" pitchFamily="18" charset="0"/>
              </a:rPr>
              <a:t>Recorded Time: </a:t>
            </a:r>
            <a:r>
              <a:rPr lang="en-IN" sz="2250" dirty="0">
                <a:latin typeface="Times New Roman" panose="02020603050405020304" pitchFamily="18" charset="0"/>
                <a:cs typeface="Times New Roman" panose="02020603050405020304" pitchFamily="18" charset="0"/>
              </a:rPr>
              <a:t>0.11 seconds , Recorded Accuracy: 90 - 96.67 % (taken at k=7, the optimum for this dataset) for classification.</a:t>
            </a:r>
            <a:endParaRPr lang="en-US" sz="225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250" dirty="0">
                <a:latin typeface="Times New Roman" panose="02020603050405020304" pitchFamily="18" charset="0"/>
                <a:cs typeface="Times New Roman" panose="02020603050405020304" pitchFamily="18" charset="0"/>
              </a:rPr>
              <a:t>PCA performed to reduce dimensionality of Iris Data.</a:t>
            </a:r>
          </a:p>
          <a:p>
            <a:pPr marL="285750" indent="-285750">
              <a:buFont typeface="Wingdings" panose="05000000000000000000" pitchFamily="2" charset="2"/>
              <a:buChar char="§"/>
            </a:pPr>
            <a:r>
              <a:rPr lang="en-US" sz="2250" dirty="0" err="1">
                <a:latin typeface="Times New Roman" panose="02020603050405020304" pitchFamily="18" charset="0"/>
                <a:cs typeface="Times New Roman" panose="02020603050405020304" pitchFamily="18" charset="0"/>
              </a:rPr>
              <a:t>kNN</a:t>
            </a:r>
            <a:r>
              <a:rPr lang="en-US" sz="2250" dirty="0">
                <a:latin typeface="Times New Roman" panose="02020603050405020304" pitchFamily="18" charset="0"/>
                <a:cs typeface="Times New Roman" panose="02020603050405020304" pitchFamily="18" charset="0"/>
              </a:rPr>
              <a:t> algorithm on new data is less complex computationally but also less accurate.</a:t>
            </a:r>
          </a:p>
          <a:p>
            <a:pPr marL="285750" indent="-285750">
              <a:buFont typeface="Wingdings" panose="05000000000000000000" pitchFamily="2" charset="2"/>
              <a:buChar char="§"/>
            </a:pPr>
            <a:r>
              <a:rPr lang="en-US" sz="2250" dirty="0">
                <a:latin typeface="Times New Roman" panose="02020603050405020304" pitchFamily="18" charset="0"/>
                <a:cs typeface="Times New Roman" panose="02020603050405020304" pitchFamily="18" charset="0"/>
              </a:rPr>
              <a:t>Recorded Time: </a:t>
            </a:r>
            <a:r>
              <a:rPr lang="en-IN" sz="2250" dirty="0">
                <a:latin typeface="Times New Roman" panose="02020603050405020304" pitchFamily="18" charset="0"/>
                <a:cs typeface="Times New Roman" panose="02020603050405020304" pitchFamily="18" charset="0"/>
              </a:rPr>
              <a:t>0.6 seconds, Recorded Accuracy: 81.6 - 94.7 % (also at k=7).</a:t>
            </a:r>
          </a:p>
          <a:p>
            <a:pPr marL="285750" indent="-285750">
              <a:buFont typeface="Wingdings" panose="05000000000000000000" pitchFamily="2" charset="2"/>
              <a:buChar char="§"/>
            </a:pPr>
            <a:r>
              <a:rPr lang="en-IN" sz="2250" dirty="0">
                <a:latin typeface="Times New Roman" panose="02020603050405020304" pitchFamily="18" charset="0"/>
                <a:cs typeface="Times New Roman" panose="02020603050405020304" pitchFamily="18" charset="0"/>
              </a:rPr>
              <a:t>KPCA performed on Iris Data to reduce its dimensionality.</a:t>
            </a:r>
          </a:p>
          <a:p>
            <a:pPr marL="285750" indent="-285750">
              <a:buFont typeface="Wingdings" panose="05000000000000000000" pitchFamily="2" charset="2"/>
              <a:buChar char="§"/>
            </a:pPr>
            <a:r>
              <a:rPr lang="en-US" sz="2250" dirty="0" err="1">
                <a:latin typeface="Times New Roman" panose="02020603050405020304" pitchFamily="18" charset="0"/>
                <a:cs typeface="Times New Roman" panose="02020603050405020304" pitchFamily="18" charset="0"/>
              </a:rPr>
              <a:t>kNN</a:t>
            </a:r>
            <a:r>
              <a:rPr lang="en-US" sz="2250" dirty="0">
                <a:latin typeface="Times New Roman" panose="02020603050405020304" pitchFamily="18" charset="0"/>
                <a:cs typeface="Times New Roman" panose="02020603050405020304" pitchFamily="18" charset="0"/>
              </a:rPr>
              <a:t> algorithm on new data is less complex computationally and also almost as accurate as ordinary </a:t>
            </a:r>
            <a:r>
              <a:rPr lang="en-US" sz="2250" dirty="0" err="1">
                <a:latin typeface="Times New Roman" panose="02020603050405020304" pitchFamily="18" charset="0"/>
                <a:cs typeface="Times New Roman" panose="02020603050405020304" pitchFamily="18" charset="0"/>
              </a:rPr>
              <a:t>kNN</a:t>
            </a:r>
            <a:r>
              <a:rPr lang="en-US" sz="225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sz="2250" dirty="0">
                <a:latin typeface="Times New Roman" panose="02020603050405020304" pitchFamily="18" charset="0"/>
                <a:cs typeface="Times New Roman" panose="02020603050405020304" pitchFamily="18" charset="0"/>
              </a:rPr>
              <a:t>Recorded Time: </a:t>
            </a:r>
            <a:r>
              <a:rPr lang="en-IN" sz="2250" dirty="0">
                <a:latin typeface="Times New Roman" panose="02020603050405020304" pitchFamily="18" charset="0"/>
                <a:cs typeface="Times New Roman" panose="02020603050405020304" pitchFamily="18" charset="0"/>
              </a:rPr>
              <a:t>0.6 seconds, Recorded Accuracy: </a:t>
            </a:r>
            <a:r>
              <a:rPr lang="da-DK" sz="2250" dirty="0">
                <a:latin typeface="Times New Roman" panose="02020603050405020304" pitchFamily="18" charset="0"/>
                <a:cs typeface="Times New Roman" panose="02020603050405020304" pitchFamily="18" charset="0"/>
              </a:rPr>
              <a:t>91.9 - 94.6 % (at k=7).</a:t>
            </a:r>
          </a:p>
          <a:p>
            <a:pPr marL="285750" indent="-285750">
              <a:buFont typeface="Wingdings" panose="05000000000000000000" pitchFamily="2" charset="2"/>
              <a:buChar char="§"/>
            </a:pPr>
            <a:r>
              <a:rPr lang="en-US" sz="2250" dirty="0">
                <a:latin typeface="Times New Roman" panose="02020603050405020304" pitchFamily="18" charset="0"/>
                <a:cs typeface="Times New Roman" panose="02020603050405020304" pitchFamily="18" charset="0"/>
              </a:rPr>
              <a:t>We infer from here that Kernel PCA is almost as accurate as ordinary </a:t>
            </a:r>
            <a:r>
              <a:rPr lang="en-US" sz="2250" dirty="0" err="1">
                <a:latin typeface="Times New Roman" panose="02020603050405020304" pitchFamily="18" charset="0"/>
                <a:cs typeface="Times New Roman" panose="02020603050405020304" pitchFamily="18" charset="0"/>
              </a:rPr>
              <a:t>kNN</a:t>
            </a:r>
            <a:r>
              <a:rPr lang="en-US" sz="2250" dirty="0">
                <a:latin typeface="Times New Roman" panose="02020603050405020304" pitchFamily="18" charset="0"/>
                <a:cs typeface="Times New Roman" panose="02020603050405020304" pitchFamily="18" charset="0"/>
              </a:rPr>
              <a:t> algorithm on practical data-sets like the Iris data-set while having almost the same execution time as PCA with </a:t>
            </a:r>
            <a:r>
              <a:rPr lang="en-US" sz="2250" dirty="0" err="1">
                <a:latin typeface="Times New Roman" panose="02020603050405020304" pitchFamily="18" charset="0"/>
                <a:cs typeface="Times New Roman" panose="02020603050405020304" pitchFamily="18" charset="0"/>
              </a:rPr>
              <a:t>kNN</a:t>
            </a:r>
            <a:r>
              <a:rPr lang="en-US" sz="2250" dirty="0">
                <a:latin typeface="Times New Roman" panose="02020603050405020304" pitchFamily="18" charset="0"/>
                <a:cs typeface="Times New Roman" panose="02020603050405020304" pitchFamily="18" charset="0"/>
              </a:rPr>
              <a:t> classification.</a:t>
            </a:r>
          </a:p>
          <a:p>
            <a:pPr marL="285750" indent="-285750">
              <a:buFont typeface="Wingdings" panose="05000000000000000000" pitchFamily="2" charset="2"/>
              <a:buChar char="§"/>
            </a:pPr>
            <a:endParaRPr lang="en-US" sz="225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2E26433-4E10-4DA9-A280-B5FE7DC37E68}"/>
              </a:ext>
            </a:extLst>
          </p:cNvPr>
          <p:cNvSpPr txBox="1"/>
          <p:nvPr/>
        </p:nvSpPr>
        <p:spPr>
          <a:xfrm>
            <a:off x="433754" y="267526"/>
            <a:ext cx="6566221" cy="553998"/>
          </a:xfrm>
          <a:prstGeom prst="rect">
            <a:avLst/>
          </a:prstGeom>
          <a:noFill/>
        </p:spPr>
        <p:txBody>
          <a:bodyPr wrap="none" rtlCol="0">
            <a:spAutoFit/>
          </a:bodyPr>
          <a:lstStyle/>
          <a:p>
            <a:pPr marL="457200" indent="-457200">
              <a:buFont typeface="Wingdings" panose="05000000000000000000" pitchFamily="2" charset="2"/>
              <a:buChar char="Ø"/>
            </a:pPr>
            <a:r>
              <a:rPr lang="en-IN" sz="3000" b="1" u="sng" dirty="0">
                <a:latin typeface="Times New Roman" panose="02020603050405020304" pitchFamily="18" charset="0"/>
                <a:cs typeface="Times New Roman" panose="02020603050405020304" pitchFamily="18" charset="0"/>
              </a:rPr>
              <a:t>Summary of the comparative study:</a:t>
            </a:r>
          </a:p>
        </p:txBody>
      </p:sp>
      <p:sp>
        <p:nvSpPr>
          <p:cNvPr id="6" name="TextBox 5">
            <a:extLst>
              <a:ext uri="{FF2B5EF4-FFF2-40B4-BE49-F238E27FC236}">
                <a16:creationId xmlns:a16="http://schemas.microsoft.com/office/drawing/2014/main" id="{B86A6015-954C-4D34-A661-871CB788935A}"/>
              </a:ext>
            </a:extLst>
          </p:cNvPr>
          <p:cNvSpPr txBox="1"/>
          <p:nvPr/>
        </p:nvSpPr>
        <p:spPr>
          <a:xfrm>
            <a:off x="433754" y="5651755"/>
            <a:ext cx="11214295" cy="769441"/>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P.S – The entire implementation was performed in the R programming language and the associated code is attached in the report.</a:t>
            </a:r>
          </a:p>
        </p:txBody>
      </p:sp>
    </p:spTree>
    <p:extLst>
      <p:ext uri="{BB962C8B-B14F-4D97-AF65-F5344CB8AC3E}">
        <p14:creationId xmlns:p14="http://schemas.microsoft.com/office/powerpoint/2010/main" val="2085891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E06286-D701-424B-8BD5-F50CB1DE9D6D}"/>
              </a:ext>
            </a:extLst>
          </p:cNvPr>
          <p:cNvSpPr txBox="1"/>
          <p:nvPr/>
        </p:nvSpPr>
        <p:spPr>
          <a:xfrm>
            <a:off x="0" y="286042"/>
            <a:ext cx="10924465" cy="646331"/>
          </a:xfrm>
          <a:prstGeom prst="rect">
            <a:avLst/>
          </a:prstGeom>
          <a:noFill/>
        </p:spPr>
        <p:txBody>
          <a:bodyPr wrap="none" rtlCol="0">
            <a:spAutoFit/>
          </a:bodyPr>
          <a:lstStyle/>
          <a:p>
            <a:pPr marL="285750" indent="-285750">
              <a:buFont typeface="Wingdings" panose="05000000000000000000" pitchFamily="2" charset="2"/>
              <a:buChar char="q"/>
            </a:pPr>
            <a:r>
              <a:rPr lang="en-IN" sz="3600" b="1" u="sng" dirty="0">
                <a:latin typeface="Times New Roman" panose="02020603050405020304" pitchFamily="18" charset="0"/>
                <a:cs typeface="Times New Roman" panose="02020603050405020304" pitchFamily="18" charset="0"/>
              </a:rPr>
              <a:t>Image Compression using Dimensionality Reduction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321E60F-4E35-4AAC-BF68-1D9AF1C93ADC}"/>
                  </a:ext>
                </a:extLst>
              </p:cNvPr>
              <p:cNvSpPr txBox="1"/>
              <p:nvPr/>
            </p:nvSpPr>
            <p:spPr>
              <a:xfrm>
                <a:off x="266197" y="1307519"/>
                <a:ext cx="11659606" cy="452431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The main idea behind this is that we convert the image to matrix. So, if we are working with a n</a:t>
                </a:r>
                <a:r>
                  <a:rPr lang="en-IN" sz="3200" dirty="0">
                    <a:cs typeface="Times New Roman" panose="02020603050405020304" pitchFamily="18" charset="0"/>
                  </a:rPr>
                  <a:t>*</a:t>
                </a:r>
                <a:r>
                  <a:rPr lang="en-IN" sz="3200" dirty="0">
                    <a:latin typeface="Times New Roman" panose="02020603050405020304" pitchFamily="18" charset="0"/>
                    <a:cs typeface="Times New Roman" panose="02020603050405020304" pitchFamily="18" charset="0"/>
                  </a:rPr>
                  <a:t>n pixel image, the matrix will be n</a:t>
                </a:r>
                <a:r>
                  <a:rPr lang="en-IN" sz="3200" dirty="0">
                    <a:cs typeface="Times New Roman" panose="02020603050405020304" pitchFamily="18" charset="0"/>
                  </a:rPr>
                  <a:t> </a:t>
                </a:r>
                <a14:m>
                  <m:oMath xmlns:m="http://schemas.openxmlformats.org/officeDocument/2006/math">
                    <m:r>
                      <m:rPr>
                        <m:nor/>
                      </m:rPr>
                      <a:rPr lang="en-IN" sz="3200">
                        <a:latin typeface="Times New Roman" panose="02020603050405020304" pitchFamily="18" charset="0"/>
                        <a:cs typeface="Times New Roman" panose="02020603050405020304" pitchFamily="18" charset="0"/>
                      </a:rPr>
                      <m:t>×</m:t>
                    </m:r>
                    <m:r>
                      <a:rPr lang="en-IN" sz="3200" i="1">
                        <a:latin typeface="Cambria Math" panose="02040503050406030204" pitchFamily="18" charset="0"/>
                        <a:cs typeface="Times New Roman" panose="02020603050405020304" pitchFamily="18" charset="0"/>
                      </a:rPr>
                      <m:t> </m:t>
                    </m:r>
                  </m:oMath>
                </a14:m>
                <a:r>
                  <a:rPr lang="en-IN" sz="3200" dirty="0">
                    <a:latin typeface="Times New Roman" panose="02020603050405020304" pitchFamily="18" charset="0"/>
                    <a:cs typeface="Times New Roman" panose="02020603050405020304" pitchFamily="18" charset="0"/>
                  </a:rPr>
                  <a:t>n dimensional. Once the image is converted to a matrix, we reduce the dimensionality of the matrix and obtain some lower d-dimensional matrix. This matrix covers the maximum variance of the original matrix and removes any redundancies and values that do not effect the variation of the data significantly. So when we reconstruct our n</a:t>
                </a:r>
                <a:r>
                  <a:rPr lang="en-IN" sz="3200" dirty="0">
                    <a:cs typeface="Times New Roman" panose="02020603050405020304" pitchFamily="18" charset="0"/>
                  </a:rPr>
                  <a:t> </a:t>
                </a:r>
                <a14:m>
                  <m:oMath xmlns:m="http://schemas.openxmlformats.org/officeDocument/2006/math">
                    <m:r>
                      <m:rPr>
                        <m:nor/>
                      </m:rPr>
                      <a:rPr lang="en-IN" sz="3200">
                        <a:latin typeface="Times New Roman" panose="02020603050405020304" pitchFamily="18" charset="0"/>
                        <a:cs typeface="Times New Roman" panose="02020603050405020304" pitchFamily="18" charset="0"/>
                      </a:rPr>
                      <m:t>×</m:t>
                    </m:r>
                    <m:r>
                      <a:rPr lang="en-IN" sz="3200" i="1">
                        <a:latin typeface="Cambria Math" panose="02040503050406030204" pitchFamily="18" charset="0"/>
                        <a:cs typeface="Times New Roman" panose="02020603050405020304" pitchFamily="18" charset="0"/>
                      </a:rPr>
                      <m:t> </m:t>
                    </m:r>
                  </m:oMath>
                </a14:m>
                <a:r>
                  <a:rPr lang="en-IN" sz="3200" dirty="0">
                    <a:latin typeface="Times New Roman" panose="02020603050405020304" pitchFamily="18" charset="0"/>
                    <a:cs typeface="Times New Roman" panose="02020603050405020304" pitchFamily="18" charset="0"/>
                  </a:rPr>
                  <a:t>n dimensional matrix, the new matrix will have low to no amount of garbage or insignificant values, hence will be lesser in size.</a:t>
                </a:r>
              </a:p>
            </p:txBody>
          </p:sp>
        </mc:Choice>
        <mc:Fallback xmlns="">
          <p:sp>
            <p:nvSpPr>
              <p:cNvPr id="3" name="TextBox 2">
                <a:extLst>
                  <a:ext uri="{FF2B5EF4-FFF2-40B4-BE49-F238E27FC236}">
                    <a16:creationId xmlns:a16="http://schemas.microsoft.com/office/drawing/2014/main" id="{B321E60F-4E35-4AAC-BF68-1D9AF1C93ADC}"/>
                  </a:ext>
                </a:extLst>
              </p:cNvPr>
              <p:cNvSpPr txBox="1">
                <a:spLocks noRot="1" noChangeAspect="1" noMove="1" noResize="1" noEditPoints="1" noAdjustHandles="1" noChangeArrowheads="1" noChangeShapeType="1" noTextEdit="1"/>
              </p:cNvSpPr>
              <p:nvPr/>
            </p:nvSpPr>
            <p:spPr>
              <a:xfrm>
                <a:off x="266197" y="1307519"/>
                <a:ext cx="11659606" cy="4524315"/>
              </a:xfrm>
              <a:prstGeom prst="rect">
                <a:avLst/>
              </a:prstGeom>
              <a:blipFill>
                <a:blip r:embed="rId2"/>
                <a:stretch>
                  <a:fillRect l="-1360" t="-1884" r="-1151" b="-3230"/>
                </a:stretch>
              </a:blipFill>
            </p:spPr>
            <p:txBody>
              <a:bodyPr/>
              <a:lstStyle/>
              <a:p>
                <a:r>
                  <a:rPr lang="en-IN">
                    <a:noFill/>
                  </a:rPr>
                  <a:t> </a:t>
                </a:r>
              </a:p>
            </p:txBody>
          </p:sp>
        </mc:Fallback>
      </mc:AlternateContent>
    </p:spTree>
    <p:extLst>
      <p:ext uri="{BB962C8B-B14F-4D97-AF65-F5344CB8AC3E}">
        <p14:creationId xmlns:p14="http://schemas.microsoft.com/office/powerpoint/2010/main" val="29505263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4CBA16-B346-40C4-8166-AFF7DE0FC3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1044" y="582158"/>
            <a:ext cx="4619625" cy="4619625"/>
          </a:xfrm>
          <a:prstGeom prst="rect">
            <a:avLst/>
          </a:prstGeom>
        </p:spPr>
      </p:pic>
      <p:sp>
        <p:nvSpPr>
          <p:cNvPr id="9" name="TextBox 8">
            <a:extLst>
              <a:ext uri="{FF2B5EF4-FFF2-40B4-BE49-F238E27FC236}">
                <a16:creationId xmlns:a16="http://schemas.microsoft.com/office/drawing/2014/main" id="{751E355B-6D2F-4D81-BBEE-AF430BC57A5D}"/>
              </a:ext>
            </a:extLst>
          </p:cNvPr>
          <p:cNvSpPr txBox="1"/>
          <p:nvPr/>
        </p:nvSpPr>
        <p:spPr>
          <a:xfrm>
            <a:off x="824749" y="5814177"/>
            <a:ext cx="10542501" cy="461665"/>
          </a:xfrm>
          <a:prstGeom prst="rect">
            <a:avLst/>
          </a:prstGeom>
          <a:noFill/>
        </p:spPr>
        <p:txBody>
          <a:bodyPr wrap="none" rtlCol="0">
            <a:spAutoFit/>
          </a:bodyPr>
          <a:lstStyle/>
          <a:p>
            <a:r>
              <a:rPr lang="en-IN" sz="2400" b="1" u="sng" dirty="0">
                <a:latin typeface="Arial Black" panose="020B0A04020102020204" pitchFamily="34" charset="0"/>
              </a:rPr>
              <a:t>The original picture of size 9.7kB we are looking to compress</a:t>
            </a:r>
          </a:p>
        </p:txBody>
      </p:sp>
    </p:spTree>
    <p:extLst>
      <p:ext uri="{BB962C8B-B14F-4D97-AF65-F5344CB8AC3E}">
        <p14:creationId xmlns:p14="http://schemas.microsoft.com/office/powerpoint/2010/main" val="4269499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C9C7499-8A08-427C-869D-0A4521FD8B91}"/>
              </a:ext>
            </a:extLst>
          </p:cNvPr>
          <p:cNvSpPr>
            <a:spLocks noGrp="1"/>
          </p:cNvSpPr>
          <p:nvPr>
            <p:ph idx="1"/>
          </p:nvPr>
        </p:nvSpPr>
        <p:spPr>
          <a:xfrm>
            <a:off x="473158" y="-239150"/>
            <a:ext cx="10515600" cy="6083560"/>
          </a:xfrm>
        </p:spPr>
        <p:txBody>
          <a:bodyPr>
            <a:normAutofit fontScale="25000" lnSpcReduction="20000"/>
          </a:bodyPr>
          <a:lstStyle/>
          <a:p>
            <a:pPr>
              <a:buFont typeface="Wingdings" panose="05000000000000000000" pitchFamily="2" charset="2"/>
              <a:buChar char="q"/>
            </a:pPr>
            <a:endParaRPr lang="en-US" sz="12800" b="1" u="sng" dirty="0"/>
          </a:p>
          <a:p>
            <a:pPr>
              <a:buFont typeface="Wingdings" panose="05000000000000000000" pitchFamily="2" charset="2"/>
              <a:buChar char="q"/>
            </a:pPr>
            <a:r>
              <a:rPr lang="en-US" sz="14400" b="1" u="sng" dirty="0">
                <a:latin typeface="Times New Roman" panose="02020603050405020304" pitchFamily="18" charset="0"/>
                <a:cs typeface="Times New Roman" panose="02020603050405020304" pitchFamily="18" charset="0"/>
              </a:rPr>
              <a:t>Introduction to Dimensionality Reduction:</a:t>
            </a:r>
            <a:endParaRPr lang="en-US" sz="12800" b="1"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6400" dirty="0"/>
          </a:p>
          <a:p>
            <a:pPr algn="just">
              <a:buFont typeface="Wingdings" panose="05000000000000000000" pitchFamily="2" charset="2"/>
              <a:buChar char="Ø"/>
            </a:pPr>
            <a:r>
              <a:rPr lang="en-US" sz="14400" dirty="0">
                <a:latin typeface="Times New Roman" panose="02020603050405020304" pitchFamily="18" charset="0"/>
                <a:cs typeface="Times New Roman" panose="02020603050405020304" pitchFamily="18" charset="0"/>
              </a:rPr>
              <a:t> </a:t>
            </a:r>
            <a:r>
              <a:rPr lang="en-US" sz="14000" dirty="0">
                <a:latin typeface="Times New Roman" panose="02020603050405020304" pitchFamily="18" charset="0"/>
                <a:cs typeface="Times New Roman" panose="02020603050405020304" pitchFamily="18" charset="0"/>
              </a:rPr>
              <a:t>Dimensionality Reduction in Machine Learning is a technique of transforming a data consisting of a large number of features to a data consisting of significantly lower number of features that covers the maximum information belonging to the original data. In mathematical terms, it is the process of transforming a high dimensional vector space to a lower dimensional vector space.</a:t>
            </a:r>
          </a:p>
          <a:p>
            <a:pPr algn="just">
              <a:buFont typeface="Wingdings" panose="05000000000000000000" pitchFamily="2" charset="2"/>
              <a:buChar char="Ø"/>
            </a:pPr>
            <a:endParaRPr lang="en-US" sz="14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9000" dirty="0">
                <a:latin typeface="Times New Roman" panose="02020603050405020304" pitchFamily="18" charset="0"/>
                <a:cs typeface="Times New Roman" panose="02020603050405020304" pitchFamily="18" charset="0"/>
              </a:rPr>
              <a:t> </a:t>
            </a:r>
            <a:r>
              <a:rPr lang="en-US" sz="16000" b="1" u="sng" dirty="0">
                <a:latin typeface="Times New Roman" panose="02020603050405020304" pitchFamily="18" charset="0"/>
                <a:cs typeface="Times New Roman" panose="02020603050405020304" pitchFamily="18" charset="0"/>
              </a:rPr>
              <a:t>Objective of Dimensionality Reduction:</a:t>
            </a:r>
          </a:p>
          <a:p>
            <a:pPr marL="0" indent="0" algn="just">
              <a:buNone/>
            </a:pPr>
            <a:endParaRPr lang="en-US" sz="11200" dirty="0"/>
          </a:p>
          <a:p>
            <a:pPr algn="just">
              <a:buFont typeface="Wingdings" panose="05000000000000000000" pitchFamily="2" charset="2"/>
              <a:buChar char="Ø"/>
            </a:pPr>
            <a:r>
              <a:rPr lang="en-US" sz="11200" dirty="0">
                <a:latin typeface="Times New Roman" panose="02020603050405020304" pitchFamily="18" charset="0"/>
                <a:cs typeface="Times New Roman" panose="02020603050405020304" pitchFamily="18" charset="0"/>
              </a:rPr>
              <a:t> Dimensionality reduction finds its application in data visualization as it is impossible to visualize data consisting of more than 3 dimensions.</a:t>
            </a:r>
            <a:r>
              <a:rPr lang="en-US" sz="11200" b="1" u="sng" dirty="0"/>
              <a:t> </a:t>
            </a:r>
            <a:r>
              <a:rPr lang="en-US" sz="7200" b="1" u="sng" dirty="0">
                <a:latin typeface="Times New Roman" panose="02020603050405020304" pitchFamily="18" charset="0"/>
                <a:cs typeface="Times New Roman" panose="02020603050405020304" pitchFamily="18" charset="0"/>
              </a:rPr>
              <a:t> </a:t>
            </a:r>
            <a:r>
              <a:rPr lang="en-US" sz="5400" b="1" u="sng" dirty="0">
                <a:latin typeface="Times New Roman" panose="02020603050405020304" pitchFamily="18" charset="0"/>
                <a:cs typeface="Times New Roman" panose="02020603050405020304" pitchFamily="18" charset="0"/>
              </a:rPr>
              <a:t> </a:t>
            </a:r>
            <a:endParaRPr lang="en-US" sz="9600" b="1" u="sng" dirty="0"/>
          </a:p>
          <a:p>
            <a:pPr marL="0" indent="0" algn="just">
              <a:buNone/>
            </a:pPr>
            <a:r>
              <a:rPr lang="en-US" sz="9600" b="1" u="sng" dirty="0">
                <a:latin typeface="Times New Roman" panose="02020603050405020304" pitchFamily="18" charset="0"/>
                <a:cs typeface="Times New Roman" panose="02020603050405020304" pitchFamily="18" charset="0"/>
              </a:rPr>
              <a:t>      </a:t>
            </a:r>
            <a:endParaRPr lang="en-US" sz="9000" b="1" u="sng" dirty="0">
              <a:latin typeface="Times New Roman" panose="02020603050405020304" pitchFamily="18" charset="0"/>
              <a:cs typeface="Times New Roman" panose="02020603050405020304" pitchFamily="18" charset="0"/>
            </a:endParaRPr>
          </a:p>
          <a:p>
            <a:pPr marL="0" indent="0" algn="just">
              <a:buNone/>
            </a:pPr>
            <a:r>
              <a:rPr lang="en-US" sz="9000" dirty="0">
                <a:latin typeface="Times New Roman" panose="02020603050405020304" pitchFamily="18" charset="0"/>
                <a:cs typeface="Times New Roman" panose="02020603050405020304" pitchFamily="18" charset="0"/>
              </a:rPr>
              <a:t>      </a:t>
            </a:r>
          </a:p>
          <a:p>
            <a:pPr marL="0" indent="0" algn="just">
              <a:buNone/>
            </a:pPr>
            <a:r>
              <a:rPr lang="en-US" sz="9000" dirty="0">
                <a:latin typeface="Times New Roman" panose="02020603050405020304" pitchFamily="18" charset="0"/>
                <a:cs typeface="Times New Roman" panose="02020603050405020304" pitchFamily="18" charset="0"/>
              </a:rPr>
              <a:t>        </a:t>
            </a:r>
          </a:p>
          <a:p>
            <a:pPr marL="0" indent="0" algn="just">
              <a:buNone/>
            </a:pPr>
            <a:endParaRPr lang="en-US" sz="6400" dirty="0">
              <a:latin typeface="Times New Roman" panose="02020603050405020304" pitchFamily="18" charset="0"/>
              <a:cs typeface="Times New Roman" panose="02020603050405020304" pitchFamily="18" charset="0"/>
            </a:endParaRPr>
          </a:p>
          <a:p>
            <a:pPr marL="0" indent="0" algn="just">
              <a:buNone/>
            </a:pPr>
            <a:endParaRPr lang="en-US" sz="3600" dirty="0">
              <a:latin typeface="Times New Roman" panose="02020603050405020304" pitchFamily="18" charset="0"/>
              <a:cs typeface="Times New Roman" panose="02020603050405020304" pitchFamily="18" charset="0"/>
            </a:endParaRPr>
          </a:p>
          <a:p>
            <a:pPr marL="0" indent="0">
              <a:buNone/>
            </a:pPr>
            <a:endParaRPr lang="en-US" sz="3600" b="1" u="sng" dirty="0"/>
          </a:p>
          <a:p>
            <a:pPr marL="0" indent="0">
              <a:buNone/>
            </a:pPr>
            <a:r>
              <a:rPr lang="en-US" sz="3600" b="1" u="sng" dirty="0"/>
              <a:t>     </a:t>
            </a:r>
            <a:endParaRPr lang="en-US" b="1" u="sng" dirty="0"/>
          </a:p>
          <a:p>
            <a:pPr marL="0" indent="0">
              <a:buNone/>
            </a:pPr>
            <a:r>
              <a:rPr lang="en-US" b="1" u="sng" dirty="0"/>
              <a:t>      </a:t>
            </a:r>
          </a:p>
          <a:p>
            <a:pPr marL="0" indent="0">
              <a:buNone/>
            </a:pPr>
            <a:endParaRPr lang="en-US" b="1" u="sng" dirty="0"/>
          </a:p>
          <a:p>
            <a:pPr marL="0" indent="0">
              <a:buNone/>
            </a:pPr>
            <a:r>
              <a:rPr lang="en-US" b="1" u="sng" dirty="0"/>
              <a:t>    </a:t>
            </a:r>
          </a:p>
        </p:txBody>
      </p:sp>
    </p:spTree>
    <p:extLst>
      <p:ext uri="{BB962C8B-B14F-4D97-AF65-F5344CB8AC3E}">
        <p14:creationId xmlns:p14="http://schemas.microsoft.com/office/powerpoint/2010/main" val="21628934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D51852-62AB-4A46-82D2-77F45CC1E7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966" y="227603"/>
            <a:ext cx="3035837" cy="2825259"/>
          </a:xfrm>
          <a:prstGeom prst="rect">
            <a:avLst/>
          </a:prstGeom>
        </p:spPr>
      </p:pic>
      <p:sp>
        <p:nvSpPr>
          <p:cNvPr id="6" name="TextBox 5">
            <a:extLst>
              <a:ext uri="{FF2B5EF4-FFF2-40B4-BE49-F238E27FC236}">
                <a16:creationId xmlns:a16="http://schemas.microsoft.com/office/drawing/2014/main" id="{F5419B3B-2FF5-42E1-9FE1-009AB8BB8A4A}"/>
              </a:ext>
            </a:extLst>
          </p:cNvPr>
          <p:cNvSpPr txBox="1"/>
          <p:nvPr/>
        </p:nvSpPr>
        <p:spPr>
          <a:xfrm>
            <a:off x="4271333" y="1455566"/>
            <a:ext cx="4734309" cy="369332"/>
          </a:xfrm>
          <a:prstGeom prst="rect">
            <a:avLst/>
          </a:prstGeom>
          <a:noFill/>
        </p:spPr>
        <p:txBody>
          <a:bodyPr wrap="none" rtlCol="0">
            <a:spAutoFit/>
          </a:bodyPr>
          <a:lstStyle/>
          <a:p>
            <a:r>
              <a:rPr lang="en-IN" b="1" u="sng" dirty="0">
                <a:latin typeface="Arial Black" panose="020B0A04020102020204" pitchFamily="34" charset="0"/>
              </a:rPr>
              <a:t>The original picture with calibration</a:t>
            </a:r>
          </a:p>
        </p:txBody>
      </p:sp>
      <p:pic>
        <p:nvPicPr>
          <p:cNvPr id="8" name="Picture 7">
            <a:extLst>
              <a:ext uri="{FF2B5EF4-FFF2-40B4-BE49-F238E27FC236}">
                <a16:creationId xmlns:a16="http://schemas.microsoft.com/office/drawing/2014/main" id="{ACF5A389-1579-4B24-8A09-570EF80B8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8404" y="3913913"/>
            <a:ext cx="6858000" cy="2238375"/>
          </a:xfrm>
          <a:prstGeom prst="rect">
            <a:avLst/>
          </a:prstGeom>
        </p:spPr>
      </p:pic>
      <p:sp>
        <p:nvSpPr>
          <p:cNvPr id="10" name="TextBox 9">
            <a:extLst>
              <a:ext uri="{FF2B5EF4-FFF2-40B4-BE49-F238E27FC236}">
                <a16:creationId xmlns:a16="http://schemas.microsoft.com/office/drawing/2014/main" id="{B7269CF5-4322-43E7-8567-7D9DCCB3918E}"/>
              </a:ext>
            </a:extLst>
          </p:cNvPr>
          <p:cNvSpPr txBox="1"/>
          <p:nvPr/>
        </p:nvSpPr>
        <p:spPr>
          <a:xfrm>
            <a:off x="987700" y="4709936"/>
            <a:ext cx="3283633" cy="646331"/>
          </a:xfrm>
          <a:prstGeom prst="rect">
            <a:avLst/>
          </a:prstGeom>
          <a:noFill/>
        </p:spPr>
        <p:txBody>
          <a:bodyPr wrap="square" rtlCol="0">
            <a:spAutoFit/>
          </a:bodyPr>
          <a:lstStyle/>
          <a:p>
            <a:pPr algn="ctr"/>
            <a:r>
              <a:rPr lang="en-IN" b="1" u="sng" dirty="0">
                <a:latin typeface="Arial Black" panose="020B0A04020102020204" pitchFamily="34" charset="0"/>
              </a:rPr>
              <a:t>The picture divided in RGB channels</a:t>
            </a:r>
          </a:p>
        </p:txBody>
      </p:sp>
    </p:spTree>
    <p:extLst>
      <p:ext uri="{BB962C8B-B14F-4D97-AF65-F5344CB8AC3E}">
        <p14:creationId xmlns:p14="http://schemas.microsoft.com/office/powerpoint/2010/main" val="36290158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5364778-84E8-4FCE-9161-59B1CAD9D9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105" y="825745"/>
            <a:ext cx="9716442" cy="4385894"/>
          </a:xfrm>
          <a:prstGeom prst="rect">
            <a:avLst/>
          </a:prstGeom>
        </p:spPr>
      </p:pic>
      <p:sp>
        <p:nvSpPr>
          <p:cNvPr id="7" name="TextBox 6">
            <a:extLst>
              <a:ext uri="{FF2B5EF4-FFF2-40B4-BE49-F238E27FC236}">
                <a16:creationId xmlns:a16="http://schemas.microsoft.com/office/drawing/2014/main" id="{F12CAE95-DE6E-4B2A-8096-93A524F238AA}"/>
              </a:ext>
            </a:extLst>
          </p:cNvPr>
          <p:cNvSpPr txBox="1"/>
          <p:nvPr/>
        </p:nvSpPr>
        <p:spPr>
          <a:xfrm>
            <a:off x="3112427" y="5521128"/>
            <a:ext cx="5967146" cy="369332"/>
          </a:xfrm>
          <a:prstGeom prst="rect">
            <a:avLst/>
          </a:prstGeom>
          <a:noFill/>
        </p:spPr>
        <p:txBody>
          <a:bodyPr wrap="none" rtlCol="0">
            <a:spAutoFit/>
          </a:bodyPr>
          <a:lstStyle/>
          <a:p>
            <a:r>
              <a:rPr lang="en-IN" b="1" u="sng" dirty="0">
                <a:latin typeface="Arial Black" panose="020B0A04020102020204" pitchFamily="34" charset="0"/>
              </a:rPr>
              <a:t>The matrix corresponding to the blue channel</a:t>
            </a:r>
          </a:p>
        </p:txBody>
      </p:sp>
    </p:spTree>
    <p:extLst>
      <p:ext uri="{BB962C8B-B14F-4D97-AF65-F5344CB8AC3E}">
        <p14:creationId xmlns:p14="http://schemas.microsoft.com/office/powerpoint/2010/main" val="34023433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299F0E-B2AB-4151-96E9-A4F3D61EDD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2940" y="272888"/>
            <a:ext cx="5520397" cy="2752531"/>
          </a:xfrm>
          <a:prstGeom prst="rect">
            <a:avLst/>
          </a:prstGeom>
        </p:spPr>
      </p:pic>
      <p:sp>
        <p:nvSpPr>
          <p:cNvPr id="6" name="TextBox 5">
            <a:extLst>
              <a:ext uri="{FF2B5EF4-FFF2-40B4-BE49-F238E27FC236}">
                <a16:creationId xmlns:a16="http://schemas.microsoft.com/office/drawing/2014/main" id="{8DC082E2-2382-465A-8647-4034C2146646}"/>
              </a:ext>
            </a:extLst>
          </p:cNvPr>
          <p:cNvSpPr txBox="1"/>
          <p:nvPr/>
        </p:nvSpPr>
        <p:spPr>
          <a:xfrm>
            <a:off x="2737338" y="3244334"/>
            <a:ext cx="6325065" cy="369332"/>
          </a:xfrm>
          <a:prstGeom prst="rect">
            <a:avLst/>
          </a:prstGeom>
          <a:noFill/>
        </p:spPr>
        <p:txBody>
          <a:bodyPr wrap="none" rtlCol="0">
            <a:spAutoFit/>
          </a:bodyPr>
          <a:lstStyle/>
          <a:p>
            <a:r>
              <a:rPr lang="en-IN" b="1" u="sng" dirty="0">
                <a:latin typeface="Arial Black" panose="020B0A04020102020204" pitchFamily="34" charset="0"/>
              </a:rPr>
              <a:t>Original vs Reduced Image Before and After PCA</a:t>
            </a:r>
          </a:p>
        </p:txBody>
      </p:sp>
      <p:sp>
        <p:nvSpPr>
          <p:cNvPr id="7" name="TextBox 6">
            <a:extLst>
              <a:ext uri="{FF2B5EF4-FFF2-40B4-BE49-F238E27FC236}">
                <a16:creationId xmlns:a16="http://schemas.microsoft.com/office/drawing/2014/main" id="{77A0E3C3-5DA7-451C-A77E-8D6DD842D06C}"/>
              </a:ext>
            </a:extLst>
          </p:cNvPr>
          <p:cNvSpPr txBox="1"/>
          <p:nvPr/>
        </p:nvSpPr>
        <p:spPr>
          <a:xfrm>
            <a:off x="3733492" y="4051496"/>
            <a:ext cx="3950120" cy="830997"/>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Size of Original Image: 9.7kB</a:t>
            </a:r>
          </a:p>
          <a:p>
            <a:r>
              <a:rPr lang="en-IN" sz="2400" dirty="0">
                <a:latin typeface="Times New Roman" panose="02020603050405020304" pitchFamily="18" charset="0"/>
                <a:cs typeface="Times New Roman" panose="02020603050405020304" pitchFamily="18" charset="0"/>
              </a:rPr>
              <a:t>Size of Reduced Image: 4.7kB</a:t>
            </a:r>
          </a:p>
        </p:txBody>
      </p:sp>
      <p:sp>
        <p:nvSpPr>
          <p:cNvPr id="8" name="TextBox 7">
            <a:extLst>
              <a:ext uri="{FF2B5EF4-FFF2-40B4-BE49-F238E27FC236}">
                <a16:creationId xmlns:a16="http://schemas.microsoft.com/office/drawing/2014/main" id="{FA7ACD8B-3CD3-4402-94B1-36B455CB634D}"/>
              </a:ext>
            </a:extLst>
          </p:cNvPr>
          <p:cNvSpPr txBox="1"/>
          <p:nvPr/>
        </p:nvSpPr>
        <p:spPr>
          <a:xfrm>
            <a:off x="1743596" y="5320323"/>
            <a:ext cx="8312548" cy="707886"/>
          </a:xfrm>
          <a:prstGeom prst="rect">
            <a:avLst/>
          </a:prstGeom>
          <a:solidFill>
            <a:schemeClr val="bg1"/>
          </a:solidFill>
          <a:ln>
            <a:solidFill>
              <a:srgbClr val="0070C0"/>
            </a:solidFill>
          </a:ln>
        </p:spPr>
        <p:txBody>
          <a:bodyPr wrap="square" rtlCol="0">
            <a:spAutoFit/>
          </a:bodyPr>
          <a:lstStyle/>
          <a:p>
            <a:r>
              <a:rPr lang="en-IN" sz="2000" dirty="0">
                <a:latin typeface="Times New Roman" panose="02020603050405020304" pitchFamily="18" charset="0"/>
                <a:cs typeface="Times New Roman" panose="02020603050405020304" pitchFamily="18" charset="0"/>
              </a:rPr>
              <a:t>P.S- The code for reduction of dimensionality and reconstruction through PCA was done in the Python language, the associated code is provided in the report</a:t>
            </a:r>
          </a:p>
        </p:txBody>
      </p:sp>
    </p:spTree>
    <p:extLst>
      <p:ext uri="{BB962C8B-B14F-4D97-AF65-F5344CB8AC3E}">
        <p14:creationId xmlns:p14="http://schemas.microsoft.com/office/powerpoint/2010/main" val="3785679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06FD7E3-6AF0-4A33-9878-D07417DE93FB}"/>
              </a:ext>
            </a:extLst>
          </p:cNvPr>
          <p:cNvSpPr/>
          <p:nvPr/>
        </p:nvSpPr>
        <p:spPr>
          <a:xfrm>
            <a:off x="1937656" y="4902513"/>
            <a:ext cx="8708260" cy="10156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2E7D18C-5941-4A0C-B575-BC56CA1EB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0490" y="612644"/>
            <a:ext cx="6063568" cy="3035433"/>
          </a:xfrm>
          <a:prstGeom prst="rect">
            <a:avLst/>
          </a:prstGeom>
        </p:spPr>
      </p:pic>
      <p:sp>
        <p:nvSpPr>
          <p:cNvPr id="6" name="TextBox 5">
            <a:extLst>
              <a:ext uri="{FF2B5EF4-FFF2-40B4-BE49-F238E27FC236}">
                <a16:creationId xmlns:a16="http://schemas.microsoft.com/office/drawing/2014/main" id="{E7C18BFC-8299-495F-BFA6-8128EC8BA372}"/>
              </a:ext>
            </a:extLst>
          </p:cNvPr>
          <p:cNvSpPr txBox="1"/>
          <p:nvPr/>
        </p:nvSpPr>
        <p:spPr>
          <a:xfrm>
            <a:off x="1937656" y="4902512"/>
            <a:ext cx="8810483" cy="1015663"/>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The Same Action performed through Kernel PCA (Polynomial Kernel) produces a worse result due to the linearity in the image matrix. The code done in Python is once again attached in the report.</a:t>
            </a:r>
          </a:p>
        </p:txBody>
      </p:sp>
      <p:sp>
        <p:nvSpPr>
          <p:cNvPr id="8" name="TextBox 7">
            <a:extLst>
              <a:ext uri="{FF2B5EF4-FFF2-40B4-BE49-F238E27FC236}">
                <a16:creationId xmlns:a16="http://schemas.microsoft.com/office/drawing/2014/main" id="{1A02510C-1B3C-42B3-A7EA-DCA7A9A2673B}"/>
              </a:ext>
            </a:extLst>
          </p:cNvPr>
          <p:cNvSpPr txBox="1"/>
          <p:nvPr/>
        </p:nvSpPr>
        <p:spPr>
          <a:xfrm>
            <a:off x="2476419" y="3958517"/>
            <a:ext cx="7239161" cy="369332"/>
          </a:xfrm>
          <a:prstGeom prst="rect">
            <a:avLst/>
          </a:prstGeom>
          <a:noFill/>
        </p:spPr>
        <p:txBody>
          <a:bodyPr wrap="none" rtlCol="0">
            <a:spAutoFit/>
          </a:bodyPr>
          <a:lstStyle/>
          <a:p>
            <a:r>
              <a:rPr lang="en-IN" b="1" u="sng" dirty="0">
                <a:latin typeface="Arial Black" panose="020B0A04020102020204" pitchFamily="34" charset="0"/>
              </a:rPr>
              <a:t>Original vs Reduced Image Before and After Kernel PCA</a:t>
            </a:r>
          </a:p>
        </p:txBody>
      </p:sp>
    </p:spTree>
    <p:extLst>
      <p:ext uri="{BB962C8B-B14F-4D97-AF65-F5344CB8AC3E}">
        <p14:creationId xmlns:p14="http://schemas.microsoft.com/office/powerpoint/2010/main" val="31600425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E62E50-9A11-48F4-BE89-C7B6D87F6990}"/>
              </a:ext>
            </a:extLst>
          </p:cNvPr>
          <p:cNvSpPr txBox="1"/>
          <p:nvPr/>
        </p:nvSpPr>
        <p:spPr>
          <a:xfrm>
            <a:off x="295423" y="323556"/>
            <a:ext cx="10142804" cy="892552"/>
          </a:xfrm>
          <a:prstGeom prst="rect">
            <a:avLst/>
          </a:prstGeom>
          <a:noFill/>
        </p:spPr>
        <p:txBody>
          <a:bodyPr wrap="square" rtlCol="0">
            <a:spAutoFit/>
          </a:bodyPr>
          <a:lstStyle/>
          <a:p>
            <a:r>
              <a:rPr lang="en-IN" sz="2600" dirty="0">
                <a:latin typeface="Times New Roman" panose="02020603050405020304" pitchFamily="18" charset="0"/>
                <a:cs typeface="Times New Roman" panose="02020603050405020304" pitchFamily="18" charset="0"/>
              </a:rPr>
              <a:t>Kernel PCA however can be a much better option for face-image recognition and image de-noising as illustrated in the following example:</a:t>
            </a:r>
          </a:p>
        </p:txBody>
      </p:sp>
      <p:pic>
        <p:nvPicPr>
          <p:cNvPr id="6" name="Picture 5">
            <a:extLst>
              <a:ext uri="{FF2B5EF4-FFF2-40B4-BE49-F238E27FC236}">
                <a16:creationId xmlns:a16="http://schemas.microsoft.com/office/drawing/2014/main" id="{BA89749D-342E-43EA-9449-E80F6C8618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8887" y="1459658"/>
            <a:ext cx="5095875" cy="4333952"/>
          </a:xfrm>
          <a:prstGeom prst="rect">
            <a:avLst/>
          </a:prstGeom>
        </p:spPr>
      </p:pic>
      <p:sp>
        <p:nvSpPr>
          <p:cNvPr id="7" name="TextBox 6">
            <a:extLst>
              <a:ext uri="{FF2B5EF4-FFF2-40B4-BE49-F238E27FC236}">
                <a16:creationId xmlns:a16="http://schemas.microsoft.com/office/drawing/2014/main" id="{16B5DF49-7CBA-4A34-B8A0-0C42BBF10B11}"/>
              </a:ext>
            </a:extLst>
          </p:cNvPr>
          <p:cNvSpPr txBox="1"/>
          <p:nvPr/>
        </p:nvSpPr>
        <p:spPr>
          <a:xfrm>
            <a:off x="2180998" y="6037160"/>
            <a:ext cx="6785897" cy="369332"/>
          </a:xfrm>
          <a:prstGeom prst="rect">
            <a:avLst/>
          </a:prstGeom>
          <a:noFill/>
        </p:spPr>
        <p:txBody>
          <a:bodyPr wrap="none" rtlCol="0">
            <a:spAutoFit/>
          </a:bodyPr>
          <a:lstStyle/>
          <a:p>
            <a:r>
              <a:rPr lang="en-IN" b="1" u="sng" dirty="0">
                <a:latin typeface="Arial Black" panose="020B0A04020102020204" pitchFamily="34" charset="0"/>
              </a:rPr>
              <a:t>Ordinary PCA vs Kernel PCA for de-noising an image</a:t>
            </a:r>
          </a:p>
        </p:txBody>
      </p:sp>
    </p:spTree>
    <p:extLst>
      <p:ext uri="{BB962C8B-B14F-4D97-AF65-F5344CB8AC3E}">
        <p14:creationId xmlns:p14="http://schemas.microsoft.com/office/powerpoint/2010/main" val="40314547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B8956D-A8EB-4FA9-A2F8-8D7A682EDE32}"/>
              </a:ext>
            </a:extLst>
          </p:cNvPr>
          <p:cNvSpPr/>
          <p:nvPr/>
        </p:nvSpPr>
        <p:spPr>
          <a:xfrm>
            <a:off x="769034" y="1816133"/>
            <a:ext cx="10653932" cy="3477875"/>
          </a:xfrm>
          <a:prstGeom prst="rect">
            <a:avLst/>
          </a:prstGeom>
        </p:spPr>
        <p:txBody>
          <a:bodyPr wrap="square">
            <a:spAutoFit/>
          </a:bodyPr>
          <a:lstStyle/>
          <a:p>
            <a:r>
              <a:rPr lang="en-IN" sz="2000" dirty="0">
                <a:latin typeface="Times New Roman" panose="02020603050405020304" pitchFamily="18" charset="0"/>
                <a:cs typeface="Times New Roman" panose="02020603050405020304" pitchFamily="18" charset="0"/>
              </a:rPr>
              <a:t>Through this study we can conclude that for the visualisation or classification of realistic datasets which have an underlying non-linear pattern, Kernel Principal Component Analysis is by far the more viable option as it has marginally higher computational complexity while providing significantly higher accuracy than Ordinary Principal Component Analysis. On the other hand Ordinary Principal Component Analysis is better at handling relatively linear data. In Image processing, Ordinary PCA yields better results for the compression of realistic high quality pictures while Kernel PCA can prove much better for de-noising corrupted pictures. Both PCA and KPCA find significant applications in Machine Learning and Data Analytics and are hence the most widely used dimensionality reduction techniques used in ML. Dimensionality Reduction in general is one of the most demanding applications of Linear Algebra providing a handy tool for dealing with complex data to the data scientists. </a:t>
            </a:r>
          </a:p>
        </p:txBody>
      </p:sp>
      <p:sp>
        <p:nvSpPr>
          <p:cNvPr id="5" name="TextBox 4">
            <a:extLst>
              <a:ext uri="{FF2B5EF4-FFF2-40B4-BE49-F238E27FC236}">
                <a16:creationId xmlns:a16="http://schemas.microsoft.com/office/drawing/2014/main" id="{6307858F-5F58-4D7A-87BE-AE46193FF32D}"/>
              </a:ext>
            </a:extLst>
          </p:cNvPr>
          <p:cNvSpPr txBox="1"/>
          <p:nvPr/>
        </p:nvSpPr>
        <p:spPr>
          <a:xfrm>
            <a:off x="590842" y="675250"/>
            <a:ext cx="3967089" cy="707886"/>
          </a:xfrm>
          <a:prstGeom prst="rect">
            <a:avLst/>
          </a:prstGeom>
          <a:noFill/>
        </p:spPr>
        <p:txBody>
          <a:bodyPr wrap="square" rtlCol="0">
            <a:spAutoFit/>
          </a:bodyPr>
          <a:lstStyle/>
          <a:p>
            <a:pPr marL="285750" indent="-285750">
              <a:buFont typeface="Wingdings" panose="05000000000000000000" pitchFamily="2" charset="2"/>
              <a:buChar char="q"/>
            </a:pPr>
            <a:r>
              <a:rPr lang="en-IN" sz="4000" b="1" dirty="0">
                <a:latin typeface="Times New Roman" panose="02020603050405020304" pitchFamily="18" charset="0"/>
                <a:cs typeface="Times New Roman" panose="02020603050405020304" pitchFamily="18" charset="0"/>
              </a:rPr>
              <a:t> </a:t>
            </a:r>
            <a:r>
              <a:rPr lang="en-IN" sz="4000" b="1" u="sng"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6413213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8B040-2F47-A3CE-FDB4-835CBBF511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535" y="737118"/>
            <a:ext cx="8509518" cy="5085184"/>
          </a:xfrm>
          <a:prstGeom prst="rect">
            <a:avLst/>
          </a:prstGeom>
        </p:spPr>
      </p:pic>
    </p:spTree>
    <p:extLst>
      <p:ext uri="{BB962C8B-B14F-4D97-AF65-F5344CB8AC3E}">
        <p14:creationId xmlns:p14="http://schemas.microsoft.com/office/powerpoint/2010/main" val="205476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2BBBD4-8013-423D-AD3F-13005D8E6BCF}"/>
              </a:ext>
            </a:extLst>
          </p:cNvPr>
          <p:cNvSpPr/>
          <p:nvPr/>
        </p:nvSpPr>
        <p:spPr>
          <a:xfrm>
            <a:off x="222872" y="362704"/>
            <a:ext cx="12115433" cy="707886"/>
          </a:xfrm>
          <a:prstGeom prst="rect">
            <a:avLst/>
          </a:prstGeom>
        </p:spPr>
        <p:txBody>
          <a:bodyPr wrap="none">
            <a:spAutoFit/>
          </a:bodyPr>
          <a:lstStyle/>
          <a:p>
            <a:pPr marL="285750" indent="-285750">
              <a:buFont typeface="Wingdings" panose="05000000000000000000" pitchFamily="2" charset="2"/>
              <a:buChar char="q"/>
            </a:pPr>
            <a:r>
              <a:rPr lang="en-IN" sz="4000" b="1" u="sng" dirty="0">
                <a:latin typeface="Times New Roman" panose="02020603050405020304" pitchFamily="18" charset="0"/>
                <a:cs typeface="Times New Roman" panose="02020603050405020304" pitchFamily="18" charset="0"/>
              </a:rPr>
              <a:t>Different Algorithms for Dimensionality Reduction:</a:t>
            </a:r>
          </a:p>
        </p:txBody>
      </p:sp>
      <p:sp>
        <p:nvSpPr>
          <p:cNvPr id="5" name="TextBox 4">
            <a:extLst>
              <a:ext uri="{FF2B5EF4-FFF2-40B4-BE49-F238E27FC236}">
                <a16:creationId xmlns:a16="http://schemas.microsoft.com/office/drawing/2014/main" id="{95DDB5B4-9BA7-4CDD-BD48-F7EA8D8000FB}"/>
              </a:ext>
            </a:extLst>
          </p:cNvPr>
          <p:cNvSpPr txBox="1"/>
          <p:nvPr/>
        </p:nvSpPr>
        <p:spPr>
          <a:xfrm>
            <a:off x="745588" y="1280161"/>
            <a:ext cx="9142439" cy="3970318"/>
          </a:xfrm>
          <a:prstGeom prst="rect">
            <a:avLst/>
          </a:prstGeom>
          <a:noFill/>
        </p:spPr>
        <p:txBody>
          <a:bodyPr wrap="none" rtlCol="0">
            <a:spAutoFit/>
          </a:bodyPr>
          <a:lstStyle/>
          <a:p>
            <a:pPr marL="285750" indent="-285750">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Principal Component Analysis (PCA)</a:t>
            </a:r>
          </a:p>
          <a:p>
            <a:pPr marL="285750" indent="-285750">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Kernel Principal Component Analysis (KPCA)</a:t>
            </a:r>
          </a:p>
          <a:p>
            <a:pPr marL="285750" indent="-285750">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Locally Linear Embeddings (LLE)</a:t>
            </a:r>
          </a:p>
          <a:p>
            <a:pPr marL="285750" indent="-285750">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Laplacian Eigenmaps (LE)</a:t>
            </a:r>
          </a:p>
          <a:p>
            <a:pPr marL="285750" indent="-285750">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Metric Dimensionality Scaling (MDS)</a:t>
            </a:r>
          </a:p>
          <a:p>
            <a:pPr marL="285750" indent="-285750">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Semi-Definite Embeddings (SDE)</a:t>
            </a:r>
          </a:p>
          <a:p>
            <a:pPr marL="285750" indent="-285750">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Linear Discriminant Analysis (LDA)</a:t>
            </a:r>
          </a:p>
        </p:txBody>
      </p:sp>
    </p:spTree>
    <p:extLst>
      <p:ext uri="{BB962C8B-B14F-4D97-AF65-F5344CB8AC3E}">
        <p14:creationId xmlns:p14="http://schemas.microsoft.com/office/powerpoint/2010/main" val="1012181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6447FDB-B898-4D6E-85C1-012813035E1B}"/>
              </a:ext>
            </a:extLst>
          </p:cNvPr>
          <p:cNvSpPr/>
          <p:nvPr/>
        </p:nvSpPr>
        <p:spPr>
          <a:xfrm>
            <a:off x="504226" y="282927"/>
            <a:ext cx="9009774" cy="707886"/>
          </a:xfrm>
          <a:prstGeom prst="rect">
            <a:avLst/>
          </a:prstGeom>
        </p:spPr>
        <p:txBody>
          <a:bodyPr wrap="none">
            <a:spAutoFit/>
          </a:bodyPr>
          <a:lstStyle/>
          <a:p>
            <a:pPr marL="285750" indent="-285750">
              <a:buFont typeface="Wingdings" panose="05000000000000000000" pitchFamily="2" charset="2"/>
              <a:buChar char="q"/>
            </a:pPr>
            <a:r>
              <a:rPr lang="en-IN" sz="4000" b="1" u="sng" dirty="0">
                <a:latin typeface="Times New Roman" panose="02020603050405020304" pitchFamily="18" charset="0"/>
                <a:cs typeface="Times New Roman" panose="02020603050405020304" pitchFamily="18" charset="0"/>
              </a:rPr>
              <a:t>Principal Component Analysis (PCA):</a:t>
            </a:r>
          </a:p>
        </p:txBody>
      </p:sp>
      <p:sp>
        <p:nvSpPr>
          <p:cNvPr id="6" name="Rectangle 5">
            <a:extLst>
              <a:ext uri="{FF2B5EF4-FFF2-40B4-BE49-F238E27FC236}">
                <a16:creationId xmlns:a16="http://schemas.microsoft.com/office/drawing/2014/main" id="{F409FDF8-8ABD-46B6-A7B2-0E39A64C4704}"/>
              </a:ext>
            </a:extLst>
          </p:cNvPr>
          <p:cNvSpPr/>
          <p:nvPr/>
        </p:nvSpPr>
        <p:spPr>
          <a:xfrm>
            <a:off x="769034" y="1110718"/>
            <a:ext cx="11160369" cy="5170646"/>
          </a:xfrm>
          <a:prstGeom prst="rect">
            <a:avLst/>
          </a:prstGeom>
        </p:spPr>
        <p:txBody>
          <a:bodyPr wrap="square">
            <a:spAutoFit/>
          </a:bodyPr>
          <a:lstStyle/>
          <a:p>
            <a:r>
              <a:rPr lang="en-IN" sz="3300" dirty="0">
                <a:latin typeface="Times New Roman" panose="02020603050405020304" pitchFamily="18" charset="0"/>
                <a:cs typeface="Times New Roman" panose="02020603050405020304" pitchFamily="18" charset="0"/>
              </a:rPr>
              <a:t>Principal components analysis (PCA) is a very popular technique for dimensionality reduction. Given a set of data of n-dimensions, PCA aims to find a linear subspace of dimension d lower than n such that the data points lie mainly on this linear subspace. T</a:t>
            </a:r>
            <a:r>
              <a:rPr lang="en-US" sz="3300" dirty="0">
                <a:latin typeface="Times New Roman" panose="02020603050405020304" pitchFamily="18" charset="0"/>
                <a:cs typeface="Times New Roman" panose="02020603050405020304" pitchFamily="18" charset="0"/>
              </a:rPr>
              <a:t>he linear subspace can be specified by d orthogonal vectors that form a new coordinate system, called the ‘Principal components’. There are two approaches solving the PCA problem , viz., Variance-Covariance Approach and Singular Value Decomposition Approach. We will be discussing both of them briefly.</a:t>
            </a:r>
            <a:endParaRPr lang="en-IN" sz="3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8393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70A0EB-DE0E-2712-1336-9DB7B67E6E37}"/>
              </a:ext>
            </a:extLst>
          </p:cNvPr>
          <p:cNvSpPr txBox="1"/>
          <p:nvPr/>
        </p:nvSpPr>
        <p:spPr>
          <a:xfrm>
            <a:off x="101599" y="117492"/>
            <a:ext cx="13656604" cy="538609"/>
          </a:xfrm>
          <a:prstGeom prst="rect">
            <a:avLst/>
          </a:prstGeom>
          <a:noFill/>
        </p:spPr>
        <p:txBody>
          <a:bodyPr wrap="square">
            <a:spAutoFit/>
          </a:bodyPr>
          <a:lstStyle/>
          <a:p>
            <a:pPr marL="342900" indent="-342900" algn="l">
              <a:buFont typeface="Wingdings" panose="05000000000000000000" pitchFamily="2" charset="2"/>
              <a:buChar char="v"/>
            </a:pPr>
            <a:r>
              <a:rPr lang="en-US" sz="2900" b="1" u="sng" dirty="0">
                <a:solidFill>
                  <a:srgbClr val="282828"/>
                </a:solidFill>
                <a:latin typeface="Times New Roman" panose="02020603050405020304" pitchFamily="18" charset="0"/>
                <a:cs typeface="Times New Roman" panose="02020603050405020304" pitchFamily="18" charset="0"/>
              </a:rPr>
              <a:t>Mathematical formulation behind PCA (</a:t>
            </a:r>
            <a:r>
              <a:rPr lang="en-US" sz="2800" b="1" u="sng" dirty="0">
                <a:solidFill>
                  <a:srgbClr val="282828"/>
                </a:solidFill>
                <a:latin typeface="Times New Roman" panose="02020603050405020304" pitchFamily="18" charset="0"/>
                <a:cs typeface="Times New Roman" panose="02020603050405020304" pitchFamily="18" charset="0"/>
              </a:rPr>
              <a:t>Variance-Covariance</a:t>
            </a:r>
            <a:r>
              <a:rPr lang="en-US" sz="2900" b="1" u="sng" dirty="0">
                <a:solidFill>
                  <a:srgbClr val="282828"/>
                </a:solidFill>
                <a:latin typeface="Times New Roman" panose="02020603050405020304" pitchFamily="18" charset="0"/>
                <a:cs typeface="Times New Roman" panose="02020603050405020304" pitchFamily="18" charset="0"/>
              </a:rPr>
              <a:t> Approach)</a:t>
            </a:r>
            <a:r>
              <a:rPr lang="en-US" sz="2900" b="1" i="0" u="sng" dirty="0">
                <a:solidFill>
                  <a:srgbClr val="282828"/>
                </a:solidFill>
                <a:effectLst/>
                <a:latin typeface="Times New Roman" panose="02020603050405020304" pitchFamily="18" charset="0"/>
                <a:cs typeface="Times New Roman" panose="02020603050405020304" pitchFamily="18" charset="0"/>
              </a:rPr>
              <a:t>:</a:t>
            </a:r>
            <a:endParaRPr lang="en-US" sz="2900" b="0" i="0" u="sng" dirty="0">
              <a:solidFill>
                <a:srgbClr val="282828"/>
              </a:solidFill>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4C9048B-3078-8D62-D8E1-19A5F6119DF2}"/>
                  </a:ext>
                </a:extLst>
              </p:cNvPr>
              <p:cNvSpPr txBox="1"/>
              <p:nvPr/>
            </p:nvSpPr>
            <p:spPr>
              <a:xfrm>
                <a:off x="180620" y="832651"/>
                <a:ext cx="11729155" cy="163121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order to capture as much of the variability as possible, let us choose the first principal component, denoted by </a:t>
                </a:r>
                <a14:m>
                  <m:oMath xmlns:m="http://schemas.openxmlformats.org/officeDocument/2006/math">
                    <m:sSub>
                      <m:sSubPr>
                        <m:ctrlPr>
                          <a:rPr lang="en-IN" sz="20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𝑈</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en-US" sz="2000" dirty="0">
                    <a:latin typeface="Times New Roman" panose="02020603050405020304" pitchFamily="18" charset="0"/>
                    <a:cs typeface="Times New Roman" panose="02020603050405020304" pitchFamily="18" charset="0"/>
                  </a:rPr>
                  <a:t>, to have maximum variance. Suppose that all centered observations are stacked into the columns of an n × t matrix X, where each column corresponds to an n-dimensional observation and there are t observations. Let the first principal component be a linear combination of X defined by coefficients (or weights) </a:t>
                </a:r>
                <a14:m>
                  <m:oMath xmlns:m="http://schemas.openxmlformats.org/officeDocument/2006/math">
                    <m:r>
                      <a:rPr lang="en-US" sz="2000" i="1">
                        <a:latin typeface="Cambria Math" panose="02040503050406030204" pitchFamily="18" charset="0"/>
                      </a:rPr>
                      <m:t>𝑤</m:t>
                    </m:r>
                    <m:r>
                      <a:rPr lang="en-US" sz="2000" i="1">
                        <a:latin typeface="Cambria Math" panose="02040503050406030204" pitchFamily="18" charset="0"/>
                      </a:rPr>
                      <m:t>=[</m:t>
                    </m:r>
                    <m:sSub>
                      <m:sSubPr>
                        <m:ctrlPr>
                          <a:rPr lang="en-IN"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IN"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2</m:t>
                        </m:r>
                      </m:sub>
                    </m:sSub>
                    <m:r>
                      <a:rPr lang="en-US" sz="2000" i="1">
                        <a:latin typeface="Cambria Math" panose="02040503050406030204" pitchFamily="18" charset="0"/>
                      </a:rPr>
                      <m:t>  ...... </m:t>
                    </m:r>
                    <m:sSub>
                      <m:sSubPr>
                        <m:ctrlPr>
                          <a:rPr lang="en-IN"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𝑛</m:t>
                        </m:r>
                      </m:sub>
                    </m:sSub>
                    <m:r>
                      <a:rPr lang="en-US" sz="2000" i="1">
                        <a:latin typeface="Cambria Math" panose="02040503050406030204" pitchFamily="18" charset="0"/>
                      </a:rPr>
                      <m:t>]</m:t>
                    </m:r>
                  </m:oMath>
                </a14:m>
                <a:r>
                  <a:rPr lang="en-US" sz="2000" dirty="0">
                    <a:latin typeface="Times New Roman" panose="02020603050405020304" pitchFamily="18" charset="0"/>
                    <a:cs typeface="Times New Roman" panose="02020603050405020304" pitchFamily="18" charset="0"/>
                  </a:rPr>
                  <a:t>. In matrix form:</a:t>
                </a:r>
              </a:p>
            </p:txBody>
          </p:sp>
        </mc:Choice>
        <mc:Fallback xmlns="">
          <p:sp>
            <p:nvSpPr>
              <p:cNvPr id="7" name="TextBox 6">
                <a:extLst>
                  <a:ext uri="{FF2B5EF4-FFF2-40B4-BE49-F238E27FC236}">
                    <a16:creationId xmlns:a16="http://schemas.microsoft.com/office/drawing/2014/main" id="{44C9048B-3078-8D62-D8E1-19A5F6119DF2}"/>
                  </a:ext>
                </a:extLst>
              </p:cNvPr>
              <p:cNvSpPr txBox="1">
                <a:spLocks noRot="1" noChangeAspect="1" noMove="1" noResize="1" noEditPoints="1" noAdjustHandles="1" noChangeArrowheads="1" noChangeShapeType="1" noTextEdit="1"/>
              </p:cNvSpPr>
              <p:nvPr/>
            </p:nvSpPr>
            <p:spPr>
              <a:xfrm>
                <a:off x="180620" y="832651"/>
                <a:ext cx="11729155" cy="1631216"/>
              </a:xfrm>
              <a:prstGeom prst="rect">
                <a:avLst/>
              </a:prstGeom>
              <a:blipFill>
                <a:blip r:embed="rId2"/>
                <a:stretch>
                  <a:fillRect l="-572" t="-2247" b="-59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59B57AB-708F-FAF8-94AB-12D39B642103}"/>
                  </a:ext>
                </a:extLst>
              </p:cNvPr>
              <p:cNvSpPr txBox="1"/>
              <p:nvPr/>
            </p:nvSpPr>
            <p:spPr>
              <a:xfrm>
                <a:off x="4267200" y="2466147"/>
                <a:ext cx="1422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836967"/>
                              </a:solidFill>
                              <a:latin typeface="Cambria Math" panose="02040503050406030204" pitchFamily="18" charset="0"/>
                            </a:rPr>
                          </m:ctrlPr>
                        </m:sSubPr>
                        <m:e>
                          <m:r>
                            <a:rPr lang="en-US" sz="2000" i="1">
                              <a:latin typeface="Cambria Math" panose="02040503050406030204" pitchFamily="18" charset="0"/>
                            </a:rPr>
                            <m:t>𝑈</m:t>
                          </m:r>
                        </m:e>
                        <m:sub>
                          <m:r>
                            <a:rPr lang="en-US" sz="2000" i="0">
                              <a:latin typeface="Cambria Math" panose="02040503050406030204" pitchFamily="18" charset="0"/>
                            </a:rPr>
                            <m:t>1</m:t>
                          </m:r>
                        </m:sub>
                      </m:sSub>
                      <m:r>
                        <a:rPr lang="en-US" sz="2000" i="0">
                          <a:latin typeface="Cambria Math" panose="02040503050406030204" pitchFamily="18" charset="0"/>
                        </a:rPr>
                        <m:t>=</m:t>
                      </m:r>
                      <m:sSup>
                        <m:sSupPr>
                          <m:ctrlPr>
                            <a:rPr lang="en-US" sz="2000" i="1">
                              <a:solidFill>
                                <a:srgbClr val="836967"/>
                              </a:solidFill>
                              <a:latin typeface="Cambria Math" panose="02040503050406030204" pitchFamily="18" charset="0"/>
                            </a:rPr>
                          </m:ctrlPr>
                        </m:sSupPr>
                        <m:e>
                          <m:r>
                            <a:rPr lang="en-US" sz="2000" i="1">
                              <a:latin typeface="Cambria Math" panose="02040503050406030204" pitchFamily="18" charset="0"/>
                            </a:rPr>
                            <m:t>𝑤</m:t>
                          </m:r>
                        </m:e>
                        <m:sup>
                          <m:r>
                            <a:rPr lang="en-US" sz="2000" i="1">
                              <a:latin typeface="Cambria Math" panose="02040503050406030204" pitchFamily="18" charset="0"/>
                            </a:rPr>
                            <m:t>𝑇</m:t>
                          </m:r>
                        </m:sup>
                      </m:sSup>
                      <m:r>
                        <a:rPr lang="en-US" sz="2000" i="1">
                          <a:latin typeface="Cambria Math" panose="02040503050406030204" pitchFamily="18" charset="0"/>
                        </a:rPr>
                        <m:t>𝑋</m:t>
                      </m:r>
                    </m:oMath>
                  </m:oMathPara>
                </a14:m>
                <a:endParaRPr lang="en-US" sz="2000" dirty="0"/>
              </a:p>
            </p:txBody>
          </p:sp>
        </mc:Choice>
        <mc:Fallback xmlns="">
          <p:sp>
            <p:nvSpPr>
              <p:cNvPr id="9" name="TextBox 8">
                <a:extLst>
                  <a:ext uri="{FF2B5EF4-FFF2-40B4-BE49-F238E27FC236}">
                    <a16:creationId xmlns:a16="http://schemas.microsoft.com/office/drawing/2014/main" id="{A59B57AB-708F-FAF8-94AB-12D39B642103}"/>
                  </a:ext>
                </a:extLst>
              </p:cNvPr>
              <p:cNvSpPr txBox="1">
                <a:spLocks noRot="1" noChangeAspect="1" noMove="1" noResize="1" noEditPoints="1" noAdjustHandles="1" noChangeArrowheads="1" noChangeShapeType="1" noTextEdit="1"/>
              </p:cNvSpPr>
              <p:nvPr/>
            </p:nvSpPr>
            <p:spPr>
              <a:xfrm>
                <a:off x="4267200" y="2466147"/>
                <a:ext cx="1422400" cy="40011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8E0FB3B-BC20-33BF-3A1B-4B71920AB0EF}"/>
                  </a:ext>
                </a:extLst>
              </p:cNvPr>
              <p:cNvSpPr txBox="1"/>
              <p:nvPr/>
            </p:nvSpPr>
            <p:spPr>
              <a:xfrm>
                <a:off x="2647764" y="2934066"/>
                <a:ext cx="515980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𝑉𝑎𝑟</m:t>
                      </m:r>
                      <m:d>
                        <m:dPr>
                          <m:ctrlPr>
                            <a:rPr lang="en-US" sz="2000" i="1">
                              <a:latin typeface="Cambria Math" panose="02040503050406030204" pitchFamily="18" charset="0"/>
                            </a:rPr>
                          </m:ctrlPr>
                        </m:dPr>
                        <m:e>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𝑈</m:t>
                              </m:r>
                            </m:e>
                            <m:sub>
                              <m:r>
                                <a:rPr lang="en-US" sz="2000" i="0">
                                  <a:latin typeface="Cambria Math" panose="02040503050406030204" pitchFamily="18" charset="0"/>
                                </a:rPr>
                                <m:t>1</m:t>
                              </m:r>
                            </m:sub>
                          </m:sSub>
                        </m:e>
                      </m:d>
                      <m:r>
                        <a:rPr lang="en-US" sz="2000" i="0">
                          <a:latin typeface="Cambria Math" panose="02040503050406030204" pitchFamily="18" charset="0"/>
                        </a:rPr>
                        <m:t> =  </m:t>
                      </m:r>
                      <m:r>
                        <a:rPr lang="en-US" sz="2000" i="1">
                          <a:latin typeface="Cambria Math" panose="02040503050406030204" pitchFamily="18" charset="0"/>
                        </a:rPr>
                        <m:t>𝑣𝑎𝑟</m:t>
                      </m:r>
                      <m:d>
                        <m:dPr>
                          <m:ctrlPr>
                            <a:rPr lang="en-US" sz="2000" i="1">
                              <a:latin typeface="Cambria Math" panose="02040503050406030204" pitchFamily="18" charset="0"/>
                            </a:rPr>
                          </m:ctrlPr>
                        </m:dPr>
                        <m:e>
                          <m:sSup>
                            <m:sSupPr>
                              <m:ctrlPr>
                                <a:rPr lang="en-US" sz="2000" i="1">
                                  <a:solidFill>
                                    <a:srgbClr val="836967"/>
                                  </a:solidFill>
                                  <a:latin typeface="Cambria Math" panose="02040503050406030204" pitchFamily="18" charset="0"/>
                                </a:rPr>
                              </m:ctrlPr>
                            </m:sSupPr>
                            <m:e>
                              <m:r>
                                <a:rPr lang="en-US" sz="2000" i="1">
                                  <a:latin typeface="Cambria Math" panose="02040503050406030204" pitchFamily="18" charset="0"/>
                                </a:rPr>
                                <m:t>𝑤</m:t>
                              </m:r>
                            </m:e>
                            <m:sup>
                              <m:r>
                                <a:rPr lang="en-US" sz="2000" i="1">
                                  <a:latin typeface="Cambria Math" panose="02040503050406030204" pitchFamily="18" charset="0"/>
                                </a:rPr>
                                <m:t>𝑇</m:t>
                              </m:r>
                            </m:sup>
                          </m:sSup>
                          <m:r>
                            <a:rPr lang="en-US" sz="2000" i="1">
                              <a:latin typeface="Cambria Math" panose="02040503050406030204" pitchFamily="18" charset="0"/>
                            </a:rPr>
                            <m:t>𝑋</m:t>
                          </m:r>
                        </m:e>
                      </m:d>
                      <m:r>
                        <a:rPr lang="en-US" sz="2000" i="0">
                          <a:latin typeface="Cambria Math" panose="02040503050406030204" pitchFamily="18" charset="0"/>
                        </a:rPr>
                        <m:t> = </m:t>
                      </m:r>
                      <m:r>
                        <a:rPr lang="en-US" sz="2000" i="1">
                          <a:latin typeface="Cambria Math" panose="02040503050406030204" pitchFamily="18" charset="0"/>
                        </a:rPr>
                        <m:t>𝑣𝑎𝑟</m:t>
                      </m:r>
                      <m:d>
                        <m:dPr>
                          <m:ctrlPr>
                            <a:rPr lang="en-US" sz="2000" i="1">
                              <a:latin typeface="Cambria Math" panose="02040503050406030204" pitchFamily="18" charset="0"/>
                            </a:rPr>
                          </m:ctrlPr>
                        </m:dPr>
                        <m:e>
                          <m:sSup>
                            <m:sSupPr>
                              <m:ctrlPr>
                                <a:rPr lang="en-US" sz="2000" i="1">
                                  <a:solidFill>
                                    <a:srgbClr val="836967"/>
                                  </a:solidFill>
                                  <a:latin typeface="Cambria Math" panose="02040503050406030204" pitchFamily="18" charset="0"/>
                                </a:rPr>
                              </m:ctrlPr>
                            </m:sSupPr>
                            <m:e>
                              <m:r>
                                <a:rPr lang="en-US" sz="2000" i="1">
                                  <a:latin typeface="Cambria Math" panose="02040503050406030204" pitchFamily="18" charset="0"/>
                                </a:rPr>
                                <m:t>𝑤</m:t>
                              </m:r>
                            </m:e>
                            <m:sup>
                              <m:r>
                                <a:rPr lang="en-US" sz="2000" i="1">
                                  <a:latin typeface="Cambria Math" panose="02040503050406030204" pitchFamily="18" charset="0"/>
                                </a:rPr>
                                <m:t>𝑇</m:t>
                              </m:r>
                            </m:sup>
                          </m:sSup>
                          <m:r>
                            <a:rPr lang="en-US" sz="2000" i="1">
                              <a:latin typeface="Cambria Math" panose="02040503050406030204" pitchFamily="18" charset="0"/>
                            </a:rPr>
                            <m:t>𝑆𝑤</m:t>
                          </m:r>
                        </m:e>
                      </m:d>
                    </m:oMath>
                  </m:oMathPara>
                </a14:m>
                <a:endParaRPr lang="en-US" sz="2000" dirty="0"/>
              </a:p>
            </p:txBody>
          </p:sp>
        </mc:Choice>
        <mc:Fallback xmlns="">
          <p:sp>
            <p:nvSpPr>
              <p:cNvPr id="13" name="TextBox 12">
                <a:extLst>
                  <a:ext uri="{FF2B5EF4-FFF2-40B4-BE49-F238E27FC236}">
                    <a16:creationId xmlns:a16="http://schemas.microsoft.com/office/drawing/2014/main" id="{18E0FB3B-BC20-33BF-3A1B-4B71920AB0EF}"/>
                  </a:ext>
                </a:extLst>
              </p:cNvPr>
              <p:cNvSpPr txBox="1">
                <a:spLocks noRot="1" noChangeAspect="1" noMove="1" noResize="1" noEditPoints="1" noAdjustHandles="1" noChangeArrowheads="1" noChangeShapeType="1" noTextEdit="1"/>
              </p:cNvSpPr>
              <p:nvPr/>
            </p:nvSpPr>
            <p:spPr>
              <a:xfrm>
                <a:off x="2647764" y="2934066"/>
                <a:ext cx="5159806" cy="400110"/>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5AC0790-AD61-4773-2F87-B1552E4EBACE}"/>
                  </a:ext>
                </a:extLst>
              </p:cNvPr>
              <p:cNvSpPr txBox="1"/>
              <p:nvPr/>
            </p:nvSpPr>
            <p:spPr>
              <a:xfrm>
                <a:off x="180620" y="3377112"/>
                <a:ext cx="11774312"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where S is the n × n sample covariance matrix of X. </a:t>
                </a:r>
              </a:p>
              <a:p>
                <a:r>
                  <a:rPr lang="en-US" sz="2000" dirty="0">
                    <a:latin typeface="Times New Roman" panose="02020603050405020304" pitchFamily="18" charset="0"/>
                    <a:cs typeface="Times New Roman" panose="02020603050405020304" pitchFamily="18" charset="0"/>
                  </a:rPr>
                  <a:t>Clearly </a:t>
                </a:r>
                <a14:m>
                  <m:oMath xmlns:m="http://schemas.openxmlformats.org/officeDocument/2006/math">
                    <m:r>
                      <a:rPr lang="en-US" sz="2000" i="1">
                        <a:latin typeface="Cambria Math" panose="02040503050406030204" pitchFamily="18" charset="0"/>
                      </a:rPr>
                      <m:t>𝑉𝑎𝑟</m:t>
                    </m:r>
                    <m:d>
                      <m:dPr>
                        <m:ctrlPr>
                          <a:rPr lang="en-US" sz="2000" i="1">
                            <a:latin typeface="Cambria Math" panose="02040503050406030204" pitchFamily="18" charset="0"/>
                          </a:rPr>
                        </m:ctrlPr>
                      </m:dPr>
                      <m:e>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𝑈</m:t>
                            </m:r>
                          </m:e>
                          <m:sub>
                            <m:r>
                              <a:rPr lang="en-US" sz="2000">
                                <a:latin typeface="Cambria Math" panose="02040503050406030204" pitchFamily="18" charset="0"/>
                              </a:rPr>
                              <m:t>1</m:t>
                            </m:r>
                          </m:sub>
                        </m:sSub>
                      </m:e>
                    </m:d>
                  </m:oMath>
                </a14:m>
                <a:r>
                  <a:rPr lang="en-US" sz="2000" dirty="0">
                    <a:latin typeface="Times New Roman" panose="02020603050405020304" pitchFamily="18" charset="0"/>
                    <a:cs typeface="Times New Roman" panose="02020603050405020304" pitchFamily="18" charset="0"/>
                  </a:rPr>
                  <a:t> can be made arbitrarily large by increasing the magnitude of w. Therefore, we choose w to maximize </a:t>
                </a:r>
                <a14:m>
                  <m:oMath xmlns:m="http://schemas.openxmlformats.org/officeDocument/2006/math">
                    <m:sSup>
                      <m:sSupPr>
                        <m:ctrlPr>
                          <a:rPr lang="en-US" sz="2000" i="1" smtClean="0">
                            <a:solidFill>
                              <a:srgbClr val="836967"/>
                            </a:solidFill>
                            <a:latin typeface="Cambria Math" panose="02040503050406030204" pitchFamily="18" charset="0"/>
                          </a:rPr>
                        </m:ctrlPr>
                      </m:sSupPr>
                      <m:e>
                        <m:r>
                          <a:rPr lang="en-US" sz="2000" i="1">
                            <a:latin typeface="Cambria Math" panose="02040503050406030204" pitchFamily="18" charset="0"/>
                          </a:rPr>
                          <m:t>𝑤</m:t>
                        </m:r>
                      </m:e>
                      <m:sup>
                        <m:r>
                          <a:rPr lang="en-US" sz="2000" i="1">
                            <a:latin typeface="Cambria Math" panose="02040503050406030204" pitchFamily="18" charset="0"/>
                          </a:rPr>
                          <m:t>𝑇</m:t>
                        </m:r>
                      </m:sup>
                    </m:sSup>
                    <m:r>
                      <a:rPr lang="en-US" sz="2000" i="1">
                        <a:latin typeface="Cambria Math" panose="02040503050406030204" pitchFamily="18" charset="0"/>
                      </a:rPr>
                      <m:t>𝑆𝑤</m:t>
                    </m:r>
                  </m:oMath>
                </a14:m>
                <a:r>
                  <a:rPr lang="en-US" sz="2000" dirty="0">
                    <a:latin typeface="Times New Roman" panose="02020603050405020304" pitchFamily="18" charset="0"/>
                    <a:cs typeface="Times New Roman" panose="02020603050405020304" pitchFamily="18" charset="0"/>
                  </a:rPr>
                  <a:t> while constraining w to have unit length.</a:t>
                </a:r>
              </a:p>
            </p:txBody>
          </p:sp>
        </mc:Choice>
        <mc:Fallback xmlns="">
          <p:sp>
            <p:nvSpPr>
              <p:cNvPr id="15" name="TextBox 14">
                <a:extLst>
                  <a:ext uri="{FF2B5EF4-FFF2-40B4-BE49-F238E27FC236}">
                    <a16:creationId xmlns:a16="http://schemas.microsoft.com/office/drawing/2014/main" id="{D5AC0790-AD61-4773-2F87-B1552E4EBACE}"/>
                  </a:ext>
                </a:extLst>
              </p:cNvPr>
              <p:cNvSpPr txBox="1">
                <a:spLocks noRot="1" noChangeAspect="1" noMove="1" noResize="1" noEditPoints="1" noAdjustHandles="1" noChangeArrowheads="1" noChangeShapeType="1" noTextEdit="1"/>
              </p:cNvSpPr>
              <p:nvPr/>
            </p:nvSpPr>
            <p:spPr>
              <a:xfrm>
                <a:off x="180620" y="3377112"/>
                <a:ext cx="11774312" cy="1015663"/>
              </a:xfrm>
              <a:prstGeom prst="rect">
                <a:avLst/>
              </a:prstGeom>
              <a:blipFill>
                <a:blip r:embed="rId5"/>
                <a:stretch>
                  <a:fillRect l="-570" t="-3593" b="-958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F7BDCC1-0D6F-59A6-90EA-85A781C0B74C}"/>
                  </a:ext>
                </a:extLst>
              </p:cNvPr>
              <p:cNvSpPr txBox="1"/>
              <p:nvPr/>
            </p:nvSpPr>
            <p:spPr>
              <a:xfrm>
                <a:off x="4267200" y="4395055"/>
                <a:ext cx="159737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Times New Roman" panose="02020603050405020304" pitchFamily="18" charset="0"/>
                        </a:rPr>
                        <m:t>𝑚𝑎𝑥</m:t>
                      </m:r>
                      <m:r>
                        <a:rPr lang="en-US" sz="2000" i="1" smtClean="0">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2000" i="1">
                              <a:effectLst/>
                              <a:latin typeface="Cambria Math" panose="020405030504060302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𝑤</m:t>
                          </m:r>
                        </m:e>
                        <m:sup>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sup>
                      </m:sSup>
                      <m:r>
                        <a:rPr lang="en-US" sz="2000" i="1">
                          <a:effectLst/>
                          <a:latin typeface="Cambria Math" panose="02040503050406030204" pitchFamily="18" charset="0"/>
                          <a:ea typeface="Calibri" panose="020F0502020204030204" pitchFamily="34" charset="0"/>
                          <a:cs typeface="Times New Roman" panose="02020603050405020304" pitchFamily="18" charset="0"/>
                        </a:rPr>
                        <m:t>𝑆𝑤</m:t>
                      </m:r>
                    </m:oMath>
                  </m:oMathPara>
                </a14:m>
                <a:endParaRPr lang="en-US" sz="2000" dirty="0"/>
              </a:p>
            </p:txBody>
          </p:sp>
        </mc:Choice>
        <mc:Fallback xmlns="">
          <p:sp>
            <p:nvSpPr>
              <p:cNvPr id="17" name="TextBox 16">
                <a:extLst>
                  <a:ext uri="{FF2B5EF4-FFF2-40B4-BE49-F238E27FC236}">
                    <a16:creationId xmlns:a16="http://schemas.microsoft.com/office/drawing/2014/main" id="{2F7BDCC1-0D6F-59A6-90EA-85A781C0B74C}"/>
                  </a:ext>
                </a:extLst>
              </p:cNvPr>
              <p:cNvSpPr txBox="1">
                <a:spLocks noRot="1" noChangeAspect="1" noMove="1" noResize="1" noEditPoints="1" noAdjustHandles="1" noChangeArrowheads="1" noChangeShapeType="1" noTextEdit="1"/>
              </p:cNvSpPr>
              <p:nvPr/>
            </p:nvSpPr>
            <p:spPr>
              <a:xfrm>
                <a:off x="4267200" y="4395055"/>
                <a:ext cx="1597377" cy="400110"/>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CD6896A-E1CA-4837-9B45-5876E7D50452}"/>
                  </a:ext>
                </a:extLst>
              </p:cNvPr>
              <p:cNvSpPr txBox="1"/>
              <p:nvPr/>
            </p:nvSpPr>
            <p:spPr>
              <a:xfrm>
                <a:off x="2017888" y="4826821"/>
                <a:ext cx="60960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𝑠𝑢𝑏𝑗𝑒𝑐𝑡</m:t>
                      </m:r>
                      <m:r>
                        <a:rPr lang="en-US" sz="2000" i="0">
                          <a:latin typeface="Cambria Math" panose="02040503050406030204" pitchFamily="18" charset="0"/>
                        </a:rPr>
                        <m:t> </m:t>
                      </m:r>
                      <m:r>
                        <a:rPr lang="en-US" sz="2000" i="1">
                          <a:latin typeface="Cambria Math" panose="02040503050406030204" pitchFamily="18" charset="0"/>
                        </a:rPr>
                        <m:t>𝑡𝑜</m:t>
                      </m:r>
                      <m:r>
                        <a:rPr lang="en-US" sz="2000" i="0">
                          <a:latin typeface="Cambria Math" panose="02040503050406030204" pitchFamily="18" charset="0"/>
                        </a:rPr>
                        <m:t> </m:t>
                      </m:r>
                      <m:sSup>
                        <m:sSupPr>
                          <m:ctrlPr>
                            <a:rPr lang="en-US" sz="2000" i="1">
                              <a:solidFill>
                                <a:srgbClr val="836967"/>
                              </a:solidFill>
                              <a:latin typeface="Cambria Math" panose="02040503050406030204" pitchFamily="18" charset="0"/>
                            </a:rPr>
                          </m:ctrlPr>
                        </m:sSupPr>
                        <m:e>
                          <m:r>
                            <a:rPr lang="en-US" sz="2000" i="1">
                              <a:latin typeface="Cambria Math" panose="02040503050406030204" pitchFamily="18" charset="0"/>
                            </a:rPr>
                            <m:t>𝑤</m:t>
                          </m:r>
                        </m:e>
                        <m:sup>
                          <m:r>
                            <a:rPr lang="en-US" sz="2000" i="1">
                              <a:latin typeface="Cambria Math" panose="02040503050406030204" pitchFamily="18" charset="0"/>
                            </a:rPr>
                            <m:t>𝑇</m:t>
                          </m:r>
                        </m:sup>
                      </m:sSup>
                      <m:r>
                        <a:rPr lang="en-US" sz="2000" i="1">
                          <a:latin typeface="Cambria Math" panose="02040503050406030204" pitchFamily="18" charset="0"/>
                        </a:rPr>
                        <m:t>𝑤</m:t>
                      </m:r>
                      <m:r>
                        <a:rPr lang="en-US" sz="2000" i="0">
                          <a:latin typeface="Cambria Math" panose="02040503050406030204" pitchFamily="18" charset="0"/>
                        </a:rPr>
                        <m:t>=1 </m:t>
                      </m:r>
                    </m:oMath>
                  </m:oMathPara>
                </a14:m>
                <a:endParaRPr lang="en-US" sz="2000" dirty="0"/>
              </a:p>
            </p:txBody>
          </p:sp>
        </mc:Choice>
        <mc:Fallback xmlns="">
          <p:sp>
            <p:nvSpPr>
              <p:cNvPr id="19" name="TextBox 18">
                <a:extLst>
                  <a:ext uri="{FF2B5EF4-FFF2-40B4-BE49-F238E27FC236}">
                    <a16:creationId xmlns:a16="http://schemas.microsoft.com/office/drawing/2014/main" id="{1CD6896A-E1CA-4837-9B45-5876E7D50452}"/>
                  </a:ext>
                </a:extLst>
              </p:cNvPr>
              <p:cNvSpPr txBox="1">
                <a:spLocks noRot="1" noChangeAspect="1" noMove="1" noResize="1" noEditPoints="1" noAdjustHandles="1" noChangeArrowheads="1" noChangeShapeType="1" noTextEdit="1"/>
              </p:cNvSpPr>
              <p:nvPr/>
            </p:nvSpPr>
            <p:spPr>
              <a:xfrm>
                <a:off x="2017888" y="4826821"/>
                <a:ext cx="6096000" cy="400110"/>
              </a:xfrm>
              <a:prstGeom prst="rect">
                <a:avLst/>
              </a:prstGeom>
              <a:blipFill>
                <a:blip r:embed="rId7"/>
                <a:stretch>
                  <a:fillRect b="-1538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C116484-67A4-FEE3-7D60-DDCF6804D44B}"/>
                  </a:ext>
                </a:extLst>
              </p:cNvPr>
              <p:cNvSpPr txBox="1"/>
              <p:nvPr/>
            </p:nvSpPr>
            <p:spPr>
              <a:xfrm>
                <a:off x="158042" y="5375625"/>
                <a:ext cx="9392356"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To solve this optimization problem a Lagrange multiplier </a:t>
                </a:r>
                <a14:m>
                  <m:oMath xmlns:m="http://schemas.openxmlformats.org/officeDocument/2006/math">
                    <m:sSub>
                      <m:sSubPr>
                        <m:ctrlPr>
                          <a:rPr lang="en-IN" sz="20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𝛼</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introduced</a:t>
                </a:r>
              </a:p>
            </p:txBody>
          </p:sp>
        </mc:Choice>
        <mc:Fallback xmlns="">
          <p:sp>
            <p:nvSpPr>
              <p:cNvPr id="23" name="TextBox 22">
                <a:extLst>
                  <a:ext uri="{FF2B5EF4-FFF2-40B4-BE49-F238E27FC236}">
                    <a16:creationId xmlns:a16="http://schemas.microsoft.com/office/drawing/2014/main" id="{5C116484-67A4-FEE3-7D60-DDCF6804D44B}"/>
                  </a:ext>
                </a:extLst>
              </p:cNvPr>
              <p:cNvSpPr txBox="1">
                <a:spLocks noRot="1" noChangeAspect="1" noMove="1" noResize="1" noEditPoints="1" noAdjustHandles="1" noChangeArrowheads="1" noChangeShapeType="1" noTextEdit="1"/>
              </p:cNvSpPr>
              <p:nvPr/>
            </p:nvSpPr>
            <p:spPr>
              <a:xfrm>
                <a:off x="158042" y="5375625"/>
                <a:ext cx="9392356" cy="400110"/>
              </a:xfrm>
              <a:prstGeom prst="rect">
                <a:avLst/>
              </a:prstGeom>
              <a:blipFill>
                <a:blip r:embed="rId8"/>
                <a:stretch>
                  <a:fillRect l="-714" t="-9231" b="-2769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41480AE-F4F7-F428-04EA-FAD396A697F0}"/>
                  </a:ext>
                </a:extLst>
              </p:cNvPr>
              <p:cNvSpPr txBox="1"/>
              <p:nvPr/>
            </p:nvSpPr>
            <p:spPr>
              <a:xfrm>
                <a:off x="2641600" y="5924429"/>
                <a:ext cx="6096000" cy="464551"/>
              </a:xfrm>
              <a:prstGeom prst="rect">
                <a:avLst/>
              </a:prstGeom>
              <a:noFill/>
            </p:spPr>
            <p:txBody>
              <a:bodyPr wrap="square">
                <a:spAutoFit/>
              </a:bodyPr>
              <a:lstStyle/>
              <a:p>
                <a14:m>
                  <m:oMath xmlns:m="http://schemas.openxmlformats.org/officeDocument/2006/math">
                    <m:d>
                      <m:dPr>
                        <m:begChr m:val=""/>
                        <m:ctrlPr>
                          <a:rPr lang="en-US" sz="2000" i="1" smtClean="0">
                            <a:latin typeface="Cambria Math" panose="02040503050406030204" pitchFamily="18" charset="0"/>
                          </a:rPr>
                        </m:ctrlPr>
                      </m:dPr>
                      <m:e>
                        <m:r>
                          <a:rPr lang="en-US" sz="2000" i="1">
                            <a:latin typeface="Cambria Math" panose="02040503050406030204" pitchFamily="18" charset="0"/>
                          </a:rPr>
                          <m:t>𝐿</m:t>
                        </m:r>
                        <m:d>
                          <m:dPr>
                            <m:sepChr m:val=","/>
                            <m:ctrlPr>
                              <a:rPr lang="en-US" sz="2000" i="1" smtClean="0">
                                <a:latin typeface="Cambria Math" panose="02040503050406030204" pitchFamily="18" charset="0"/>
                              </a:rPr>
                            </m:ctrlPr>
                          </m:dPr>
                          <m:e>
                            <m:r>
                              <a:rPr lang="en-US" sz="2000" i="1">
                                <a:latin typeface="Cambria Math" panose="02040503050406030204" pitchFamily="18" charset="0"/>
                              </a:rPr>
                              <m:t>𝑤</m:t>
                            </m:r>
                          </m:e>
                          <m:e>
                            <m:r>
                              <a:rPr lang="en-US" sz="2000" i="1">
                                <a:latin typeface="Cambria Math" panose="02040503050406030204" pitchFamily="18" charset="0"/>
                              </a:rPr>
                              <m:t>𝛼</m:t>
                            </m:r>
                          </m:e>
                        </m:d>
                        <m:r>
                          <a:rPr lang="en-US" sz="2000" i="0">
                            <a:latin typeface="Cambria Math" panose="02040503050406030204" pitchFamily="18" charset="0"/>
                          </a:rPr>
                          <m:t>=</m:t>
                        </m:r>
                        <m:sSup>
                          <m:sSupPr>
                            <m:ctrlPr>
                              <a:rPr lang="en-US" sz="2000" i="1">
                                <a:solidFill>
                                  <a:srgbClr val="836967"/>
                                </a:solidFill>
                                <a:latin typeface="Cambria Math" panose="02040503050406030204" pitchFamily="18" charset="0"/>
                              </a:rPr>
                            </m:ctrlPr>
                          </m:sSupPr>
                          <m:e>
                            <m:r>
                              <a:rPr lang="en-US" sz="2000" i="1">
                                <a:latin typeface="Cambria Math" panose="02040503050406030204" pitchFamily="18" charset="0"/>
                              </a:rPr>
                              <m:t>𝑤</m:t>
                            </m:r>
                          </m:e>
                          <m:sup>
                            <m:r>
                              <a:rPr lang="en-US" sz="2000" i="1">
                                <a:latin typeface="Cambria Math" panose="02040503050406030204" pitchFamily="18" charset="0"/>
                              </a:rPr>
                              <m:t>𝑇</m:t>
                            </m:r>
                          </m:sup>
                        </m:sSup>
                        <m:r>
                          <a:rPr lang="en-US" sz="2000" i="1">
                            <a:latin typeface="Cambria Math" panose="02040503050406030204" pitchFamily="18" charset="0"/>
                          </a:rPr>
                          <m:t>𝑆𝑤</m:t>
                        </m:r>
                        <m:r>
                          <a:rPr lang="en-US" sz="2000" i="0">
                            <a:latin typeface="Cambria Math" panose="02040503050406030204" pitchFamily="18" charset="0"/>
                          </a:rPr>
                          <m:t> −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𝛼</m:t>
                            </m:r>
                          </m:e>
                          <m:sub>
                            <m:r>
                              <a:rPr lang="en-US" sz="2000" i="0">
                                <a:latin typeface="Cambria Math" panose="02040503050406030204" pitchFamily="18" charset="0"/>
                              </a:rPr>
                              <m:t>1</m:t>
                            </m:r>
                          </m:sub>
                        </m:sSub>
                        <m:sSup>
                          <m:sSupPr>
                            <m:ctrlPr>
                              <a:rPr lang="en-US" sz="2000" i="1">
                                <a:solidFill>
                                  <a:srgbClr val="836967"/>
                                </a:solidFill>
                                <a:latin typeface="Cambria Math" panose="02040503050406030204" pitchFamily="18" charset="0"/>
                              </a:rPr>
                            </m:ctrlPr>
                          </m:sSupPr>
                          <m:e>
                            <m:d>
                              <m:dPr>
                                <m:endChr m:val=""/>
                                <m:ctrlPr>
                                  <a:rPr lang="en-US" sz="2000" i="1">
                                    <a:latin typeface="Cambria Math" panose="02040503050406030204" pitchFamily="18" charset="0"/>
                                  </a:rPr>
                                </m:ctrlPr>
                              </m:dPr>
                              <m:e>
                                <m:r>
                                  <a:rPr lang="en-US" sz="2000" i="1">
                                    <a:latin typeface="Cambria Math" panose="02040503050406030204" pitchFamily="18" charset="0"/>
                                  </a:rPr>
                                  <m:t>𝑤</m:t>
                                </m:r>
                              </m:e>
                            </m:d>
                          </m:e>
                          <m:sup>
                            <m:r>
                              <a:rPr lang="en-US" sz="2000" i="1">
                                <a:latin typeface="Cambria Math" panose="02040503050406030204" pitchFamily="18" charset="0"/>
                              </a:rPr>
                              <m:t>𝑇</m:t>
                            </m:r>
                          </m:sup>
                        </m:sSup>
                        <m:r>
                          <a:rPr lang="en-US" sz="2000" i="1">
                            <a:latin typeface="Cambria Math" panose="02040503050406030204" pitchFamily="18" charset="0"/>
                          </a:rPr>
                          <m:t>𝑤</m:t>
                        </m:r>
                        <m:r>
                          <a:rPr lang="en-US" sz="2000" i="0">
                            <a:latin typeface="Cambria Math" panose="02040503050406030204" pitchFamily="18" charset="0"/>
                          </a:rPr>
                          <m:t>−1</m:t>
                        </m:r>
                      </m:e>
                    </m:d>
                    <m:r>
                      <a:rPr lang="en-US" sz="2000" i="0">
                        <a:latin typeface="Cambria Math" panose="02040503050406030204" pitchFamily="18" charset="0"/>
                      </a:rPr>
                      <m:t> </m:t>
                    </m:r>
                  </m:oMath>
                </a14:m>
                <a:r>
                  <a:rPr lang="en-US" sz="2000" dirty="0"/>
                  <a:t>       ……………. </a:t>
                </a:r>
                <a:r>
                  <a:rPr lang="en-US" sz="2000" dirty="0">
                    <a:latin typeface="Times New Roman" panose="02020603050405020304" pitchFamily="18" charset="0"/>
                    <a:cs typeface="Times New Roman" panose="02020603050405020304" pitchFamily="18" charset="0"/>
                  </a:rPr>
                  <a:t>(1)</a:t>
                </a:r>
              </a:p>
            </p:txBody>
          </p:sp>
        </mc:Choice>
        <mc:Fallback xmlns="">
          <p:sp>
            <p:nvSpPr>
              <p:cNvPr id="25" name="TextBox 24">
                <a:extLst>
                  <a:ext uri="{FF2B5EF4-FFF2-40B4-BE49-F238E27FC236}">
                    <a16:creationId xmlns:a16="http://schemas.microsoft.com/office/drawing/2014/main" id="{641480AE-F4F7-F428-04EA-FAD396A697F0}"/>
                  </a:ext>
                </a:extLst>
              </p:cNvPr>
              <p:cNvSpPr txBox="1">
                <a:spLocks noRot="1" noChangeAspect="1" noMove="1" noResize="1" noEditPoints="1" noAdjustHandles="1" noChangeArrowheads="1" noChangeShapeType="1" noTextEdit="1"/>
              </p:cNvSpPr>
              <p:nvPr/>
            </p:nvSpPr>
            <p:spPr>
              <a:xfrm>
                <a:off x="2641600" y="5924429"/>
                <a:ext cx="6096000" cy="464551"/>
              </a:xfrm>
              <a:prstGeom prst="rect">
                <a:avLst/>
              </a:prstGeom>
              <a:blipFill>
                <a:blip r:embed="rId9"/>
                <a:stretch>
                  <a:fillRect t="-143421" b="-218421"/>
                </a:stretch>
              </a:blipFill>
            </p:spPr>
            <p:txBody>
              <a:bodyPr/>
              <a:lstStyle/>
              <a:p>
                <a:r>
                  <a:rPr lang="en-IN">
                    <a:noFill/>
                  </a:rPr>
                  <a:t> </a:t>
                </a:r>
              </a:p>
            </p:txBody>
          </p:sp>
        </mc:Fallback>
      </mc:AlternateContent>
    </p:spTree>
    <p:extLst>
      <p:ext uri="{BB962C8B-B14F-4D97-AF65-F5344CB8AC3E}">
        <p14:creationId xmlns:p14="http://schemas.microsoft.com/office/powerpoint/2010/main" val="1358679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09352C-2DC0-14CD-CC01-3442751469F9}"/>
              </a:ext>
            </a:extLst>
          </p:cNvPr>
          <p:cNvSpPr txBox="1"/>
          <p:nvPr/>
        </p:nvSpPr>
        <p:spPr>
          <a:xfrm>
            <a:off x="417689" y="732467"/>
            <a:ext cx="6096000"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Differentiating with respect to w gives n equations,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3BB3D6B-2803-9B2A-D66B-278631B9C2DA}"/>
                  </a:ext>
                </a:extLst>
              </p:cNvPr>
              <p:cNvSpPr txBox="1"/>
              <p:nvPr/>
            </p:nvSpPr>
            <p:spPr>
              <a:xfrm>
                <a:off x="4301067" y="1291184"/>
                <a:ext cx="170462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𝑆𝑤</m:t>
                      </m:r>
                      <m:r>
                        <a:rPr lang="en-US" sz="2000" i="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𝛼</m:t>
                          </m:r>
                        </m:e>
                        <m:sub>
                          <m:r>
                            <a:rPr lang="en-US" sz="2000" i="0">
                              <a:latin typeface="Cambria Math" panose="02040503050406030204" pitchFamily="18" charset="0"/>
                            </a:rPr>
                            <m:t>1</m:t>
                          </m:r>
                        </m:sub>
                      </m:sSub>
                      <m:r>
                        <a:rPr lang="en-US" sz="2000" i="1">
                          <a:latin typeface="Cambria Math" panose="02040503050406030204" pitchFamily="18" charset="0"/>
                        </a:rPr>
                        <m:t>𝑤</m:t>
                      </m:r>
                    </m:oMath>
                  </m:oMathPara>
                </a14:m>
                <a:endParaRPr lang="en-US" sz="2000" dirty="0"/>
              </a:p>
            </p:txBody>
          </p:sp>
        </mc:Choice>
        <mc:Fallback xmlns="">
          <p:sp>
            <p:nvSpPr>
              <p:cNvPr id="7" name="TextBox 6">
                <a:extLst>
                  <a:ext uri="{FF2B5EF4-FFF2-40B4-BE49-F238E27FC236}">
                    <a16:creationId xmlns:a16="http://schemas.microsoft.com/office/drawing/2014/main" id="{C3BB3D6B-2803-9B2A-D66B-278631B9C2DA}"/>
                  </a:ext>
                </a:extLst>
              </p:cNvPr>
              <p:cNvSpPr txBox="1">
                <a:spLocks noRot="1" noChangeAspect="1" noMove="1" noResize="1" noEditPoints="1" noAdjustHandles="1" noChangeArrowheads="1" noChangeShapeType="1" noTextEdit="1"/>
              </p:cNvSpPr>
              <p:nvPr/>
            </p:nvSpPr>
            <p:spPr>
              <a:xfrm>
                <a:off x="4301067" y="1291184"/>
                <a:ext cx="1704622" cy="400110"/>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4A7BBD9-FB22-DC18-F3D0-8CC4447664B5}"/>
                  </a:ext>
                </a:extLst>
              </p:cNvPr>
              <p:cNvSpPr txBox="1"/>
              <p:nvPr/>
            </p:nvSpPr>
            <p:spPr>
              <a:xfrm>
                <a:off x="417689" y="1849901"/>
                <a:ext cx="6096000"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Pre-multiplying both sides by </a:t>
                </a:r>
                <a14:m>
                  <m:oMath xmlns:m="http://schemas.openxmlformats.org/officeDocument/2006/math">
                    <m:sSup>
                      <m:sSupPr>
                        <m:ctrlPr>
                          <a:rPr lang="en-IN" sz="2000" i="1" smtClean="0">
                            <a:effectLst/>
                            <a:latin typeface="Cambria Math" panose="020405030504060302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𝑤</m:t>
                        </m:r>
                      </m:e>
                      <m:sup>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sup>
                    </m:sSup>
                  </m:oMath>
                </a14:m>
                <a:r>
                  <a:rPr lang="en-US" sz="2000" dirty="0">
                    <a:latin typeface="Times New Roman" panose="02020603050405020304" pitchFamily="18" charset="0"/>
                    <a:cs typeface="Times New Roman" panose="02020603050405020304" pitchFamily="18" charset="0"/>
                  </a:rPr>
                  <a:t> we have: </a:t>
                </a:r>
              </a:p>
            </p:txBody>
          </p:sp>
        </mc:Choice>
        <mc:Fallback xmlns="">
          <p:sp>
            <p:nvSpPr>
              <p:cNvPr id="9" name="TextBox 8">
                <a:extLst>
                  <a:ext uri="{FF2B5EF4-FFF2-40B4-BE49-F238E27FC236}">
                    <a16:creationId xmlns:a16="http://schemas.microsoft.com/office/drawing/2014/main" id="{94A7BBD9-FB22-DC18-F3D0-8CC4447664B5}"/>
                  </a:ext>
                </a:extLst>
              </p:cNvPr>
              <p:cNvSpPr txBox="1">
                <a:spLocks noRot="1" noChangeAspect="1" noMove="1" noResize="1" noEditPoints="1" noAdjustHandles="1" noChangeArrowheads="1" noChangeShapeType="1" noTextEdit="1"/>
              </p:cNvSpPr>
              <p:nvPr/>
            </p:nvSpPr>
            <p:spPr>
              <a:xfrm>
                <a:off x="417689" y="1849901"/>
                <a:ext cx="6096000" cy="400110"/>
              </a:xfrm>
              <a:prstGeom prst="rect">
                <a:avLst/>
              </a:prstGeom>
              <a:blipFill>
                <a:blip r:embed="rId3"/>
                <a:stretch>
                  <a:fillRect l="-1100" t="-7576" b="-2575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77669FB-4F5E-7D93-86D9-369441141573}"/>
                  </a:ext>
                </a:extLst>
              </p:cNvPr>
              <p:cNvSpPr txBox="1"/>
              <p:nvPr/>
            </p:nvSpPr>
            <p:spPr>
              <a:xfrm>
                <a:off x="2105378" y="2408618"/>
                <a:ext cx="60960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000" i="1" smtClean="0">
                              <a:solidFill>
                                <a:srgbClr val="836967"/>
                              </a:solidFill>
                              <a:latin typeface="Cambria Math" panose="02040503050406030204" pitchFamily="18" charset="0"/>
                            </a:rPr>
                          </m:ctrlPr>
                        </m:sSupPr>
                        <m:e>
                          <m:r>
                            <a:rPr lang="en-US" sz="2000" i="1">
                              <a:latin typeface="Cambria Math" panose="02040503050406030204" pitchFamily="18" charset="0"/>
                            </a:rPr>
                            <m:t>𝑤</m:t>
                          </m:r>
                        </m:e>
                        <m:sup>
                          <m:r>
                            <a:rPr lang="en-US" sz="2000" i="1">
                              <a:latin typeface="Cambria Math" panose="02040503050406030204" pitchFamily="18" charset="0"/>
                            </a:rPr>
                            <m:t>𝑇</m:t>
                          </m:r>
                        </m:sup>
                      </m:sSup>
                      <m:r>
                        <a:rPr lang="en-US" sz="2000" i="1">
                          <a:latin typeface="Cambria Math" panose="02040503050406030204" pitchFamily="18" charset="0"/>
                        </a:rPr>
                        <m:t>𝑆𝑤</m:t>
                      </m:r>
                      <m:r>
                        <a:rPr lang="en-US" sz="2000" i="0">
                          <a:latin typeface="Cambria Math" panose="02040503050406030204" pitchFamily="18" charset="0"/>
                        </a:rPr>
                        <m:t>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𝛼</m:t>
                          </m:r>
                        </m:e>
                        <m:sub>
                          <m:r>
                            <a:rPr lang="en-US" sz="2000" i="0">
                              <a:latin typeface="Cambria Math" panose="02040503050406030204" pitchFamily="18" charset="0"/>
                            </a:rPr>
                            <m:t>1</m:t>
                          </m:r>
                        </m:sub>
                      </m:sSub>
                      <m:sSup>
                        <m:sSupPr>
                          <m:ctrlPr>
                            <a:rPr lang="en-US" sz="2000" i="1">
                              <a:solidFill>
                                <a:srgbClr val="836967"/>
                              </a:solidFill>
                              <a:latin typeface="Cambria Math" panose="02040503050406030204" pitchFamily="18" charset="0"/>
                            </a:rPr>
                          </m:ctrlPr>
                        </m:sSupPr>
                        <m:e>
                          <m:r>
                            <a:rPr lang="en-US" sz="2000" i="1">
                              <a:latin typeface="Cambria Math" panose="02040503050406030204" pitchFamily="18" charset="0"/>
                            </a:rPr>
                            <m:t>𝑤</m:t>
                          </m:r>
                        </m:e>
                        <m:sup>
                          <m:r>
                            <a:rPr lang="en-US" sz="2000" i="1">
                              <a:latin typeface="Cambria Math" panose="02040503050406030204" pitchFamily="18" charset="0"/>
                            </a:rPr>
                            <m:t>𝑇</m:t>
                          </m:r>
                        </m:sup>
                      </m:sSup>
                      <m:r>
                        <a:rPr lang="en-US" sz="2000" i="1">
                          <a:latin typeface="Cambria Math" panose="02040503050406030204" pitchFamily="18" charset="0"/>
                        </a:rPr>
                        <m:t>𝑤</m:t>
                      </m:r>
                      <m:r>
                        <a:rPr lang="en-US" sz="2000" i="0">
                          <a:latin typeface="Cambria Math" panose="02040503050406030204" pitchFamily="18" charset="0"/>
                        </a:rPr>
                        <m:t>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𝛼</m:t>
                          </m:r>
                        </m:e>
                        <m:sub>
                          <m:r>
                            <a:rPr lang="en-US" sz="2000" i="0">
                              <a:latin typeface="Cambria Math" panose="02040503050406030204" pitchFamily="18" charset="0"/>
                            </a:rPr>
                            <m:t>1</m:t>
                          </m:r>
                        </m:sub>
                      </m:sSub>
                    </m:oMath>
                  </m:oMathPara>
                </a14:m>
                <a:endParaRPr lang="en-US" sz="2000" dirty="0"/>
              </a:p>
            </p:txBody>
          </p:sp>
        </mc:Choice>
        <mc:Fallback xmlns="">
          <p:sp>
            <p:nvSpPr>
              <p:cNvPr id="11" name="TextBox 10">
                <a:extLst>
                  <a:ext uri="{FF2B5EF4-FFF2-40B4-BE49-F238E27FC236}">
                    <a16:creationId xmlns:a16="http://schemas.microsoft.com/office/drawing/2014/main" id="{677669FB-4F5E-7D93-86D9-369441141573}"/>
                  </a:ext>
                </a:extLst>
              </p:cNvPr>
              <p:cNvSpPr txBox="1">
                <a:spLocks noRot="1" noChangeAspect="1" noMove="1" noResize="1" noEditPoints="1" noAdjustHandles="1" noChangeArrowheads="1" noChangeShapeType="1" noTextEdit="1"/>
              </p:cNvSpPr>
              <p:nvPr/>
            </p:nvSpPr>
            <p:spPr>
              <a:xfrm>
                <a:off x="2105378" y="2408618"/>
                <a:ext cx="6096000" cy="400110"/>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C5AAFE8-A51A-5498-D338-084494CBDC14}"/>
                  </a:ext>
                </a:extLst>
              </p:cNvPr>
              <p:cNvSpPr txBox="1"/>
              <p:nvPr/>
            </p:nvSpPr>
            <p:spPr>
              <a:xfrm>
                <a:off x="417689" y="2967335"/>
                <a:ext cx="11559822" cy="1015663"/>
              </a:xfrm>
              <a:prstGeom prst="rect">
                <a:avLst/>
              </a:prstGeom>
              <a:noFill/>
            </p:spPr>
            <p:txBody>
              <a:bodyPr wrap="square">
                <a:spAutoFit/>
              </a:bodyPr>
              <a:lstStyle/>
              <a:p>
                <a14:m>
                  <m:oMath xmlns:m="http://schemas.openxmlformats.org/officeDocument/2006/math">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𝑉𝑎𝑟</m:t>
                    </m:r>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𝑈</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is maximized if </a:t>
                </a:r>
                <a14:m>
                  <m:oMath xmlns:m="http://schemas.openxmlformats.org/officeDocument/2006/math">
                    <m:sSub>
                      <m:sSubPr>
                        <m:ctrlPr>
                          <a:rPr lang="en-IN" sz="2000" i="1">
                            <a:latin typeface="Cambria Math" panose="02040503050406030204" pitchFamily="18" charset="0"/>
                          </a:rPr>
                        </m:ctrlPr>
                      </m:sSubPr>
                      <m:e>
                        <m:r>
                          <a:rPr lang="en-US" sz="2000" i="1">
                            <a:latin typeface="Cambria Math" panose="02040503050406030204" pitchFamily="18" charset="0"/>
                          </a:rPr>
                          <m:t>𝛼</m:t>
                        </m:r>
                      </m:e>
                      <m:sub>
                        <m:r>
                          <a:rPr lang="en-US" sz="2000" i="1">
                            <a:latin typeface="Cambria Math" panose="02040503050406030204" pitchFamily="18" charset="0"/>
                          </a:rPr>
                          <m:t>1</m:t>
                        </m:r>
                      </m:sub>
                    </m:sSub>
                  </m:oMath>
                </a14:m>
                <a:r>
                  <a:rPr lang="en-US" sz="2000" dirty="0">
                    <a:latin typeface="Times New Roman" panose="02020603050405020304" pitchFamily="18" charset="0"/>
                    <a:cs typeface="Times New Roman" panose="02020603050405020304" pitchFamily="18" charset="0"/>
                  </a:rPr>
                  <a:t> is the largest eigenvalue of S. </a:t>
                </a:r>
              </a:p>
              <a:p>
                <a:r>
                  <a:rPr lang="en-US" sz="2000" dirty="0">
                    <a:latin typeface="Times New Roman" panose="02020603050405020304" pitchFamily="18" charset="0"/>
                    <a:cs typeface="Times New Roman" panose="02020603050405020304" pitchFamily="18" charset="0"/>
                  </a:rPr>
                  <a:t>Clearly </a:t>
                </a:r>
                <a14:m>
                  <m:oMath xmlns:m="http://schemas.openxmlformats.org/officeDocument/2006/math">
                    <m:sSub>
                      <m:sSubPr>
                        <m:ctrlPr>
                          <a:rPr lang="en-IN" sz="2000" i="1">
                            <a:latin typeface="Cambria Math" panose="02040503050406030204" pitchFamily="18" charset="0"/>
                          </a:rPr>
                        </m:ctrlPr>
                      </m:sSubPr>
                      <m:e>
                        <m:r>
                          <a:rPr lang="en-US" sz="2000" i="1">
                            <a:latin typeface="Cambria Math" panose="02040503050406030204" pitchFamily="18" charset="0"/>
                          </a:rPr>
                          <m:t>𝛼</m:t>
                        </m:r>
                      </m:e>
                      <m:sub>
                        <m:r>
                          <a:rPr lang="en-US" sz="2000" i="1">
                            <a:latin typeface="Cambria Math" panose="02040503050406030204" pitchFamily="18" charset="0"/>
                          </a:rPr>
                          <m:t>1</m:t>
                        </m:r>
                      </m:sub>
                    </m:sSub>
                    <m:r>
                      <a:rPr lang="en-US" sz="2000" i="1">
                        <a:latin typeface="Cambria Math" panose="02040503050406030204" pitchFamily="18" charset="0"/>
                      </a:rPr>
                      <m:t> </m:t>
                    </m:r>
                  </m:oMath>
                </a14:m>
                <a:r>
                  <a:rPr lang="en-US" sz="2000" dirty="0">
                    <a:latin typeface="Times New Roman" panose="02020603050405020304" pitchFamily="18" charset="0"/>
                    <a:cs typeface="Times New Roman" panose="02020603050405020304" pitchFamily="18" charset="0"/>
                  </a:rPr>
                  <a:t>and w are an eigenvalue and an eigenvector of S. Differentiating (1) with respect to the Lagrange multiplier </a:t>
                </a:r>
                <a14:m>
                  <m:oMath xmlns:m="http://schemas.openxmlformats.org/officeDocument/2006/math">
                    <m:sSub>
                      <m:sSubPr>
                        <m:ctrlPr>
                          <a:rPr lang="en-IN" sz="2000" i="1">
                            <a:latin typeface="Cambria Math" panose="02040503050406030204" pitchFamily="18" charset="0"/>
                          </a:rPr>
                        </m:ctrlPr>
                      </m:sSubPr>
                      <m:e>
                        <m:r>
                          <a:rPr lang="en-US" sz="2000" i="1">
                            <a:latin typeface="Cambria Math" panose="02040503050406030204" pitchFamily="18" charset="0"/>
                          </a:rPr>
                          <m:t>𝛼</m:t>
                        </m:r>
                      </m:e>
                      <m:sub>
                        <m:r>
                          <a:rPr lang="en-US" sz="2000" i="1">
                            <a:latin typeface="Cambria Math" panose="02040503050406030204" pitchFamily="18" charset="0"/>
                          </a:rPr>
                          <m:t>1</m:t>
                        </m:r>
                      </m:sub>
                    </m:sSub>
                    <m:r>
                      <a:rPr lang="en-US" sz="2000" i="1">
                        <a:latin typeface="Cambria Math" panose="02040503050406030204" pitchFamily="18" charset="0"/>
                      </a:rPr>
                      <m:t> </m:t>
                    </m:r>
                  </m:oMath>
                </a14:m>
                <a:r>
                  <a:rPr lang="en-US" sz="2000" dirty="0">
                    <a:latin typeface="Times New Roman" panose="02020603050405020304" pitchFamily="18" charset="0"/>
                    <a:cs typeface="Times New Roman" panose="02020603050405020304" pitchFamily="18" charset="0"/>
                  </a:rPr>
                  <a:t>gives us back the constraint:</a:t>
                </a:r>
              </a:p>
            </p:txBody>
          </p:sp>
        </mc:Choice>
        <mc:Fallback xmlns="">
          <p:sp>
            <p:nvSpPr>
              <p:cNvPr id="13" name="TextBox 12">
                <a:extLst>
                  <a:ext uri="{FF2B5EF4-FFF2-40B4-BE49-F238E27FC236}">
                    <a16:creationId xmlns:a16="http://schemas.microsoft.com/office/drawing/2014/main" id="{FC5AAFE8-A51A-5498-D338-084494CBDC14}"/>
                  </a:ext>
                </a:extLst>
              </p:cNvPr>
              <p:cNvSpPr txBox="1">
                <a:spLocks noRot="1" noChangeAspect="1" noMove="1" noResize="1" noEditPoints="1" noAdjustHandles="1" noChangeArrowheads="1" noChangeShapeType="1" noTextEdit="1"/>
              </p:cNvSpPr>
              <p:nvPr/>
            </p:nvSpPr>
            <p:spPr>
              <a:xfrm>
                <a:off x="417689" y="2967335"/>
                <a:ext cx="11559822" cy="1015663"/>
              </a:xfrm>
              <a:prstGeom prst="rect">
                <a:avLst/>
              </a:prstGeom>
              <a:blipFill>
                <a:blip r:embed="rId5"/>
                <a:stretch>
                  <a:fillRect l="-580" t="-3614" b="-1024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F73375A-1423-F4BD-6EC1-5D17896AAC59}"/>
                  </a:ext>
                </a:extLst>
              </p:cNvPr>
              <p:cNvSpPr txBox="1"/>
              <p:nvPr/>
            </p:nvSpPr>
            <p:spPr>
              <a:xfrm>
                <a:off x="2105378" y="4087175"/>
                <a:ext cx="60960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000" i="1" smtClean="0">
                              <a:solidFill>
                                <a:srgbClr val="836967"/>
                              </a:solidFill>
                              <a:latin typeface="Cambria Math" panose="02040503050406030204" pitchFamily="18" charset="0"/>
                            </a:rPr>
                          </m:ctrlPr>
                        </m:sSupPr>
                        <m:e>
                          <m:r>
                            <a:rPr lang="en-US" sz="2000" i="1">
                              <a:latin typeface="Cambria Math" panose="02040503050406030204" pitchFamily="18" charset="0"/>
                            </a:rPr>
                            <m:t>𝑤</m:t>
                          </m:r>
                        </m:e>
                        <m:sup>
                          <m:r>
                            <a:rPr lang="en-US" sz="2000" i="1">
                              <a:latin typeface="Cambria Math" panose="02040503050406030204" pitchFamily="18" charset="0"/>
                            </a:rPr>
                            <m:t>𝑇</m:t>
                          </m:r>
                        </m:sup>
                      </m:sSup>
                      <m:r>
                        <a:rPr lang="en-US" sz="2000" i="1">
                          <a:latin typeface="Cambria Math" panose="02040503050406030204" pitchFamily="18" charset="0"/>
                        </a:rPr>
                        <m:t>𝑤</m:t>
                      </m:r>
                      <m:r>
                        <a:rPr lang="en-US" sz="2000" i="0">
                          <a:latin typeface="Cambria Math" panose="02040503050406030204" pitchFamily="18" charset="0"/>
                        </a:rPr>
                        <m:t>=1 </m:t>
                      </m:r>
                    </m:oMath>
                  </m:oMathPara>
                </a14:m>
                <a:endParaRPr lang="en-US" sz="2000" dirty="0"/>
              </a:p>
            </p:txBody>
          </p:sp>
        </mc:Choice>
        <mc:Fallback xmlns="">
          <p:sp>
            <p:nvSpPr>
              <p:cNvPr id="15" name="TextBox 14">
                <a:extLst>
                  <a:ext uri="{FF2B5EF4-FFF2-40B4-BE49-F238E27FC236}">
                    <a16:creationId xmlns:a16="http://schemas.microsoft.com/office/drawing/2014/main" id="{CF73375A-1423-F4BD-6EC1-5D17896AAC59}"/>
                  </a:ext>
                </a:extLst>
              </p:cNvPr>
              <p:cNvSpPr txBox="1">
                <a:spLocks noRot="1" noChangeAspect="1" noMove="1" noResize="1" noEditPoints="1" noAdjustHandles="1" noChangeArrowheads="1" noChangeShapeType="1" noTextEdit="1"/>
              </p:cNvSpPr>
              <p:nvPr/>
            </p:nvSpPr>
            <p:spPr>
              <a:xfrm>
                <a:off x="2105378" y="4087175"/>
                <a:ext cx="6096000" cy="400110"/>
              </a:xfrm>
              <a:prstGeom prst="rect">
                <a:avLst/>
              </a:prstGeom>
              <a:blipFill>
                <a:blip r:embed="rId6"/>
                <a:stretch>
                  <a:fillRect/>
                </a:stretch>
              </a:blipFill>
            </p:spPr>
            <p:txBody>
              <a:bodyPr/>
              <a:lstStyle/>
              <a:p>
                <a:r>
                  <a:rPr lang="en-IN">
                    <a:noFill/>
                  </a:rPr>
                  <a:t> </a:t>
                </a:r>
              </a:p>
            </p:txBody>
          </p:sp>
        </mc:Fallback>
      </mc:AlternateContent>
      <p:sp>
        <p:nvSpPr>
          <p:cNvPr id="17" name="TextBox 16">
            <a:extLst>
              <a:ext uri="{FF2B5EF4-FFF2-40B4-BE49-F238E27FC236}">
                <a16:creationId xmlns:a16="http://schemas.microsoft.com/office/drawing/2014/main" id="{5CF40B8B-9C12-ECDF-5CCF-32FDE304DAD5}"/>
              </a:ext>
            </a:extLst>
          </p:cNvPr>
          <p:cNvSpPr txBox="1"/>
          <p:nvPr/>
        </p:nvSpPr>
        <p:spPr>
          <a:xfrm>
            <a:off x="366889" y="4643486"/>
            <a:ext cx="11458222"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This shows that the first principal component is given by the normalized eigenvector with the largest associated eigenvalue of the sample covariance matrix S. A similar argument can show that the d dominant eigenvectors of covariance matrix S determine the first d principal components.</a:t>
            </a:r>
          </a:p>
        </p:txBody>
      </p:sp>
    </p:spTree>
    <p:extLst>
      <p:ext uri="{BB962C8B-B14F-4D97-AF65-F5344CB8AC3E}">
        <p14:creationId xmlns:p14="http://schemas.microsoft.com/office/powerpoint/2010/main" val="2119508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5B9951F6-A8A1-D2DF-2B68-DC56541188F0}"/>
                  </a:ext>
                </a:extLst>
              </p:cNvPr>
              <p:cNvSpPr/>
              <p:nvPr/>
            </p:nvSpPr>
            <p:spPr>
              <a:xfrm>
                <a:off x="107852" y="863011"/>
                <a:ext cx="11976295" cy="513197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b="1" u="sng" dirty="0">
                    <a:latin typeface="Times New Roman" panose="02020603050405020304" pitchFamily="18" charset="0"/>
                    <a:cs typeface="Times New Roman" panose="02020603050405020304" pitchFamily="18" charset="0"/>
                  </a:rPr>
                  <a:t>Algorithm(Approach 1):</a:t>
                </a:r>
                <a:endParaRPr lang="en-US" sz="2800" b="1" u="sng" dirty="0">
                  <a:latin typeface="Times New Roman" panose="02020603050405020304" pitchFamily="18" charset="0"/>
                  <a:cs typeface="Times New Roman" panose="02020603050405020304" pitchFamily="18" charset="0"/>
                </a:endParaRPr>
              </a:p>
              <a:p>
                <a:pPr algn="ctr"/>
                <a:endParaRPr lang="en-US" sz="4400" u="sng"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STEP 1: Importing the data.</a:t>
                </a:r>
              </a:p>
              <a:p>
                <a:pPr marL="457200" indent="-457200"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STEP 2: Presenting the data as matrix, say we call it D, an </a:t>
                </a:r>
                <a:r>
                  <a:rPr lang="en-IN" sz="2400" i="1" dirty="0">
                    <a:solidFill>
                      <a:srgbClr val="000000"/>
                    </a:solidFill>
                    <a:latin typeface="Cambria" panose="02040503050406030204" pitchFamily="18" charset="0"/>
                    <a:ea typeface="Cambria" panose="02040503050406030204" pitchFamily="18" charset="0"/>
                    <a:cs typeface="Times New Roman" panose="02020603050405020304" pitchFamily="18" charset="0"/>
                  </a:rPr>
                  <a:t>n</a:t>
                </a:r>
                <a:r>
                  <a:rPr lang="en-IN" sz="2400" dirty="0">
                    <a:solidFill>
                      <a:srgbClr val="000000"/>
                    </a:solidFill>
                    <a:latin typeface="Cambria" panose="02040503050406030204" pitchFamily="18" charset="0"/>
                    <a:ea typeface="Cambria" panose="02040503050406030204" pitchFamily="18" charset="0"/>
                    <a:cs typeface="Cambria" panose="02040503050406030204" pitchFamily="18" charset="0"/>
                  </a:rPr>
                  <a:t>× </a:t>
                </a:r>
                <a:r>
                  <a:rPr lang="en-IN" sz="2400" i="1" dirty="0">
                    <a:solidFill>
                      <a:srgbClr val="000000"/>
                    </a:solidFill>
                    <a:latin typeface="Cambria" panose="02040503050406030204" pitchFamily="18" charset="0"/>
                    <a:ea typeface="Cambria" panose="02040503050406030204" pitchFamily="18" charset="0"/>
                    <a:cs typeface="Cambria" panose="02040503050406030204" pitchFamily="18" charset="0"/>
                  </a:rPr>
                  <a:t>t </a:t>
                </a:r>
                <a:r>
                  <a:rPr lang="en-US" sz="2600" i="1"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matrix.</a:t>
                </a:r>
              </a:p>
              <a:p>
                <a:pPr marL="457200" indent="-457200"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STEP 3: Normalization of D, with X as the new matrix, also an </a:t>
                </a:r>
                <a:r>
                  <a:rPr lang="en-IN" sz="2400" i="1" dirty="0">
                    <a:solidFill>
                      <a:srgbClr val="000000"/>
                    </a:solidFill>
                    <a:latin typeface="Cambria" panose="02040503050406030204" pitchFamily="18" charset="0"/>
                    <a:ea typeface="Cambria" panose="02040503050406030204" pitchFamily="18" charset="0"/>
                    <a:cs typeface="Times New Roman" panose="02020603050405020304" pitchFamily="18" charset="0"/>
                  </a:rPr>
                  <a:t>n</a:t>
                </a:r>
                <a:r>
                  <a:rPr lang="en-IN" sz="2400" dirty="0">
                    <a:solidFill>
                      <a:srgbClr val="000000"/>
                    </a:solidFill>
                    <a:latin typeface="Cambria" panose="02040503050406030204" pitchFamily="18" charset="0"/>
                    <a:ea typeface="Cambria" panose="02040503050406030204" pitchFamily="18" charset="0"/>
                    <a:cs typeface="Cambria" panose="02040503050406030204" pitchFamily="18" charset="0"/>
                  </a:rPr>
                  <a:t>× </a:t>
                </a:r>
                <a:r>
                  <a:rPr lang="en-IN" sz="2400" i="1" dirty="0">
                    <a:solidFill>
                      <a:srgbClr val="000000"/>
                    </a:solidFill>
                    <a:latin typeface="Cambria" panose="02040503050406030204" pitchFamily="18" charset="0"/>
                    <a:ea typeface="Cambria" panose="02040503050406030204" pitchFamily="18" charset="0"/>
                    <a:cs typeface="Cambria" panose="02040503050406030204" pitchFamily="18" charset="0"/>
                  </a:rPr>
                  <a:t>t </a:t>
                </a:r>
                <a:r>
                  <a:rPr lang="en-US" sz="2600" i="1"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matrix.</a:t>
                </a:r>
              </a:p>
              <a:p>
                <a:pPr marL="457200" indent="-457200"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STEP 4: Finding variance-covariance matrix S of X, an </a:t>
                </a:r>
                <a:r>
                  <a:rPr lang="en-IN" sz="2400" i="1" dirty="0">
                    <a:solidFill>
                      <a:srgbClr val="000000"/>
                    </a:solidFill>
                    <a:latin typeface="Cambria" panose="02040503050406030204" pitchFamily="18" charset="0"/>
                    <a:ea typeface="Cambria" panose="02040503050406030204" pitchFamily="18" charset="0"/>
                    <a:cs typeface="Times New Roman" panose="02020603050405020304" pitchFamily="18" charset="0"/>
                  </a:rPr>
                  <a:t>n</a:t>
                </a:r>
                <a:r>
                  <a:rPr lang="en-IN" sz="2400" dirty="0">
                    <a:solidFill>
                      <a:srgbClr val="000000"/>
                    </a:solidFill>
                    <a:latin typeface="Cambria" panose="02040503050406030204" pitchFamily="18" charset="0"/>
                    <a:ea typeface="Cambria" panose="02040503050406030204" pitchFamily="18" charset="0"/>
                    <a:cs typeface="Cambria" panose="02040503050406030204" pitchFamily="18" charset="0"/>
                  </a:rPr>
                  <a:t>× </a:t>
                </a:r>
                <a:r>
                  <a:rPr lang="en-IN" sz="2400" i="1" dirty="0">
                    <a:solidFill>
                      <a:srgbClr val="000000"/>
                    </a:solidFill>
                    <a:latin typeface="Cambria" panose="02040503050406030204" pitchFamily="18" charset="0"/>
                    <a:ea typeface="Cambria" panose="02040503050406030204" pitchFamily="18" charset="0"/>
                    <a:cs typeface="Cambria" panose="02040503050406030204" pitchFamily="18" charset="0"/>
                  </a:rPr>
                  <a:t>n </a:t>
                </a:r>
                <a:r>
                  <a:rPr lang="en-US" sz="2600" i="1"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matrix.</a:t>
                </a:r>
              </a:p>
              <a:p>
                <a:pPr marL="457200" indent="-457200"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STEP 5: Calculating the eigen values </a:t>
                </a:r>
                <a14:m>
                  <m:oMath xmlns:m="http://schemas.openxmlformats.org/officeDocument/2006/math">
                    <m:sSup>
                      <m:sSupPr>
                        <m:ctrlPr>
                          <a:rPr lang="en-IN" sz="2600" b="0" i="1" smtClean="0">
                            <a:latin typeface="Cambria Math" panose="02040503050406030204" pitchFamily="18" charset="0"/>
                          </a:rPr>
                        </m:ctrlPr>
                      </m:sSupPr>
                      <m:e>
                        <m:r>
                          <a:rPr lang="en-US" sz="2600" i="1">
                            <a:latin typeface="Cambria Math" panose="02040503050406030204" pitchFamily="18" charset="0"/>
                          </a:rPr>
                          <m:t>𝛼</m:t>
                        </m:r>
                      </m:e>
                      <m:sup>
                        <m:r>
                          <a:rPr lang="en-IN" sz="2600" b="0" i="1" smtClean="0">
                            <a:latin typeface="Cambria Math" panose="02040503050406030204" pitchFamily="18" charset="0"/>
                          </a:rPr>
                          <m:t>′</m:t>
                        </m:r>
                      </m:sup>
                    </m:sSup>
                    <m:r>
                      <a:rPr lang="en-IN" sz="2600" b="0" i="1" smtClean="0">
                        <a:latin typeface="Cambria Math" panose="02040503050406030204" pitchFamily="18" charset="0"/>
                      </a:rPr>
                      <m:t>𝑠</m:t>
                    </m:r>
                  </m:oMath>
                </a14:m>
                <a:r>
                  <a:rPr lang="en-US" sz="2600" dirty="0">
                    <a:latin typeface="Times New Roman" panose="02020603050405020304" pitchFamily="18" charset="0"/>
                    <a:cs typeface="Times New Roman" panose="02020603050405020304" pitchFamily="18" charset="0"/>
                  </a:rPr>
                  <a:t> and normalized eigen vectors </a:t>
                </a:r>
                <a14:m>
                  <m:oMath xmlns:m="http://schemas.openxmlformats.org/officeDocument/2006/math">
                    <m:sSup>
                      <m:sSupPr>
                        <m:ctrlPr>
                          <a:rPr lang="en-IN" sz="2600" b="0" i="1" smtClean="0">
                            <a:latin typeface="Cambria Math" panose="02040503050406030204" pitchFamily="18" charset="0"/>
                          </a:rPr>
                        </m:ctrlPr>
                      </m:sSupPr>
                      <m:e>
                        <m:r>
                          <a:rPr lang="en-US" sz="2600" i="1">
                            <a:latin typeface="Cambria Math" panose="02040503050406030204" pitchFamily="18" charset="0"/>
                          </a:rPr>
                          <m:t>𝑤</m:t>
                        </m:r>
                      </m:e>
                      <m:sup>
                        <m:r>
                          <a:rPr lang="en-IN" sz="2600" b="0" i="0" smtClean="0">
                            <a:latin typeface="Cambria Math" panose="02040503050406030204" pitchFamily="18" charset="0"/>
                          </a:rPr>
                          <m:t>′</m:t>
                        </m:r>
                      </m:sup>
                    </m:sSup>
                    <m:r>
                      <m:rPr>
                        <m:sty m:val="p"/>
                      </m:rPr>
                      <a:rPr lang="en-IN" sz="2600" b="0" i="0" smtClean="0">
                        <a:latin typeface="Cambria Math" panose="02040503050406030204" pitchFamily="18" charset="0"/>
                      </a:rPr>
                      <m:t>s</m:t>
                    </m:r>
                  </m:oMath>
                </a14:m>
                <a:r>
                  <a:rPr lang="en-US" sz="2600" dirty="0">
                    <a:latin typeface="Times New Roman" panose="02020603050405020304" pitchFamily="18" charset="0"/>
                    <a:cs typeface="Times New Roman" panose="02020603050405020304" pitchFamily="18" charset="0"/>
                  </a:rPr>
                  <a:t> of S.</a:t>
                </a:r>
              </a:p>
              <a:p>
                <a:pPr marL="457200" indent="-457200"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STEP 6: Sorting the eigen values and the according eigen vectors. </a:t>
                </a:r>
              </a:p>
              <a:p>
                <a:pPr marL="457200" indent="-457200"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STEP 7: The eigen vector matrix represented as </a:t>
                </a:r>
                <a14:m>
                  <m:oMath xmlns:m="http://schemas.openxmlformats.org/officeDocument/2006/math">
                    <m:r>
                      <a:rPr lang="en-US" sz="2600" i="1">
                        <a:latin typeface="Cambria Math" panose="02040503050406030204" pitchFamily="18" charset="0"/>
                      </a:rPr>
                      <m:t>𝑤</m:t>
                    </m:r>
                  </m:oMath>
                </a14:m>
                <a:r>
                  <a:rPr lang="en-US" sz="2600" dirty="0">
                    <a:latin typeface="Times New Roman" panose="02020603050405020304" pitchFamily="18" charset="0"/>
                    <a:cs typeface="Times New Roman" panose="02020603050405020304" pitchFamily="18" charset="0"/>
                  </a:rPr>
                  <a:t>. </a:t>
                </a:r>
              </a:p>
              <a:p>
                <a:pPr marL="457200" indent="-457200"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STEP 8: New features matrix U calculated as </a:t>
                </a:r>
                <a14:m>
                  <m:oMath xmlns:m="http://schemas.openxmlformats.org/officeDocument/2006/math">
                    <m:r>
                      <m:rPr>
                        <m:sty m:val="p"/>
                      </m:rPr>
                      <a:rPr lang="en-IN" sz="2600" dirty="0">
                        <a:solidFill>
                          <a:srgbClr val="836967"/>
                        </a:solidFill>
                        <a:latin typeface="Cambria Math" panose="02040503050406030204" pitchFamily="18" charset="0"/>
                      </a:rPr>
                      <m:t>U</m:t>
                    </m:r>
                    <m:r>
                      <a:rPr lang="en-IN" sz="2600" b="0" i="0" smtClean="0">
                        <a:solidFill>
                          <a:srgbClr val="836967"/>
                        </a:solidFill>
                        <a:latin typeface="Cambria Math" panose="02040503050406030204" pitchFamily="18" charset="0"/>
                      </a:rPr>
                      <m:t>=</m:t>
                    </m:r>
                    <m:sSup>
                      <m:sSupPr>
                        <m:ctrlPr>
                          <a:rPr lang="en-US" sz="2600" i="1">
                            <a:solidFill>
                              <a:srgbClr val="836967"/>
                            </a:solidFill>
                            <a:latin typeface="Cambria Math" panose="02040503050406030204" pitchFamily="18" charset="0"/>
                          </a:rPr>
                        </m:ctrlPr>
                      </m:sSupPr>
                      <m:e>
                        <m:r>
                          <a:rPr lang="en-US" sz="2600" i="1">
                            <a:latin typeface="Cambria Math" panose="02040503050406030204" pitchFamily="18" charset="0"/>
                          </a:rPr>
                          <m:t>𝑤</m:t>
                        </m:r>
                      </m:e>
                      <m:sup>
                        <m:r>
                          <a:rPr lang="en-US" sz="2600" i="1">
                            <a:latin typeface="Cambria Math" panose="02040503050406030204" pitchFamily="18" charset="0"/>
                          </a:rPr>
                          <m:t>𝑇</m:t>
                        </m:r>
                      </m:sup>
                    </m:sSup>
                    <m:r>
                      <a:rPr lang="en-US" sz="2600" i="1">
                        <a:latin typeface="Cambria Math" panose="02040503050406030204" pitchFamily="18" charset="0"/>
                      </a:rPr>
                      <m:t>𝑋</m:t>
                    </m:r>
                  </m:oMath>
                </a14:m>
                <a:r>
                  <a:rPr lang="en-US" sz="2600" dirty="0">
                    <a:latin typeface="Times New Roman" panose="02020603050405020304" pitchFamily="18" charset="0"/>
                    <a:cs typeface="Times New Roman" panose="02020603050405020304" pitchFamily="18" charset="0"/>
                  </a:rPr>
                  <a:t> where it is a </a:t>
                </a:r>
                <a:r>
                  <a:rPr lang="en-IN" sz="2400" i="1" dirty="0">
                    <a:solidFill>
                      <a:srgbClr val="000000"/>
                    </a:solidFill>
                    <a:latin typeface="Cambria" panose="02040503050406030204" pitchFamily="18" charset="0"/>
                    <a:ea typeface="Cambria" panose="02040503050406030204" pitchFamily="18" charset="0"/>
                    <a:cs typeface="Times New Roman" panose="02020603050405020304" pitchFamily="18" charset="0"/>
                  </a:rPr>
                  <a:t>d</a:t>
                </a:r>
                <a:r>
                  <a:rPr lang="en-IN" sz="2400" dirty="0">
                    <a:solidFill>
                      <a:srgbClr val="000000"/>
                    </a:solidFill>
                    <a:latin typeface="Cambria" panose="02040503050406030204" pitchFamily="18" charset="0"/>
                    <a:ea typeface="Cambria" panose="02040503050406030204" pitchFamily="18" charset="0"/>
                    <a:cs typeface="Cambria" panose="02040503050406030204" pitchFamily="18" charset="0"/>
                  </a:rPr>
                  <a:t>× </a:t>
                </a:r>
                <a:r>
                  <a:rPr lang="en-IN" sz="2400" i="1" dirty="0">
                    <a:solidFill>
                      <a:srgbClr val="000000"/>
                    </a:solidFill>
                    <a:latin typeface="Cambria" panose="02040503050406030204" pitchFamily="18" charset="0"/>
                    <a:ea typeface="Cambria" panose="02040503050406030204" pitchFamily="18" charset="0"/>
                    <a:cs typeface="Cambria" panose="02040503050406030204" pitchFamily="18" charset="0"/>
                  </a:rPr>
                  <a:t>t </a:t>
                </a:r>
                <a:r>
                  <a:rPr lang="en-US" sz="2600" i="1"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matrix.</a:t>
                </a:r>
              </a:p>
            </p:txBody>
          </p:sp>
        </mc:Choice>
        <mc:Fallback xmlns="">
          <p:sp>
            <p:nvSpPr>
              <p:cNvPr id="3" name="Rectangle 2">
                <a:extLst>
                  <a:ext uri="{FF2B5EF4-FFF2-40B4-BE49-F238E27FC236}">
                    <a16:creationId xmlns:a16="http://schemas.microsoft.com/office/drawing/2014/main" id="{5B9951F6-A8A1-D2DF-2B68-DC56541188F0}"/>
                  </a:ext>
                </a:extLst>
              </p:cNvPr>
              <p:cNvSpPr>
                <a:spLocks noRot="1" noChangeAspect="1" noMove="1" noResize="1" noEditPoints="1" noAdjustHandles="1" noChangeArrowheads="1" noChangeShapeType="1" noTextEdit="1"/>
              </p:cNvSpPr>
              <p:nvPr/>
            </p:nvSpPr>
            <p:spPr>
              <a:xfrm>
                <a:off x="107852" y="863011"/>
                <a:ext cx="11976295" cy="5131978"/>
              </a:xfrm>
              <a:prstGeom prst="rect">
                <a:avLst/>
              </a:prstGeom>
              <a:blipFill>
                <a:blip r:embed="rId2"/>
                <a:stretch>
                  <a:fillRect l="-763"/>
                </a:stretch>
              </a:blipFill>
              <a:ln/>
            </p:spPr>
            <p:txBody>
              <a:bodyPr/>
              <a:lstStyle/>
              <a:p>
                <a:r>
                  <a:rPr lang="en-IN">
                    <a:noFill/>
                  </a:rPr>
                  <a:t> </a:t>
                </a:r>
              </a:p>
            </p:txBody>
          </p:sp>
        </mc:Fallback>
      </mc:AlternateContent>
    </p:spTree>
    <p:extLst>
      <p:ext uri="{BB962C8B-B14F-4D97-AF65-F5344CB8AC3E}">
        <p14:creationId xmlns:p14="http://schemas.microsoft.com/office/powerpoint/2010/main" val="3447510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956</TotalTime>
  <Words>4016</Words>
  <Application>Microsoft Office PowerPoint</Application>
  <PresentationFormat>Widescreen</PresentationFormat>
  <Paragraphs>219</Paragraphs>
  <Slides>46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46</vt:i4>
      </vt:variant>
    </vt:vector>
  </HeadingPairs>
  <TitlesOfParts>
    <vt:vector size="59" baseType="lpstr">
      <vt:lpstr>Arial</vt:lpstr>
      <vt:lpstr>Arial Black</vt:lpstr>
      <vt:lpstr>Blackadder ITC</vt:lpstr>
      <vt:lpstr>Calibri</vt:lpstr>
      <vt:lpstr>Calibri Light</vt:lpstr>
      <vt:lpstr>Cambria</vt:lpstr>
      <vt:lpstr>Cambria Math</vt:lpstr>
      <vt:lpstr>French Script MT</vt:lpstr>
      <vt:lpstr>Plantagenet Cherokee</vt:lpstr>
      <vt:lpstr>Script MT Bold</vt:lpstr>
      <vt:lpstr>Times New Roman</vt:lpstr>
      <vt:lpstr>Wingdings</vt:lpstr>
      <vt:lpstr>Office Theme</vt:lpstr>
      <vt:lpstr>PowerPoint Presentation</vt:lpstr>
      <vt:lpstr>PowerPoint Presentation</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Uddalak Mukherjee</dc:creator>
  <cp:lastModifiedBy>BISWAJIT RANA</cp:lastModifiedBy>
  <cp:revision>74</cp:revision>
  <dcterms:created xsi:type="dcterms:W3CDTF">2022-12-28T13:45:38Z</dcterms:created>
  <dcterms:modified xsi:type="dcterms:W3CDTF">2024-02-23T20:56:44Z</dcterms:modified>
</cp:coreProperties>
</file>