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3" r:id="rId2"/>
    <p:sldId id="274" r:id="rId3"/>
    <p:sldId id="275" r:id="rId4"/>
    <p:sldId id="276" r:id="rId5"/>
    <p:sldId id="277" r:id="rId6"/>
    <p:sldId id="272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1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DB5C7-C3AF-4EF3-B7EB-6409CBF9C6E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5DC6FA-1FAF-462F-5861-05AB891D15D8}"/>
              </a:ext>
            </a:extLst>
          </p:cNvPr>
          <p:cNvSpPr/>
          <p:nvPr/>
        </p:nvSpPr>
        <p:spPr>
          <a:xfrm>
            <a:off x="2174150" y="918169"/>
            <a:ext cx="725711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0" u="sng" dirty="0">
                <a:solidFill>
                  <a:srgbClr val="242E2B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TableTalk</a:t>
            </a:r>
          </a:p>
          <a:p>
            <a:pPr algn="ctr"/>
            <a:r>
              <a:rPr lang="en-US" sz="3000" b="1" i="0" dirty="0">
                <a:solidFill>
                  <a:srgbClr val="242E2B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Question Answering on Tabular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B94575-5E70-DD8D-06A5-8135A84C43CC}"/>
                  </a:ext>
                </a:extLst>
              </p:cNvPr>
              <p:cNvSpPr/>
              <p:nvPr/>
            </p:nvSpPr>
            <p:spPr>
              <a:xfrm>
                <a:off x="3460635" y="2362532"/>
                <a:ext cx="4684144" cy="14773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5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Table Turners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B94575-5E70-DD8D-06A5-8135A84C4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35" y="2362532"/>
                <a:ext cx="4684144" cy="1477328"/>
              </a:xfrm>
              <a:prstGeom prst="rect">
                <a:avLst/>
              </a:prstGeom>
              <a:blipFill>
                <a:blip r:embed="rId2"/>
                <a:stretch>
                  <a:fillRect b="-19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F31B9D8-20CC-B502-8184-D27A2B27AB03}"/>
              </a:ext>
            </a:extLst>
          </p:cNvPr>
          <p:cNvSpPr/>
          <p:nvPr/>
        </p:nvSpPr>
        <p:spPr>
          <a:xfrm>
            <a:off x="1216325" y="4344746"/>
            <a:ext cx="9256143" cy="6718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Joardar              Biswajit Rana                Rakesh Nemu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2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25A-64E7-2452-02EA-84DA6F0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97" y="724618"/>
            <a:ext cx="10058400" cy="840213"/>
          </a:xfrm>
        </p:spPr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DACEC-8441-788A-568B-C77E21B97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24411" r="2697" b="14228"/>
          <a:stretch/>
        </p:blipFill>
        <p:spPr>
          <a:xfrm>
            <a:off x="1923693" y="1963582"/>
            <a:ext cx="8376249" cy="408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5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AA-EF94-2498-E97E-F8B9AADF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8" y="1958196"/>
            <a:ext cx="6117422" cy="2484264"/>
          </a:xfrm>
        </p:spPr>
        <p:txBody>
          <a:bodyPr>
            <a:normAutofit/>
          </a:bodyPr>
          <a:lstStyle/>
          <a:p>
            <a:pPr marL="379800" indent="-342900">
              <a:buFont typeface="Wingdings" panose="05000000000000000000" pitchFamily="2" charset="2"/>
              <a:buChar char="§"/>
            </a:pPr>
            <a:r>
              <a:rPr lang="en-US" sz="1600" dirty="0"/>
              <a:t>FEATURES (with example)</a:t>
            </a:r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QUESTION : Does the youngest billionaire identify as male?</a:t>
            </a:r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ANSWER : </a:t>
            </a:r>
            <a:r>
              <a:rPr lang="en-IN" sz="1600" dirty="0"/>
              <a:t>True</a:t>
            </a:r>
            <a:endParaRPr lang="en-US" sz="1600" dirty="0"/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TYPE : Boolean</a:t>
            </a:r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COLUMNS_USED : </a:t>
            </a:r>
            <a:r>
              <a:rPr lang="en-IN" sz="1600" dirty="0"/>
              <a:t>['age', 'gender']</a:t>
            </a:r>
            <a:endParaRPr lang="en-US" sz="1600" dirty="0"/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COLUMN TYPES : </a:t>
            </a:r>
            <a:r>
              <a:rPr lang="en-IN" sz="1600" dirty="0"/>
              <a:t>['number[UInt8]', 'category']</a:t>
            </a:r>
            <a:endParaRPr lang="en-US" sz="1600" dirty="0"/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SAMPLE ANSWER : True</a:t>
            </a:r>
          </a:p>
          <a:p>
            <a:pPr marL="855288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DATASET : </a:t>
            </a:r>
            <a:r>
              <a:rPr lang="en-IN" sz="1600" dirty="0"/>
              <a:t>'001_Forbes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79769C-01A8-19BA-5689-1ABA747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62448"/>
            <a:ext cx="8212347" cy="1021295"/>
          </a:xfrm>
        </p:spPr>
        <p:txBody>
          <a:bodyPr>
            <a:noAutofit/>
          </a:bodyPr>
          <a:lstStyle/>
          <a:p>
            <a:r>
              <a:rPr lang="en-IN" sz="4800" dirty="0"/>
              <a:t>Dataset (Released)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9ADB5-2887-E551-0800-92E1618D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3" y="4442460"/>
            <a:ext cx="6698483" cy="177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5546A-952A-6918-C333-EC8D90E159D8}"/>
              </a:ext>
            </a:extLst>
          </p:cNvPr>
          <p:cNvSpPr txBox="1"/>
          <p:nvPr/>
        </p:nvSpPr>
        <p:spPr>
          <a:xfrm>
            <a:off x="8511540" y="4983480"/>
            <a:ext cx="2783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Sample Dataset</a:t>
            </a:r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40B57-8337-8A95-557C-BAEF8A6D67C4}"/>
              </a:ext>
            </a:extLst>
          </p:cNvPr>
          <p:cNvSpPr txBox="1"/>
          <p:nvPr/>
        </p:nvSpPr>
        <p:spPr>
          <a:xfrm>
            <a:off x="8177842" y="2639683"/>
            <a:ext cx="414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Datasets : 64</a:t>
            </a:r>
          </a:p>
          <a:p>
            <a:r>
              <a:rPr lang="en-US" dirty="0"/>
              <a:t>Total No. of Questions : 1200 Approx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2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79769C-01A8-19BA-5689-1ABA747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62448"/>
            <a:ext cx="8212347" cy="1021295"/>
          </a:xfrm>
        </p:spPr>
        <p:txBody>
          <a:bodyPr>
            <a:noAutofit/>
          </a:bodyPr>
          <a:lstStyle/>
          <a:p>
            <a:r>
              <a:rPr lang="en-IN" sz="4800" dirty="0"/>
              <a:t>Literature 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5F3B67-9806-B37F-A53B-CFADE11CD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37094" r="29875" b="11589"/>
          <a:stretch/>
        </p:blipFill>
        <p:spPr>
          <a:xfrm>
            <a:off x="7815531" y="1812046"/>
            <a:ext cx="3743864" cy="20643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0E6A6-0A21-0C23-5C21-D95B911C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t="30064" r="24575" b="-1"/>
          <a:stretch/>
        </p:blipFill>
        <p:spPr>
          <a:xfrm>
            <a:off x="8117460" y="3961598"/>
            <a:ext cx="3019246" cy="2293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C8C96-4338-4FD8-0BA0-2156D96D8EE2}"/>
              </a:ext>
            </a:extLst>
          </p:cNvPr>
          <p:cNvSpPr txBox="1"/>
          <p:nvPr/>
        </p:nvSpPr>
        <p:spPr>
          <a:xfrm>
            <a:off x="632606" y="2105550"/>
            <a:ext cx="6915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Exploring the Limits of Transfer Learning with a Unified Text-to-Text Transformer</a:t>
            </a:r>
            <a:r>
              <a:rPr lang="en-IN" dirty="0"/>
              <a:t>, Colin </a:t>
            </a:r>
            <a:r>
              <a:rPr lang="en-IN" dirty="0" err="1"/>
              <a:t>Raffel</a:t>
            </a:r>
            <a:r>
              <a:rPr lang="en-IN" dirty="0"/>
              <a:t>, Noam </a:t>
            </a:r>
            <a:r>
              <a:rPr lang="en-IN" dirty="0" err="1"/>
              <a:t>Shazeer</a:t>
            </a:r>
            <a:r>
              <a:rPr lang="en-IN" dirty="0"/>
              <a:t>, Adam Roberts, Katherine Lee, Sharan Narang, Michael </a:t>
            </a:r>
            <a:r>
              <a:rPr lang="en-IN" dirty="0" err="1"/>
              <a:t>Matena</a:t>
            </a:r>
            <a:r>
              <a:rPr lang="en-IN" dirty="0"/>
              <a:t>, Yanqi Zhou, Wei Li and Peter J. Liu,2023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2BE04-C05F-9ED8-20D8-1E27E2E8689E}"/>
              </a:ext>
            </a:extLst>
          </p:cNvPr>
          <p:cNvSpPr txBox="1"/>
          <p:nvPr/>
        </p:nvSpPr>
        <p:spPr>
          <a:xfrm>
            <a:off x="681490" y="4224772"/>
            <a:ext cx="691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Next-Generation Database Interfaces: A Survey of LLM-based Text-to-SQL</a:t>
            </a:r>
            <a:r>
              <a:rPr lang="en-IN" dirty="0"/>
              <a:t>, Zijin Hong, Zheng Yuan, </a:t>
            </a:r>
            <a:r>
              <a:rPr lang="en-IN" dirty="0" err="1"/>
              <a:t>Qinggang</a:t>
            </a:r>
            <a:r>
              <a:rPr lang="en-IN" dirty="0"/>
              <a:t> Zhang, Hao Chen, </a:t>
            </a:r>
            <a:r>
              <a:rPr lang="en-IN" dirty="0" err="1"/>
              <a:t>Junnan</a:t>
            </a:r>
            <a:r>
              <a:rPr lang="en-IN" dirty="0"/>
              <a:t> Dong, </a:t>
            </a:r>
            <a:r>
              <a:rPr lang="en-IN" dirty="0" err="1"/>
              <a:t>Feiran</a:t>
            </a:r>
            <a:r>
              <a:rPr lang="en-IN" dirty="0"/>
              <a:t> Huang and Xiao Huang,2024</a:t>
            </a:r>
          </a:p>
        </p:txBody>
      </p:sp>
    </p:spTree>
    <p:extLst>
      <p:ext uri="{BB962C8B-B14F-4D97-AF65-F5344CB8AC3E}">
        <p14:creationId xmlns:p14="http://schemas.microsoft.com/office/powerpoint/2010/main" val="12853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79769C-01A8-19BA-5689-1ABA747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62448"/>
            <a:ext cx="8212347" cy="1021295"/>
          </a:xfrm>
        </p:spPr>
        <p:txBody>
          <a:bodyPr>
            <a:noAutofit/>
          </a:bodyPr>
          <a:lstStyle/>
          <a:p>
            <a:r>
              <a:rPr lang="en-IN" sz="4800" dirty="0"/>
              <a:t>Model Pipeline</a:t>
            </a:r>
          </a:p>
        </p:txBody>
      </p:sp>
      <p:pic>
        <p:nvPicPr>
          <p:cNvPr id="6" name="Content Placeholder 5" descr="Male profile with solid fill">
            <a:extLst>
              <a:ext uri="{FF2B5EF4-FFF2-40B4-BE49-F238E27FC236}">
                <a16:creationId xmlns:a16="http://schemas.microsoft.com/office/drawing/2014/main" id="{87D9FFE5-140B-4EED-CE97-54D1717C3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043" y="3039244"/>
            <a:ext cx="1085800" cy="1085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96F19-F66B-834C-B8D8-58D0EC075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-3116"/>
          <a:stretch/>
        </p:blipFill>
        <p:spPr>
          <a:xfrm>
            <a:off x="9238889" y="1891341"/>
            <a:ext cx="1085800" cy="134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100E7-5404-29B6-81B9-B407A08A0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22" y="4922488"/>
            <a:ext cx="1487665" cy="970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D92E6-1EE8-3779-7816-535143A3831D}"/>
              </a:ext>
            </a:extLst>
          </p:cNvPr>
          <p:cNvCxnSpPr/>
          <p:nvPr/>
        </p:nvCxnSpPr>
        <p:spPr>
          <a:xfrm flipV="1">
            <a:off x="2972716" y="2605766"/>
            <a:ext cx="5499648" cy="866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DE01CE-C8E1-28AF-36BD-67E87694372B}"/>
              </a:ext>
            </a:extLst>
          </p:cNvPr>
          <p:cNvCxnSpPr>
            <a:cxnSpLocks/>
          </p:cNvCxnSpPr>
          <p:nvPr/>
        </p:nvCxnSpPr>
        <p:spPr>
          <a:xfrm flipH="1">
            <a:off x="2915730" y="2924355"/>
            <a:ext cx="5477775" cy="940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F348F-0ECD-4747-4416-21D72B7B161E}"/>
              </a:ext>
            </a:extLst>
          </p:cNvPr>
          <p:cNvCxnSpPr/>
          <p:nvPr/>
        </p:nvCxnSpPr>
        <p:spPr>
          <a:xfrm>
            <a:off x="9420048" y="3295291"/>
            <a:ext cx="0" cy="131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0E177D-5733-7EE4-6726-FAC2083F01A1}"/>
              </a:ext>
            </a:extLst>
          </p:cNvPr>
          <p:cNvCxnSpPr>
            <a:cxnSpLocks/>
          </p:cNvCxnSpPr>
          <p:nvPr/>
        </p:nvCxnSpPr>
        <p:spPr>
          <a:xfrm flipV="1">
            <a:off x="10118786" y="3295291"/>
            <a:ext cx="0" cy="131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DE3D10-8AF1-3D91-E6C5-ADD52D96266B}"/>
              </a:ext>
            </a:extLst>
          </p:cNvPr>
          <p:cNvCxnSpPr/>
          <p:nvPr/>
        </p:nvCxnSpPr>
        <p:spPr>
          <a:xfrm>
            <a:off x="2824843" y="4399472"/>
            <a:ext cx="5499648" cy="1104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491DA7-C680-1AF8-5F16-3FCBE6C68C3D}"/>
              </a:ext>
            </a:extLst>
          </p:cNvPr>
          <p:cNvSpPr txBox="1"/>
          <p:nvPr/>
        </p:nvSpPr>
        <p:spPr>
          <a:xfrm>
            <a:off x="1027058" y="3429000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1D52E-8ADC-A439-7FA3-C3201520038E}"/>
              </a:ext>
            </a:extLst>
          </p:cNvPr>
          <p:cNvSpPr txBox="1"/>
          <p:nvPr/>
        </p:nvSpPr>
        <p:spPr>
          <a:xfrm rot="21107972">
            <a:off x="4531234" y="2655590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DATASET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ECB58-C5AB-CD7B-167E-F67B71E72375}"/>
              </a:ext>
            </a:extLst>
          </p:cNvPr>
          <p:cNvSpPr txBox="1"/>
          <p:nvPr/>
        </p:nvSpPr>
        <p:spPr>
          <a:xfrm rot="708852">
            <a:off x="3804247" y="5080959"/>
            <a:ext cx="34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Natural Language Question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DFE1-2502-E6AF-F48F-8A90A3BDA617}"/>
              </a:ext>
            </a:extLst>
          </p:cNvPr>
          <p:cNvSpPr txBox="1"/>
          <p:nvPr/>
        </p:nvSpPr>
        <p:spPr>
          <a:xfrm rot="16200000">
            <a:off x="8448070" y="3737474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: Schema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5BC0D5-E21E-C12A-DDA4-ECAE34F6CD68}"/>
              </a:ext>
            </a:extLst>
          </p:cNvPr>
          <p:cNvSpPr txBox="1"/>
          <p:nvPr/>
        </p:nvSpPr>
        <p:spPr>
          <a:xfrm rot="5400000">
            <a:off x="9730596" y="3818831"/>
            <a:ext cx="1381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: Query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0E4DE-F717-2A30-51FB-1BC7E4265E74}"/>
              </a:ext>
            </a:extLst>
          </p:cNvPr>
          <p:cNvSpPr txBox="1"/>
          <p:nvPr/>
        </p:nvSpPr>
        <p:spPr>
          <a:xfrm rot="21052415">
            <a:off x="4280015" y="3527186"/>
            <a:ext cx="26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: Result on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694-D826-FAC3-7D88-2E57C454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4057"/>
          </a:xfrm>
        </p:spPr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F9E6-60C3-060C-B71C-96C9745D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287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 – Trained Model : </a:t>
            </a:r>
            <a:r>
              <a:rPr lang="en-IN" sz="1800" b="1" i="0" u="none" strike="noStrike" baseline="0" dirty="0">
                <a:latin typeface="Lato-Bold"/>
              </a:rPr>
              <a:t>T5-LM-Large-text2sql-spider</a:t>
            </a:r>
            <a:r>
              <a:rPr lang="en-US" dirty="0"/>
              <a:t> trained on Spider 1.0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Question : </a:t>
            </a:r>
            <a:r>
              <a:rPr 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How many concerts in India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Schemas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Stadium 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Stadium_ID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int , "Location" text , "Name" text , "Capacity" int , "Highest" int , "Lowest" int , "Average" int 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foreign_key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 primary key: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Stadium_ID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Singer : 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Singer_ID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int , "Name" text , "Country" text ,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Song_Name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text ,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Song_release_year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text , "Age" int ,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Is_male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bool 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foreign_key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 primary key: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Singer_ID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 : 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int ,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concert_Name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text , "Theme" text , "Year" text 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foreign_key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Stadium_ID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text from "stadium"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Stadium_ID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, primary key: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S</a:t>
            </a:r>
            <a:r>
              <a:rPr lang="en-US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inger_in_concert</a:t>
            </a:r>
            <a:r>
              <a:rPr lang="en-US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: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foreign_key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int from "concert"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,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Singer_ID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text from "singer"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Singer_ID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, primary key: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concert_ID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 "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Singer_ID</a:t>
            </a:r>
            <a:r>
              <a:rPr lang="en-US" sz="12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SQL Query : </a:t>
            </a:r>
            <a:r>
              <a:rPr lang="en-US" sz="1600" dirty="0"/>
              <a:t>"SELECT count(*) FROM concert WHERE country = 'India'"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7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C459-5963-7C95-0451-54056D0D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60A8-75BF-8F84-9729-E32D120A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078"/>
            <a:ext cx="10058400" cy="31000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Data Collection : Rakesh Nemu and Biswajit Rana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Literature Review : 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Modelling : Biswajit Rana and Anurag Joardar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1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5E4D-BFF3-FCD9-40F8-2A6550FB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649"/>
            <a:ext cx="10820400" cy="3786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omic Sans MS" panose="030F0702030302020204" pitchFamily="66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5000" dirty="0">
                <a:latin typeface="Comic Sans MS" panose="030F0702030302020204" pitchFamily="66" charset="0"/>
              </a:rPr>
              <a:t>Any Query?</a:t>
            </a:r>
            <a:endParaRPr lang="en-IN" sz="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960</TotalTime>
  <Words>470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Calibri</vt:lpstr>
      <vt:lpstr>Calibri Light</vt:lpstr>
      <vt:lpstr>Cambria Math</vt:lpstr>
      <vt:lpstr>Comic Sans MS</vt:lpstr>
      <vt:lpstr>Courier New</vt:lpstr>
      <vt:lpstr>Lato-Bold</vt:lpstr>
      <vt:lpstr>Merriweather</vt:lpstr>
      <vt:lpstr>Wingdings</vt:lpstr>
      <vt:lpstr>Retrospect</vt:lpstr>
      <vt:lpstr>PowerPoint Presentation</vt:lpstr>
      <vt:lpstr>Timeline</vt:lpstr>
      <vt:lpstr>Dataset (Released)</vt:lpstr>
      <vt:lpstr>Literature Review</vt:lpstr>
      <vt:lpstr>Model Pipeline</vt:lpstr>
      <vt:lpstr>Model</vt:lpstr>
      <vt:lpstr>Work Division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Joardar</dc:creator>
  <cp:lastModifiedBy>BISWAJIT RANA</cp:lastModifiedBy>
  <cp:revision>34</cp:revision>
  <dcterms:created xsi:type="dcterms:W3CDTF">2024-02-23T18:44:06Z</dcterms:created>
  <dcterms:modified xsi:type="dcterms:W3CDTF">2024-10-08T17:05:42Z</dcterms:modified>
</cp:coreProperties>
</file>