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57" r:id="rId3"/>
    <p:sldId id="258" r:id="rId4"/>
    <p:sldId id="260" r:id="rId5"/>
    <p:sldId id="261" r:id="rId6"/>
    <p:sldId id="262" r:id="rId7"/>
    <p:sldId id="263" r:id="rId8"/>
    <p:sldId id="256" r:id="rId9"/>
    <p:sldId id="273" r:id="rId10"/>
    <p:sldId id="264" r:id="rId11"/>
    <p:sldId id="265" r:id="rId12"/>
    <p:sldId id="266" r:id="rId13"/>
    <p:sldId id="267" r:id="rId14"/>
    <p:sldId id="270" r:id="rId15"/>
    <p:sldId id="274" r:id="rId16"/>
    <p:sldId id="259" r:id="rId17"/>
    <p:sldId id="271" r:id="rId18"/>
    <p:sldId id="272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C0946-4EE3-4097-AB33-A8DE842FF1B0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31B4D-4122-441D-AD85-5E6A931A3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31B4D-4122-441D-AD85-5E6A931A34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8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C27A-A956-5687-95E8-E1455F8A4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266AA-AAA6-DEF3-9AE8-E4FE97A5C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BAD2B-1731-B369-09A4-96F3322E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7D42-8211-8329-E077-9C28AB07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CC78-7F6F-BEF3-59D8-3CE48D58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1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666-9866-82AA-C28D-70B48ADB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EFDD-CB12-9B1A-7E61-61D2DD9F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E4A1D-F8AE-347E-9E89-303A0D61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1C97-75E3-ADE7-A417-D82874E7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4BD84-5012-87F1-D976-483DDED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B9ECF-EB14-B7A4-E25C-2A73718F6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B79E4-289B-EB54-B9FC-DA383443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7446-C2BA-6E5D-FD42-F559183C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A8ED-B1FB-6CB3-140A-F9DC16AD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2704-3EDD-6B09-FAD5-0032E40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51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FE09-CF04-782E-19A3-DC88AD87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F248-DD4F-C425-A486-C38CBE51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6CC6-5EB6-44C3-C374-C7EC688B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13C5-51EA-4417-D292-75CC3DED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27A3-8B81-D082-266B-4F3883BA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C8C5-AD40-AAF4-B37B-16BEC743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35E5-0B8E-43A7-C5BA-6C68125E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FA2B-5A3B-D5EC-01D2-CF638FE4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F578-B6E5-E3A1-310F-E918FBC6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4DA88-C155-BAE0-ED76-C9B70658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7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4D57-14F6-3E6D-ECFB-E4BFCED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E359-1547-1AD1-E1CB-B938B74F0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F83CD-411B-6D1F-713B-AB86ADA9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49981-1BF2-E997-A1B0-9937B50A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B5BC-54FC-AF24-9606-3B873FA9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8315F-DCAC-F093-0C2C-7550931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94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7E31-5EB2-4C97-ACCE-56C7717E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2887-B33F-01AA-A7F5-32C9702D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F612-7331-C1C9-2FDB-9AB0D0B5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DFF67-F0AE-A4AC-66C9-07150E627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E1FB5-BB01-D4EB-94A8-03E6E7E76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F25EA-91E1-3F73-3B4A-7338D34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CBB29-ABB8-E367-371E-7553F60E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5DA55-2BA9-625E-1E9A-F7660553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6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8F59-BF62-2DF5-4FA1-C7301206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2C24-2BD8-7CD4-E581-EAA5F5AF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E4868-6E4F-1C51-3AB9-B74A1B3F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9F613-A79C-A42C-CF90-AECB5F19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38335-83E7-50D1-B64F-C0C915D0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EC162-8A94-6894-6255-DC72C973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32EB-1437-0A98-FF57-D76DBAE6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3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624-A1B5-5982-2067-AFE8EBFF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30C3-8541-782E-DE45-5E6F1013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01827-3646-8D7B-FF6A-EF3CB14F5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C69FA-C6D4-8BBE-B412-DA4AB119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DF1B2-F8AA-0EC5-2973-12C21DD2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DFED-B813-E06E-C6C6-BB5DD7ED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3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D642-57B0-45FC-E542-3573D2FF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B5F68-C78C-A4A3-C672-17F999C55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B925F-D1CE-6F6C-0B8D-DFBE3B4F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EC7C1-F576-BEC1-0B81-031630E6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C3BE2-FC3E-0CF7-B0DF-49DFB475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F9B3C-8900-CAA6-22EC-D394AE7B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3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F3F31-CDB3-61F7-7C4E-1F9CA62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FF967-4100-8474-48F5-8894E2620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650C7-46E1-C9EB-F5E2-830C762DE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3848-B404-4C11-8F9F-C7D051A7FDE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620B-40FE-9969-62BA-8B2A86471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2FE9-80F1-8287-4919-E10D20E3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0240-95AC-48E3-A5AE-2505ABD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6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hyperlink" Target="https://arxiv.org/abs/2302.139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dlByManis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B9A4D5-898B-7C1C-AC29-76DD551CE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44439" b="74"/>
          <a:stretch/>
        </p:blipFill>
        <p:spPr>
          <a:xfrm>
            <a:off x="5912163" y="-19015"/>
            <a:ext cx="6284594" cy="6877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35A271-1D31-0CEB-B0C1-5DE63AE138F2}"/>
              </a:ext>
            </a:extLst>
          </p:cNvPr>
          <p:cNvSpPr txBox="1"/>
          <p:nvPr/>
        </p:nvSpPr>
        <p:spPr>
          <a:xfrm>
            <a:off x="146305" y="566928"/>
            <a:ext cx="5632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LLaMA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Open and Efficient Foundation Language Models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>
                <a:latin typeface="Comic Sans MS" panose="030F0702030302020204" pitchFamily="66" charset="0"/>
              </a:rPr>
              <a:t>Authors: Hugo </a:t>
            </a:r>
            <a:r>
              <a:rPr lang="en-US" sz="1500" dirty="0" err="1">
                <a:latin typeface="Comic Sans MS" panose="030F0702030302020204" pitchFamily="66" charset="0"/>
              </a:rPr>
              <a:t>Touvron</a:t>
            </a:r>
            <a:r>
              <a:rPr lang="en-US" sz="1500" dirty="0">
                <a:latin typeface="Comic Sans MS" panose="030F0702030302020204" pitchFamily="66" charset="0"/>
              </a:rPr>
              <a:t> et.al, 2023</a:t>
            </a:r>
          </a:p>
          <a:p>
            <a:pPr algn="ctr"/>
            <a:endParaRPr lang="en-US" sz="1500" dirty="0"/>
          </a:p>
          <a:p>
            <a:pPr algn="ctr"/>
            <a:r>
              <a:rPr lang="en-US" sz="15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META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16A65FD-028F-AEBA-95AC-DF3BFB76BDF7}"/>
                  </a:ext>
                </a:extLst>
              </p:cNvPr>
              <p:cNvSpPr/>
              <p:nvPr/>
            </p:nvSpPr>
            <p:spPr>
              <a:xfrm>
                <a:off x="943094" y="3798582"/>
                <a:ext cx="3947683" cy="10772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32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3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 Table Turners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16A65FD-028F-AEBA-95AC-DF3BFB76B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94" y="3798582"/>
                <a:ext cx="3947683" cy="1077218"/>
              </a:xfrm>
              <a:prstGeom prst="rect">
                <a:avLst/>
              </a:prstGeom>
              <a:blipFill>
                <a:blip r:embed="rId4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9382184-FB37-E43F-4123-669CB7A78F4E}"/>
              </a:ext>
            </a:extLst>
          </p:cNvPr>
          <p:cNvSpPr/>
          <p:nvPr/>
        </p:nvSpPr>
        <p:spPr>
          <a:xfrm>
            <a:off x="146305" y="4875800"/>
            <a:ext cx="5541263" cy="5062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Joardar   Biswajit Rana   Rakesh Nemu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F22ACD-7559-E341-3245-A14183AC2591}"/>
              </a:ext>
            </a:extLst>
          </p:cNvPr>
          <p:cNvCxnSpPr/>
          <p:nvPr/>
        </p:nvCxnSpPr>
        <p:spPr>
          <a:xfrm>
            <a:off x="576072" y="3502152"/>
            <a:ext cx="4800600" cy="0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1F1DE9-0378-B909-A709-9E51F22355EE}"/>
              </a:ext>
            </a:extLst>
          </p:cNvPr>
          <p:cNvSpPr txBox="1"/>
          <p:nvPr/>
        </p:nvSpPr>
        <p:spPr>
          <a:xfrm>
            <a:off x="7379208" y="6601968"/>
            <a:ext cx="34900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" dirty="0">
                <a:solidFill>
                  <a:schemeClr val="bg1"/>
                </a:solidFill>
              </a:rPr>
              <a:t>https://encrypted-tbn0.gstatic.com/images?q=tbn:ANd9GcTs0DUerSrIkSWrbxZ3DFBrQwIkcmzZfDYv8Q&amp;s</a:t>
            </a:r>
          </a:p>
        </p:txBody>
      </p:sp>
    </p:spTree>
    <p:extLst>
      <p:ext uri="{BB962C8B-B14F-4D97-AF65-F5344CB8AC3E}">
        <p14:creationId xmlns:p14="http://schemas.microsoft.com/office/powerpoint/2010/main" val="396406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1B13B-CEDF-2179-7479-766CE4E0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59CE3F-0D60-F4BA-3992-6A4D0C7AA1B0}"/>
              </a:ext>
            </a:extLst>
          </p:cNvPr>
          <p:cNvSpPr txBox="1"/>
          <p:nvPr/>
        </p:nvSpPr>
        <p:spPr>
          <a:xfrm>
            <a:off x="456918" y="1902420"/>
            <a:ext cx="50987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Eight standard common sense reasoning benchmarks including Cloze and Winograd style tasks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LLaMA-65B</a:t>
            </a:r>
            <a:r>
              <a:rPr lang="en-US" sz="2000" dirty="0"/>
              <a:t> &gt; </a:t>
            </a:r>
            <a:r>
              <a:rPr lang="en-IN" sz="2000" dirty="0"/>
              <a:t>Chinchilla-70B</a:t>
            </a:r>
            <a:r>
              <a:rPr lang="en-US" sz="2000" dirty="0"/>
              <a:t> on all except </a:t>
            </a:r>
            <a:r>
              <a:rPr lang="en-US" sz="2000" dirty="0" err="1"/>
              <a:t>winogranade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LLaMA-65B</a:t>
            </a:r>
            <a:r>
              <a:rPr lang="en-US" sz="2000" dirty="0"/>
              <a:t> &gt; </a:t>
            </a:r>
            <a:r>
              <a:rPr lang="en-IN" sz="2000" dirty="0" err="1"/>
              <a:t>PaLM</a:t>
            </a:r>
            <a:r>
              <a:rPr lang="en-IN" sz="2000" dirty="0"/>
              <a:t> 540B </a:t>
            </a:r>
            <a:r>
              <a:rPr lang="en-US" sz="2000" dirty="0"/>
              <a:t> on all except </a:t>
            </a:r>
            <a:r>
              <a:rPr lang="en-US" sz="2000" dirty="0" err="1"/>
              <a:t>winogranade</a:t>
            </a:r>
            <a:r>
              <a:rPr lang="en-US" sz="2000" dirty="0"/>
              <a:t>, Boo1Q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</a:t>
            </a:r>
            <a:r>
              <a:rPr lang="en-IN" sz="2000" dirty="0"/>
              <a:t>LLaMA-13B</a:t>
            </a:r>
            <a:r>
              <a:rPr lang="en-US" sz="2000" dirty="0"/>
              <a:t> &gt;GPT 3  despite of 10x small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64D06-7CA6-431A-55B5-3C8E4EB4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0372"/>
            <a:ext cx="5306595" cy="409342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ECB737-DEFE-FA1F-97FD-F5929E3EE412}"/>
              </a:ext>
            </a:extLst>
          </p:cNvPr>
          <p:cNvSpPr txBox="1">
            <a:spLocks/>
          </p:cNvSpPr>
          <p:nvPr/>
        </p:nvSpPr>
        <p:spPr>
          <a:xfrm>
            <a:off x="10676862" y="105257"/>
            <a:ext cx="1621817" cy="40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Main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7EFF3-6A3F-048F-4CC4-93CCD28A752F}"/>
              </a:ext>
            </a:extLst>
          </p:cNvPr>
          <p:cNvSpPr txBox="1"/>
          <p:nvPr/>
        </p:nvSpPr>
        <p:spPr>
          <a:xfrm>
            <a:off x="822960" y="473220"/>
            <a:ext cx="755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Common Sense Reasoning</a:t>
            </a:r>
            <a:r>
              <a:rPr lang="en-US" sz="4000" b="1" dirty="0">
                <a:latin typeface="+mj-lt"/>
              </a:rPr>
              <a:t> Task</a:t>
            </a:r>
            <a:endParaRPr lang="en-I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92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FD04-1BBA-871A-CFC9-28A35B85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DFF1CE-7B27-C5A7-A17C-55B3ADA07537}"/>
              </a:ext>
            </a:extLst>
          </p:cNvPr>
          <p:cNvSpPr txBox="1"/>
          <p:nvPr/>
        </p:nvSpPr>
        <p:spPr>
          <a:xfrm>
            <a:off x="1014702" y="2085300"/>
            <a:ext cx="5098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closed-book question answering benchmarks: Natural Questions and </a:t>
            </a:r>
            <a:r>
              <a:rPr lang="en-US" sz="2000" dirty="0" err="1"/>
              <a:t>TriviaQA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Closed book means models do not have access to documents that contain evidence to answer the question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LLaMA-65B achieve state-of-the-arts performance in the zero-shot and few-shot settings. Though it runs on a single V100 GPU during inference.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0DC5E-8679-ACE4-A85F-FF318AE1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52" y="1427984"/>
            <a:ext cx="3267779" cy="2511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4ED11-56EE-D34A-3FD9-7A5918C7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810" y="4087368"/>
            <a:ext cx="3222943" cy="229328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E235F8-B474-9F88-13EE-2C228B431CE6}"/>
              </a:ext>
            </a:extLst>
          </p:cNvPr>
          <p:cNvSpPr txBox="1">
            <a:spLocks/>
          </p:cNvSpPr>
          <p:nvPr/>
        </p:nvSpPr>
        <p:spPr>
          <a:xfrm>
            <a:off x="10676862" y="105257"/>
            <a:ext cx="1621817" cy="40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Main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F73AB-85BD-249D-356D-3CF215240B15}"/>
              </a:ext>
            </a:extLst>
          </p:cNvPr>
          <p:cNvSpPr txBox="1"/>
          <p:nvPr/>
        </p:nvSpPr>
        <p:spPr>
          <a:xfrm>
            <a:off x="822960" y="473220"/>
            <a:ext cx="792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Closed-book Question Answering Task</a:t>
            </a:r>
          </a:p>
        </p:txBody>
      </p:sp>
    </p:spTree>
    <p:extLst>
      <p:ext uri="{BB962C8B-B14F-4D97-AF65-F5344CB8AC3E}">
        <p14:creationId xmlns:p14="http://schemas.microsoft.com/office/powerpoint/2010/main" val="318584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E71DC-C3E3-58B6-80FB-A0A7B933A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6939A3-71B6-38F1-F31D-E3C56B94EE8C}"/>
              </a:ext>
            </a:extLst>
          </p:cNvPr>
          <p:cNvSpPr txBox="1"/>
          <p:nvPr/>
        </p:nvSpPr>
        <p:spPr>
          <a:xfrm>
            <a:off x="456918" y="2131020"/>
            <a:ext cx="5098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reading comprehension benchmark, RACE,</a:t>
            </a:r>
            <a:r>
              <a:rPr lang="en-IN" sz="2000" dirty="0"/>
              <a:t> collected from English reading comprehension exams designed for middle and high school Chinese students.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LLaMA-65B is competitive with PaLM-540B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LLaMA-13B outperforms GPT-3 by a few percents.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1816-DC9B-718C-C6B8-95B04E0A2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24" y="1673352"/>
            <a:ext cx="4868798" cy="404905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AE172B-9578-F267-8D3A-9AAA120D9D32}"/>
              </a:ext>
            </a:extLst>
          </p:cNvPr>
          <p:cNvSpPr txBox="1">
            <a:spLocks/>
          </p:cNvSpPr>
          <p:nvPr/>
        </p:nvSpPr>
        <p:spPr>
          <a:xfrm>
            <a:off x="10676862" y="105257"/>
            <a:ext cx="1621817" cy="40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Main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1B5B0-BC48-05A8-9E70-547C6C66F51E}"/>
              </a:ext>
            </a:extLst>
          </p:cNvPr>
          <p:cNvSpPr txBox="1"/>
          <p:nvPr/>
        </p:nvSpPr>
        <p:spPr>
          <a:xfrm>
            <a:off x="822960" y="473220"/>
            <a:ext cx="755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Reading Comprehension Task</a:t>
            </a:r>
          </a:p>
        </p:txBody>
      </p:sp>
    </p:spTree>
    <p:extLst>
      <p:ext uri="{BB962C8B-B14F-4D97-AF65-F5344CB8AC3E}">
        <p14:creationId xmlns:p14="http://schemas.microsoft.com/office/powerpoint/2010/main" val="257366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D5191-7E8E-7DA5-CD1E-1D9F5F8B9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AC1A-C748-0113-3834-2E080A51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6862" y="105257"/>
            <a:ext cx="1621817" cy="40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Main Results</a:t>
            </a:r>
          </a:p>
          <a:p>
            <a:pPr marL="0" indent="0">
              <a:buNone/>
            </a:pP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CB60B-7635-27A1-CC28-0FE5F276B954}"/>
              </a:ext>
            </a:extLst>
          </p:cNvPr>
          <p:cNvSpPr txBox="1"/>
          <p:nvPr/>
        </p:nvSpPr>
        <p:spPr>
          <a:xfrm>
            <a:off x="822960" y="473220"/>
            <a:ext cx="755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Mathematical Reasoning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16EE0-9B9E-6A99-0272-0023F300EAD1}"/>
              </a:ext>
            </a:extLst>
          </p:cNvPr>
          <p:cNvSpPr txBox="1"/>
          <p:nvPr/>
        </p:nvSpPr>
        <p:spPr>
          <a:xfrm>
            <a:off x="648665" y="1571955"/>
            <a:ext cx="5413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mathematical reasoning benchmarks: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MATH : dataset of 12K middle school and high school mathematics problems written in LaTeX</a:t>
            </a:r>
          </a:p>
          <a:p>
            <a:pPr lvl="2"/>
            <a:r>
              <a:rPr lang="en-US" sz="2000" dirty="0"/>
              <a:t>GSM8k: a set of middle school mathematical problems</a:t>
            </a:r>
          </a:p>
          <a:p>
            <a:pPr lvl="2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Minerva is a series of </a:t>
            </a:r>
            <a:r>
              <a:rPr lang="en-US" sz="2000" dirty="0" err="1"/>
              <a:t>PaLM</a:t>
            </a:r>
            <a:r>
              <a:rPr lang="en-US" sz="2000" dirty="0"/>
              <a:t> models finetuned on 38.5B tokens extracted from </a:t>
            </a:r>
            <a:r>
              <a:rPr lang="en-US" sz="2000" dirty="0" err="1"/>
              <a:t>ArXiv</a:t>
            </a:r>
            <a:r>
              <a:rPr lang="en-US" sz="2000" dirty="0"/>
              <a:t> and Math Web Pages.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maj1@k denotes evaluations where  k samples are generated for each problem and perform a majority voting.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830F6-C6FD-4D93-0113-592F48FE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103" y="1545277"/>
            <a:ext cx="3752647" cy="47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5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C8F9-EA4F-BF15-042F-ABA73BB7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does </a:t>
            </a:r>
            <a:r>
              <a:rPr lang="en-US" sz="3200" b="1" dirty="0" err="1"/>
              <a:t>LLaMA</a:t>
            </a:r>
            <a:r>
              <a:rPr lang="en-US" sz="3200" b="1" dirty="0"/>
              <a:t> perform on Code Generation and Massive Multitask Language Understanding (MMLU) ?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6E71-C3CA-22A1-F564-07EBABD2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2" y="1679320"/>
            <a:ext cx="6513576" cy="484949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Code Generation</a:t>
            </a:r>
          </a:p>
          <a:p>
            <a:pPr lvl="1"/>
            <a:r>
              <a:rPr lang="en-US" sz="1800" dirty="0"/>
              <a:t>2 benchmarks: </a:t>
            </a:r>
            <a:r>
              <a:rPr lang="en-US" sz="1800" dirty="0" err="1"/>
              <a:t>HumanEval</a:t>
            </a:r>
            <a:r>
              <a:rPr lang="en-US" sz="1800" dirty="0"/>
              <a:t> (Zero-shot) and MBPP (3-shot).</a:t>
            </a:r>
          </a:p>
          <a:p>
            <a:pPr lvl="1"/>
            <a:r>
              <a:rPr lang="en-US" sz="1800" dirty="0"/>
              <a:t>Model receives a description of the program in a few sentences, as well as a few input-output examples.</a:t>
            </a:r>
          </a:p>
          <a:p>
            <a:pPr lvl="2"/>
            <a:r>
              <a:rPr lang="en-US" sz="1600" dirty="0"/>
              <a:t>In </a:t>
            </a:r>
            <a:r>
              <a:rPr lang="en-US" sz="1600" dirty="0" err="1"/>
              <a:t>HumanEval</a:t>
            </a:r>
            <a:r>
              <a:rPr lang="en-US" sz="1600" dirty="0"/>
              <a:t>, it also receives a function signature, and the prompt is formatted as natural code with the textual description and tests in a docstring.</a:t>
            </a:r>
            <a:endParaRPr lang="en-IN" sz="1600" dirty="0"/>
          </a:p>
          <a:p>
            <a:pPr lvl="1"/>
            <a:r>
              <a:rPr lang="en-IN" sz="1800" dirty="0" err="1"/>
              <a:t>LLaMA</a:t>
            </a:r>
            <a:r>
              <a:rPr lang="en-IN" sz="1800" dirty="0"/>
              <a:t> &gt; LaMDA and </a:t>
            </a:r>
            <a:r>
              <a:rPr lang="en-IN" sz="1800" dirty="0" err="1"/>
              <a:t>PaLM</a:t>
            </a:r>
            <a:endParaRPr lang="en-IN" sz="1800" dirty="0"/>
          </a:p>
          <a:p>
            <a:pPr lvl="1"/>
            <a:r>
              <a:rPr lang="en-IN" sz="1800" dirty="0" err="1"/>
              <a:t>PaLM</a:t>
            </a:r>
            <a:r>
              <a:rPr lang="en-IN" sz="1800" dirty="0"/>
              <a:t>-Coder (finetuned on code) increases pass@1 score of </a:t>
            </a:r>
            <a:r>
              <a:rPr lang="en-IN" sz="1800" dirty="0" err="1"/>
              <a:t>PaLM</a:t>
            </a:r>
            <a:r>
              <a:rPr lang="en-IN" sz="1800" dirty="0"/>
              <a:t> on </a:t>
            </a:r>
            <a:r>
              <a:rPr lang="en-IN" sz="1800" dirty="0" err="1"/>
              <a:t>HumanEval</a:t>
            </a:r>
            <a:r>
              <a:rPr lang="en-IN" sz="1800" dirty="0"/>
              <a:t> from 26.2% for </a:t>
            </a:r>
            <a:r>
              <a:rPr lang="en-IN" sz="1800" dirty="0" err="1"/>
              <a:t>PaLM</a:t>
            </a:r>
            <a:r>
              <a:rPr lang="en-IN" sz="1800" dirty="0"/>
              <a:t> to 36%.</a:t>
            </a:r>
          </a:p>
          <a:p>
            <a:r>
              <a:rPr lang="en-US" sz="2400" dirty="0"/>
              <a:t>Massive Multitask Language Understanding (MMLU)</a:t>
            </a:r>
          </a:p>
          <a:p>
            <a:pPr lvl="1"/>
            <a:r>
              <a:rPr lang="en-US" sz="1800" dirty="0"/>
              <a:t>Contains MCQs on humanities, STEM and social sciences.</a:t>
            </a:r>
          </a:p>
          <a:p>
            <a:pPr lvl="1"/>
            <a:r>
              <a:rPr lang="en-US" sz="1800" dirty="0"/>
              <a:t>5-shot setting</a:t>
            </a:r>
          </a:p>
          <a:p>
            <a:pPr lvl="1"/>
            <a:r>
              <a:rPr lang="en-US" sz="1800" dirty="0"/>
              <a:t>LLaMA-65B &lt; Chinchilla70B and PaLM-540B</a:t>
            </a:r>
          </a:p>
          <a:p>
            <a:pPr lvl="1"/>
            <a:r>
              <a:rPr lang="en-US" sz="1800" dirty="0"/>
              <a:t>Limited amount (177GB) of books and academic papers in </a:t>
            </a:r>
            <a:r>
              <a:rPr lang="en-US" sz="1800" dirty="0" err="1"/>
              <a:t>LLaMA’s</a:t>
            </a:r>
            <a:r>
              <a:rPr lang="en-US" sz="1800" dirty="0"/>
              <a:t> pre-training data, while these models were trained on 2TB+ books.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6DA39-B43A-64BF-49BA-AB9008E0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30" y="1590957"/>
            <a:ext cx="2880610" cy="2286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1195-928E-93F5-0E7C-65B612D3E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03" y="4008540"/>
            <a:ext cx="4671465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E1C-801D-57C6-EFB7-3B028FF9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365125"/>
            <a:ext cx="1130198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How does </a:t>
            </a:r>
            <a:r>
              <a:rPr lang="en-US" sz="4000" b="1" dirty="0" err="1"/>
              <a:t>LLaMA</a:t>
            </a:r>
            <a:r>
              <a:rPr lang="en-US" sz="4000" b="1" dirty="0"/>
              <a:t> perform with Instruction Finetuning?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0A13-BCC7-747A-5B65-B8A97CB1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529"/>
            <a:ext cx="4968240" cy="4229290"/>
          </a:xfrm>
        </p:spPr>
        <p:txBody>
          <a:bodyPr>
            <a:normAutofit/>
          </a:bodyPr>
          <a:lstStyle/>
          <a:p>
            <a:r>
              <a:rPr lang="en-US" sz="2400" dirty="0"/>
              <a:t>Briefly finetuning on instructions data rapidly leads to improvements on MMLU.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Resulting in </a:t>
            </a:r>
            <a:r>
              <a:rPr lang="en-US" sz="2400" dirty="0" err="1"/>
              <a:t>LLaMA</a:t>
            </a:r>
            <a:r>
              <a:rPr lang="en-US" sz="2400" dirty="0"/>
              <a:t>-I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5-Shot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BD9DA-2BA4-4DC0-0AA7-07683EB73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80" y="1839372"/>
            <a:ext cx="3536532" cy="37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0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C0F-8BC0-F2EC-F0B4-96695DED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Bias, Toxicity and Misinformation analysis of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LLaMA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8F34-F812-B0D9-6CF3-7DF5853A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472"/>
            <a:ext cx="6906768" cy="5367527"/>
          </a:xfrm>
        </p:spPr>
        <p:txBody>
          <a:bodyPr>
            <a:normAutofit/>
          </a:bodyPr>
          <a:lstStyle/>
          <a:p>
            <a:r>
              <a:rPr lang="en-US" sz="2000" dirty="0" err="1"/>
              <a:t>WinoGender</a:t>
            </a:r>
            <a:endParaRPr lang="en-US" sz="1600" dirty="0"/>
          </a:p>
          <a:p>
            <a:pPr lvl="1"/>
            <a:r>
              <a:rPr lang="en-US" sz="1600" dirty="0"/>
              <a:t>Biases of our model on the gender category</a:t>
            </a:r>
          </a:p>
          <a:p>
            <a:pPr lvl="1"/>
            <a:r>
              <a:rPr lang="en-US" sz="1600" dirty="0" err="1"/>
              <a:t>WinoGender</a:t>
            </a:r>
            <a:r>
              <a:rPr lang="en-US" sz="1600" dirty="0"/>
              <a:t>: Biases are evaluated by determining if a model co-reference resolution performance is impacted by the gender or the pronoun.</a:t>
            </a:r>
          </a:p>
          <a:p>
            <a:pPr lvl="1"/>
            <a:r>
              <a:rPr lang="en-US" sz="1600" dirty="0"/>
              <a:t>Each sentence has three mentions : an “occupation”, a “participant”, and a “pronoun” where the pronoun is co-referencing either the occupation or participant.</a:t>
            </a:r>
          </a:p>
          <a:p>
            <a:pPr lvl="1"/>
            <a:r>
              <a:rPr lang="en-IN" sz="1600" dirty="0"/>
              <a:t>“The nurse notified the patient that his shift would be ending in an hour.”, which is followed by “His” refers to.</a:t>
            </a:r>
          </a:p>
          <a:p>
            <a:pPr lvl="1"/>
            <a:r>
              <a:rPr lang="en-IN" sz="1600" dirty="0"/>
              <a:t>“their/them/someone” accuracy &gt; “her/her/she” or “his/him/he”</a:t>
            </a:r>
          </a:p>
          <a:p>
            <a:pPr lvl="1"/>
            <a:r>
              <a:rPr lang="en-IN" sz="1600" dirty="0"/>
              <a:t>LLaMA-65B makes more errors on gotcha examples, showing that it captures societal biases related to gender and occupation.</a:t>
            </a:r>
          </a:p>
          <a:p>
            <a:r>
              <a:rPr lang="en-IN" sz="2000" dirty="0" err="1"/>
              <a:t>TruthfulQA</a:t>
            </a:r>
            <a:endParaRPr lang="en-IN" sz="1800" dirty="0"/>
          </a:p>
          <a:p>
            <a:pPr lvl="1"/>
            <a:r>
              <a:rPr lang="en-IN" sz="1600" dirty="0"/>
              <a:t>Aims to measure the truthfulness of a model, i.e., its ability to identify when a claim is true.</a:t>
            </a:r>
          </a:p>
          <a:p>
            <a:pPr lvl="1"/>
            <a:r>
              <a:rPr lang="en-IN" sz="1600" dirty="0"/>
              <a:t>Evaluate risks to generate misinformation or false claims.</a:t>
            </a:r>
          </a:p>
          <a:p>
            <a:pPr lvl="1"/>
            <a:r>
              <a:rPr lang="en-IN" sz="1600" dirty="0" err="1"/>
              <a:t>LLaMA</a:t>
            </a:r>
            <a:r>
              <a:rPr lang="en-IN" sz="1600" dirty="0"/>
              <a:t>&gt;GPT-3, but the rate of correct answers is still 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8F3E8-1650-4816-ADDA-571F0626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29" y="4174235"/>
            <a:ext cx="3230866" cy="224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286EB-CCDE-B26E-28A6-6F6AF6EB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57" y="1845498"/>
            <a:ext cx="3492211" cy="19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99B0-6725-51DA-E3CC-0F4A4397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Bias, Toxicity and Misinformation analysis of </a:t>
            </a:r>
            <a:r>
              <a:rPr lang="en-US" sz="3800" b="1" dirty="0" err="1"/>
              <a:t>LLaMA</a:t>
            </a:r>
            <a:endParaRPr lang="en-IN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F7A2-9480-AEF0-A9E9-4F27320F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825624"/>
            <a:ext cx="7434072" cy="483120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RealToxicityPrompts</a:t>
            </a:r>
            <a:endParaRPr lang="en-US" sz="2000" dirty="0"/>
          </a:p>
          <a:p>
            <a:pPr lvl="1"/>
            <a:r>
              <a:rPr lang="en-US" sz="2000" dirty="0"/>
              <a:t>Consists of ~100k prompts that the model must complete; then a toxicity score is automatically evaluated by making a request to </a:t>
            </a:r>
            <a:r>
              <a:rPr lang="en-US" sz="2000" dirty="0" err="1"/>
              <a:t>PerspectiveAPI</a:t>
            </a:r>
            <a:endParaRPr lang="en-US" sz="2000" dirty="0"/>
          </a:p>
          <a:p>
            <a:pPr lvl="1"/>
            <a:r>
              <a:rPr lang="en-US" sz="2000" dirty="0"/>
              <a:t>“Respectful”: prompts starting with “Complete the following sentence in a polite, respected, and unbiased manner:”, and “Basic” is without it.</a:t>
            </a:r>
            <a:endParaRPr lang="en-IN" sz="2000" dirty="0"/>
          </a:p>
          <a:p>
            <a:r>
              <a:rPr lang="en-IN" sz="2000" dirty="0" err="1"/>
              <a:t>CrowS</a:t>
            </a:r>
            <a:r>
              <a:rPr lang="en-IN" sz="2000" dirty="0"/>
              <a:t>-Pairs</a:t>
            </a:r>
          </a:p>
          <a:p>
            <a:pPr lvl="1"/>
            <a:r>
              <a:rPr lang="en-IN" sz="2000" dirty="0"/>
              <a:t>Higher score indicates higher bias.</a:t>
            </a:r>
          </a:p>
          <a:p>
            <a:pPr lvl="1"/>
            <a:r>
              <a:rPr lang="en-IN" sz="2000" dirty="0"/>
              <a:t>Bias in 9 categories: gender, religion, race/colour, sexual orientation, age, nationality, disability, physical appearance and socioeconomic status.</a:t>
            </a:r>
          </a:p>
          <a:p>
            <a:pPr lvl="1"/>
            <a:r>
              <a:rPr lang="en-IN" sz="2000" dirty="0"/>
              <a:t>Each example is composed of a stereotype and an anti-stereotype, we measure the model preference for the stereotypical sentence using the perplexity of both sentences in a zero-shot setting.</a:t>
            </a:r>
          </a:p>
          <a:p>
            <a:pPr lvl="1"/>
            <a:r>
              <a:rPr lang="en-IN" sz="2000" dirty="0" err="1"/>
              <a:t>LlaMA</a:t>
            </a:r>
            <a:r>
              <a:rPr lang="en-IN" sz="2000" dirty="0"/>
              <a:t> is biased in the religion category (+10% compared to OPT-175B), followed by age and gender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201C3-2EB9-643D-BCEA-1CA99553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53" y="4579863"/>
            <a:ext cx="3078747" cy="1660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A5A00-7716-5119-3A75-9113C6CD4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43" y="1603143"/>
            <a:ext cx="3515057" cy="27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FC09-78BF-0A55-256A-88792D45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5928"/>
          </a:xfrm>
        </p:spPr>
        <p:txBody>
          <a:bodyPr>
            <a:normAutofit/>
          </a:bodyPr>
          <a:lstStyle/>
          <a:p>
            <a:r>
              <a:rPr lang="en-US" sz="3800" b="1" dirty="0"/>
              <a:t>Generations from LLaMA-65B (Prompts are in Bold)</a:t>
            </a:r>
            <a:endParaRPr lang="en-IN" sz="3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EBC52-16C1-C040-A294-7E917163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" y="3452218"/>
            <a:ext cx="5901403" cy="2281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1BEDD-1E9F-6DD5-340E-CCBA476F6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85" y="1386328"/>
            <a:ext cx="4741395" cy="1314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B965C-E415-EAF7-2853-BBA0B7EAD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34" y="2774103"/>
            <a:ext cx="4413190" cy="3727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B64DE-7067-F57F-542A-4A534F496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0" y="1431053"/>
            <a:ext cx="4876036" cy="16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0A6D-3912-51B3-D666-8C692844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CB20-BABC-3058-7C27-C7EA4045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159"/>
            <a:ext cx="10515600" cy="3753803"/>
          </a:xfrm>
        </p:spPr>
        <p:txBody>
          <a:bodyPr/>
          <a:lstStyle/>
          <a:p>
            <a:r>
              <a:rPr lang="en-US" dirty="0" err="1"/>
              <a:t>arXiv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https://arxiv.org/abs/2302.13971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https://arxiv.org/abs/1706.03762</a:t>
            </a:r>
            <a:endParaRPr lang="en-US" dirty="0"/>
          </a:p>
          <a:p>
            <a:r>
              <a:rPr lang="en-US" dirty="0"/>
              <a:t>Dr. Manish Gupta: </a:t>
            </a:r>
            <a:r>
              <a:rPr lang="en-US" dirty="0">
                <a:hlinkClick r:id="rId4"/>
              </a:rPr>
              <a:t>https://www.youtube.com/@dlByManish</a:t>
            </a:r>
            <a:endParaRPr lang="en-US" dirty="0"/>
          </a:p>
          <a:p>
            <a:r>
              <a:rPr lang="en-US" dirty="0"/>
              <a:t>Image credits: Google Search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22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29BF0-CD62-EB3F-816B-1AA90B59C1D1}"/>
              </a:ext>
            </a:extLst>
          </p:cNvPr>
          <p:cNvSpPr txBox="1"/>
          <p:nvPr/>
        </p:nvSpPr>
        <p:spPr>
          <a:xfrm>
            <a:off x="886409" y="2024929"/>
            <a:ext cx="9153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Main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Instruction Finetuning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Bias and toxicity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Examples</a:t>
            </a:r>
            <a:endParaRPr lang="en-IN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5EB855-DC68-D31F-2D59-6A7AFBF45BFD}"/>
              </a:ext>
            </a:extLst>
          </p:cNvPr>
          <p:cNvSpPr txBox="1">
            <a:spLocks/>
          </p:cNvSpPr>
          <p:nvPr/>
        </p:nvSpPr>
        <p:spPr>
          <a:xfrm>
            <a:off x="886409" y="484079"/>
            <a:ext cx="8839482" cy="88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latin typeface="+mj-lt"/>
              </a:rPr>
              <a:t>Contents</a:t>
            </a:r>
            <a:endParaRPr lang="en-I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069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89DDD-125D-6CB7-8513-C96F7189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52" y="534849"/>
            <a:ext cx="7260336" cy="5824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E71B6-7C91-86D1-4A67-5EB6790CA1FD}"/>
              </a:ext>
            </a:extLst>
          </p:cNvPr>
          <p:cNvSpPr txBox="1"/>
          <p:nvPr/>
        </p:nvSpPr>
        <p:spPr>
          <a:xfrm>
            <a:off x="3251086" y="1782692"/>
            <a:ext cx="2598027" cy="304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LLaMA</a:t>
            </a:r>
            <a:r>
              <a:rPr lang="en-US" sz="4800" dirty="0">
                <a:solidFill>
                  <a:schemeClr val="bg1"/>
                </a:solidFill>
                <a:latin typeface="Comic Sans MS" panose="030F0702030302020204" pitchFamily="66" charset="0"/>
              </a:rPr>
              <a:t> Says Thank You!!!</a:t>
            </a:r>
            <a:endParaRPr lang="en-IN" sz="4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58697-F388-BA41-C561-45A04D0B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11BE9-3634-9D3F-5EDA-E274DA01385D}"/>
              </a:ext>
            </a:extLst>
          </p:cNvPr>
          <p:cNvSpPr txBox="1"/>
          <p:nvPr/>
        </p:nvSpPr>
        <p:spPr>
          <a:xfrm>
            <a:off x="886408" y="2034073"/>
            <a:ext cx="1023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collection of foundation language models ranging from 7B to 65B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 Language models focus on further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a given compute budget, the best performances are not achieved by the largest models</a:t>
            </a:r>
          </a:p>
          <a:p>
            <a:r>
              <a:rPr lang="en-US" sz="2400" dirty="0"/>
              <a:t>    - Hoffmann et al. (2022) </a:t>
            </a:r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27E2EA-3AFD-C062-CEB4-A3731EB3263A}"/>
              </a:ext>
            </a:extLst>
          </p:cNvPr>
          <p:cNvSpPr txBox="1">
            <a:spLocks/>
          </p:cNvSpPr>
          <p:nvPr/>
        </p:nvSpPr>
        <p:spPr>
          <a:xfrm>
            <a:off x="886409" y="484079"/>
            <a:ext cx="8839482" cy="88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+mj-lt"/>
              </a:rPr>
              <a:t>Introduction</a:t>
            </a:r>
            <a:endParaRPr lang="en-I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03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2F08-BD2A-9564-EE97-2211A472D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6E4A1-AFF1-A022-2397-89B4803DBBEB}"/>
              </a:ext>
            </a:extLst>
          </p:cNvPr>
          <p:cNvSpPr txBox="1"/>
          <p:nvPr/>
        </p:nvSpPr>
        <p:spPr>
          <a:xfrm>
            <a:off x="886409" y="1750609"/>
            <a:ext cx="63733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Hoffmann et al. (2022) recommends training a 10B model on 200B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find that the performance of a 7B model continues to improve even after 1T tokens.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LLaMA-13B outperforms GPT-3(175B) on most benchmarks, despite being 10× smaller.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LLaMA 65B-parameter model is also competitive with Chinchilla 70B and PaLM-540B.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A58E7-5FAD-0083-9B4F-33714B63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243" y="1159965"/>
            <a:ext cx="4165296" cy="45380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E4D340-5BD3-099B-304D-2169E79EA5FD}"/>
              </a:ext>
            </a:extLst>
          </p:cNvPr>
          <p:cNvSpPr txBox="1">
            <a:spLocks/>
          </p:cNvSpPr>
          <p:nvPr/>
        </p:nvSpPr>
        <p:spPr>
          <a:xfrm>
            <a:off x="886409" y="484079"/>
            <a:ext cx="8839482" cy="88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+mj-lt"/>
              </a:rPr>
              <a:t>Introduction</a:t>
            </a:r>
            <a:endParaRPr lang="en-I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79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47DD9-BB13-9349-46FE-D4579CEB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5342C-A137-22E9-8475-8E8434B5E345}"/>
              </a:ext>
            </a:extLst>
          </p:cNvPr>
          <p:cNvSpPr txBox="1"/>
          <p:nvPr/>
        </p:nvSpPr>
        <p:spPr>
          <a:xfrm>
            <a:off x="886409" y="2064327"/>
            <a:ext cx="10432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Trained on 1.4 T tokens using publicly available datasets exclusively, without resorting to proprietary and inaccessible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2048 A100-80GB for approximately 5 months to develop these models.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F32CD-3CD6-B410-C734-FAED294C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24" y="3882594"/>
            <a:ext cx="7681063" cy="235546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C74DF3-AD92-D92E-402C-A1615108B4BE}"/>
              </a:ext>
            </a:extLst>
          </p:cNvPr>
          <p:cNvSpPr txBox="1">
            <a:spLocks/>
          </p:cNvSpPr>
          <p:nvPr/>
        </p:nvSpPr>
        <p:spPr>
          <a:xfrm>
            <a:off x="886409" y="484079"/>
            <a:ext cx="8839482" cy="88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+mj-lt"/>
              </a:rPr>
              <a:t>Introduction</a:t>
            </a:r>
            <a:endParaRPr lang="en-I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943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B858F-378F-671E-9F2C-96B3914A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B8F9B-7E81-47A9-9FB7-A54A30E69204}"/>
              </a:ext>
            </a:extLst>
          </p:cNvPr>
          <p:cNvSpPr txBox="1"/>
          <p:nvPr/>
        </p:nvSpPr>
        <p:spPr>
          <a:xfrm>
            <a:off x="466345" y="1762575"/>
            <a:ext cx="77815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dataset is a mixture of several sources.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English </a:t>
            </a:r>
            <a:r>
              <a:rPr lang="en-IN" sz="2000" dirty="0" err="1"/>
              <a:t>CommonCrawl</a:t>
            </a:r>
            <a:r>
              <a:rPr lang="en-IN" sz="2000" dirty="0"/>
              <a:t> [67%] – from 2017 to 2020.</a:t>
            </a:r>
          </a:p>
          <a:p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err="1"/>
              <a:t>Github</a:t>
            </a:r>
            <a:r>
              <a:rPr lang="en-IN" sz="2000" dirty="0"/>
              <a:t> [4.5%].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Projects that are distributed under the Apache, BSD and MIT licenses.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 Filtered low quality files </a:t>
            </a:r>
          </a:p>
          <a:p>
            <a:pPr lvl="1"/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Wikipedia [4.5%].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From the June-August 2022 period, covering 20 </a:t>
            </a:r>
            <a:r>
              <a:rPr lang="en-IN" sz="2000" dirty="0"/>
              <a:t>languages, which use either the Latin or Cyrillic scripts: </a:t>
            </a:r>
            <a:r>
              <a:rPr lang="en-IN" sz="2000" dirty="0" err="1"/>
              <a:t>bg</a:t>
            </a:r>
            <a:r>
              <a:rPr lang="en-IN" sz="2000" dirty="0"/>
              <a:t>, ca, cs, da, de, </a:t>
            </a:r>
            <a:r>
              <a:rPr lang="en-IN" sz="2000" dirty="0" err="1"/>
              <a:t>en</a:t>
            </a:r>
            <a:r>
              <a:rPr lang="en-IN" sz="2000" dirty="0"/>
              <a:t>, es, </a:t>
            </a:r>
            <a:r>
              <a:rPr lang="en-IN" sz="2000" dirty="0" err="1"/>
              <a:t>fr</a:t>
            </a:r>
            <a:r>
              <a:rPr lang="en-IN" sz="2000" dirty="0"/>
              <a:t>, hr, hu, it, </a:t>
            </a:r>
            <a:r>
              <a:rPr lang="en-IN" sz="2000" dirty="0" err="1"/>
              <a:t>nl</a:t>
            </a:r>
            <a:r>
              <a:rPr lang="en-IN" sz="2000" dirty="0"/>
              <a:t>, pl, pt, </a:t>
            </a:r>
            <a:r>
              <a:rPr lang="en-IN" sz="2000" dirty="0" err="1"/>
              <a:t>ro</a:t>
            </a:r>
            <a:r>
              <a:rPr lang="en-IN" sz="2000" dirty="0"/>
              <a:t>, </a:t>
            </a:r>
            <a:r>
              <a:rPr lang="en-IN" sz="2000" dirty="0" err="1"/>
              <a:t>ru</a:t>
            </a:r>
            <a:r>
              <a:rPr lang="en-IN" sz="2000" dirty="0"/>
              <a:t>, </a:t>
            </a:r>
            <a:r>
              <a:rPr lang="en-IN" sz="2000" dirty="0" err="1"/>
              <a:t>sl</a:t>
            </a:r>
            <a:r>
              <a:rPr lang="en-IN" sz="2000" dirty="0"/>
              <a:t>, </a:t>
            </a:r>
            <a:r>
              <a:rPr lang="en-IN" sz="2000" dirty="0" err="1"/>
              <a:t>sr</a:t>
            </a:r>
            <a:r>
              <a:rPr lang="en-IN" sz="2000" dirty="0"/>
              <a:t>, </a:t>
            </a:r>
            <a:r>
              <a:rPr lang="en-IN" sz="2000" dirty="0" err="1"/>
              <a:t>sv</a:t>
            </a:r>
            <a:r>
              <a:rPr lang="en-IN" sz="2000" dirty="0"/>
              <a:t>, </a:t>
            </a:r>
            <a:r>
              <a:rPr lang="en-IN" sz="2000" dirty="0" err="1"/>
              <a:t>uk</a:t>
            </a:r>
            <a:r>
              <a:rPr lang="en-IN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89E25-2629-445A-B2AC-3289C05F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89" y="1964755"/>
            <a:ext cx="3805057" cy="309605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99BBC7-B7CF-E0CC-4042-CE1C7A18369B}"/>
              </a:ext>
            </a:extLst>
          </p:cNvPr>
          <p:cNvSpPr txBox="1">
            <a:spLocks/>
          </p:cNvSpPr>
          <p:nvPr/>
        </p:nvSpPr>
        <p:spPr>
          <a:xfrm>
            <a:off x="10676862" y="105257"/>
            <a:ext cx="1621817" cy="40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Approach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828DA1-1AD0-4213-17FE-39EF486AD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9" y="484079"/>
            <a:ext cx="8839482" cy="8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+mj-lt"/>
              </a:rPr>
              <a:t>Pretraining</a:t>
            </a:r>
            <a:endParaRPr lang="en-I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84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D7D8-96C2-7FB3-93E3-9DCB3E9AB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0B20-6FE9-B083-85F4-CD62B63F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9" y="484079"/>
            <a:ext cx="8839482" cy="8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+mj-lt"/>
              </a:rPr>
              <a:t>Pretraining</a:t>
            </a:r>
            <a:endParaRPr lang="en-IN" sz="40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5CF53-7B2F-D632-C21D-5D26E818CDF8}"/>
              </a:ext>
            </a:extLst>
          </p:cNvPr>
          <p:cNvSpPr txBox="1"/>
          <p:nvPr/>
        </p:nvSpPr>
        <p:spPr>
          <a:xfrm>
            <a:off x="466344" y="1473959"/>
            <a:ext cx="73974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Gutenberg and Books3 [4.5%].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Gutenberg Project, which contains books that are in the public domain.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Books3 ,a publicly available dataset for training large language models.</a:t>
            </a:r>
          </a:p>
          <a:p>
            <a:pPr lvl="1"/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err="1"/>
              <a:t>ArXiv</a:t>
            </a:r>
            <a:r>
              <a:rPr lang="en-IN" sz="2000" dirty="0"/>
              <a:t> [2.5%].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add scientific data</a:t>
            </a:r>
            <a:r>
              <a:rPr lang="en-IN" sz="2000" dirty="0"/>
              <a:t>,</a:t>
            </a:r>
            <a:r>
              <a:rPr lang="en-US" sz="2000" dirty="0" err="1"/>
              <a:t>arXiv</a:t>
            </a:r>
            <a:r>
              <a:rPr lang="en-US" sz="2000" dirty="0"/>
              <a:t> Latex files </a:t>
            </a:r>
          </a:p>
          <a:p>
            <a:pPr lvl="1"/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Stack Exchange [2%].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US" sz="2000" dirty="0"/>
              <a:t>High quality questions and answers that covers a diverse set of domains, ranging from computer science to chemistry</a:t>
            </a:r>
          </a:p>
          <a:p>
            <a:pPr lvl="1"/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Tokenizer - BPE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C7630-A901-9A9F-4B8F-EE6D040F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05" y="1608678"/>
            <a:ext cx="3805057" cy="377536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7A2A16-4038-535A-50C4-4AF8E3F0EF30}"/>
              </a:ext>
            </a:extLst>
          </p:cNvPr>
          <p:cNvSpPr txBox="1">
            <a:spLocks/>
          </p:cNvSpPr>
          <p:nvPr/>
        </p:nvSpPr>
        <p:spPr>
          <a:xfrm>
            <a:off x="10676862" y="114401"/>
            <a:ext cx="1621817" cy="40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Approach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601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1CAF8-504B-F2FE-62CF-796F1833514E}"/>
              </a:ext>
            </a:extLst>
          </p:cNvPr>
          <p:cNvSpPr txBox="1"/>
          <p:nvPr/>
        </p:nvSpPr>
        <p:spPr>
          <a:xfrm>
            <a:off x="510988" y="286871"/>
            <a:ext cx="5719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ARCHITECTURE :</a:t>
            </a:r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A1C5A-AD26-F76F-B332-6265F6E28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50" y="1129553"/>
            <a:ext cx="4580746" cy="5317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333BB-119C-F0C1-2D2B-832FB1D1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3" y="1065277"/>
            <a:ext cx="3481431" cy="4903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7C10A8-EF50-9CD5-1989-F04FF96E55E2}"/>
              </a:ext>
            </a:extLst>
          </p:cNvPr>
          <p:cNvSpPr txBox="1"/>
          <p:nvPr/>
        </p:nvSpPr>
        <p:spPr>
          <a:xfrm>
            <a:off x="1113194" y="5993794"/>
            <a:ext cx="276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Vanilla Transformer</a:t>
            </a:r>
            <a:endParaRPr lang="en-IN" dirty="0"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50C11-25D7-B250-21BE-43354B8C32B8}"/>
              </a:ext>
            </a:extLst>
          </p:cNvPr>
          <p:cNvSpPr txBox="1"/>
          <p:nvPr/>
        </p:nvSpPr>
        <p:spPr>
          <a:xfrm>
            <a:off x="3856395" y="1916867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86615-BE08-9505-A5C3-9F56E0F34EFF}"/>
              </a:ext>
            </a:extLst>
          </p:cNvPr>
          <p:cNvSpPr txBox="1"/>
          <p:nvPr/>
        </p:nvSpPr>
        <p:spPr>
          <a:xfrm>
            <a:off x="3856395" y="2311022"/>
            <a:ext cx="3845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Pre-normalization using RMS Norm [GPT3]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Rotary Positional Embedding (</a:t>
            </a:r>
            <a:r>
              <a:rPr lang="en-US" dirty="0" err="1"/>
              <a:t>RoPE</a:t>
            </a:r>
            <a:r>
              <a:rPr lang="en-US" dirty="0"/>
              <a:t>) [</a:t>
            </a:r>
            <a:r>
              <a:rPr lang="en-US" dirty="0" err="1"/>
              <a:t>GPTNeo</a:t>
            </a:r>
            <a:r>
              <a:rPr lang="en-U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SwiGLU</a:t>
            </a:r>
            <a:r>
              <a:rPr lang="en-US" dirty="0"/>
              <a:t> Activation Function [</a:t>
            </a:r>
            <a:r>
              <a:rPr lang="en-US" dirty="0" err="1"/>
              <a:t>PaLM</a:t>
            </a:r>
            <a:r>
              <a:rPr lang="en-U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AdamW</a:t>
            </a:r>
            <a:r>
              <a:rPr lang="en-US" dirty="0"/>
              <a:t> optimization rule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Multi-Query Attention is used With KV cache.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8B6863-B6FF-DAF7-12C3-ED4A98525E7D}"/>
              </a:ext>
            </a:extLst>
          </p:cNvPr>
          <p:cNvSpPr txBox="1">
            <a:spLocks/>
          </p:cNvSpPr>
          <p:nvPr/>
        </p:nvSpPr>
        <p:spPr>
          <a:xfrm>
            <a:off x="10676862" y="105257"/>
            <a:ext cx="1621817" cy="40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Approach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78815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00603-795E-01CA-D744-E92B4DEFFCB7}"/>
              </a:ext>
            </a:extLst>
          </p:cNvPr>
          <p:cNvSpPr txBox="1"/>
          <p:nvPr/>
        </p:nvSpPr>
        <p:spPr>
          <a:xfrm>
            <a:off x="510988" y="286871"/>
            <a:ext cx="11403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/>
              <a:t>Pre-Normalization using RMS norm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IN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Zhang and </a:t>
            </a:r>
            <a:r>
              <a:rPr lang="en-IN" sz="20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Sennrich</a:t>
            </a:r>
            <a:r>
              <a:rPr lang="en-IN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(2019)] </a:t>
            </a:r>
            <a:r>
              <a:rPr lang="en-US" sz="2000" b="1" i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Uses only the variance to normalize , Doesn’t use Mean centering. 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Handles Internal covariate shift as Layer Normalization.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Always used before each sublayer , so that the true meaning of the skip connection is not disturbed.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8678E-7FCD-C87E-95A2-1ED361AA41EC}"/>
              </a:ext>
            </a:extLst>
          </p:cNvPr>
          <p:cNvSpPr txBox="1"/>
          <p:nvPr/>
        </p:nvSpPr>
        <p:spPr>
          <a:xfrm>
            <a:off x="510987" y="1589729"/>
            <a:ext cx="10416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/>
              <a:t>Rotary Positional Embedding (</a:t>
            </a:r>
            <a:r>
              <a:rPr lang="en-US" sz="2000" b="1" i="1" dirty="0" err="1"/>
              <a:t>RoPE</a:t>
            </a:r>
            <a:r>
              <a:rPr lang="en-US" sz="2000" b="1" i="1" dirty="0"/>
              <a:t>)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IN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 et al. (2021)] </a:t>
            </a:r>
            <a:r>
              <a:rPr lang="en-US" sz="2000" b="1" i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deals with 2 tokens at a time ,It Encodes the distance between 2 tokens in a sentence as well as the position of the tokens in the PEEV. 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Embedding Vectors are First Multiplied with Q,K Weight matrix, then the </a:t>
            </a:r>
            <a:r>
              <a:rPr lang="en-IN" sz="2000" dirty="0" err="1"/>
              <a:t>RoPE</a:t>
            </a:r>
            <a:r>
              <a:rPr lang="en-IN" sz="2000" dirty="0"/>
              <a:t> is applied.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It is only applied to q and k not applied to v as it is the product of q and 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92C14-59E3-18CF-4E5B-75B942BAE653}"/>
              </a:ext>
            </a:extLst>
          </p:cNvPr>
          <p:cNvSpPr txBox="1"/>
          <p:nvPr/>
        </p:nvSpPr>
        <p:spPr>
          <a:xfrm>
            <a:off x="510987" y="3246008"/>
            <a:ext cx="11403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err="1"/>
              <a:t>SwiGLU</a:t>
            </a:r>
            <a:r>
              <a:rPr lang="en-US" sz="2000" b="1" i="1" dirty="0"/>
              <a:t> Activation function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IN" sz="20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Shazeer</a:t>
            </a:r>
            <a:r>
              <a:rPr lang="en-IN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(2020)] </a:t>
            </a:r>
            <a:r>
              <a:rPr lang="en-US" sz="2000" b="1" i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 variant of GLU activation where Swish function is used. 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Works well in the Feed </a:t>
            </a:r>
            <a:r>
              <a:rPr lang="en-IN" sz="2000" dirty="0" err="1"/>
              <a:t>Forrward</a:t>
            </a:r>
            <a:r>
              <a:rPr lang="en-IN" sz="2000" dirty="0"/>
              <a:t> Neural Network in the </a:t>
            </a:r>
            <a:r>
              <a:rPr lang="en-IN" sz="2000" dirty="0" err="1"/>
              <a:t>LLaMA</a:t>
            </a:r>
            <a:r>
              <a:rPr lang="en-IN" sz="2000" dirty="0"/>
              <a:t> architecture.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745A5-5839-FC18-D85B-27486F29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78" y="3241526"/>
            <a:ext cx="2339317" cy="1856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568EA4-75C0-AE4A-8EE1-1706DA82AB50}"/>
              </a:ext>
            </a:extLst>
          </p:cNvPr>
          <p:cNvSpPr txBox="1"/>
          <p:nvPr/>
        </p:nvSpPr>
        <p:spPr>
          <a:xfrm>
            <a:off x="510987" y="4261671"/>
            <a:ext cx="8848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err="1"/>
              <a:t>AdamW</a:t>
            </a:r>
            <a:r>
              <a:rPr lang="en-US" sz="2000" b="1" i="1" dirty="0"/>
              <a:t> Optimization 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[(</a:t>
            </a:r>
            <a:r>
              <a:rPr lang="en-US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Loshchilov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Hutter, 2017)]</a:t>
            </a:r>
            <a:r>
              <a:rPr lang="en-US" sz="2000" b="1" i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It is a updated version of Adam, Uses the L2 Regularization term(</a:t>
            </a:r>
            <a:r>
              <a:rPr lang="el-GR" sz="2000" b="0" i="0" dirty="0">
                <a:effectLst/>
                <a:latin typeface="Google Sans"/>
              </a:rPr>
              <a:t>λ</a:t>
            </a:r>
            <a:r>
              <a:rPr lang="en-US" sz="2000" b="0" i="0" dirty="0">
                <a:effectLst/>
                <a:latin typeface="Google Sans"/>
              </a:rPr>
              <a:t>Wₜ</a:t>
            </a:r>
            <a:r>
              <a:rPr lang="en-IN" sz="2000" dirty="0"/>
              <a:t>) as the Weight decay, where </a:t>
            </a:r>
            <a:r>
              <a:rPr lang="el-GR" sz="2000" b="0" i="0" dirty="0">
                <a:effectLst/>
                <a:latin typeface="Google Sans"/>
              </a:rPr>
              <a:t>λ</a:t>
            </a:r>
            <a:r>
              <a:rPr lang="en-US" sz="2000" b="0" i="0" dirty="0">
                <a:effectLst/>
                <a:latin typeface="Google Sans"/>
              </a:rPr>
              <a:t> is a trainable parameter.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oogle Sans"/>
              </a:rPr>
              <a:t>In </a:t>
            </a:r>
            <a:r>
              <a:rPr lang="en-US" sz="2000" dirty="0" err="1">
                <a:latin typeface="Google Sans"/>
              </a:rPr>
              <a:t>LLaMA</a:t>
            </a:r>
            <a:r>
              <a:rPr lang="en-US" sz="2000" dirty="0">
                <a:latin typeface="Google Sans"/>
              </a:rPr>
              <a:t> </a:t>
            </a:r>
            <a:r>
              <a:rPr lang="en-US" sz="2000" dirty="0" err="1">
                <a:latin typeface="Google Sans"/>
              </a:rPr>
              <a:t>AdamW</a:t>
            </a:r>
            <a:r>
              <a:rPr lang="en-US" sz="2000" dirty="0">
                <a:latin typeface="Google Sans"/>
              </a:rPr>
              <a:t> uses </a:t>
            </a:r>
            <a:r>
              <a:rPr lang="el-GR" sz="2000" dirty="0">
                <a:latin typeface="Google Sans"/>
              </a:rPr>
              <a:t>β ₁</a:t>
            </a:r>
            <a:r>
              <a:rPr lang="en-US" sz="2000" dirty="0">
                <a:latin typeface="Google Sans"/>
              </a:rPr>
              <a:t>=0.9, </a:t>
            </a:r>
            <a:r>
              <a:rPr lang="el-GR" sz="2000" dirty="0">
                <a:latin typeface="Google Sans"/>
              </a:rPr>
              <a:t>β ₂ </a:t>
            </a:r>
            <a:r>
              <a:rPr lang="en-US" sz="2000" dirty="0">
                <a:latin typeface="Google Sans"/>
              </a:rPr>
              <a:t>=0.95,</a:t>
            </a:r>
            <a:r>
              <a:rPr lang="el-GR" sz="2000" b="0" i="0" dirty="0">
                <a:effectLst/>
                <a:latin typeface="Google Sans"/>
              </a:rPr>
              <a:t> λ</a:t>
            </a:r>
            <a:r>
              <a:rPr lang="en-US" sz="2000" b="0" i="0" dirty="0">
                <a:effectLst/>
                <a:latin typeface="Google Sans"/>
              </a:rPr>
              <a:t>=0.1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0C7CD-DDDA-6951-1E21-ACF5F9597E7E}"/>
              </a:ext>
            </a:extLst>
          </p:cNvPr>
          <p:cNvSpPr txBox="1"/>
          <p:nvPr/>
        </p:nvSpPr>
        <p:spPr>
          <a:xfrm>
            <a:off x="510986" y="5529032"/>
            <a:ext cx="11331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/>
              <a:t>KV cache</a:t>
            </a:r>
            <a:r>
              <a:rPr lang="en-IN" sz="2000" b="1" i="1" dirty="0"/>
              <a:t> </a:t>
            </a:r>
            <a:r>
              <a:rPr lang="en-I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[Rabe and Staats (2021)]</a:t>
            </a:r>
            <a:r>
              <a:rPr lang="en-US" sz="2000" b="1" i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Stores the Previous K,V Tokens so that it doesn’t have to calculate same attentions again and again.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Helps a lot in computation of the attention.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7DC484-EE8B-3ACC-C657-79EB24BF0531}"/>
              </a:ext>
            </a:extLst>
          </p:cNvPr>
          <p:cNvSpPr txBox="1">
            <a:spLocks/>
          </p:cNvSpPr>
          <p:nvPr/>
        </p:nvSpPr>
        <p:spPr>
          <a:xfrm>
            <a:off x="10676862" y="105257"/>
            <a:ext cx="1621817" cy="40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Approach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8436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1469</Words>
  <Application>Microsoft Office PowerPoint</Application>
  <PresentationFormat>Widescreen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Comic Sans MS</vt:lpstr>
      <vt:lpstr>Google Sans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LLaMA perform on Code Generation and Massive Multitask Language Understanding (MMLU) ?</vt:lpstr>
      <vt:lpstr>How does LLaMA perform with Instruction Finetuning?</vt:lpstr>
      <vt:lpstr>Bias, Toxicity and Misinformation analysis of LLaMA</vt:lpstr>
      <vt:lpstr>Bias, Toxicity and Misinformation analysis of LLaMA</vt:lpstr>
      <vt:lpstr>Generations from LLaMA-65B (Prompts are in Bold)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Nemu</dc:creator>
  <cp:lastModifiedBy>Anurag Joardar</cp:lastModifiedBy>
  <cp:revision>10</cp:revision>
  <dcterms:created xsi:type="dcterms:W3CDTF">2024-11-22T14:09:14Z</dcterms:created>
  <dcterms:modified xsi:type="dcterms:W3CDTF">2024-11-23T08:39:46Z</dcterms:modified>
</cp:coreProperties>
</file>