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69" r:id="rId5"/>
    <p:sldId id="259" r:id="rId6"/>
    <p:sldId id="270" r:id="rId7"/>
    <p:sldId id="271" r:id="rId8"/>
    <p:sldId id="268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17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89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4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0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9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9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8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1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5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3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5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5DC6FA-1FAF-462F-5861-05AB891D15D8}"/>
              </a:ext>
            </a:extLst>
          </p:cNvPr>
          <p:cNvSpPr/>
          <p:nvPr/>
        </p:nvSpPr>
        <p:spPr>
          <a:xfrm>
            <a:off x="2174150" y="918169"/>
            <a:ext cx="725711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0" u="sng" dirty="0">
                <a:solidFill>
                  <a:srgbClr val="242E2B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TableTalk</a:t>
            </a:r>
          </a:p>
          <a:p>
            <a:pPr algn="ctr"/>
            <a:r>
              <a:rPr lang="en-US" sz="3000" b="1" i="0" dirty="0">
                <a:solidFill>
                  <a:srgbClr val="242E2B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Question Answering on Tabular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B94575-5E70-DD8D-06A5-8135A84C43CC}"/>
                  </a:ext>
                </a:extLst>
              </p:cNvPr>
              <p:cNvSpPr/>
              <p:nvPr/>
            </p:nvSpPr>
            <p:spPr>
              <a:xfrm>
                <a:off x="3460635" y="2362532"/>
                <a:ext cx="4684144" cy="14773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5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 Table Turners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B94575-5E70-DD8D-06A5-8135A84C4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35" y="2362532"/>
                <a:ext cx="4684144" cy="1477328"/>
              </a:xfrm>
              <a:prstGeom prst="rect">
                <a:avLst/>
              </a:prstGeom>
              <a:blipFill>
                <a:blip r:embed="rId2"/>
                <a:stretch>
                  <a:fillRect b="-19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F31B9D8-20CC-B502-8184-D27A2B27AB03}"/>
              </a:ext>
            </a:extLst>
          </p:cNvPr>
          <p:cNvSpPr/>
          <p:nvPr/>
        </p:nvSpPr>
        <p:spPr>
          <a:xfrm>
            <a:off x="1216325" y="4344746"/>
            <a:ext cx="9256143" cy="6718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Anurag Joardar              Biswajit Rana                Rakesh Nemu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642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5E4D-BFF3-FCD9-40F8-2A6550FBE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2649"/>
            <a:ext cx="10820400" cy="37860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Comic Sans MS" panose="030F0702030302020204" pitchFamily="66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5000" dirty="0">
                <a:latin typeface="Comic Sans MS" panose="030F0702030302020204" pitchFamily="66" charset="0"/>
              </a:rPr>
              <a:t>Any Query?</a:t>
            </a:r>
            <a:endParaRPr lang="en-IN" sz="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62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A3AA-EF94-2498-E97E-F8B9AADF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87" y="2009954"/>
            <a:ext cx="6538822" cy="366622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Organizations rely heavily on structured data stored in tabular formats, such as databases and spreadsheets, to make informed decisions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Accessing this data often requires technical expertise, particularly in querying languages like SQL.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Creates a barrier for non-technical users who need to interact with data quickly and effectively.</a:t>
            </a:r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79769C-01A8-19BA-5689-1ABA747A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9" y="462448"/>
            <a:ext cx="8212347" cy="1021295"/>
          </a:xfrm>
        </p:spPr>
        <p:txBody>
          <a:bodyPr>
            <a:noAutofit/>
          </a:bodyPr>
          <a:lstStyle/>
          <a:p>
            <a:r>
              <a:rPr lang="en-IN" sz="4800" dirty="0"/>
              <a:t>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5D27-F36E-3801-3A4D-F15EB45C5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09" y="1771740"/>
            <a:ext cx="5223024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E006-6783-8903-983A-960A4DBD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93" y="1874592"/>
            <a:ext cx="7677510" cy="3939612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2500" b="1" dirty="0"/>
              <a:t>To develop a model that accurately answers natural language questions by extracting and interpreting relevant information from structured tabular data.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US" sz="2200" dirty="0"/>
              <a:t>Develop a deep learning model or use a pre-trained one for extracting and interpreting relevant information from structured tabular data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US" sz="2200" dirty="0"/>
              <a:t>Integrate the model into a user-friendly system, ensuring it handles various types of questions and table formats accurately.</a:t>
            </a:r>
          </a:p>
          <a:p>
            <a:pPr marL="36900" indent="0" algn="just">
              <a:buNone/>
            </a:pPr>
            <a:endParaRPr lang="en-US" sz="2000" dirty="0"/>
          </a:p>
          <a:p>
            <a:pPr marL="379800" indent="-34290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3B953-B562-81FF-7453-34F003FF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5" y="747121"/>
            <a:ext cx="8962846" cy="788382"/>
          </a:xfrm>
        </p:spPr>
        <p:txBody>
          <a:bodyPr>
            <a:noAutofit/>
          </a:bodyPr>
          <a:lstStyle/>
          <a:p>
            <a:r>
              <a:rPr lang="en-US" sz="4800" dirty="0"/>
              <a:t>O</a:t>
            </a:r>
            <a:r>
              <a:rPr lang="en-IN" sz="4800" dirty="0"/>
              <a:t>bjective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C51A1-CE55-EF20-DE2A-06C8ADDF1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23" y="1900469"/>
            <a:ext cx="3258127" cy="325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1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B8A86-5E09-2284-ECA5-6D251E7A4C10}"/>
              </a:ext>
            </a:extLst>
          </p:cNvPr>
          <p:cNvSpPr txBox="1"/>
          <p:nvPr/>
        </p:nvSpPr>
        <p:spPr>
          <a:xfrm>
            <a:off x="923026" y="1112808"/>
            <a:ext cx="105414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Merriweather" panose="00000500000000000000" pitchFamily="2" charset="0"/>
              </a:rPr>
              <a:t>INPUT                       Table Question Answering                  Model Output</a:t>
            </a:r>
            <a:endParaRPr lang="en-IN" sz="2500" dirty="0">
              <a:latin typeface="Merriweather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E51419-85AA-F8C7-6AE7-F08FEF6D5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3049"/>
              </p:ext>
            </p:extLst>
          </p:nvPr>
        </p:nvGraphicFramePr>
        <p:xfrm>
          <a:off x="432729" y="2217420"/>
          <a:ext cx="2759044" cy="2423160"/>
        </p:xfrm>
        <a:graphic>
          <a:graphicData uri="http://schemas.openxmlformats.org/drawingml/2006/table">
            <a:tbl>
              <a:tblPr/>
              <a:tblGrid>
                <a:gridCol w="619694">
                  <a:extLst>
                    <a:ext uri="{9D8B030D-6E8A-4147-A177-3AD203B41FA5}">
                      <a16:colId xmlns:a16="http://schemas.microsoft.com/office/drawing/2014/main" val="3655113565"/>
                    </a:ext>
                  </a:extLst>
                </a:gridCol>
                <a:gridCol w="759828">
                  <a:extLst>
                    <a:ext uri="{9D8B030D-6E8A-4147-A177-3AD203B41FA5}">
                      <a16:colId xmlns:a16="http://schemas.microsoft.com/office/drawing/2014/main" val="3268334776"/>
                    </a:ext>
                  </a:extLst>
                </a:gridCol>
                <a:gridCol w="689761">
                  <a:extLst>
                    <a:ext uri="{9D8B030D-6E8A-4147-A177-3AD203B41FA5}">
                      <a16:colId xmlns:a16="http://schemas.microsoft.com/office/drawing/2014/main" val="217245527"/>
                    </a:ext>
                  </a:extLst>
                </a:gridCol>
                <a:gridCol w="689761">
                  <a:extLst>
                    <a:ext uri="{9D8B030D-6E8A-4147-A177-3AD203B41FA5}">
                      <a16:colId xmlns:a16="http://schemas.microsoft.com/office/drawing/2014/main" val="1673118899"/>
                    </a:ext>
                  </a:extLst>
                </a:gridCol>
              </a:tblGrid>
              <a:tr h="627923">
                <a:tc>
                  <a:txBody>
                    <a:bodyPr/>
                    <a:lstStyle/>
                    <a:p>
                      <a:r>
                        <a:rPr lang="en-IN" sz="1500" b="1" dirty="0">
                          <a:effectLst/>
                        </a:rPr>
                        <a:t>Rank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D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effectLst/>
                        </a:rPr>
                        <a:t>Name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9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 err="1">
                          <a:effectLst/>
                        </a:rPr>
                        <a:t>No.of</a:t>
                      </a:r>
                      <a:r>
                        <a:rPr lang="en-IN" sz="1500" b="1" dirty="0">
                          <a:effectLst/>
                        </a:rPr>
                        <a:t> reigns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effectLst/>
                        </a:rPr>
                        <a:t>Combined days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856515"/>
                  </a:ext>
                </a:extLst>
              </a:tr>
              <a:tr h="417546"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8D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9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D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 err="1">
                          <a:effectLst/>
                        </a:rPr>
                        <a:t>lou</a:t>
                      </a:r>
                      <a:r>
                        <a:rPr lang="en-IN" sz="1500" dirty="0">
                          <a:effectLst/>
                        </a:rPr>
                        <a:t> </a:t>
                      </a:r>
                      <a:r>
                        <a:rPr lang="en-IN" sz="1500" dirty="0" err="1">
                          <a:effectLst/>
                        </a:rPr>
                        <a:t>Thesz</a:t>
                      </a:r>
                      <a:endParaRPr lang="en-IN" sz="15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109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9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8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3749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370904"/>
                  </a:ext>
                </a:extLst>
              </a:tr>
              <a:tr h="417546"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Ric Flair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8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B08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8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3103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8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015370"/>
                  </a:ext>
                </a:extLst>
              </a:tr>
              <a:tr h="417546"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Harley Race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8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1799</a:t>
                      </a:r>
                    </a:p>
                  </a:txBody>
                  <a:tcPr anchor="ctr">
                    <a:lnL w="7620" cap="flat" cmpd="sng" algn="ctr">
                      <a:solidFill>
                        <a:srgbClr val="B08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8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8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8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66947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813D80-9777-DC44-E792-1B9C18FFEDCD}"/>
              </a:ext>
            </a:extLst>
          </p:cNvPr>
          <p:cNvSpPr/>
          <p:nvPr/>
        </p:nvSpPr>
        <p:spPr>
          <a:xfrm>
            <a:off x="4459849" y="2320506"/>
            <a:ext cx="2759044" cy="21824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Question</a:t>
            </a:r>
            <a:r>
              <a:rPr lang="en-US" dirty="0"/>
              <a:t>: What is the number of reigns for Harley Race?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0E1F76-B627-729E-508D-E9257DB7F4F4}"/>
              </a:ext>
            </a:extLst>
          </p:cNvPr>
          <p:cNvSpPr/>
          <p:nvPr/>
        </p:nvSpPr>
        <p:spPr>
          <a:xfrm>
            <a:off x="8971472" y="2984735"/>
            <a:ext cx="2363637" cy="871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</a:t>
            </a:r>
            <a:r>
              <a:rPr lang="en-US" dirty="0"/>
              <a:t> : 7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F0202D-0A3C-AC51-0440-9807D5CE6E2C}"/>
              </a:ext>
            </a:extLst>
          </p:cNvPr>
          <p:cNvCxnSpPr/>
          <p:nvPr/>
        </p:nvCxnSpPr>
        <p:spPr>
          <a:xfrm>
            <a:off x="3476443" y="3416056"/>
            <a:ext cx="6642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381D0D-1CFA-5DFD-62A1-224941F1C066}"/>
              </a:ext>
            </a:extLst>
          </p:cNvPr>
          <p:cNvCxnSpPr/>
          <p:nvPr/>
        </p:nvCxnSpPr>
        <p:spPr>
          <a:xfrm>
            <a:off x="7729255" y="3416056"/>
            <a:ext cx="6642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8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658A4-FCAB-6F1B-071C-6DE9CB460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7810"/>
            <a:ext cx="10353762" cy="435058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 </a:t>
            </a:r>
            <a:r>
              <a:rPr lang="en-IN" sz="2200" b="1" i="1" dirty="0"/>
              <a:t>Data Collection and Preprocessing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dirty="0"/>
              <a:t>Collection of Dataset will be released on 2</a:t>
            </a:r>
            <a:r>
              <a:rPr lang="en-IN" baseline="30000" dirty="0"/>
              <a:t>nd</a:t>
            </a:r>
            <a:r>
              <a:rPr lang="en-IN" dirty="0"/>
              <a:t> of September, 2024 (Databench, SemEval25)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 </a:t>
            </a:r>
            <a:r>
              <a:rPr lang="en-IN" sz="2200" b="1" i="1" dirty="0"/>
              <a:t>Model Development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b="1" dirty="0"/>
              <a:t>Structured Query Model</a:t>
            </a:r>
            <a:r>
              <a:rPr lang="en-IN" dirty="0"/>
              <a:t>:  </a:t>
            </a:r>
            <a:r>
              <a:rPr lang="en-US" dirty="0"/>
              <a:t>Design a model that translates natural language questions into structured queries like SQL. The model could be a seq2seq transformer that generates SQL queries based on input questions.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Pre-trained Language Models with Structured Data</a:t>
            </a:r>
            <a:r>
              <a:rPr lang="en-US" dirty="0"/>
              <a:t>: Leverage pre-trained language models with additional structured data representations. This can be done by converting tabular data into a text format that the model can process.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Graph-based Approach</a:t>
            </a:r>
            <a:r>
              <a:rPr lang="en-US" dirty="0"/>
              <a:t>: Convert the table into a graph, with nodes representing cells or entire rows and edges representing column relationships. Use the GNN to predict answers or relevant nodes.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sz="2200" b="1" i="1" dirty="0"/>
              <a:t>Model Deployment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Develop a web-based application for real-time QA over any input tabular data.</a:t>
            </a:r>
            <a:endParaRPr lang="en-IN" u="sng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A8537-649E-2281-7172-1F33052D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66" y="836767"/>
            <a:ext cx="8497019" cy="684937"/>
          </a:xfrm>
        </p:spPr>
        <p:txBody>
          <a:bodyPr>
            <a:noAutofit/>
          </a:bodyPr>
          <a:lstStyle/>
          <a:p>
            <a:r>
              <a:rPr lang="en-US" sz="4800" dirty="0"/>
              <a:t>Methodology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17450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C18B59-3A97-E5CF-7B7C-D80DB5CC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66" y="836767"/>
            <a:ext cx="8497019" cy="684937"/>
          </a:xfrm>
        </p:spPr>
        <p:txBody>
          <a:bodyPr>
            <a:noAutofit/>
          </a:bodyPr>
          <a:lstStyle/>
          <a:p>
            <a:r>
              <a:rPr lang="en-US" sz="4800" dirty="0"/>
              <a:t>Dataset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A956E-ECDC-188C-B190-180A745315DB}"/>
              </a:ext>
            </a:extLst>
          </p:cNvPr>
          <p:cNvSpPr txBox="1"/>
          <p:nvPr/>
        </p:nvSpPr>
        <p:spPr>
          <a:xfrm>
            <a:off x="708660" y="2049780"/>
            <a:ext cx="63877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The paper proposes </a:t>
            </a:r>
            <a:r>
              <a:rPr lang="en-US" sz="2000" dirty="0" err="1"/>
              <a:t>DataBench</a:t>
            </a:r>
            <a:r>
              <a:rPr lang="en-US" sz="2000" dirty="0"/>
              <a:t>, a benchmark composed of </a:t>
            </a:r>
          </a:p>
          <a:p>
            <a:pPr algn="just"/>
            <a:r>
              <a:rPr lang="en-US" sz="2000" dirty="0"/>
              <a:t>65 real-world datasets over several domains, including</a:t>
            </a:r>
          </a:p>
          <a:p>
            <a:pPr algn="just"/>
            <a:r>
              <a:rPr lang="en-US" sz="2000" dirty="0"/>
              <a:t>20 human-generated questions per dataset, totaling </a:t>
            </a:r>
          </a:p>
          <a:p>
            <a:pPr algn="just"/>
            <a:r>
              <a:rPr lang="en-US" sz="2000" dirty="0"/>
              <a:t>1300 questions and answers overall.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24AB6-5C4D-F45E-F834-6992BA22A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5" t="56000" r="23062" b="28532"/>
          <a:stretch/>
        </p:blipFill>
        <p:spPr>
          <a:xfrm>
            <a:off x="6964680" y="2060422"/>
            <a:ext cx="4709160" cy="1060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0BAF26-D8EE-C8AD-174A-EADFD78DD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0" t="50812" r="50563" b="19334"/>
          <a:stretch/>
        </p:blipFill>
        <p:spPr>
          <a:xfrm>
            <a:off x="8123600" y="3649980"/>
            <a:ext cx="3075969" cy="1935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E77298-A80B-3D00-792B-1B744D109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588810"/>
            <a:ext cx="6042660" cy="20414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2BEF68-A667-3E75-AF17-3F45098573CD}"/>
              </a:ext>
            </a:extLst>
          </p:cNvPr>
          <p:cNvSpPr txBox="1"/>
          <p:nvPr/>
        </p:nvSpPr>
        <p:spPr>
          <a:xfrm>
            <a:off x="2948940" y="5722620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06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6A2B-EE58-45FA-FF63-E425DE66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660"/>
            <a:ext cx="10058400" cy="31470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Subtask I</a:t>
            </a:r>
            <a:r>
              <a:rPr lang="en-US" dirty="0"/>
              <a:t>: </a:t>
            </a:r>
            <a:r>
              <a:rPr lang="en-US" dirty="0" err="1"/>
              <a:t>DataBench</a:t>
            </a:r>
            <a:r>
              <a:rPr lang="en-US" dirty="0"/>
              <a:t> QA involves answering questions using data from a dataset of any size. The focus is on accurately extracting and interpreting information from the entire dataset to provide a correct response.</a:t>
            </a:r>
          </a:p>
          <a:p>
            <a:r>
              <a:rPr lang="en-US" b="1" i="1" dirty="0"/>
              <a:t>Subtask II</a:t>
            </a:r>
            <a:r>
              <a:rPr lang="en-US" dirty="0"/>
              <a:t>: </a:t>
            </a:r>
            <a:r>
              <a:rPr lang="en-US" dirty="0" err="1"/>
              <a:t>DataBench</a:t>
            </a:r>
            <a:r>
              <a:rPr lang="en-US" dirty="0"/>
              <a:t> Lite QA requires answering questions using a sampled version of the dataset, limited to a maximum of 20 rows. This task emphasizes efficiency and precision in handling smaller datasets, particularly useful for models with smaller window sizes.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25B04-7BD6-7752-7A16-E0DCE385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66" y="836767"/>
            <a:ext cx="8497019" cy="684937"/>
          </a:xfrm>
        </p:spPr>
        <p:txBody>
          <a:bodyPr>
            <a:noAutofit/>
          </a:bodyPr>
          <a:lstStyle/>
          <a:p>
            <a:r>
              <a:rPr lang="en-US" sz="4800" dirty="0" err="1"/>
              <a:t>SemEval</a:t>
            </a:r>
            <a:r>
              <a:rPr lang="en-US" sz="4800" dirty="0"/>
              <a:t> 2025 Tasks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05227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E25A-64E7-2452-02EA-84DA6F08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97" y="724618"/>
            <a:ext cx="10058400" cy="840213"/>
          </a:xfrm>
        </p:spPr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DACEC-8441-788A-568B-C77E21B97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t="24411" r="2697" b="14228"/>
          <a:stretch/>
        </p:blipFill>
        <p:spPr>
          <a:xfrm>
            <a:off x="1923693" y="1963582"/>
            <a:ext cx="8376249" cy="408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37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8C33-F46E-31FB-CD38-3CB86AA1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F669-8618-3B40-A204-55D3C94B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15396"/>
            <a:ext cx="10408920" cy="38032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We plan on working collaboratively and later we would divide the tasks based on each other's strength and weakness.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928108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752</TotalTime>
  <Words>465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Comic Sans MS</vt:lpstr>
      <vt:lpstr>Merriweather</vt:lpstr>
      <vt:lpstr>Wingdings</vt:lpstr>
      <vt:lpstr>Retrospect</vt:lpstr>
      <vt:lpstr>PowerPoint Presentation</vt:lpstr>
      <vt:lpstr>Motivation</vt:lpstr>
      <vt:lpstr>Objective</vt:lpstr>
      <vt:lpstr>PowerPoint Presentation</vt:lpstr>
      <vt:lpstr>Methodology</vt:lpstr>
      <vt:lpstr>Dataset</vt:lpstr>
      <vt:lpstr>SemEval 2025 Tasks</vt:lpstr>
      <vt:lpstr>Timeline</vt:lpstr>
      <vt:lpstr>Work Division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Joardar</dc:creator>
  <cp:lastModifiedBy>Anurag Joardar</cp:lastModifiedBy>
  <cp:revision>28</cp:revision>
  <dcterms:created xsi:type="dcterms:W3CDTF">2024-02-23T18:44:06Z</dcterms:created>
  <dcterms:modified xsi:type="dcterms:W3CDTF">2024-08-27T13:01:12Z</dcterms:modified>
</cp:coreProperties>
</file>