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embeddings/oleObject1.bin" ContentType="application/vnd.openxmlformats-officedocument.oleObject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6997700" cy="9283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19E3BF1-A0D0-481F-AF0B-05EBC883A4CF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Num" idx="5"/>
          </p:nvPr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77FD5E-BA75-4761-B8FE-8417F8087EDD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Num" idx="6"/>
          </p:nvPr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E066F1-DD76-4746-8B15-341C3F77B526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814320" y="3655080"/>
            <a:ext cx="766080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73976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404520" y="10936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994360" y="10936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814320" y="36550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404520" y="36550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5994360" y="36550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773D83-1AD0-468D-BC64-56152B06375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66986B2-156C-48C5-B70B-20CB1F17862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7752EAE-E324-474C-A6CE-D46E5496C32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167AF6-1F6B-437D-BD33-B0FBA15122F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56A15A3-DD56-4E6B-ADB5-7EF7B4481E4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768240" y="117360"/>
            <a:ext cx="8076960" cy="282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A3DBFA-8491-446C-B213-5326DB78A58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CC6035-E74B-4EB4-961A-83623B46B77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73976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A27269-8797-484D-9462-3A29B600C8D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766080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C3B7F23-6257-43DF-96DE-B36F52C47F8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814320" y="3655080"/>
            <a:ext cx="766080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277C12-FEBD-4EBC-A927-74373FC98DE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73976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7F7E5A-BC34-47B5-99CB-D7F7211DDBE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404520" y="10936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994360" y="10936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814320" y="36550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404520" y="36550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5994360" y="36550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57E2F64-CDDD-4B2D-B0E2-A5034FFFBE4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768240" y="117360"/>
            <a:ext cx="8076960" cy="282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73976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766080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oleObject" Target="../embeddings/oleObject1.bin"/><Relationship Id="rId4" Type="http://schemas.openxmlformats.org/officeDocument/2006/relationships/hyperlink" Target="http://www.db-book.com/" TargetMode="External"/><Relationship Id="rId5" Type="http://schemas.openxmlformats.org/officeDocument/2006/relationships/image" Target="../media/image2.jpe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Box 4" hidden="1"/>
          <p:cNvSpPr/>
          <p:nvPr/>
        </p:nvSpPr>
        <p:spPr>
          <a:xfrm>
            <a:off x="6764400" y="6613560"/>
            <a:ext cx="23770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©Silberschatz, Korth and Sudarshan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" name="Text Box 5" hidden="1"/>
          <p:cNvSpPr/>
          <p:nvPr/>
        </p:nvSpPr>
        <p:spPr>
          <a:xfrm>
            <a:off x="4244040" y="6613560"/>
            <a:ext cx="919080" cy="2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A.</a:t>
            </a:r>
            <a:fld id="{DA602E26-9578-4E84-8CAF-C8ED9BCD00EA}" type="slidenum">
              <a:rPr b="1" lang="en-US" sz="1000" spc="-1" strike="noStrike">
                <a:solidFill>
                  <a:srgbClr val="cc3300"/>
                </a:solidFill>
                <a:latin typeface="Arial"/>
              </a:rPr>
              <a:t>15</a:t>
            </a:fld>
            <a:endParaRPr b="0" lang="en-IN" sz="1000" spc="-1" strike="noStrike">
              <a:latin typeface="Arial"/>
            </a:endParaRPr>
          </a:p>
        </p:txBody>
      </p:sp>
      <p:sp>
        <p:nvSpPr>
          <p:cNvPr id="2" name="Text Box 7" hidden="1"/>
          <p:cNvSpPr/>
          <p:nvPr/>
        </p:nvSpPr>
        <p:spPr>
          <a:xfrm>
            <a:off x="10080" y="6613560"/>
            <a:ext cx="25513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Database System Concepts - 6</a:t>
            </a:r>
            <a:r>
              <a:rPr b="1" lang="en-US" sz="1000" spc="-1" strike="noStrike" baseline="30000">
                <a:solidFill>
                  <a:srgbClr val="cc3300"/>
                </a:solidFill>
                <a:latin typeface="Arial"/>
              </a:rPr>
              <a:t>th</a:t>
            </a: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 Edition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" name="Freeform 8" hidden="1"/>
          <p:cNvSpPr/>
          <p:nvPr/>
        </p:nvSpPr>
        <p:spPr>
          <a:xfrm>
            <a:off x="8916840" y="5445000"/>
            <a:ext cx="226800" cy="47160"/>
          </a:xfrm>
          <a:custGeom>
            <a:avLst/>
            <a:gdLst/>
            <a:ahLst/>
            <a:rect l="l" t="t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Picture 9" descr="Cover-6Ed"/>
          <p:cNvPicPr/>
          <p:nvPr/>
        </p:nvPicPr>
        <p:blipFill>
          <a:blip r:embed="rId2"/>
          <a:stretch/>
        </p:blipFill>
        <p:spPr>
          <a:xfrm>
            <a:off x="-3240" y="0"/>
            <a:ext cx="667800" cy="8157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" name="Rectangle 6"/>
          <p:cNvGraphicFramePr/>
          <p:nvPr/>
        </p:nvGraphicFramePr>
        <p:xfrm>
          <a:off x="1523880" y="1397160"/>
          <a:ext cx="6095520" cy="406368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sp>
        <p:nvSpPr>
          <p:cNvPr id="6" name="Text Box 7"/>
          <p:cNvSpPr/>
          <p:nvPr/>
        </p:nvSpPr>
        <p:spPr>
          <a:xfrm>
            <a:off x="2679840" y="5726160"/>
            <a:ext cx="3683520" cy="7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</a:pPr>
            <a:r>
              <a:rPr b="1" lang="en-US" sz="1600" spc="-1" strike="noStrike">
                <a:solidFill>
                  <a:srgbClr val="cc3300"/>
                </a:solidFill>
                <a:latin typeface="Arial"/>
              </a:rPr>
              <a:t>Database System Concepts, 6</a:t>
            </a:r>
            <a:r>
              <a:rPr b="1" lang="en-US" sz="1600" spc="-1" strike="noStrike" baseline="30000">
                <a:solidFill>
                  <a:srgbClr val="cc3300"/>
                </a:solidFill>
                <a:latin typeface="Arial"/>
              </a:rPr>
              <a:t>th</a:t>
            </a:r>
            <a:r>
              <a:rPr b="1" lang="en-US" sz="1600" spc="-1" strike="noStrike">
                <a:solidFill>
                  <a:srgbClr val="cc3300"/>
                </a:solidFill>
                <a:latin typeface="Arial"/>
              </a:rPr>
              <a:t> Ed</a:t>
            </a:r>
            <a:r>
              <a:rPr b="0" lang="en-US" sz="1600" spc="-1" strike="noStrike">
                <a:solidFill>
                  <a:srgbClr val="cc3300"/>
                </a:solidFill>
                <a:latin typeface="Arial"/>
              </a:rPr>
              <a:t>.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1" lang="en-US" sz="1200" spc="-1" strike="noStrike">
                <a:solidFill>
                  <a:srgbClr val="cc3300"/>
                </a:solidFill>
                <a:latin typeface="Arial"/>
              </a:rPr>
              <a:t>©Silberschatz, Korth and Sudarshan</a:t>
            </a:r>
            <a:br>
              <a:rPr sz="1200"/>
            </a:br>
            <a:r>
              <a:rPr b="1" lang="en-US" sz="1200" spc="-1" strike="noStrike">
                <a:solidFill>
                  <a:srgbClr val="cc3300"/>
                </a:solidFill>
                <a:latin typeface="Arial"/>
              </a:rPr>
              <a:t>See </a:t>
            </a:r>
            <a:r>
              <a:rPr b="1" lang="en-US" sz="1200" spc="-1" strike="noStrike" u="sng">
                <a:solidFill>
                  <a:srgbClr val="ff9900"/>
                </a:solidFill>
                <a:uFillTx/>
                <a:latin typeface="Arial"/>
                <a:hlinkClick r:id="rId4"/>
              </a:rPr>
              <a:t>www.db-book.com</a:t>
            </a:r>
            <a:r>
              <a:rPr b="1" lang="en-US" sz="1200" spc="-1" strike="noStrike">
                <a:solidFill>
                  <a:srgbClr val="cc3300"/>
                </a:solidFill>
                <a:latin typeface="Arial"/>
              </a:rPr>
              <a:t> for conditions on re-use 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7" name="Picture 8" descr="Cover-6Ed"/>
          <p:cNvPicPr/>
          <p:nvPr/>
        </p:nvPicPr>
        <p:blipFill>
          <a:blip r:embed="rId5"/>
          <a:stretch/>
        </p:blipFill>
        <p:spPr>
          <a:xfrm>
            <a:off x="0" y="0"/>
            <a:ext cx="1391760" cy="16999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4" hidden="1"/>
          <p:cNvSpPr/>
          <p:nvPr/>
        </p:nvSpPr>
        <p:spPr>
          <a:xfrm>
            <a:off x="6764400" y="6613560"/>
            <a:ext cx="23770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©Silberschatz, Korth and Sudarshan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7" name="Text Box 5" hidden="1"/>
          <p:cNvSpPr/>
          <p:nvPr/>
        </p:nvSpPr>
        <p:spPr>
          <a:xfrm>
            <a:off x="4244040" y="6613560"/>
            <a:ext cx="919080" cy="2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A.</a:t>
            </a:r>
            <a:fld id="{289AEB12-989C-4D20-993F-F3E3A6468285}" type="slidenum">
              <a:rPr b="1" lang="en-US" sz="1000" spc="-1" strike="noStrike">
                <a:solidFill>
                  <a:srgbClr val="cc3300"/>
                </a:solidFill>
                <a:latin typeface="Arial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  <p:sp>
        <p:nvSpPr>
          <p:cNvPr id="48" name="Text Box 7" hidden="1"/>
          <p:cNvSpPr/>
          <p:nvPr/>
        </p:nvSpPr>
        <p:spPr>
          <a:xfrm>
            <a:off x="10080" y="6613560"/>
            <a:ext cx="25513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Database System Concepts - 6</a:t>
            </a:r>
            <a:r>
              <a:rPr b="1" lang="en-US" sz="1000" spc="-1" strike="noStrike" baseline="30000">
                <a:solidFill>
                  <a:srgbClr val="cc3300"/>
                </a:solidFill>
                <a:latin typeface="Arial"/>
              </a:rPr>
              <a:t>th</a:t>
            </a: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 Edition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9" name="Freeform 8" hidden="1"/>
          <p:cNvSpPr/>
          <p:nvPr/>
        </p:nvSpPr>
        <p:spPr>
          <a:xfrm>
            <a:off x="8916840" y="5445000"/>
            <a:ext cx="226800" cy="47160"/>
          </a:xfrm>
          <a:custGeom>
            <a:avLst/>
            <a:gdLst/>
            <a:ahLst/>
            <a:rect l="l" t="t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Picture 9" descr="Cover-6Ed"/>
          <p:cNvPicPr/>
          <p:nvPr/>
        </p:nvPicPr>
        <p:blipFill>
          <a:blip r:embed="rId2"/>
          <a:stretch/>
        </p:blipFill>
        <p:spPr>
          <a:xfrm>
            <a:off x="-3240" y="0"/>
            <a:ext cx="667800" cy="81576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32000" indent="-324000">
              <a:lnSpc>
                <a:spcPct val="100000"/>
              </a:lnSpc>
              <a:spcBef>
                <a:spcPts val="62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2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62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62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1"/>
          </p:nvPr>
        </p:nvSpPr>
        <p:spPr>
          <a:xfrm>
            <a:off x="65530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spcBef>
                <a:spcPts val="700"/>
              </a:spcBef>
              <a:buNone/>
              <a:defRPr b="0" lang="en-US" sz="1400" spc="-1" strike="noStrike">
                <a:solidFill>
                  <a:srgbClr val="666699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spcBef>
                <a:spcPts val="700"/>
              </a:spcBef>
              <a:buNone/>
            </a:pPr>
            <a:fld id="{497430FF-50AC-41D9-8B33-1A23659971D9}" type="slidenum">
              <a:rPr b="0" lang="en-US" sz="1400" spc="-1" strike="noStrike">
                <a:solidFill>
                  <a:srgbClr val="666699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9511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Database Systems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1343160" y="4886280"/>
            <a:ext cx="70387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References: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1. Database Systems the Complete Book. Garcia-Molina et. al.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2. Database System Concepts: Silberschatz et. al.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8" name="TextBox 5"/>
          <p:cNvSpPr/>
          <p:nvPr/>
        </p:nvSpPr>
        <p:spPr>
          <a:xfrm>
            <a:off x="2169360" y="2543760"/>
            <a:ext cx="4490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00000"/>
                </a:solidFill>
                <a:latin typeface="Arial"/>
              </a:rPr>
              <a:t>Introduction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Durable Data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99"/>
                </a:solidFill>
                <a:latin typeface="Arial"/>
              </a:rPr>
              <a:t>Data used by App has a long lifetime. E.g.,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99"/>
                </a:solidFill>
                <a:latin typeface="Arial"/>
              </a:rPr>
              <a:t>University academic data.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99"/>
                </a:solidFill>
                <a:latin typeface="Arial"/>
              </a:rPr>
              <a:t>Banking data.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99"/>
                </a:solidFill>
                <a:latin typeface="Arial"/>
              </a:rPr>
              <a:t>Reservations data for trains, airlines.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Users may use the app and leave, but data must remain consistent over a long period.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 should </a:t>
            </a:r>
            <a:r>
              <a:rPr b="1" lang="en-US" sz="1800" spc="-1" strike="noStrike">
                <a:solidFill>
                  <a:srgbClr val="992600"/>
                </a:solidFill>
                <a:latin typeface="Arial"/>
              </a:rPr>
              <a:t>remain in consistent state  in the presence of failures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Software, hardware failures.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E.g., withdrawing money from ATM and a failure happens at bank server.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8" dur="indefinite" restart="never" nodeType="tmRoot">
          <p:childTnLst>
            <p:seq>
              <p:cTn id="279" dur="indefinite" nodeType="mainSeq">
                <p:childTnLst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8560" y="117360"/>
            <a:ext cx="8216640" cy="9759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Classical DBMSs</a:t>
            </a:r>
            <a:br>
              <a:rPr sz="3200"/>
            </a:br>
            <a:r>
              <a:rPr b="1" lang="en-IN" sz="2400" spc="-1" strike="noStrike">
                <a:solidFill>
                  <a:srgbClr val="cc3300"/>
                </a:solidFill>
                <a:latin typeface="Arial"/>
              </a:rPr>
              <a:t>Consistency, Concurrency, Durability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28560" y="1310400"/>
            <a:ext cx="814176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has a long life, and so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must be consistent.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Concurrency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 access by app users can be highly concurrent, i.e.,  many users are accessing (reading/writing/modifying )  the database. E.g.,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ATM accesses by SBI customers.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Railway reservation.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many other 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DBMS provides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consistency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of data despite competitive, conflicting access.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E.g., two people trying to book the same seat in a plane/train should not end up reserving the same seat.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Concurrency Control.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8" dur="indefinite" restart="never" nodeType="tmRoot">
          <p:childTnLst>
            <p:seq>
              <p:cTn id="309" dur="indefinite" nodeType="mainSeq">
                <p:childTnLst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Durability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What is durability?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must remain in a consistent state even in presence of failures.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Failures can be the app software or hardware.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E.g. A bank account to account transfer application.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Deducts say Rs 100 from Account 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Adds say Rs 100 to Account B.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Suppose after step 1 and before step 2, there is a hardware failure.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resulting DB state would be inconsistent.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Atomicity: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Either steps 1 and 2 both happen or neither happens.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If DB fails after step 1, the </a:t>
            </a: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recovery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module.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6" dur="indefinite" restart="never" nodeType="tmRoot">
          <p:childTnLst>
            <p:seq>
              <p:cTn id="347" dur="indefinite" nodeType="mainSeq">
                <p:childTnLst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ACID properties of transactions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Group one or more database operations into a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transaction.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`A’ </a:t>
            </a:r>
            <a:r>
              <a:rPr b="0" lang="en-IN" sz="1800" spc="-1" strike="noStrike">
                <a:solidFill>
                  <a:srgbClr val="0d0d0d"/>
                </a:solidFill>
                <a:latin typeface="Arial"/>
              </a:rPr>
              <a:t>stands for atomicity, the all-or-nothing execution of transactions.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`C’</a:t>
            </a:r>
            <a:r>
              <a:rPr b="0" lang="en-IN" sz="1800" spc="-1" strike="noStrike">
                <a:solidFill>
                  <a:srgbClr val="0d0d0d"/>
                </a:solidFill>
                <a:latin typeface="Arial"/>
              </a:rPr>
              <a:t> stands for consistency.  Consistency properties between data items remains enforced at all times, even with failures: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d0d0d"/>
                </a:solidFill>
                <a:latin typeface="Arial"/>
              </a:rPr>
              <a:t>E.g., Referential integrity: there is no student name in a University database which has no roll no.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d0d0d"/>
                </a:solidFill>
                <a:latin typeface="Arial"/>
              </a:rPr>
              <a:t>E.g., Banking: Savings balance &gt; 100.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d0d0d"/>
                </a:solidFill>
                <a:latin typeface="Arial"/>
              </a:rPr>
              <a:t>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`I’ </a:t>
            </a:r>
            <a:r>
              <a:rPr b="0" lang="en-US" sz="1800" spc="-1" strike="noStrike">
                <a:solidFill>
                  <a:srgbClr val="0d0d0d"/>
                </a:solidFill>
                <a:latin typeface="Arial"/>
              </a:rPr>
              <a:t>for Isolation: Each transaction executes as if no other transaction is executing at the same time.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d0d0d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d0d0d"/>
                </a:solidFill>
                <a:latin typeface="Arial"/>
              </a:rPr>
              <a:t>Concurrently, two transactions attempting to reserve the same seat on the same flight: both cannot succeed.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`D’</a:t>
            </a:r>
            <a:r>
              <a:rPr b="0" lang="en-US" sz="1800" spc="-1" strike="noStrike">
                <a:solidFill>
                  <a:srgbClr val="0d0d0d"/>
                </a:solidFill>
                <a:latin typeface="Arial"/>
              </a:rPr>
              <a:t> for Durability. If a transaction completes, its effects on DB are permanent.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8" dur="indefinite" restart="never" nodeType="tmRoot">
          <p:childTnLst>
            <p:seq>
              <p:cTn id="389" dur="indefinite" nodeType="mainSeq">
                <p:childTnLst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Query Processing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Query Processor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 portion of DBMS that is designed to strongly enhance its performance.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It is typically classified into components.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Query Compiler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 translates the query into an internal form called a query plan.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Query parser: builds a tree structure from the textual query.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Query pre-processor: Checks query and translates it  into an internal tree/graph representation (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plan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 with algebraic operators.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Query Optimizer: Transforms initial query plan into an efficient plan that answers the same query correctly and efficiently.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4" dur="indefinite" restart="never" nodeType="tmRoot">
          <p:childTnLst>
            <p:seq>
              <p:cTn id="425" dur="indefinite" nodeType="mainSeq">
                <p:childTnLst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63040" y="36000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Notes and References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ontent Placeholder 1"/>
          <p:cNvSpPr txBox="1"/>
          <p:nvPr/>
        </p:nvSpPr>
        <p:spPr>
          <a:xfrm>
            <a:off x="900000" y="1620000"/>
            <a:ext cx="6660000" cy="270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d0d0d"/>
                </a:solidFill>
                <a:latin typeface="Arial"/>
              </a:rPr>
              <a:t>The slides are based on Chapter 1 of the  book by Garcia Molina et. al.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d0d0d"/>
                </a:solidFill>
                <a:latin typeface="Arial"/>
              </a:rPr>
              <a:t>It is recommended to study the database system architecture diagram given at the end of Chapter 1 of this book and the explanation given for the connections between components of the database system.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8152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cc3300"/>
                </a:solidFill>
                <a:latin typeface="Arial"/>
              </a:rPr>
              <a:t>D</a:t>
            </a:r>
            <a:r>
              <a:rPr b="1" lang="en-US" sz="2800" spc="-1" strike="noStrike">
                <a:solidFill>
                  <a:srgbClr val="cc3300"/>
                </a:solidFill>
                <a:latin typeface="Arial"/>
              </a:rPr>
              <a:t>atabases in today’s world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71560" y="1165320"/>
            <a:ext cx="7848360" cy="4876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Databases is essential to every business, big or small.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Many major Web sites: e.g.,  Google, Yahoo!, Amazon, Twitter…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Each have huge information.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Supports some queries and updates to data.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Provides you the information you request- finding the right  pin in a huge haystack.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There is a database behind the scenes (web-interface).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seq>
              <p:cTn id="23" restart="whenNotActive" nodeType="interactiveSeq" fill="hold">
                <p:stCondLst>
                  <p:cond delay="0" evt="onClick">
                    <p:tgtEl>
                      <p:spTgt spid="99"/>
                    </p:tgtEl>
                  </p:cond>
                </p:stCondLst>
                <p:childTnLst>
                  <p:par>
                    <p:cTn id="24" fill="hold">
                      <p:stCondLst>
                        <p:cond delay="0" evt="onClick">
                          <p:tgtEl>
                            <p:spTgt spid="99"/>
                          </p:tgtEl>
                        </p:cond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Today: BIG databases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768240" y="770760"/>
            <a:ext cx="7691040" cy="5316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can be  very very huge.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Petabytes, more…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E.g., Facebook, Google, Twitter, Amazon, WhatsApp 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can consist of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Information in small units, such as name, DOB, Aadhar ID,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Images (E-mail services,Facebook, Twitter, Amazon …)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Videos ( --as above--)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Documents---pdf, html, 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Structured data: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struct data, or array of structures as in 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428840" indent="-228600">
              <a:lnSpc>
                <a:spcPct val="100000"/>
              </a:lnSpc>
              <a:spcBef>
                <a:spcPts val="629"/>
              </a:spcBef>
              <a:buClr>
                <a:srgbClr val="ff9900"/>
              </a:buClr>
              <a:buFont typeface="Times New Roman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Used in genome, protein and such databases.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2d, 3d (possibly higher dimensional  data)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Maps database (Google Maps, Mapquest , ….)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3d chemical structure database.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World-Wide access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81040" y="1093680"/>
            <a:ext cx="793404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Google, Facebook, Twitter, Amazon, Facebook and many many others are accessible world-wide.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World-wide access: implications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should be  replicated in multiple data centers world-wide.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Otherwise, a data center is down would imply global inaccessibility.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Partial data center outage implies partial inaccessibility.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is  partitioned, for e.g., with respect to  geographical proximity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E.g.,  facebook users in a country/geographical region  typically access data of users in that region.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is highly distributed, both partitioned and replicated.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Is the data across copies consistent??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Is the data Durable??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5716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Scientific Databases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Pharmaceutical database of active chemical compounds.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Bio Sciences Databases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Genomes of humans and  many organisms.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Individual human genomes/chromosome information.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Protein DB.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Astronomy databases, such 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sent to earth by Hubble telescope,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sent by satellites in various orbitals, launched by companies, countries: many purposes.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sent by telescope observatories world over.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2" dur="indefinite" restart="never" nodeType="tmRoot">
          <p:childTnLst>
            <p:seq>
              <p:cTn id="123" dur="indefinite" nodeType="mainSeq">
                <p:childTnLst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Classical Databases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Corporation databases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Sales-Item-Location etc. information.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Employee Manager Skill Salary Accounts etc. information.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University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course, student, offering, grades … information.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Banking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Account, Branch, types of account, financial information.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Transportation, like Railways IRCTC, Airlines.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Billing Records database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Phone companies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Electric companies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Land records: Municipalities,Tehsils.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2" dur="indefinite" restart="never" nodeType="tmRoot">
          <p:childTnLst>
            <p:seq>
              <p:cTn id="153" dur="indefinite" nodeType="mainSeq">
                <p:childTnLst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14320" y="55548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What do classical DBMSs provide?</a:t>
            </a:r>
            <a:br>
              <a:rPr sz="3200"/>
            </a:br>
            <a:r>
              <a:rPr b="1" lang="en-IN" sz="2800" spc="-1" strike="noStrike">
                <a:solidFill>
                  <a:srgbClr val="cc3300"/>
                </a:solidFill>
                <a:latin typeface="Arial"/>
              </a:rPr>
              <a:t>Data Definition Language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Purpose of classical  DBMS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Allows ease of building ``typical’’ and ``simple’’ apps.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App developers specify schema of their data.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item structures, types of each field etc.? Similar to C, Java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DBMS provides a  </a:t>
            </a:r>
            <a:r>
              <a:rPr b="0" lang="en-IN" sz="1800" spc="-1" strike="noStrike">
                <a:solidFill>
                  <a:srgbClr val="ff7547"/>
                </a:solidFill>
                <a:latin typeface="Arial"/>
              </a:rPr>
              <a:t>data definition language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 High level.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App developers use it to specify schema.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definition language also allows for app developers to change schema---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Add fields or attributes to data items/class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Create new data types, etc….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4" dur="indefinite" restart="never" nodeType="tmRoot">
          <p:childTnLst>
            <p:seq>
              <p:cTn id="195" dur="indefinite" nodeType="mainSeq">
                <p:childTnLst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br>
              <a:rPr sz="3200"/>
            </a:br>
            <a:br>
              <a:rPr sz="3200"/>
            </a:b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Data Manipulation Language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DBMS provides a </a:t>
            </a:r>
            <a:r>
              <a:rPr b="0" lang="en-IN" sz="1800" spc="-1" strike="noStrike">
                <a:solidFill>
                  <a:srgbClr val="992600"/>
                </a:solidFill>
                <a:latin typeface="Arial"/>
              </a:rPr>
              <a:t>data manipulation language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App developers use the DBMS </a:t>
            </a:r>
            <a:r>
              <a:rPr b="0" lang="en-IN" sz="1800" spc="-1" strike="noStrike">
                <a:solidFill>
                  <a:srgbClr val="ff7547"/>
                </a:solidFill>
                <a:latin typeface="Arial"/>
              </a:rPr>
              <a:t>data manipulation language.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9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99"/>
                </a:solidFill>
                <a:latin typeface="Arial"/>
              </a:rPr>
              <a:t>to write ``queries’’ using query language.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9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99"/>
                </a:solidFill>
                <a:latin typeface="Arial"/>
              </a:rPr>
              <a:t>App users will use these queries. E.g.,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99"/>
                </a:solidFill>
                <a:latin typeface="Arial"/>
              </a:rPr>
              <a:t>Amazon: Give me a list of ``formal dress shirts’’.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99"/>
                </a:solidFill>
                <a:latin typeface="Arial"/>
              </a:rPr>
              <a:t>Data manipulation language allows data modification, e.g.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99"/>
                </a:solidFill>
                <a:latin typeface="Arial"/>
              </a:rPr>
              <a:t>Debit from your bank account.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99"/>
                </a:solidFill>
                <a:latin typeface="Arial"/>
              </a:rPr>
              <a:t>Enter grades of course students at end of semester,…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6" dur="indefinite" restart="never" nodeType="tmRoot">
          <p:childTnLst>
            <p:seq>
              <p:cTn id="227" dur="indefinite" nodeType="mainSeq">
                <p:childTnLst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14320" y="55548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Classical DBMSs provide</a:t>
            </a:r>
            <a:br>
              <a:rPr sz="3200"/>
            </a:br>
            <a:r>
              <a:rPr b="1" lang="en-IN" sz="2800" spc="-1" strike="noStrike">
                <a:solidFill>
                  <a:srgbClr val="cc3300"/>
                </a:solidFill>
                <a:latin typeface="Arial"/>
              </a:rPr>
              <a:t>Data Manipulation  Language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App developers use the DBMS </a:t>
            </a:r>
            <a:r>
              <a:rPr b="0" lang="en-IN" sz="1800" spc="-1" strike="noStrike">
                <a:solidFill>
                  <a:srgbClr val="ff7547"/>
                </a:solidFill>
                <a:latin typeface="Arial"/>
              </a:rPr>
              <a:t>data manipulation language.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99"/>
                </a:solidFill>
                <a:latin typeface="Arial"/>
              </a:rPr>
              <a:t>Allows app developers to write ``queries’’ using a query language. App users will use these queries. E.g., Amazon.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99"/>
                </a:solidFill>
                <a:latin typeface="Arial"/>
              </a:rPr>
              <a:t>Find popular items bought under ``Sports-&gt;Cricket’’.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99"/>
                </a:solidFill>
                <a:latin typeface="Arial"/>
              </a:rPr>
              <a:t>Data manipulation language also allows ``modification’’ of data.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99"/>
                </a:solidFill>
                <a:latin typeface="Arial"/>
              </a:rPr>
              <a:t>Insert a new data item.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99"/>
                </a:solidFill>
                <a:latin typeface="Arial"/>
              </a:rPr>
              <a:t>Update  certain fields of  existing data item.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0" dur="indefinite" restart="never" nodeType="tmRoot">
          <p:childTnLst>
            <p:seq>
              <p:cTn id="261" dur="indefinite" nodeType="mainSeq">
                <p:childTnLst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25030</TotalTime>
  <Application>LibreOffice/7.3.7.2$Linux_X86_64 LibreOffice_project/30$Build-2</Application>
  <AppVersion>15.0000</AppVersion>
  <Company>Lucent Technologies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1999-12-16T14:50:30Z</dcterms:created>
  <dc:creator>Marilyn Turnamian</dc:creator>
  <dc:description/>
  <dc:language>en-IN</dc:language>
  <cp:lastModifiedBy/>
  <cp:lastPrinted>1999-06-28T19:27:31Z</cp:lastPrinted>
  <dcterms:modified xsi:type="dcterms:W3CDTF">2024-07-25T09:39:17Z</dcterms:modified>
  <cp:revision>392</cp:revision>
  <dc:subject/>
  <dc:title>Chapter 5:  Other Relational Languages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2</vt:r8>
  </property>
  <property fmtid="{D5CDD505-2E9C-101B-9397-08002B2CF9AE}" pid="3" name="PresentationFormat">
    <vt:lpwstr>On-screen Show (4:3)</vt:lpwstr>
  </property>
  <property fmtid="{D5CDD505-2E9C-101B-9397-08002B2CF9AE}" pid="4" name="Slides">
    <vt:r8>15</vt:r8>
  </property>
</Properties>
</file>