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embeddings/oleObject1.bin" ContentType="application/vnd.openxmlformats-officedocument.oleObject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/>
  <p:notesSz cx="6997700" cy="928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</a:t>
            </a:r>
            <a:r>
              <a:rPr b="0" lang="en-IN" sz="2000" spc="-1" strike="noStrike">
                <a:latin typeface="Arial"/>
              </a:rPr>
              <a:t>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BE2F42A-FE00-489D-A28A-D32A1FD3608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Num" idx="6"/>
          </p:nvPr>
        </p:nvSpPr>
        <p:spPr>
          <a:xfrm>
            <a:off x="3965400" y="8820000"/>
            <a:ext cx="3031920" cy="463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19D664-7D4E-4AA0-A597-8237FCC061F7}" type="slidenum"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14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Img"/>
          </p:nvPr>
        </p:nvSpPr>
        <p:spPr>
          <a:xfrm>
            <a:off x="1177920" y="696960"/>
            <a:ext cx="4641480" cy="34812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33600" cy="417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4045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99436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4045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599436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72A02C-FEA8-46E3-9796-6B67F6DD7D6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8D6205-8B05-4CBC-B114-8E064984315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4B2C46-23F4-47CD-869E-E3B0F7D3FC0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09BC78-CB26-4499-959D-2D660FC98D0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CE7F86-A062-457E-A136-8220011C71F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768240" y="117360"/>
            <a:ext cx="807696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709938-6FCA-46BF-B2E0-20D7C2B6BD9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CAF80C-6F14-4463-9958-36CCED472DB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DD286C-1D5B-4424-9A3B-71870ED2711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09523A-05C9-4998-A702-A22C934E055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4D5237-99F7-4BA3-81AE-14A0FCA2EC3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7DD5D5-0DEB-48F8-AC61-2D2147E2CEF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4045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99436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4045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599436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6852C5-78F5-40A2-BF9E-9CBF457BB60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CFE82F-A38C-4450-BAA1-99127F7C6CF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2A17C-95D3-4C52-BF47-DD3841FCABF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E94977-045F-4395-97E0-65CF79FB1B1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C0C096-82E7-4D81-BB6D-00322D9CE4B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5E832-332E-4295-AEA1-5425E88D75D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768240" y="117360"/>
            <a:ext cx="807696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9F7A0-96F3-43B5-9689-CE2E5E1ECC9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EAD37E-7ABA-430B-8AEB-DBF5974909F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3487DD-38D3-4FB2-9B6F-A89415EBCD2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B323F-A977-43ED-A283-1983AC40903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02DFA-6572-43E6-B342-A187947EE3E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9CA18F-1E17-489D-A944-5357A188B2C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40452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994360" y="10936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8143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40452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5994360" y="3655080"/>
            <a:ext cx="246636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39E60-C510-49B6-A236-8B4DDB57EE1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68240" y="117360"/>
            <a:ext cx="8076960" cy="28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490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739760" y="36550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739760" y="1093680"/>
            <a:ext cx="373824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14320" y="3655080"/>
            <a:ext cx="7660800" cy="23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4" hidden="1"/>
          <p:cNvSpPr/>
          <p:nvPr/>
        </p:nvSpPr>
        <p:spPr>
          <a:xfrm>
            <a:off x="6764400" y="6613560"/>
            <a:ext cx="2377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" name="Text Box 5" hidden="1"/>
          <p:cNvSpPr/>
          <p:nvPr/>
        </p:nvSpPr>
        <p:spPr>
          <a:xfrm>
            <a:off x="4513680" y="6613560"/>
            <a:ext cx="379440" cy="24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A.</a:t>
            </a:r>
            <a:fld id="{A243AB1F-F294-48CB-B9F4-3CB6AF1D00B7}" type="slidenum">
              <a:rPr b="1" lang="en-US" sz="1000" spc="-1" strike="noStrike">
                <a:solidFill>
                  <a:srgbClr val="cc3300"/>
                </a:solidFill>
                <a:latin typeface="Arial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2" name="Text Box 7" hidden="1"/>
          <p:cNvSpPr/>
          <p:nvPr/>
        </p:nvSpPr>
        <p:spPr>
          <a:xfrm>
            <a:off x="10080" y="6613560"/>
            <a:ext cx="25513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Database System Concepts - 6</a:t>
            </a:r>
            <a:r>
              <a:rPr b="1" lang="en-US" sz="10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" name="Freeform 8" hidden="1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9" descr="Cover-6Ed"/>
          <p:cNvPicPr/>
          <p:nvPr/>
        </p:nvPicPr>
        <p:blipFill>
          <a:blip r:embed="rId2"/>
          <a:stretch/>
        </p:blipFill>
        <p:spPr>
          <a:xfrm>
            <a:off x="-3240" y="0"/>
            <a:ext cx="667800" cy="815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" name="Rectangle 6"/>
          <p:cNvGraphicFramePr/>
          <p:nvPr/>
        </p:nvGraphicFramePr>
        <p:xfrm>
          <a:off x="1523880" y="1397160"/>
          <a:ext cx="6095520" cy="4063680"/>
        </p:xfrm>
        <a:graphic>
          <a:graphicData uri="http://schemas.openxmlformats.org/presentationml/2006/ole">
            <p:oleObj progId="MS_ClipArt_Gallery.2" r:id="rId3" spid="">
              <p:embed/>
            </p:oleObj>
          </a:graphicData>
        </a:graphic>
      </p:graphicFrame>
      <p:sp>
        <p:nvSpPr>
          <p:cNvPr id="6" name="Text Box 7"/>
          <p:cNvSpPr/>
          <p:nvPr/>
        </p:nvSpPr>
        <p:spPr>
          <a:xfrm>
            <a:off x="2679840" y="5726160"/>
            <a:ext cx="368352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US" sz="1600" spc="-1" strike="noStrike">
                <a:solidFill>
                  <a:srgbClr val="cc3300"/>
                </a:solidFill>
                <a:latin typeface="Arial"/>
              </a:rPr>
              <a:t>Database System Concepts, 6</a:t>
            </a:r>
            <a:r>
              <a:rPr b="1" lang="en-US" sz="16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600" spc="-1" strike="noStrike">
                <a:solidFill>
                  <a:srgbClr val="cc3300"/>
                </a:solidFill>
                <a:latin typeface="Arial"/>
              </a:rPr>
              <a:t> Ed</a:t>
            </a:r>
            <a:r>
              <a:rPr b="0" lang="en-US" sz="1600" spc="-1" strike="noStrike">
                <a:solidFill>
                  <a:srgbClr val="cc3300"/>
                </a:solidFill>
                <a:latin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br>
              <a:rPr sz="1200"/>
            </a:b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See </a:t>
            </a:r>
            <a:r>
              <a:rPr b="1" lang="en-US" sz="1200" spc="-1" strike="noStrike" u="sng">
                <a:solidFill>
                  <a:srgbClr val="ff9900"/>
                </a:solidFill>
                <a:uFillTx/>
                <a:latin typeface="Arial"/>
                <a:hlinkClick r:id="rId4"/>
              </a:rPr>
              <a:t>www.db-book.com</a:t>
            </a:r>
            <a:r>
              <a:rPr b="1" lang="en-US" sz="1200" spc="-1" strike="noStrike">
                <a:solidFill>
                  <a:srgbClr val="cc3300"/>
                </a:solidFill>
                <a:latin typeface="Arial"/>
              </a:rPr>
              <a:t> for conditions on re-use 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" name="Picture 8" descr="Cover-6Ed"/>
          <p:cNvPicPr/>
          <p:nvPr/>
        </p:nvPicPr>
        <p:blipFill>
          <a:blip r:embed="rId5"/>
          <a:stretch/>
        </p:blipFill>
        <p:spPr>
          <a:xfrm>
            <a:off x="0" y="0"/>
            <a:ext cx="1391760" cy="16999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Clic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k to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edit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Mast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er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title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4" hidden="1"/>
          <p:cNvSpPr/>
          <p:nvPr/>
        </p:nvSpPr>
        <p:spPr>
          <a:xfrm>
            <a:off x="6764400" y="6613560"/>
            <a:ext cx="2377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7" name="Text Box 5" hidden="1"/>
          <p:cNvSpPr/>
          <p:nvPr/>
        </p:nvSpPr>
        <p:spPr>
          <a:xfrm>
            <a:off x="4244040" y="6613560"/>
            <a:ext cx="919080" cy="24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A.</a:t>
            </a:r>
            <a:fld id="{46B01D6D-9ADA-4044-A1B9-8519483FF805}" type="slidenum">
              <a:rPr b="1" lang="en-US" sz="1000" spc="-1" strike="noStrike">
                <a:solidFill>
                  <a:srgbClr val="cc3300"/>
                </a:solidFill>
                <a:latin typeface="Arial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48" name="Text Box 7" hidden="1"/>
          <p:cNvSpPr/>
          <p:nvPr/>
        </p:nvSpPr>
        <p:spPr>
          <a:xfrm>
            <a:off x="10080" y="6613560"/>
            <a:ext cx="25513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Database System Concepts - 6</a:t>
            </a:r>
            <a:r>
              <a:rPr b="1" lang="en-US" sz="10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9" name="Freeform 8" hidden="1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9" descr="Cover-6Ed"/>
          <p:cNvPicPr/>
          <p:nvPr/>
        </p:nvPicPr>
        <p:blipFill>
          <a:blip r:embed="rId2"/>
          <a:stretch/>
        </p:blipFill>
        <p:spPr>
          <a:xfrm>
            <a:off x="-3240" y="0"/>
            <a:ext cx="667800" cy="8157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Clic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k to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edit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Mast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er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title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629"/>
              </a:spcBef>
              <a:buClr>
                <a:srgbClr val="ff9900"/>
              </a:buClr>
              <a:buFont typeface="Times New Roman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75000"/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"/>
          </p:nvPr>
        </p:nvSpPr>
        <p:spPr>
          <a:xfrm>
            <a:off x="65530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666699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2C9C5114-D632-4958-A474-0491D8C52BB7}" type="slidenum">
              <a:rPr b="0" lang="en-US" sz="1400" spc="-1" strike="noStrike">
                <a:solidFill>
                  <a:srgbClr val="666699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 4" hidden="1"/>
          <p:cNvSpPr/>
          <p:nvPr/>
        </p:nvSpPr>
        <p:spPr>
          <a:xfrm>
            <a:off x="6764400" y="6613560"/>
            <a:ext cx="2377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©Silberschatz, Korth and Sudarshan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1" name="Text Box 5" hidden="1"/>
          <p:cNvSpPr/>
          <p:nvPr/>
        </p:nvSpPr>
        <p:spPr>
          <a:xfrm>
            <a:off x="4244040" y="6613560"/>
            <a:ext cx="919080" cy="24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A.</a:t>
            </a:r>
            <a:fld id="{4220EE85-6216-40BD-B489-59F96A618A87}" type="slidenum">
              <a:rPr b="1" lang="en-US" sz="1000" spc="-1" strike="noStrike">
                <a:solidFill>
                  <a:srgbClr val="cc3300"/>
                </a:solidFill>
                <a:latin typeface="Arial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92" name="Text Box 7" hidden="1"/>
          <p:cNvSpPr/>
          <p:nvPr/>
        </p:nvSpPr>
        <p:spPr>
          <a:xfrm>
            <a:off x="10080" y="6613560"/>
            <a:ext cx="25513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Database System Concepts - 6</a:t>
            </a:r>
            <a:r>
              <a:rPr b="1" lang="en-US" sz="1000" spc="-1" strike="noStrike" baseline="30000">
                <a:solidFill>
                  <a:srgbClr val="cc3300"/>
                </a:solidFill>
                <a:latin typeface="Arial"/>
              </a:rPr>
              <a:t>th</a:t>
            </a:r>
            <a:r>
              <a:rPr b="1" lang="en-US" sz="1000" spc="-1" strike="noStrike">
                <a:solidFill>
                  <a:srgbClr val="cc3300"/>
                </a:solidFill>
                <a:latin typeface="Arial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3" name="Freeform 8" hidden="1"/>
          <p:cNvSpPr/>
          <p:nvPr/>
        </p:nvSpPr>
        <p:spPr>
          <a:xfrm>
            <a:off x="8916840" y="5445000"/>
            <a:ext cx="226800" cy="47160"/>
          </a:xfrm>
          <a:custGeom>
            <a:avLst/>
            <a:gdLst/>
            <a:ahLst/>
            <a:rect l="l" t="t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Picture 9" descr="Cover-6Ed"/>
          <p:cNvPicPr/>
          <p:nvPr/>
        </p:nvPicPr>
        <p:blipFill>
          <a:blip r:embed="rId2"/>
          <a:stretch/>
        </p:blipFill>
        <p:spPr>
          <a:xfrm>
            <a:off x="-3240" y="0"/>
            <a:ext cx="667800" cy="8157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Clic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k to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edit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Mast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er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title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83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83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561"/>
              </a:spcBef>
              <a:buClr>
                <a:srgbClr val="ff9900"/>
              </a:buClr>
              <a:buFont typeface="Times New Roman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75000"/>
              <a:buFont typeface="StarSymbo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spcBef>
                <a:spcPts val="83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83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561"/>
              </a:spcBef>
              <a:buClr>
                <a:srgbClr val="ff9900"/>
              </a:buClr>
              <a:buFont typeface="Times New Roman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75000"/>
              <a:buFont typeface="StarSymbo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2"/>
          </p:nvPr>
        </p:nvSpPr>
        <p:spPr>
          <a:xfrm>
            <a:off x="65530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666699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E06069B5-C0A7-4488-9B25-1592CD22A833}" type="slidenum">
              <a:rPr b="0" lang="en-US" sz="1400" spc="-1" strike="noStrike">
                <a:solidFill>
                  <a:srgbClr val="666699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95112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Database </a:t>
            </a:r>
            <a:r>
              <a:rPr b="1" lang="en-US" sz="3200" spc="-1" strike="noStrike">
                <a:solidFill>
                  <a:srgbClr val="cc3300"/>
                </a:solidFill>
                <a:latin typeface="Arial"/>
              </a:rPr>
              <a:t>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4"/>
          <p:cNvSpPr/>
          <p:nvPr/>
        </p:nvSpPr>
        <p:spPr>
          <a:xfrm>
            <a:off x="900000" y="4886280"/>
            <a:ext cx="79200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References: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1. Database Systems the Complete Book. Garcia-Molina, Ullman, Widom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2277720" y="2520000"/>
            <a:ext cx="4562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00000"/>
                </a:solidFill>
                <a:latin typeface="Arial"/>
              </a:rPr>
              <a:t>Relational Data Model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Schemas and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Tuples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60320" y="875160"/>
            <a:ext cx="7706880" cy="535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 take the standard ordering of a relation schema to be the order used in its definition.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Relational model has one or more relations.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Each relation has a schema.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set of schemas for the relations of a database is called a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relational database schema,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or,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database schema.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Rows of a relation, other than the header row containing the attribute names, are called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tuples.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AutoNum type="arabicPeriod"/>
            </a:pP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(Gone with the Wind, 1939, 231, drama)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AutoNum type="arabicPeriod"/>
            </a:pP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(Star Wars, 1977, 124, ‘sciFi’),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Attributes of each tuple follow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standard ordering.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Attribute values are separated by commas.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Domains of Attributes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Relational tuple requires each component of each tuple (i.e., attribute) to be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atomic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i.e., elementary types, e.g., integer or string.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But not structure, set, list, array, or any other complex type.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Values associated with a relation attribute take values from a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Domain: an elementary type with possible NULL values.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Movies(title, year, length, genre)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42960" indent="-343080">
              <a:lnSpc>
                <a:spcPct val="100000"/>
              </a:lnSpc>
              <a:spcBef>
                <a:spcPts val="629"/>
              </a:spcBef>
              <a:buClr>
                <a:srgbClr val="ff9900"/>
              </a:buClr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of type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 and is written as title: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string.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42960" indent="-343080">
              <a:lnSpc>
                <a:spcPct val="100000"/>
              </a:lnSpc>
              <a:spcBef>
                <a:spcPts val="629"/>
              </a:spcBef>
              <a:buClr>
                <a:srgbClr val="ff9900"/>
              </a:buClr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year: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42960" indent="-343080">
              <a:lnSpc>
                <a:spcPct val="100000"/>
              </a:lnSpc>
              <a:spcBef>
                <a:spcPts val="629"/>
              </a:spcBef>
              <a:buClr>
                <a:srgbClr val="ff9900"/>
              </a:buClr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length: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42960" indent="-343080">
              <a:lnSpc>
                <a:spcPct val="100000"/>
              </a:lnSpc>
              <a:spcBef>
                <a:spcPts val="629"/>
              </a:spcBef>
              <a:buClr>
                <a:srgbClr val="ff9900"/>
              </a:buClr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genre: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716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Movies(title: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, year: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, length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:integer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, genre: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Equivalent representation of a Relation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Relations are sets of tuples, not lists of tuples (i.e., no ordering).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Order in the tuples of a relation are presented is immaterial.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three tuples of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Movies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 can be equivalently represented in any of the 3! = 6 reorderings.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All the orderings is  the same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relation.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Moreover, attributes can be reordered arbitrarily.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1" name="Table 4"/>
          <p:cNvGraphicFramePr/>
          <p:nvPr/>
        </p:nvGraphicFramePr>
        <p:xfrm>
          <a:off x="968040" y="2484000"/>
          <a:ext cx="7366320" cy="1162440"/>
        </p:xfrm>
        <a:graphic>
          <a:graphicData uri="http://schemas.openxmlformats.org/drawingml/2006/table">
            <a:tbl>
              <a:tblPr/>
              <a:tblGrid>
                <a:gridCol w="3309480"/>
                <a:gridCol w="1692000"/>
                <a:gridCol w="1019160"/>
                <a:gridCol w="1345680"/>
              </a:tblGrid>
              <a:tr h="350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0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Gone with the wind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1939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drama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0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Star Wars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sciFi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0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Wayne’s world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1992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5"/>
          <p:cNvGraphicFramePr/>
          <p:nvPr/>
        </p:nvGraphicFramePr>
        <p:xfrm>
          <a:off x="1072080" y="5022360"/>
          <a:ext cx="7257240" cy="1482840"/>
        </p:xfrm>
        <a:graphic>
          <a:graphicData uri="http://schemas.openxmlformats.org/drawingml/2006/table">
            <a:tbl>
              <a:tblPr/>
              <a:tblGrid>
                <a:gridCol w="1145520"/>
                <a:gridCol w="1155960"/>
                <a:gridCol w="3594240"/>
                <a:gridCol w="1361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year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c00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sciFi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Star Wars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1992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Wayne’s World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1939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drama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Gone with the Wind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 Keys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Key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constraint: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A set of attributes forms a key for a relation if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 do not allow two tuples in a relation instance to have the same values in all the   attributes of the key.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Indicate attribute(s) that form a key by underlining them.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Movies(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</a:rPr>
              <a:t>title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</a:rPr>
              <a:t>year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, length, genre)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Or, key is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{title, year}.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That is, no two movies with the same title are produced in the same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set of attributes forming a key is a statement about all possible instances of the relation that can occur in the database.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Not just about a single instance.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genre is not a key, since there can be many comedy movies, and many sciFi movies,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Keys of Relations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589040"/>
            <a:ext cx="844740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343080" indent="-343080">
              <a:lnSpc>
                <a:spcPct val="90000"/>
              </a:lnSpc>
              <a:spcBef>
                <a:spcPts val="666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</a:rPr>
              <a:t>Many real-world databases use artificial keys,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9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even though there may be some attribute sets that can serve as a key.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9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66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</a:rPr>
              <a:t>E.g., University may assign a unique RollNo to each student, even though, Aadhar No. of student may also serve as key.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66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90000"/>
              </a:lnSpc>
              <a:spcBef>
                <a:spcPts val="666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900" spc="-1" strike="noStrike">
                <a:solidFill>
                  <a:srgbClr val="0000ff"/>
                </a:solidFill>
                <a:latin typeface="Arial"/>
              </a:rPr>
              <a:t>Student(</a:t>
            </a:r>
            <a:r>
              <a:rPr b="0" lang="en-US" sz="1900" spc="-1" strike="noStrike" u="sng">
                <a:solidFill>
                  <a:srgbClr val="0000ff"/>
                </a:solidFill>
                <a:uFillTx/>
                <a:latin typeface="Arial"/>
              </a:rPr>
              <a:t>RollNo</a:t>
            </a:r>
            <a:r>
              <a:rPr b="0" lang="en-US" sz="1900" spc="-1" strike="noStrike">
                <a:solidFill>
                  <a:srgbClr val="0000ff"/>
                </a:solidFill>
                <a:latin typeface="Arial"/>
              </a:rPr>
              <a:t>, Name, AadharNo, Address)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4" descr="Email symbol on lightbulb"/>
          <p:cNvPicPr/>
          <p:nvPr/>
        </p:nvPicPr>
        <p:blipFill>
          <a:blip r:embed="rId1"/>
          <a:stretch/>
        </p:blipFill>
        <p:spPr>
          <a:xfrm>
            <a:off x="8236800" y="846000"/>
            <a:ext cx="667800" cy="41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55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Example Schema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440" y="1166040"/>
            <a:ext cx="4387680" cy="5146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(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genre: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studioName: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producer#: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Movies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schema, as earlier + two new attributes: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studioName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gives the name of the studio that owns the movie.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producerC#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is an integer giving an id to the producer of the movie (key of the 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MovieExec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relation).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Key is {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title, year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}.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91640" y="1166040"/>
            <a:ext cx="4387680" cy="5295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address: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  gender: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,birthdate: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date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This tells us about stars of movies.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Key is 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name,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the name of the moviestar.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 two movie stars assume the same name.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28584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Gender name is a single character </a:t>
            </a:r>
            <a:r>
              <a:rPr b="0" lang="en-US" sz="1600" spc="-1" strike="noStrike">
                <a:solidFill>
                  <a:srgbClr val="00b05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1600" spc="-1" strike="noStrike">
                <a:solidFill>
                  <a:srgbClr val="00b050"/>
                </a:solidFill>
                <a:latin typeface="Arial"/>
              </a:rPr>
              <a:t>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28584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Birthdate is of type </a:t>
            </a:r>
            <a:r>
              <a:rPr b="0" lang="en-US" sz="1600" spc="-1" strike="noStrike">
                <a:solidFill>
                  <a:srgbClr val="ffc000"/>
                </a:solidFill>
                <a:latin typeface="Arial"/>
              </a:rPr>
              <a:t>date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—a character string in a special form.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3300"/>
                </a:solidFill>
                <a:latin typeface="Arial"/>
              </a:rPr>
              <a:t>Example Schema-contd.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44880" y="1453320"/>
            <a:ext cx="439128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movieTitle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movieYear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This relation connects movies to the stars of that movie.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 movie is defined by the pair of values in 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(movieTitle, movieYear)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attribute pairs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.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Its details are in relation Movies.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Star is identified uniquely by starName, details about the star is found in relation 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MovieStar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36080" y="1453320"/>
            <a:ext cx="430128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MovieExec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address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cert#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netWorth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This relation stores some info about movie executives (producer, director etc.)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It contains their names, address and networth as data.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cert# is a certificate number--- it is a key, Different movie executives have different cert#.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7" dur="indefinite" restart="never" nodeType="tmRoot">
          <p:childTnLst>
            <p:seq>
              <p:cTn id="398" dur="indefinite" nodeType="mainSeq">
                <p:childTnLst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169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Example schema – closing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972360"/>
            <a:ext cx="4039920" cy="51534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Studio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address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string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presC#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This relation stores basic info about movie studios that produce movies.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Assumes that no two studios have the same name.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presC#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is the certificate number of the president of the studio, thereby identifying the president of the studio from the relation </a:t>
            </a:r>
            <a:r>
              <a:rPr b="0" lang="en-IN" sz="1600" spc="-1" strike="noStrike">
                <a:solidFill>
                  <a:srgbClr val="0000ff"/>
                </a:solidFill>
                <a:latin typeface="Arial"/>
              </a:rPr>
              <a:t>MovieExec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Defining Relation Schema in 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SQL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(pronounced ``sequel’’) is the principal database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Current standard is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SQL-99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Most commercial databases implement a close approximation to it.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Two aspects of SQL: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da0000"/>
                </a:solidFill>
                <a:latin typeface="Arial"/>
              </a:rPr>
              <a:t>Data-Definition Language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: for declaring database schemas.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Data-Manipulation Language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Querying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(asking questions) about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Modifying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the database (insert, delete, update data items)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68240" y="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Relations in 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68240" y="82980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SQL distinguishes between three kinds of relations: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Tables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they are stored relations in the database.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Can be queried, modified.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Views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these are relations defined by computation.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Views are not stored.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Constructed in whole or in part, when needed.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Temporary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tables: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constructed by the query processor when it is executing queries and data modifications.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They are not stored once the computation is over.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1" dur="indefinite" restart="never" nodeType="tmRoot">
          <p:childTnLst>
            <p:seq>
              <p:cTn id="482" dur="indefinite" nodeType="mainSeq">
                <p:childTnLst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Contents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What is it?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Overview of different kinds of data models.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Relational model, and,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portion of SQL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Used to define relations and their structure.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Introduction to Relational Algebra.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SQL serves as both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Query language: enables us to ask questions about the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Constraint language: enables us to restrict the data in the database in various ways.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SQL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68240" y="82980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CHAR(n)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VARCHAR(n)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CHAR(n)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denotes a fixed length string of up to n characters.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VARCHAR(n)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also denotes a string of up to n characters.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Difference is implementation dependent.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61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CHAR(n)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strings are padded to make n characters.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490"/>
              </a:spcBef>
              <a:buClr>
                <a:srgbClr val="ff9900"/>
              </a:buClr>
              <a:buFont typeface="Times New Roman"/>
              <a:buChar char="–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Padding character is typically the  blank character.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490"/>
              </a:spcBef>
              <a:buClr>
                <a:srgbClr val="ff9900"/>
              </a:buClr>
              <a:buFont typeface="Times New Roman"/>
              <a:buChar char="–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E.g., CHAR(7) string: ‘hello’ is stored as ‘hello  ‘.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61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VARCHAR(n)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strings have endmarker or uses string length.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55640" y="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SQL Data Types: Bit(n), BOOLEAN, 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814320" y="82980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BIT(n)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BITVARYING(n)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type is bit strings of fixed or varying length.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BIT(n)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BIT VARYING(n)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BIT(n)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denotes bit strings of length 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BIT VARYING(n)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denotes bit strings of length up to 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Type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BOOLEAN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takes one of three logical values: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TRUE, FALSE or UNKNOWN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Type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INTEGER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(they are synonyms) denotes integer values.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Type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SHORTINT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denotes short integers.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Similar to types </a:t>
            </a:r>
            <a:r>
              <a:rPr b="0" lang="en-US" sz="1800" spc="-1" strike="noStrike">
                <a:solidFill>
                  <a:srgbClr val="ff7547"/>
                </a:solidFill>
                <a:latin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1800" spc="-1" strike="noStrike">
                <a:solidFill>
                  <a:srgbClr val="ff7547"/>
                </a:solidFill>
                <a:latin typeface="Arial"/>
              </a:rPr>
              <a:t>short int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C and is implementation dependent.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9" dur="indefinite" restart="never" nodeType="tmRoot">
          <p:childTnLst>
            <p:seq>
              <p:cTn id="550" dur="indefinite" nodeType="mainSeq">
                <p:childTnLst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types in SQL: Floating point no.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14320" y="8362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FLOAT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REAL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(they are synonyms) represent floating point numbers.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DOUBLE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gives higher precision.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Distinction between them is much like the C language.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DECIMAL(n,d)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also represents real numbers: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Number has n decimal digits.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 is the number of digits after decimal point.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E.g, 0123.45 is a possible value of type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DECIMAL(6,2).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NUMERIC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almost a synonym for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DECIMAL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7" dur="indefinite" restart="never" nodeType="tmRoot">
          <p:childTnLst>
            <p:seq>
              <p:cTn id="578" dur="indefinite" nodeType="mainSeq">
                <p:childTnLst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61760" y="8532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SQL Data Types: Date and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61760" y="69480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SQL standard: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DATE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type represents date in the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2022-01-10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represents 10 January 2022.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First four characters are digits representing the year.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Then a hypen and two digits representing month.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Then another hypen and two digits representing day.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Single digit month or day is padded with a leading 0.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600" spc="-1" strike="noStrike">
                <a:solidFill>
                  <a:srgbClr val="ffc000"/>
                </a:solidFill>
                <a:latin typeface="Arial"/>
              </a:rPr>
              <a:t>TIME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type is a quoted string: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600" spc="-1" strike="noStrike">
                <a:solidFill>
                  <a:srgbClr val="00b050"/>
                </a:solidFill>
                <a:latin typeface="Arial"/>
              </a:rPr>
              <a:t>‘</a:t>
            </a:r>
            <a:r>
              <a:rPr b="0" lang="en-IN" sz="1600" spc="-1" strike="noStrike">
                <a:solidFill>
                  <a:srgbClr val="00b050"/>
                </a:solidFill>
                <a:latin typeface="Arial"/>
              </a:rPr>
              <a:t>14:01:2’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represents the time 1 minute and 2 seconds after 2 pm.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Two digits for the hour, then a colon,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then, another two digits for the minute, then a colon,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and two digits for the second.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595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Fractional second is allowed, for e.g., </a:t>
            </a:r>
            <a:r>
              <a:rPr b="0" lang="en-IN" sz="1700" spc="-1" strike="noStrike">
                <a:solidFill>
                  <a:srgbClr val="00b050"/>
                </a:solidFill>
                <a:latin typeface="Arial"/>
              </a:rPr>
              <a:t>‘14:01:2.56’ </a:t>
            </a:r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represents the time 1 minute, 2.56 seconds after 2pm.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3" dur="indefinite" restart="never" nodeType="tmRoot">
          <p:childTnLst>
            <p:seq>
              <p:cTn id="604" dur="indefinite" nodeType="mainSeq">
                <p:childTnLst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SQL Table Declarations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27280" y="72720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TABLE: Simple form of declaring a table followed by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Name of the relation and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attribute name list, within parenthesis and comma separated.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TABLE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VARCHAR(100)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CHAR(10)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studioName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CHAR(30)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producerC#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4114800" y="297180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Box 5"/>
          <p:cNvSpPr/>
          <p:nvPr/>
        </p:nvSpPr>
        <p:spPr>
          <a:xfrm flipH="1">
            <a:off x="5550120" y="2157120"/>
            <a:ext cx="3394080" cy="26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/*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title is declared as a string of upto 100 characters.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year, length and producerC# are integers.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10 characters are assumed to be enough to represent genre.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30 characters are considered sufficient for studio name.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7" dur="indefinite" restart="never" nodeType="tmRoot">
          <p:childTnLst>
            <p:seq>
              <p:cTn id="638" dur="indefinite" nodeType="mainSeq"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CREATE TABLE contd.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209160" y="1087200"/>
            <a:ext cx="406008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TABLE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CHAR(30)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address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VARCHAR(255)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gender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CHAR(1)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birthdat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DATE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ontent Placeholder 2"/>
          <p:cNvSpPr/>
          <p:nvPr/>
        </p:nvSpPr>
        <p:spPr>
          <a:xfrm>
            <a:off x="3974040" y="1087200"/>
            <a:ext cx="4060080" cy="49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is the MovieStar table.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Name and address are character strings of sizes up to 30 and 255.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gender attribute  has values that are a single letter M or F.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Birthdate is of type birthdate.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7" dur="indefinite" restart="never" nodeType="tmRoot">
          <p:childTnLst>
            <p:seq>
              <p:cTn id="678" dur="indefinite" nodeType="mainSeq">
                <p:childTnLst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Modifying Relation Schemas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68240" y="135792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Imagine requiring to change the relation schema after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it has been in use for a long time,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has many records (tuples) in the current instance.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might require to remove the entire table,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Suppose there is a relation 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DROP TABLE 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Relation R  no longer remains part of the database schema.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9" dur="indefinite" restart="never" nodeType="tmRoot">
          <p:childTnLst>
            <p:seq>
              <p:cTn id="720" dur="indefinite" nodeType="mainSeq">
                <p:childTnLst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Modifying Relation Schemas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923760" y="72720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If we need to modify the schema of an existing relation,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Use command ALTER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add an attribute name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ADD followed by an attribute name and its data type.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ALTER TABLE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ADD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phone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CHAR(16)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MovieStar now has an additional phone attribute which is a fixed length string of size 16 bytes.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The value of  the phone attribute in all tuples is initialized to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NULL.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is in absence of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default value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(next slide).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drop an attribute name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DROP followed by an attribute name.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ALTER TABLE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DROP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birthdate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deletes the birthdate attribute from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7" dur="indefinite" restart="never" nodeType="tmRoot">
          <p:childTnLst>
            <p:seq>
              <p:cTn id="748" dur="indefinite" nodeType="mainSeq">
                <p:childTnLst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Default Value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84476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When tuples are created or modified, we may not have values for all its component attributes.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There is a way to specify default values during attribute definition.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gender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CHAR(1)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DEFAULT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‘?’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Says that if gender attribute of a tuple is unspecified, then its value equals  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‘?’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birthdate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DATE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DEFAULT </a:t>
            </a:r>
            <a:r>
              <a:rPr b="0" lang="en-IN" sz="1800" spc="-1" strike="noStrike">
                <a:solidFill>
                  <a:srgbClr val="92d050"/>
                </a:solidFill>
                <a:latin typeface="Arial"/>
              </a:rPr>
              <a:t>‘0000-00-00’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Unspecified birthdate attribute gets the value day 0, month 0, year 0.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9" dur="indefinite" restart="never" nodeType="tmRoot">
          <p:childTnLst>
            <p:seq>
              <p:cTn id="780" dur="indefinite" nodeType="mainSeq">
                <p:childTnLst>
                  <p:par>
                    <p:cTn id="781" fill="hold">
                      <p:stCondLst>
                        <p:cond delay="indefinite"/>
                      </p:stCondLst>
                      <p:childTnLst>
                        <p:par>
                          <p:cTn id="782" fill="hold">
                            <p:stCondLst>
                              <p:cond delay="0"/>
                            </p:stCondLst>
                            <p:childTnLst>
                              <p:par>
                                <p:cTn id="7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Declaring Keys in SQL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274320" y="1093680"/>
            <a:ext cx="8723160" cy="554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 Consider the table MovieStar.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address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gender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birthdate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attribute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is a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key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 the table MovieStar meaning,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No two tuples (records) in MovieStar have the same value for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Equivalently, each tuple in MovieStar table  has a unique value in the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attribute.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can be specified using PRIMARY KEY clause in CREATE TABLE stmt.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TABLE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CHAR(30)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address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VARCHAR(255)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gender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CHAR(1)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birthdat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DATE,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PRIMARY KEY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/* primary key specification*/    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Can also write instead of PRIMARY KEY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UNIQUE  (name)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/* specifies that name is a unique key*/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07" dur="indefinite" restart="never" nodeType="tmRoot">
          <p:childTnLst>
            <p:seq>
              <p:cTn id="808" dur="indefinite" nodeType="mainSeq">
                <p:childTnLst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Overview of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Models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model is very fundamental in the study of database systems.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 data model is a notation for describing data or information.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It typically has three parts: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Structure of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Operations on the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Constraints on the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68240" y="-12924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Defining Keys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80160" y="480240"/>
            <a:ext cx="8663040" cy="5856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 in the table Movies with schema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Movies(title, year, length, genre, studioName, producerC#)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assumed that the pair {title, year} forms a key. Meaning,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 a given year, there are no two movies produced with the same title.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or, there cannot be two distinct tuples in Movies table with equal values in  title and  year attribute.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is specified as follows.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CREATE TABLE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VARCHAR(100)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CHAR(10)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studioName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CHAR(30)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producerC#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INT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PRIMARY KEY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(title, year)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/* specifies primary   key */     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 write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UNIQUE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(title, year)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/* specifies unique key */   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5"/>
          <p:cNvSpPr/>
          <p:nvPr/>
        </p:nvSpPr>
        <p:spPr>
          <a:xfrm>
            <a:off x="5870520" y="3008520"/>
            <a:ext cx="2974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 table may have multiple unique keys. Often it is ordered as per one unique key, called the primary key.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7" dur="indefinite" restart="never" nodeType="tmRoot">
          <p:childTnLst>
            <p:seq>
              <p:cTn id="848" dur="indefinite" nodeType="mainSeq">
                <p:childTnLst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Algebra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23840" y="1093680"/>
            <a:ext cx="88866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An algebra of operations over relations (or tables).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Each operator acts on a relation or two relations and returns a relation (table).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Gives simple and powerful ways to construct new relations from the given relations.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Relational algebra expressions take as input stored tables (or database relations)  and return answers to queries.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SQL is a syntactic ``sugaring’’ of relational algebra.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DBMS internally first translates an SQL query into a relational algebra expression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or, a very similar expression tree notation:  relational operator/operand tree notation.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1" dur="indefinite" restart="never" nodeType="tmRoot">
          <p:childTnLst>
            <p:seq>
              <p:cTn id="892" dur="indefinite" nodeType="mainSeq">
                <p:childTnLst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Algebra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55520" y="727200"/>
            <a:ext cx="8786880" cy="5270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algebra operates on relations (tables) whose schema is well-specified.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Set operations on relations: Union , intersection and difference applied to relations.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 R and S be two relations (tables) with the exact same schema. This defines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3"/>
          <p:cNvSpPr/>
          <p:nvPr/>
        </p:nvSpPr>
        <p:spPr>
          <a:xfrm flipV="1">
            <a:off x="4727520" y="2632320"/>
            <a:ext cx="30628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1" dur="indefinite" restart="never" nodeType="tmRoot">
          <p:childTnLst>
            <p:seq>
              <p:cTn id="912" dur="indefinite" nodeType="mainSeq">
                <p:childTnLst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320040" y="991800"/>
          <a:ext cx="8525160" cy="1083600"/>
        </p:xfrm>
        <a:graphic>
          <a:graphicData uri="http://schemas.openxmlformats.org/drawingml/2006/table">
            <a:tbl>
              <a:tblPr/>
              <a:tblGrid>
                <a:gridCol w="2131200"/>
                <a:gridCol w="4003920"/>
                <a:gridCol w="960120"/>
                <a:gridCol w="1429920"/>
              </a:tblGrid>
              <a:tr h="332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Mannat,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1965-11-02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Amitabh Bachhan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Jalsa, Juhu Beach, Mumbai,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1942-10-11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Table 6"/>
          <p:cNvGraphicFramePr/>
          <p:nvPr/>
        </p:nvGraphicFramePr>
        <p:xfrm>
          <a:off x="298440" y="2540160"/>
          <a:ext cx="8525160" cy="1482840"/>
        </p:xfrm>
        <a:graphic>
          <a:graphicData uri="http://schemas.openxmlformats.org/drawingml/2006/table">
            <a:tbl>
              <a:tblPr/>
              <a:tblGrid>
                <a:gridCol w="2131200"/>
                <a:gridCol w="3949200"/>
                <a:gridCol w="1005840"/>
                <a:gridCol w="14389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Amir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Freeda Apt, Bandra,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1965-03-14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Mannat,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1965-11-02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Hema Malini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Shakunt, Juhu, Mumbai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1948-10-16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TextBox 7"/>
          <p:cNvSpPr/>
          <p:nvPr/>
        </p:nvSpPr>
        <p:spPr>
          <a:xfrm flipH="1">
            <a:off x="366120" y="516240"/>
            <a:ext cx="399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Table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with schema of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TextBox 8"/>
          <p:cNvSpPr/>
          <p:nvPr/>
        </p:nvSpPr>
        <p:spPr>
          <a:xfrm flipH="1">
            <a:off x="298440" y="2135160"/>
            <a:ext cx="390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Table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with schema of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MovieStar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6" name="TextBox 9"/>
              <p:cNvSpPr txBox="1"/>
              <p:nvPr/>
            </p:nvSpPr>
            <p:spPr>
              <a:xfrm>
                <a:off x="2227680" y="4168800"/>
                <a:ext cx="39128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  <m:r>
                      <m:t xml:space="preserve">∪</m:t>
                    </m:r>
                    <m:r>
                      <m:t xml:space="preserve">𝑆</m:t>
                    </m:r>
                    <m:r>
                      <m:t xml:space="preserve">h𝑎𝑠</m:t>
                    </m:r>
                    <m:r>
                      <m:t xml:space="preserve">4</m:t>
                    </m:r>
                    <m:r>
                      <m:t xml:space="preserve">𝑡𝑢𝑝𝑙𝑒𝑠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𝑛𝑜</m:t>
                        </m:r>
                        <m:r>
                          <m:t xml:space="preserve">𝑑𝑢𝑝𝑙𝑖𝑐𝑎𝑡𝑒𝑠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graphicFrame>
        <p:nvGraphicFramePr>
          <p:cNvPr id="227" name="Table 11"/>
          <p:cNvGraphicFramePr/>
          <p:nvPr/>
        </p:nvGraphicFramePr>
        <p:xfrm>
          <a:off x="320040" y="4538160"/>
          <a:ext cx="8525160" cy="1482840"/>
        </p:xfrm>
        <a:graphic>
          <a:graphicData uri="http://schemas.openxmlformats.org/drawingml/2006/table">
            <a:tbl>
              <a:tblPr/>
              <a:tblGrid>
                <a:gridCol w="2029680"/>
                <a:gridCol w="3995640"/>
                <a:gridCol w="969120"/>
                <a:gridCol w="1530720"/>
              </a:tblGrid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Mannat,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1965-11-02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Amitabh Bachhan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Jalsa, Juhu Beach, Mumbai,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1942-10-11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Amir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Freeda Apt, Bandra,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1965-03-14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Hema Malini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Shakunt, Juhu, Mumbai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1948-10-16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7" dur="indefinite" restart="never" nodeType="tmRoot">
          <p:childTnLst>
            <p:seq>
              <p:cTn id="938" dur="indefinite" nodeType="mainSeq">
                <p:childTnLst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46640" y="-165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Example  R ∩ S,  R - 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9" name="Table 4"/>
          <p:cNvGraphicFramePr/>
          <p:nvPr/>
        </p:nvGraphicFramePr>
        <p:xfrm>
          <a:off x="320040" y="991800"/>
          <a:ext cx="8525160" cy="1083600"/>
        </p:xfrm>
        <a:graphic>
          <a:graphicData uri="http://schemas.openxmlformats.org/drawingml/2006/table">
            <a:tbl>
              <a:tblPr/>
              <a:tblGrid>
                <a:gridCol w="2131200"/>
                <a:gridCol w="4003920"/>
                <a:gridCol w="960120"/>
                <a:gridCol w="1429920"/>
              </a:tblGrid>
              <a:tr h="332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 Mannat,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1965-11-02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1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Amitabh Bachhan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Jalsa, Juhu Beach, Mumbai,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1942-10-11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Table 6"/>
          <p:cNvGraphicFramePr/>
          <p:nvPr/>
        </p:nvGraphicFramePr>
        <p:xfrm>
          <a:off x="298440" y="2540160"/>
          <a:ext cx="8525160" cy="1482840"/>
        </p:xfrm>
        <a:graphic>
          <a:graphicData uri="http://schemas.openxmlformats.org/drawingml/2006/table">
            <a:tbl>
              <a:tblPr/>
              <a:tblGrid>
                <a:gridCol w="2131200"/>
                <a:gridCol w="3949200"/>
                <a:gridCol w="1005840"/>
                <a:gridCol w="14389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Amir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Freeda Apt, Bandra,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1965-03-14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Mannat,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1965-11-02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Hema Malini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Shakunt, Juhu, Mumbai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1948-10-16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1" name="TextBox 7"/>
          <p:cNvSpPr/>
          <p:nvPr/>
        </p:nvSpPr>
        <p:spPr>
          <a:xfrm flipH="1">
            <a:off x="218880" y="631080"/>
            <a:ext cx="34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Table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 with schema of 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TextBox 8"/>
          <p:cNvSpPr/>
          <p:nvPr/>
        </p:nvSpPr>
        <p:spPr>
          <a:xfrm flipH="1">
            <a:off x="297720" y="2135160"/>
            <a:ext cx="34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Table 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 with schema of 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33" name="Table 11"/>
          <p:cNvGraphicFramePr/>
          <p:nvPr/>
        </p:nvGraphicFramePr>
        <p:xfrm>
          <a:off x="266760" y="4422240"/>
          <a:ext cx="8525160" cy="370440"/>
        </p:xfrm>
        <a:graphic>
          <a:graphicData uri="http://schemas.openxmlformats.org/drawingml/2006/table">
            <a:tbl>
              <a:tblPr/>
              <a:tblGrid>
                <a:gridCol w="2029680"/>
                <a:gridCol w="3995640"/>
                <a:gridCol w="969120"/>
                <a:gridCol w="1530720"/>
              </a:tblGrid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Mannat, Mumbai 400001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1965-11-02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234" name="TextBox 2"/>
              <p:cNvSpPr txBox="1"/>
              <p:nvPr/>
            </p:nvSpPr>
            <p:spPr>
              <a:xfrm>
                <a:off x="1743120" y="4074480"/>
                <a:ext cx="40230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  <m:r>
                      <m:t xml:space="preserve">∩</m:t>
                    </m:r>
                    <m:r>
                      <m:t xml:space="preserve">𝑆</m:t>
                    </m:r>
                    <m:r>
                      <m:t xml:space="preserve">h𝑎𝑠</m:t>
                    </m:r>
                    <m:r>
                      <m:t xml:space="preserve">𝑜𝑛𝑙𝑦</m:t>
                    </m:r>
                    <m:r>
                      <m:t xml:space="preserve">1</m:t>
                    </m:r>
                    <m:r>
                      <m:t xml:space="preserve">𝑡𝑢𝑝𝑙𝑒</m:t>
                    </m:r>
                  </m:oMath>
                </a14:m>
              </a:p>
            </p:txBody>
          </p:sp>
        </mc:Choice>
        <mc:Fallback/>
      </mc:AlternateContent>
      <p:graphicFrame>
        <p:nvGraphicFramePr>
          <p:cNvPr id="235" name="Table 11"/>
          <p:cNvGraphicFramePr/>
          <p:nvPr/>
        </p:nvGraphicFramePr>
        <p:xfrm>
          <a:off x="320040" y="5625000"/>
          <a:ext cx="8525160" cy="370440"/>
        </p:xfrm>
        <a:graphic>
          <a:graphicData uri="http://schemas.openxmlformats.org/drawingml/2006/table">
            <a:tbl>
              <a:tblPr/>
              <a:tblGrid>
                <a:gridCol w="2029680"/>
                <a:gridCol w="3995640"/>
                <a:gridCol w="969120"/>
                <a:gridCol w="1530720"/>
              </a:tblGrid>
              <a:tr h="366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gender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birthdate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Amitabh Bachhan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Jalsa, Juhu Beach, Mumbai, 400049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1942-10-11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236" name="TextBox 12"/>
              <p:cNvSpPr txBox="1"/>
              <p:nvPr/>
            </p:nvSpPr>
            <p:spPr>
              <a:xfrm>
                <a:off x="1947600" y="5212080"/>
                <a:ext cx="40230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  <m:r>
                      <m:t xml:space="preserve">−</m:t>
                    </m:r>
                    <m:r>
                      <m:t xml:space="preserve">𝑆</m:t>
                    </m:r>
                    <m:r>
                      <m:t xml:space="preserve">𝑎𝑙𝑠𝑜</m:t>
                    </m:r>
                    <m:r>
                      <m:t xml:space="preserve">h𝑎𝑠</m:t>
                    </m:r>
                    <m:r>
                      <m:t xml:space="preserve">𝑜𝑛𝑙𝑦</m:t>
                    </m:r>
                    <m:r>
                      <m:t xml:space="preserve">1</m:t>
                    </m:r>
                    <m:r>
                      <m:t xml:space="preserve">𝑡𝑢𝑝𝑙𝑒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3" dur="indefinite" restart="never" nodeType="tmRoot">
          <p:childTnLst>
            <p:seq>
              <p:cTn id="964" dur="indefinite" nodeType="mainSeq">
                <p:childTnLst>
                  <p:par>
                    <p:cTn id="965" fill="hold">
                      <p:stCondLst>
                        <p:cond delay="indefinite"/>
                      </p:stCondLst>
                      <p:childTnLst>
                        <p:par>
                          <p:cTn id="966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95160" y="3420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Selection Operator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255960" y="1203120"/>
            <a:ext cx="858600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σ takes a logical predicate P and applies to an operand table 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Box 3"/>
          <p:cNvSpPr/>
          <p:nvPr/>
        </p:nvSpPr>
        <p:spPr>
          <a:xfrm>
            <a:off x="1001160" y="635760"/>
            <a:ext cx="7140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40" name="Table 6"/>
          <p:cNvGraphicFramePr/>
          <p:nvPr/>
        </p:nvGraphicFramePr>
        <p:xfrm>
          <a:off x="204840" y="1877040"/>
          <a:ext cx="8681760" cy="1482840"/>
        </p:xfrm>
        <a:graphic>
          <a:graphicData uri="http://schemas.openxmlformats.org/drawingml/2006/table">
            <a:tbl>
              <a:tblPr/>
              <a:tblGrid>
                <a:gridCol w="1863000"/>
                <a:gridCol w="1056240"/>
                <a:gridCol w="1172520"/>
                <a:gridCol w="1061280"/>
                <a:gridCol w="1947960"/>
                <a:gridCol w="158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studioName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producerC#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United Producer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Yash Raj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Vinod Chopra Films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1" name="Content Placeholder 2"/>
          <p:cNvSpPr/>
          <p:nvPr/>
        </p:nvSpPr>
        <p:spPr>
          <a:xfrm>
            <a:off x="434520" y="3582360"/>
            <a:ext cx="8452080" cy="28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lvl="2" marL="1085760" indent="-228600">
              <a:lnSpc>
                <a:spcPct val="100000"/>
              </a:lnSpc>
              <a:spcBef>
                <a:spcPts val="420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the value of the expression </a:t>
            </a:r>
            <a:endParaRPr b="0" lang="en-IN" sz="1800" spc="-1" strike="noStrike"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420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gives the tuples in the table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corresponding to movies whose length is  at least 2hrs and 50 mins.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Order of tuples is not significant since a relation is a set of tuples.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42" name="Table 6"/>
          <p:cNvGraphicFramePr/>
          <p:nvPr/>
        </p:nvGraphicFramePr>
        <p:xfrm>
          <a:off x="182880" y="4731120"/>
          <a:ext cx="8659080" cy="1112040"/>
        </p:xfrm>
        <a:graphic>
          <a:graphicData uri="http://schemas.openxmlformats.org/drawingml/2006/table">
            <a:tbl>
              <a:tblPr/>
              <a:tblGrid>
                <a:gridCol w="1212480"/>
                <a:gridCol w="1054440"/>
                <a:gridCol w="1159920"/>
                <a:gridCol w="1296360"/>
                <a:gridCol w="2270880"/>
                <a:gridCol w="1665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studioName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producerC#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United Producer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Vinod Chopra Films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3" name="TextBox 14"/>
          <p:cNvSpPr/>
          <p:nvPr/>
        </p:nvSpPr>
        <p:spPr>
          <a:xfrm>
            <a:off x="116280" y="1520280"/>
            <a:ext cx="254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Table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3" dur="indefinite" restart="never" nodeType="tmRoot">
          <p:childTnLst>
            <p:seq>
              <p:cTn id="984" dur="indefinite" nodeType="mainSeq">
                <p:childTnLst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fill="hold">
                      <p:stCondLst>
                        <p:cond delay="indefinite"/>
                      </p:stCondLst>
                      <p:childTnLst>
                        <p:par>
                          <p:cTn id="1002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Projection Operator </a:t>
            </a:r>
            <a:r>
              <a:rPr b="1" lang="el-GR" sz="3200" spc="-1" strike="noStrike">
                <a:solidFill>
                  <a:srgbClr val="cc3300"/>
                </a:solidFill>
                <a:latin typeface="Arial"/>
              </a:rPr>
              <a:t>π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722520" y="3273480"/>
            <a:ext cx="7355520" cy="612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the value of the expression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Project Movies onto the attribute genre.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6" name="TextBox 3"/>
              <p:cNvSpPr txBox="1"/>
              <p:nvPr/>
            </p:nvSpPr>
            <p:spPr>
              <a:xfrm>
                <a:off x="411480" y="705960"/>
                <a:ext cx="760752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,</m:t>
                        </m:r>
                        <m:r>
                          <m:t xml:space="preserve">…</m:t>
                        </m:r>
                        <m:sSub>
                          <m:e>
                            <m:r>
                              <m:t xml:space="preserve">𝐴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𝑅</m:t>
                        </m:r>
                      </m:e>
                    </m:d>
                    <m:r>
                      <m:t xml:space="preserve">𝑖𝑠</m:t>
                    </m:r>
                    <m:r>
                      <m:t xml:space="preserve">𝑎</m:t>
                    </m:r>
                    <m:r>
                      <m:t xml:space="preserve">𝑟𝑒𝑙𝑎𝑡𝑖𝑜𝑛</m:t>
                    </m:r>
                    <m:r>
                      <m:t xml:space="preserve">𝑤h𝑜𝑠𝑒</m:t>
                    </m:r>
                    <m:r>
                      <m:t xml:space="preserve">𝑠𝑐h𝑒𝑚𝑎</m:t>
                    </m:r>
                    <m:r>
                      <m:t xml:space="preserve">h𝑎𝑠</m:t>
                    </m:r>
                    <m:r>
                      <m:t xml:space="preserve">𝑜𝑛𝑙𝑦</m:t>
                    </m:r>
                    <m:r>
                      <m:t xml:space="preserve">𝑡h𝑒</m:t>
                    </m:r>
                    <m:r>
                      <m:t xml:space="preserve">𝑐𝑜𝑙𝑢𝑚𝑛𝑠</m:t>
                    </m:r>
                    <m:sSub>
                      <m:e>
                        <m:r>
                          <m:t xml:space="preserve">𝐴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sSub>
                      <m:e>
                        <m:r>
                          <m:t xml:space="preserve">𝐴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…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𝐴</m:t>
                        </m:r>
                      </m:e>
                      <m:sub>
                        <m:r>
                          <m:t xml:space="preserve">𝑛</m:t>
                        </m:r>
                      </m:sub>
                    </m:sSub>
                    <m:r>
                      <m:t xml:space="preserve">𝑜𝑓</m:t>
                    </m:r>
                    <m:r>
                      <m:t xml:space="preserve">𝑅</m:t>
                    </m:r>
                    <m:r>
                      <m:t xml:space="preserve">.</m:t>
                    </m:r>
                  </m:oMath>
                </a14:m>
              </a:p>
            </p:txBody>
          </p:sp>
        </mc:Choice>
        <mc:Fallback/>
      </mc:AlternateContent>
      <p:graphicFrame>
        <p:nvGraphicFramePr>
          <p:cNvPr id="247" name="Table 6"/>
          <p:cNvGraphicFramePr/>
          <p:nvPr/>
        </p:nvGraphicFramePr>
        <p:xfrm>
          <a:off x="72000" y="1364760"/>
          <a:ext cx="8681760" cy="1482840"/>
        </p:xfrm>
        <a:graphic>
          <a:graphicData uri="http://schemas.openxmlformats.org/drawingml/2006/table">
            <a:tbl>
              <a:tblPr/>
              <a:tblGrid>
                <a:gridCol w="1863000"/>
                <a:gridCol w="1056240"/>
                <a:gridCol w="1172520"/>
                <a:gridCol w="1061280"/>
                <a:gridCol w="1947960"/>
                <a:gridCol w="158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studioName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producerC#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United Producer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Yash Raj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Vinod Chopra Films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8" name="TextBox 5"/>
          <p:cNvSpPr/>
          <p:nvPr/>
        </p:nvSpPr>
        <p:spPr>
          <a:xfrm>
            <a:off x="-109080" y="995400"/>
            <a:ext cx="254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49" name="Table 6"/>
          <p:cNvGraphicFramePr/>
          <p:nvPr/>
        </p:nvGraphicFramePr>
        <p:xfrm>
          <a:off x="3639960" y="3656880"/>
          <a:ext cx="4092120" cy="1482840"/>
        </p:xfrm>
        <a:graphic>
          <a:graphicData uri="http://schemas.openxmlformats.org/drawingml/2006/table">
            <a:tbl>
              <a:tblPr/>
              <a:tblGrid>
                <a:gridCol w="1863000"/>
                <a:gridCol w="1056240"/>
                <a:gridCol w="1172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Table 6"/>
          <p:cNvGraphicFramePr/>
          <p:nvPr/>
        </p:nvGraphicFramePr>
        <p:xfrm>
          <a:off x="6671160" y="5140080"/>
          <a:ext cx="1060920" cy="1482840"/>
        </p:xfrm>
        <a:graphic>
          <a:graphicData uri="http://schemas.openxmlformats.org/drawingml/2006/table">
            <a:tbl>
              <a:tblPr/>
              <a:tblGrid>
                <a:gridCol w="1061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251" name="TextBox 8"/>
              <p:cNvSpPr txBox="1"/>
              <p:nvPr/>
            </p:nvSpPr>
            <p:spPr>
              <a:xfrm>
                <a:off x="411480" y="4210920"/>
                <a:ext cx="2998800" cy="39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𝑙𝑒𝑛𝑔𝑡h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𝑀𝑜𝑣𝑖𝑒𝑠</m:t>
                        </m:r>
                      </m:e>
                    </m:d>
                    <m:r>
                      <m:t xml:space="preserve">=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3" dur="indefinite" restart="never" nodeType="tmRoot">
          <p:childTnLst>
            <p:seq>
              <p:cTn id="1014" dur="indefinite" nodeType="mainSeq">
                <p:childTnLst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>
                      <p:stCondLst>
                        <p:cond delay="indefinite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5" fill="hold">
                      <p:stCondLst>
                        <p:cond delay="indefinite"/>
                      </p:stCondLst>
                      <p:childTnLst>
                        <p:par>
                          <p:cTn id="1046" fill="hold">
                            <p:stCondLst>
                              <p:cond delay="0"/>
                            </p:stCondLst>
                            <p:childTnLst>
                              <p:par>
                                <p:cTn id="10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Cartesian Product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ontent Placeholder 2"/>
          <p:cNvSpPr/>
          <p:nvPr/>
        </p:nvSpPr>
        <p:spPr>
          <a:xfrm>
            <a:off x="207000" y="1355760"/>
            <a:ext cx="8329680" cy="29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Cartesian product (or cross-product) of two relations (tables) R and S is the set of pairs that can be formed </a:t>
            </a:r>
            <a:endParaRPr b="0" lang="en-IN" sz="1800" spc="-1" strike="noStrike"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420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by choosing the first element of the pair to be an element of R,</a:t>
            </a:r>
            <a:endParaRPr b="0" lang="en-IN" sz="1800" spc="-1" strike="noStrike"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420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and the second element of the pair to be an element of S.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Denoted as 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Schema of Cartesian product: all attributes of R and S are included.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all attributes A of R is included and denoted as R.A.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All attributes B of S are included and denoted as S.B.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9" dur="indefinite" restart="never" nodeType="tmRoot">
          <p:childTnLst>
            <p:seq>
              <p:cTn id="1050" dur="indefinite" nodeType="mainSeq">
                <p:childTnLst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18680" y="-194040"/>
            <a:ext cx="8001720" cy="7786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Example of cartesian product R X 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5" name="Table 4"/>
          <p:cNvGraphicFramePr/>
          <p:nvPr/>
        </p:nvGraphicFramePr>
        <p:xfrm>
          <a:off x="814320" y="1093680"/>
          <a:ext cx="1891800" cy="1091160"/>
        </p:xfrm>
        <a:graphic>
          <a:graphicData uri="http://schemas.openxmlformats.org/drawingml/2006/table">
            <a:tbl>
              <a:tblPr/>
              <a:tblGrid>
                <a:gridCol w="946080"/>
                <a:gridCol w="946080"/>
              </a:tblGrid>
              <a:tr h="363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3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3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" name="TextBox 4"/>
          <p:cNvSpPr/>
          <p:nvPr/>
        </p:nvSpPr>
        <p:spPr>
          <a:xfrm>
            <a:off x="984240" y="783360"/>
            <a:ext cx="155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Table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 R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57" name="Table 6"/>
          <p:cNvGraphicFramePr/>
          <p:nvPr/>
        </p:nvGraphicFramePr>
        <p:xfrm>
          <a:off x="4291560" y="1093680"/>
          <a:ext cx="3306600" cy="1487520"/>
        </p:xfrm>
        <a:graphic>
          <a:graphicData uri="http://schemas.openxmlformats.org/drawingml/2006/table">
            <a:tbl>
              <a:tblPr/>
              <a:tblGrid>
                <a:gridCol w="1102320"/>
                <a:gridCol w="1102320"/>
                <a:gridCol w="1102320"/>
              </a:tblGrid>
              <a:tr h="371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8" name="TextBox 6"/>
          <p:cNvSpPr/>
          <p:nvPr/>
        </p:nvSpPr>
        <p:spPr>
          <a:xfrm>
            <a:off x="4417560" y="804600"/>
            <a:ext cx="135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Table 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59" name="Table 8"/>
          <p:cNvGraphicFramePr/>
          <p:nvPr/>
        </p:nvGraphicFramePr>
        <p:xfrm>
          <a:off x="767160" y="3370320"/>
          <a:ext cx="5087160" cy="2570040"/>
        </p:xfrm>
        <a:graphic>
          <a:graphicData uri="http://schemas.openxmlformats.org/drawingml/2006/table">
            <a:tbl>
              <a:tblPr/>
              <a:tblGrid>
                <a:gridCol w="1017360"/>
                <a:gridCol w="1017360"/>
                <a:gridCol w="1017360"/>
                <a:gridCol w="1017360"/>
                <a:gridCol w="1017720"/>
              </a:tblGrid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8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9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0" name="TextBox 9"/>
          <p:cNvSpPr/>
          <p:nvPr/>
        </p:nvSpPr>
        <p:spPr>
          <a:xfrm>
            <a:off x="745200" y="2999160"/>
            <a:ext cx="360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R X S 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1" name="TextBox 2"/>
              <p:cNvSpPr txBox="1"/>
              <p:nvPr/>
            </p:nvSpPr>
            <p:spPr>
              <a:xfrm>
                <a:off x="444960" y="1452240"/>
                <a:ext cx="4341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𝑟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2" name="TextBox 10"/>
              <p:cNvSpPr txBox="1"/>
              <p:nvPr/>
            </p:nvSpPr>
            <p:spPr>
              <a:xfrm>
                <a:off x="464400" y="1821600"/>
                <a:ext cx="4392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𝑟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3" name="TextBox 12"/>
              <p:cNvSpPr txBox="1"/>
              <p:nvPr/>
            </p:nvSpPr>
            <p:spPr>
              <a:xfrm>
                <a:off x="3828240" y="1468800"/>
                <a:ext cx="4384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𝑠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4" name="TextBox 13"/>
              <p:cNvSpPr txBox="1"/>
              <p:nvPr/>
            </p:nvSpPr>
            <p:spPr>
              <a:xfrm>
                <a:off x="3828240" y="1882080"/>
                <a:ext cx="4384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𝑠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65" name="TextBox 14"/>
              <p:cNvSpPr txBox="1"/>
              <p:nvPr/>
            </p:nvSpPr>
            <p:spPr>
              <a:xfrm>
                <a:off x="3828240" y="2226240"/>
                <a:ext cx="4384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𝑠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66" name="TextBox 8"/>
          <p:cNvSpPr/>
          <p:nvPr/>
        </p:nvSpPr>
        <p:spPr>
          <a:xfrm>
            <a:off x="24480" y="1041120"/>
            <a:ext cx="132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Tuples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TextBox 15"/>
          <p:cNvSpPr/>
          <p:nvPr/>
        </p:nvSpPr>
        <p:spPr>
          <a:xfrm>
            <a:off x="3553200" y="1109880"/>
            <a:ext cx="132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Tuples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TextBox 16"/>
          <p:cNvSpPr/>
          <p:nvPr/>
        </p:nvSpPr>
        <p:spPr>
          <a:xfrm>
            <a:off x="-34560" y="3368520"/>
            <a:ext cx="132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Tuples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9" name="TextBox 17"/>
              <p:cNvSpPr txBox="1"/>
              <p:nvPr/>
            </p:nvSpPr>
            <p:spPr>
              <a:xfrm>
                <a:off x="-34560" y="3737880"/>
                <a:ext cx="73224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𝑟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0" name="TextBox 18"/>
              <p:cNvSpPr txBox="1"/>
              <p:nvPr/>
            </p:nvSpPr>
            <p:spPr>
              <a:xfrm>
                <a:off x="-29520" y="4128480"/>
                <a:ext cx="73728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𝑟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1" name="TextBox 19"/>
              <p:cNvSpPr txBox="1"/>
              <p:nvPr/>
            </p:nvSpPr>
            <p:spPr>
              <a:xfrm>
                <a:off x="-20520" y="4579920"/>
                <a:ext cx="73728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𝑟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2" name="TextBox 20"/>
              <p:cNvSpPr txBox="1"/>
              <p:nvPr/>
            </p:nvSpPr>
            <p:spPr>
              <a:xfrm>
                <a:off x="16920" y="4910760"/>
                <a:ext cx="73728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𝑟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3" name="TextBox 21"/>
              <p:cNvSpPr txBox="1"/>
              <p:nvPr/>
            </p:nvSpPr>
            <p:spPr>
              <a:xfrm>
                <a:off x="4680" y="5301000"/>
                <a:ext cx="66600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𝑟</m:t>
                        </m:r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4" name="TextBox 22"/>
              <p:cNvSpPr txBox="1"/>
              <p:nvPr/>
            </p:nvSpPr>
            <p:spPr>
              <a:xfrm>
                <a:off x="4680" y="5663520"/>
                <a:ext cx="74268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𝑟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𝑠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75" name="TextBox 23"/>
          <p:cNvSpPr/>
          <p:nvPr/>
        </p:nvSpPr>
        <p:spPr>
          <a:xfrm>
            <a:off x="5909400" y="3106440"/>
            <a:ext cx="2958120" cy="2832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Sans Serif"/>
              </a:rPr>
              <a:t>R has tuples {s1,s2}.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Sans Serif"/>
              </a:rPr>
              <a:t>S ={s1,s2,s3}.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Sans Serif"/>
              </a:rPr>
              <a:t>R X S has 2 X 3 = 6 tuples.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Sans Serif"/>
              </a:rPr>
              <a:t>RXS = {t1,t2}X{s1,s2,s3.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Sans Serif"/>
              </a:rPr>
              <a:t>in RXS, attributes A,B  of R are renamed as R.A, R.B.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Sans Serif"/>
              </a:rPr>
              <a:t>Same with 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1" dur="indefinite" restart="never" nodeType="tmRoot">
          <p:childTnLst>
            <p:seq>
              <p:cTn id="1072" dur="indefinite" nodeType="mainSeq">
                <p:childTnLst>
                  <p:par>
                    <p:cTn id="1073" fill="hold">
                      <p:stCondLst>
                        <p:cond delay="indefinite"/>
                      </p:stCondLst>
                      <p:childTnLst>
                        <p:par>
                          <p:cTn id="1074" fill="hold">
                            <p:stCondLst>
                              <p:cond delay="0"/>
                            </p:stCondLst>
                            <p:childTnLst>
                              <p:par>
                                <p:cTn id="10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Natural Join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14480" y="1093680"/>
            <a:ext cx="896256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Often in a database schema, there are two relations whose schema have attributes with identical names (and types etc.).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 e.g., suppose we  (re-)define the movies database schema with two relations whose schema is as follows.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  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8584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Here, the common attribute names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have the same </a:t>
            </a:r>
            <a:r>
              <a:rPr b="1" i="1" lang="en-IN" sz="1800" spc="-1" strike="noStrike">
                <a:solidFill>
                  <a:srgbClr val="7030a0"/>
                </a:solidFill>
                <a:latin typeface="Arial"/>
              </a:rPr>
              <a:t>intent</a:t>
            </a:r>
            <a:r>
              <a:rPr b="0" lang="en-IN" sz="1800" spc="-1" strike="noStrike">
                <a:solidFill>
                  <a:srgbClr val="7030a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1" lang="en-IN" sz="1800" spc="-1" strike="noStrike">
                <a:solidFill>
                  <a:srgbClr val="c00000"/>
                </a:solidFill>
                <a:latin typeface="Arial"/>
              </a:rPr>
              <a:t> natural join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of Movies and StarsIn  is denoted as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Its schema is 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common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attributes appear only once in the schema (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no renaming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 tuple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from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from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pair successfully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if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agree on title and year attribute values.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i.e., the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actor in tuple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worked in the movie tuple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1" dur="indefinite" restart="never" nodeType="tmRoot">
          <p:childTnLst>
            <p:seq>
              <p:cTn id="1122" dur="indefinite" nodeType="mainSeq">
                <p:childTnLst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models: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Structure of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 programming languages e.g., C or Java,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structure of the data used by the program is often defined using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Arrays, structs (or objects), arrays of structs, structs containing arrays,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 models are at a higher level than data structures.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Typically allow high level specification of data (usually do not specify the detailed data structure).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9" name="Content Placeholder 3"/>
          <p:cNvGraphicFramePr/>
          <p:nvPr/>
        </p:nvGraphicFramePr>
        <p:xfrm>
          <a:off x="1395360" y="55080"/>
          <a:ext cx="5111640" cy="1482840"/>
        </p:xfrm>
        <a:graphic>
          <a:graphicData uri="http://schemas.openxmlformats.org/drawingml/2006/table">
            <a:tbl>
              <a:tblPr/>
              <a:tblGrid>
                <a:gridCol w="1821240"/>
                <a:gridCol w="1056240"/>
                <a:gridCol w="1172520"/>
                <a:gridCol w="10616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0" name="TextBox 4"/>
          <p:cNvSpPr/>
          <p:nvPr/>
        </p:nvSpPr>
        <p:spPr>
          <a:xfrm>
            <a:off x="400320" y="402840"/>
            <a:ext cx="92016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7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7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700" spc="-1" strike="noStrike">
              <a:latin typeface="Arial"/>
            </a:endParaRPr>
          </a:p>
        </p:txBody>
      </p:sp>
      <p:graphicFrame>
        <p:nvGraphicFramePr>
          <p:cNvPr id="281" name="Table 5"/>
          <p:cNvGraphicFramePr/>
          <p:nvPr/>
        </p:nvGraphicFramePr>
        <p:xfrm>
          <a:off x="1307880" y="1574640"/>
          <a:ext cx="5641560" cy="1854000"/>
        </p:xfrm>
        <a:graphic>
          <a:graphicData uri="http://schemas.openxmlformats.org/drawingml/2006/table">
            <a:tbl>
              <a:tblPr/>
              <a:tblGrid>
                <a:gridCol w="1765080"/>
                <a:gridCol w="1657080"/>
                <a:gridCol w="2219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Amitabh Bachhan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Hema Malini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5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Lagaan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2001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Amir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2" name="TextBox 6"/>
          <p:cNvSpPr/>
          <p:nvPr/>
        </p:nvSpPr>
        <p:spPr>
          <a:xfrm>
            <a:off x="398160" y="1776600"/>
            <a:ext cx="8654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700" spc="-1" strike="noStrike">
                <a:solidFill>
                  <a:srgbClr val="c00000"/>
                </a:solidFill>
                <a:latin typeface="Arial"/>
              </a:rPr>
              <a:t>StarsIn</a:t>
            </a:r>
            <a:endParaRPr b="0" lang="en-IN" sz="1700" spc="-1" strike="noStrike">
              <a:latin typeface="Arial"/>
            </a:endParaRPr>
          </a:p>
        </p:txBody>
      </p:sp>
      <p:graphicFrame>
        <p:nvGraphicFramePr>
          <p:cNvPr id="283" name="Table 7"/>
          <p:cNvGraphicFramePr/>
          <p:nvPr/>
        </p:nvGraphicFramePr>
        <p:xfrm>
          <a:off x="521280" y="3765960"/>
          <a:ext cx="7796520" cy="1482840"/>
        </p:xfrm>
        <a:graphic>
          <a:graphicData uri="http://schemas.openxmlformats.org/drawingml/2006/table">
            <a:tbl>
              <a:tblPr/>
              <a:tblGrid>
                <a:gridCol w="1714320"/>
                <a:gridCol w="796320"/>
                <a:gridCol w="883800"/>
                <a:gridCol w="1006200"/>
                <a:gridCol w="3395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Amitabh Bachhan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Hema Malini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Shahrukh Khan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284" name="TextBox 8"/>
              <p:cNvSpPr txBox="1"/>
              <p:nvPr/>
            </p:nvSpPr>
            <p:spPr>
              <a:xfrm>
                <a:off x="333000" y="3391920"/>
                <a:ext cx="21470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  <m:r>
                      <m:t xml:space="preserve">⋈</m:t>
                    </m:r>
                    <m:r>
                      <m:t xml:space="preserve">𝑆𝑡𝑎𝑟𝑠𝐼𝑛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85" name="TextBox 9"/>
          <p:cNvSpPr/>
          <p:nvPr/>
        </p:nvSpPr>
        <p:spPr>
          <a:xfrm>
            <a:off x="133200" y="5245920"/>
            <a:ext cx="8712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Sholay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 tuple matches with two actor names in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giving 2 tuples in the natural join.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Chak De! India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movie tuple matches with 1 actor name.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Total 2+1 = 3 tuples in the natural join.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3 Idiots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in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‘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Lagaan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in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are each respectively unmatched.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86" name="TextBox 10"/>
          <p:cNvSpPr/>
          <p:nvPr/>
        </p:nvSpPr>
        <p:spPr>
          <a:xfrm>
            <a:off x="6701400" y="370440"/>
            <a:ext cx="2355840" cy="91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c00000"/>
            </a:solidFill>
            <a:round/>
          </a:ln>
          <a:scene3d>
            <a:camera prst="orthographicFront">
              <a:rot lat="300000" lon="420000" rev="42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Natural Join has no unmatched pair.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No dangling tuples!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9" dur="indefinite" restart="never" nodeType="tmRoot">
          <p:childTnLst>
            <p:seq>
              <p:cTn id="1140" dur="indefinite" nodeType="mainSeq">
                <p:childTnLst>
                  <p:par>
                    <p:cTn id="1141" fill="hold">
                      <p:stCondLst>
                        <p:cond delay="indefinite"/>
                      </p:stCondLst>
                      <p:childTnLst>
                        <p:par>
                          <p:cTn id="1142" fill="hold">
                            <p:stCondLst>
                              <p:cond delay="0"/>
                            </p:stCondLst>
                            <p:childTnLst>
                              <p:par>
                                <p:cTn id="1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7" fill="hold">
                      <p:stCondLst>
                        <p:cond delay="indefinite"/>
                      </p:stCondLst>
                      <p:childTnLst>
                        <p:par>
                          <p:cTn id="1158" fill="hold">
                            <p:stCondLst>
                              <p:cond delay="0"/>
                            </p:stCondLst>
                            <p:childTnLst>
                              <p:par>
                                <p:cTn id="1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33520" y="-13032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3300"/>
                </a:solidFill>
                <a:latin typeface="Arial"/>
              </a:rPr>
              <a:t>**Theta Joins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52280" y="479520"/>
            <a:ext cx="8991360" cy="320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Theta Joins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is more general than natural joins.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Natural joins </a:t>
            </a:r>
            <a:r>
              <a:rPr b="0" lang="en-IN" sz="1800" spc="-1" strike="noStrike">
                <a:solidFill>
                  <a:srgbClr val="0070c0"/>
                </a:solidFill>
                <a:latin typeface="Arial"/>
              </a:rPr>
              <a:t>equated all shared attributes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Assumes that the shared attributes in both tuples refer to the same data items/entities.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Theta-Joins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allows pairing tuples from two relations on some other grounds.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Take the cartesian product of R and 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Select from R X S only those tuples that satisfy condition 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39720" y="-20088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Example: Theta Join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0" name="Content Placeholder 2"/>
              <p:cNvSpPr txBox="1"/>
              <p:nvPr/>
            </p:nvSpPr>
            <p:spPr>
              <a:xfrm>
                <a:off x="200160" y="3074760"/>
                <a:ext cx="3188880" cy="40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  <m:sSub>
                      <m:e>
                        <m:r>
                          <m:t xml:space="preserve">⋈</m:t>
                        </m:r>
                      </m:e>
                      <m:sub>
                        <m:r>
                          <m:t xml:space="preserve">𝑅</m:t>
                        </m:r>
                        <m:r>
                          <m:t xml:space="preserve">.</m:t>
                        </m:r>
                        <m:r>
                          <m:t xml:space="preserve">𝐴</m:t>
                        </m:r>
                        <m:r>
                          <m:t xml:space="preserve">&lt;</m:t>
                        </m:r>
                        <m:r>
                          <m:t xml:space="preserve">𝑆</m:t>
                        </m:r>
                        <m:r>
                          <m:t xml:space="preserve">.</m:t>
                        </m:r>
                        <m:r>
                          <m:t xml:space="preserve">𝐷</m:t>
                        </m:r>
                        <m:r>
                          <m:t xml:space="preserve">𝑎𝑛𝑑</m:t>
                        </m:r>
                        <m:r>
                          <m:t xml:space="preserve">𝑅</m:t>
                        </m:r>
                        <m:r>
                          <m:t xml:space="preserve">.</m:t>
                        </m:r>
                        <m:r>
                          <m:t xml:space="preserve">𝐵</m:t>
                        </m:r>
                        <m:r>
                          <m:t xml:space="preserve">≠</m:t>
                        </m:r>
                        <m:r>
                          <m:t xml:space="preserve">𝑆</m:t>
                        </m:r>
                        <m:r>
                          <m:t xml:space="preserve">.</m:t>
                        </m:r>
                        <m:r>
                          <m:t xml:space="preserve">𝐵</m:t>
                        </m:r>
                      </m:sub>
                    </m:sSub>
                    <m:r>
                      <m:t xml:space="preserve">𝑆</m:t>
                    </m:r>
                  </m:oMath>
                </a14:m>
              </a:p>
            </p:txBody>
          </p:sp>
        </mc:Choice>
        <mc:Fallback/>
      </mc:AlternateContent>
      <p:graphicFrame>
        <p:nvGraphicFramePr>
          <p:cNvPr id="291" name="Table 4"/>
          <p:cNvGraphicFramePr/>
          <p:nvPr/>
        </p:nvGraphicFramePr>
        <p:xfrm>
          <a:off x="304560" y="746280"/>
          <a:ext cx="1787040" cy="1523520"/>
        </p:xfrm>
        <a:graphic>
          <a:graphicData uri="http://schemas.openxmlformats.org/drawingml/2006/table">
            <a:tbl>
              <a:tblPr/>
              <a:tblGrid>
                <a:gridCol w="595800"/>
                <a:gridCol w="595800"/>
                <a:gridCol w="59580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Table 4"/>
          <p:cNvGraphicFramePr/>
          <p:nvPr/>
        </p:nvGraphicFramePr>
        <p:xfrm>
          <a:off x="2354400" y="746280"/>
          <a:ext cx="1615680" cy="1523520"/>
        </p:xfrm>
        <a:graphic>
          <a:graphicData uri="http://schemas.openxmlformats.org/drawingml/2006/table">
            <a:tbl>
              <a:tblPr/>
              <a:tblGrid>
                <a:gridCol w="538560"/>
                <a:gridCol w="538560"/>
                <a:gridCol w="53856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Table 5"/>
          <p:cNvGraphicFramePr/>
          <p:nvPr/>
        </p:nvGraphicFramePr>
        <p:xfrm>
          <a:off x="4449600" y="777600"/>
          <a:ext cx="4053960" cy="3809520"/>
        </p:xfrm>
        <a:graphic>
          <a:graphicData uri="http://schemas.openxmlformats.org/drawingml/2006/table">
            <a:tbl>
              <a:tblPr/>
              <a:tblGrid>
                <a:gridCol w="675720"/>
                <a:gridCol w="675720"/>
                <a:gridCol w="675720"/>
                <a:gridCol w="675720"/>
                <a:gridCol w="675720"/>
                <a:gridCol w="67572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 6"/>
          <p:cNvGraphicFramePr/>
          <p:nvPr/>
        </p:nvGraphicFramePr>
        <p:xfrm>
          <a:off x="82080" y="3825360"/>
          <a:ext cx="4019040" cy="761760"/>
        </p:xfrm>
        <a:graphic>
          <a:graphicData uri="http://schemas.openxmlformats.org/drawingml/2006/table">
            <a:tbl>
              <a:tblPr/>
              <a:tblGrid>
                <a:gridCol w="640800"/>
                <a:gridCol w="675720"/>
                <a:gridCol w="675720"/>
                <a:gridCol w="675720"/>
                <a:gridCol w="675720"/>
                <a:gridCol w="675720"/>
              </a:tblGrid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R.C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S.D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0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c2"/>
                    </a:solidFill>
                  </a:tcPr>
                </a:tc>
              </a:tr>
            </a:tbl>
          </a:graphicData>
        </a:graphic>
      </p:graphicFrame>
      <p:sp>
        <p:nvSpPr>
          <p:cNvPr id="295" name="Arrow: Left 8"/>
          <p:cNvSpPr/>
          <p:nvPr/>
        </p:nvSpPr>
        <p:spPr>
          <a:xfrm>
            <a:off x="8556480" y="1990800"/>
            <a:ext cx="426600" cy="279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296" name="TextBox 9"/>
              <p:cNvSpPr txBox="1"/>
              <p:nvPr/>
            </p:nvSpPr>
            <p:spPr>
              <a:xfrm>
                <a:off x="1965960" y="432720"/>
                <a:ext cx="9140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𝑆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7" name="TextBox 11"/>
              <p:cNvSpPr txBox="1"/>
              <p:nvPr/>
            </p:nvSpPr>
            <p:spPr>
              <a:xfrm>
                <a:off x="-27000" y="388440"/>
                <a:ext cx="9140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8" name="TextBox 12"/>
              <p:cNvSpPr txBox="1"/>
              <p:nvPr/>
            </p:nvSpPr>
            <p:spPr>
              <a:xfrm>
                <a:off x="4259160" y="441000"/>
                <a:ext cx="9140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𝑅</m:t>
                    </m:r>
                    <m:r>
                      <m:t xml:space="preserve">×</m:t>
                    </m:r>
                    <m:r>
                      <m:t xml:space="preserve">𝑆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5" dur="indefinite" restart="never" nodeType="tmRoot">
          <p:childTnLst>
            <p:seq>
              <p:cTn id="1166" dur="indefinite" nodeType="mainSeq">
                <p:childTnLst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>
                      <p:stCondLst>
                        <p:cond delay="indefinite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5" fill="hold">
                      <p:stCondLst>
                        <p:cond delay="indefinite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9" fill="hold">
                      <p:stCondLst>
                        <p:cond delay="indefinite"/>
                      </p:stCondLst>
                      <p:childTnLst>
                        <p:par>
                          <p:cTn id="1190" fill="hold">
                            <p:stCondLst>
                              <p:cond delay="0"/>
                            </p:stCondLst>
                            <p:childTnLst>
                              <p:par>
                                <p:cTn id="1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01640" y="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c3300"/>
                </a:solidFill>
                <a:latin typeface="Arial"/>
              </a:rPr>
              <a:t>Combining Operations to Form Queries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162000" y="1093680"/>
            <a:ext cx="8705520" cy="38304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Like any algebra, relational algebra allows us to form complex expressions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by applying operations to the result of other operations.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Will represent relational algebra expressions also as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expressions and as expression trees  (easy to visualize!)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Query 1: From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relation, find all tuples of movies that have 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genre.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</a:t>
            </a: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length, genre, studioname, producer#)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Soln: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Expression tree: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Picture 4" descr="A person looking at a plane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7234200" y="1761480"/>
            <a:ext cx="1066320" cy="80136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302" name="TextBox 5"/>
              <p:cNvSpPr txBox="1"/>
              <p:nvPr/>
            </p:nvSpPr>
            <p:spPr>
              <a:xfrm>
                <a:off x="3162240" y="5394960"/>
                <a:ext cx="1780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03" name="Straight Connector 7"/>
          <p:cNvSpPr/>
          <p:nvPr/>
        </p:nvSpPr>
        <p:spPr>
          <a:xfrm>
            <a:off x="4052880" y="4680360"/>
            <a:ext cx="360" cy="714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04" name="TextBox 9"/>
              <p:cNvSpPr txBox="1"/>
              <p:nvPr/>
            </p:nvSpPr>
            <p:spPr>
              <a:xfrm>
                <a:off x="2990880" y="4272480"/>
                <a:ext cx="21236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68240" y="9828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Combining Operators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0" y="834120"/>
            <a:ext cx="3971520" cy="1834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Query 2: Find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(to unambiguously identify a movie) of movies that have the genre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Soln: we can take the result of query 1 and project on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title, 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07" name="TextBox 3"/>
              <p:cNvSpPr txBox="1"/>
              <p:nvPr/>
            </p:nvSpPr>
            <p:spPr>
              <a:xfrm>
                <a:off x="0" y="2921760"/>
                <a:ext cx="3834360" cy="309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𝜎</m:t>
                        </m:r>
                      </m:e>
                      <m:e/>
                      <m:e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𝑀𝑜𝑣𝑖𝑒𝑠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8" name="TextBox 4"/>
              <p:cNvSpPr txBox="1"/>
              <p:nvPr/>
            </p:nvSpPr>
            <p:spPr>
              <a:xfrm>
                <a:off x="400320" y="5688360"/>
                <a:ext cx="1780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09" name="Straight Connector 5"/>
          <p:cNvSpPr/>
          <p:nvPr/>
        </p:nvSpPr>
        <p:spPr>
          <a:xfrm>
            <a:off x="1290600" y="4973760"/>
            <a:ext cx="360" cy="714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10" name="TextBox 6"/>
              <p:cNvSpPr txBox="1"/>
              <p:nvPr/>
            </p:nvSpPr>
            <p:spPr>
              <a:xfrm>
                <a:off x="228600" y="4584960"/>
                <a:ext cx="21236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11" name="Straight Connector 9"/>
          <p:cNvSpPr/>
          <p:nvPr/>
        </p:nvSpPr>
        <p:spPr>
          <a:xfrm flipV="1">
            <a:off x="1290600" y="3820680"/>
            <a:ext cx="360" cy="76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12" name="TextBox 12"/>
              <p:cNvSpPr txBox="1"/>
              <p:nvPr/>
            </p:nvSpPr>
            <p:spPr>
              <a:xfrm>
                <a:off x="853920" y="3573360"/>
                <a:ext cx="1006920" cy="29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13" name="Content Placeholder 2"/>
          <p:cNvSpPr/>
          <p:nvPr/>
        </p:nvSpPr>
        <p:spPr>
          <a:xfrm>
            <a:off x="4142160" y="825120"/>
            <a:ext cx="4866840" cy="17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Query 3: Find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of movies that have the genre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&gt;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150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Soln: we can take the result of query 1 and project on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title, 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Two Expression trees: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4" name="TextBox 14"/>
              <p:cNvSpPr txBox="1"/>
              <p:nvPr/>
            </p:nvSpPr>
            <p:spPr>
              <a:xfrm>
                <a:off x="1584720" y="6346800"/>
                <a:ext cx="5114520" cy="315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𝜎</m:t>
                        </m:r>
                      </m:e>
                      <m:e/>
                      <m:e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𝑎𝑛𝑑</m:t>
                        </m:r>
                        <m:r>
                          <m:t xml:space="preserve">𝑙𝑒𝑛𝑔𝑡h</m:t>
                        </m:r>
                        <m:r>
                          <m:t xml:space="preserve">&gt;</m:t>
                        </m:r>
                        <m:r>
                          <m:t xml:space="preserve">150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𝑀𝑜𝑣𝑖𝑒𝑠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15" name="TextBox 20"/>
              <p:cNvSpPr txBox="1"/>
              <p:nvPr/>
            </p:nvSpPr>
            <p:spPr>
              <a:xfrm>
                <a:off x="3468240" y="5733000"/>
                <a:ext cx="1780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16" name="Straight Connector 21"/>
          <p:cNvSpPr/>
          <p:nvPr/>
        </p:nvSpPr>
        <p:spPr>
          <a:xfrm>
            <a:off x="4358880" y="5018400"/>
            <a:ext cx="360" cy="714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17" name="TextBox 22"/>
              <p:cNvSpPr txBox="1"/>
              <p:nvPr/>
            </p:nvSpPr>
            <p:spPr>
              <a:xfrm>
                <a:off x="3296880" y="4610520"/>
                <a:ext cx="21236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𝑎𝑛𝑑</m:t>
                        </m:r>
                        <m:r>
                          <m:t xml:space="preserve">𝑙𝑒𝑛𝑔𝑡h</m:t>
                        </m:r>
                        <m:r>
                          <m:t xml:space="preserve">&gt;</m:t>
                        </m:r>
                        <m:r>
                          <m:t xml:space="preserve">150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18" name="Straight Connector 23"/>
          <p:cNvSpPr/>
          <p:nvPr/>
        </p:nvSpPr>
        <p:spPr>
          <a:xfrm flipV="1">
            <a:off x="4358880" y="3846240"/>
            <a:ext cx="360" cy="7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19" name="TextBox 24"/>
              <p:cNvSpPr txBox="1"/>
              <p:nvPr/>
            </p:nvSpPr>
            <p:spPr>
              <a:xfrm>
                <a:off x="3921840" y="3618000"/>
                <a:ext cx="1006920" cy="29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0" name="TextBox 25"/>
              <p:cNvSpPr txBox="1"/>
              <p:nvPr/>
            </p:nvSpPr>
            <p:spPr>
              <a:xfrm>
                <a:off x="6576120" y="6092640"/>
                <a:ext cx="1780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21" name="Straight Connector 26"/>
          <p:cNvSpPr/>
          <p:nvPr/>
        </p:nvSpPr>
        <p:spPr>
          <a:xfrm>
            <a:off x="7466400" y="5378040"/>
            <a:ext cx="360" cy="714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22" name="TextBox 27"/>
              <p:cNvSpPr txBox="1"/>
              <p:nvPr/>
            </p:nvSpPr>
            <p:spPr>
              <a:xfrm>
                <a:off x="6404400" y="4970160"/>
                <a:ext cx="21236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3" name="TextBox 29"/>
              <p:cNvSpPr txBox="1"/>
              <p:nvPr/>
            </p:nvSpPr>
            <p:spPr>
              <a:xfrm>
                <a:off x="6962760" y="3213720"/>
                <a:ext cx="1006920" cy="29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24" name="Straight Connector 30"/>
          <p:cNvSpPr/>
          <p:nvPr/>
        </p:nvSpPr>
        <p:spPr>
          <a:xfrm>
            <a:off x="7466400" y="4552920"/>
            <a:ext cx="360" cy="589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25" name="TextBox 31"/>
              <p:cNvSpPr txBox="1"/>
              <p:nvPr/>
            </p:nvSpPr>
            <p:spPr>
              <a:xfrm>
                <a:off x="6404400" y="4142160"/>
                <a:ext cx="21236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𝑙𝑒𝑛𝑔𝑡h</m:t>
                        </m:r>
                        <m:r>
                          <m:t xml:space="preserve">&gt;</m:t>
                        </m:r>
                        <m:r>
                          <m:t xml:space="preserve">150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26" name="Straight Connector 34"/>
          <p:cNvSpPr/>
          <p:nvPr/>
        </p:nvSpPr>
        <p:spPr>
          <a:xfrm>
            <a:off x="7466400" y="3612600"/>
            <a:ext cx="360" cy="589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27" name="TextBox 35"/>
              <p:cNvSpPr txBox="1"/>
              <p:nvPr/>
            </p:nvSpPr>
            <p:spPr>
              <a:xfrm>
                <a:off x="4018320" y="2666520"/>
                <a:ext cx="5114520" cy="31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7" dur="indefinite" restart="never" nodeType="tmRoot">
          <p:childTnLst>
            <p:seq>
              <p:cTn id="1198" dur="indefinite" nodeType="mainSeq">
                <p:childTnLst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7" fill="hold">
                      <p:stCondLst>
                        <p:cond delay="indefinite"/>
                      </p:stCondLst>
                      <p:childTnLst>
                        <p:par>
                          <p:cTn id="1258" fill="hold">
                            <p:stCondLst>
                              <p:cond delay="0"/>
                            </p:stCondLst>
                            <p:childTnLst>
                              <p:par>
                                <p:cTn id="1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92280" y="394200"/>
            <a:ext cx="7975080" cy="367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Algebra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95400" y="1093680"/>
            <a:ext cx="838008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Yet another expression for: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of movies that have the genre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and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&gt; </a:t>
            </a:r>
            <a:r>
              <a:rPr b="0" lang="en-IN" sz="1800" spc="-1" strike="noStrike">
                <a:solidFill>
                  <a:srgbClr val="ffc000"/>
                </a:solidFill>
                <a:latin typeface="Arial"/>
              </a:rPr>
              <a:t>150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0000ff"/>
                </a:solidFill>
                <a:latin typeface="Times New Roman"/>
              </a:rPr>
              <a:t>A query has many equivalent relational algebra expressions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30" name="TextBox 3"/>
              <p:cNvSpPr txBox="1"/>
              <p:nvPr/>
            </p:nvSpPr>
            <p:spPr>
              <a:xfrm>
                <a:off x="448920" y="2613600"/>
                <a:ext cx="7104240" cy="31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𝜎</m:t>
                            </m:r>
                          </m:e>
                          <m:sub>
                            <m:r>
                              <m:t xml:space="preserve">𝑙𝑒𝑛𝑔𝑡h</m:t>
                            </m:r>
                            <m:r>
                              <m:t xml:space="preserve">&gt;</m:t>
                            </m:r>
                            <m:r>
                              <m:t xml:space="preserve">150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𝑀𝑜𝑣𝑖𝑒𝑠</m:t>
                            </m:r>
                          </m:e>
                        </m:d>
                        <m:r>
                          <m:t xml:space="preserve">∩</m:t>
                        </m:r>
                        <m:r>
                          <m:t xml:space="preserve">𝜎</m:t>
                        </m:r>
                      </m:e>
                      <m:e/>
                      <m:e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𝑎𝑛𝑑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𝑀𝑜𝑣𝑖𝑒𝑠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1" name="TextBox 4"/>
              <p:cNvSpPr txBox="1"/>
              <p:nvPr/>
            </p:nvSpPr>
            <p:spPr>
              <a:xfrm>
                <a:off x="2001240" y="5983920"/>
                <a:ext cx="1780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32" name="Straight Connector 5"/>
          <p:cNvSpPr/>
          <p:nvPr/>
        </p:nvSpPr>
        <p:spPr>
          <a:xfrm>
            <a:off x="2891520" y="5269680"/>
            <a:ext cx="360" cy="714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33" name="TextBox 6"/>
              <p:cNvSpPr txBox="1"/>
              <p:nvPr/>
            </p:nvSpPr>
            <p:spPr>
              <a:xfrm>
                <a:off x="1829880" y="4880520"/>
                <a:ext cx="21236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4" name="TextBox 7"/>
              <p:cNvSpPr txBox="1"/>
              <p:nvPr/>
            </p:nvSpPr>
            <p:spPr>
              <a:xfrm>
                <a:off x="3681360" y="5997600"/>
                <a:ext cx="17809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35" name="Straight Connector 8"/>
          <p:cNvSpPr/>
          <p:nvPr/>
        </p:nvSpPr>
        <p:spPr>
          <a:xfrm>
            <a:off x="4577400" y="5302800"/>
            <a:ext cx="360" cy="714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36" name="TextBox 9"/>
              <p:cNvSpPr txBox="1"/>
              <p:nvPr/>
            </p:nvSpPr>
            <p:spPr>
              <a:xfrm>
                <a:off x="3515760" y="4914000"/>
                <a:ext cx="2123640" cy="391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𝑙𝑒𝑛𝑔𝑡h</m:t>
                        </m:r>
                        <m:r>
                          <m:t xml:space="preserve">&gt;</m:t>
                        </m:r>
                        <m:r>
                          <m:t xml:space="preserve">150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37" name="Straight Connector 10"/>
          <p:cNvSpPr/>
          <p:nvPr/>
        </p:nvSpPr>
        <p:spPr>
          <a:xfrm flipV="1">
            <a:off x="3782160" y="3370680"/>
            <a:ext cx="360" cy="76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38" name="TextBox 11"/>
              <p:cNvSpPr txBox="1"/>
              <p:nvPr/>
            </p:nvSpPr>
            <p:spPr>
              <a:xfrm>
                <a:off x="3345480" y="3123360"/>
                <a:ext cx="1006920" cy="29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𝑦𝑒𝑎𝑟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39" name="TextBox 12"/>
              <p:cNvSpPr txBox="1"/>
              <p:nvPr/>
            </p:nvSpPr>
            <p:spPr>
              <a:xfrm>
                <a:off x="3434760" y="4095720"/>
                <a:ext cx="69588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∩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40" name="Straight Connector 14"/>
          <p:cNvSpPr/>
          <p:nvPr/>
        </p:nvSpPr>
        <p:spPr>
          <a:xfrm flipH="1">
            <a:off x="2891520" y="4431240"/>
            <a:ext cx="623880" cy="449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Straight Connector 16"/>
          <p:cNvSpPr/>
          <p:nvPr/>
        </p:nvSpPr>
        <p:spPr>
          <a:xfrm>
            <a:off x="3953520" y="4385160"/>
            <a:ext cx="623880" cy="528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1" dur="indefinite" restart="never" nodeType="tmRoot">
          <p:childTnLst>
            <p:seq>
              <p:cTn id="1262" dur="indefinite" nodeType="mainSeq">
                <p:childTnLst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Query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190440" y="1093680"/>
            <a:ext cx="883872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Schema: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movieTitle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movieYear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ff7547"/>
                </a:solidFill>
                <a:latin typeface="Arial"/>
              </a:rPr>
              <a:t>Query 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genre=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‘action’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movies where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Amitabh Bachhan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’ stars 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Return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of the movie.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Query 1 algebra: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Do a 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theta join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of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and return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‘Amitabh Bachhan’,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‘action’.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3" dur="indefinite" restart="never" nodeType="tmRoot">
          <p:childTnLst>
            <p:seq>
              <p:cTn id="1304" dur="indefinite" nodeType="mainSeq">
                <p:childTnLst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9" fill="hold">
                      <p:stCondLst>
                        <p:cond delay="indefinite"/>
                      </p:stCondLst>
                      <p:childTnLst>
                        <p:par>
                          <p:cTn id="1310" fill="hold">
                            <p:stCondLst>
                              <p:cond delay="0"/>
                            </p:stCondLst>
                            <p:childTnLst>
                              <p:par>
                                <p:cTn id="1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1" fill="hold">
                      <p:stCondLst>
                        <p:cond delay="indefinite"/>
                      </p:stCondLst>
                      <p:childTnLst>
                        <p:par>
                          <p:cTn id="1322" fill="hold">
                            <p:stCondLst>
                              <p:cond delay="0"/>
                            </p:stCondLst>
                            <p:childTnLst>
                              <p:par>
                                <p:cTn id="1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9" fill="hold">
                      <p:stCondLst>
                        <p:cond delay="indefinite"/>
                      </p:stCondLst>
                      <p:childTnLst>
                        <p:par>
                          <p:cTn id="1330" fill="hold">
                            <p:stCondLst>
                              <p:cond delay="0"/>
                            </p:stCondLst>
                            <p:childTnLst>
                              <p:par>
                                <p:cTn id="1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7" fill="hold">
                      <p:stCondLst>
                        <p:cond delay="indefinite"/>
                      </p:stCondLst>
                      <p:childTnLst>
                        <p:par>
                          <p:cTn id="1338" fill="hold">
                            <p:stCondLst>
                              <p:cond delay="0"/>
                            </p:stCondLst>
                            <p:childTnLst>
                              <p:par>
                                <p:cTn id="1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1" fill="hold">
                      <p:stCondLst>
                        <p:cond delay="indefinite"/>
                      </p:stCondLst>
                      <p:childTnLst>
                        <p:par>
                          <p:cTn id="1342" fill="hold">
                            <p:stCondLst>
                              <p:cond delay="0"/>
                            </p:stCondLst>
                            <p:childTnLst>
                              <p:par>
                                <p:cTn id="1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Query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6600" y="1141560"/>
            <a:ext cx="901044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As in algebra, we  can  give  a name to a query expression and use it later.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ff7547"/>
                </a:solidFill>
                <a:latin typeface="Arial"/>
                <a:ea typeface="Cambria Math"/>
              </a:rPr>
              <a:t>Query 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: 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genre = </a:t>
            </a:r>
            <a:r>
              <a:rPr b="0" lang="en-IN" sz="1800" spc="-1" strike="noStrike">
                <a:solidFill>
                  <a:srgbClr val="92d050"/>
                </a:solidFill>
                <a:latin typeface="Arial"/>
                <a:ea typeface="Cambria Math"/>
              </a:rPr>
              <a:t>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  <a:ea typeface="Cambria Math"/>
              </a:rPr>
              <a:t>action’</a:t>
            </a:r>
            <a:r>
              <a:rPr b="0" lang="en-IN" sz="1800" spc="-1" strike="noStrike">
                <a:solidFill>
                  <a:srgbClr val="92d050"/>
                </a:solidFill>
                <a:latin typeface="Arial"/>
                <a:ea typeface="Cambria Math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movies where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  <a:ea typeface="Cambria Math"/>
              </a:rPr>
              <a:t>Amitabh Bachhan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’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does not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star in. Return title and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Algebra steps: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value pairs for movies of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=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  <a:ea typeface="Cambria Math"/>
              </a:rPr>
              <a:t>action’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From this relation, remove (subtract)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value pairs for movies of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Cambria Math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= ‘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  <a:ea typeface="Cambria Math"/>
              </a:rPr>
              <a:t>action’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 of genre movies where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  <a:ea typeface="Cambria Math"/>
              </a:rPr>
              <a:t>‘Amitabh Bachhan’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 stars 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5" dur="indefinite" restart="never" nodeType="tmRoot">
          <p:childTnLst>
            <p:seq>
              <p:cTn id="1346" dur="indefinite" nodeType="mainSeq">
                <p:childTnLst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7" fill="hold">
                      <p:stCondLst>
                        <p:cond delay="indefinite"/>
                      </p:stCondLst>
                      <p:childTnLst>
                        <p:par>
                          <p:cTn id="1358" fill="hold">
                            <p:stCondLst>
                              <p:cond delay="0"/>
                            </p:stCondLst>
                            <p:childTnLst>
                              <p:par>
                                <p:cTn id="1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1" fill="hold">
                      <p:stCondLst>
                        <p:cond delay="indefinite"/>
                      </p:stCondLst>
                      <p:childTnLst>
                        <p:par>
                          <p:cTn id="1362" fill="hold">
                            <p:stCondLst>
                              <p:cond delay="0"/>
                            </p:stCondLst>
                            <p:childTnLst>
                              <p:par>
                                <p:cTn id="1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5" fill="hold">
                      <p:stCondLst>
                        <p:cond delay="indefinite"/>
                      </p:stCondLst>
                      <p:childTnLst>
                        <p:par>
                          <p:cTn id="1366" fill="hold">
                            <p:stCondLst>
                              <p:cond delay="0"/>
                            </p:stCondLst>
                            <p:childTnLst>
                              <p:par>
                                <p:cTn id="1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9" fill="hold">
                      <p:stCondLst>
                        <p:cond delay="indefinite"/>
                      </p:stCondLst>
                      <p:childTnLst>
                        <p:par>
                          <p:cTn id="1370" fill="hold">
                            <p:stCondLst>
                              <p:cond delay="0"/>
                            </p:stCondLst>
                            <p:childTnLst>
                              <p:par>
                                <p:cTn id="1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3" fill="hold">
                      <p:stCondLst>
                        <p:cond delay="indefinite"/>
                      </p:stCondLst>
                      <p:childTnLst>
                        <p:par>
                          <p:cTn id="1374" fill="hold">
                            <p:stCondLst>
                              <p:cond delay="0"/>
                            </p:stCondLst>
                            <p:childTnLst>
                              <p:par>
                                <p:cTn id="1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33520" y="281952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Examples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/>
          </p:nvPr>
        </p:nvSpPr>
        <p:spPr>
          <a:xfrm>
            <a:off x="102240" y="120600"/>
            <a:ext cx="8938800" cy="6238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1" lang="en-IN" sz="1800" spc="-1" strike="noStrike" u="sng">
                <a:solidFill>
                  <a:srgbClr val="ff7547"/>
                </a:solidFill>
                <a:uFillTx/>
                <a:latin typeface="Arial"/>
              </a:rPr>
              <a:t>Query1</a:t>
            </a:r>
            <a:r>
              <a:rPr b="0" i="1" lang="en-IN" sz="1800" spc="-1" strike="noStrike">
                <a:solidFill>
                  <a:srgbClr val="ff7547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 where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‘Shahrukh Khan’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starred in every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movie released in that year.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Find 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pairs of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‘action’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‘Shahrukh Khan’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starred 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S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Find 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pairs of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‘action’.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pairs of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‘action’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that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‘Shahrukh Khan’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did not star in.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0028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 </a:t>
            </a: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W =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 where there was an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movie in which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‘Shahrukh Khan’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did not star 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	</a:t>
            </a: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=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 where  an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movie was  released.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Find all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 where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‘Shahrukh Khan’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starred in every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movie released in that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IN" sz="1800" spc="-1" strike="noStrike">
                <a:solidFill>
                  <a:srgbClr val="000000"/>
                </a:solidFill>
                <a:latin typeface="Times New Roman"/>
              </a:rPr>
              <a:t>Answer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7" dur="indefinite" restart="never" nodeType="tmRoot">
          <p:childTnLst>
            <p:seq>
              <p:cTn id="1378" dur="indefinite" nodeType="mainSeq">
                <p:childTnLst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7" fill="hold">
                      <p:stCondLst>
                        <p:cond delay="indefinite"/>
                      </p:stCondLst>
                      <p:childTnLst>
                        <p:par>
                          <p:cTn id="1388" fill="hold">
                            <p:stCondLst>
                              <p:cond delay="0"/>
                            </p:stCondLst>
                            <p:childTnLst>
                              <p:par>
                                <p:cTn id="1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Models: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Operations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 programming languages, anything that is programmable is a data operation.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 database models, there is usually a limited set of data operations permitted.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 limited set of queries (operations to retrieve information) and modifications (operations that change the database).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Specification of queries and modifications is at a higher level than typical programming languages.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Easy to specify queries.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Brief.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Yet, implementation of the queries is fast, and done by the database system.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Query optimization.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Webdings" charset="2"/>
              <a:buChar char="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Contrast: Replacing bubblesort by mergesort in C is impossible for a compiler.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190440" y="431640"/>
            <a:ext cx="8838720" cy="6254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1800" spc="-1" strike="noStrike" u="sng">
                <a:solidFill>
                  <a:srgbClr val="ff7547"/>
                </a:solidFill>
                <a:uFillTx/>
                <a:latin typeface="Arial"/>
              </a:rPr>
              <a:t>Query 1a</a:t>
            </a:r>
            <a:r>
              <a:rPr b="0" lang="en-IN" sz="1800" spc="-1" strike="noStrike">
                <a:solidFill>
                  <a:srgbClr val="ff7547"/>
                </a:solidFill>
                <a:latin typeface="Arial"/>
              </a:rPr>
              <a:t>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 all those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years where ‘Shahrukh Khan acted in all action movies released that year, also  return the name and titles of all those action movies in each of those years.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We extend our solution from the previous query.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 set of all years where Shahrukh Khan acted in each action movie released that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c00000"/>
                </a:solidFill>
                <a:latin typeface="Times New Roman"/>
              </a:rPr>
              <a:t>Z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= set of all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pairs of all action movies released.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Natural join of  </a:t>
            </a:r>
            <a:r>
              <a:rPr b="0" i="1" lang="en-US" sz="1800" spc="-1" strike="noStrike">
                <a:solidFill>
                  <a:srgbClr val="c00000"/>
                </a:solidFill>
                <a:latin typeface="Times New Roman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0" i="1" lang="en-US" sz="1800" spc="-1" strike="noStrike">
                <a:solidFill>
                  <a:srgbClr val="c00000"/>
                </a:solidFill>
                <a:latin typeface="Times New Roman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 Schema is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9" dur="indefinite" restart="never" nodeType="tmRoot">
          <p:childTnLst>
            <p:seq>
              <p:cTn id="1440" dur="indefinite" nodeType="mainSeq">
                <p:childTnLst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5" fill="hold">
                      <p:stCondLst>
                        <p:cond delay="indefinite"/>
                      </p:stCondLst>
                      <p:childTnLst>
                        <p:par>
                          <p:cTn id="1446" fill="hold">
                            <p:stCondLst>
                              <p:cond delay="0"/>
                            </p:stCondLst>
                            <p:childTnLst>
                              <p:par>
                                <p:cTn id="1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9" fill="hold">
                      <p:stCondLst>
                        <p:cond delay="indefinite"/>
                      </p:stCondLst>
                      <p:childTnLst>
                        <p:par>
                          <p:cTn id="1450" fill="hold">
                            <p:stCondLst>
                              <p:cond delay="0"/>
                            </p:stCondLst>
                            <p:childTnLst>
                              <p:par>
                                <p:cTn id="1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3" fill="hold">
                      <p:stCondLst>
                        <p:cond delay="indefinite"/>
                      </p:stCondLst>
                      <p:childTnLst>
                        <p:par>
                          <p:cTn id="1454" fill="hold">
                            <p:stCondLst>
                              <p:cond delay="0"/>
                            </p:stCondLst>
                            <p:childTnLst>
                              <p:par>
                                <p:cTn id="14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7" fill="hold">
                      <p:stCondLst>
                        <p:cond delay="indefinite"/>
                      </p:stCondLst>
                      <p:childTnLst>
                        <p:par>
                          <p:cTn id="1458" fill="hold">
                            <p:stCondLst>
                              <p:cond delay="0"/>
                            </p:stCondLst>
                            <p:childTnLst>
                              <p:par>
                                <p:cTn id="1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5" fill="hold">
                      <p:stCondLst>
                        <p:cond delay="indefinite"/>
                      </p:stCondLst>
                      <p:childTnLst>
                        <p:par>
                          <p:cTn id="1466" fill="hold">
                            <p:stCondLst>
                              <p:cond delay="0"/>
                            </p:stCondLst>
                            <p:childTnLst>
                              <p:par>
                                <p:cTn id="1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7908480" cy="329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*Some exercises.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104760" y="1149120"/>
            <a:ext cx="8934120" cy="5591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Find all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triples  where a movie star   with starName </a:t>
            </a:r>
            <a:r>
              <a:rPr b="0" lang="en-US" sz="1800" spc="-1" strike="noStrike">
                <a:solidFill>
                  <a:srgbClr val="00b050"/>
                </a:solid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starred in every genre </a:t>
            </a:r>
            <a:r>
              <a:rPr b="0" i="1" lang="en-US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movie released in year </a:t>
            </a:r>
            <a:r>
              <a:rPr b="0" i="1" lang="en-US" sz="1800" spc="-1" strike="noStrike">
                <a:solidFill>
                  <a:srgbClr val="00b050"/>
                </a:solidFill>
                <a:latin typeface="Times New Roman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Find all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starName1, starName2, year, genre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 tuples  where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are distinct star names such that  in year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 starred in all movies released in that year  with genre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but  did not star in any of these movies.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Variation: Find tuples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such that  starred in all movies released in that year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with genre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but  did not star in at least one of that genre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movie that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 the above questions, how does your answer stand with respect to  4 tuples  where,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34308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there was no release of a movie of genre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movie in year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343080">
              <a:lnSpc>
                <a:spcPct val="100000"/>
              </a:lnSpc>
              <a:spcBef>
                <a:spcPts val="629"/>
              </a:spcBef>
              <a:buClr>
                <a:srgbClr val="33cc33"/>
              </a:buClr>
              <a:buSzPct val="75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there might have been releases of genre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movie in year but actor  did not star in any release of genre </a:t>
            </a:r>
            <a:r>
              <a:rPr b="0" i="1" lang="en-IN" sz="1800" spc="-1" strike="noStrike">
                <a:solidFill>
                  <a:srgbClr val="00b050"/>
                </a:solidFill>
                <a:latin typeface="Times New Roman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movie in year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Picture 4" descr="A person with the hand on the head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4760" y="117360"/>
            <a:ext cx="1885680" cy="1168200"/>
          </a:xfrm>
          <a:prstGeom prst="rect">
            <a:avLst/>
          </a:prstGeom>
          <a:ln w="0">
            <a:noFill/>
          </a:ln>
        </p:spPr>
      </p:pic>
      <p:pic>
        <p:nvPicPr>
          <p:cNvPr id="354" name="Picture 6" descr="A picture containing text, child&#10;&#10;Description automatically generated"/>
          <p:cNvPicPr/>
          <p:nvPr/>
        </p:nvPicPr>
        <p:blipFill>
          <a:blip r:embed="rId2"/>
          <a:stretch/>
        </p:blipFill>
        <p:spPr>
          <a:xfrm>
            <a:off x="7020000" y="117360"/>
            <a:ext cx="1580760" cy="11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9" dur="indefinite" restart="never" nodeType="tmRoot">
          <p:childTnLst>
            <p:seq>
              <p:cTn id="1470" dur="indefinite" nodeType="mainSeq">
                <p:childTnLst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9" fill="hold">
                      <p:stCondLst>
                        <p:cond delay="indefinite"/>
                      </p:stCondLst>
                      <p:childTnLst>
                        <p:par>
                          <p:cTn id="1490" fill="hold">
                            <p:stCondLst>
                              <p:cond delay="0"/>
                            </p:stCondLst>
                            <p:childTnLst>
                              <p:par>
                                <p:cTn id="1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95400" y="117360"/>
            <a:ext cx="874980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Can you count using Relational Algebra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1649520" y="923760"/>
            <a:ext cx="7494120" cy="593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Given a relation 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Can we write these queries?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Does R have odd or even number of tuples?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How many tuples (records) does R have?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NO!!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Relational Algebra can’t help us count !!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What about this?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Give all the release  years where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Amitabh Bachhan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acted in at least five movies released that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YES !!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A bit complicated-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Theta join over 5 copies of movies table.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What about?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Give the year in which Shahrukh Khan had the largest number of movies released compared to any other actor that year.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NO!! Once again Relational Algebra cannot count!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We need some operators like  COUNT, SUM, MIN, MAX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Picture 6" descr="A child holding his hands up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-55800" y="651600"/>
            <a:ext cx="1704600" cy="1053720"/>
          </a:xfrm>
          <a:prstGeom prst="rect">
            <a:avLst/>
          </a:prstGeom>
          <a:ln w="0">
            <a:noFill/>
          </a:ln>
        </p:spPr>
      </p:pic>
      <p:sp>
        <p:nvSpPr>
          <p:cNvPr id="358" name="TextBox 7"/>
          <p:cNvSpPr/>
          <p:nvPr/>
        </p:nvSpPr>
        <p:spPr>
          <a:xfrm>
            <a:off x="0" y="1705680"/>
            <a:ext cx="1649160" cy="63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Microsoft Sans Serif"/>
                <a:ea typeface="Microsoft Sans Serif"/>
              </a:rPr>
              <a:t>Kids learn to count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59" name="Picture 9" descr="A picture containing cat, indoor, domestic cat, mammal&#10;&#10;Description automatically generated"/>
          <p:cNvPicPr/>
          <p:nvPr/>
        </p:nvPicPr>
        <p:blipFill>
          <a:blip r:embed="rId2"/>
          <a:stretch/>
        </p:blipFill>
        <p:spPr>
          <a:xfrm>
            <a:off x="7353360" y="1110240"/>
            <a:ext cx="1190160" cy="11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3" dur="indefinite" restart="never" nodeType="tmRoot">
          <p:childTnLst>
            <p:seq>
              <p:cTn id="1494" dur="indefinite" nodeType="mainSeq">
                <p:childTnLst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1" fill="hold">
                      <p:stCondLst>
                        <p:cond delay="indefinite"/>
                      </p:stCondLst>
                      <p:childTnLst>
                        <p:par>
                          <p:cTn id="1502" fill="hold">
                            <p:stCondLst>
                              <p:cond delay="0"/>
                            </p:stCondLst>
                            <p:childTnLst>
                              <p:par>
                                <p:cTn id="15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7" fill="hold">
                      <p:stCondLst>
                        <p:cond delay="indefinite"/>
                      </p:stCondLst>
                      <p:childTnLst>
                        <p:par>
                          <p:cTn id="1518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5" fill="hold">
                      <p:stCondLst>
                        <p:cond delay="indefinite"/>
                      </p:stCondLst>
                      <p:childTnLst>
                        <p:par>
                          <p:cTn id="1526" fill="hold">
                            <p:stCondLst>
                              <p:cond delay="0"/>
                            </p:stCondLst>
                            <p:childTnLst>
                              <p:par>
                                <p:cTn id="1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1" fill="hold">
                      <p:stCondLst>
                        <p:cond delay="indefinite"/>
                      </p:stCondLst>
                      <p:childTnLst>
                        <p:par>
                          <p:cTn id="1532" fill="hold">
                            <p:stCondLst>
                              <p:cond delay="0"/>
                            </p:stCondLst>
                            <p:childTnLst>
                              <p:par>
                                <p:cTn id="1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5" fill="hold">
                      <p:stCondLst>
                        <p:cond delay="indefinite"/>
                      </p:stCondLst>
                      <p:childTnLst>
                        <p:par>
                          <p:cTn id="1536" fill="hold">
                            <p:stCondLst>
                              <p:cond delay="0"/>
                            </p:stCondLst>
                            <p:childTnLst>
                              <p:par>
                                <p:cTn id="1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723960" y="-6192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cc3300"/>
                </a:solidFill>
                <a:latin typeface="Arial"/>
              </a:rPr>
              <a:t>Naming and Renaming Operator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152280" y="622440"/>
            <a:ext cx="8800920" cy="566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An operator for naming or renaming relations or attributes of relations.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E.g., consider our Movies-StarsIn schema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StarsIn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movieTitle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movieYear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starName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length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Query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Find all (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title1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title2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year)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triples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where </a:t>
            </a:r>
            <a:r>
              <a:rPr b="0" i="1" lang="en-IN" sz="1800" spc="-1" strike="noStrike">
                <a:solidFill>
                  <a:srgbClr val="00b050"/>
                </a:solidFill>
                <a:latin typeface="Arial"/>
              </a:rPr>
              <a:t>Amir Khan 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acted in two distinct </a:t>
            </a:r>
            <a:r>
              <a:rPr b="0" i="1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 movies with titles 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title1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title2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 movies both released in the same </a:t>
            </a:r>
            <a:r>
              <a:rPr b="0" i="1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Compute a relation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AAMovies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), which are all the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movies that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Amir Khan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acted 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62" name="TextBox 4"/>
              <p:cNvSpPr txBox="1"/>
              <p:nvPr/>
            </p:nvSpPr>
            <p:spPr>
              <a:xfrm>
                <a:off x="399960" y="4724280"/>
                <a:ext cx="8553240" cy="40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𝜎</m:t>
                        </m:r>
                      </m:e>
                      <m:sub>
                        <m:r>
                          <m:t xml:space="preserve">𝑚𝑜𝑣𝑖𝑒𝑇𝑖𝑡𝑙𝑒</m:t>
                        </m:r>
                        <m:r>
                          <m:t xml:space="preserve">=</m:t>
                        </m:r>
                        <m:r>
                          <m:t xml:space="preserve">𝑡𝑖𝑡𝑙𝑒</m:t>
                        </m:r>
                        <m:r>
                          <m:t xml:space="preserve">𝑎𝑛𝑑</m:t>
                        </m:r>
                        <m:r>
                          <m:t xml:space="preserve">𝑚𝑜𝑣𝑖𝑒𝑌𝑒𝑎𝑟</m:t>
                        </m:r>
                        <m:r>
                          <m:t xml:space="preserve">=</m:t>
                        </m:r>
                        <m:r>
                          <m:t xml:space="preserve">𝑦</m:t>
                        </m:r>
                        <m:r>
                          <m:t xml:space="preserve">𝑒𝑎𝑟</m:t>
                        </m:r>
                        <m:r>
                          <m:t xml:space="preserve">𝑎𝑛𝑑</m:t>
                        </m:r>
                        <m:r>
                          <m:t xml:space="preserve">𝑠𝑡𝑎𝑟𝑁𝑎𝑚𝑒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𝐴𝑚𝑖𝑟</m:t>
                        </m:r>
                        <m:r>
                          <m:t xml:space="preserve">𝐾h𝑎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𝑎𝑛𝑑</m:t>
                        </m:r>
                        <m:r>
                          <m:t xml:space="preserve">𝑔𝑒𝑛𝑟𝑒</m:t>
                        </m:r>
                        <m:sSup>
                          <m:e/>
                          <m:sup>
                            <m:r>
                              <m:t xml:space="preserve">′</m:t>
                            </m:r>
                          </m:sup>
                        </m:sSup>
                        <m:r>
                          <m:t xml:space="preserve">𝑎𝑐𝑡𝑖𝑜</m:t>
                        </m:r>
                        <m:sSup>
                          <m:e>
                            <m:r>
                              <m:t xml:space="preserve">𝑛</m:t>
                            </m:r>
                          </m:e>
                          <m:sup>
                            <m:r>
                              <m:t xml:space="preserve">′</m:t>
                            </m:r>
                          </m:sup>
                        </m:sSup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63" name="TextBox 5"/>
              <p:cNvSpPr txBox="1"/>
              <p:nvPr/>
            </p:nvSpPr>
            <p:spPr>
              <a:xfrm>
                <a:off x="399960" y="5112360"/>
                <a:ext cx="78386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𝑆𝑡𝑎𝑟𝑠𝐼𝑛</m:t>
                    </m:r>
                    <m:r>
                      <m:t xml:space="preserve">×</m:t>
                    </m:r>
                    <m:r>
                      <m:t xml:space="preserve">𝑀𝑜𝑣𝑖𝑒𝑠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64" name="TextBox 6"/>
          <p:cNvSpPr/>
          <p:nvPr/>
        </p:nvSpPr>
        <p:spPr>
          <a:xfrm>
            <a:off x="4114800" y="297180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65" name="TextBox 7"/>
              <p:cNvSpPr txBox="1"/>
              <p:nvPr/>
            </p:nvSpPr>
            <p:spPr>
              <a:xfrm>
                <a:off x="1685880" y="4390920"/>
                <a:ext cx="1294920" cy="390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𝜋</m:t>
                        </m:r>
                      </m:e>
                      <m:sub>
                        <m:r>
                          <m:t xml:space="preserve">𝑡𝑖𝑡𝑙𝑒</m:t>
                        </m:r>
                        <m:r>
                          <m:t xml:space="preserve">,</m:t>
                        </m:r>
                        <m:r>
                          <m:t xml:space="preserve">𝑦𝑒𝑎</m:t>
                        </m:r>
                        <m:r>
                          <m:t xml:space="preserve">𝑟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366" name="TextBox 8"/>
          <p:cNvSpPr/>
          <p:nvPr/>
        </p:nvSpPr>
        <p:spPr>
          <a:xfrm>
            <a:off x="428760" y="4448160"/>
            <a:ext cx="159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1800" spc="-1" strike="noStrike">
                <a:solidFill>
                  <a:srgbClr val="c00000"/>
                </a:solidFill>
                <a:latin typeface="Times New Roman"/>
              </a:rPr>
              <a:t>AAMovies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9" dur="indefinite" restart="never" nodeType="tmRoot">
          <p:childTnLst>
            <p:seq>
              <p:cTn id="1540" dur="indefinite" nodeType="mainSeq">
                <p:childTnLst>
                  <p:par>
                    <p:cTn id="1541" fill="hold">
                      <p:stCondLst>
                        <p:cond delay="indefinite"/>
                      </p:stCondLst>
                      <p:childTnLst>
                        <p:par>
                          <p:cTn id="1542" fill="hold">
                            <p:stCondLst>
                              <p:cond delay="0"/>
                            </p:stCondLst>
                            <p:childTnLst>
                              <p:par>
                                <p:cTn id="15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5" fill="hold">
                      <p:stCondLst>
                        <p:cond delay="indefinite"/>
                      </p:stCondLst>
                      <p:childTnLst>
                        <p:par>
                          <p:cTn id="1546" fill="hold">
                            <p:stCondLst>
                              <p:cond delay="0"/>
                            </p:stCondLst>
                            <p:childTnLst>
                              <p:par>
                                <p:cTn id="1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3" fill="hold">
                      <p:stCondLst>
                        <p:cond delay="indefinite"/>
                      </p:stCondLst>
                      <p:childTnLst>
                        <p:par>
                          <p:cTn id="1554" fill="hold">
                            <p:stCondLst>
                              <p:cond delay="0"/>
                            </p:stCondLst>
                            <p:childTnLst>
                              <p:par>
                                <p:cTn id="15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7" fill="hold">
                      <p:stCondLst>
                        <p:cond delay="indefinite"/>
                      </p:stCondLst>
                      <p:childTnLst>
                        <p:par>
                          <p:cTn id="1558" fill="hold">
                            <p:stCondLst>
                              <p:cond delay="0"/>
                            </p:stCondLst>
                            <p:childTnLst>
                              <p:par>
                                <p:cTn id="15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1" fill="hold">
                      <p:stCondLst>
                        <p:cond delay="indefinite"/>
                      </p:stCondLst>
                      <p:childTnLst>
                        <p:par>
                          <p:cTn id="1562" fill="hold">
                            <p:stCondLst>
                              <p:cond delay="0"/>
                            </p:stCondLst>
                            <p:childTnLst>
                              <p:par>
                                <p:cTn id="1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ontent Placeholder 2"/>
          <p:cNvSpPr/>
          <p:nvPr/>
        </p:nvSpPr>
        <p:spPr>
          <a:xfrm>
            <a:off x="28440" y="-244440"/>
            <a:ext cx="9143640" cy="63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Rename 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AAMovies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  with name and schema as 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AAMov1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).  (conceptually it is a copy with different names and attributes.)</a:t>
            </a:r>
            <a:endParaRPr b="0" lang="en-IN" sz="1800" spc="-1" strike="noStrike"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Helvetica"/>
              <a:buAutoNum type="arabicPeriod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Rename  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AAMovies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</a:t>
            </a:r>
            <a:r>
              <a:rPr b="0" lang="en-IN" sz="1800" spc="-1" strike="noStrike">
                <a:solidFill>
                  <a:srgbClr val="cc33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 again this time with name and schema </a:t>
            </a: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AAMov1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).   /* conceptual second  copy */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Clr>
                <a:srgbClr val="cc3300"/>
              </a:buClr>
              <a:buSzPct val="9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of all triples (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title2, year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 of </a:t>
            </a:r>
            <a:r>
              <a:rPr b="0" lang="en-IN" sz="1800" spc="-1" strike="noStrike">
                <a:solidFill>
                  <a:srgbClr val="00b050"/>
                </a:solidFill>
                <a:latin typeface="Arial"/>
              </a:rPr>
              <a:t>action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genre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movies starring Amir Khan  released the same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year.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ff993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Expressed using the renaming operator   twice: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65" dur="indefinite" restart="never" nodeType="tmRoot">
          <p:childTnLst>
            <p:seq>
              <p:cTn id="1566" dur="indefinite" nodeType="mainSeq">
                <p:childTnLst>
                  <p:par>
                    <p:cTn id="1567" fill="hold">
                      <p:stCondLst>
                        <p:cond delay="indefinite"/>
                      </p:stCondLst>
                      <p:childTnLst>
                        <p:par>
                          <p:cTn id="1568" fill="hold">
                            <p:stCondLst>
                              <p:cond delay="0"/>
                            </p:stCondLst>
                            <p:childTnLst>
                              <p:par>
                                <p:cTn id="15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5" fill="hold">
                      <p:stCondLst>
                        <p:cond delay="indefinite"/>
                      </p:stCondLst>
                      <p:childTnLst>
                        <p:par>
                          <p:cTn id="1576" fill="hold">
                            <p:stCondLst>
                              <p:cond delay="0"/>
                            </p:stCondLst>
                            <p:childTnLst>
                              <p:par>
                                <p:cTn id="1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9" fill="hold">
                      <p:stCondLst>
                        <p:cond delay="indefinite"/>
                      </p:stCondLst>
                      <p:childTnLst>
                        <p:par>
                          <p:cTn id="1580" fill="hold">
                            <p:stCondLst>
                              <p:cond delay="0"/>
                            </p:stCondLst>
                            <p:childTnLst>
                              <p:par>
                                <p:cTn id="15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3" fill="hold">
                      <p:stCondLst>
                        <p:cond delay="indefinite"/>
                      </p:stCondLst>
                      <p:childTnLst>
                        <p:par>
                          <p:cTn id="1584" fill="hold">
                            <p:stCondLst>
                              <p:cond delay="0"/>
                            </p:stCondLst>
                            <p:childTnLst>
                              <p:par>
                                <p:cTn id="1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9" fill="hold">
                      <p:stCondLst>
                        <p:cond delay="indefinite"/>
                      </p:stCondLst>
                      <p:childTnLst>
                        <p:par>
                          <p:cTn id="1590" fill="hold">
                            <p:stCondLst>
                              <p:cond delay="0"/>
                            </p:stCondLst>
                            <p:childTnLst>
                              <p:par>
                                <p:cTn id="1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End (Lecture 2, 3)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6600" y="29361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Algebra</a:t>
            </a:r>
            <a:br>
              <a:rPr sz="3200"/>
            </a:b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 Examples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Operator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renames the attributes of the operand relation 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consider example schema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and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Then,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X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has schema (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Suppose we rename the attributes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.A,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.B,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.C,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.B,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.C,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.D)  as 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E,F,G,H, I,J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)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Written as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Cambria Math"/>
              </a:rPr>
              <a:t>Equivalently, this is same 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716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(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  <a:ea typeface="Cambria Math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mbria Math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Some important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data models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Relational model.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Object relational model.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Object Oriented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Semi-structured model.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XML database.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Others…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Model: Very </a:t>
            </a: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High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Based on tables. E.g.. A movie table.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1" i="1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Movie table, each row describes one movie: their title, year of production, length in minutes and genre of the movie.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e.g., table includes 3 data rows on 3 movies, in general, there can be many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1371600" y="1925280"/>
          <a:ext cx="5153760" cy="1482840"/>
        </p:xfrm>
        <a:graphic>
          <a:graphicData uri="http://schemas.openxmlformats.org/drawingml/2006/table">
            <a:tbl>
              <a:tblPr/>
              <a:tblGrid>
                <a:gridCol w="1863000"/>
                <a:gridCol w="1056240"/>
                <a:gridCol w="1172520"/>
                <a:gridCol w="1062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493920" y="2244600"/>
            <a:ext cx="8351280" cy="4087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Each row in the table looks like a struct in C.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table is a collection of rows, which is like an array of structs in 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Each column has a header name: it names that field.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E.g.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title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c00000"/>
                </a:solidFill>
                <a:latin typeface="Arial"/>
              </a:rPr>
              <a:t>Movies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genre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Operations associated with tables in the relational model form the relational algebra.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Give all rows in the Movies table whose genre is comedy.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Constraint portion of the relational model: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There may be only a fixed list of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genres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the movies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Last column must take a value from this list.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.:{title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year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pair forms a key. That is, there cannot be two different rows with the same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title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and produced in the same 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year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0" name="Table 5"/>
          <p:cNvGraphicFramePr/>
          <p:nvPr/>
        </p:nvGraphicFramePr>
        <p:xfrm>
          <a:off x="1184400" y="390960"/>
          <a:ext cx="5153760" cy="1482840"/>
        </p:xfrm>
        <a:graphic>
          <a:graphicData uri="http://schemas.openxmlformats.org/drawingml/2006/table">
            <a:tbl>
              <a:tblPr/>
              <a:tblGrid>
                <a:gridCol w="1863000"/>
                <a:gridCol w="1056240"/>
                <a:gridCol w="1172520"/>
                <a:gridCol w="1062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year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length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c000"/>
                          </a:solidFill>
                          <a:latin typeface="Arial"/>
                        </a:rPr>
                        <a:t>genre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3816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Sholay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1975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198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Chak De! India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2007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153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</a:rPr>
                        <a:t>sports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3 Idiots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2009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IN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171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en-US" sz="1800" spc="-1" strike="noStrike">
                          <a:solidFill>
                            <a:srgbClr val="00b050"/>
                          </a:solidFill>
                          <a:latin typeface="Arial"/>
                          <a:ea typeface="Calibri"/>
                        </a:rPr>
                        <a:t>comedy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ccecff"/>
                      </a:solidFill>
                    </a:lnL>
                    <a:lnR w="12240">
                      <a:solidFill>
                        <a:srgbClr val="ccecff"/>
                      </a:solidFill>
                    </a:lnR>
                    <a:lnT w="12240">
                      <a:solidFill>
                        <a:srgbClr val="ccecff"/>
                      </a:solidFill>
                    </a:lnT>
                    <a:lnB w="12240">
                      <a:solidFill>
                        <a:srgbClr val="ccec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TextBox 1"/>
          <p:cNvSpPr/>
          <p:nvPr/>
        </p:nvSpPr>
        <p:spPr>
          <a:xfrm>
            <a:off x="1051200" y="20520"/>
            <a:ext cx="118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c00000"/>
                </a:solidFill>
                <a:latin typeface="Arial"/>
              </a:rPr>
              <a:t>Movies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68240" y="117360"/>
            <a:ext cx="80769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14320" y="1093680"/>
            <a:ext cx="7660800" cy="4903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itle 1"/>
          <p:cNvSpPr/>
          <p:nvPr/>
        </p:nvSpPr>
        <p:spPr>
          <a:xfrm>
            <a:off x="723600" y="2745000"/>
            <a:ext cx="8076960" cy="60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cc3300"/>
                </a:solidFill>
                <a:latin typeface="Arial"/>
              </a:rPr>
              <a:t>Relational Model: Basics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36825</TotalTime>
  <Application>LibreOffice/7.3.7.2$Linux_X86_64 LibreOffice_project/30$Build-2</Application>
  <AppVersion>15.0000</AppVersion>
  <Words>5962</Words>
  <Paragraphs>1025</Paragraphs>
  <Company>Lucent Technologies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1999-12-16T14:50:30Z</dcterms:created>
  <dc:creator>Marilyn Turnamian</dc:creator>
  <dc:description/>
  <dc:language>en-IN</dc:language>
  <cp:lastModifiedBy/>
  <cp:lastPrinted>1999-06-28T19:27:31Z</cp:lastPrinted>
  <dcterms:modified xsi:type="dcterms:W3CDTF">2024-07-23T09:52:56Z</dcterms:modified>
  <cp:revision>389</cp:revision>
  <dc:subject/>
  <dc:title>Chapter 5:  Other Relational Languages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58</vt:i4>
  </property>
</Properties>
</file>