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8" r:id="rId3"/>
    <p:sldId id="258" r:id="rId4"/>
    <p:sldId id="257" r:id="rId5"/>
    <p:sldId id="276" r:id="rId6"/>
    <p:sldId id="280" r:id="rId7"/>
    <p:sldId id="281" r:id="rId8"/>
    <p:sldId id="270" r:id="rId9"/>
    <p:sldId id="275" r:id="rId10"/>
    <p:sldId id="277" r:id="rId11"/>
    <p:sldId id="282" r:id="rId12"/>
    <p:sldId id="284" r:id="rId13"/>
    <p:sldId id="285" r:id="rId14"/>
    <p:sldId id="272" r:id="rId15"/>
    <p:sldId id="286" r:id="rId16"/>
    <p:sldId id="287" r:id="rId17"/>
    <p:sldId id="288" r:id="rId18"/>
    <p:sldId id="289" r:id="rId19"/>
    <p:sldId id="290"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113" d="100"/>
          <a:sy n="113"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DB5C7-C3AF-4EF3-B7EB-6409CBF9C6E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810ED-A0B4-4F68-8B3E-5B118557504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1763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DB5C7-C3AF-4EF3-B7EB-6409CBF9C6E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2859289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DB5C7-C3AF-4EF3-B7EB-6409CBF9C6E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2298649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DB5C7-C3AF-4EF3-B7EB-6409CBF9C6E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3036802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DB5C7-C3AF-4EF3-B7EB-6409CBF9C6E0}"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810ED-A0B4-4F68-8B3E-5B118557504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596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DB5C7-C3AF-4EF3-B7EB-6409CBF9C6E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241829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DB5C7-C3AF-4EF3-B7EB-6409CBF9C6E0}"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33790964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DB5C7-C3AF-4EF3-B7EB-6409CBF9C6E0}"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511488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6DB5C7-C3AF-4EF3-B7EB-6409CBF9C6E0}" type="datetimeFigureOut">
              <a:rPr lang="en-IN" smtClean="0"/>
              <a:t>26-11-2024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1093717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6DB5C7-C3AF-4EF3-B7EB-6409CBF9C6E0}" type="datetimeFigureOut">
              <a:rPr lang="en-IN" smtClean="0"/>
              <a:t>26-11-2024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8810ED-A0B4-4F68-8B3E-5B1185575047}" type="slidenum">
              <a:rPr lang="en-IN" smtClean="0"/>
              <a:t>‹#›</a:t>
            </a:fld>
            <a:endParaRPr lang="en-IN"/>
          </a:p>
        </p:txBody>
      </p:sp>
    </p:spTree>
    <p:extLst>
      <p:ext uri="{BB962C8B-B14F-4D97-AF65-F5344CB8AC3E}">
        <p14:creationId xmlns:p14="http://schemas.microsoft.com/office/powerpoint/2010/main" val="896554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DB5C7-C3AF-4EF3-B7EB-6409CBF9C6E0}"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810ED-A0B4-4F68-8B3E-5B1185575047}" type="slidenum">
              <a:rPr lang="en-IN" smtClean="0"/>
              <a:t>‹#›</a:t>
            </a:fld>
            <a:endParaRPr lang="en-IN"/>
          </a:p>
        </p:txBody>
      </p:sp>
    </p:spTree>
    <p:extLst>
      <p:ext uri="{BB962C8B-B14F-4D97-AF65-F5344CB8AC3E}">
        <p14:creationId xmlns:p14="http://schemas.microsoft.com/office/powerpoint/2010/main" val="38423333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6DB5C7-C3AF-4EF3-B7EB-6409CBF9C6E0}" type="datetimeFigureOut">
              <a:rPr lang="en-IN" smtClean="0"/>
              <a:t>26-11-2024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8810ED-A0B4-4F68-8B3E-5B118557504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25470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fif"/><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711.04436" TargetMode="External"/><Relationship Id="rId2" Type="http://schemas.openxmlformats.org/officeDocument/2006/relationships/hyperlink" Target="https://arxiv.org/abs/1709.0010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711.04436" TargetMode="External"/><Relationship Id="rId2" Type="http://schemas.openxmlformats.org/officeDocument/2006/relationships/hyperlink" Target="https://arxiv.org/abs/1809.08887" TargetMode="External"/><Relationship Id="rId1" Type="http://schemas.openxmlformats.org/officeDocument/2006/relationships/slideLayout" Target="../slideLayouts/slideLayout2.xml"/><Relationship Id="rId4" Type="http://schemas.openxmlformats.org/officeDocument/2006/relationships/hyperlink" Target="https://arxiv.org/abs/1910.10683"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1711.04436" TargetMode="External"/><Relationship Id="rId2" Type="http://schemas.openxmlformats.org/officeDocument/2006/relationships/hyperlink" Target="https://arxiv.org/abs/2308.1079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5DC6FA-1FAF-462F-5861-05AB891D15D8}"/>
              </a:ext>
            </a:extLst>
          </p:cNvPr>
          <p:cNvSpPr/>
          <p:nvPr/>
        </p:nvSpPr>
        <p:spPr>
          <a:xfrm>
            <a:off x="2174150" y="918169"/>
            <a:ext cx="7257115" cy="1169551"/>
          </a:xfrm>
          <a:prstGeom prst="rect">
            <a:avLst/>
          </a:prstGeom>
          <a:noFill/>
        </p:spPr>
        <p:txBody>
          <a:bodyPr wrap="none" lIns="91440" tIns="45720" rIns="91440" bIns="45720">
            <a:spAutoFit/>
          </a:bodyPr>
          <a:lstStyle/>
          <a:p>
            <a:pPr algn="ctr"/>
            <a:r>
              <a:rPr lang="en-US" sz="4000" b="1" i="0" u="sng" dirty="0">
                <a:solidFill>
                  <a:srgbClr val="242E2B"/>
                </a:solidFill>
                <a:effectLst/>
                <a:highlight>
                  <a:srgbClr val="FFFFFF"/>
                </a:highlight>
                <a:latin typeface="Merriweather" panose="00000500000000000000" pitchFamily="2" charset="0"/>
              </a:rPr>
              <a:t>TableTalk</a:t>
            </a:r>
          </a:p>
          <a:p>
            <a:pPr algn="ctr"/>
            <a:r>
              <a:rPr lang="en-US" sz="3000" b="1" i="0" dirty="0">
                <a:solidFill>
                  <a:srgbClr val="242E2B"/>
                </a:solidFill>
                <a:effectLst/>
                <a:highlight>
                  <a:srgbClr val="FFFFFF"/>
                </a:highlight>
                <a:latin typeface="Merriweather" panose="00000500000000000000" pitchFamily="2" charset="0"/>
              </a:rPr>
              <a:t>Question Answering on Tabular Data</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4B94575-5E70-DD8D-06A5-8135A84C43CC}"/>
                  </a:ext>
                </a:extLst>
              </p:cNvPr>
              <p:cNvSpPr/>
              <p:nvPr/>
            </p:nvSpPr>
            <p:spPr>
              <a:xfrm>
                <a:off x="3460635" y="2362532"/>
                <a:ext cx="4684144" cy="1477328"/>
              </a:xfrm>
              <a:prstGeom prst="rect">
                <a:avLst/>
              </a:prstGeom>
              <a:noFill/>
            </p:spPr>
            <p:txBody>
              <a:bodyPr wrap="square" lIns="91440" tIns="45720" rIns="91440" bIns="45720">
                <a:spAutoFit/>
              </a:bodyPr>
              <a:lstStyle/>
              <a:p>
                <a:pPr algn="ctr"/>
                <a14:m>
                  <m:oMathPara xmlns:m="http://schemas.openxmlformats.org/officeDocument/2006/math">
                    <m:oMathParaPr>
                      <m:jc m:val="centerGroup"/>
                    </m:oMathParaPr>
                    <m:oMath xmlns:m="http://schemas.openxmlformats.org/officeDocument/2006/math">
                      <m:sSup>
                        <m:sSupPr>
                          <m:ctrlPr>
                            <a:rPr lang="en-US" sz="5000" b="0" i="1" smtClean="0">
                              <a:ln w="0"/>
                              <a:effectLst>
                                <a:outerShdw blurRad="38100" dist="19050" dir="2700000" algn="tl" rotWithShape="0">
                                  <a:schemeClr val="dk1">
                                    <a:alpha val="40000"/>
                                  </a:schemeClr>
                                </a:outerShdw>
                              </a:effectLst>
                              <a:latin typeface="Cambria Math" panose="02040503050406030204" pitchFamily="18" charset="0"/>
                            </a:rPr>
                          </m:ctrlPr>
                        </m:sSupPr>
                        <m:e>
                          <m:r>
                            <a:rPr lang="en-US" sz="5000" b="0" i="1" smtClean="0">
                              <a:ln w="0"/>
                              <a:effectLst>
                                <a:outerShdw blurRad="38100" dist="19050" dir="2700000" algn="tl" rotWithShape="0">
                                  <a:schemeClr val="dk1">
                                    <a:alpha val="40000"/>
                                  </a:schemeClr>
                                </a:outerShdw>
                              </a:effectLst>
                              <a:latin typeface="Cambria Math" panose="02040503050406030204" pitchFamily="18" charset="0"/>
                            </a:rPr>
                            <m:t>𝑇</m:t>
                          </m:r>
                        </m:e>
                        <m:sup>
                          <m:r>
                            <a:rPr lang="en-US" sz="5000" b="0" i="1" smtClean="0">
                              <a:ln w="0"/>
                              <a:effectLst>
                                <a:outerShdw blurRad="38100" dist="19050" dir="2700000" algn="tl" rotWithShape="0">
                                  <a:schemeClr val="dk1">
                                    <a:alpha val="40000"/>
                                  </a:schemeClr>
                                </a:outerShdw>
                              </a:effectLst>
                              <a:latin typeface="Cambria Math" panose="02040503050406030204" pitchFamily="18" charset="0"/>
                            </a:rPr>
                            <m:t>3</m:t>
                          </m:r>
                        </m:sup>
                      </m:sSup>
                    </m:oMath>
                  </m:oMathPara>
                </a14:m>
                <a:endParaRPr lang="en-US" sz="5000" dirty="0">
                  <a:ln w="0"/>
                  <a:effectLst>
                    <a:outerShdw blurRad="38100" dist="19050" dir="2700000" algn="tl" rotWithShape="0">
                      <a:schemeClr val="dk1">
                        <a:alpha val="40000"/>
                      </a:schemeClr>
                    </a:outerShdw>
                  </a:effectLst>
                </a:endParaRPr>
              </a:p>
              <a:p>
                <a:pPr algn="ctr"/>
                <a:r>
                  <a:rPr lang="en-US" sz="4000" dirty="0">
                    <a:ln w="0"/>
                    <a:effectLst>
                      <a:outerShdw blurRad="38100" dist="19050" dir="2700000" algn="tl" rotWithShape="0">
                        <a:schemeClr val="dk1">
                          <a:alpha val="40000"/>
                        </a:schemeClr>
                      </a:outerShdw>
                    </a:effectLst>
                  </a:rPr>
                  <a:t>The Table Turners</a:t>
                </a:r>
              </a:p>
            </p:txBody>
          </p:sp>
        </mc:Choice>
        <mc:Fallback xmlns="">
          <p:sp>
            <p:nvSpPr>
              <p:cNvPr id="6" name="Rectangle 5">
                <a:extLst>
                  <a:ext uri="{FF2B5EF4-FFF2-40B4-BE49-F238E27FC236}">
                    <a16:creationId xmlns:a16="http://schemas.microsoft.com/office/drawing/2014/main" id="{84B94575-5E70-DD8D-06A5-8135A84C43CC}"/>
                  </a:ext>
                </a:extLst>
              </p:cNvPr>
              <p:cNvSpPr>
                <a:spLocks noRot="1" noChangeAspect="1" noMove="1" noResize="1" noEditPoints="1" noAdjustHandles="1" noChangeArrowheads="1" noChangeShapeType="1" noTextEdit="1"/>
              </p:cNvSpPr>
              <p:nvPr/>
            </p:nvSpPr>
            <p:spPr>
              <a:xfrm>
                <a:off x="3460635" y="2362532"/>
                <a:ext cx="4684144" cy="1477328"/>
              </a:xfrm>
              <a:prstGeom prst="rect">
                <a:avLst/>
              </a:prstGeom>
              <a:blipFill>
                <a:blip r:embed="rId2"/>
                <a:stretch>
                  <a:fillRect b="-19008"/>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AF31B9D8-20CC-B502-8184-D27A2B27AB03}"/>
              </a:ext>
            </a:extLst>
          </p:cNvPr>
          <p:cNvSpPr/>
          <p:nvPr/>
        </p:nvSpPr>
        <p:spPr>
          <a:xfrm>
            <a:off x="1216325" y="4344746"/>
            <a:ext cx="9256143" cy="671851"/>
          </a:xfrm>
          <a:prstGeom prst="rect">
            <a:avLst/>
          </a:prstGeom>
          <a:noFill/>
        </p:spPr>
        <p:txBody>
          <a:bodyPr wrap="square" lIns="91440" tIns="45720" rIns="91440" bIns="45720">
            <a:spAutoFit/>
          </a:bodyPr>
          <a:lstStyle/>
          <a:p>
            <a:pPr algn="ctr">
              <a:lnSpc>
                <a:spcPct val="150000"/>
              </a:lnSpc>
            </a:pPr>
            <a:r>
              <a:rPr lang="en-US" sz="2800" dirty="0">
                <a:ln w="0"/>
                <a:effectLst>
                  <a:outerShdw blurRad="38100" dist="19050" dir="2700000" algn="tl" rotWithShape="0">
                    <a:schemeClr val="dk1">
                      <a:alpha val="40000"/>
                    </a:schemeClr>
                  </a:outerShdw>
                </a:effectLst>
              </a:rPr>
              <a:t>Anurag Joardar              Biswajit Rana                Rakesh Nemu</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6421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9769C-01A8-19BA-5689-1ABA747A2266}"/>
              </a:ext>
            </a:extLst>
          </p:cNvPr>
          <p:cNvSpPr>
            <a:spLocks noGrp="1"/>
          </p:cNvSpPr>
          <p:nvPr>
            <p:ph type="title"/>
          </p:nvPr>
        </p:nvSpPr>
        <p:spPr>
          <a:xfrm>
            <a:off x="1181819" y="462448"/>
            <a:ext cx="8212347" cy="1021295"/>
          </a:xfrm>
        </p:spPr>
        <p:txBody>
          <a:bodyPr>
            <a:noAutofit/>
          </a:bodyPr>
          <a:lstStyle/>
          <a:p>
            <a:r>
              <a:rPr lang="en-IN" sz="4800" dirty="0"/>
              <a:t>Model Pipeline</a:t>
            </a:r>
          </a:p>
        </p:txBody>
      </p:sp>
      <p:pic>
        <p:nvPicPr>
          <p:cNvPr id="6" name="Content Placeholder 5" descr="Male profile with solid fill">
            <a:extLst>
              <a:ext uri="{FF2B5EF4-FFF2-40B4-BE49-F238E27FC236}">
                <a16:creationId xmlns:a16="http://schemas.microsoft.com/office/drawing/2014/main" id="{87D9FFE5-140B-4EED-CE97-54D1717C302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739043" y="3039244"/>
            <a:ext cx="1085800" cy="1085800"/>
          </a:xfrm>
        </p:spPr>
      </p:pic>
      <p:pic>
        <p:nvPicPr>
          <p:cNvPr id="9" name="Picture 8">
            <a:extLst>
              <a:ext uri="{FF2B5EF4-FFF2-40B4-BE49-F238E27FC236}">
                <a16:creationId xmlns:a16="http://schemas.microsoft.com/office/drawing/2014/main" id="{8A296F19-F66B-834C-B8D8-58D0EC075D55}"/>
              </a:ext>
            </a:extLst>
          </p:cNvPr>
          <p:cNvPicPr>
            <a:picLocks noChangeAspect="1"/>
          </p:cNvPicPr>
          <p:nvPr/>
        </p:nvPicPr>
        <p:blipFill>
          <a:blip r:embed="rId4">
            <a:extLst>
              <a:ext uri="{28A0092B-C50C-407E-A947-70E740481C1C}">
                <a14:useLocalDpi xmlns:a14="http://schemas.microsoft.com/office/drawing/2010/main" val="0"/>
              </a:ext>
            </a:extLst>
          </a:blip>
          <a:srcRect t="8587" b="-3116"/>
          <a:stretch/>
        </p:blipFill>
        <p:spPr>
          <a:xfrm>
            <a:off x="9238889" y="1891341"/>
            <a:ext cx="1085800" cy="1341408"/>
          </a:xfrm>
          <a:prstGeom prst="rect">
            <a:avLst/>
          </a:prstGeom>
        </p:spPr>
      </p:pic>
      <p:pic>
        <p:nvPicPr>
          <p:cNvPr id="11" name="Picture 10">
            <a:extLst>
              <a:ext uri="{FF2B5EF4-FFF2-40B4-BE49-F238E27FC236}">
                <a16:creationId xmlns:a16="http://schemas.microsoft.com/office/drawing/2014/main" id="{B0F100E7-5404-29B6-81B9-B407A08A0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8722" y="4922488"/>
            <a:ext cx="1487665" cy="97021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3" name="Straight Arrow Connector 12">
            <a:extLst>
              <a:ext uri="{FF2B5EF4-FFF2-40B4-BE49-F238E27FC236}">
                <a16:creationId xmlns:a16="http://schemas.microsoft.com/office/drawing/2014/main" id="{C8CD92E6-1EE8-3779-7816-535143A3831D}"/>
              </a:ext>
            </a:extLst>
          </p:cNvPr>
          <p:cNvCxnSpPr/>
          <p:nvPr/>
        </p:nvCxnSpPr>
        <p:spPr>
          <a:xfrm flipV="1">
            <a:off x="2972716" y="2605766"/>
            <a:ext cx="5499648" cy="8669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CEDE01CE-C8E1-28AF-36BD-67E87694372B}"/>
              </a:ext>
            </a:extLst>
          </p:cNvPr>
          <p:cNvCxnSpPr>
            <a:cxnSpLocks/>
          </p:cNvCxnSpPr>
          <p:nvPr/>
        </p:nvCxnSpPr>
        <p:spPr>
          <a:xfrm flipH="1">
            <a:off x="2915730" y="2924355"/>
            <a:ext cx="5477775" cy="9402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8AF348F-0ECD-4747-4416-21D72B7B161E}"/>
              </a:ext>
            </a:extLst>
          </p:cNvPr>
          <p:cNvCxnSpPr/>
          <p:nvPr/>
        </p:nvCxnSpPr>
        <p:spPr>
          <a:xfrm>
            <a:off x="9420048" y="3295291"/>
            <a:ext cx="0" cy="1311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B20E177D-5733-7EE4-6726-FAC2083F01A1}"/>
              </a:ext>
            </a:extLst>
          </p:cNvPr>
          <p:cNvCxnSpPr>
            <a:cxnSpLocks/>
          </p:cNvCxnSpPr>
          <p:nvPr/>
        </p:nvCxnSpPr>
        <p:spPr>
          <a:xfrm flipV="1">
            <a:off x="10118786" y="3295291"/>
            <a:ext cx="0" cy="1311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ADE3D10-8AF1-3D91-E6C5-ADD52D96266B}"/>
              </a:ext>
            </a:extLst>
          </p:cNvPr>
          <p:cNvCxnSpPr/>
          <p:nvPr/>
        </p:nvCxnSpPr>
        <p:spPr>
          <a:xfrm>
            <a:off x="2824843" y="4399472"/>
            <a:ext cx="5499648" cy="11041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95491DA7-C680-1AF8-5F16-3FCBE6C68C3D}"/>
              </a:ext>
            </a:extLst>
          </p:cNvPr>
          <p:cNvSpPr txBox="1"/>
          <p:nvPr/>
        </p:nvSpPr>
        <p:spPr>
          <a:xfrm>
            <a:off x="1027058" y="3429000"/>
            <a:ext cx="732893" cy="400110"/>
          </a:xfrm>
          <a:prstGeom prst="rect">
            <a:avLst/>
          </a:prstGeom>
          <a:noFill/>
        </p:spPr>
        <p:txBody>
          <a:bodyPr wrap="none" rtlCol="0">
            <a:spAutoFit/>
          </a:bodyPr>
          <a:lstStyle/>
          <a:p>
            <a:r>
              <a:rPr lang="en-US" sz="2000" dirty="0"/>
              <a:t>USER</a:t>
            </a:r>
            <a:endParaRPr lang="en-IN" sz="2000" dirty="0"/>
          </a:p>
        </p:txBody>
      </p:sp>
      <p:sp>
        <p:nvSpPr>
          <p:cNvPr id="25" name="TextBox 24">
            <a:extLst>
              <a:ext uri="{FF2B5EF4-FFF2-40B4-BE49-F238E27FC236}">
                <a16:creationId xmlns:a16="http://schemas.microsoft.com/office/drawing/2014/main" id="{BE21D52E-8ADC-A439-7FA3-C3201520038E}"/>
              </a:ext>
            </a:extLst>
          </p:cNvPr>
          <p:cNvSpPr txBox="1"/>
          <p:nvPr/>
        </p:nvSpPr>
        <p:spPr>
          <a:xfrm rot="21107972">
            <a:off x="4531234" y="2655590"/>
            <a:ext cx="1681807" cy="369332"/>
          </a:xfrm>
          <a:prstGeom prst="rect">
            <a:avLst/>
          </a:prstGeom>
          <a:noFill/>
        </p:spPr>
        <p:txBody>
          <a:bodyPr wrap="none" rtlCol="0">
            <a:spAutoFit/>
          </a:bodyPr>
          <a:lstStyle/>
          <a:p>
            <a:r>
              <a:rPr lang="en-US" dirty="0"/>
              <a:t>INPUT: DATASET</a:t>
            </a:r>
            <a:endParaRPr lang="en-IN" dirty="0"/>
          </a:p>
        </p:txBody>
      </p:sp>
      <p:sp>
        <p:nvSpPr>
          <p:cNvPr id="26" name="TextBox 25">
            <a:extLst>
              <a:ext uri="{FF2B5EF4-FFF2-40B4-BE49-F238E27FC236}">
                <a16:creationId xmlns:a16="http://schemas.microsoft.com/office/drawing/2014/main" id="{D57ECB58-C5AB-CD7B-167E-F67B71E72375}"/>
              </a:ext>
            </a:extLst>
          </p:cNvPr>
          <p:cNvSpPr txBox="1"/>
          <p:nvPr/>
        </p:nvSpPr>
        <p:spPr>
          <a:xfrm rot="708852">
            <a:off x="3804247" y="5080959"/>
            <a:ext cx="3418693" cy="369332"/>
          </a:xfrm>
          <a:prstGeom prst="rect">
            <a:avLst/>
          </a:prstGeom>
          <a:noFill/>
        </p:spPr>
        <p:txBody>
          <a:bodyPr wrap="none" rtlCol="0">
            <a:spAutoFit/>
          </a:bodyPr>
          <a:lstStyle/>
          <a:p>
            <a:r>
              <a:rPr lang="en-US" dirty="0"/>
              <a:t>INPUT: Natural Language Question</a:t>
            </a:r>
            <a:endParaRPr lang="en-IN" dirty="0"/>
          </a:p>
        </p:txBody>
      </p:sp>
      <p:sp>
        <p:nvSpPr>
          <p:cNvPr id="27" name="TextBox 26">
            <a:extLst>
              <a:ext uri="{FF2B5EF4-FFF2-40B4-BE49-F238E27FC236}">
                <a16:creationId xmlns:a16="http://schemas.microsoft.com/office/drawing/2014/main" id="{6FEADFE1-2502-E6AF-F48F-8A90A3BDA617}"/>
              </a:ext>
            </a:extLst>
          </p:cNvPr>
          <p:cNvSpPr txBox="1"/>
          <p:nvPr/>
        </p:nvSpPr>
        <p:spPr>
          <a:xfrm rot="16200000">
            <a:off x="8448070" y="3737474"/>
            <a:ext cx="1340432" cy="307777"/>
          </a:xfrm>
          <a:prstGeom prst="rect">
            <a:avLst/>
          </a:prstGeom>
          <a:noFill/>
        </p:spPr>
        <p:txBody>
          <a:bodyPr wrap="none" rtlCol="0">
            <a:spAutoFit/>
          </a:bodyPr>
          <a:lstStyle/>
          <a:p>
            <a:r>
              <a:rPr lang="en-US" sz="1400" dirty="0"/>
              <a:t>INPUT : Schema</a:t>
            </a:r>
            <a:endParaRPr lang="en-IN" sz="1400" dirty="0"/>
          </a:p>
        </p:txBody>
      </p:sp>
      <p:sp>
        <p:nvSpPr>
          <p:cNvPr id="28" name="TextBox 27">
            <a:extLst>
              <a:ext uri="{FF2B5EF4-FFF2-40B4-BE49-F238E27FC236}">
                <a16:creationId xmlns:a16="http://schemas.microsoft.com/office/drawing/2014/main" id="{8E5BC0D5-E21E-C12A-DDA4-ECAE34F6CD68}"/>
              </a:ext>
            </a:extLst>
          </p:cNvPr>
          <p:cNvSpPr txBox="1"/>
          <p:nvPr/>
        </p:nvSpPr>
        <p:spPr>
          <a:xfrm rot="5400000">
            <a:off x="9730596" y="3818831"/>
            <a:ext cx="1381404" cy="307777"/>
          </a:xfrm>
          <a:prstGeom prst="rect">
            <a:avLst/>
          </a:prstGeom>
          <a:noFill/>
        </p:spPr>
        <p:txBody>
          <a:bodyPr wrap="none" rtlCol="0">
            <a:spAutoFit/>
          </a:bodyPr>
          <a:lstStyle/>
          <a:p>
            <a:r>
              <a:rPr lang="en-US" sz="1400" dirty="0"/>
              <a:t>OUTPUT : Query</a:t>
            </a:r>
            <a:endParaRPr lang="en-IN" sz="1400" dirty="0"/>
          </a:p>
        </p:txBody>
      </p:sp>
      <p:sp>
        <p:nvSpPr>
          <p:cNvPr id="30" name="TextBox 29">
            <a:extLst>
              <a:ext uri="{FF2B5EF4-FFF2-40B4-BE49-F238E27FC236}">
                <a16:creationId xmlns:a16="http://schemas.microsoft.com/office/drawing/2014/main" id="{05B0E4DE-F717-2A30-51FB-1BC7E4265E74}"/>
              </a:ext>
            </a:extLst>
          </p:cNvPr>
          <p:cNvSpPr txBox="1"/>
          <p:nvPr/>
        </p:nvSpPr>
        <p:spPr>
          <a:xfrm rot="21052415">
            <a:off x="4280015" y="3527186"/>
            <a:ext cx="2648802" cy="369332"/>
          </a:xfrm>
          <a:prstGeom prst="rect">
            <a:avLst/>
          </a:prstGeom>
          <a:noFill/>
        </p:spPr>
        <p:txBody>
          <a:bodyPr wrap="none" rtlCol="0">
            <a:spAutoFit/>
          </a:bodyPr>
          <a:lstStyle/>
          <a:p>
            <a:r>
              <a:rPr lang="en-US" dirty="0"/>
              <a:t>OUTPUT : Result on Query</a:t>
            </a:r>
            <a:endParaRPr lang="en-IN" dirty="0"/>
          </a:p>
        </p:txBody>
      </p:sp>
    </p:spTree>
    <p:extLst>
      <p:ext uri="{BB962C8B-B14F-4D97-AF65-F5344CB8AC3E}">
        <p14:creationId xmlns:p14="http://schemas.microsoft.com/office/powerpoint/2010/main" val="343333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AFFAF-722D-F745-6122-409F29837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C416C-7205-D8EB-2FFE-CC687473587C}"/>
              </a:ext>
            </a:extLst>
          </p:cNvPr>
          <p:cNvSpPr>
            <a:spLocks noGrp="1"/>
          </p:cNvSpPr>
          <p:nvPr>
            <p:ph type="title"/>
          </p:nvPr>
        </p:nvSpPr>
        <p:spPr>
          <a:xfrm>
            <a:off x="1164566" y="836767"/>
            <a:ext cx="8497019" cy="684937"/>
          </a:xfrm>
        </p:spPr>
        <p:txBody>
          <a:bodyPr>
            <a:noAutofit/>
          </a:bodyPr>
          <a:lstStyle/>
          <a:p>
            <a:r>
              <a:rPr lang="en-US" sz="4800" dirty="0"/>
              <a:t>Methodology</a:t>
            </a:r>
            <a:endParaRPr lang="en-IN" sz="4800" dirty="0"/>
          </a:p>
        </p:txBody>
      </p:sp>
      <p:sp>
        <p:nvSpPr>
          <p:cNvPr id="4" name="TextBox 3">
            <a:extLst>
              <a:ext uri="{FF2B5EF4-FFF2-40B4-BE49-F238E27FC236}">
                <a16:creationId xmlns:a16="http://schemas.microsoft.com/office/drawing/2014/main" id="{5A262668-969F-B3AA-7E2B-44D33650040F}"/>
              </a:ext>
            </a:extLst>
          </p:cNvPr>
          <p:cNvSpPr txBox="1"/>
          <p:nvPr/>
        </p:nvSpPr>
        <p:spPr>
          <a:xfrm>
            <a:off x="884808" y="2031730"/>
            <a:ext cx="10422384"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t>Input: </a:t>
            </a:r>
          </a:p>
          <a:p>
            <a:pPr marL="800100" lvl="1" indent="-342900" algn="just">
              <a:buFont typeface="Arial" panose="020B0604020202020204" pitchFamily="34" charset="0"/>
              <a:buChar char="•"/>
            </a:pPr>
            <a:r>
              <a:rPr lang="en-US" sz="2000" dirty="0"/>
              <a:t>Natural Language Query (NLQ): A user-friendly question or request. </a:t>
            </a:r>
          </a:p>
          <a:p>
            <a:pPr marL="800100" lvl="1" indent="-342900" algn="just">
              <a:buFont typeface="Arial" panose="020B0604020202020204" pitchFamily="34" charset="0"/>
              <a:buChar char="•"/>
            </a:pPr>
            <a:r>
              <a:rPr lang="en-US" sz="2000" dirty="0"/>
              <a:t> Table Name: Identifies the relevant table within the database.</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t>Processing</a:t>
            </a:r>
            <a:r>
              <a:rPr lang="en-US" sz="2400" dirty="0"/>
              <a:t>: </a:t>
            </a:r>
          </a:p>
          <a:p>
            <a:pPr marL="800100" lvl="1" indent="-342900" algn="just">
              <a:buFont typeface="Arial" panose="020B0604020202020204" pitchFamily="34" charset="0"/>
              <a:buChar char="•"/>
            </a:pPr>
            <a:r>
              <a:rPr lang="en-US" sz="2000" dirty="0"/>
              <a:t>The NLQ is fed into a fine-tuned Small-T5 LLM. </a:t>
            </a:r>
          </a:p>
          <a:p>
            <a:pPr marL="800100" lvl="1" indent="-342900" algn="just">
              <a:buFont typeface="Arial" panose="020B0604020202020204" pitchFamily="34" charset="0"/>
              <a:buChar char="•"/>
            </a:pPr>
            <a:r>
              <a:rPr lang="en-US" sz="2000" dirty="0"/>
              <a:t>Schema information of the target table (columns, data types, etc.) is retrieved from the MySQL database and fed to the LLM alongside the NLQ. </a:t>
            </a:r>
          </a:p>
          <a:p>
            <a:pPr marL="800100" lvl="1" indent="-342900" algn="just">
              <a:buFont typeface="Arial" panose="020B0604020202020204" pitchFamily="34" charset="0"/>
              <a:buChar char="•"/>
            </a:pPr>
            <a:r>
              <a:rPr lang="en-US" sz="2000" dirty="0"/>
              <a:t>The LLM generates a corresponding SQL query.</a:t>
            </a:r>
          </a:p>
          <a:p>
            <a:endParaRPr lang="en-IN" sz="1600" dirty="0"/>
          </a:p>
        </p:txBody>
      </p:sp>
    </p:spTree>
    <p:extLst>
      <p:ext uri="{BB962C8B-B14F-4D97-AF65-F5344CB8AC3E}">
        <p14:creationId xmlns:p14="http://schemas.microsoft.com/office/powerpoint/2010/main" val="2185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078C3-652C-31DB-86BC-F8A115207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BD48DB-42C9-0C8B-67FC-62C2F8CE9287}"/>
              </a:ext>
            </a:extLst>
          </p:cNvPr>
          <p:cNvSpPr>
            <a:spLocks noGrp="1"/>
          </p:cNvSpPr>
          <p:nvPr>
            <p:ph type="title"/>
          </p:nvPr>
        </p:nvSpPr>
        <p:spPr>
          <a:xfrm>
            <a:off x="1164566" y="836767"/>
            <a:ext cx="8497019" cy="684937"/>
          </a:xfrm>
        </p:spPr>
        <p:txBody>
          <a:bodyPr>
            <a:noAutofit/>
          </a:bodyPr>
          <a:lstStyle/>
          <a:p>
            <a:r>
              <a:rPr lang="en-US" sz="4800" dirty="0"/>
              <a:t>Methodology</a:t>
            </a:r>
            <a:endParaRPr lang="en-IN" sz="4800" dirty="0"/>
          </a:p>
        </p:txBody>
      </p:sp>
      <p:sp>
        <p:nvSpPr>
          <p:cNvPr id="4" name="TextBox 3">
            <a:extLst>
              <a:ext uri="{FF2B5EF4-FFF2-40B4-BE49-F238E27FC236}">
                <a16:creationId xmlns:a16="http://schemas.microsoft.com/office/drawing/2014/main" id="{AA3E649B-2E60-63ED-3F3D-F5CE8B20B3F5}"/>
              </a:ext>
            </a:extLst>
          </p:cNvPr>
          <p:cNvSpPr txBox="1"/>
          <p:nvPr/>
        </p:nvSpPr>
        <p:spPr>
          <a:xfrm>
            <a:off x="789918" y="1932316"/>
            <a:ext cx="10422384" cy="3524042"/>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t>Execution : </a:t>
            </a:r>
          </a:p>
          <a:p>
            <a:pPr algn="just"/>
            <a:endParaRPr lang="en-US" sz="2400" b="1" dirty="0"/>
          </a:p>
          <a:p>
            <a:pPr marL="742950" lvl="1" indent="-285750" algn="just">
              <a:buFont typeface="Arial" panose="020B0604020202020204" pitchFamily="34" charset="0"/>
              <a:buChar char="•"/>
            </a:pPr>
            <a:r>
              <a:rPr lang="en-US" sz="2000" dirty="0"/>
              <a:t>The generated SQL query is executed against the MySQL database to fetch results. </a:t>
            </a:r>
          </a:p>
          <a:p>
            <a:pPr marL="742950" lvl="1" indent="-285750" algn="just">
              <a:buFont typeface="Arial" panose="020B0604020202020204" pitchFamily="34" charset="0"/>
              <a:buChar char="•"/>
            </a:pPr>
            <a:r>
              <a:rPr lang="en-US" sz="2000" dirty="0"/>
              <a:t>The results are returned to the user in a structured format. </a:t>
            </a:r>
          </a:p>
          <a:p>
            <a:pPr marL="342900" indent="-342900" algn="just">
              <a:buFont typeface="Arial" panose="020B0604020202020204" pitchFamily="34" charset="0"/>
              <a:buChar char="•"/>
            </a:pPr>
            <a:endParaRPr lang="en-US" sz="1600" b="1" dirty="0"/>
          </a:p>
          <a:p>
            <a:pPr marL="342900" indent="-342900" algn="just">
              <a:buFont typeface="Arial" panose="020B0604020202020204" pitchFamily="34" charset="0"/>
              <a:buChar char="•"/>
            </a:pPr>
            <a:r>
              <a:rPr lang="en-US" sz="2400" b="1" dirty="0"/>
              <a:t>Fine-Tuning </a:t>
            </a:r>
            <a:r>
              <a:rPr lang="en-US" sz="2400" dirty="0"/>
              <a:t>: </a:t>
            </a:r>
          </a:p>
          <a:p>
            <a:pPr algn="just"/>
            <a:endParaRPr lang="en-US" sz="2400" dirty="0"/>
          </a:p>
          <a:p>
            <a:pPr marL="742950" lvl="1" indent="-285750" algn="just">
              <a:buFont typeface="Arial" panose="020B0604020202020204" pitchFamily="34" charset="0"/>
              <a:buChar char="•"/>
            </a:pPr>
            <a:r>
              <a:rPr lang="en-US" sz="2000" dirty="0"/>
              <a:t>The pretrained LM, Small-T5 model is fine-tuned using the instruction based full fine tune technique on 3 standard text-to-SQL datasets named </a:t>
            </a:r>
            <a:r>
              <a:rPr lang="en-US" sz="2000" b="1" dirty="0" err="1"/>
              <a:t>sql</a:t>
            </a:r>
            <a:r>
              <a:rPr lang="en-US" sz="2000" b="1" dirty="0"/>
              <a:t>-create-context, know </a:t>
            </a:r>
            <a:r>
              <a:rPr lang="en-US" sz="2000" b="1" dirty="0" err="1"/>
              <a:t>sql</a:t>
            </a:r>
            <a:r>
              <a:rPr lang="en-US" sz="2000" b="1" dirty="0"/>
              <a:t>, Text-to-sqlv1</a:t>
            </a:r>
            <a:r>
              <a:rPr lang="en-US" sz="2000" dirty="0"/>
              <a:t> from Hugging Face. </a:t>
            </a:r>
          </a:p>
          <a:p>
            <a:endParaRPr lang="en-IN" sz="1100" dirty="0"/>
          </a:p>
        </p:txBody>
      </p:sp>
    </p:spTree>
    <p:extLst>
      <p:ext uri="{BB962C8B-B14F-4D97-AF65-F5344CB8AC3E}">
        <p14:creationId xmlns:p14="http://schemas.microsoft.com/office/powerpoint/2010/main" val="36502629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BA57C-E99E-B060-25E9-B9E1C8FAC4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5EFB0-F46B-EF06-1BB3-2FCC95D743A1}"/>
              </a:ext>
            </a:extLst>
          </p:cNvPr>
          <p:cNvSpPr>
            <a:spLocks noGrp="1"/>
          </p:cNvSpPr>
          <p:nvPr>
            <p:ph idx="1"/>
          </p:nvPr>
        </p:nvSpPr>
        <p:spPr>
          <a:xfrm>
            <a:off x="922421" y="2346383"/>
            <a:ext cx="5737171" cy="3907767"/>
          </a:xfrm>
        </p:spPr>
        <p:txBody>
          <a:bodyPr>
            <a:normAutofit/>
          </a:bodyPr>
          <a:lstStyle/>
          <a:p>
            <a:pPr marL="0" indent="0" algn="just">
              <a:buClrTx/>
              <a:buNone/>
            </a:pPr>
            <a:r>
              <a:rPr lang="en-IN" sz="2400" b="1" dirty="0"/>
              <a:t>Application Development: </a:t>
            </a:r>
          </a:p>
          <a:p>
            <a:pPr marL="0" indent="0" algn="just">
              <a:buClrTx/>
              <a:buNone/>
            </a:pPr>
            <a:r>
              <a:rPr lang="en-US" dirty="0"/>
              <a:t>An end-to-end application was developed using </a:t>
            </a:r>
            <a:r>
              <a:rPr lang="en-US" b="1" dirty="0"/>
              <a:t>Streamlit</a:t>
            </a:r>
            <a:r>
              <a:rPr lang="en-US" dirty="0"/>
              <a:t> to provide a user-friendly interface. The application allows users to input their natural language queries and table names, view the corresponding SQL query generated, and access the results retrieved from the MySQL database seamlessly. </a:t>
            </a:r>
          </a:p>
        </p:txBody>
      </p:sp>
      <p:sp>
        <p:nvSpPr>
          <p:cNvPr id="2" name="Title 1">
            <a:extLst>
              <a:ext uri="{FF2B5EF4-FFF2-40B4-BE49-F238E27FC236}">
                <a16:creationId xmlns:a16="http://schemas.microsoft.com/office/drawing/2014/main" id="{45352552-777F-65A0-EB78-781828B286B9}"/>
              </a:ext>
            </a:extLst>
          </p:cNvPr>
          <p:cNvSpPr>
            <a:spLocks noGrp="1"/>
          </p:cNvSpPr>
          <p:nvPr>
            <p:ph type="title"/>
          </p:nvPr>
        </p:nvSpPr>
        <p:spPr>
          <a:xfrm>
            <a:off x="1164566" y="836767"/>
            <a:ext cx="8497019" cy="684937"/>
          </a:xfrm>
        </p:spPr>
        <p:txBody>
          <a:bodyPr>
            <a:noAutofit/>
          </a:bodyPr>
          <a:lstStyle/>
          <a:p>
            <a:r>
              <a:rPr lang="en-US" sz="4800" dirty="0"/>
              <a:t>Methodology</a:t>
            </a:r>
            <a:endParaRPr lang="en-IN" sz="4800" dirty="0"/>
          </a:p>
        </p:txBody>
      </p:sp>
      <p:pic>
        <p:nvPicPr>
          <p:cNvPr id="5" name="Picture 4">
            <a:extLst>
              <a:ext uri="{FF2B5EF4-FFF2-40B4-BE49-F238E27FC236}">
                <a16:creationId xmlns:a16="http://schemas.microsoft.com/office/drawing/2014/main" id="{EA1F676D-E45E-294A-C6C2-1B1EED06E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287" y="1951913"/>
            <a:ext cx="4667070" cy="378447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86664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D694-D826-FAC3-7D88-2E57C454606C}"/>
              </a:ext>
            </a:extLst>
          </p:cNvPr>
          <p:cNvSpPr>
            <a:spLocks noGrp="1"/>
          </p:cNvSpPr>
          <p:nvPr>
            <p:ph type="title"/>
          </p:nvPr>
        </p:nvSpPr>
        <p:spPr>
          <a:xfrm>
            <a:off x="1097280" y="286603"/>
            <a:ext cx="10058400" cy="1184057"/>
          </a:xfrm>
        </p:spPr>
        <p:txBody>
          <a:bodyPr/>
          <a:lstStyle/>
          <a:p>
            <a:r>
              <a:rPr lang="en-US" dirty="0"/>
              <a:t>Experimental Setting</a:t>
            </a:r>
            <a:endParaRPr lang="en-IN" dirty="0"/>
          </a:p>
        </p:txBody>
      </p:sp>
      <p:sp>
        <p:nvSpPr>
          <p:cNvPr id="3" name="Content Placeholder 2">
            <a:extLst>
              <a:ext uri="{FF2B5EF4-FFF2-40B4-BE49-F238E27FC236}">
                <a16:creationId xmlns:a16="http://schemas.microsoft.com/office/drawing/2014/main" id="{03C9F9E6-60C3-060C-B71C-96C9745DE5FC}"/>
              </a:ext>
            </a:extLst>
          </p:cNvPr>
          <p:cNvSpPr>
            <a:spLocks noGrp="1"/>
          </p:cNvSpPr>
          <p:nvPr>
            <p:ph idx="1"/>
          </p:nvPr>
        </p:nvSpPr>
        <p:spPr>
          <a:xfrm>
            <a:off x="1066800" y="1822874"/>
            <a:ext cx="10058400" cy="4023360"/>
          </a:xfrm>
        </p:spPr>
        <p:txBody>
          <a:bodyPr>
            <a:normAutofit/>
          </a:bodyPr>
          <a:lstStyle/>
          <a:p>
            <a:pPr>
              <a:buClrTx/>
              <a:buFont typeface="Wingdings" panose="05000000000000000000" pitchFamily="2" charset="2"/>
              <a:buChar char="q"/>
            </a:pPr>
            <a:r>
              <a:rPr lang="en-US" b="1" dirty="0"/>
              <a:t>Environment: </a:t>
            </a:r>
            <a:r>
              <a:rPr lang="en-US" dirty="0"/>
              <a:t>Kaggle notebook equipped with a Tesla P100 GPU. </a:t>
            </a:r>
          </a:p>
          <a:p>
            <a:pPr>
              <a:buClrTx/>
              <a:buFont typeface="Wingdings" panose="05000000000000000000" pitchFamily="2" charset="2"/>
              <a:buChar char="q"/>
            </a:pPr>
            <a:r>
              <a:rPr lang="en-US" b="1" dirty="0"/>
              <a:t>Training Processing Time: </a:t>
            </a:r>
            <a:r>
              <a:rPr lang="en-US" dirty="0"/>
              <a:t> Around 12 hours, running for nearly 1 epoch due to resource constraints.</a:t>
            </a:r>
          </a:p>
          <a:p>
            <a:pPr>
              <a:buClrTx/>
              <a:buFont typeface="Wingdings" panose="05000000000000000000" pitchFamily="2" charset="2"/>
              <a:buChar char="q"/>
            </a:pPr>
            <a:r>
              <a:rPr lang="en-US" b="1" dirty="0"/>
              <a:t>Hyperparameters:</a:t>
            </a:r>
          </a:p>
          <a:p>
            <a:pPr marL="0" indent="0">
              <a:buClrTx/>
              <a:buNone/>
            </a:pPr>
            <a:r>
              <a:rPr lang="en-US" b="1" dirty="0"/>
              <a:t> </a:t>
            </a:r>
            <a:r>
              <a:rPr lang="en-US" dirty="0"/>
              <a:t>•</a:t>
            </a:r>
            <a:r>
              <a:rPr lang="en-US" b="1" dirty="0"/>
              <a:t>Pre-trained Model: </a:t>
            </a:r>
            <a:r>
              <a:rPr lang="en-US" dirty="0"/>
              <a:t>t5-small </a:t>
            </a:r>
          </a:p>
          <a:p>
            <a:pPr marL="0" indent="0">
              <a:buClrTx/>
              <a:buNone/>
            </a:pPr>
            <a:r>
              <a:rPr lang="en-US" dirty="0"/>
              <a:t> • </a:t>
            </a:r>
            <a:r>
              <a:rPr lang="en-US" b="1" dirty="0"/>
              <a:t>Optimizer: </a:t>
            </a:r>
            <a:r>
              <a:rPr lang="en-US" dirty="0" err="1"/>
              <a:t>AdamW</a:t>
            </a:r>
            <a:r>
              <a:rPr lang="en-US" dirty="0"/>
              <a:t> (Adam with Weight Decay Regularization: 0.01) </a:t>
            </a:r>
          </a:p>
          <a:p>
            <a:pPr marL="0" indent="0">
              <a:buClrTx/>
              <a:buNone/>
            </a:pPr>
            <a:r>
              <a:rPr lang="en-US" dirty="0"/>
              <a:t> • </a:t>
            </a:r>
            <a:r>
              <a:rPr lang="en-US" b="1" dirty="0"/>
              <a:t>Batch Size: </a:t>
            </a:r>
            <a:r>
              <a:rPr lang="en-US" dirty="0"/>
              <a:t>16. </a:t>
            </a:r>
          </a:p>
          <a:p>
            <a:pPr marL="0" indent="0">
              <a:buClrTx/>
              <a:buNone/>
            </a:pPr>
            <a:r>
              <a:rPr lang="en-US" dirty="0"/>
              <a:t> • </a:t>
            </a:r>
            <a:r>
              <a:rPr lang="en-US" b="1" dirty="0"/>
              <a:t>Learning Rate: </a:t>
            </a:r>
            <a:r>
              <a:rPr lang="en-US" dirty="0"/>
              <a:t>0.005. </a:t>
            </a:r>
          </a:p>
          <a:p>
            <a:pPr marL="0" indent="0">
              <a:buClrTx/>
              <a:buNone/>
            </a:pPr>
            <a:r>
              <a:rPr lang="en-US" dirty="0"/>
              <a:t> • </a:t>
            </a:r>
            <a:r>
              <a:rPr lang="en-US" b="1" dirty="0"/>
              <a:t>Evaluation Steps: </a:t>
            </a:r>
            <a:r>
              <a:rPr lang="en-US" dirty="0"/>
              <a:t>500. </a:t>
            </a:r>
          </a:p>
          <a:p>
            <a:pPr>
              <a:buClrTx/>
              <a:buFont typeface="Wingdings" panose="05000000000000000000" pitchFamily="2" charset="2"/>
              <a:buChar char="q"/>
            </a:pPr>
            <a:endParaRPr lang="en-US" dirty="0"/>
          </a:p>
          <a:p>
            <a:pPr>
              <a:buClrTx/>
              <a:buFont typeface="Wingdings" panose="05000000000000000000" pitchFamily="2" charset="2"/>
              <a:buChar char="§"/>
            </a:pPr>
            <a:endParaRPr lang="en-US" dirty="0"/>
          </a:p>
        </p:txBody>
      </p:sp>
    </p:spTree>
    <p:extLst>
      <p:ext uri="{BB962C8B-B14F-4D97-AF65-F5344CB8AC3E}">
        <p14:creationId xmlns:p14="http://schemas.microsoft.com/office/powerpoint/2010/main" val="2697719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B754E-A116-6656-AAE1-63BC54443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2B75F-2725-D24A-F52D-FB7D8D2BA5B6}"/>
              </a:ext>
            </a:extLst>
          </p:cNvPr>
          <p:cNvSpPr>
            <a:spLocks noGrp="1"/>
          </p:cNvSpPr>
          <p:nvPr>
            <p:ph type="title"/>
          </p:nvPr>
        </p:nvSpPr>
        <p:spPr>
          <a:xfrm>
            <a:off x="1097280" y="286603"/>
            <a:ext cx="10058400" cy="1184057"/>
          </a:xfrm>
        </p:spPr>
        <p:txBody>
          <a:bodyPr/>
          <a:lstStyle/>
          <a:p>
            <a:r>
              <a:rPr lang="en-US" b="1" dirty="0"/>
              <a:t>Results</a:t>
            </a:r>
            <a:endParaRPr lang="en-IN" b="1" dirty="0"/>
          </a:p>
        </p:txBody>
      </p:sp>
      <p:pic>
        <p:nvPicPr>
          <p:cNvPr id="5" name="Picture 4">
            <a:extLst>
              <a:ext uri="{FF2B5EF4-FFF2-40B4-BE49-F238E27FC236}">
                <a16:creationId xmlns:a16="http://schemas.microsoft.com/office/drawing/2014/main" id="{1DAD65BD-56D3-5D92-AC4E-90987EAF8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793" y="2540784"/>
            <a:ext cx="4497953" cy="2697042"/>
          </a:xfrm>
          <a:prstGeom prst="rect">
            <a:avLst/>
          </a:prstGeom>
        </p:spPr>
      </p:pic>
      <p:sp>
        <p:nvSpPr>
          <p:cNvPr id="6" name="TextBox 5">
            <a:extLst>
              <a:ext uri="{FF2B5EF4-FFF2-40B4-BE49-F238E27FC236}">
                <a16:creationId xmlns:a16="http://schemas.microsoft.com/office/drawing/2014/main" id="{72FF52AD-7F8D-D677-F42C-CB9A43B31F80}"/>
              </a:ext>
            </a:extLst>
          </p:cNvPr>
          <p:cNvSpPr txBox="1"/>
          <p:nvPr/>
        </p:nvSpPr>
        <p:spPr>
          <a:xfrm>
            <a:off x="1287262" y="1979720"/>
            <a:ext cx="6542843" cy="369332"/>
          </a:xfrm>
          <a:prstGeom prst="rect">
            <a:avLst/>
          </a:prstGeom>
          <a:noFill/>
        </p:spPr>
        <p:txBody>
          <a:bodyPr wrap="square" rtlCol="0">
            <a:spAutoFit/>
          </a:bodyPr>
          <a:lstStyle/>
          <a:p>
            <a:r>
              <a:rPr lang="en-US" b="1" dirty="0"/>
              <a:t>Training Loss Vs Validation Loss</a:t>
            </a:r>
            <a:endParaRPr lang="en-IN" b="1" dirty="0"/>
          </a:p>
        </p:txBody>
      </p:sp>
      <p:pic>
        <p:nvPicPr>
          <p:cNvPr id="8" name="Picture 7">
            <a:extLst>
              <a:ext uri="{FF2B5EF4-FFF2-40B4-BE49-F238E27FC236}">
                <a16:creationId xmlns:a16="http://schemas.microsoft.com/office/drawing/2014/main" id="{53D9C37C-C213-1F42-8D82-A2CF8EAB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2540784"/>
            <a:ext cx="4875122" cy="2697042"/>
          </a:xfrm>
          <a:prstGeom prst="rect">
            <a:avLst/>
          </a:prstGeom>
        </p:spPr>
      </p:pic>
    </p:spTree>
    <p:extLst>
      <p:ext uri="{BB962C8B-B14F-4D97-AF65-F5344CB8AC3E}">
        <p14:creationId xmlns:p14="http://schemas.microsoft.com/office/powerpoint/2010/main" val="36806038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716F2-DE0B-A3B8-8092-A17C5C511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3FC16-FBCB-BE0C-5E2A-B9322450540A}"/>
              </a:ext>
            </a:extLst>
          </p:cNvPr>
          <p:cNvSpPr>
            <a:spLocks noGrp="1"/>
          </p:cNvSpPr>
          <p:nvPr>
            <p:ph type="title"/>
          </p:nvPr>
        </p:nvSpPr>
        <p:spPr>
          <a:xfrm>
            <a:off x="1097280" y="286603"/>
            <a:ext cx="10058400" cy="118405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3E078D85-9FE4-4AE1-8D6C-D5CE67475C91}"/>
              </a:ext>
            </a:extLst>
          </p:cNvPr>
          <p:cNvSpPr>
            <a:spLocks noGrp="1"/>
          </p:cNvSpPr>
          <p:nvPr>
            <p:ph idx="1"/>
          </p:nvPr>
        </p:nvSpPr>
        <p:spPr>
          <a:xfrm>
            <a:off x="1066800" y="1822874"/>
            <a:ext cx="10058400" cy="4023360"/>
          </a:xfrm>
        </p:spPr>
        <p:txBody>
          <a:bodyPr>
            <a:normAutofit/>
          </a:bodyPr>
          <a:lstStyle/>
          <a:p>
            <a:pPr>
              <a:buFont typeface="Wingdings" panose="05000000000000000000" pitchFamily="2" charset="2"/>
              <a:buChar char="q"/>
            </a:pPr>
            <a:r>
              <a:rPr lang="en-US" b="1" dirty="0"/>
              <a:t>Evaluation Metrics : </a:t>
            </a:r>
            <a:r>
              <a:rPr lang="en-US" dirty="0"/>
              <a:t>ROUGE scores, which are widely used for text generation tasks.</a:t>
            </a:r>
          </a:p>
          <a:p>
            <a:pPr marL="0" indent="0">
              <a:buNone/>
            </a:pPr>
            <a:endParaRPr lang="en-US" dirty="0"/>
          </a:p>
          <a:p>
            <a:pPr>
              <a:buFont typeface="Wingdings" panose="05000000000000000000" pitchFamily="2" charset="2"/>
              <a:buChar char="q"/>
            </a:pPr>
            <a:r>
              <a:rPr lang="en-US" b="1" dirty="0"/>
              <a:t>ROUGE Score</a:t>
            </a:r>
            <a:r>
              <a:rPr lang="en-US" dirty="0"/>
              <a:t>:</a:t>
            </a:r>
          </a:p>
          <a:p>
            <a:pPr marL="0" indent="0">
              <a:buNone/>
            </a:pPr>
            <a:r>
              <a:rPr lang="en-IN" dirty="0"/>
              <a:t>   • ROUGE-1: 0.9964 </a:t>
            </a:r>
          </a:p>
          <a:p>
            <a:pPr marL="0" indent="0">
              <a:buNone/>
            </a:pPr>
            <a:r>
              <a:rPr lang="en-IN" dirty="0"/>
              <a:t>   • ROUGE-2: 0.9961</a:t>
            </a:r>
          </a:p>
          <a:p>
            <a:pPr marL="0" indent="0">
              <a:buNone/>
            </a:pPr>
            <a:r>
              <a:rPr lang="en-IN" dirty="0"/>
              <a:t>   • ROUGE-L: 0.9964 </a:t>
            </a:r>
          </a:p>
          <a:p>
            <a:pPr marL="0" indent="0">
              <a:buNone/>
            </a:pPr>
            <a:r>
              <a:rPr lang="en-IN" dirty="0"/>
              <a:t>   • ROUGE-</a:t>
            </a:r>
            <a:r>
              <a:rPr lang="en-IN" dirty="0" err="1"/>
              <a:t>Lsum</a:t>
            </a:r>
            <a:r>
              <a:rPr lang="en-IN" dirty="0"/>
              <a:t>: 0.9964</a:t>
            </a:r>
          </a:p>
        </p:txBody>
      </p:sp>
      <p:sp>
        <p:nvSpPr>
          <p:cNvPr id="4" name="TextBox 3">
            <a:extLst>
              <a:ext uri="{FF2B5EF4-FFF2-40B4-BE49-F238E27FC236}">
                <a16:creationId xmlns:a16="http://schemas.microsoft.com/office/drawing/2014/main" id="{677A9CC9-72CA-8962-F282-9F1DF11BD364}"/>
              </a:ext>
            </a:extLst>
          </p:cNvPr>
          <p:cNvSpPr txBox="1"/>
          <p:nvPr/>
        </p:nvSpPr>
        <p:spPr>
          <a:xfrm>
            <a:off x="5190227" y="2874605"/>
            <a:ext cx="5826711"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ROUGE-1</a:t>
            </a:r>
            <a:r>
              <a:rPr lang="en-US" dirty="0"/>
              <a:t> and </a:t>
            </a:r>
            <a:r>
              <a:rPr lang="en-US" b="1" dirty="0"/>
              <a:t>ROUGE-2</a:t>
            </a:r>
            <a:r>
              <a:rPr lang="en-US" dirty="0"/>
              <a:t> scores reflect strong </a:t>
            </a:r>
            <a:r>
              <a:rPr lang="en-US" b="1" dirty="0"/>
              <a:t>unigram and bigram overlap</a:t>
            </a:r>
            <a:r>
              <a:rPr lang="en-US" dirty="0"/>
              <a:t> .</a:t>
            </a:r>
          </a:p>
          <a:p>
            <a:pPr marL="285750" indent="-285750">
              <a:buFont typeface="Arial" panose="020B0604020202020204" pitchFamily="34" charset="0"/>
              <a:buChar char="•"/>
            </a:pPr>
            <a:r>
              <a:rPr lang="en-US" b="1" dirty="0"/>
              <a:t>ROUGE-L</a:t>
            </a:r>
            <a:r>
              <a:rPr lang="en-US" dirty="0"/>
              <a:t> and </a:t>
            </a:r>
            <a:r>
              <a:rPr lang="en-US" b="1" dirty="0"/>
              <a:t>ROUGE-</a:t>
            </a:r>
            <a:r>
              <a:rPr lang="en-US" b="1" dirty="0" err="1"/>
              <a:t>Lsum</a:t>
            </a:r>
            <a:r>
              <a:rPr lang="en-US" dirty="0"/>
              <a:t> scores highlight the model's ability to generate </a:t>
            </a:r>
            <a:r>
              <a:rPr lang="en-US" b="1" dirty="0"/>
              <a:t>syntactically correct and contextually meaningful </a:t>
            </a:r>
            <a:r>
              <a:rPr lang="en-US" dirty="0"/>
              <a:t>output.</a:t>
            </a:r>
          </a:p>
          <a:p>
            <a:pPr marL="285750" indent="-285750">
              <a:buFont typeface="Arial" panose="020B0604020202020204" pitchFamily="34" charset="0"/>
              <a:buChar char="•"/>
            </a:pPr>
            <a:r>
              <a:rPr lang="en-US" b="1" dirty="0"/>
              <a:t>Testing Dataset : A</a:t>
            </a:r>
            <a:r>
              <a:rPr lang="en-US" dirty="0"/>
              <a:t> dataset of 39,023 instances.</a:t>
            </a: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9169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6E3D6-FE92-E085-6A27-159940E07C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2C282-4FAA-FB48-B46B-EB2DADE29084}"/>
              </a:ext>
            </a:extLst>
          </p:cNvPr>
          <p:cNvSpPr>
            <a:spLocks noGrp="1"/>
          </p:cNvSpPr>
          <p:nvPr>
            <p:ph type="title"/>
          </p:nvPr>
        </p:nvSpPr>
        <p:spPr>
          <a:xfrm>
            <a:off x="1097280" y="286603"/>
            <a:ext cx="10058400" cy="1184057"/>
          </a:xfrm>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B3B15602-602E-D1E7-7B8C-B6838F7464A8}"/>
              </a:ext>
            </a:extLst>
          </p:cNvPr>
          <p:cNvSpPr>
            <a:spLocks noGrp="1"/>
          </p:cNvSpPr>
          <p:nvPr>
            <p:ph idx="1"/>
          </p:nvPr>
        </p:nvSpPr>
        <p:spPr>
          <a:xfrm>
            <a:off x="1097280" y="2038534"/>
            <a:ext cx="10058400" cy="4023360"/>
          </a:xfrm>
        </p:spPr>
        <p:txBody>
          <a:bodyPr>
            <a:normAutofit/>
          </a:bodyPr>
          <a:lstStyle/>
          <a:p>
            <a:pPr marL="0" indent="0">
              <a:buNone/>
            </a:pPr>
            <a:r>
              <a:rPr lang="en-US" dirty="0"/>
              <a:t>The time complexity of the model during inference depends on the size of the input and the maximum number of tokens generated.</a:t>
            </a:r>
          </a:p>
          <a:p>
            <a:pPr>
              <a:buClrTx/>
              <a:buFont typeface="Wingdings" panose="05000000000000000000" pitchFamily="2" charset="2"/>
              <a:buChar char="§"/>
            </a:pPr>
            <a:r>
              <a:rPr lang="en-US" dirty="0"/>
              <a:t>  </a:t>
            </a:r>
            <a:r>
              <a:rPr lang="en-IN" sz="2200" b="1" dirty="0"/>
              <a:t>Tokenization:</a:t>
            </a:r>
            <a:r>
              <a:rPr lang="en-US" sz="2200" b="1" dirty="0"/>
              <a:t> </a:t>
            </a:r>
            <a:r>
              <a:rPr lang="en-US" b="1" dirty="0"/>
              <a:t>O(n),  </a:t>
            </a:r>
            <a:r>
              <a:rPr lang="en-US" dirty="0"/>
              <a:t>where n is the length of the input text.</a:t>
            </a:r>
          </a:p>
          <a:p>
            <a:pPr>
              <a:buClrTx/>
              <a:buFont typeface="Wingdings" panose="05000000000000000000" pitchFamily="2" charset="2"/>
              <a:buChar char="§"/>
            </a:pPr>
            <a:r>
              <a:rPr lang="en-IN" b="1" dirty="0"/>
              <a:t>  </a:t>
            </a:r>
            <a:r>
              <a:rPr lang="en-IN" sz="2200" b="1" dirty="0"/>
              <a:t>Model Inference:</a:t>
            </a:r>
            <a:r>
              <a:rPr lang="en-US" sz="2200" b="1" dirty="0"/>
              <a:t> </a:t>
            </a:r>
            <a:r>
              <a:rPr lang="en-US" b="1" dirty="0"/>
              <a:t>O(n2d + </a:t>
            </a:r>
            <a:r>
              <a:rPr lang="en-US" b="1" dirty="0" err="1"/>
              <a:t>mnd</a:t>
            </a:r>
            <a:r>
              <a:rPr lang="en-US" b="1" dirty="0"/>
              <a:t>) </a:t>
            </a:r>
            <a:r>
              <a:rPr lang="en-US" dirty="0"/>
              <a:t>per layer, where </a:t>
            </a:r>
            <a:r>
              <a:rPr lang="en-US" b="1" dirty="0"/>
              <a:t>d</a:t>
            </a:r>
            <a:r>
              <a:rPr lang="en-US" dirty="0"/>
              <a:t> is the model's embedding size   and maximum number of tokens to be generated </a:t>
            </a:r>
            <a:r>
              <a:rPr lang="en-US" b="1" dirty="0"/>
              <a:t>m.</a:t>
            </a:r>
          </a:p>
          <a:p>
            <a:pPr>
              <a:buClrTx/>
              <a:buFont typeface="Wingdings" panose="05000000000000000000" pitchFamily="2" charset="2"/>
              <a:buChar char="§"/>
            </a:pPr>
            <a:r>
              <a:rPr lang="en-IN" b="1" dirty="0"/>
              <a:t>  </a:t>
            </a:r>
            <a:r>
              <a:rPr lang="en-IN" sz="2200" b="1" dirty="0"/>
              <a:t>Decoding: </a:t>
            </a:r>
            <a:r>
              <a:rPr lang="en-IN" b="1" dirty="0"/>
              <a:t>O(m)</a:t>
            </a:r>
          </a:p>
          <a:p>
            <a:pPr>
              <a:buClrTx/>
              <a:buFont typeface="Wingdings" panose="05000000000000000000" pitchFamily="2" charset="2"/>
              <a:buChar char="§"/>
            </a:pPr>
            <a:r>
              <a:rPr lang="en-IN" b="1" dirty="0"/>
              <a:t>  </a:t>
            </a:r>
            <a:r>
              <a:rPr lang="en-IN" sz="2200" b="1" dirty="0"/>
              <a:t>Inference Processing Time per Instance : </a:t>
            </a:r>
            <a:r>
              <a:rPr lang="en-US" dirty="0"/>
              <a:t>Including context and a input question, took approximately </a:t>
            </a:r>
            <a:r>
              <a:rPr lang="en-US" b="1" dirty="0"/>
              <a:t>2.3 seconds </a:t>
            </a:r>
            <a:r>
              <a:rPr lang="en-US" dirty="0"/>
              <a:t>on an </a:t>
            </a:r>
            <a:r>
              <a:rPr lang="en-US" b="1" dirty="0"/>
              <a:t>NVIDIA GTX 1650 GPU</a:t>
            </a:r>
            <a:r>
              <a:rPr lang="en-US" dirty="0"/>
              <a:t>.</a:t>
            </a:r>
            <a:endParaRPr lang="en-IN" b="1" dirty="0"/>
          </a:p>
        </p:txBody>
      </p:sp>
    </p:spTree>
    <p:extLst>
      <p:ext uri="{BB962C8B-B14F-4D97-AF65-F5344CB8AC3E}">
        <p14:creationId xmlns:p14="http://schemas.microsoft.com/office/powerpoint/2010/main" val="1628008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CDF06-44E0-4695-83E1-17428E967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314B3-951B-3C40-6C64-17F2293F3EAD}"/>
              </a:ext>
            </a:extLst>
          </p:cNvPr>
          <p:cNvSpPr>
            <a:spLocks noGrp="1"/>
          </p:cNvSpPr>
          <p:nvPr>
            <p:ph type="title"/>
          </p:nvPr>
        </p:nvSpPr>
        <p:spPr>
          <a:xfrm>
            <a:off x="1097280" y="286603"/>
            <a:ext cx="10058400" cy="1184057"/>
          </a:xfrm>
        </p:spPr>
        <p:txBody>
          <a:bodyPr/>
          <a:lstStyle/>
          <a:p>
            <a:r>
              <a:rPr lang="en-US" dirty="0"/>
              <a:t>Future Works</a:t>
            </a:r>
            <a:endParaRPr lang="en-IN" dirty="0"/>
          </a:p>
        </p:txBody>
      </p:sp>
      <p:sp>
        <p:nvSpPr>
          <p:cNvPr id="4" name="TextBox 3">
            <a:extLst>
              <a:ext uri="{FF2B5EF4-FFF2-40B4-BE49-F238E27FC236}">
                <a16:creationId xmlns:a16="http://schemas.microsoft.com/office/drawing/2014/main" id="{E82F0B46-13A7-AD26-100A-59E7DA263013}"/>
              </a:ext>
            </a:extLst>
          </p:cNvPr>
          <p:cNvSpPr txBox="1"/>
          <p:nvPr/>
        </p:nvSpPr>
        <p:spPr>
          <a:xfrm>
            <a:off x="1097279" y="2216989"/>
            <a:ext cx="993590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User will be able to input structured data to be loaded into the SQL Database without any Schema Knowledge.</a:t>
            </a:r>
          </a:p>
          <a:p>
            <a:endParaRPr lang="en-US" sz="2400" dirty="0"/>
          </a:p>
          <a:p>
            <a:pPr marL="285750" indent="-285750">
              <a:buFont typeface="Arial" panose="020B0604020202020204" pitchFamily="34" charset="0"/>
              <a:buChar char="•"/>
            </a:pPr>
            <a:r>
              <a:rPr lang="en-US" sz="2400" dirty="0"/>
              <a:t>Multi Table Question Answering.</a:t>
            </a:r>
          </a:p>
          <a:p>
            <a:endParaRPr lang="en-US" sz="2400" dirty="0"/>
          </a:p>
          <a:p>
            <a:pPr marL="285750" indent="-285750">
              <a:buFont typeface="Arial" panose="020B0604020202020204" pitchFamily="34" charset="0"/>
              <a:buChar char="•"/>
            </a:pPr>
            <a:r>
              <a:rPr lang="en-US" sz="2400" dirty="0"/>
              <a:t>Train Model with more datasets and more epochs.</a:t>
            </a:r>
          </a:p>
          <a:p>
            <a:endParaRPr lang="en-IN" sz="2400" dirty="0"/>
          </a:p>
        </p:txBody>
      </p:sp>
    </p:spTree>
    <p:extLst>
      <p:ext uri="{BB962C8B-B14F-4D97-AF65-F5344CB8AC3E}">
        <p14:creationId xmlns:p14="http://schemas.microsoft.com/office/powerpoint/2010/main" val="2251238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A6E08-1183-49F7-AA73-A3B36DEECC4D}"/>
              </a:ext>
            </a:extLst>
          </p:cNvPr>
          <p:cNvSpPr>
            <a:spLocks noGrp="1"/>
          </p:cNvSpPr>
          <p:nvPr>
            <p:ph idx="1"/>
          </p:nvPr>
        </p:nvSpPr>
        <p:spPr/>
        <p:txBody>
          <a:bodyPr>
            <a:normAutofit/>
          </a:bodyPr>
          <a:lstStyle/>
          <a:p>
            <a:pPr marL="0" indent="0" algn="ctr">
              <a:buNone/>
            </a:pPr>
            <a:r>
              <a:rPr lang="en-US" sz="11500" dirty="0"/>
              <a:t>DEMO</a:t>
            </a:r>
            <a:endParaRPr lang="en-IN" sz="11500" dirty="0"/>
          </a:p>
        </p:txBody>
      </p:sp>
    </p:spTree>
    <p:extLst>
      <p:ext uri="{BB962C8B-B14F-4D97-AF65-F5344CB8AC3E}">
        <p14:creationId xmlns:p14="http://schemas.microsoft.com/office/powerpoint/2010/main" val="25864737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E25A-64E7-2452-02EA-84DA6F0848C3}"/>
              </a:ext>
            </a:extLst>
          </p:cNvPr>
          <p:cNvSpPr>
            <a:spLocks noGrp="1"/>
          </p:cNvSpPr>
          <p:nvPr>
            <p:ph type="title"/>
          </p:nvPr>
        </p:nvSpPr>
        <p:spPr>
          <a:xfrm>
            <a:off x="1200797" y="724618"/>
            <a:ext cx="10058400" cy="840213"/>
          </a:xfrm>
        </p:spPr>
        <p:txBody>
          <a:bodyPr/>
          <a:lstStyle/>
          <a:p>
            <a:r>
              <a:rPr lang="en-US" dirty="0"/>
              <a:t>Timeline</a:t>
            </a:r>
            <a:endParaRPr lang="en-IN" dirty="0"/>
          </a:p>
        </p:txBody>
      </p:sp>
      <p:pic>
        <p:nvPicPr>
          <p:cNvPr id="5" name="Picture 4">
            <a:extLst>
              <a:ext uri="{FF2B5EF4-FFF2-40B4-BE49-F238E27FC236}">
                <a16:creationId xmlns:a16="http://schemas.microsoft.com/office/drawing/2014/main" id="{9C2DACEC-8441-788A-568B-C77E21B97F73}"/>
              </a:ext>
            </a:extLst>
          </p:cNvPr>
          <p:cNvPicPr>
            <a:picLocks noChangeAspect="1"/>
          </p:cNvPicPr>
          <p:nvPr/>
        </p:nvPicPr>
        <p:blipFill rotWithShape="1">
          <a:blip r:embed="rId2">
            <a:extLst>
              <a:ext uri="{28A0092B-C50C-407E-A947-70E740481C1C}">
                <a14:useLocalDpi xmlns:a14="http://schemas.microsoft.com/office/drawing/2010/main" val="0"/>
              </a:ext>
            </a:extLst>
          </a:blip>
          <a:srcRect l="2905" t="24411" r="2697" b="14228"/>
          <a:stretch/>
        </p:blipFill>
        <p:spPr>
          <a:xfrm>
            <a:off x="1923693" y="1963582"/>
            <a:ext cx="8376249" cy="4083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5379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75E4D-BFF3-FCD9-40F8-2A6550FBE3F5}"/>
              </a:ext>
            </a:extLst>
          </p:cNvPr>
          <p:cNvSpPr>
            <a:spLocks noGrp="1"/>
          </p:cNvSpPr>
          <p:nvPr>
            <p:ph idx="1"/>
          </p:nvPr>
        </p:nvSpPr>
        <p:spPr>
          <a:xfrm>
            <a:off x="685800" y="2432649"/>
            <a:ext cx="10820400" cy="3786036"/>
          </a:xfrm>
        </p:spPr>
        <p:txBody>
          <a:bodyPr>
            <a:normAutofit/>
          </a:bodyPr>
          <a:lstStyle/>
          <a:p>
            <a:pPr marL="0" indent="0" algn="ctr">
              <a:buNone/>
            </a:pPr>
            <a:r>
              <a:rPr lang="en-US" sz="9600" dirty="0">
                <a:latin typeface="Comic Sans MS" panose="030F0702030302020204" pitchFamily="66" charset="0"/>
              </a:rPr>
              <a:t>Thank you</a:t>
            </a:r>
          </a:p>
          <a:p>
            <a:pPr marL="0" indent="0" algn="ctr">
              <a:buNone/>
            </a:pPr>
            <a:r>
              <a:rPr lang="en-US" sz="5000" dirty="0">
                <a:latin typeface="Comic Sans MS" panose="030F0702030302020204" pitchFamily="66" charset="0"/>
              </a:rPr>
              <a:t>Any Query?</a:t>
            </a:r>
            <a:endParaRPr lang="en-IN" sz="5000" dirty="0">
              <a:latin typeface="Comic Sans MS" panose="030F0702030302020204" pitchFamily="66" charset="0"/>
            </a:endParaRPr>
          </a:p>
        </p:txBody>
      </p:sp>
    </p:spTree>
    <p:extLst>
      <p:ext uri="{BB962C8B-B14F-4D97-AF65-F5344CB8AC3E}">
        <p14:creationId xmlns:p14="http://schemas.microsoft.com/office/powerpoint/2010/main" val="1060754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D5A3AA-EF94-2498-E97E-F8B9AADF25A9}"/>
              </a:ext>
            </a:extLst>
          </p:cNvPr>
          <p:cNvSpPr>
            <a:spLocks noGrp="1"/>
          </p:cNvSpPr>
          <p:nvPr>
            <p:ph idx="1"/>
          </p:nvPr>
        </p:nvSpPr>
        <p:spPr>
          <a:xfrm>
            <a:off x="681487" y="2009954"/>
            <a:ext cx="6538822" cy="4177782"/>
          </a:xfrm>
        </p:spPr>
        <p:txBody>
          <a:bodyPr>
            <a:normAutofit lnSpcReduction="10000"/>
          </a:bodyPr>
          <a:lstStyle/>
          <a:p>
            <a:pPr marL="457200" indent="-457200">
              <a:lnSpc>
                <a:spcPct val="100000"/>
              </a:lnSpc>
              <a:buFont typeface="+mj-lt"/>
              <a:buAutoNum type="arabicPeriod"/>
            </a:pPr>
            <a:r>
              <a:rPr lang="en-US" sz="2400" dirty="0"/>
              <a:t>To adapt techniques to effectively handle the unique characteristics of tabular data.</a:t>
            </a:r>
            <a:endParaRPr lang="en-US" sz="2400" dirty="0">
              <a:solidFill>
                <a:schemeClr val="tx1"/>
              </a:solidFill>
            </a:endParaRPr>
          </a:p>
          <a:p>
            <a:pPr marL="457200" indent="-457200">
              <a:lnSpc>
                <a:spcPct val="100000"/>
              </a:lnSpc>
              <a:buFont typeface="+mj-lt"/>
              <a:buAutoNum type="arabicPeriod"/>
            </a:pPr>
            <a:r>
              <a:rPr lang="en-US" sz="2400" dirty="0">
                <a:solidFill>
                  <a:schemeClr val="tx1"/>
                </a:solidFill>
              </a:rPr>
              <a:t>Organizations rely heavily on structured data stored in tabular formats, such as databases and spreadsheets, to make informed decisions</a:t>
            </a:r>
          </a:p>
          <a:p>
            <a:pPr marL="457200" indent="-457200">
              <a:lnSpc>
                <a:spcPct val="100000"/>
              </a:lnSpc>
              <a:buFont typeface="+mj-lt"/>
              <a:buAutoNum type="arabicPeriod"/>
            </a:pPr>
            <a:r>
              <a:rPr lang="en-US" sz="2400" dirty="0"/>
              <a:t>Accessing this data often requires technical expertise, particularly in querying languages like SQL.</a:t>
            </a:r>
          </a:p>
          <a:p>
            <a:pPr marL="457200" indent="-457200">
              <a:lnSpc>
                <a:spcPct val="100000"/>
              </a:lnSpc>
              <a:buFont typeface="+mj-lt"/>
              <a:buAutoNum type="arabicPeriod"/>
            </a:pPr>
            <a:r>
              <a:rPr lang="en-US" sz="2400" dirty="0"/>
              <a:t>Creates a barrier for non-technical users who need to interact with data quickly and effectively.</a:t>
            </a:r>
          </a:p>
          <a:p>
            <a:pPr marL="36900" indent="0">
              <a:buNone/>
            </a:pPr>
            <a:endParaRPr lang="en-US" sz="2400" dirty="0"/>
          </a:p>
          <a:p>
            <a:pPr marL="36900" indent="0">
              <a:buNone/>
            </a:pPr>
            <a:endParaRPr lang="en-IN" dirty="0"/>
          </a:p>
        </p:txBody>
      </p:sp>
      <p:sp>
        <p:nvSpPr>
          <p:cNvPr id="4" name="Title 1">
            <a:extLst>
              <a:ext uri="{FF2B5EF4-FFF2-40B4-BE49-F238E27FC236}">
                <a16:creationId xmlns:a16="http://schemas.microsoft.com/office/drawing/2014/main" id="{2579769C-01A8-19BA-5689-1ABA747A2266}"/>
              </a:ext>
            </a:extLst>
          </p:cNvPr>
          <p:cNvSpPr>
            <a:spLocks noGrp="1"/>
          </p:cNvSpPr>
          <p:nvPr>
            <p:ph type="title"/>
          </p:nvPr>
        </p:nvSpPr>
        <p:spPr>
          <a:xfrm>
            <a:off x="1181819" y="462448"/>
            <a:ext cx="8212347" cy="1021295"/>
          </a:xfrm>
        </p:spPr>
        <p:txBody>
          <a:bodyPr>
            <a:noAutofit/>
          </a:bodyPr>
          <a:lstStyle/>
          <a:p>
            <a:r>
              <a:rPr lang="en-IN" sz="4800" dirty="0"/>
              <a:t>Motivation</a:t>
            </a:r>
          </a:p>
        </p:txBody>
      </p:sp>
      <p:pic>
        <p:nvPicPr>
          <p:cNvPr id="8" name="Picture 7">
            <a:extLst>
              <a:ext uri="{FF2B5EF4-FFF2-40B4-BE49-F238E27FC236}">
                <a16:creationId xmlns:a16="http://schemas.microsoft.com/office/drawing/2014/main" id="{80B25D27-F36E-3801-3A4D-F15EB45C5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309" y="1771740"/>
            <a:ext cx="5223024" cy="3952875"/>
          </a:xfrm>
          <a:prstGeom prst="rect">
            <a:avLst/>
          </a:prstGeom>
        </p:spPr>
      </p:pic>
    </p:spTree>
    <p:extLst>
      <p:ext uri="{BB962C8B-B14F-4D97-AF65-F5344CB8AC3E}">
        <p14:creationId xmlns:p14="http://schemas.microsoft.com/office/powerpoint/2010/main" val="405252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3E006-6783-8903-983A-960A4DBDA7BA}"/>
              </a:ext>
            </a:extLst>
          </p:cNvPr>
          <p:cNvSpPr>
            <a:spLocks noGrp="1"/>
          </p:cNvSpPr>
          <p:nvPr>
            <p:ph idx="1"/>
          </p:nvPr>
        </p:nvSpPr>
        <p:spPr>
          <a:xfrm>
            <a:off x="715993" y="1874592"/>
            <a:ext cx="7677510" cy="3939612"/>
          </a:xfrm>
        </p:spPr>
        <p:txBody>
          <a:bodyPr>
            <a:normAutofit/>
          </a:bodyPr>
          <a:lstStyle/>
          <a:p>
            <a:pPr marL="36900" indent="0" algn="just">
              <a:buNone/>
            </a:pPr>
            <a:r>
              <a:rPr lang="en-US" sz="2500" b="1" dirty="0"/>
              <a:t>To develop a model that accurately answers natural language questions by extracting and interpreting relevant information from structured tabular data.</a:t>
            </a:r>
          </a:p>
          <a:p>
            <a:pPr marL="494100" indent="-457200" algn="just">
              <a:buFont typeface="+mj-lt"/>
              <a:buAutoNum type="arabicPeriod"/>
            </a:pPr>
            <a:r>
              <a:rPr lang="en-US" sz="2400" dirty="0"/>
              <a:t>Develop a model using a fine-tuned Small-T5 large language model (LLM) to translate natural language queries into SQL.</a:t>
            </a:r>
          </a:p>
          <a:p>
            <a:pPr marL="494100" indent="-457200" algn="just">
              <a:buFont typeface="+mj-lt"/>
              <a:buAutoNum type="arabicPeriod"/>
            </a:pPr>
            <a:r>
              <a:rPr lang="en-US" sz="2400" dirty="0"/>
              <a:t>Develop an end-to-end application using Streamlit, enabling users to interact seamlessly with the system in a user-friendly interface</a:t>
            </a:r>
            <a:endParaRPr lang="en-US" dirty="0"/>
          </a:p>
          <a:p>
            <a:pPr algn="just"/>
            <a:endParaRPr lang="en-US" dirty="0"/>
          </a:p>
          <a:p>
            <a:pPr algn="just"/>
            <a:endParaRPr lang="en-US" dirty="0"/>
          </a:p>
        </p:txBody>
      </p:sp>
      <p:sp>
        <p:nvSpPr>
          <p:cNvPr id="2" name="Title 1">
            <a:extLst>
              <a:ext uri="{FF2B5EF4-FFF2-40B4-BE49-F238E27FC236}">
                <a16:creationId xmlns:a16="http://schemas.microsoft.com/office/drawing/2014/main" id="{C703B953-B562-81FF-7453-34F003FFF6AF}"/>
              </a:ext>
            </a:extLst>
          </p:cNvPr>
          <p:cNvSpPr>
            <a:spLocks noGrp="1"/>
          </p:cNvSpPr>
          <p:nvPr>
            <p:ph type="title"/>
          </p:nvPr>
        </p:nvSpPr>
        <p:spPr>
          <a:xfrm>
            <a:off x="1190445" y="747121"/>
            <a:ext cx="8962846" cy="788382"/>
          </a:xfrm>
        </p:spPr>
        <p:txBody>
          <a:bodyPr>
            <a:noAutofit/>
          </a:bodyPr>
          <a:lstStyle/>
          <a:p>
            <a:r>
              <a:rPr lang="en-US" sz="4800" dirty="0"/>
              <a:t>O</a:t>
            </a:r>
            <a:r>
              <a:rPr lang="en-IN" sz="4800" dirty="0"/>
              <a:t>bjective</a:t>
            </a:r>
          </a:p>
        </p:txBody>
      </p:sp>
      <p:pic>
        <p:nvPicPr>
          <p:cNvPr id="5" name="Picture 4">
            <a:extLst>
              <a:ext uri="{FF2B5EF4-FFF2-40B4-BE49-F238E27FC236}">
                <a16:creationId xmlns:a16="http://schemas.microsoft.com/office/drawing/2014/main" id="{C6CC51A1-CE55-EF20-DE2A-06C8ADDF1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423" y="1900469"/>
            <a:ext cx="3258127" cy="3258127"/>
          </a:xfrm>
          <a:prstGeom prst="rect">
            <a:avLst/>
          </a:prstGeom>
        </p:spPr>
      </p:pic>
    </p:spTree>
    <p:extLst>
      <p:ext uri="{BB962C8B-B14F-4D97-AF65-F5344CB8AC3E}">
        <p14:creationId xmlns:p14="http://schemas.microsoft.com/office/powerpoint/2010/main" val="1106317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9769C-01A8-19BA-5689-1ABA747A2266}"/>
              </a:ext>
            </a:extLst>
          </p:cNvPr>
          <p:cNvSpPr>
            <a:spLocks noGrp="1"/>
          </p:cNvSpPr>
          <p:nvPr>
            <p:ph type="title"/>
          </p:nvPr>
        </p:nvSpPr>
        <p:spPr>
          <a:xfrm>
            <a:off x="1181819" y="462448"/>
            <a:ext cx="8212347" cy="1021295"/>
          </a:xfrm>
        </p:spPr>
        <p:txBody>
          <a:bodyPr>
            <a:noAutofit/>
          </a:bodyPr>
          <a:lstStyle/>
          <a:p>
            <a:r>
              <a:rPr lang="en-IN" sz="4800" dirty="0"/>
              <a:t>Literature Review</a:t>
            </a:r>
          </a:p>
        </p:txBody>
      </p:sp>
      <p:sp>
        <p:nvSpPr>
          <p:cNvPr id="10" name="TextBox 9">
            <a:extLst>
              <a:ext uri="{FF2B5EF4-FFF2-40B4-BE49-F238E27FC236}">
                <a16:creationId xmlns:a16="http://schemas.microsoft.com/office/drawing/2014/main" id="{63AC8C96-4338-4FD8-0BA0-2156D96D8EE2}"/>
              </a:ext>
            </a:extLst>
          </p:cNvPr>
          <p:cNvSpPr txBox="1"/>
          <p:nvPr/>
        </p:nvSpPr>
        <p:spPr>
          <a:xfrm>
            <a:off x="632605" y="1951672"/>
            <a:ext cx="9177219" cy="923330"/>
          </a:xfrm>
          <a:prstGeom prst="rect">
            <a:avLst/>
          </a:prstGeom>
          <a:noFill/>
        </p:spPr>
        <p:txBody>
          <a:bodyPr wrap="square" rtlCol="0">
            <a:spAutoFit/>
          </a:bodyPr>
          <a:lstStyle/>
          <a:p>
            <a:r>
              <a:rPr lang="en-US" dirty="0"/>
              <a:t>Several advancements have been made in natural language-to-SQL (text-to-SQL) systems:</a:t>
            </a:r>
          </a:p>
          <a:p>
            <a:pPr marL="285750" indent="-285750">
              <a:buSzPct val="103000"/>
              <a:buFont typeface="Wingdings" panose="05000000000000000000" pitchFamily="2" charset="2"/>
              <a:buChar char="q"/>
            </a:pPr>
            <a:r>
              <a:rPr lang="en-US" b="1" dirty="0">
                <a:hlinkClick r:id="rId2"/>
              </a:rPr>
              <a:t>Seq2SQL,Victor Zhong et al.(2017): </a:t>
            </a:r>
            <a:r>
              <a:rPr lang="en-US" dirty="0"/>
              <a:t>A sequence-to-sequence model designed for text-to-SQL tasks, with a focus on generating structured queries from natural language inputs.</a:t>
            </a:r>
            <a:endParaRPr lang="en-IN" dirty="0"/>
          </a:p>
        </p:txBody>
      </p:sp>
      <p:sp>
        <p:nvSpPr>
          <p:cNvPr id="11" name="TextBox 10">
            <a:extLst>
              <a:ext uri="{FF2B5EF4-FFF2-40B4-BE49-F238E27FC236}">
                <a16:creationId xmlns:a16="http://schemas.microsoft.com/office/drawing/2014/main" id="{2E42BE04-C05F-9ED8-20D8-1E27E2E8689E}"/>
              </a:ext>
            </a:extLst>
          </p:cNvPr>
          <p:cNvSpPr txBox="1"/>
          <p:nvPr/>
        </p:nvSpPr>
        <p:spPr>
          <a:xfrm>
            <a:off x="632605" y="3168329"/>
            <a:ext cx="9603348" cy="1477328"/>
          </a:xfrm>
          <a:prstGeom prst="rect">
            <a:avLst/>
          </a:prstGeom>
          <a:noFill/>
        </p:spPr>
        <p:txBody>
          <a:bodyPr wrap="square" rtlCol="0">
            <a:spAutoFit/>
          </a:bodyPr>
          <a:lstStyle/>
          <a:p>
            <a:pPr marL="285750" indent="-285750">
              <a:buFont typeface="Wingdings" panose="05000000000000000000" pitchFamily="2" charset="2"/>
              <a:buChar char="q"/>
            </a:pPr>
            <a:r>
              <a:rPr lang="en-US" b="1" dirty="0" err="1">
                <a:hlinkClick r:id="rId3"/>
              </a:rPr>
              <a:t>SQLNet</a:t>
            </a:r>
            <a:r>
              <a:rPr lang="en-US" b="1" dirty="0">
                <a:hlinkClick r:id="rId3"/>
              </a:rPr>
              <a:t> ,</a:t>
            </a:r>
            <a:r>
              <a:rPr lang="en-US" b="1" dirty="0" err="1">
                <a:hlinkClick r:id="rId3"/>
              </a:rPr>
              <a:t>Xiaojun</a:t>
            </a:r>
            <a:r>
              <a:rPr lang="en-US" b="1" dirty="0">
                <a:hlinkClick r:id="rId3"/>
              </a:rPr>
              <a:t> Xu et al.(2018): </a:t>
            </a:r>
            <a:r>
              <a:rPr lang="en-US" dirty="0"/>
              <a:t>This paper addresses the "order-matters" problem in SQL query synthesis by replacing sequence-to-sequence models with a sketch-based approach where the sketch contains a dependency graph so that one prediction can be done by taking into consideration only the previous predictions that it depends on and a sequence-to-set model, enhancing accuracy in converting natural language to SQL for tabular data</a:t>
            </a:r>
            <a:endParaRPr lang="en-IN" dirty="0"/>
          </a:p>
        </p:txBody>
      </p:sp>
    </p:spTree>
    <p:extLst>
      <p:ext uri="{BB962C8B-B14F-4D97-AF65-F5344CB8AC3E}">
        <p14:creationId xmlns:p14="http://schemas.microsoft.com/office/powerpoint/2010/main" val="12853560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41729-EAC6-4C8F-F6A2-6ED07AB23CA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572935D-51A0-AA96-35ED-593BE0B93C8C}"/>
              </a:ext>
            </a:extLst>
          </p:cNvPr>
          <p:cNvSpPr>
            <a:spLocks noGrp="1"/>
          </p:cNvSpPr>
          <p:nvPr>
            <p:ph type="title"/>
          </p:nvPr>
        </p:nvSpPr>
        <p:spPr>
          <a:xfrm>
            <a:off x="1181819" y="462448"/>
            <a:ext cx="8212347" cy="1021295"/>
          </a:xfrm>
        </p:spPr>
        <p:txBody>
          <a:bodyPr>
            <a:noAutofit/>
          </a:bodyPr>
          <a:lstStyle/>
          <a:p>
            <a:r>
              <a:rPr lang="en-IN" sz="4800" dirty="0"/>
              <a:t>Literature Review</a:t>
            </a:r>
          </a:p>
        </p:txBody>
      </p:sp>
      <p:sp>
        <p:nvSpPr>
          <p:cNvPr id="10" name="TextBox 9">
            <a:extLst>
              <a:ext uri="{FF2B5EF4-FFF2-40B4-BE49-F238E27FC236}">
                <a16:creationId xmlns:a16="http://schemas.microsoft.com/office/drawing/2014/main" id="{402A6EDE-04F5-078E-2DC2-85E263725B69}"/>
              </a:ext>
            </a:extLst>
          </p:cNvPr>
          <p:cNvSpPr txBox="1"/>
          <p:nvPr/>
        </p:nvSpPr>
        <p:spPr>
          <a:xfrm>
            <a:off x="632605" y="1951672"/>
            <a:ext cx="9177219" cy="369332"/>
          </a:xfrm>
          <a:prstGeom prst="rect">
            <a:avLst/>
          </a:prstGeom>
          <a:noFill/>
        </p:spPr>
        <p:txBody>
          <a:bodyPr wrap="square" rtlCol="0">
            <a:spAutoFit/>
          </a:bodyPr>
          <a:lstStyle/>
          <a:p>
            <a:pPr marL="285750" indent="-285750">
              <a:buSzPct val="103000"/>
              <a:buFont typeface="Wingdings" panose="05000000000000000000" pitchFamily="2" charset="2"/>
              <a:buChar char="q"/>
            </a:pPr>
            <a:endParaRPr lang="en-IN" dirty="0"/>
          </a:p>
        </p:txBody>
      </p:sp>
      <p:sp>
        <p:nvSpPr>
          <p:cNvPr id="11" name="TextBox 10">
            <a:extLst>
              <a:ext uri="{FF2B5EF4-FFF2-40B4-BE49-F238E27FC236}">
                <a16:creationId xmlns:a16="http://schemas.microsoft.com/office/drawing/2014/main" id="{710753B8-1051-C21A-1981-DEBB206AE8A0}"/>
              </a:ext>
            </a:extLst>
          </p:cNvPr>
          <p:cNvSpPr txBox="1"/>
          <p:nvPr/>
        </p:nvSpPr>
        <p:spPr>
          <a:xfrm>
            <a:off x="881180" y="1810046"/>
            <a:ext cx="9603348" cy="2862322"/>
          </a:xfrm>
          <a:prstGeom prst="rect">
            <a:avLst/>
          </a:prstGeom>
          <a:noFill/>
        </p:spPr>
        <p:txBody>
          <a:bodyPr wrap="square" rtlCol="0">
            <a:spAutoFit/>
          </a:bodyPr>
          <a:lstStyle/>
          <a:p>
            <a:pPr marL="285750" indent="-285750">
              <a:buFont typeface="Wingdings" panose="05000000000000000000" pitchFamily="2" charset="2"/>
              <a:buChar char="q"/>
            </a:pPr>
            <a:r>
              <a:rPr lang="en-US" b="1" dirty="0">
                <a:hlinkClick r:id="rId2"/>
              </a:rPr>
              <a:t>Spider Dataset, Tao Yu et al.(2018): </a:t>
            </a:r>
            <a:r>
              <a:rPr lang="en-US" dirty="0"/>
              <a:t>A complex dataset designed to evaluate cross-domain text-to-SQL performance, promoting the development of models like  RAT-SQL(Relation-Aware Transformer for SQL),a model designed to improve text-to-SQL tasks by incorporating relational awareness. It enhances the ability of models to understand the relationships between tables and columns in a database when translating natural language queries into SQL.</a:t>
            </a:r>
          </a:p>
          <a:p>
            <a:pPr marL="285750" indent="-285750">
              <a:buFont typeface="Wingdings" panose="05000000000000000000" pitchFamily="2" charset="2"/>
              <a:buChar char="q"/>
            </a:pPr>
            <a:endParaRPr lang="en-US" b="1" dirty="0">
              <a:hlinkClick r:id="rId3"/>
            </a:endParaRPr>
          </a:p>
          <a:p>
            <a:endParaRPr lang="en-US" b="1" dirty="0">
              <a:hlinkClick r:id="rId3"/>
            </a:endParaRPr>
          </a:p>
          <a:p>
            <a:pPr marL="285750" indent="-285750">
              <a:buFont typeface="Wingdings" panose="05000000000000000000" pitchFamily="2" charset="2"/>
              <a:buChar char="q"/>
            </a:pPr>
            <a:r>
              <a:rPr lang="en-US" b="1" dirty="0">
                <a:hlinkClick r:id="rId4"/>
              </a:rPr>
              <a:t>T5, Colin Raffel et al.(2019):</a:t>
            </a:r>
            <a:r>
              <a:rPr lang="en-US" dirty="0"/>
              <a:t>Due to its text-to-text framework, pretraining on diverse text tasks, and sequence-to-sequence architecture, which enable it to effectively convert natural language into structured SQL queries.</a:t>
            </a:r>
            <a:endParaRPr lang="en-IN" dirty="0"/>
          </a:p>
        </p:txBody>
      </p:sp>
    </p:spTree>
    <p:extLst>
      <p:ext uri="{BB962C8B-B14F-4D97-AF65-F5344CB8AC3E}">
        <p14:creationId xmlns:p14="http://schemas.microsoft.com/office/powerpoint/2010/main" val="2938276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26912-85A2-E3AA-4CB0-981C9EE5D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F727DB-46A1-BF35-428A-AFA2C3C692C4}"/>
              </a:ext>
            </a:extLst>
          </p:cNvPr>
          <p:cNvSpPr>
            <a:spLocks noGrp="1"/>
          </p:cNvSpPr>
          <p:nvPr>
            <p:ph type="title"/>
          </p:nvPr>
        </p:nvSpPr>
        <p:spPr>
          <a:xfrm>
            <a:off x="1181819" y="462448"/>
            <a:ext cx="8212347" cy="1021295"/>
          </a:xfrm>
        </p:spPr>
        <p:txBody>
          <a:bodyPr>
            <a:noAutofit/>
          </a:bodyPr>
          <a:lstStyle/>
          <a:p>
            <a:r>
              <a:rPr lang="en-IN" sz="4800" dirty="0"/>
              <a:t>Literature Review</a:t>
            </a:r>
          </a:p>
        </p:txBody>
      </p:sp>
      <p:sp>
        <p:nvSpPr>
          <p:cNvPr id="10" name="TextBox 9">
            <a:extLst>
              <a:ext uri="{FF2B5EF4-FFF2-40B4-BE49-F238E27FC236}">
                <a16:creationId xmlns:a16="http://schemas.microsoft.com/office/drawing/2014/main" id="{52612F68-47FE-A54F-D1DC-515F5594658D}"/>
              </a:ext>
            </a:extLst>
          </p:cNvPr>
          <p:cNvSpPr txBox="1"/>
          <p:nvPr/>
        </p:nvSpPr>
        <p:spPr>
          <a:xfrm>
            <a:off x="632605" y="1951672"/>
            <a:ext cx="9177219" cy="369332"/>
          </a:xfrm>
          <a:prstGeom prst="rect">
            <a:avLst/>
          </a:prstGeom>
          <a:noFill/>
        </p:spPr>
        <p:txBody>
          <a:bodyPr wrap="square" rtlCol="0">
            <a:spAutoFit/>
          </a:bodyPr>
          <a:lstStyle/>
          <a:p>
            <a:pPr marL="285750" indent="-285750">
              <a:buSzPct val="103000"/>
              <a:buFont typeface="Wingdings" panose="05000000000000000000" pitchFamily="2" charset="2"/>
              <a:buChar char="q"/>
            </a:pPr>
            <a:endParaRPr lang="en-IN" dirty="0"/>
          </a:p>
        </p:txBody>
      </p:sp>
      <p:sp>
        <p:nvSpPr>
          <p:cNvPr id="11" name="TextBox 10">
            <a:extLst>
              <a:ext uri="{FF2B5EF4-FFF2-40B4-BE49-F238E27FC236}">
                <a16:creationId xmlns:a16="http://schemas.microsoft.com/office/drawing/2014/main" id="{FCA484C0-54B0-F959-EE79-2A82824AA2A0}"/>
              </a:ext>
            </a:extLst>
          </p:cNvPr>
          <p:cNvSpPr txBox="1"/>
          <p:nvPr/>
        </p:nvSpPr>
        <p:spPr>
          <a:xfrm>
            <a:off x="881180" y="1810046"/>
            <a:ext cx="9603348" cy="2308324"/>
          </a:xfrm>
          <a:prstGeom prst="rect">
            <a:avLst/>
          </a:prstGeom>
          <a:noFill/>
        </p:spPr>
        <p:txBody>
          <a:bodyPr wrap="square" rtlCol="0">
            <a:spAutoFit/>
          </a:bodyPr>
          <a:lstStyle/>
          <a:p>
            <a:pPr marL="285750" indent="-285750">
              <a:buFont typeface="Wingdings" panose="05000000000000000000" pitchFamily="2" charset="2"/>
              <a:buChar char="q"/>
            </a:pPr>
            <a:r>
              <a:rPr lang="en-US" b="1" dirty="0">
                <a:hlinkClick r:id="rId2"/>
              </a:rPr>
              <a:t>Instruction Tuning for </a:t>
            </a:r>
            <a:r>
              <a:rPr lang="en-US" b="1" dirty="0" err="1">
                <a:hlinkClick r:id="rId2"/>
              </a:rPr>
              <a:t>LLM,Shengyu</a:t>
            </a:r>
            <a:r>
              <a:rPr lang="en-US" b="1" dirty="0">
                <a:hlinkClick r:id="rId2"/>
              </a:rPr>
              <a:t> Zhang et al.(2023): </a:t>
            </a:r>
            <a:r>
              <a:rPr lang="en-US" dirty="0"/>
              <a:t>Instruction tuning (IT) is a method for enhancing the performance of large language models (LLMs) by fine-tuning them on datasets consisting of (instruction, output) pairs, bridging the gap between LLMs' next-word prediction objectives and users' task-specific goals. It has been applied across various domains, improving model controllability and alignment with human intent. However, challenges such as dataset size, task diversity, and generalization remain, with ongoing research focusing on addressing these issues. Critics highlight the risk of overfitting and the need for more robust and diverse training strategies to improve IT outcomes.</a:t>
            </a:r>
            <a:endParaRPr lang="en-US" b="1" dirty="0">
              <a:hlinkClick r:id="rId3"/>
            </a:endParaRPr>
          </a:p>
        </p:txBody>
      </p:sp>
    </p:spTree>
    <p:extLst>
      <p:ext uri="{BB962C8B-B14F-4D97-AF65-F5344CB8AC3E}">
        <p14:creationId xmlns:p14="http://schemas.microsoft.com/office/powerpoint/2010/main" val="4126929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C18B59-3A97-E5CF-7B7C-D80DB5CCEA00}"/>
              </a:ext>
            </a:extLst>
          </p:cNvPr>
          <p:cNvSpPr>
            <a:spLocks noGrp="1"/>
          </p:cNvSpPr>
          <p:nvPr>
            <p:ph type="title"/>
          </p:nvPr>
        </p:nvSpPr>
        <p:spPr>
          <a:xfrm>
            <a:off x="1046034" y="834594"/>
            <a:ext cx="2450700" cy="684937"/>
          </a:xfrm>
        </p:spPr>
        <p:txBody>
          <a:bodyPr>
            <a:noAutofit/>
          </a:bodyPr>
          <a:lstStyle/>
          <a:p>
            <a:r>
              <a:rPr lang="en-US" sz="4800" dirty="0"/>
              <a:t>Dataset</a:t>
            </a:r>
            <a:endParaRPr lang="en-IN" sz="4800" dirty="0"/>
          </a:p>
        </p:txBody>
      </p:sp>
      <p:sp>
        <p:nvSpPr>
          <p:cNvPr id="2" name="TextBox 1">
            <a:extLst>
              <a:ext uri="{FF2B5EF4-FFF2-40B4-BE49-F238E27FC236}">
                <a16:creationId xmlns:a16="http://schemas.microsoft.com/office/drawing/2014/main" id="{DE7B5889-1DE0-2CE9-BA00-E8F821629B05}"/>
              </a:ext>
            </a:extLst>
          </p:cNvPr>
          <p:cNvSpPr txBox="1"/>
          <p:nvPr/>
        </p:nvSpPr>
        <p:spPr>
          <a:xfrm>
            <a:off x="241539" y="2053088"/>
            <a:ext cx="5854461" cy="3970318"/>
          </a:xfrm>
          <a:prstGeom prst="rect">
            <a:avLst/>
          </a:prstGeom>
          <a:noFill/>
        </p:spPr>
        <p:txBody>
          <a:bodyPr wrap="square" rtlCol="0">
            <a:spAutoFit/>
          </a:bodyPr>
          <a:lstStyle/>
          <a:p>
            <a:pPr>
              <a:buFont typeface="Arial" panose="020B0604020202020204" pitchFamily="34" charset="0"/>
              <a:buChar char="•"/>
            </a:pPr>
            <a:r>
              <a:rPr lang="en-IN" b="1" dirty="0"/>
              <a:t>SCC (SQL Create Context)</a:t>
            </a:r>
            <a:r>
              <a:rPr lang="en-IN" dirty="0"/>
              <a:t>:</a:t>
            </a:r>
          </a:p>
          <a:p>
            <a:pPr marL="742950" lvl="1" indent="-285750">
              <a:buFont typeface="Arial" panose="020B0604020202020204" pitchFamily="34" charset="0"/>
              <a:buChar char="•"/>
            </a:pPr>
            <a:r>
              <a:rPr lang="en-IN" dirty="0"/>
              <a:t>Focus: SQL query generation from given contexts.</a:t>
            </a:r>
          </a:p>
          <a:p>
            <a:pPr marL="742950" lvl="1" indent="-285750">
              <a:buFont typeface="Arial" panose="020B0604020202020204" pitchFamily="34" charset="0"/>
              <a:buChar char="•"/>
            </a:pPr>
            <a:r>
              <a:rPr lang="en-IN" dirty="0"/>
              <a:t>Source: Hugging Face repository.</a:t>
            </a:r>
          </a:p>
          <a:p>
            <a:pPr lvl="1"/>
            <a:endParaRPr lang="en-IN" dirty="0"/>
          </a:p>
          <a:p>
            <a:pPr>
              <a:buFont typeface="Arial" panose="020B0604020202020204" pitchFamily="34" charset="0"/>
              <a:buChar char="•"/>
            </a:pPr>
            <a:r>
              <a:rPr lang="en-IN" b="1" dirty="0"/>
              <a:t>TTS (Text-to-SQL)</a:t>
            </a:r>
            <a:r>
              <a:rPr lang="en-IN" dirty="0"/>
              <a:t>:</a:t>
            </a:r>
          </a:p>
          <a:p>
            <a:pPr marL="742950" lvl="1" indent="-285750">
              <a:buFont typeface="Arial" panose="020B0604020202020204" pitchFamily="34" charset="0"/>
              <a:buChar char="•"/>
            </a:pPr>
            <a:r>
              <a:rPr lang="en-IN" dirty="0"/>
              <a:t>Focus: SQL queries derived from natural language instructions.</a:t>
            </a:r>
          </a:p>
          <a:p>
            <a:pPr marL="742950" lvl="1" indent="-285750">
              <a:buFont typeface="Arial" panose="020B0604020202020204" pitchFamily="34" charset="0"/>
              <a:buChar char="•"/>
            </a:pPr>
            <a:r>
              <a:rPr lang="en-IN" dirty="0"/>
              <a:t>Preprocessing: Retained essential columns – question, context, and answer.</a:t>
            </a:r>
          </a:p>
          <a:p>
            <a:pPr lvl="1"/>
            <a:endParaRPr lang="en-IN" dirty="0"/>
          </a:p>
          <a:p>
            <a:pPr>
              <a:buFont typeface="Arial" panose="020B0604020202020204" pitchFamily="34" charset="0"/>
              <a:buChar char="•"/>
            </a:pPr>
            <a:r>
              <a:rPr lang="en-IN" b="1" dirty="0"/>
              <a:t>KS (Know-SQL)</a:t>
            </a:r>
            <a:r>
              <a:rPr lang="en-IN" dirty="0"/>
              <a:t>:</a:t>
            </a:r>
          </a:p>
          <a:p>
            <a:pPr marL="742950" lvl="1" indent="-285750">
              <a:buFont typeface="Arial" panose="020B0604020202020204" pitchFamily="34" charset="0"/>
              <a:buChar char="•"/>
            </a:pPr>
            <a:r>
              <a:rPr lang="en-IN" dirty="0"/>
              <a:t>Focus: Validation data split into training, validation, and testing subsets.</a:t>
            </a:r>
          </a:p>
          <a:p>
            <a:endParaRPr lang="en-IN" dirty="0"/>
          </a:p>
        </p:txBody>
      </p:sp>
      <p:pic>
        <p:nvPicPr>
          <p:cNvPr id="16" name="Picture 15">
            <a:extLst>
              <a:ext uri="{FF2B5EF4-FFF2-40B4-BE49-F238E27FC236}">
                <a16:creationId xmlns:a16="http://schemas.microsoft.com/office/drawing/2014/main" id="{C3CBC3DC-4988-7E2C-4731-CC71A44C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158" y="2053088"/>
            <a:ext cx="5663917" cy="961168"/>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73C5CCF3-83CC-1F68-7F4D-8CFF3E9639A9}"/>
              </a:ext>
            </a:extLst>
          </p:cNvPr>
          <p:cNvPicPr>
            <a:picLocks noChangeAspect="1"/>
          </p:cNvPicPr>
          <p:nvPr/>
        </p:nvPicPr>
        <p:blipFill>
          <a:blip r:embed="rId3">
            <a:extLst>
              <a:ext uri="{28A0092B-C50C-407E-A947-70E740481C1C}">
                <a14:useLocalDpi xmlns:a14="http://schemas.microsoft.com/office/drawing/2010/main" val="0"/>
              </a:ext>
            </a:extLst>
          </a:blip>
          <a:srcRect b="16251"/>
          <a:stretch/>
        </p:blipFill>
        <p:spPr>
          <a:xfrm>
            <a:off x="6070885" y="3328280"/>
            <a:ext cx="5965842" cy="1065669"/>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F054D615-179E-9162-9EEF-4DEC69045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8139" y="4759493"/>
            <a:ext cx="5965842" cy="1065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3068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9769C-01A8-19BA-5689-1ABA747A2266}"/>
              </a:ext>
            </a:extLst>
          </p:cNvPr>
          <p:cNvSpPr>
            <a:spLocks noGrp="1"/>
          </p:cNvSpPr>
          <p:nvPr>
            <p:ph type="title"/>
          </p:nvPr>
        </p:nvSpPr>
        <p:spPr>
          <a:xfrm>
            <a:off x="1181819" y="462448"/>
            <a:ext cx="8212347" cy="1021295"/>
          </a:xfrm>
        </p:spPr>
        <p:txBody>
          <a:bodyPr>
            <a:noAutofit/>
          </a:bodyPr>
          <a:lstStyle/>
          <a:p>
            <a:r>
              <a:rPr lang="en-IN" sz="4800" dirty="0"/>
              <a:t>Dataset Handling</a:t>
            </a:r>
          </a:p>
        </p:txBody>
      </p:sp>
      <p:sp>
        <p:nvSpPr>
          <p:cNvPr id="14" name="TextBox 13">
            <a:extLst>
              <a:ext uri="{FF2B5EF4-FFF2-40B4-BE49-F238E27FC236}">
                <a16:creationId xmlns:a16="http://schemas.microsoft.com/office/drawing/2014/main" id="{B6D6A34E-3977-1C92-A345-66FAF9835B2A}"/>
              </a:ext>
            </a:extLst>
          </p:cNvPr>
          <p:cNvSpPr txBox="1"/>
          <p:nvPr/>
        </p:nvSpPr>
        <p:spPr>
          <a:xfrm>
            <a:off x="888521" y="2096219"/>
            <a:ext cx="10276531" cy="3754874"/>
          </a:xfrm>
          <a:prstGeom prst="rect">
            <a:avLst/>
          </a:prstGeom>
          <a:noFill/>
        </p:spPr>
        <p:txBody>
          <a:bodyPr wrap="none" rtlCol="0">
            <a:spAutoFit/>
          </a:bodyPr>
          <a:lstStyle/>
          <a:p>
            <a:pPr marL="342900" indent="-342900">
              <a:buFont typeface="Arial" panose="020B0604020202020204" pitchFamily="34" charset="0"/>
              <a:buChar char="•"/>
            </a:pPr>
            <a:r>
              <a:rPr lang="en-US" sz="2000" b="1" dirty="0"/>
              <a:t>Loading Pre-trained Model and Tokenizer</a:t>
            </a:r>
            <a:endParaRPr lang="en-IN" sz="2000" b="1" dirty="0"/>
          </a:p>
          <a:p>
            <a:pPr marL="800100" lvl="1" indent="-342900">
              <a:buFont typeface="Arial" panose="020B0604020202020204" pitchFamily="34" charset="0"/>
              <a:buChar char="•"/>
            </a:pPr>
            <a:r>
              <a:rPr lang="en-US" sz="2000" dirty="0"/>
              <a:t>Model: t5-small model (60 million parameters).</a:t>
            </a:r>
          </a:p>
          <a:p>
            <a:pPr marL="800100" lvl="1" indent="-342900">
              <a:buFont typeface="Arial" panose="020B0604020202020204" pitchFamily="34" charset="0"/>
              <a:buChar char="•"/>
            </a:pPr>
            <a:r>
              <a:rPr lang="en-US" sz="2000" dirty="0"/>
              <a:t>Tokenizer: Loaded </a:t>
            </a:r>
            <a:r>
              <a:rPr lang="en-US" sz="2000" i="1" dirty="0" err="1"/>
              <a:t>AutoTokenizer</a:t>
            </a:r>
            <a:r>
              <a:rPr lang="en-US" sz="2000" dirty="0"/>
              <a:t> for tokenizing input and output sequences.</a:t>
            </a:r>
          </a:p>
          <a:p>
            <a:pPr lvl="1"/>
            <a:endParaRPr lang="en-US" sz="2000" dirty="0"/>
          </a:p>
          <a:p>
            <a:pPr marL="342900" indent="-342900">
              <a:buFont typeface="Arial" panose="020B0604020202020204" pitchFamily="34" charset="0"/>
              <a:buChar char="•"/>
            </a:pPr>
            <a:r>
              <a:rPr lang="en-IN" sz="2000" b="1" dirty="0"/>
              <a:t>Tokenization</a:t>
            </a:r>
            <a:endParaRPr lang="en-US" sz="2000" b="1" dirty="0"/>
          </a:p>
          <a:p>
            <a:pPr marL="800100" lvl="1" indent="-342900">
              <a:buFont typeface="Arial" panose="020B0604020202020204" pitchFamily="34" charset="0"/>
              <a:buChar char="•"/>
            </a:pPr>
            <a:r>
              <a:rPr lang="en-IN" sz="2000" b="1" dirty="0"/>
              <a:t>Input Construction</a:t>
            </a:r>
            <a:r>
              <a:rPr lang="en-IN" sz="2000" dirty="0"/>
              <a:t>:</a:t>
            </a:r>
          </a:p>
          <a:p>
            <a:pPr marL="1257300" lvl="2" indent="-342900">
              <a:buFont typeface="Arial" panose="020B0604020202020204" pitchFamily="34" charset="0"/>
              <a:buChar char="•"/>
            </a:pPr>
            <a:r>
              <a:rPr lang="en-US" sz="2000" dirty="0"/>
              <a:t>For each example, constructs a prompt in the format:</a:t>
            </a:r>
          </a:p>
          <a:p>
            <a:pPr lvl="2"/>
            <a:r>
              <a:rPr lang="en-US" sz="2000" dirty="0"/>
              <a:t>       </a:t>
            </a:r>
            <a:r>
              <a:rPr lang="en-US" sz="2000" i="1" dirty="0"/>
              <a:t>Tables:\n&lt;CONTEXT&gt;\n\</a:t>
            </a:r>
            <a:r>
              <a:rPr lang="en-US" sz="2000" i="1" dirty="0" err="1"/>
              <a:t>nQuestion</a:t>
            </a:r>
            <a:r>
              <a:rPr lang="en-US" sz="2000" i="1" dirty="0"/>
              <a:t>:\n&lt;QUESTION&gt;\n\</a:t>
            </a:r>
            <a:r>
              <a:rPr lang="en-US" sz="2000" i="1" dirty="0" err="1"/>
              <a:t>nAnswer</a:t>
            </a:r>
            <a:r>
              <a:rPr lang="en-US" sz="2000" i="1" dirty="0"/>
              <a:t>:\n.</a:t>
            </a:r>
          </a:p>
          <a:p>
            <a:pPr marL="1200150" lvl="2" indent="-285750">
              <a:buFont typeface="Arial" panose="020B0604020202020204" pitchFamily="34" charset="0"/>
              <a:buChar char="•"/>
            </a:pPr>
            <a:r>
              <a:rPr lang="en-US" sz="2000" dirty="0"/>
              <a:t>Converts the prompts into input IDs using the tokenizer, with padding and truncation.</a:t>
            </a:r>
          </a:p>
          <a:p>
            <a:pPr marL="742950" lvl="1" indent="-285750">
              <a:buFont typeface="Arial" panose="020B0604020202020204" pitchFamily="34" charset="0"/>
              <a:buChar char="•"/>
            </a:pPr>
            <a:r>
              <a:rPr lang="en-IN" sz="2000" b="1" dirty="0"/>
              <a:t>Output Tokenization</a:t>
            </a:r>
            <a:r>
              <a:rPr lang="en-IN" sz="2000" dirty="0"/>
              <a:t>:</a:t>
            </a:r>
          </a:p>
          <a:p>
            <a:pPr marL="1200150" lvl="2" indent="-285750">
              <a:buFont typeface="Arial" panose="020B0604020202020204" pitchFamily="34" charset="0"/>
              <a:buChar char="•"/>
            </a:pPr>
            <a:r>
              <a:rPr lang="en-US" sz="2000" dirty="0"/>
              <a:t>Tokenizes the answer column as labels for the model output.</a:t>
            </a:r>
          </a:p>
          <a:p>
            <a:pPr marL="1200150" lvl="2"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2402712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1214</TotalTime>
  <Words>1167</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 Math</vt:lpstr>
      <vt:lpstr>Comic Sans MS</vt:lpstr>
      <vt:lpstr>Merriweather</vt:lpstr>
      <vt:lpstr>Wingdings</vt:lpstr>
      <vt:lpstr>Retrospect</vt:lpstr>
      <vt:lpstr>PowerPoint Presentation</vt:lpstr>
      <vt:lpstr>Timeline</vt:lpstr>
      <vt:lpstr>Motivation</vt:lpstr>
      <vt:lpstr>Objective</vt:lpstr>
      <vt:lpstr>Literature Review</vt:lpstr>
      <vt:lpstr>Literature Review</vt:lpstr>
      <vt:lpstr>Literature Review</vt:lpstr>
      <vt:lpstr>Dataset</vt:lpstr>
      <vt:lpstr>Dataset Handling</vt:lpstr>
      <vt:lpstr>Model Pipeline</vt:lpstr>
      <vt:lpstr>Methodology</vt:lpstr>
      <vt:lpstr>Methodology</vt:lpstr>
      <vt:lpstr>Methodology</vt:lpstr>
      <vt:lpstr>Experimental Setting</vt:lpstr>
      <vt:lpstr>Results</vt:lpstr>
      <vt:lpstr>Results</vt:lpstr>
      <vt:lpstr>Time Complexity</vt:lpstr>
      <vt:lpstr>Future Works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Joardar</dc:creator>
  <cp:lastModifiedBy>BISWAJIT RANA</cp:lastModifiedBy>
  <cp:revision>41</cp:revision>
  <dcterms:created xsi:type="dcterms:W3CDTF">2024-02-23T18:44:06Z</dcterms:created>
  <dcterms:modified xsi:type="dcterms:W3CDTF">2024-11-26T10:52:17Z</dcterms:modified>
</cp:coreProperties>
</file>