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FF"/>
    <a:srgbClr val="660066"/>
    <a:srgbClr val="33C8FD"/>
    <a:srgbClr val="775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5E65-9FA3-8483-EF3E-A9D9B72E7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54CB8-53D6-8869-3C27-B4E701EB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6603-C7BE-8012-D762-888EECB9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6D4B-F6D7-91AF-E22D-03D21CDF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7FF1-E394-6773-BCD1-984F06CB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8A5A-6919-2B13-3A76-C3131A5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ADFB-BBB5-23AF-D9E9-24155968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C840-59B9-E2C2-5641-8E7F5DAE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86FF-2689-C4BB-8185-2F4AB1B8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D85D-4E23-FBCF-1571-F4882A66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94773-F8CF-DB08-7EF3-CDEB1BF22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A2EA8-867D-9497-A7E7-5CF581BF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FC09-B7DD-01FA-F3CA-0505D108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6200-62D4-C9CF-9017-15696F65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3407-66D1-8CA3-340A-ABD7177A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ED74-4ED1-BB85-3987-49D464BC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4758-5745-879B-BFCD-BFB18D8B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8BFB-6D81-E344-357A-4F572F71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65E0-9150-878B-4719-DF2EB70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AF00-88F5-8B60-2B8F-1B1A116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8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3279-F3E3-7E9F-2CEF-7DE50259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5D9A1-297C-A399-516F-B93CD334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738E-D14F-2189-7D06-947B39D9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1D13-2631-5AC9-3826-5FA72E5D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6B97-3442-6BE1-6A6E-1F07A322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90FC-8C45-C9F2-46CA-D149A27C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AC05-D52D-3050-FFA7-8A0923D0D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FEBB5-0A1C-7EB5-F90C-7A6D4A1A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5052-7CE6-AA0F-FB9F-73A3D3BB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50F7-5C36-11DD-D720-8E2EEA7D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84B7B-22D7-8155-A297-6F75B1EB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1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D9A3-DCCE-869E-6AB0-85E6B3B5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141F9-13B2-938B-BDDC-365CEC73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C9E4-6AC5-E3BC-397B-8524C2C6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B9BE-64C3-5F76-5354-16D88363E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F5184-8B1E-76AE-BD27-FF31ECEA1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5A326-46DE-7549-71D2-754668D4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27447-FEF0-FAD7-7234-9C7AACC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BF9D9-1826-CCD6-5511-EA336895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5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6633-0E19-FF99-DEDA-8C6BB0C0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B4D8A-DD7E-3EF5-FA91-E2CE6383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27B6E-D9AD-5997-EE82-AFDCB1C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269B-B5EB-85DB-3B09-27FB15CD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9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AF2E0-74F2-5647-5E63-81143AE6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986E8-7FA9-932D-857B-21AE9556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6E3C-13FC-B2CD-630B-F7E4090C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5D7-9C76-D6F3-FE00-2FE7A248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896A-FF1D-C7DC-4C42-E0FD0F50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DFE24-6CA4-5ED9-FB16-D3374960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46895-AFD5-9FD7-9D3E-85CCA9A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77806-53B1-2DD8-1565-6AF5D67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F717F-54BC-EB29-4C4F-F144AEB9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DA6A-2CBA-7471-2720-4B938B7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C3B78-F35D-EDDA-7A42-C8BD9C3D1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027E5-7F73-367B-17D3-72E5EF810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777AE-57C1-E1BF-00A7-ED29298E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7337-DF3E-701B-7D61-E1516EEF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F6427-74CD-945F-A696-30AEC1F3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68C0D-D98E-3435-36F6-2E7CD2F9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0B6A-1DD5-49A6-98BC-C4A73B10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A15A-7A91-2F80-940F-CAA9C4FAD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E5ACD-87EB-4E60-949E-2B4F1262556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6EEE-1C18-E9DE-F7C8-C00D4B74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FD37-4B09-20E0-E8B5-0F822D79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D9BF8-9315-FC60-9317-F4378A1496AF}"/>
              </a:ext>
            </a:extLst>
          </p:cNvPr>
          <p:cNvSpPr/>
          <p:nvPr/>
        </p:nvSpPr>
        <p:spPr>
          <a:xfrm>
            <a:off x="-4" y="8965"/>
            <a:ext cx="12192002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960E3F-3C85-1A6A-7DDC-EEAD8A75E13E}"/>
              </a:ext>
            </a:extLst>
          </p:cNvPr>
          <p:cNvSpPr/>
          <p:nvPr/>
        </p:nvSpPr>
        <p:spPr>
          <a:xfrm rot="769955">
            <a:off x="9630999" y="3176653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DDE032-674B-3F86-319E-BBF0E96AB439}"/>
              </a:ext>
            </a:extLst>
          </p:cNvPr>
          <p:cNvSpPr/>
          <p:nvPr/>
        </p:nvSpPr>
        <p:spPr>
          <a:xfrm rot="18456772">
            <a:off x="10173133" y="30125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9B0B8-7A1F-E744-3688-6DA340180993}"/>
              </a:ext>
            </a:extLst>
          </p:cNvPr>
          <p:cNvSpPr txBox="1"/>
          <p:nvPr/>
        </p:nvSpPr>
        <p:spPr>
          <a:xfrm>
            <a:off x="2167943" y="1706714"/>
            <a:ext cx="70372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Di-Gait-Tron</a:t>
            </a:r>
          </a:p>
          <a:p>
            <a:pPr algn="ctr"/>
            <a:r>
              <a:rPr lang="en-IN" sz="2800" dirty="0"/>
              <a:t>Bipedal Walker with </a:t>
            </a:r>
            <a:r>
              <a:rPr lang="en-IN" sz="2800" dirty="0" err="1"/>
              <a:t>DeepRL</a:t>
            </a:r>
            <a:r>
              <a:rPr lang="en-IN" sz="2800" dirty="0"/>
              <a:t> algorithm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3BF22F2-4512-2278-FFDA-D46C42C262A6}"/>
              </a:ext>
            </a:extLst>
          </p:cNvPr>
          <p:cNvSpPr/>
          <p:nvPr/>
        </p:nvSpPr>
        <p:spPr>
          <a:xfrm rot="5400000">
            <a:off x="933098" y="1883357"/>
            <a:ext cx="841141" cy="1685365"/>
          </a:xfrm>
          <a:prstGeom prst="triangle">
            <a:avLst>
              <a:gd name="adj" fmla="val 4761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C3375D-36E4-1B34-34E7-EAC5CB20844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10986" y="2305469"/>
            <a:ext cx="1" cy="3369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A806F8C-A4E4-31CE-CE7F-E0638EC431B2}"/>
              </a:ext>
            </a:extLst>
          </p:cNvPr>
          <p:cNvSpPr/>
          <p:nvPr/>
        </p:nvSpPr>
        <p:spPr>
          <a:xfrm>
            <a:off x="-2" y="4952310"/>
            <a:ext cx="12192002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DC0AA-9DA2-9868-29FD-2854B634C51F}"/>
              </a:ext>
            </a:extLst>
          </p:cNvPr>
          <p:cNvSpPr/>
          <p:nvPr/>
        </p:nvSpPr>
        <p:spPr>
          <a:xfrm rot="1632343">
            <a:off x="10321517" y="3834162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21F80C-2D76-9627-B55F-ABA52F154C22}"/>
              </a:ext>
            </a:extLst>
          </p:cNvPr>
          <p:cNvSpPr/>
          <p:nvPr/>
        </p:nvSpPr>
        <p:spPr>
          <a:xfrm rot="3785536">
            <a:off x="9088697" y="3953991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ADD0C-4966-949C-78C2-6AFD9714C63E}"/>
              </a:ext>
            </a:extLst>
          </p:cNvPr>
          <p:cNvCxnSpPr>
            <a:cxnSpLocks/>
          </p:cNvCxnSpPr>
          <p:nvPr/>
        </p:nvCxnSpPr>
        <p:spPr>
          <a:xfrm>
            <a:off x="9794805" y="3109930"/>
            <a:ext cx="2397193" cy="856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FEAA25F7-CFB9-0CF8-57B0-87E840867908}"/>
              </a:ext>
            </a:extLst>
          </p:cNvPr>
          <p:cNvSpPr/>
          <p:nvPr/>
        </p:nvSpPr>
        <p:spPr>
          <a:xfrm rot="20975167">
            <a:off x="8946719" y="2494935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3CFDA-D3FD-85A6-E19F-07DD2B04371F}"/>
              </a:ext>
            </a:extLst>
          </p:cNvPr>
          <p:cNvSpPr txBox="1"/>
          <p:nvPr/>
        </p:nvSpPr>
        <p:spPr>
          <a:xfrm>
            <a:off x="2986763" y="5396753"/>
            <a:ext cx="185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Biswajit Rana</a:t>
            </a:r>
          </a:p>
          <a:p>
            <a:pPr algn="ctr"/>
            <a:r>
              <a:rPr lang="en-US" dirty="0"/>
              <a:t>B2330026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4F3B0-A267-7BB8-CEE0-EB873ED2F189}"/>
              </a:ext>
            </a:extLst>
          </p:cNvPr>
          <p:cNvSpPr txBox="1"/>
          <p:nvPr/>
        </p:nvSpPr>
        <p:spPr>
          <a:xfrm>
            <a:off x="6423972" y="5419749"/>
            <a:ext cx="185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Debayan</a:t>
            </a:r>
            <a:r>
              <a:rPr lang="en-US" dirty="0"/>
              <a:t> Datta</a:t>
            </a:r>
          </a:p>
          <a:p>
            <a:pPr algn="ctr"/>
            <a:r>
              <a:rPr lang="en-US" dirty="0"/>
              <a:t>B2330027</a:t>
            </a:r>
          </a:p>
        </p:txBody>
      </p:sp>
    </p:spTree>
    <p:extLst>
      <p:ext uri="{BB962C8B-B14F-4D97-AF65-F5344CB8AC3E}">
        <p14:creationId xmlns:p14="http://schemas.microsoft.com/office/powerpoint/2010/main" val="13922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4910FA-8A41-409B-77DA-EB1D139825E6}"/>
              </a:ext>
            </a:extLst>
          </p:cNvPr>
          <p:cNvSpPr/>
          <p:nvPr/>
        </p:nvSpPr>
        <p:spPr>
          <a:xfrm>
            <a:off x="0" y="0"/>
            <a:ext cx="12191998" cy="6852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80807-9ECD-ACEC-93DA-A044ED54950C}"/>
              </a:ext>
            </a:extLst>
          </p:cNvPr>
          <p:cNvSpPr/>
          <p:nvPr/>
        </p:nvSpPr>
        <p:spPr>
          <a:xfrm>
            <a:off x="0" y="4944165"/>
            <a:ext cx="10425953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21835-8EF8-F5C7-42E4-86FF8C15769A}"/>
              </a:ext>
            </a:extLst>
          </p:cNvPr>
          <p:cNvSpPr/>
          <p:nvPr/>
        </p:nvSpPr>
        <p:spPr>
          <a:xfrm rot="20484034">
            <a:off x="9160227" y="2852069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7EB0E-CAD9-D462-7648-D92C971F88AD}"/>
              </a:ext>
            </a:extLst>
          </p:cNvPr>
          <p:cNvSpPr/>
          <p:nvPr/>
        </p:nvSpPr>
        <p:spPr>
          <a:xfrm rot="668044">
            <a:off x="8833496" y="2848864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F91D3-13D7-4E51-03C0-D1414F5E17E2}"/>
              </a:ext>
            </a:extLst>
          </p:cNvPr>
          <p:cNvSpPr/>
          <p:nvPr/>
        </p:nvSpPr>
        <p:spPr>
          <a:xfrm rot="1460350">
            <a:off x="8506852" y="3857445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3E698-80B7-6CF3-0B5B-788EE2BACF14}"/>
              </a:ext>
            </a:extLst>
          </p:cNvPr>
          <p:cNvSpPr/>
          <p:nvPr/>
        </p:nvSpPr>
        <p:spPr>
          <a:xfrm rot="21339165">
            <a:off x="9382530" y="3847834"/>
            <a:ext cx="233079" cy="1090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916-0DA0-76DB-6165-7C7420A7E0A3}"/>
              </a:ext>
            </a:extLst>
          </p:cNvPr>
          <p:cNvCxnSpPr>
            <a:cxnSpLocks/>
          </p:cNvCxnSpPr>
          <p:nvPr/>
        </p:nvCxnSpPr>
        <p:spPr>
          <a:xfrm>
            <a:off x="9167679" y="2752165"/>
            <a:ext cx="1017602" cy="218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40B9D435-F5F1-A39E-2225-4486E9BCF816}"/>
              </a:ext>
            </a:extLst>
          </p:cNvPr>
          <p:cNvSpPr/>
          <p:nvPr/>
        </p:nvSpPr>
        <p:spPr>
          <a:xfrm rot="20668429">
            <a:off x="8193814" y="2153156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0FED2-2951-88F9-B702-B4751908177D}"/>
              </a:ext>
            </a:extLst>
          </p:cNvPr>
          <p:cNvSpPr txBox="1"/>
          <p:nvPr/>
        </p:nvSpPr>
        <p:spPr>
          <a:xfrm>
            <a:off x="2261827" y="217707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926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822F40-FBC7-CCC4-1F78-7735FFB33565}"/>
              </a:ext>
            </a:extLst>
          </p:cNvPr>
          <p:cNvSpPr/>
          <p:nvPr/>
        </p:nvSpPr>
        <p:spPr>
          <a:xfrm>
            <a:off x="-4" y="0"/>
            <a:ext cx="12192002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B984-5891-9B86-3308-7034A50A2DF3}"/>
              </a:ext>
            </a:extLst>
          </p:cNvPr>
          <p:cNvSpPr/>
          <p:nvPr/>
        </p:nvSpPr>
        <p:spPr>
          <a:xfrm rot="769955">
            <a:off x="9630999" y="3176653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7991C-3C4C-BB4A-068C-812DD14841B7}"/>
              </a:ext>
            </a:extLst>
          </p:cNvPr>
          <p:cNvSpPr/>
          <p:nvPr/>
        </p:nvSpPr>
        <p:spPr>
          <a:xfrm rot="18456772">
            <a:off x="10173133" y="30125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19130-D3B7-A21F-4C1D-B47768A6D9C2}"/>
              </a:ext>
            </a:extLst>
          </p:cNvPr>
          <p:cNvSpPr/>
          <p:nvPr/>
        </p:nvSpPr>
        <p:spPr>
          <a:xfrm>
            <a:off x="-2" y="4952310"/>
            <a:ext cx="12192002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FF05A-3B8A-1EE4-78B0-3E46CC5BA7FD}"/>
              </a:ext>
            </a:extLst>
          </p:cNvPr>
          <p:cNvSpPr/>
          <p:nvPr/>
        </p:nvSpPr>
        <p:spPr>
          <a:xfrm rot="1632343">
            <a:off x="10321517" y="3834162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37CB4D-D54A-7403-584F-0518F9C8CF68}"/>
              </a:ext>
            </a:extLst>
          </p:cNvPr>
          <p:cNvSpPr/>
          <p:nvPr/>
        </p:nvSpPr>
        <p:spPr>
          <a:xfrm rot="3785536">
            <a:off x="9088697" y="3953991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CB8163-987A-A851-816F-32E5C594BDEF}"/>
              </a:ext>
            </a:extLst>
          </p:cNvPr>
          <p:cNvCxnSpPr>
            <a:cxnSpLocks/>
          </p:cNvCxnSpPr>
          <p:nvPr/>
        </p:nvCxnSpPr>
        <p:spPr>
          <a:xfrm>
            <a:off x="9794805" y="3109930"/>
            <a:ext cx="2397193" cy="856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3EDE211-6A08-9971-7D2B-2B159246C789}"/>
              </a:ext>
            </a:extLst>
          </p:cNvPr>
          <p:cNvSpPr/>
          <p:nvPr/>
        </p:nvSpPr>
        <p:spPr>
          <a:xfrm rot="20975167">
            <a:off x="8946719" y="2494935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6864E-95C4-9145-C86E-C2E445C9D7D8}"/>
              </a:ext>
            </a:extLst>
          </p:cNvPr>
          <p:cNvSpPr txBox="1"/>
          <p:nvPr/>
        </p:nvSpPr>
        <p:spPr>
          <a:xfrm>
            <a:off x="1873631" y="1819348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Details of the Agent and Environment </a:t>
            </a:r>
          </a:p>
        </p:txBody>
      </p:sp>
    </p:spTree>
    <p:extLst>
      <p:ext uri="{BB962C8B-B14F-4D97-AF65-F5344CB8AC3E}">
        <p14:creationId xmlns:p14="http://schemas.microsoft.com/office/powerpoint/2010/main" val="26805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FC220-B433-6EDE-E333-DD9EADD752FE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92717-2233-260D-01A2-D955A1D753D4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28722-5346-CB2D-CC42-2CB2A3A401FE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Details of the Agent and Environment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CD411-A3F6-E3E2-F660-38D33397D073}"/>
              </a:ext>
            </a:extLst>
          </p:cNvPr>
          <p:cNvSpPr txBox="1"/>
          <p:nvPr/>
        </p:nvSpPr>
        <p:spPr>
          <a:xfrm>
            <a:off x="394452" y="998827"/>
            <a:ext cx="99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Description: </a:t>
            </a:r>
            <a:r>
              <a:rPr lang="en-US" b="0" i="0" dirty="0">
                <a:effectLst/>
                <a:latin typeface="-apple-system"/>
              </a:rPr>
              <a:t>This is a simple 4-joint walker robot environment. There are two versions: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Normal, with slightly uneven terrain.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Hardcore, with ladders, stumps, pitfalls.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-apple-system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61C18A-DFE1-6684-B6E9-595FFBD7814A}"/>
              </a:ext>
            </a:extLst>
          </p:cNvPr>
          <p:cNvSpPr/>
          <p:nvPr/>
        </p:nvSpPr>
        <p:spPr>
          <a:xfrm rot="769955">
            <a:off x="3750154" y="3176653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D20953-88D8-BB5C-E461-BB3D191D7523}"/>
              </a:ext>
            </a:extLst>
          </p:cNvPr>
          <p:cNvSpPr/>
          <p:nvPr/>
        </p:nvSpPr>
        <p:spPr>
          <a:xfrm rot="18456772">
            <a:off x="4292288" y="30125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095BF7-E6DB-1A48-A909-6E257E1D03F3}"/>
              </a:ext>
            </a:extLst>
          </p:cNvPr>
          <p:cNvSpPr/>
          <p:nvPr/>
        </p:nvSpPr>
        <p:spPr>
          <a:xfrm rot="1632343">
            <a:off x="4440672" y="3834162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552288-9D41-FD54-5119-A8FE58294DD4}"/>
              </a:ext>
            </a:extLst>
          </p:cNvPr>
          <p:cNvSpPr/>
          <p:nvPr/>
        </p:nvSpPr>
        <p:spPr>
          <a:xfrm rot="3785536">
            <a:off x="3175861" y="3934351"/>
            <a:ext cx="233079" cy="969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44BD52-DFFD-F629-0DF9-D81235995D82}"/>
              </a:ext>
            </a:extLst>
          </p:cNvPr>
          <p:cNvCxnSpPr>
            <a:cxnSpLocks/>
          </p:cNvCxnSpPr>
          <p:nvPr/>
        </p:nvCxnSpPr>
        <p:spPr>
          <a:xfrm>
            <a:off x="3913960" y="3109930"/>
            <a:ext cx="4611475" cy="184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4F1DA93E-C9FF-C691-3C63-4B0E90B70748}"/>
              </a:ext>
            </a:extLst>
          </p:cNvPr>
          <p:cNvSpPr/>
          <p:nvPr/>
        </p:nvSpPr>
        <p:spPr>
          <a:xfrm rot="20975167">
            <a:off x="3065874" y="2494935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F1F05-8EFF-2422-C6C7-37DC7A683F3C}"/>
              </a:ext>
            </a:extLst>
          </p:cNvPr>
          <p:cNvSpPr txBox="1"/>
          <p:nvPr/>
        </p:nvSpPr>
        <p:spPr>
          <a:xfrm>
            <a:off x="4952997" y="5774889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428090-D365-DBF5-35AC-2D6D22DE36AC}"/>
              </a:ext>
            </a:extLst>
          </p:cNvPr>
          <p:cNvSpPr txBox="1"/>
          <p:nvPr/>
        </p:nvSpPr>
        <p:spPr>
          <a:xfrm>
            <a:off x="1986210" y="3547474"/>
            <a:ext cx="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Hip Joint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6416EB-970F-B190-D75C-349D5AC8F98C}"/>
              </a:ext>
            </a:extLst>
          </p:cNvPr>
          <p:cNvSpPr txBox="1"/>
          <p:nvPr/>
        </p:nvSpPr>
        <p:spPr>
          <a:xfrm>
            <a:off x="5226416" y="4085470"/>
            <a:ext cx="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Knee Joint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DE2EFA-8271-9F24-A05C-D02AEE79B7A4}"/>
              </a:ext>
            </a:extLst>
          </p:cNvPr>
          <p:cNvSpPr txBox="1"/>
          <p:nvPr/>
        </p:nvSpPr>
        <p:spPr>
          <a:xfrm>
            <a:off x="7520027" y="3970412"/>
            <a:ext cx="8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Lidar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6310B7-A92B-AD30-DB1A-465E690F8352}"/>
              </a:ext>
            </a:extLst>
          </p:cNvPr>
          <p:cNvSpPr txBox="1"/>
          <p:nvPr/>
        </p:nvSpPr>
        <p:spPr>
          <a:xfrm>
            <a:off x="4948518" y="2124745"/>
            <a:ext cx="8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Hull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D3F271-5C76-700C-F4A7-A469A767012B}"/>
              </a:ext>
            </a:extLst>
          </p:cNvPr>
          <p:cNvCxnSpPr>
            <a:cxnSpLocks/>
          </p:cNvCxnSpPr>
          <p:nvPr/>
        </p:nvCxnSpPr>
        <p:spPr>
          <a:xfrm flipV="1">
            <a:off x="2590800" y="3337318"/>
            <a:ext cx="1184736" cy="502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24C17D-53E5-6E64-7FFE-84720F019109}"/>
              </a:ext>
            </a:extLst>
          </p:cNvPr>
          <p:cNvCxnSpPr>
            <a:cxnSpLocks/>
          </p:cNvCxnSpPr>
          <p:nvPr/>
        </p:nvCxnSpPr>
        <p:spPr>
          <a:xfrm flipH="1" flipV="1">
            <a:off x="4948518" y="3946584"/>
            <a:ext cx="277898" cy="26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B8C1CD-417C-8C2E-2D67-765BB1035A1A}"/>
              </a:ext>
            </a:extLst>
          </p:cNvPr>
          <p:cNvCxnSpPr>
            <a:cxnSpLocks/>
          </p:cNvCxnSpPr>
          <p:nvPr/>
        </p:nvCxnSpPr>
        <p:spPr>
          <a:xfrm flipH="1">
            <a:off x="4557211" y="2334552"/>
            <a:ext cx="402509" cy="14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FF7630-3244-F2E3-8F5B-B242D33A4273}"/>
              </a:ext>
            </a:extLst>
          </p:cNvPr>
          <p:cNvCxnSpPr>
            <a:cxnSpLocks/>
          </p:cNvCxnSpPr>
          <p:nvPr/>
        </p:nvCxnSpPr>
        <p:spPr>
          <a:xfrm>
            <a:off x="7835145" y="4339800"/>
            <a:ext cx="0" cy="24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4F221-A597-1D17-1A27-82C2ACD803DE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7CBE8-CFD2-0D39-F62F-A3DFBED29346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83B38-278B-DC76-78A8-F4CF64393960}"/>
              </a:ext>
            </a:extLst>
          </p:cNvPr>
          <p:cNvSpPr txBox="1"/>
          <p:nvPr/>
        </p:nvSpPr>
        <p:spPr>
          <a:xfrm>
            <a:off x="457206" y="918435"/>
            <a:ext cx="110534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Action Space: </a:t>
            </a:r>
            <a:r>
              <a:rPr lang="en-US" b="0" i="0" dirty="0">
                <a:effectLst/>
                <a:latin typeface="-apple-system"/>
              </a:rPr>
              <a:t>Actions are motor speed values in the [-1, 1] range for each of the 4 joints at both hips and knees.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Observation Space: </a:t>
            </a:r>
            <a:r>
              <a:rPr lang="en-US" b="0" i="0" dirty="0">
                <a:effectLst/>
                <a:latin typeface="-apple-system"/>
              </a:rPr>
              <a:t>State consists of </a:t>
            </a:r>
            <a:r>
              <a:rPr lang="en-US" b="0" i="1" dirty="0">
                <a:effectLst/>
                <a:latin typeface="-apple-system"/>
              </a:rPr>
              <a:t>hull speed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1" dirty="0">
                <a:effectLst/>
                <a:latin typeface="-apple-system"/>
              </a:rPr>
              <a:t>angular velocity, horizontal speed, vertical speed, position of joints and joints angular speed, legs contact with ground, and 10 lidar rangefinder measurements</a:t>
            </a:r>
            <a:r>
              <a:rPr lang="en-US" b="0" i="0" dirty="0">
                <a:effectLst/>
                <a:latin typeface="-apple-system"/>
              </a:rPr>
              <a:t>. There are no coordinates in the state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Rewards</a:t>
            </a:r>
            <a:r>
              <a:rPr lang="en-IN" b="1" dirty="0"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Reward is given for moving forward, totaling 300+ points up to the far end. If the robot falls, it gets -100. Applying motor torque costs a small amount of points. A more optimal agent will get a better score.</a:t>
            </a:r>
            <a:endParaRPr lang="en-IN" b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Starting State</a:t>
            </a:r>
            <a:r>
              <a:rPr lang="en-IN" b="1" dirty="0"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The walker starts standing at the left end of the terrain with the hull horizontal, and both legs in the same position with a slight knee 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Episode Termination</a:t>
            </a:r>
            <a:r>
              <a:rPr lang="en-IN" b="1" dirty="0"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The episode will terminate if the hull gets in contact with the ground or if the walker exceeds the right end of the terrain length.</a:t>
            </a:r>
            <a:endParaRPr lang="en-IN" b="1" i="0" dirty="0"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2733A-6B64-2B89-E33D-756C514D76C2}"/>
              </a:ext>
            </a:extLst>
          </p:cNvPr>
          <p:cNvSpPr txBox="1"/>
          <p:nvPr/>
        </p:nvSpPr>
        <p:spPr>
          <a:xfrm>
            <a:off x="457206" y="3849718"/>
            <a:ext cx="1098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SFMono-Regular"/>
              </a:rPr>
              <a:t>Observation space = [-3.14 -5. -5. -5. -3.14 -5. -3.14 -5. -0. -3.14 -5. -3.14  1. 0. -1. -1. -1. -1. -1. -1. -1. -1. ],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85D8AA2-4F59-E98A-4B1B-D031E828DFBC}"/>
              </a:ext>
            </a:extLst>
          </p:cNvPr>
          <p:cNvSpPr/>
          <p:nvPr/>
        </p:nvSpPr>
        <p:spPr>
          <a:xfrm rot="16200000">
            <a:off x="2833592" y="3957379"/>
            <a:ext cx="230649" cy="75399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6C6BAD-251B-8F1E-034C-A21083D228D4}"/>
              </a:ext>
            </a:extLst>
          </p:cNvPr>
          <p:cNvSpPr/>
          <p:nvPr/>
        </p:nvSpPr>
        <p:spPr>
          <a:xfrm rot="16200000">
            <a:off x="3535320" y="4054341"/>
            <a:ext cx="230649" cy="53387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CAA3B2A-4473-ADA0-427C-F2EEC711941E}"/>
              </a:ext>
            </a:extLst>
          </p:cNvPr>
          <p:cNvSpPr/>
          <p:nvPr/>
        </p:nvSpPr>
        <p:spPr>
          <a:xfrm rot="16200000">
            <a:off x="5520004" y="2731047"/>
            <a:ext cx="230649" cy="318046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67EE098-7AA9-F462-80B0-F1B5D35AAD4A}"/>
              </a:ext>
            </a:extLst>
          </p:cNvPr>
          <p:cNvSpPr/>
          <p:nvPr/>
        </p:nvSpPr>
        <p:spPr>
          <a:xfrm rot="16200000">
            <a:off x="7410553" y="4105260"/>
            <a:ext cx="230649" cy="40341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63C47E8-A1FC-4FA5-DD2C-D784571690E6}"/>
              </a:ext>
            </a:extLst>
          </p:cNvPr>
          <p:cNvSpPr/>
          <p:nvPr/>
        </p:nvSpPr>
        <p:spPr>
          <a:xfrm rot="16200000">
            <a:off x="8849388" y="3167842"/>
            <a:ext cx="230649" cy="2277034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4C64D-F987-AEAC-8703-4A6834E6789B}"/>
              </a:ext>
            </a:extLst>
          </p:cNvPr>
          <p:cNvSpPr txBox="1"/>
          <p:nvPr/>
        </p:nvSpPr>
        <p:spPr>
          <a:xfrm>
            <a:off x="2115690" y="4431810"/>
            <a:ext cx="132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effectLst/>
                <a:latin typeface="-apple-system"/>
              </a:rPr>
              <a:t>hull  speed</a:t>
            </a:r>
            <a:r>
              <a:rPr lang="en-US" sz="1200" b="0" i="0" dirty="0">
                <a:effectLst/>
                <a:latin typeface="-apple-system"/>
              </a:rPr>
              <a:t>, </a:t>
            </a:r>
            <a:r>
              <a:rPr lang="en-US" sz="1200" b="0" i="1" dirty="0">
                <a:effectLst/>
                <a:latin typeface="-apple-system"/>
              </a:rPr>
              <a:t>angular velocity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82484-ADF4-BC49-FB42-DFA4ECF48FB0}"/>
              </a:ext>
            </a:extLst>
          </p:cNvPr>
          <p:cNvSpPr txBox="1"/>
          <p:nvPr/>
        </p:nvSpPr>
        <p:spPr>
          <a:xfrm>
            <a:off x="3238269" y="4443047"/>
            <a:ext cx="1224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>
                <a:effectLst/>
                <a:latin typeface="-apple-system"/>
              </a:rPr>
              <a:t>horizontal speed, vertical speed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920C36-DCD4-EFC9-0147-50461586CCED}"/>
              </a:ext>
            </a:extLst>
          </p:cNvPr>
          <p:cNvSpPr txBox="1"/>
          <p:nvPr/>
        </p:nvSpPr>
        <p:spPr>
          <a:xfrm>
            <a:off x="4518215" y="4462403"/>
            <a:ext cx="285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>
                <a:effectLst/>
                <a:latin typeface="-apple-system"/>
              </a:rPr>
              <a:t>position of joints and joints angular speed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085E8-400F-6287-2690-5DF9B3C2B09A}"/>
              </a:ext>
            </a:extLst>
          </p:cNvPr>
          <p:cNvSpPr txBox="1"/>
          <p:nvPr/>
        </p:nvSpPr>
        <p:spPr>
          <a:xfrm>
            <a:off x="7095559" y="4431810"/>
            <a:ext cx="950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1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legs contact with ground</a:t>
            </a:r>
            <a:endParaRPr lang="en-IN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5613DC-C1E7-A581-EE95-8C9898796560}"/>
              </a:ext>
            </a:extLst>
          </p:cNvPr>
          <p:cNvSpPr txBox="1"/>
          <p:nvPr/>
        </p:nvSpPr>
        <p:spPr>
          <a:xfrm>
            <a:off x="7956160" y="4449699"/>
            <a:ext cx="2541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>
                <a:effectLst/>
                <a:latin typeface="-apple-system"/>
              </a:rPr>
              <a:t>10 lidar rangefinder measurements</a:t>
            </a:r>
            <a:endParaRPr lang="en-I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2883B-8913-8024-2F1E-183F8B2F1FA6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Details of the Agent and Environment :</a:t>
            </a:r>
          </a:p>
        </p:txBody>
      </p:sp>
    </p:spTree>
    <p:extLst>
      <p:ext uri="{BB962C8B-B14F-4D97-AF65-F5344CB8AC3E}">
        <p14:creationId xmlns:p14="http://schemas.microsoft.com/office/powerpoint/2010/main" val="5230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2D2878-7FFD-EC4E-74B2-77433A4B7022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4DE2B-1F15-73E8-CAD2-B3551CE14C8C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70A8B-D658-845E-748B-53EBE9CA8A21}"/>
              </a:ext>
            </a:extLst>
          </p:cNvPr>
          <p:cNvSpPr/>
          <p:nvPr/>
        </p:nvSpPr>
        <p:spPr>
          <a:xfrm rot="2843865">
            <a:off x="9705691" y="2951406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7603E-F95E-4D5F-184C-6FEB1F314F29}"/>
              </a:ext>
            </a:extLst>
          </p:cNvPr>
          <p:cNvSpPr/>
          <p:nvPr/>
        </p:nvSpPr>
        <p:spPr>
          <a:xfrm rot="345800">
            <a:off x="10216995" y="31754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14F91-0D6C-4886-76FA-30E6B2CDEEDA}"/>
              </a:ext>
            </a:extLst>
          </p:cNvPr>
          <p:cNvSpPr/>
          <p:nvPr/>
        </p:nvSpPr>
        <p:spPr>
          <a:xfrm rot="3169403">
            <a:off x="9725553" y="3978153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7BA8A-CBA2-A368-8ECD-901568CBCC56}"/>
              </a:ext>
            </a:extLst>
          </p:cNvPr>
          <p:cNvSpPr/>
          <p:nvPr/>
        </p:nvSpPr>
        <p:spPr>
          <a:xfrm rot="5303928">
            <a:off x="8898346" y="3393456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D7D9B-27DF-0FB2-7956-35225D68C07B}"/>
              </a:ext>
            </a:extLst>
          </p:cNvPr>
          <p:cNvCxnSpPr>
            <a:cxnSpLocks/>
          </p:cNvCxnSpPr>
          <p:nvPr/>
        </p:nvCxnSpPr>
        <p:spPr>
          <a:xfrm>
            <a:off x="10148360" y="3057588"/>
            <a:ext cx="1866419" cy="1880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3C40C671-F766-ACC7-C787-C3BDC398C109}"/>
              </a:ext>
            </a:extLst>
          </p:cNvPr>
          <p:cNvSpPr/>
          <p:nvPr/>
        </p:nvSpPr>
        <p:spPr>
          <a:xfrm rot="2104285">
            <a:off x="9651145" y="2592166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2BC68-304C-C1AC-F552-36FEFE24FD10}"/>
              </a:ext>
            </a:extLst>
          </p:cNvPr>
          <p:cNvSpPr txBox="1"/>
          <p:nvPr/>
        </p:nvSpPr>
        <p:spPr>
          <a:xfrm>
            <a:off x="3621022" y="2051572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90569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8BB217-D80A-DF64-B7CE-13A702B3EC81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F1B3E-9575-F820-2AC7-B36C76836A91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199F5-36CD-3971-773E-52A7324F4B95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Deep Q-Learning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DDB7C7-B324-026B-E712-0F338572A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575855"/>
            <a:ext cx="5240412" cy="4161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D70586-84F3-FF10-024C-AFA9FD4AE84D}"/>
              </a:ext>
            </a:extLst>
          </p:cNvPr>
          <p:cNvSpPr txBox="1"/>
          <p:nvPr/>
        </p:nvSpPr>
        <p:spPr>
          <a:xfrm>
            <a:off x="9879104" y="717176"/>
            <a:ext cx="208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and target network</a:t>
            </a:r>
            <a:endParaRPr lang="en-IN" sz="105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06AA23-2A79-90E3-ED95-3E8706483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" y="2317186"/>
            <a:ext cx="5262554" cy="24246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18F00A-3340-AB2B-2683-8B67F6EC5855}"/>
              </a:ext>
            </a:extLst>
          </p:cNvPr>
          <p:cNvSpPr txBox="1"/>
          <p:nvPr/>
        </p:nvSpPr>
        <p:spPr>
          <a:xfrm>
            <a:off x="8139954" y="6584119"/>
            <a:ext cx="3847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00" dirty="0"/>
              <a:t>Paper : </a:t>
            </a:r>
            <a:r>
              <a:rPr lang="en-US" sz="1000" dirty="0">
                <a:effectLst/>
                <a:latin typeface="Arial" panose="020B0604020202020204" pitchFamily="34" charset="0"/>
              </a:rPr>
              <a:t>Human-level control through deep reinforcement learning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36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265D91-40F1-54D2-75C7-56B06727F2FD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84D0D-E8EE-5A40-6B4E-20B40E12D60B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04FFE-FBB2-F76D-B611-70D4E6E3A52C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Deep Deterministic Policy Gradient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CB26C-CB5E-AC59-9E66-C0D3EF0B7214}"/>
              </a:ext>
            </a:extLst>
          </p:cNvPr>
          <p:cNvSpPr txBox="1"/>
          <p:nvPr/>
        </p:nvSpPr>
        <p:spPr>
          <a:xfrm>
            <a:off x="8139953" y="6584119"/>
            <a:ext cx="436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00" dirty="0"/>
              <a:t>Paper : CONTINUOUS CONTROL WITH DEEP REINFORCEMENT LEARNING</a:t>
            </a:r>
            <a:endParaRPr lang="en-US" sz="1000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5C626-005B-1F57-5788-02F9E80B7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94" y="634003"/>
            <a:ext cx="5641590" cy="4192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64EDE0-B9A0-41D3-9045-FDADE502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4" y="2347520"/>
            <a:ext cx="5784330" cy="23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7E310-4EEC-FA5D-12C2-22671479347E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75C36-A8FB-676C-2F63-C0A7829060B6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376C1-A614-D57A-E35A-F6A1C25F9339}"/>
              </a:ext>
            </a:extLst>
          </p:cNvPr>
          <p:cNvSpPr/>
          <p:nvPr/>
        </p:nvSpPr>
        <p:spPr>
          <a:xfrm rot="1365952">
            <a:off x="9365597" y="3685075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D23D8-B272-4B23-05C6-64419B31D3D7}"/>
              </a:ext>
            </a:extLst>
          </p:cNvPr>
          <p:cNvSpPr/>
          <p:nvPr/>
        </p:nvSpPr>
        <p:spPr>
          <a:xfrm rot="16865471">
            <a:off x="10137838" y="3239627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C89AE-BA43-0146-8B8B-5102B5FA6D59}"/>
              </a:ext>
            </a:extLst>
          </p:cNvPr>
          <p:cNvSpPr/>
          <p:nvPr/>
        </p:nvSpPr>
        <p:spPr>
          <a:xfrm rot="20739468">
            <a:off x="10717528" y="3854486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0E96A-1B60-9397-CBBC-F142344C8AE3}"/>
              </a:ext>
            </a:extLst>
          </p:cNvPr>
          <p:cNvSpPr/>
          <p:nvPr/>
        </p:nvSpPr>
        <p:spPr>
          <a:xfrm rot="4775025">
            <a:off x="8776137" y="4323905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0A952-99DC-9D4D-7511-392115BC17D4}"/>
              </a:ext>
            </a:extLst>
          </p:cNvPr>
          <p:cNvCxnSpPr>
            <a:cxnSpLocks/>
          </p:cNvCxnSpPr>
          <p:nvPr/>
        </p:nvCxnSpPr>
        <p:spPr>
          <a:xfrm>
            <a:off x="9707024" y="3429000"/>
            <a:ext cx="232788" cy="1537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C0DD89A6-C413-2B5E-3C8E-7648F29C9BE7}"/>
              </a:ext>
            </a:extLst>
          </p:cNvPr>
          <p:cNvSpPr/>
          <p:nvPr/>
        </p:nvSpPr>
        <p:spPr>
          <a:xfrm rot="20668429">
            <a:off x="8802031" y="3065097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B0BFE-D4E1-CE6C-3C84-749DEB809374}"/>
              </a:ext>
            </a:extLst>
          </p:cNvPr>
          <p:cNvSpPr txBox="1"/>
          <p:nvPr/>
        </p:nvSpPr>
        <p:spPr>
          <a:xfrm>
            <a:off x="2261827" y="217707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</a:t>
            </a:r>
            <a:r>
              <a:rPr lang="en-IN" sz="5400" dirty="0"/>
              <a:t>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805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C8B75-ED2C-BB1C-C9E4-E4FDFB8690CB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9976A-B9DB-7DDA-2D70-5D897AB26B2E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C2E0D-A6FB-07DD-D6D1-067980D6F31E}"/>
              </a:ext>
            </a:extLst>
          </p:cNvPr>
          <p:cNvSpPr txBox="1"/>
          <p:nvPr/>
        </p:nvSpPr>
        <p:spPr>
          <a:xfrm>
            <a:off x="394453" y="358585"/>
            <a:ext cx="951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Pytorch</a:t>
            </a:r>
            <a:r>
              <a:rPr lang="en-US" dirty="0"/>
              <a:t> to implement the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Making separate classes for actor network ,critic network ,replay buffer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Trained for 3500 episodes.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C6B2F-2FE1-E208-4160-A6CC8C2A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7" y="1497911"/>
            <a:ext cx="4182581" cy="2817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092474-4A30-7645-EE03-0AED5ACA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03" y="1477088"/>
            <a:ext cx="4815625" cy="2817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F86A54-E783-C561-3EA4-483B562D7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7" y="4459315"/>
            <a:ext cx="6761545" cy="1282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A1FD73-8873-1993-9F7D-F009E8724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56" y="4459315"/>
            <a:ext cx="2486372" cy="914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250CBC-E0E1-0A16-98C2-623430891111}"/>
              </a:ext>
            </a:extLst>
          </p:cNvPr>
          <p:cNvSpPr txBox="1"/>
          <p:nvPr/>
        </p:nvSpPr>
        <p:spPr>
          <a:xfrm>
            <a:off x="1118958" y="6149789"/>
            <a:ext cx="818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: https://github.com/biswajit-github-2022/bipedal-walker-with-ddpg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21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410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SFMono-Regular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BISWAJIT RANA</dc:creator>
  <cp:lastModifiedBy>BISWAJIT RANA</cp:lastModifiedBy>
  <cp:revision>27</cp:revision>
  <cp:lastPrinted>2024-11-26T12:56:49Z</cp:lastPrinted>
  <dcterms:created xsi:type="dcterms:W3CDTF">2024-11-24T10:18:40Z</dcterms:created>
  <dcterms:modified xsi:type="dcterms:W3CDTF">2024-11-28T05:44:06Z</dcterms:modified>
</cp:coreProperties>
</file>