
<file path=[Content_Types].xml><?xml version="1.0" encoding="utf-8"?>
<Types xmlns="http://schemas.openxmlformats.org/package/2006/content-types">
  <Default Extension="jpeg" ContentType="image/jpeg"/>
  <Default Extension="jpg" ContentType="image/png"/>
  <Default Extension="mp3" ContentType="audio/m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7" r:id="rId2"/>
    <p:sldId id="258" r:id="rId3"/>
    <p:sldId id="261" r:id="rId4"/>
    <p:sldId id="262" r:id="rId5"/>
    <p:sldId id="279" r:id="rId6"/>
    <p:sldId id="274" r:id="rId7"/>
    <p:sldId id="275" r:id="rId8"/>
    <p:sldId id="276" r:id="rId9"/>
    <p:sldId id="263" r:id="rId10"/>
    <p:sldId id="266" r:id="rId11"/>
    <p:sldId id="264" r:id="rId12"/>
    <p:sldId id="271" r:id="rId13"/>
    <p:sldId id="272" r:id="rId14"/>
    <p:sldId id="265" r:id="rId15"/>
    <p:sldId id="269" r:id="rId16"/>
    <p:sldId id="277" r:id="rId17"/>
    <p:sldId id="278" r:id="rId18"/>
    <p:sldId id="270" r:id="rId19"/>
    <p:sldId id="273" r:id="rId20"/>
    <p:sldId id="26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7BCF04-5FAB-4FB7-96BD-94AA9EE4A9B1}" type="datetimeFigureOut">
              <a:rPr lang="en-IN" smtClean="0"/>
              <a:t>01-01-2025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937E19-B269-43F7-B797-E304E4D15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469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FCCEAE-0DFA-4BB3-AB62-EC0C9018CE79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136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937E19-B269-43F7-B797-E304E4D15267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034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011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18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141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492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226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1776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6855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5342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424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712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78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497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956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78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347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175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1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3642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media" Target="../media/media4.wav"/><Relationship Id="rId2" Type="http://schemas.openxmlformats.org/officeDocument/2006/relationships/audio" Target="../media/media3.wav"/><Relationship Id="rId1" Type="http://schemas.microsoft.com/office/2007/relationships/media" Target="../media/media3.wav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4.wav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media" Target="../media/media2.mp3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2.mp3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504C5BF-FE0E-0378-21D4-1472AFFFF0F9}"/>
              </a:ext>
            </a:extLst>
          </p:cNvPr>
          <p:cNvSpPr txBox="1"/>
          <p:nvPr/>
        </p:nvSpPr>
        <p:spPr>
          <a:xfrm>
            <a:off x="3814481" y="4285129"/>
            <a:ext cx="4240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 : Biswajit Rana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Roll No.: B2330026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M.Sc. Big Data Analytics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F5C1AD-989C-9DA8-4DAB-5FF0C3BE46E1}"/>
              </a:ext>
            </a:extLst>
          </p:cNvPr>
          <p:cNvSpPr txBox="1"/>
          <p:nvPr/>
        </p:nvSpPr>
        <p:spPr>
          <a:xfrm>
            <a:off x="-62753" y="1398529"/>
            <a:ext cx="11994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1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Audio-Visual  Generation  From  Text   Input</a:t>
            </a:r>
            <a:endParaRPr kumimoji="0" lang="en-IN" sz="4800" b="1" i="1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C02D9D-052C-CEAD-B14E-4ADDCFDC5360}"/>
              </a:ext>
            </a:extLst>
          </p:cNvPr>
          <p:cNvSpPr txBox="1"/>
          <p:nvPr/>
        </p:nvSpPr>
        <p:spPr>
          <a:xfrm>
            <a:off x="3948952" y="3198167"/>
            <a:ext cx="3971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Supervisor :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Champak Dutta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8676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A9B519-CA8C-EEAB-3A1D-2BC74CB490C3}"/>
              </a:ext>
            </a:extLst>
          </p:cNvPr>
          <p:cNvSpPr txBox="1"/>
          <p:nvPr/>
        </p:nvSpPr>
        <p:spPr>
          <a:xfrm>
            <a:off x="635000" y="468597"/>
            <a:ext cx="6096000" cy="4598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i="1" dirty="0">
                <a:solidFill>
                  <a:srgbClr val="FFC000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Input and output Formatting </a:t>
            </a:r>
            <a:r>
              <a:rPr lang="en-IN" b="1" i="1" dirty="0">
                <a:solidFill>
                  <a:srgbClr val="FFC000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:</a:t>
            </a:r>
            <a:r>
              <a:rPr lang="en-US" b="1" i="1" dirty="0">
                <a:solidFill>
                  <a:srgbClr val="FFC000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E9A0FD-C8B9-9FC7-8AC3-9539B67126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052"/>
          <a:stretch/>
        </p:blipFill>
        <p:spPr>
          <a:xfrm>
            <a:off x="1588867" y="1120588"/>
            <a:ext cx="3449297" cy="25296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11EF6F-D08A-451D-3A87-8273DAFC5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863" b="8759"/>
          <a:stretch/>
        </p:blipFill>
        <p:spPr>
          <a:xfrm>
            <a:off x="6774484" y="1123518"/>
            <a:ext cx="3019302" cy="13606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B779D34-6890-0C50-2111-87453B7278B0}"/>
              </a:ext>
            </a:extLst>
          </p:cNvPr>
          <p:cNvSpPr txBox="1"/>
          <p:nvPr/>
        </p:nvSpPr>
        <p:spPr>
          <a:xfrm>
            <a:off x="1004047" y="4034118"/>
            <a:ext cx="56208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format of the input text prompt in the stage2 training.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Task Definition: It is used to give a description to the model as an initial prompt.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Text constraints : The texts to be put in side the boundaries.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HTML Formatting : The HTML format with empty coordinates of &lt;</a:t>
            </a:r>
            <a:r>
              <a:rPr lang="en-IN" dirty="0" err="1"/>
              <a:t>rect</a:t>
            </a:r>
            <a:r>
              <a:rPr lang="en-IN" dirty="0"/>
              <a:t>&gt; tag.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417C83-4CD8-E649-9CAA-1C9EC978D22E}"/>
              </a:ext>
            </a:extLst>
          </p:cNvPr>
          <p:cNvSpPr txBox="1"/>
          <p:nvPr/>
        </p:nvSpPr>
        <p:spPr>
          <a:xfrm>
            <a:off x="9877426" y="1369278"/>
            <a:ext cx="2314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Output of the model containing the complete HTML format with the proper coordinates of the boundaries.</a:t>
            </a:r>
            <a:endParaRPr lang="en-IN" sz="1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835A372-1285-6EF2-F4D6-4899E004A2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212" y="3372895"/>
            <a:ext cx="2083888" cy="301951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CE855C9-B13C-C5AD-5F98-AF6A99026B62}"/>
              </a:ext>
            </a:extLst>
          </p:cNvPr>
          <p:cNvSpPr txBox="1"/>
          <p:nvPr/>
        </p:nvSpPr>
        <p:spPr>
          <a:xfrm>
            <a:off x="9793786" y="4288393"/>
            <a:ext cx="2152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image by rendering the output HTML formal on the image.</a:t>
            </a:r>
            <a:endParaRPr lang="en-IN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90BAB0-31E3-64BC-47B3-EAE6FBE314D6}"/>
              </a:ext>
            </a:extLst>
          </p:cNvPr>
          <p:cNvCxnSpPr>
            <a:cxnSpLocks/>
          </p:cNvCxnSpPr>
          <p:nvPr/>
        </p:nvCxnSpPr>
        <p:spPr>
          <a:xfrm>
            <a:off x="5253861" y="1803847"/>
            <a:ext cx="12802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29C6239-4E1B-3949-75DC-20B94B9CAB33}"/>
              </a:ext>
            </a:extLst>
          </p:cNvPr>
          <p:cNvCxnSpPr>
            <a:cxnSpLocks/>
          </p:cNvCxnSpPr>
          <p:nvPr/>
        </p:nvCxnSpPr>
        <p:spPr>
          <a:xfrm>
            <a:off x="8360036" y="2484176"/>
            <a:ext cx="0" cy="7815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779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099256-E542-8960-B285-C2B8513C6F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5CB77A9-1681-2BE1-F160-57FCD7AD1AE0}"/>
              </a:ext>
            </a:extLst>
          </p:cNvPr>
          <p:cNvSpPr txBox="1"/>
          <p:nvPr/>
        </p:nvSpPr>
        <p:spPr>
          <a:xfrm>
            <a:off x="635000" y="468597"/>
            <a:ext cx="6096000" cy="4598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i="1" dirty="0">
                <a:solidFill>
                  <a:srgbClr val="FFC000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Architecture </a:t>
            </a:r>
            <a:r>
              <a:rPr lang="en-IN" b="1" i="1" dirty="0">
                <a:solidFill>
                  <a:srgbClr val="FFC000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:</a:t>
            </a:r>
            <a:r>
              <a:rPr lang="en-US" b="1" i="1" dirty="0">
                <a:solidFill>
                  <a:srgbClr val="FFC000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	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F4BC1D-5AE4-6D05-2E9C-80FB26A939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695" y="1276016"/>
            <a:ext cx="7994003" cy="22820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7F88B9-7B57-C70F-71D7-528CD31762B3}"/>
              </a:ext>
            </a:extLst>
          </p:cNvPr>
          <p:cNvSpPr txBox="1"/>
          <p:nvPr/>
        </p:nvSpPr>
        <p:spPr>
          <a:xfrm>
            <a:off x="634999" y="4007223"/>
            <a:ext cx="114135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 the first stage of training , the input image is send through a vision transformer DINOv2, to extract the important features.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Output of the DINOv2 is send </a:t>
            </a:r>
            <a:r>
              <a:rPr lang="en-US"/>
              <a:t>to an </a:t>
            </a:r>
            <a:r>
              <a:rPr lang="en-US" dirty="0"/>
              <a:t>adaptor . It is used to bring the </a:t>
            </a:r>
            <a:r>
              <a:rPr lang="en-US" dirty="0" err="1"/>
              <a:t>dimention</a:t>
            </a:r>
            <a:r>
              <a:rPr lang="en-US" dirty="0"/>
              <a:t> of the extracted feature to the </a:t>
            </a:r>
            <a:r>
              <a:rPr lang="en-US" dirty="0" err="1"/>
              <a:t>dimention</a:t>
            </a:r>
            <a:r>
              <a:rPr lang="en-US" dirty="0"/>
              <a:t> of the input space of the </a:t>
            </a:r>
            <a:r>
              <a:rPr lang="en-US" dirty="0" err="1"/>
              <a:t>CodeLLama</a:t>
            </a:r>
            <a:r>
              <a:rPr lang="en-US" dirty="0"/>
              <a:t>, with </a:t>
            </a:r>
            <a:r>
              <a:rPr lang="en-US" dirty="0" err="1"/>
              <a:t>Layernormalization</a:t>
            </a:r>
            <a:r>
              <a:rPr lang="en-US" dirty="0"/>
              <a:t> and positional encoding.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input text prompt then is tokenized and the embeddings are concatenated with the output of the adaptor.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output feature space representation is then sent to the </a:t>
            </a:r>
            <a:r>
              <a:rPr lang="en-US" dirty="0" err="1"/>
              <a:t>CodeLLama</a:t>
            </a:r>
            <a:r>
              <a:rPr lang="en-US" dirty="0"/>
              <a:t> to generate the </a:t>
            </a:r>
            <a:r>
              <a:rPr lang="en-US" dirty="0" err="1"/>
              <a:t>Decription</a:t>
            </a:r>
            <a:r>
              <a:rPr lang="en-US" dirty="0"/>
              <a:t> of the image.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stage1 training is done to train the adaptor , so that we can get the special context of the image and use it in the 2nd stage of training to generate the layout.</a:t>
            </a:r>
          </a:p>
        </p:txBody>
      </p:sp>
    </p:spTree>
    <p:extLst>
      <p:ext uri="{BB962C8B-B14F-4D97-AF65-F5344CB8AC3E}">
        <p14:creationId xmlns:p14="http://schemas.microsoft.com/office/powerpoint/2010/main" val="2033303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FF78F5-1A08-A5F0-7732-52DC9250FBC2}"/>
              </a:ext>
            </a:extLst>
          </p:cNvPr>
          <p:cNvSpPr txBox="1"/>
          <p:nvPr/>
        </p:nvSpPr>
        <p:spPr>
          <a:xfrm>
            <a:off x="635000" y="468597"/>
            <a:ext cx="6096000" cy="4598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i="1" dirty="0">
                <a:solidFill>
                  <a:srgbClr val="FFC000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DINOv2 </a:t>
            </a:r>
            <a:r>
              <a:rPr lang="en-IN" b="1" i="1" dirty="0">
                <a:solidFill>
                  <a:srgbClr val="FFC000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:</a:t>
            </a:r>
            <a:r>
              <a:rPr lang="en-US" b="1" i="1" dirty="0">
                <a:solidFill>
                  <a:srgbClr val="FFC000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E4DA9B-BA1B-867F-F155-3A59BB7665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1237996"/>
            <a:ext cx="2811891" cy="36396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8CB594-A56B-E976-0A86-E00BF00F6428}"/>
              </a:ext>
            </a:extLst>
          </p:cNvPr>
          <p:cNvSpPr txBox="1"/>
          <p:nvPr/>
        </p:nvSpPr>
        <p:spPr>
          <a:xfrm flipV="1">
            <a:off x="11681426" y="7056658"/>
            <a:ext cx="5967569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82B2FD-8151-E42D-631A-E76A9DE9B89A}"/>
              </a:ext>
            </a:extLst>
          </p:cNvPr>
          <p:cNvSpPr txBox="1"/>
          <p:nvPr/>
        </p:nvSpPr>
        <p:spPr>
          <a:xfrm>
            <a:off x="3660373" y="743737"/>
            <a:ext cx="758819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Input : Input is a </a:t>
            </a:r>
            <a:r>
              <a:rPr lang="en-US" dirty="0" err="1"/>
              <a:t>Patchified</a:t>
            </a:r>
            <a:r>
              <a:rPr lang="en-US" dirty="0"/>
              <a:t> image. Image is  divided into non-overlapping patches.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Patch Embedding : The fixed size patches are then flattened and linearly embedded into a vector, creating a sequence of  patch embeddings.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ViT</a:t>
            </a:r>
            <a:r>
              <a:rPr lang="en-US" dirty="0"/>
              <a:t> : The main architecture of the DINOv2 is Vision transformer which contains the MHA, Feed Forward Neural network and Layer normalization.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Global Pooling : After the image passes through the transformer blocks, the model performs global pooling (often a [CLS] token or an average pool) to aggregate information from all the patches, generating a global image feature vector.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Projection Head : A projection head (often a multi-layer perceptron, MLP) maps the output feature from the global pooling step into a representation space where it can be used for downstream tasks.</a:t>
            </a:r>
          </a:p>
        </p:txBody>
      </p:sp>
    </p:spTree>
    <p:extLst>
      <p:ext uri="{BB962C8B-B14F-4D97-AF65-F5344CB8AC3E}">
        <p14:creationId xmlns:p14="http://schemas.microsoft.com/office/powerpoint/2010/main" val="192202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7B07DF-F7AF-373A-822C-C720D8BF81C7}"/>
              </a:ext>
            </a:extLst>
          </p:cNvPr>
          <p:cNvSpPr txBox="1"/>
          <p:nvPr/>
        </p:nvSpPr>
        <p:spPr>
          <a:xfrm>
            <a:off x="635000" y="468597"/>
            <a:ext cx="6096000" cy="4598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i="1" dirty="0">
                <a:solidFill>
                  <a:srgbClr val="FFC000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Adaptor </a:t>
            </a:r>
            <a:r>
              <a:rPr lang="en-IN" b="1" i="1" dirty="0">
                <a:solidFill>
                  <a:srgbClr val="FFC000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:</a:t>
            </a:r>
            <a:r>
              <a:rPr lang="en-US" b="1" i="1" dirty="0">
                <a:solidFill>
                  <a:srgbClr val="FFC000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B82598-CD2D-016C-85E0-749418CDCD57}"/>
              </a:ext>
            </a:extLst>
          </p:cNvPr>
          <p:cNvSpPr txBox="1"/>
          <p:nvPr/>
        </p:nvSpPr>
        <p:spPr>
          <a:xfrm>
            <a:off x="762000" y="3629025"/>
            <a:ext cx="105346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 lightweight adaption method to efficiently finetune a Llama model in to an instruction following model.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We fix the Llama model, then prepend a learnable set of adaption prompts to the input instruction token.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Extract multiple features from the input image and concatenate all of then, then we concatenate the Text prompt and the feature vectors and send it through the adaptors to create a vector same as the embedding dimension of the llama model.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C117BF-CE11-6E6B-CB54-C98657B3B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900" y="928403"/>
            <a:ext cx="6438899" cy="244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34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CA273A3-0FCD-A948-613C-CA36370DC129}"/>
              </a:ext>
            </a:extLst>
          </p:cNvPr>
          <p:cNvSpPr txBox="1"/>
          <p:nvPr/>
        </p:nvSpPr>
        <p:spPr>
          <a:xfrm>
            <a:off x="635000" y="468597"/>
            <a:ext cx="6096000" cy="4598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i="1" dirty="0">
                <a:solidFill>
                  <a:srgbClr val="FFC000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Architecture </a:t>
            </a:r>
            <a:r>
              <a:rPr lang="en-IN" b="1" i="1" dirty="0">
                <a:solidFill>
                  <a:srgbClr val="FFC000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:</a:t>
            </a:r>
            <a:r>
              <a:rPr lang="en-US" b="1" i="1" dirty="0">
                <a:solidFill>
                  <a:srgbClr val="FFC000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	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2DD9BA-E0B8-D3F4-CA86-17AAFB9D8ECD}"/>
              </a:ext>
            </a:extLst>
          </p:cNvPr>
          <p:cNvSpPr txBox="1"/>
          <p:nvPr/>
        </p:nvSpPr>
        <p:spPr>
          <a:xfrm>
            <a:off x="634999" y="4007223"/>
            <a:ext cx="114135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 the second stage of training , the input is an image, a set of text prompts containing Task </a:t>
            </a:r>
            <a:r>
              <a:rPr lang="en-US" dirty="0" err="1"/>
              <a:t>Definition,Text</a:t>
            </a:r>
            <a:r>
              <a:rPr lang="en-US" dirty="0"/>
              <a:t> Constraint, HTML Format.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Input image is sent through the DINOv2 and then to the trained adapter to get the important features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input text prompt then is tokenized and the embeddings are concatenated with the output of the adaptor.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output feature space representation is then sent to the </a:t>
            </a:r>
            <a:r>
              <a:rPr lang="en-US" dirty="0" err="1"/>
              <a:t>CodeLLama</a:t>
            </a:r>
            <a:r>
              <a:rPr lang="en-US" dirty="0"/>
              <a:t> to generate the complete HTML Format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HTML format is sent through the Code renderer to get the boundaries on the image.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stage1 training is done to train the </a:t>
            </a:r>
            <a:r>
              <a:rPr lang="en-US" dirty="0" err="1"/>
              <a:t>CodeLLama</a:t>
            </a:r>
            <a:r>
              <a:rPr lang="en-US" dirty="0"/>
              <a:t> , so that we can train the Llama model for different images and get the proper boundaries.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48EEAAA-C4AC-94F0-2CCB-6DBC8836A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659" y="1300971"/>
            <a:ext cx="8229600" cy="233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608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84A3D3-8A0A-134B-CFE2-E8F1877C18C4}"/>
              </a:ext>
            </a:extLst>
          </p:cNvPr>
          <p:cNvSpPr txBox="1"/>
          <p:nvPr/>
        </p:nvSpPr>
        <p:spPr>
          <a:xfrm>
            <a:off x="762001" y="745549"/>
            <a:ext cx="11026588" cy="1988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C000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Text to Layout model(TextDeffuser-2) </a:t>
            </a:r>
            <a:r>
              <a:rPr lang="en-IN" b="1" i="1" dirty="0">
                <a:solidFill>
                  <a:srgbClr val="FFC000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:</a:t>
            </a:r>
            <a:r>
              <a:rPr lang="en-US" b="1" i="1" dirty="0">
                <a:solidFill>
                  <a:srgbClr val="FFC000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	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Diffusion models are good for generating images .But those models face challenges to create visual texts.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TextDiffuser-2, is such model which aims to unleash the power of language models for text rendering.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It uses two LLM model for layout planning  and layout encoding then uses a diffusion model for generating the image.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594F20-E167-3E2A-36C0-0BEFD480A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622" y="3198555"/>
            <a:ext cx="8716591" cy="234347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1A102CD-C668-EA4F-2DD3-D7D24FF3029F}"/>
              </a:ext>
            </a:extLst>
          </p:cNvPr>
          <p:cNvSpPr txBox="1"/>
          <p:nvPr/>
        </p:nvSpPr>
        <p:spPr>
          <a:xfrm>
            <a:off x="11636187" y="89647"/>
            <a:ext cx="367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C000"/>
                </a:solidFill>
              </a:rPr>
              <a:t>10</a:t>
            </a:r>
            <a:endParaRPr lang="en-IN" sz="1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90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6B96CF2-5BD1-ACA3-4205-5B16FBC8A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67554"/>
            <a:ext cx="10131425" cy="806824"/>
          </a:xfrm>
        </p:spPr>
        <p:txBody>
          <a:bodyPr/>
          <a:lstStyle/>
          <a:p>
            <a:r>
              <a:rPr lang="en-US" dirty="0"/>
              <a:t>Results of T2M</a:t>
            </a:r>
            <a:endParaRPr lang="en-IN" dirty="0"/>
          </a:p>
        </p:txBody>
      </p:sp>
      <p:pic>
        <p:nvPicPr>
          <p:cNvPr id="2" name="download">
            <a:hlinkClick r:id="" action="ppaction://media"/>
            <a:extLst>
              <a:ext uri="{FF2B5EF4-FFF2-40B4-BE49-F238E27FC236}">
                <a16:creationId xmlns:a16="http://schemas.microsoft.com/office/drawing/2014/main" id="{E11ADC73-D8B0-9237-3283-898520DAA4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9036424" y="1500717"/>
            <a:ext cx="591671" cy="5916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BAB6E2-73D0-5AB7-B31A-4E3D686D4FBF}"/>
              </a:ext>
            </a:extLst>
          </p:cNvPr>
          <p:cNvSpPr txBox="1"/>
          <p:nvPr/>
        </p:nvSpPr>
        <p:spPr>
          <a:xfrm>
            <a:off x="968188" y="1590363"/>
            <a:ext cx="8068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 input: 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"Meditational music , om sound in background.“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332671-C1D4-15D6-2667-DD8A3750A4B9}"/>
              </a:ext>
            </a:extLst>
          </p:cNvPr>
          <p:cNvSpPr txBox="1"/>
          <p:nvPr/>
        </p:nvSpPr>
        <p:spPr>
          <a:xfrm>
            <a:off x="968188" y="2782669"/>
            <a:ext cx="7826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 input: 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"90's </a:t>
            </a:r>
            <a:r>
              <a:rPr lang="en-US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ukalele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guiterist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plaiying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 blue "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endParaRPr lang="en-IN" dirty="0"/>
          </a:p>
        </p:txBody>
      </p:sp>
      <p:pic>
        <p:nvPicPr>
          <p:cNvPr id="7" name="ukalele">
            <a:hlinkClick r:id="" action="ppaction://media"/>
            <a:extLst>
              <a:ext uri="{FF2B5EF4-FFF2-40B4-BE49-F238E27FC236}">
                <a16:creationId xmlns:a16="http://schemas.microsoft.com/office/drawing/2014/main" id="{7D73D655-322C-7C04-A8E4-526C82790F61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9036424" y="2697504"/>
            <a:ext cx="609600" cy="60960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C7C58C5-F9AA-D42A-41ED-3CD66B85FDB5}"/>
              </a:ext>
            </a:extLst>
          </p:cNvPr>
          <p:cNvSpPr/>
          <p:nvPr/>
        </p:nvSpPr>
        <p:spPr>
          <a:xfrm>
            <a:off x="685801" y="475129"/>
            <a:ext cx="3240740" cy="618565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87FBEC-BD04-CA96-86F9-74980A8F2414}"/>
              </a:ext>
            </a:extLst>
          </p:cNvPr>
          <p:cNvSpPr txBox="1"/>
          <p:nvPr/>
        </p:nvSpPr>
        <p:spPr>
          <a:xfrm>
            <a:off x="11636187" y="89647"/>
            <a:ext cx="286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C000"/>
                </a:solidFill>
              </a:rPr>
              <a:t>9</a:t>
            </a:r>
            <a:endParaRPr lang="en-IN" sz="1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96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800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050207-0FD0-1EB1-9354-4784DF54735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910" b="4173"/>
          <a:stretch/>
        </p:blipFill>
        <p:spPr>
          <a:xfrm>
            <a:off x="985452" y="1583951"/>
            <a:ext cx="5515745" cy="134302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FA1CC3D-0591-A3A6-5CA5-1FFCB4410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67554"/>
            <a:ext cx="10131425" cy="806824"/>
          </a:xfrm>
        </p:spPr>
        <p:txBody>
          <a:bodyPr/>
          <a:lstStyle/>
          <a:p>
            <a:r>
              <a:rPr lang="en-US" dirty="0"/>
              <a:t>Results of T2M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93BCA2C-CE19-2F05-349C-0BCB5F533B2F}"/>
              </a:ext>
            </a:extLst>
          </p:cNvPr>
          <p:cNvSpPr/>
          <p:nvPr/>
        </p:nvSpPr>
        <p:spPr>
          <a:xfrm>
            <a:off x="685801" y="475129"/>
            <a:ext cx="3240740" cy="618565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F9859C-DAED-82C2-4B8D-9B81DB86ED87}"/>
              </a:ext>
            </a:extLst>
          </p:cNvPr>
          <p:cNvSpPr txBox="1"/>
          <p:nvPr/>
        </p:nvSpPr>
        <p:spPr>
          <a:xfrm>
            <a:off x="6705600" y="1174378"/>
            <a:ext cx="498157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FAD (Fréchet Audio Distance): Measures similarity between generated and ground-truth music using feature statistics; lower is better.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KL (</a:t>
            </a:r>
            <a:r>
              <a:rPr lang="en-US" dirty="0" err="1"/>
              <a:t>Kullback-Leibler</a:t>
            </a:r>
            <a:r>
              <a:rPr lang="en-US" dirty="0"/>
              <a:t> Divergence): Quantifies divergence between generated and real music probability distributions; lower is better.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CLAP Score: Evaluates semantic alignment of generated music with text prompts using cosine similarity; higher is better.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OVL (Overlap Score): Assesses temporal overlap and rhythmic alignment between generated and real music; higher is better.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REL (Relevance Score): Gauges thematic or stylistic adherence of music to the text prompt, often based on subjective scoring; higher is better.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0451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52D38A2-B12C-7D0D-A9C1-5B88B39CBDFC}"/>
              </a:ext>
            </a:extLst>
          </p:cNvPr>
          <p:cNvSpPr/>
          <p:nvPr/>
        </p:nvSpPr>
        <p:spPr>
          <a:xfrm>
            <a:off x="685802" y="217954"/>
            <a:ext cx="3047998" cy="618565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90BA4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4EBC836-1617-B515-857B-DB7052CC7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10379"/>
            <a:ext cx="10131425" cy="806824"/>
          </a:xfrm>
        </p:spPr>
        <p:txBody>
          <a:bodyPr/>
          <a:lstStyle/>
          <a:p>
            <a:r>
              <a:rPr lang="en-US" dirty="0"/>
              <a:t>Results of T2L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C6420C-0B2F-25FA-3C88-E74035D13680}"/>
              </a:ext>
            </a:extLst>
          </p:cNvPr>
          <p:cNvSpPr txBox="1"/>
          <p:nvPr/>
        </p:nvSpPr>
        <p:spPr>
          <a:xfrm>
            <a:off x="685800" y="807581"/>
            <a:ext cx="6096000" cy="4598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i="1" dirty="0">
                <a:solidFill>
                  <a:srgbClr val="FFC000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Sample Result </a:t>
            </a:r>
            <a:r>
              <a:rPr lang="en-IN" b="1" i="1" dirty="0">
                <a:solidFill>
                  <a:srgbClr val="FFC000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:</a:t>
            </a:r>
            <a:r>
              <a:rPr lang="en-US" b="1" i="1" dirty="0">
                <a:solidFill>
                  <a:srgbClr val="FFC000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	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75BA243-BBE6-EC9F-C1A1-D8911505A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700" y="1374926"/>
            <a:ext cx="1794341" cy="261604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D076888-E58D-0CB3-54F8-CA19036B1C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54" y="1374926"/>
            <a:ext cx="1789377" cy="261604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E98F046-3F6E-87E4-AB41-1277E94AC3A2}"/>
              </a:ext>
            </a:extLst>
          </p:cNvPr>
          <p:cNvSpPr txBox="1"/>
          <p:nvPr/>
        </p:nvSpPr>
        <p:spPr>
          <a:xfrm>
            <a:off x="3186304" y="1300642"/>
            <a:ext cx="4852796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/>
              <a:t>Task Definition</a:t>
            </a:r>
          </a:p>
          <a:p>
            <a:r>
              <a:rPr lang="en-IN" sz="1000" dirty="0"/>
              <a:t>I want to generate layout in poster design format. Please recover the layout html</a:t>
            </a:r>
          </a:p>
          <a:p>
            <a:r>
              <a:rPr lang="en-IN" sz="1000" dirty="0"/>
              <a:t>according to the </a:t>
            </a:r>
            <a:r>
              <a:rPr lang="en-IN" sz="1000" dirty="0" err="1"/>
              <a:t>bbox</a:t>
            </a:r>
            <a:r>
              <a:rPr lang="en-IN" sz="1000" dirty="0"/>
              <a:t> , categories, size, image I provide (in html format)</a:t>
            </a:r>
          </a:p>
          <a:p>
            <a:endParaRPr lang="en-IN" sz="1000" dirty="0"/>
          </a:p>
          <a:p>
            <a:r>
              <a:rPr lang="en-IN" sz="1000" dirty="0"/>
              <a:t>Text Constraint</a:t>
            </a:r>
          </a:p>
          <a:p>
            <a:r>
              <a:rPr lang="en-IN" sz="1000" dirty="0"/>
              <a:t>Text :Buy one get one free &amp; 50% off on the first order. </a:t>
            </a:r>
          </a:p>
          <a:p>
            <a:endParaRPr lang="en-IN" sz="1000" dirty="0"/>
          </a:p>
          <a:p>
            <a:r>
              <a:rPr lang="en-IN" sz="1000" dirty="0"/>
              <a:t>HTML Format</a:t>
            </a:r>
          </a:p>
          <a:p>
            <a:r>
              <a:rPr lang="en-IN" sz="1000" dirty="0"/>
              <a:t>###bbox html:</a:t>
            </a:r>
          </a:p>
          <a:p>
            <a:r>
              <a:rPr lang="en-IN" sz="1000" dirty="0"/>
              <a:t>&lt;html&gt;</a:t>
            </a:r>
          </a:p>
          <a:p>
            <a:r>
              <a:rPr lang="en-IN" sz="1000" dirty="0"/>
              <a:t>&lt;body&gt;</a:t>
            </a:r>
          </a:p>
          <a:p>
            <a:r>
              <a:rPr lang="en-IN" sz="1000" dirty="0"/>
              <a:t>&lt;</a:t>
            </a:r>
            <a:r>
              <a:rPr lang="en-IN" sz="1000" dirty="0" err="1"/>
              <a:t>svg</a:t>
            </a:r>
            <a:r>
              <a:rPr lang="en-IN" sz="1000" dirty="0"/>
              <a:t> width = "513", height = "750"&gt; </a:t>
            </a:r>
          </a:p>
          <a:p>
            <a:r>
              <a:rPr lang="en-IN" sz="1000" dirty="0"/>
              <a:t>&lt;</a:t>
            </a:r>
            <a:r>
              <a:rPr lang="en-IN" sz="1000" dirty="0" err="1"/>
              <a:t>rect</a:t>
            </a:r>
            <a:r>
              <a:rPr lang="en-IN" sz="1000" dirty="0"/>
              <a:t> data-category=“Embellishment", x=“&lt;M&gt;", y=“&lt;M&gt;", width="&lt;M&gt;", height="&lt;M&gt;"/&gt;</a:t>
            </a:r>
          </a:p>
          <a:p>
            <a:r>
              <a:rPr lang="en-IN" sz="1000" dirty="0"/>
              <a:t>&lt;</a:t>
            </a:r>
            <a:r>
              <a:rPr lang="en-IN" sz="1000" dirty="0" err="1"/>
              <a:t>rect</a:t>
            </a:r>
            <a:r>
              <a:rPr lang="en-IN" sz="1000" dirty="0"/>
              <a:t> data-category="Text", x=“&lt;M&gt;", y="&lt;M&gt;", width="&lt;M&gt;", height=“&lt;M&gt;"/&gt;</a:t>
            </a:r>
          </a:p>
          <a:p>
            <a:r>
              <a:rPr lang="en-IN" sz="1000" dirty="0"/>
              <a:t>&lt;</a:t>
            </a:r>
            <a:r>
              <a:rPr lang="en-IN" sz="1000" dirty="0" err="1"/>
              <a:t>rect</a:t>
            </a:r>
            <a:r>
              <a:rPr lang="en-IN" sz="1000" dirty="0"/>
              <a:t> data-category="Text", x="&lt;M&gt;", y=“&lt;M&gt;", width="&lt;M&gt;", height=“&lt;M&gt;"/&gt;</a:t>
            </a:r>
          </a:p>
          <a:p>
            <a:r>
              <a:rPr lang="en-IN" sz="1000" dirty="0"/>
              <a:t>&lt;</a:t>
            </a:r>
            <a:r>
              <a:rPr lang="en-IN" sz="1000" dirty="0" err="1"/>
              <a:t>rect</a:t>
            </a:r>
            <a:r>
              <a:rPr lang="en-IN" sz="1000" dirty="0"/>
              <a:t> data-category="Logo", x="&lt;M&gt;", y=“&lt;M&gt;", width="&lt;M&gt;", height=“&lt;M&gt;"/&gt;</a:t>
            </a:r>
          </a:p>
          <a:p>
            <a:r>
              <a:rPr lang="en-IN" sz="1000" dirty="0"/>
              <a:t>&lt;/</a:t>
            </a:r>
            <a:r>
              <a:rPr lang="en-IN" sz="1000" dirty="0" err="1"/>
              <a:t>svg</a:t>
            </a:r>
            <a:r>
              <a:rPr lang="en-IN" sz="1000" dirty="0"/>
              <a:t>&gt;</a:t>
            </a:r>
          </a:p>
          <a:p>
            <a:r>
              <a:rPr lang="en-IN" sz="1000" dirty="0"/>
              <a:t>&lt;/body&gt;</a:t>
            </a:r>
          </a:p>
          <a:p>
            <a:r>
              <a:rPr lang="en-IN" sz="1000" dirty="0"/>
              <a:t>&lt;/html&gt;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3C2143-D585-6D54-7AD1-6C9573E132C4}"/>
              </a:ext>
            </a:extLst>
          </p:cNvPr>
          <p:cNvSpPr txBox="1"/>
          <p:nvPr/>
        </p:nvSpPr>
        <p:spPr>
          <a:xfrm>
            <a:off x="2781300" y="2276475"/>
            <a:ext cx="333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IN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1B1A61E-9106-43BE-BDA4-2FBAD28CFE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9328" y="4220066"/>
            <a:ext cx="3377084" cy="22863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B446E13-DACC-1D05-6406-828D7F44872F}"/>
              </a:ext>
            </a:extLst>
          </p:cNvPr>
          <p:cNvSpPr txBox="1"/>
          <p:nvPr/>
        </p:nvSpPr>
        <p:spPr>
          <a:xfrm>
            <a:off x="1544172" y="4953000"/>
            <a:ext cx="2656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9BCB06-186D-1125-0774-219EA4CE7E03}"/>
              </a:ext>
            </a:extLst>
          </p:cNvPr>
          <p:cNvSpPr txBox="1"/>
          <p:nvPr/>
        </p:nvSpPr>
        <p:spPr>
          <a:xfrm>
            <a:off x="9319651" y="4953000"/>
            <a:ext cx="2656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021123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047E1F6-DFCE-76DE-9A89-B8AF6ED8AE8B}"/>
              </a:ext>
            </a:extLst>
          </p:cNvPr>
          <p:cNvSpPr/>
          <p:nvPr/>
        </p:nvSpPr>
        <p:spPr>
          <a:xfrm>
            <a:off x="685802" y="217954"/>
            <a:ext cx="3152774" cy="618565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90BA4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E55287C-6D94-2AE7-5512-2C155D23F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10379"/>
            <a:ext cx="10131425" cy="806824"/>
          </a:xfrm>
        </p:spPr>
        <p:txBody>
          <a:bodyPr/>
          <a:lstStyle/>
          <a:p>
            <a:r>
              <a:rPr lang="en-US" dirty="0"/>
              <a:t>Results of T2l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84DE79-5837-B4C4-279E-25E9580A37A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069" r="47714"/>
          <a:stretch/>
        </p:blipFill>
        <p:spPr>
          <a:xfrm>
            <a:off x="922809" y="1485899"/>
            <a:ext cx="3661998" cy="16622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D86F5DD-26F5-E91A-A79E-34408702900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2957" t="18947"/>
          <a:stretch/>
        </p:blipFill>
        <p:spPr>
          <a:xfrm>
            <a:off x="4486275" y="1485899"/>
            <a:ext cx="1891219" cy="166220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2A9C920-EC62-5BB8-7EDA-6F843AAE2E2E}"/>
              </a:ext>
            </a:extLst>
          </p:cNvPr>
          <p:cNvSpPr txBox="1"/>
          <p:nvPr/>
        </p:nvSpPr>
        <p:spPr>
          <a:xfrm>
            <a:off x="6696075" y="1181100"/>
            <a:ext cx="48006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Validity (</a:t>
            </a:r>
            <a:r>
              <a:rPr lang="en-US" dirty="0" err="1"/>
              <a:t>val</a:t>
            </a:r>
            <a:r>
              <a:rPr lang="en-US" dirty="0"/>
              <a:t>):</a:t>
            </a:r>
          </a:p>
          <a:p>
            <a:r>
              <a:rPr lang="en-US" dirty="0"/>
              <a:t>Ratio of valid layout elements greater than 0.1% of the canvas area.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Overlap (</a:t>
            </a:r>
            <a:r>
              <a:rPr lang="en-US" dirty="0" err="1"/>
              <a:t>ove</a:t>
            </a:r>
            <a:r>
              <a:rPr lang="en-US" dirty="0"/>
              <a:t>):</a:t>
            </a:r>
          </a:p>
          <a:p>
            <a:r>
              <a:rPr lang="en-US" dirty="0"/>
              <a:t>Measures the extent of overlap between layout elements. Lower values are better.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Alignment (</a:t>
            </a:r>
            <a:r>
              <a:rPr lang="en-US" dirty="0" err="1"/>
              <a:t>ali</a:t>
            </a:r>
            <a:r>
              <a:rPr lang="en-US" dirty="0"/>
              <a:t>):</a:t>
            </a:r>
          </a:p>
          <a:p>
            <a:r>
              <a:rPr lang="en-US" dirty="0"/>
              <a:t>Indicates how well layout elements are aligned on the canvas.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Readability Score (rea):</a:t>
            </a:r>
          </a:p>
          <a:p>
            <a:r>
              <a:rPr lang="en-US" dirty="0"/>
              <a:t>Evaluates how easily text elements can be read.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Occlusion (occ):</a:t>
            </a:r>
          </a:p>
          <a:p>
            <a:r>
              <a:rPr lang="en-US" dirty="0"/>
              <a:t>Quantifies the extent to which layout elements (like text, images, or other components) obstruct or overlap salient objects on the canvas.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5589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F354A-6D37-5F77-E094-3F3454DC4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67554"/>
            <a:ext cx="10131425" cy="806824"/>
          </a:xfrm>
        </p:spPr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74859F-CE3C-95C9-CBE9-03830D154444}"/>
              </a:ext>
            </a:extLst>
          </p:cNvPr>
          <p:cNvSpPr txBox="1"/>
          <p:nvPr/>
        </p:nvSpPr>
        <p:spPr>
          <a:xfrm>
            <a:off x="1295400" y="1497106"/>
            <a:ext cx="1013142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Literature Reviews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Reviewing existing works on generative models for text-to-layout.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Methodologies 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 text to music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:Using a transformer-based text encoder (BART) combined with a U-Net architecture for conditioned music generation.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 text to layout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Use of DINOv2 and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CodeLlama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to create the Layout from a given text by incorporating the use of adaptors.</a:t>
            </a:r>
          </a:p>
          <a:p>
            <a:pPr marR="0" lvl="1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Results on text to music model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The model effectively generates coherent music sequences, matching textual descriptions in terms of mood and structure.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indent="-285750" defTabSz="457200">
              <a:buFont typeface="Wingdings" panose="05000000000000000000" pitchFamily="2" charset="2"/>
              <a:buChar char="Ø"/>
            </a:pPr>
            <a:r>
              <a:rPr lang="en-US" b="1" dirty="0"/>
              <a:t>Results on text to layout model </a:t>
            </a:r>
            <a:r>
              <a:rPr lang="en-US" dirty="0"/>
              <a:t>: The model generates the layout of the texts to be present on </a:t>
            </a:r>
            <a:r>
              <a:rPr lang="en-US" dirty="0" err="1"/>
              <a:t>theimage</a:t>
            </a:r>
            <a:r>
              <a:rPr lang="en-US" dirty="0"/>
              <a:t>.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4E29FE3-0829-9401-0261-C050A72C2FDC}"/>
              </a:ext>
            </a:extLst>
          </p:cNvPr>
          <p:cNvSpPr/>
          <p:nvPr/>
        </p:nvSpPr>
        <p:spPr>
          <a:xfrm>
            <a:off x="685801" y="475129"/>
            <a:ext cx="2209799" cy="618565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90BA4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2C9CF5-9E96-C31C-7FC3-F4348FE6943B}"/>
              </a:ext>
            </a:extLst>
          </p:cNvPr>
          <p:cNvSpPr txBox="1"/>
          <p:nvPr/>
        </p:nvSpPr>
        <p:spPr>
          <a:xfrm>
            <a:off x="11636187" y="89647"/>
            <a:ext cx="286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9122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8092632-775A-BE57-CFB5-82E3CD3CB72F}"/>
              </a:ext>
            </a:extLst>
          </p:cNvPr>
          <p:cNvSpPr txBox="1"/>
          <p:nvPr/>
        </p:nvSpPr>
        <p:spPr>
          <a:xfrm>
            <a:off x="1246094" y="2519083"/>
            <a:ext cx="96998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rgbClr val="FFC000"/>
                </a:solidFill>
                <a:latin typeface="Monotype Corsiva" panose="03010101010201010101" pitchFamily="66" charset="0"/>
              </a:rPr>
              <a:t>Thank You</a:t>
            </a:r>
            <a:endParaRPr lang="en-IN" sz="8800" dirty="0">
              <a:solidFill>
                <a:srgbClr val="FFC000"/>
              </a:solidFill>
              <a:latin typeface="Monotype Corsiva" panose="03010101010201010101" pitchFamily="66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2EB6B2-E016-ACD1-2B54-D574B3D3D612}"/>
              </a:ext>
            </a:extLst>
          </p:cNvPr>
          <p:cNvSpPr txBox="1"/>
          <p:nvPr/>
        </p:nvSpPr>
        <p:spPr>
          <a:xfrm>
            <a:off x="11636187" y="89647"/>
            <a:ext cx="367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C000"/>
                </a:solidFill>
              </a:rPr>
              <a:t>13</a:t>
            </a:r>
            <a:endParaRPr lang="en-IN" sz="1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330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2E811-D54F-537F-A7C7-F82A36CE5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281953"/>
            <a:ext cx="10131425" cy="516871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1600" b="1" i="1" dirty="0"/>
              <a:t>[1] Simple and Controllable Music Generation</a:t>
            </a:r>
            <a:r>
              <a:rPr lang="en-IN" sz="1600" dirty="0"/>
              <a:t>, Jade </a:t>
            </a:r>
            <a:r>
              <a:rPr lang="en-IN" sz="1600" dirty="0" err="1"/>
              <a:t>Copet</a:t>
            </a:r>
            <a:r>
              <a:rPr lang="en-IN" sz="1600" dirty="0"/>
              <a:t>, Felix </a:t>
            </a:r>
            <a:r>
              <a:rPr lang="en-IN" sz="1600" dirty="0" err="1"/>
              <a:t>Kreuk</a:t>
            </a:r>
            <a:r>
              <a:rPr lang="en-IN" sz="1600" dirty="0"/>
              <a:t>, Itai Gat, Tal Remez, David Kant, Gabriel </a:t>
            </a:r>
            <a:r>
              <a:rPr lang="en-IN" sz="1600" dirty="0" err="1"/>
              <a:t>Synnaeve</a:t>
            </a:r>
            <a:r>
              <a:rPr lang="en-IN" sz="1600" dirty="0"/>
              <a:t>, Yossi Adi, Alexandre </a:t>
            </a:r>
            <a:r>
              <a:rPr lang="en-IN" sz="1600" dirty="0" err="1"/>
              <a:t>Défossez</a:t>
            </a:r>
            <a:r>
              <a:rPr lang="en-IN" sz="1600" dirty="0"/>
              <a:t>, 2024.</a:t>
            </a:r>
          </a:p>
          <a:p>
            <a:pPr>
              <a:lnSpc>
                <a:spcPct val="150000"/>
              </a:lnSpc>
            </a:pPr>
            <a:r>
              <a:rPr lang="en-IN" sz="1600" b="1" i="1" dirty="0"/>
              <a:t>[2] Natural TTS Synthesis by Conditioning </a:t>
            </a:r>
            <a:r>
              <a:rPr lang="en-IN" sz="1600" b="1" i="1" dirty="0" err="1"/>
              <a:t>WaveNet</a:t>
            </a:r>
            <a:r>
              <a:rPr lang="en-IN" sz="1600" b="1" i="1" dirty="0"/>
              <a:t> on Mel Spectrogram Predictions</a:t>
            </a:r>
            <a:r>
              <a:rPr lang="en-IN" sz="1600" dirty="0"/>
              <a:t>, Jonathan Shen, </a:t>
            </a:r>
            <a:r>
              <a:rPr lang="en-IN" sz="1600" dirty="0" err="1"/>
              <a:t>Ruoming</a:t>
            </a:r>
            <a:r>
              <a:rPr lang="en-IN" sz="1600" dirty="0"/>
              <a:t> Pang, Ron J. Weiss, Mike Schuster, Navdeep </a:t>
            </a:r>
            <a:r>
              <a:rPr lang="en-IN" sz="1600" dirty="0" err="1"/>
              <a:t>Jaitly</a:t>
            </a:r>
            <a:r>
              <a:rPr lang="en-IN" sz="1600" dirty="0"/>
              <a:t>, </a:t>
            </a:r>
            <a:r>
              <a:rPr lang="en-IN" sz="1600" dirty="0" err="1"/>
              <a:t>Zongheng</a:t>
            </a:r>
            <a:r>
              <a:rPr lang="en-IN" sz="1600" dirty="0"/>
              <a:t> Yang, </a:t>
            </a:r>
            <a:r>
              <a:rPr lang="en-IN" sz="1600" dirty="0" err="1"/>
              <a:t>Zhifeng</a:t>
            </a:r>
            <a:r>
              <a:rPr lang="en-IN" sz="1600" dirty="0"/>
              <a:t> Chen, Yu Zhang, Yuxuan Wang, RJ Skerry-Ryan, Rif A. </a:t>
            </a:r>
            <a:r>
              <a:rPr lang="en-IN" sz="1600" dirty="0" err="1"/>
              <a:t>Saurous</a:t>
            </a:r>
            <a:r>
              <a:rPr lang="en-IN" sz="1600" dirty="0"/>
              <a:t>, Yannis </a:t>
            </a:r>
            <a:r>
              <a:rPr lang="en-IN" sz="1600" dirty="0" err="1"/>
              <a:t>Agiomyrgiannakis</a:t>
            </a:r>
            <a:r>
              <a:rPr lang="en-IN" sz="1600" dirty="0"/>
              <a:t>, </a:t>
            </a:r>
            <a:r>
              <a:rPr lang="en-IN" sz="1600" dirty="0" err="1"/>
              <a:t>Yonghui</a:t>
            </a:r>
            <a:r>
              <a:rPr lang="en-IN" sz="1600" dirty="0"/>
              <a:t> Wu, 2018.</a:t>
            </a:r>
          </a:p>
          <a:p>
            <a:pPr>
              <a:lnSpc>
                <a:spcPct val="150000"/>
              </a:lnSpc>
            </a:pPr>
            <a:r>
              <a:rPr lang="en-IN" sz="1600" b="1" i="1" dirty="0"/>
              <a:t>[3] </a:t>
            </a:r>
            <a:r>
              <a:rPr lang="fr-FR" sz="1600" b="1" i="1" dirty="0" err="1"/>
              <a:t>TextDiffuser</a:t>
            </a:r>
            <a:r>
              <a:rPr lang="fr-FR" sz="1600" b="1" i="1" dirty="0"/>
              <a:t>: Diffusion </a:t>
            </a:r>
            <a:r>
              <a:rPr lang="fr-FR" sz="1600" b="1" i="1" dirty="0" err="1"/>
              <a:t>Models</a:t>
            </a:r>
            <a:r>
              <a:rPr lang="fr-FR" sz="1600" b="1" i="1" dirty="0"/>
              <a:t> as </a:t>
            </a:r>
            <a:r>
              <a:rPr lang="fr-FR" sz="1600" b="1" i="1" dirty="0" err="1"/>
              <a:t>Text</a:t>
            </a:r>
            <a:r>
              <a:rPr lang="fr-FR" sz="1600" b="1" i="1" dirty="0"/>
              <a:t> </a:t>
            </a:r>
            <a:r>
              <a:rPr lang="fr-FR" sz="1600" b="1" i="1" dirty="0" err="1"/>
              <a:t>Painters</a:t>
            </a:r>
            <a:r>
              <a:rPr lang="fr-FR" sz="1600" dirty="0"/>
              <a:t>, </a:t>
            </a:r>
            <a:r>
              <a:rPr lang="fr-FR" sz="1600" dirty="0" err="1"/>
              <a:t>Jingye</a:t>
            </a:r>
            <a:r>
              <a:rPr lang="fr-FR" sz="1600" dirty="0"/>
              <a:t> Chen, </a:t>
            </a:r>
            <a:r>
              <a:rPr lang="fr-FR" sz="1600" dirty="0" err="1"/>
              <a:t>Yupan</a:t>
            </a:r>
            <a:r>
              <a:rPr lang="fr-FR" sz="1600" dirty="0"/>
              <a:t> Huang, </a:t>
            </a:r>
            <a:r>
              <a:rPr lang="fr-FR" sz="1600" dirty="0" err="1"/>
              <a:t>Tengchao</a:t>
            </a:r>
            <a:r>
              <a:rPr lang="fr-FR" sz="1600" dirty="0"/>
              <a:t> </a:t>
            </a:r>
            <a:r>
              <a:rPr lang="fr-FR" sz="1600" dirty="0" err="1"/>
              <a:t>Lv</a:t>
            </a:r>
            <a:r>
              <a:rPr lang="fr-FR" sz="1600" dirty="0"/>
              <a:t>, Lei Cui, </a:t>
            </a:r>
            <a:r>
              <a:rPr lang="fr-FR" sz="1600" dirty="0" err="1"/>
              <a:t>Qifeng</a:t>
            </a:r>
            <a:r>
              <a:rPr lang="fr-FR" sz="1600" dirty="0"/>
              <a:t> Chen, </a:t>
            </a:r>
            <a:r>
              <a:rPr lang="fr-FR" sz="1600" dirty="0" err="1"/>
              <a:t>Furu</a:t>
            </a:r>
            <a:r>
              <a:rPr lang="fr-FR" sz="1600" dirty="0"/>
              <a:t> Wei, 2023.</a:t>
            </a:r>
            <a:endParaRPr lang="en-IN" sz="1600" dirty="0"/>
          </a:p>
          <a:p>
            <a:pPr>
              <a:lnSpc>
                <a:spcPct val="150000"/>
              </a:lnSpc>
            </a:pPr>
            <a:r>
              <a:rPr lang="en-IN" sz="1600" b="1" i="1" dirty="0"/>
              <a:t>[4] TextDiffuser-2: Unleashing the Power of Language Models for Text Rendering</a:t>
            </a:r>
            <a:r>
              <a:rPr lang="en-IN" sz="1600" dirty="0"/>
              <a:t>, </a:t>
            </a:r>
            <a:r>
              <a:rPr lang="en-IN" sz="1600" dirty="0" err="1"/>
              <a:t>Jingye</a:t>
            </a:r>
            <a:r>
              <a:rPr lang="en-IN" sz="1600" dirty="0"/>
              <a:t> Chen, </a:t>
            </a:r>
            <a:r>
              <a:rPr lang="en-IN" sz="1600" dirty="0" err="1"/>
              <a:t>Yupan</a:t>
            </a:r>
            <a:r>
              <a:rPr lang="en-IN" sz="1600" dirty="0"/>
              <a:t> Huang, </a:t>
            </a:r>
            <a:r>
              <a:rPr lang="en-IN" sz="1600" dirty="0" err="1"/>
              <a:t>Tengchao</a:t>
            </a:r>
            <a:r>
              <a:rPr lang="en-IN" sz="1600" dirty="0"/>
              <a:t> </a:t>
            </a:r>
            <a:r>
              <a:rPr lang="en-IN" sz="1600" dirty="0" err="1"/>
              <a:t>Lv</a:t>
            </a:r>
            <a:r>
              <a:rPr lang="en-IN" sz="1600" dirty="0"/>
              <a:t>, Lei Cui, </a:t>
            </a:r>
            <a:r>
              <a:rPr lang="en-IN" sz="1600" dirty="0" err="1"/>
              <a:t>Qifeng</a:t>
            </a:r>
            <a:r>
              <a:rPr lang="en-IN" sz="1600" dirty="0"/>
              <a:t> Chen, </a:t>
            </a:r>
            <a:r>
              <a:rPr lang="en-IN" sz="1600" dirty="0" err="1"/>
              <a:t>Furu</a:t>
            </a:r>
            <a:r>
              <a:rPr lang="en-IN" sz="1600" dirty="0"/>
              <a:t> Wei, 2023.</a:t>
            </a:r>
          </a:p>
          <a:p>
            <a:pPr>
              <a:lnSpc>
                <a:spcPct val="150000"/>
              </a:lnSpc>
            </a:pPr>
            <a:r>
              <a:rPr lang="en-IN" sz="1600" b="1" i="1" dirty="0"/>
              <a:t>[5] </a:t>
            </a:r>
            <a:r>
              <a:rPr lang="en-US" sz="1600" b="1" i="1" dirty="0" err="1"/>
              <a:t>PosterLlama</a:t>
            </a:r>
            <a:r>
              <a:rPr lang="en-US" sz="1600" b="1" i="1" dirty="0"/>
              <a:t>: Bridging Design Ability of </a:t>
            </a:r>
            <a:r>
              <a:rPr lang="en-US" sz="1600" b="1" i="1" dirty="0" err="1"/>
              <a:t>Langauge</a:t>
            </a:r>
            <a:r>
              <a:rPr lang="en-US" sz="1600" b="1" i="1" dirty="0"/>
              <a:t> Model to Contents-Aware Layout Generation</a:t>
            </a:r>
            <a:r>
              <a:rPr lang="en-IN" sz="1600" dirty="0"/>
              <a:t>, </a:t>
            </a:r>
            <a:r>
              <a:rPr lang="en-US" sz="1600" dirty="0" err="1"/>
              <a:t>Jaejung</a:t>
            </a:r>
            <a:r>
              <a:rPr lang="en-US" sz="1600" dirty="0"/>
              <a:t> Seol, </a:t>
            </a:r>
            <a:r>
              <a:rPr lang="en-US" sz="1600" dirty="0" err="1"/>
              <a:t>Seojun</a:t>
            </a:r>
            <a:r>
              <a:rPr lang="en-US" sz="1600" dirty="0"/>
              <a:t> Kim, </a:t>
            </a:r>
            <a:r>
              <a:rPr lang="en-US" sz="1600" dirty="0" err="1"/>
              <a:t>Jaejun</a:t>
            </a:r>
            <a:r>
              <a:rPr lang="en-US" sz="1600" dirty="0"/>
              <a:t> Yoo, </a:t>
            </a:r>
            <a:r>
              <a:rPr lang="en-IN" sz="1600" dirty="0"/>
              <a:t>2024.</a:t>
            </a:r>
          </a:p>
          <a:p>
            <a:pPr>
              <a:lnSpc>
                <a:spcPct val="150000"/>
              </a:lnSpc>
            </a:pPr>
            <a:endParaRPr lang="en-US" sz="1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5B731B3-67E4-DE19-996E-A67AD4C20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67554"/>
            <a:ext cx="10131425" cy="806824"/>
          </a:xfrm>
        </p:spPr>
        <p:txBody>
          <a:bodyPr/>
          <a:lstStyle/>
          <a:p>
            <a:r>
              <a:rPr lang="en-US" dirty="0"/>
              <a:t>Literature review</a:t>
            </a:r>
            <a:endParaRPr lang="en-IN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92C8DE0-93C2-172C-1F02-6317C92B3B38}"/>
              </a:ext>
            </a:extLst>
          </p:cNvPr>
          <p:cNvSpPr/>
          <p:nvPr/>
        </p:nvSpPr>
        <p:spPr>
          <a:xfrm>
            <a:off x="685801" y="475129"/>
            <a:ext cx="3904128" cy="618565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034016-B6D7-8ECC-10F6-BED1DD638F72}"/>
              </a:ext>
            </a:extLst>
          </p:cNvPr>
          <p:cNvSpPr txBox="1"/>
          <p:nvPr/>
        </p:nvSpPr>
        <p:spPr>
          <a:xfrm>
            <a:off x="11636187" y="89647"/>
            <a:ext cx="286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C000"/>
                </a:solidFill>
              </a:rPr>
              <a:t>3</a:t>
            </a:r>
            <a:endParaRPr lang="en-IN" sz="1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236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B3E40A7-A773-B513-37E2-9D4D1745B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67554"/>
            <a:ext cx="10131425" cy="806824"/>
          </a:xfrm>
        </p:spPr>
        <p:txBody>
          <a:bodyPr/>
          <a:lstStyle/>
          <a:p>
            <a:r>
              <a:rPr lang="en-US" dirty="0"/>
              <a:t>Methods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EE31ACA-D859-0A04-2FC7-F8BD18CF6957}"/>
              </a:ext>
            </a:extLst>
          </p:cNvPr>
          <p:cNvSpPr/>
          <p:nvPr/>
        </p:nvSpPr>
        <p:spPr>
          <a:xfrm>
            <a:off x="685801" y="475129"/>
            <a:ext cx="2209799" cy="618565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90BA4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E8E5DC-682F-CABD-D376-A68DA687BFCC}"/>
              </a:ext>
            </a:extLst>
          </p:cNvPr>
          <p:cNvSpPr txBox="1"/>
          <p:nvPr/>
        </p:nvSpPr>
        <p:spPr>
          <a:xfrm>
            <a:off x="806824" y="1193784"/>
            <a:ext cx="11026588" cy="4481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C000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Text to Music model </a:t>
            </a:r>
            <a:r>
              <a:rPr lang="en-IN" b="1" i="1" dirty="0">
                <a:solidFill>
                  <a:srgbClr val="FFC000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:</a:t>
            </a:r>
            <a:r>
              <a:rPr lang="en-US" b="1" i="1" dirty="0">
                <a:solidFill>
                  <a:srgbClr val="FFC000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	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Used a Transformer based model 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In the process of training given a audio and text both are converted to vectors.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Text input is converted to Context embedding vector using </a:t>
            </a:r>
            <a:r>
              <a:rPr lang="en-US" dirty="0"/>
              <a:t>BART (Bidirectional and Auto-Regressive Transformers).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The embedding vector is used in the Decoder layer of the model.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Text embedding vector is used for conditioning the audio with the text input 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text embedding is integrated through the Cross Attention Layer.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The input Audio is converted to the vector in the following process</a:t>
            </a:r>
            <a:endParaRPr lang="en-IN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F8164F-E85A-A830-7779-C2B385DAF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1218920" y="5475314"/>
            <a:ext cx="2582115" cy="793316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E2562F4-F8ED-E53D-CFD0-885E8C807390}"/>
              </a:ext>
            </a:extLst>
          </p:cNvPr>
          <p:cNvCxnSpPr>
            <a:cxnSpLocks/>
          </p:cNvCxnSpPr>
          <p:nvPr/>
        </p:nvCxnSpPr>
        <p:spPr>
          <a:xfrm>
            <a:off x="3939986" y="5896593"/>
            <a:ext cx="1098179" cy="0"/>
          </a:xfrm>
          <a:prstGeom prst="straightConnector1">
            <a:avLst/>
          </a:prstGeom>
          <a:ln>
            <a:solidFill>
              <a:schemeClr val="bg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A10ED0C-1ACA-F39E-0A6E-719028177708}"/>
              </a:ext>
            </a:extLst>
          </p:cNvPr>
          <p:cNvSpPr txBox="1"/>
          <p:nvPr/>
        </p:nvSpPr>
        <p:spPr>
          <a:xfrm>
            <a:off x="5038165" y="5683625"/>
            <a:ext cx="3935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[ 0 , 10 , 6 , ……. , 20 ,……., 0]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71BF32-0F28-5720-50EF-40F2D4B5C1F2}"/>
              </a:ext>
            </a:extLst>
          </p:cNvPr>
          <p:cNvSpPr txBox="1"/>
          <p:nvPr/>
        </p:nvSpPr>
        <p:spPr>
          <a:xfrm>
            <a:off x="5504330" y="6268630"/>
            <a:ext cx="235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Vector of length 32K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C23832-4278-9DCF-8FF9-0224A11E05A2}"/>
              </a:ext>
            </a:extLst>
          </p:cNvPr>
          <p:cNvSpPr txBox="1"/>
          <p:nvPr/>
        </p:nvSpPr>
        <p:spPr>
          <a:xfrm>
            <a:off x="8426824" y="5342965"/>
            <a:ext cx="3406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number represents </a:t>
            </a:r>
            <a:r>
              <a:rPr lang="en-IN" b="1" dirty="0"/>
              <a:t>amplitude</a:t>
            </a:r>
            <a:r>
              <a:rPr lang="en-US" dirty="0"/>
              <a:t> of the audio waveform at corresponding time stamp.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5736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5590E5-C293-B363-C4D0-D9C54B0433FD}"/>
              </a:ext>
            </a:extLst>
          </p:cNvPr>
          <p:cNvSpPr txBox="1"/>
          <p:nvPr/>
        </p:nvSpPr>
        <p:spPr>
          <a:xfrm>
            <a:off x="685801" y="1317812"/>
            <a:ext cx="450028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 Json file containing information of Music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corresponding .mp3 file.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Example :</a:t>
            </a:r>
          </a:p>
          <a:p>
            <a:pPr lvl="1"/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"key"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"artist"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"Voyager I"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sample_rate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48000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file_extension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"mp3"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"description"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 cool song from Voyager."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"keywords"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"bright, pulsing, cool"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"duration"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15.0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"bpm"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"genre"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"electronic"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Enracinement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"electro_1"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"instrument"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"Mix"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"moods"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"uplifting"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"motivational"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lvl="1"/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7" name="electro_1">
            <a:hlinkClick r:id="" action="ppaction://media"/>
            <a:extLst>
              <a:ext uri="{FF2B5EF4-FFF2-40B4-BE49-F238E27FC236}">
                <a16:creationId xmlns:a16="http://schemas.microsoft.com/office/drawing/2014/main" id="{F0B0A798-FFED-4040-313A-02518A97372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082053" y="5811567"/>
            <a:ext cx="376518" cy="304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B86434-E50A-5BE5-DBD4-06006BCABFCE}"/>
              </a:ext>
            </a:extLst>
          </p:cNvPr>
          <p:cNvSpPr txBox="1"/>
          <p:nvPr/>
        </p:nvSpPr>
        <p:spPr>
          <a:xfrm>
            <a:off x="5768788" y="2424537"/>
            <a:ext cx="56298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"key"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"artist"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"Voyager I"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sample_rate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44100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file_extension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"mp3"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"description"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"This is an electronic song sending positive vibes."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"keywords"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"duration"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20.0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"bpm"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"genre"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"electronic"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"Untitled song"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"electro_2"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"instrument"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"Mix"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"moods"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[]</a:t>
            </a:r>
          </a:p>
          <a:p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sz="1400" dirty="0"/>
          </a:p>
        </p:txBody>
      </p:sp>
      <p:pic>
        <p:nvPicPr>
          <p:cNvPr id="9" name="electro_2">
            <a:hlinkClick r:id="" action="ppaction://media"/>
            <a:extLst>
              <a:ext uri="{FF2B5EF4-FFF2-40B4-BE49-F238E27FC236}">
                <a16:creationId xmlns:a16="http://schemas.microsoft.com/office/drawing/2014/main" id="{A6BED1FF-1D49-8C44-D1B2-7DA8E40DDAA3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7337612" y="5811567"/>
            <a:ext cx="304800" cy="3048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B689BBD4-EE31-2565-5F82-D23CBE02E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67554"/>
            <a:ext cx="10131425" cy="806824"/>
          </a:xfrm>
        </p:spPr>
        <p:txBody>
          <a:bodyPr/>
          <a:lstStyle/>
          <a:p>
            <a:r>
              <a:rPr lang="en-US" dirty="0"/>
              <a:t>Sample Data</a:t>
            </a:r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2A0F87F-9371-8CA1-9D47-8227E6A13313}"/>
              </a:ext>
            </a:extLst>
          </p:cNvPr>
          <p:cNvSpPr/>
          <p:nvPr/>
        </p:nvSpPr>
        <p:spPr>
          <a:xfrm>
            <a:off x="685801" y="475129"/>
            <a:ext cx="2792505" cy="618565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358CD1-C340-171C-9F85-F4C83980E614}"/>
              </a:ext>
            </a:extLst>
          </p:cNvPr>
          <p:cNvSpPr txBox="1"/>
          <p:nvPr/>
        </p:nvSpPr>
        <p:spPr>
          <a:xfrm>
            <a:off x="11636187" y="89647"/>
            <a:ext cx="286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C000"/>
                </a:solidFill>
              </a:rPr>
              <a:t>4</a:t>
            </a:r>
            <a:endParaRPr lang="en-IN" sz="1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50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42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20562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audio>
              <p:cMediaNode vol="43939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68AA0F9-778C-DF56-237C-240BDEEF2AAA}"/>
              </a:ext>
            </a:extLst>
          </p:cNvPr>
          <p:cNvSpPr/>
          <p:nvPr/>
        </p:nvSpPr>
        <p:spPr>
          <a:xfrm>
            <a:off x="2124636" y="2232210"/>
            <a:ext cx="2438400" cy="331694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3DE9BA-D684-EAC4-60EC-53E6FFF15336}"/>
              </a:ext>
            </a:extLst>
          </p:cNvPr>
          <p:cNvSpPr/>
          <p:nvPr/>
        </p:nvSpPr>
        <p:spPr>
          <a:xfrm>
            <a:off x="2277036" y="2384610"/>
            <a:ext cx="2438400" cy="331694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B069CB-1A9D-9130-EF42-F1D843F671FA}"/>
              </a:ext>
            </a:extLst>
          </p:cNvPr>
          <p:cNvSpPr/>
          <p:nvPr/>
        </p:nvSpPr>
        <p:spPr>
          <a:xfrm>
            <a:off x="2142565" y="3938875"/>
            <a:ext cx="2438400" cy="15240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4EBF78D-D3E4-46D7-A124-06F86EAC8DB8}"/>
              </a:ext>
            </a:extLst>
          </p:cNvPr>
          <p:cNvCxnSpPr>
            <a:cxnSpLocks/>
          </p:cNvCxnSpPr>
          <p:nvPr/>
        </p:nvCxnSpPr>
        <p:spPr>
          <a:xfrm>
            <a:off x="3343836" y="1008526"/>
            <a:ext cx="8964" cy="1223684"/>
          </a:xfrm>
          <a:prstGeom prst="straightConnector1">
            <a:avLst/>
          </a:prstGeom>
          <a:ln>
            <a:solidFill>
              <a:schemeClr val="bg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E6558CC-F7C1-43E3-05E9-D408F5CC5A79}"/>
              </a:ext>
            </a:extLst>
          </p:cNvPr>
          <p:cNvCxnSpPr/>
          <p:nvPr/>
        </p:nvCxnSpPr>
        <p:spPr>
          <a:xfrm>
            <a:off x="3352800" y="2868704"/>
            <a:ext cx="0" cy="479614"/>
          </a:xfrm>
          <a:prstGeom prst="straightConnector1">
            <a:avLst/>
          </a:prstGeom>
          <a:ln>
            <a:solidFill>
              <a:schemeClr val="bg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Flowchart: Manual Operation 4">
            <a:extLst>
              <a:ext uri="{FF2B5EF4-FFF2-40B4-BE49-F238E27FC236}">
                <a16:creationId xmlns:a16="http://schemas.microsoft.com/office/drawing/2014/main" id="{3D0E40AD-D349-B9CB-0C25-9B07FA4F9A7D}"/>
              </a:ext>
            </a:extLst>
          </p:cNvPr>
          <p:cNvSpPr/>
          <p:nvPr/>
        </p:nvSpPr>
        <p:spPr>
          <a:xfrm>
            <a:off x="1398495" y="1355904"/>
            <a:ext cx="4159624" cy="627533"/>
          </a:xfrm>
          <a:prstGeom prst="flowChartManualOperation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Encodec</a:t>
            </a:r>
            <a:r>
              <a:rPr lang="en-US" dirty="0"/>
              <a:t>(CNN Encoder)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103F7A-6D5A-C71B-1B08-8DC824D3D3D8}"/>
              </a:ext>
            </a:extLst>
          </p:cNvPr>
          <p:cNvSpPr/>
          <p:nvPr/>
        </p:nvSpPr>
        <p:spPr>
          <a:xfrm>
            <a:off x="1398495" y="753033"/>
            <a:ext cx="4159624" cy="255493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Audio vector Form (Fₛ)</a:t>
            </a:r>
            <a:endParaRPr lang="en-IN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0B1487-2121-687D-0C06-5CA2527C05F4}"/>
              </a:ext>
            </a:extLst>
          </p:cNvPr>
          <p:cNvSpPr/>
          <p:nvPr/>
        </p:nvSpPr>
        <p:spPr>
          <a:xfrm>
            <a:off x="2429436" y="2537010"/>
            <a:ext cx="2438400" cy="331694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Latent space representation</a:t>
            </a:r>
            <a:endParaRPr lang="en-IN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2D5AB5-56EA-ECE7-DAFA-DB639E0DA04B}"/>
              </a:ext>
            </a:extLst>
          </p:cNvPr>
          <p:cNvSpPr/>
          <p:nvPr/>
        </p:nvSpPr>
        <p:spPr>
          <a:xfrm>
            <a:off x="2142566" y="4112564"/>
            <a:ext cx="2438400" cy="15240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8ABE616-DDD9-5A9C-D91F-75A6BA451F12}"/>
              </a:ext>
            </a:extLst>
          </p:cNvPr>
          <p:cNvSpPr/>
          <p:nvPr/>
        </p:nvSpPr>
        <p:spPr>
          <a:xfrm>
            <a:off x="2142566" y="4303055"/>
            <a:ext cx="2438400" cy="15240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280D6D-F2FE-2165-BC49-665A6C6CCEE8}"/>
              </a:ext>
            </a:extLst>
          </p:cNvPr>
          <p:cNvSpPr/>
          <p:nvPr/>
        </p:nvSpPr>
        <p:spPr>
          <a:xfrm>
            <a:off x="2142566" y="4493546"/>
            <a:ext cx="2438400" cy="15240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EC82F57-0F03-DBAA-794B-512A1DC90649}"/>
              </a:ext>
            </a:extLst>
          </p:cNvPr>
          <p:cNvCxnSpPr/>
          <p:nvPr/>
        </p:nvCxnSpPr>
        <p:spPr>
          <a:xfrm>
            <a:off x="3361768" y="3460376"/>
            <a:ext cx="0" cy="479614"/>
          </a:xfrm>
          <a:prstGeom prst="straightConnector1">
            <a:avLst/>
          </a:prstGeom>
          <a:ln>
            <a:solidFill>
              <a:schemeClr val="bg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8E49F3A-BABC-9B3D-5F97-13E62F7CE33A}"/>
              </a:ext>
            </a:extLst>
          </p:cNvPr>
          <p:cNvSpPr/>
          <p:nvPr/>
        </p:nvSpPr>
        <p:spPr>
          <a:xfrm>
            <a:off x="1398495" y="3348318"/>
            <a:ext cx="4159624" cy="255493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(Fᵣ)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E8566D-6736-A457-7E07-3D708692E205}"/>
              </a:ext>
            </a:extLst>
          </p:cNvPr>
          <p:cNvSpPr txBox="1"/>
          <p:nvPr/>
        </p:nvSpPr>
        <p:spPr>
          <a:xfrm>
            <a:off x="3415554" y="3603811"/>
            <a:ext cx="3056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Residual Vector Quantization</a:t>
            </a:r>
            <a:endParaRPr lang="en-IN" sz="1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5920240-56BC-5985-15F0-34095C7621F8}"/>
              </a:ext>
            </a:extLst>
          </p:cNvPr>
          <p:cNvSpPr/>
          <p:nvPr/>
        </p:nvSpPr>
        <p:spPr>
          <a:xfrm>
            <a:off x="2142566" y="5100917"/>
            <a:ext cx="134470" cy="1102659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BDAE15-0EA0-0987-B159-93D76A54A896}"/>
              </a:ext>
            </a:extLst>
          </p:cNvPr>
          <p:cNvSpPr/>
          <p:nvPr/>
        </p:nvSpPr>
        <p:spPr>
          <a:xfrm>
            <a:off x="2447366" y="5100916"/>
            <a:ext cx="134470" cy="1102659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D3B0618-14A8-E0EA-FC7F-64F3E0CD11E6}"/>
              </a:ext>
            </a:extLst>
          </p:cNvPr>
          <p:cNvSpPr/>
          <p:nvPr/>
        </p:nvSpPr>
        <p:spPr>
          <a:xfrm>
            <a:off x="2752166" y="5100917"/>
            <a:ext cx="134470" cy="1102659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EA9BB7-ADB7-6CDA-0EB0-86E168D52FF2}"/>
              </a:ext>
            </a:extLst>
          </p:cNvPr>
          <p:cNvSpPr/>
          <p:nvPr/>
        </p:nvSpPr>
        <p:spPr>
          <a:xfrm>
            <a:off x="4446496" y="5100917"/>
            <a:ext cx="134470" cy="1102659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F28EE5-E3B0-1F84-6273-202EC38AE6A5}"/>
              </a:ext>
            </a:extLst>
          </p:cNvPr>
          <p:cNvSpPr txBox="1"/>
          <p:nvPr/>
        </p:nvSpPr>
        <p:spPr>
          <a:xfrm>
            <a:off x="2985247" y="5934635"/>
            <a:ext cx="1380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….	…	…..</a:t>
            </a:r>
            <a:endParaRPr lang="en-IN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8D29D1B-0DBE-823D-92FB-AB6BA3AE0F79}"/>
              </a:ext>
            </a:extLst>
          </p:cNvPr>
          <p:cNvCxnSpPr/>
          <p:nvPr/>
        </p:nvCxnSpPr>
        <p:spPr>
          <a:xfrm>
            <a:off x="3343836" y="4645946"/>
            <a:ext cx="0" cy="479614"/>
          </a:xfrm>
          <a:prstGeom prst="straightConnector1">
            <a:avLst/>
          </a:prstGeom>
          <a:ln>
            <a:solidFill>
              <a:schemeClr val="bg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ABA1410-1D1A-CDC7-5EA2-288CDD354CA7}"/>
              </a:ext>
            </a:extLst>
          </p:cNvPr>
          <p:cNvSpPr txBox="1"/>
          <p:nvPr/>
        </p:nvSpPr>
        <p:spPr>
          <a:xfrm>
            <a:off x="3478307" y="4754000"/>
            <a:ext cx="3056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Tokenization</a:t>
            </a:r>
            <a:endParaRPr lang="en-IN" sz="1200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F230C82-325E-F596-3C60-7C8414A417F3}"/>
              </a:ext>
            </a:extLst>
          </p:cNvPr>
          <p:cNvSpPr/>
          <p:nvPr/>
        </p:nvSpPr>
        <p:spPr>
          <a:xfrm>
            <a:off x="7037294" y="76192"/>
            <a:ext cx="2438400" cy="1317814"/>
          </a:xfrm>
          <a:prstGeom prst="roundRect">
            <a:avLst>
              <a:gd name="adj" fmla="val 23470"/>
            </a:avLst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Auto Regressive</a:t>
            </a:r>
          </a:p>
          <a:p>
            <a:pPr algn="ctr"/>
            <a:r>
              <a:rPr lang="en-US" dirty="0"/>
              <a:t>Transformer</a:t>
            </a:r>
            <a:endParaRPr lang="en-IN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2C75D46-5B54-7571-2E9D-0154663DFB81}"/>
              </a:ext>
            </a:extLst>
          </p:cNvPr>
          <p:cNvCxnSpPr>
            <a:cxnSpLocks/>
          </p:cNvCxnSpPr>
          <p:nvPr/>
        </p:nvCxnSpPr>
        <p:spPr>
          <a:xfrm>
            <a:off x="4580966" y="5172631"/>
            <a:ext cx="1398493" cy="0"/>
          </a:xfrm>
          <a:prstGeom prst="straightConnector1">
            <a:avLst/>
          </a:prstGeom>
          <a:ln>
            <a:solidFill>
              <a:schemeClr val="bg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F45F42D-C2B0-BFAB-A2B2-8D779213FF93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6378388" y="735099"/>
            <a:ext cx="658906" cy="0"/>
          </a:xfrm>
          <a:prstGeom prst="straightConnector1">
            <a:avLst/>
          </a:prstGeom>
          <a:ln>
            <a:solidFill>
              <a:schemeClr val="bg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5652672-170E-24BD-B3B2-344D5829C076}"/>
              </a:ext>
            </a:extLst>
          </p:cNvPr>
          <p:cNvCxnSpPr>
            <a:cxnSpLocks/>
          </p:cNvCxnSpPr>
          <p:nvPr/>
        </p:nvCxnSpPr>
        <p:spPr>
          <a:xfrm flipH="1">
            <a:off x="5925671" y="753033"/>
            <a:ext cx="430304" cy="441959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1B6886D7-8B87-FBBD-098B-22290656165E}"/>
              </a:ext>
            </a:extLst>
          </p:cNvPr>
          <p:cNvSpPr/>
          <p:nvPr/>
        </p:nvSpPr>
        <p:spPr>
          <a:xfrm>
            <a:off x="7037294" y="1939947"/>
            <a:ext cx="134470" cy="1102659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DA17543-D37B-8DB4-162D-DC7BB996307C}"/>
              </a:ext>
            </a:extLst>
          </p:cNvPr>
          <p:cNvSpPr/>
          <p:nvPr/>
        </p:nvSpPr>
        <p:spPr>
          <a:xfrm>
            <a:off x="7342094" y="1939946"/>
            <a:ext cx="134470" cy="1102659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1E9D376-9632-9C7A-AF69-B9BFC8FFA241}"/>
              </a:ext>
            </a:extLst>
          </p:cNvPr>
          <p:cNvSpPr/>
          <p:nvPr/>
        </p:nvSpPr>
        <p:spPr>
          <a:xfrm>
            <a:off x="7646894" y="1939947"/>
            <a:ext cx="134470" cy="1102659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6F07576-C449-3293-3F51-1AB2AAC61ED8}"/>
              </a:ext>
            </a:extLst>
          </p:cNvPr>
          <p:cNvSpPr/>
          <p:nvPr/>
        </p:nvSpPr>
        <p:spPr>
          <a:xfrm>
            <a:off x="9341224" y="1939947"/>
            <a:ext cx="134470" cy="1102659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8B9BC64-FBB7-651E-E9E9-3FBBA8A57ECE}"/>
              </a:ext>
            </a:extLst>
          </p:cNvPr>
          <p:cNvSpPr txBox="1"/>
          <p:nvPr/>
        </p:nvSpPr>
        <p:spPr>
          <a:xfrm>
            <a:off x="7879975" y="2773665"/>
            <a:ext cx="1380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….	…	…..</a:t>
            </a:r>
            <a:endParaRPr lang="en-IN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820F4AE-80EE-4775-DE59-417DF317939A}"/>
              </a:ext>
            </a:extLst>
          </p:cNvPr>
          <p:cNvSpPr/>
          <p:nvPr/>
        </p:nvSpPr>
        <p:spPr>
          <a:xfrm>
            <a:off x="6284261" y="6487294"/>
            <a:ext cx="4159624" cy="250602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Fₛ</a:t>
            </a:r>
            <a:endParaRPr lang="en-IN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02BF1D2-EDD2-509C-5017-718523643846}"/>
              </a:ext>
            </a:extLst>
          </p:cNvPr>
          <p:cNvCxnSpPr/>
          <p:nvPr/>
        </p:nvCxnSpPr>
        <p:spPr>
          <a:xfrm>
            <a:off x="8193743" y="3142997"/>
            <a:ext cx="0" cy="479614"/>
          </a:xfrm>
          <a:prstGeom prst="straightConnector1">
            <a:avLst/>
          </a:prstGeom>
          <a:ln>
            <a:solidFill>
              <a:schemeClr val="bg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BB31A8D-1844-BC85-ECF6-2556D2A6ADC1}"/>
              </a:ext>
            </a:extLst>
          </p:cNvPr>
          <p:cNvCxnSpPr/>
          <p:nvPr/>
        </p:nvCxnSpPr>
        <p:spPr>
          <a:xfrm>
            <a:off x="8175813" y="1394006"/>
            <a:ext cx="0" cy="479614"/>
          </a:xfrm>
          <a:prstGeom prst="straightConnector1">
            <a:avLst/>
          </a:prstGeom>
          <a:ln>
            <a:solidFill>
              <a:schemeClr val="bg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CA0E21DE-CB1B-E50D-E35E-CB3ACCA83E65}"/>
              </a:ext>
            </a:extLst>
          </p:cNvPr>
          <p:cNvSpPr txBox="1"/>
          <p:nvPr/>
        </p:nvSpPr>
        <p:spPr>
          <a:xfrm>
            <a:off x="8189254" y="3199061"/>
            <a:ext cx="3787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Reverse Tokenization and Residual Vector Quantization</a:t>
            </a:r>
            <a:endParaRPr lang="en-IN" sz="1200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EC0F942-DD51-0051-7BB5-DF8874016333}"/>
              </a:ext>
            </a:extLst>
          </p:cNvPr>
          <p:cNvCxnSpPr>
            <a:cxnSpLocks/>
          </p:cNvCxnSpPr>
          <p:nvPr/>
        </p:nvCxnSpPr>
        <p:spPr>
          <a:xfrm>
            <a:off x="8189254" y="4750844"/>
            <a:ext cx="0" cy="1736450"/>
          </a:xfrm>
          <a:prstGeom prst="straightConnector1">
            <a:avLst/>
          </a:prstGeom>
          <a:ln>
            <a:solidFill>
              <a:schemeClr val="bg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7" name="Trapezoid 56">
            <a:extLst>
              <a:ext uri="{FF2B5EF4-FFF2-40B4-BE49-F238E27FC236}">
                <a16:creationId xmlns:a16="http://schemas.microsoft.com/office/drawing/2014/main" id="{F05627B1-1E3A-DC4D-73F3-3C4163077CAC}"/>
              </a:ext>
            </a:extLst>
          </p:cNvPr>
          <p:cNvSpPr/>
          <p:nvPr/>
        </p:nvSpPr>
        <p:spPr>
          <a:xfrm>
            <a:off x="6284262" y="5258710"/>
            <a:ext cx="4159624" cy="752998"/>
          </a:xfrm>
          <a:prstGeom prst="trapezoid">
            <a:avLst>
              <a:gd name="adj" fmla="val 102385"/>
            </a:avLst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CNN Decoder</a:t>
            </a:r>
            <a:endParaRPr lang="en-IN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397DAF5-F344-FFAF-E866-DCB283F74E5D}"/>
              </a:ext>
            </a:extLst>
          </p:cNvPr>
          <p:cNvSpPr txBox="1"/>
          <p:nvPr/>
        </p:nvSpPr>
        <p:spPr>
          <a:xfrm>
            <a:off x="811306" y="243394"/>
            <a:ext cx="2931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Architecture: </a:t>
            </a:r>
            <a:endParaRPr lang="en-IN" b="1" i="1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46189F2-CE61-B540-F70F-619902E287FB}"/>
              </a:ext>
            </a:extLst>
          </p:cNvPr>
          <p:cNvCxnSpPr>
            <a:cxnSpLocks/>
          </p:cNvCxnSpPr>
          <p:nvPr/>
        </p:nvCxnSpPr>
        <p:spPr>
          <a:xfrm flipH="1">
            <a:off x="9861178" y="4544387"/>
            <a:ext cx="1420900" cy="0"/>
          </a:xfrm>
          <a:prstGeom prst="straightConnector1">
            <a:avLst/>
          </a:prstGeom>
          <a:ln>
            <a:solidFill>
              <a:schemeClr val="bg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863C9D4-92F7-9845-C4E1-0BEDF19B3520}"/>
              </a:ext>
            </a:extLst>
          </p:cNvPr>
          <p:cNvSpPr txBox="1"/>
          <p:nvPr/>
        </p:nvSpPr>
        <p:spPr>
          <a:xfrm>
            <a:off x="10515601" y="4300830"/>
            <a:ext cx="1613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Text Embedding Conditioning</a:t>
            </a:r>
            <a:endParaRPr lang="en-IN" sz="12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E471614-A163-1894-72A5-F6800D6DF136}"/>
              </a:ext>
            </a:extLst>
          </p:cNvPr>
          <p:cNvSpPr/>
          <p:nvPr/>
        </p:nvSpPr>
        <p:spPr>
          <a:xfrm>
            <a:off x="6938683" y="4239587"/>
            <a:ext cx="2438400" cy="331694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E176662-FF7D-1435-CD51-111940A4FCAF}"/>
              </a:ext>
            </a:extLst>
          </p:cNvPr>
          <p:cNvSpPr/>
          <p:nvPr/>
        </p:nvSpPr>
        <p:spPr>
          <a:xfrm>
            <a:off x="7091083" y="4391987"/>
            <a:ext cx="2438400" cy="331694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ED1896E-3E50-5B90-0111-8CF6A6B2E05E}"/>
              </a:ext>
            </a:extLst>
          </p:cNvPr>
          <p:cNvSpPr/>
          <p:nvPr/>
        </p:nvSpPr>
        <p:spPr>
          <a:xfrm>
            <a:off x="7243483" y="4544387"/>
            <a:ext cx="2438400" cy="331694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Latent space representation</a:t>
            </a:r>
            <a:endParaRPr lang="en-IN" sz="1400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9BEBCA8-A097-58D3-69C9-D96CF439F0CC}"/>
              </a:ext>
            </a:extLst>
          </p:cNvPr>
          <p:cNvCxnSpPr/>
          <p:nvPr/>
        </p:nvCxnSpPr>
        <p:spPr>
          <a:xfrm>
            <a:off x="8189256" y="3741396"/>
            <a:ext cx="0" cy="479614"/>
          </a:xfrm>
          <a:prstGeom prst="straightConnector1">
            <a:avLst/>
          </a:prstGeom>
          <a:ln>
            <a:solidFill>
              <a:schemeClr val="bg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C2D6AB8F-E72B-F345-F06F-C31007064B74}"/>
              </a:ext>
            </a:extLst>
          </p:cNvPr>
          <p:cNvSpPr/>
          <p:nvPr/>
        </p:nvSpPr>
        <p:spPr>
          <a:xfrm>
            <a:off x="6902818" y="3676431"/>
            <a:ext cx="2698382" cy="255493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Fᵣ</a:t>
            </a:r>
            <a:endParaRPr lang="en-IN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9171B5E-0E0C-AF14-03D8-3205CA3BEFC5}"/>
              </a:ext>
            </a:extLst>
          </p:cNvPr>
          <p:cNvSpPr txBox="1"/>
          <p:nvPr/>
        </p:nvSpPr>
        <p:spPr>
          <a:xfrm>
            <a:off x="237561" y="3245544"/>
            <a:ext cx="12640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Encoded Vector rep. of Audio </a:t>
            </a:r>
            <a:endParaRPr lang="en-IN" sz="11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D260DCC-1D36-040E-FA6F-632C343CDB5B}"/>
              </a:ext>
            </a:extLst>
          </p:cNvPr>
          <p:cNvSpPr txBox="1"/>
          <p:nvPr/>
        </p:nvSpPr>
        <p:spPr>
          <a:xfrm>
            <a:off x="10490944" y="6350985"/>
            <a:ext cx="1582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Predicted Music Amplitudes</a:t>
            </a:r>
            <a:endParaRPr lang="en-IN" sz="14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9AAAB44-E0CF-2BBC-5ABC-BD3BB1E14D0E}"/>
              </a:ext>
            </a:extLst>
          </p:cNvPr>
          <p:cNvSpPr txBox="1"/>
          <p:nvPr/>
        </p:nvSpPr>
        <p:spPr>
          <a:xfrm>
            <a:off x="3388658" y="2958331"/>
            <a:ext cx="932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Flatten</a:t>
            </a:r>
            <a:endParaRPr lang="en-IN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233795-0049-12D7-7EAD-DB29AFC35BFF}"/>
              </a:ext>
            </a:extLst>
          </p:cNvPr>
          <p:cNvSpPr txBox="1"/>
          <p:nvPr/>
        </p:nvSpPr>
        <p:spPr>
          <a:xfrm>
            <a:off x="11636187" y="89647"/>
            <a:ext cx="286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C000"/>
                </a:solidFill>
              </a:rPr>
              <a:t>6</a:t>
            </a:r>
            <a:endParaRPr lang="en-IN" sz="1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830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2C4882-275C-1506-CF03-8D6A61780225}"/>
              </a:ext>
            </a:extLst>
          </p:cNvPr>
          <p:cNvSpPr txBox="1"/>
          <p:nvPr/>
        </p:nvSpPr>
        <p:spPr>
          <a:xfrm>
            <a:off x="770965" y="51906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1" dirty="0"/>
              <a:t>Residual Vector Quantization: </a:t>
            </a:r>
            <a:endParaRPr lang="en-IN" sz="1800" b="1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6CA92B-550D-3D3C-533B-AA43FCA04B67}"/>
              </a:ext>
            </a:extLst>
          </p:cNvPr>
          <p:cNvSpPr txBox="1"/>
          <p:nvPr/>
        </p:nvSpPr>
        <p:spPr>
          <a:xfrm>
            <a:off x="878541" y="977153"/>
            <a:ext cx="104169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Transforms vector form Continuous space to Discrete space as the goal of music generation is to generate music from discrete tokens , which is not possible for continuous time stamps.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It transforms the vector in multiple vectors using </a:t>
            </a:r>
            <a:r>
              <a:rPr lang="en-US" b="1" dirty="0"/>
              <a:t>codebooks.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Which Vector from the code book is closer to the Audio Vector representation is found by RVQ.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E30E33-4C28-5058-F3E1-B206AE0CADB8}"/>
              </a:ext>
            </a:extLst>
          </p:cNvPr>
          <p:cNvSpPr/>
          <p:nvPr/>
        </p:nvSpPr>
        <p:spPr>
          <a:xfrm>
            <a:off x="2312894" y="2190928"/>
            <a:ext cx="1775012" cy="145679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CA439F-EE60-9C1B-65C3-C693C97E0B48}"/>
              </a:ext>
            </a:extLst>
          </p:cNvPr>
          <p:cNvSpPr/>
          <p:nvPr/>
        </p:nvSpPr>
        <p:spPr>
          <a:xfrm>
            <a:off x="2312894" y="2376923"/>
            <a:ext cx="1775012" cy="145679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263907-1163-7EE6-1329-6827972CC26B}"/>
              </a:ext>
            </a:extLst>
          </p:cNvPr>
          <p:cNvSpPr/>
          <p:nvPr/>
        </p:nvSpPr>
        <p:spPr>
          <a:xfrm>
            <a:off x="2312894" y="2567414"/>
            <a:ext cx="1775012" cy="145679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F5F007-0833-EA82-CA9C-D6CF361DCCC8}"/>
              </a:ext>
            </a:extLst>
          </p:cNvPr>
          <p:cNvSpPr/>
          <p:nvPr/>
        </p:nvSpPr>
        <p:spPr>
          <a:xfrm>
            <a:off x="2312894" y="2982984"/>
            <a:ext cx="1775012" cy="145679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EA2601-0D72-76F6-3AB4-B52DF53C761D}"/>
              </a:ext>
            </a:extLst>
          </p:cNvPr>
          <p:cNvSpPr txBox="1"/>
          <p:nvPr/>
        </p:nvSpPr>
        <p:spPr>
          <a:xfrm>
            <a:off x="2312893" y="2640253"/>
            <a:ext cx="163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C6CD06-3161-1AA3-A37E-727EB324FD54}"/>
              </a:ext>
            </a:extLst>
          </p:cNvPr>
          <p:cNvSpPr txBox="1"/>
          <p:nvPr/>
        </p:nvSpPr>
        <p:spPr>
          <a:xfrm>
            <a:off x="1927409" y="2455587"/>
            <a:ext cx="36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762CAD-0BBE-29CF-D00E-CE36A094FEB3}"/>
              </a:ext>
            </a:extLst>
          </p:cNvPr>
          <p:cNvSpPr txBox="1"/>
          <p:nvPr/>
        </p:nvSpPr>
        <p:spPr>
          <a:xfrm>
            <a:off x="2707340" y="1770862"/>
            <a:ext cx="708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Fᵣ</a:t>
            </a:r>
            <a:endParaRPr lang="en-IN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544DE2-419D-0E13-906F-B6038A8436B3}"/>
              </a:ext>
            </a:extLst>
          </p:cNvPr>
          <p:cNvSpPr/>
          <p:nvPr/>
        </p:nvSpPr>
        <p:spPr>
          <a:xfrm>
            <a:off x="5208494" y="2190925"/>
            <a:ext cx="1775012" cy="145679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Audio Vector(Fᵣ)</a:t>
            </a:r>
            <a:endParaRPr lang="en-IN" sz="11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8A72BFE-F7E8-854E-513F-5CDFB6CD9B57}"/>
              </a:ext>
            </a:extLst>
          </p:cNvPr>
          <p:cNvCxnSpPr>
            <a:cxnSpLocks/>
          </p:cNvCxnSpPr>
          <p:nvPr/>
        </p:nvCxnSpPr>
        <p:spPr>
          <a:xfrm flipH="1">
            <a:off x="4222375" y="2285032"/>
            <a:ext cx="869578" cy="0"/>
          </a:xfrm>
          <a:prstGeom prst="straightConnector1">
            <a:avLst/>
          </a:prstGeom>
          <a:ln>
            <a:solidFill>
              <a:schemeClr val="bg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7831C4E-17AB-1140-6F54-79CCE357D2F1}"/>
              </a:ext>
            </a:extLst>
          </p:cNvPr>
          <p:cNvCxnSpPr>
            <a:cxnSpLocks/>
          </p:cNvCxnSpPr>
          <p:nvPr/>
        </p:nvCxnSpPr>
        <p:spPr>
          <a:xfrm flipH="1">
            <a:off x="4222375" y="2285032"/>
            <a:ext cx="869578" cy="170555"/>
          </a:xfrm>
          <a:prstGeom prst="straightConnector1">
            <a:avLst/>
          </a:prstGeom>
          <a:ln>
            <a:solidFill>
              <a:schemeClr val="bg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0FA5E09-0AF7-9DEC-F008-C3ABB80223CA}"/>
              </a:ext>
            </a:extLst>
          </p:cNvPr>
          <p:cNvCxnSpPr>
            <a:cxnSpLocks/>
          </p:cNvCxnSpPr>
          <p:nvPr/>
        </p:nvCxnSpPr>
        <p:spPr>
          <a:xfrm flipH="1">
            <a:off x="4222375" y="2285032"/>
            <a:ext cx="869578" cy="737348"/>
          </a:xfrm>
          <a:prstGeom prst="straightConnector1">
            <a:avLst/>
          </a:prstGeom>
          <a:ln>
            <a:solidFill>
              <a:schemeClr val="bg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39DC4C4-3B88-16F6-F26A-D77E0776D17F}"/>
              </a:ext>
            </a:extLst>
          </p:cNvPr>
          <p:cNvSpPr txBox="1"/>
          <p:nvPr/>
        </p:nvSpPr>
        <p:spPr>
          <a:xfrm>
            <a:off x="2294962" y="3090446"/>
            <a:ext cx="1792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CodeBook</a:t>
            </a:r>
            <a:endParaRPr lang="en-IN" sz="16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C90E505-0A48-3391-7459-8DDA220189C1}"/>
              </a:ext>
            </a:extLst>
          </p:cNvPr>
          <p:cNvSpPr/>
          <p:nvPr/>
        </p:nvSpPr>
        <p:spPr>
          <a:xfrm rot="5400000">
            <a:off x="631691" y="4979850"/>
            <a:ext cx="1927413" cy="232442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E31842A-C1CA-0796-D34E-4525B17DC436}"/>
              </a:ext>
            </a:extLst>
          </p:cNvPr>
          <p:cNvSpPr txBox="1"/>
          <p:nvPr/>
        </p:nvSpPr>
        <p:spPr>
          <a:xfrm>
            <a:off x="300312" y="4643488"/>
            <a:ext cx="12640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Encoded Vector rep. of Audio </a:t>
            </a:r>
            <a:endParaRPr lang="en-IN" sz="11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B61DAE4-5151-3EC4-103B-57221FD801F1}"/>
              </a:ext>
            </a:extLst>
          </p:cNvPr>
          <p:cNvSpPr/>
          <p:nvPr/>
        </p:nvSpPr>
        <p:spPr>
          <a:xfrm>
            <a:off x="3110753" y="3988819"/>
            <a:ext cx="555811" cy="338554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CB1</a:t>
            </a:r>
            <a:endParaRPr lang="en-IN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F4EA636-5B5B-6023-6CBD-F4D6C8342527}"/>
              </a:ext>
            </a:extLst>
          </p:cNvPr>
          <p:cNvSpPr/>
          <p:nvPr/>
        </p:nvSpPr>
        <p:spPr>
          <a:xfrm>
            <a:off x="3110751" y="4787266"/>
            <a:ext cx="555811" cy="349268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CB2</a:t>
            </a:r>
            <a:endParaRPr lang="en-IN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78EA83F-5DE3-CC37-B097-67964DE5A715}"/>
              </a:ext>
            </a:extLst>
          </p:cNvPr>
          <p:cNvSpPr/>
          <p:nvPr/>
        </p:nvSpPr>
        <p:spPr>
          <a:xfrm>
            <a:off x="3110752" y="5547009"/>
            <a:ext cx="555811" cy="333838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CB3</a:t>
            </a:r>
            <a:endParaRPr lang="en-IN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39D2F7D-FD58-C9A8-B691-124E7A9DB6FB}"/>
              </a:ext>
            </a:extLst>
          </p:cNvPr>
          <p:cNvSpPr/>
          <p:nvPr/>
        </p:nvSpPr>
        <p:spPr>
          <a:xfrm>
            <a:off x="3110753" y="6234767"/>
            <a:ext cx="555811" cy="349268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CB4</a:t>
            </a:r>
            <a:endParaRPr lang="en-IN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7BEADB6-25E3-6669-C98C-D144C255ED0A}"/>
              </a:ext>
            </a:extLst>
          </p:cNvPr>
          <p:cNvSpPr/>
          <p:nvPr/>
        </p:nvSpPr>
        <p:spPr>
          <a:xfrm>
            <a:off x="4419599" y="4122924"/>
            <a:ext cx="2438400" cy="15240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F5866C0-2155-8E57-5158-D2D4C0953224}"/>
              </a:ext>
            </a:extLst>
          </p:cNvPr>
          <p:cNvSpPr/>
          <p:nvPr/>
        </p:nvSpPr>
        <p:spPr>
          <a:xfrm>
            <a:off x="4428565" y="4921036"/>
            <a:ext cx="2438400" cy="15240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F9DDB3D-A0E1-123A-B6D0-9963F69675B0}"/>
              </a:ext>
            </a:extLst>
          </p:cNvPr>
          <p:cNvSpPr/>
          <p:nvPr/>
        </p:nvSpPr>
        <p:spPr>
          <a:xfrm>
            <a:off x="4428565" y="5637373"/>
            <a:ext cx="2438400" cy="15240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AE6B233-A681-EA6E-24F3-FD5E0AA36745}"/>
              </a:ext>
            </a:extLst>
          </p:cNvPr>
          <p:cNvSpPr/>
          <p:nvPr/>
        </p:nvSpPr>
        <p:spPr>
          <a:xfrm>
            <a:off x="4428565" y="6333201"/>
            <a:ext cx="2438400" cy="15240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52453AF-2DF6-D5AA-6606-12657E4A82EA}"/>
              </a:ext>
            </a:extLst>
          </p:cNvPr>
          <p:cNvSpPr/>
          <p:nvPr/>
        </p:nvSpPr>
        <p:spPr>
          <a:xfrm>
            <a:off x="7996519" y="4677797"/>
            <a:ext cx="134470" cy="1102659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40D5605-381A-6999-EE48-90D253C53C39}"/>
              </a:ext>
            </a:extLst>
          </p:cNvPr>
          <p:cNvSpPr/>
          <p:nvPr/>
        </p:nvSpPr>
        <p:spPr>
          <a:xfrm>
            <a:off x="8301319" y="4677796"/>
            <a:ext cx="134470" cy="1102659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9B895BE-956F-2DDA-1F19-6982944000B0}"/>
              </a:ext>
            </a:extLst>
          </p:cNvPr>
          <p:cNvSpPr/>
          <p:nvPr/>
        </p:nvSpPr>
        <p:spPr>
          <a:xfrm>
            <a:off x="8606119" y="4677797"/>
            <a:ext cx="134470" cy="1102659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DAFC6E4-B1F3-6CEF-5FD3-F57C49828EE5}"/>
              </a:ext>
            </a:extLst>
          </p:cNvPr>
          <p:cNvSpPr/>
          <p:nvPr/>
        </p:nvSpPr>
        <p:spPr>
          <a:xfrm>
            <a:off x="10300449" y="4677797"/>
            <a:ext cx="134470" cy="1102659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245659C-74F2-E82E-6328-997E838FDAD9}"/>
              </a:ext>
            </a:extLst>
          </p:cNvPr>
          <p:cNvSpPr txBox="1"/>
          <p:nvPr/>
        </p:nvSpPr>
        <p:spPr>
          <a:xfrm>
            <a:off x="8839200" y="5511515"/>
            <a:ext cx="1380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….	…	…..</a:t>
            </a:r>
            <a:endParaRPr lang="en-IN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F70F509-0E52-6F01-CD4A-382CC322812E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1711619" y="4158096"/>
            <a:ext cx="1399134" cy="878513"/>
          </a:xfrm>
          <a:prstGeom prst="straightConnector1">
            <a:avLst/>
          </a:prstGeom>
          <a:ln>
            <a:solidFill>
              <a:schemeClr val="bg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9C07DFE-A532-DA56-DDA7-F990BC586161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>
          <a:xfrm flipH="1">
            <a:off x="3388657" y="4327373"/>
            <a:ext cx="2" cy="459893"/>
          </a:xfrm>
          <a:prstGeom prst="straightConnector1">
            <a:avLst/>
          </a:prstGeom>
          <a:ln>
            <a:solidFill>
              <a:schemeClr val="bg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407B48C-3E59-8965-CFEA-9EEE0B4CDBC7}"/>
              </a:ext>
            </a:extLst>
          </p:cNvPr>
          <p:cNvCxnSpPr>
            <a:cxnSpLocks/>
          </p:cNvCxnSpPr>
          <p:nvPr/>
        </p:nvCxnSpPr>
        <p:spPr>
          <a:xfrm flipH="1">
            <a:off x="3379687" y="5082400"/>
            <a:ext cx="2" cy="459893"/>
          </a:xfrm>
          <a:prstGeom prst="straightConnector1">
            <a:avLst/>
          </a:prstGeom>
          <a:ln>
            <a:solidFill>
              <a:schemeClr val="bg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1CFEC2C-45DE-8685-F44A-0ACAB7CC74D3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>
            <a:off x="3388658" y="5880847"/>
            <a:ext cx="1" cy="353920"/>
          </a:xfrm>
          <a:prstGeom prst="straightConnector1">
            <a:avLst/>
          </a:prstGeom>
          <a:ln>
            <a:solidFill>
              <a:schemeClr val="bg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7C131BB-03D6-4932-527E-B8A170CEAB96}"/>
              </a:ext>
            </a:extLst>
          </p:cNvPr>
          <p:cNvSpPr txBox="1"/>
          <p:nvPr/>
        </p:nvSpPr>
        <p:spPr>
          <a:xfrm>
            <a:off x="2986847" y="4405068"/>
            <a:ext cx="452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R1</a:t>
            </a:r>
            <a:endParaRPr lang="en-IN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E7B99A3-7E0A-0AB5-FCEA-F146CA4D79AE}"/>
              </a:ext>
            </a:extLst>
          </p:cNvPr>
          <p:cNvSpPr txBox="1"/>
          <p:nvPr/>
        </p:nvSpPr>
        <p:spPr>
          <a:xfrm>
            <a:off x="2965074" y="5185426"/>
            <a:ext cx="452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R2</a:t>
            </a:r>
            <a:endParaRPr lang="en-IN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5048DC7-00C0-AD9A-2CC4-111ECA1EF0B4}"/>
              </a:ext>
            </a:extLst>
          </p:cNvPr>
          <p:cNvSpPr txBox="1"/>
          <p:nvPr/>
        </p:nvSpPr>
        <p:spPr>
          <a:xfrm>
            <a:off x="2993570" y="5896213"/>
            <a:ext cx="452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R3</a:t>
            </a:r>
            <a:endParaRPr lang="en-IN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A002078-3A32-CA56-559F-060A90AEC39D}"/>
              </a:ext>
            </a:extLst>
          </p:cNvPr>
          <p:cNvCxnSpPr>
            <a:cxnSpLocks/>
          </p:cNvCxnSpPr>
          <p:nvPr/>
        </p:nvCxnSpPr>
        <p:spPr>
          <a:xfrm>
            <a:off x="3756211" y="4199124"/>
            <a:ext cx="555813" cy="0"/>
          </a:xfrm>
          <a:prstGeom prst="straightConnector1">
            <a:avLst/>
          </a:prstGeom>
          <a:ln>
            <a:solidFill>
              <a:schemeClr val="bg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89B3901-CC29-7E02-3EB3-C69A37E19805}"/>
              </a:ext>
            </a:extLst>
          </p:cNvPr>
          <p:cNvCxnSpPr>
            <a:cxnSpLocks/>
          </p:cNvCxnSpPr>
          <p:nvPr/>
        </p:nvCxnSpPr>
        <p:spPr>
          <a:xfrm>
            <a:off x="3765176" y="4988019"/>
            <a:ext cx="555813" cy="0"/>
          </a:xfrm>
          <a:prstGeom prst="straightConnector1">
            <a:avLst/>
          </a:prstGeom>
          <a:ln>
            <a:solidFill>
              <a:schemeClr val="bg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4B0CB4E-279A-9803-0FB7-4FE8EB2C56C6}"/>
              </a:ext>
            </a:extLst>
          </p:cNvPr>
          <p:cNvCxnSpPr>
            <a:cxnSpLocks/>
          </p:cNvCxnSpPr>
          <p:nvPr/>
        </p:nvCxnSpPr>
        <p:spPr>
          <a:xfrm>
            <a:off x="3783103" y="5714161"/>
            <a:ext cx="555813" cy="0"/>
          </a:xfrm>
          <a:prstGeom prst="straightConnector1">
            <a:avLst/>
          </a:prstGeom>
          <a:ln>
            <a:solidFill>
              <a:schemeClr val="bg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F7C4B64-5F31-DB65-84EA-BCEA340C7EC5}"/>
              </a:ext>
            </a:extLst>
          </p:cNvPr>
          <p:cNvCxnSpPr>
            <a:cxnSpLocks/>
          </p:cNvCxnSpPr>
          <p:nvPr/>
        </p:nvCxnSpPr>
        <p:spPr>
          <a:xfrm>
            <a:off x="3783108" y="6395481"/>
            <a:ext cx="555813" cy="0"/>
          </a:xfrm>
          <a:prstGeom prst="straightConnector1">
            <a:avLst/>
          </a:prstGeom>
          <a:ln>
            <a:solidFill>
              <a:schemeClr val="bg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48AA5D2-A044-03E0-1A3C-22D696E8508C}"/>
              </a:ext>
            </a:extLst>
          </p:cNvPr>
          <p:cNvCxnSpPr>
            <a:cxnSpLocks/>
          </p:cNvCxnSpPr>
          <p:nvPr/>
        </p:nvCxnSpPr>
        <p:spPr>
          <a:xfrm>
            <a:off x="7135906" y="5229125"/>
            <a:ext cx="555813" cy="0"/>
          </a:xfrm>
          <a:prstGeom prst="straightConnector1">
            <a:avLst/>
          </a:prstGeom>
          <a:ln>
            <a:solidFill>
              <a:schemeClr val="bg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A476179F-190D-0D64-C422-3504318EF29E}"/>
              </a:ext>
            </a:extLst>
          </p:cNvPr>
          <p:cNvSpPr txBox="1"/>
          <p:nvPr/>
        </p:nvSpPr>
        <p:spPr>
          <a:xfrm>
            <a:off x="8301319" y="5988424"/>
            <a:ext cx="1918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Tokens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1F9845-BBDD-C3A1-17AF-37EB4065B95C}"/>
              </a:ext>
            </a:extLst>
          </p:cNvPr>
          <p:cNvSpPr txBox="1"/>
          <p:nvPr/>
        </p:nvSpPr>
        <p:spPr>
          <a:xfrm>
            <a:off x="11636187" y="89647"/>
            <a:ext cx="286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C000"/>
                </a:solidFill>
              </a:rPr>
              <a:t>7</a:t>
            </a:r>
            <a:endParaRPr lang="en-IN" sz="1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404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1DB0F9-2061-A1E1-D858-F7C91B874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459" y="2568037"/>
            <a:ext cx="5277694" cy="28219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2C88C5-EEA0-33AF-27E8-5992D611FC19}"/>
              </a:ext>
            </a:extLst>
          </p:cNvPr>
          <p:cNvSpPr txBox="1"/>
          <p:nvPr/>
        </p:nvSpPr>
        <p:spPr>
          <a:xfrm>
            <a:off x="770965" y="51906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1" dirty="0"/>
              <a:t>Different patters of input tokens : </a:t>
            </a:r>
            <a:endParaRPr lang="en-IN" sz="1800" b="1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CDE4F4-7F26-864A-1048-704FC2AB09FB}"/>
              </a:ext>
            </a:extLst>
          </p:cNvPr>
          <p:cNvSpPr txBox="1"/>
          <p:nvPr/>
        </p:nvSpPr>
        <p:spPr>
          <a:xfrm>
            <a:off x="950259" y="1120588"/>
            <a:ext cx="39265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Each tokens contains a part of one entry of the codebook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Generating tokens this way takes more time .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64CF89-7174-E4F4-F8B4-D79F68C07076}"/>
              </a:ext>
            </a:extLst>
          </p:cNvPr>
          <p:cNvSpPr txBox="1"/>
          <p:nvPr/>
        </p:nvSpPr>
        <p:spPr>
          <a:xfrm>
            <a:off x="6562165" y="1129552"/>
            <a:ext cx="48857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Each tokens contains one entry of the codebook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Each token of a entry of codebook is generated irrespective of previous token.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Generating tokens this way takes more time .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4CC326-68D9-B0B5-9450-B383A6EEACD6}"/>
              </a:ext>
            </a:extLst>
          </p:cNvPr>
          <p:cNvSpPr txBox="1"/>
          <p:nvPr/>
        </p:nvSpPr>
        <p:spPr>
          <a:xfrm>
            <a:off x="770965" y="5459506"/>
            <a:ext cx="44644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First s steps are used to generate first tokens of each entries of codebook.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Next other steps are similar as parallel pattern.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FADDAD-76F5-5950-D976-585007C4B8C5}"/>
              </a:ext>
            </a:extLst>
          </p:cNvPr>
          <p:cNvSpPr txBox="1"/>
          <p:nvPr/>
        </p:nvSpPr>
        <p:spPr>
          <a:xfrm>
            <a:off x="6732494" y="5459506"/>
            <a:ext cx="39265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Generates tokes in a sequential manner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More accurate than other patterns.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0ECE42-206C-B929-2905-16A529EE8B72}"/>
              </a:ext>
            </a:extLst>
          </p:cNvPr>
          <p:cNvSpPr txBox="1"/>
          <p:nvPr/>
        </p:nvSpPr>
        <p:spPr>
          <a:xfrm>
            <a:off x="11636187" y="89647"/>
            <a:ext cx="286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C000"/>
                </a:solidFill>
              </a:rPr>
              <a:t>8</a:t>
            </a:r>
            <a:endParaRPr lang="en-IN" sz="1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530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91F389-55A0-6D83-2E54-4C5FFB6E87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DF0EB18-F421-F185-3EF9-59EA2E595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67554"/>
            <a:ext cx="10131425" cy="806824"/>
          </a:xfrm>
        </p:spPr>
        <p:txBody>
          <a:bodyPr/>
          <a:lstStyle/>
          <a:p>
            <a:r>
              <a:rPr lang="en-US" dirty="0"/>
              <a:t>Methods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5778401-EF71-C333-2708-C5B5868D27A6}"/>
              </a:ext>
            </a:extLst>
          </p:cNvPr>
          <p:cNvSpPr/>
          <p:nvPr/>
        </p:nvSpPr>
        <p:spPr>
          <a:xfrm>
            <a:off x="685801" y="475129"/>
            <a:ext cx="2209799" cy="618565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90BA4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8A187C-A0E7-249F-C84B-34FC8005DFCB}"/>
              </a:ext>
            </a:extLst>
          </p:cNvPr>
          <p:cNvSpPr txBox="1"/>
          <p:nvPr/>
        </p:nvSpPr>
        <p:spPr>
          <a:xfrm>
            <a:off x="685801" y="1193784"/>
            <a:ext cx="11147611" cy="5035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i="1" dirty="0">
                <a:solidFill>
                  <a:srgbClr val="FFC000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Text to Layout model </a:t>
            </a:r>
            <a:r>
              <a:rPr lang="en-IN" b="1" i="1" dirty="0">
                <a:solidFill>
                  <a:srgbClr val="FFC000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:</a:t>
            </a:r>
            <a:r>
              <a:rPr lang="en-US" b="1" i="1" dirty="0">
                <a:solidFill>
                  <a:srgbClr val="FFC000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	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Represents layouts as HTML sequences to leverage design priors embedded in LLMs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Enhancing expressive capability compared to numeric formats.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Utilized the Vision transformer DINOv2 and </a:t>
            </a:r>
            <a:r>
              <a:rPr lang="en-US" dirty="0" err="1"/>
              <a:t>CodeLlama</a:t>
            </a:r>
            <a:r>
              <a:rPr lang="en-US" dirty="0"/>
              <a:t> for generating the boundaries of the texts on the Image.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Training is done in 2 stages.</a:t>
            </a:r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Stage1: Trains an adapter to align the visual encoder (DINOv2) with the language model treating image feature as &lt;</a:t>
            </a:r>
            <a:r>
              <a:rPr lang="en-US" dirty="0" err="1"/>
              <a:t>img</a:t>
            </a:r>
            <a:r>
              <a:rPr lang="en-US" dirty="0"/>
              <a:t>&gt; tag.</a:t>
            </a:r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Stage2: Fine-tunes the LLM using HTML-formatted layouts with cross-entropy loss while keeping the visual adaptor frozen.</a:t>
            </a:r>
          </a:p>
          <a:p>
            <a:pPr lvl="3">
              <a:lnSpc>
                <a:spcPct val="150000"/>
              </a:lnSpc>
            </a:pPr>
            <a:endParaRPr lang="en-US" dirty="0"/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5411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1233</TotalTime>
  <Words>2092</Words>
  <Application>Microsoft Office PowerPoint</Application>
  <PresentationFormat>Widescreen</PresentationFormat>
  <Paragraphs>232</Paragraphs>
  <Slides>20</Slides>
  <Notes>2</Notes>
  <HiddenSlides>0</HiddenSlides>
  <MMClips>4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Calibri Light</vt:lpstr>
      <vt:lpstr>Cascadia Code SemiLight</vt:lpstr>
      <vt:lpstr>Consolas</vt:lpstr>
      <vt:lpstr>Courier New</vt:lpstr>
      <vt:lpstr>Monotype Corsiva</vt:lpstr>
      <vt:lpstr>Wingdings</vt:lpstr>
      <vt:lpstr>Celestial</vt:lpstr>
      <vt:lpstr>PowerPoint Presentation</vt:lpstr>
      <vt:lpstr>Contents</vt:lpstr>
      <vt:lpstr>Literature review</vt:lpstr>
      <vt:lpstr>Methods</vt:lpstr>
      <vt:lpstr>Sample Data</vt:lpstr>
      <vt:lpstr>PowerPoint Presentation</vt:lpstr>
      <vt:lpstr>PowerPoint Presentation</vt:lpstr>
      <vt:lpstr>PowerPoint Presentation</vt:lpstr>
      <vt:lpstr>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 of T2M</vt:lpstr>
      <vt:lpstr>Results of T2M</vt:lpstr>
      <vt:lpstr>Results of T2L</vt:lpstr>
      <vt:lpstr>Results of T2l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BISWAJIT RANA</dc:creator>
  <cp:lastModifiedBy>BISWAJIT RANA</cp:lastModifiedBy>
  <cp:revision>14</cp:revision>
  <dcterms:created xsi:type="dcterms:W3CDTF">2025-01-01T12:40:49Z</dcterms:created>
  <dcterms:modified xsi:type="dcterms:W3CDTF">2025-01-02T09:14:09Z</dcterms:modified>
</cp:coreProperties>
</file>