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56" r:id="rId2"/>
    <p:sldId id="257" r:id="rId3"/>
    <p:sldId id="258" r:id="rId4"/>
    <p:sldId id="261" r:id="rId5"/>
    <p:sldId id="265" r:id="rId6"/>
    <p:sldId id="260" r:id="rId7"/>
    <p:sldId id="263" r:id="rId8"/>
    <p:sldId id="264" r:id="rId9"/>
    <p:sldId id="266" r:id="rId10"/>
    <p:sldId id="262" r:id="rId11"/>
    <p:sldId id="269" r:id="rId12"/>
    <p:sldId id="270"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4660"/>
  </p:normalViewPr>
  <p:slideViewPr>
    <p:cSldViewPr snapToGrid="0">
      <p:cViewPr varScale="1">
        <p:scale>
          <a:sx n="107" d="100"/>
          <a:sy n="107" d="100"/>
        </p:scale>
        <p:origin x="60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4E108C-FC84-FE98-3C4C-C8A19B3D66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DA3CB70-5F15-D51B-EA25-29EB5F014B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3052D1-4739-49AB-B9D4-C3421E3C23F2}" type="datetimeFigureOut">
              <a:rPr lang="en-IN" smtClean="0"/>
              <a:t>18-10-2024</a:t>
            </a:fld>
            <a:endParaRPr lang="en-IN"/>
          </a:p>
        </p:txBody>
      </p:sp>
      <p:sp>
        <p:nvSpPr>
          <p:cNvPr id="4" name="Footer Placeholder 3">
            <a:extLst>
              <a:ext uri="{FF2B5EF4-FFF2-40B4-BE49-F238E27FC236}">
                <a16:creationId xmlns:a16="http://schemas.microsoft.com/office/drawing/2014/main" id="{028075C8-A3E5-2B18-CF62-F3E4E811BC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FCEA03D-7CA8-EC76-F2B4-3C699E6DE6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2FA26B-AA8F-4677-A957-BCB9F9A06836}" type="slidenum">
              <a:rPr lang="en-IN" smtClean="0"/>
              <a:t>‹#›</a:t>
            </a:fld>
            <a:endParaRPr lang="en-IN"/>
          </a:p>
        </p:txBody>
      </p:sp>
    </p:spTree>
    <p:extLst>
      <p:ext uri="{BB962C8B-B14F-4D97-AF65-F5344CB8AC3E}">
        <p14:creationId xmlns:p14="http://schemas.microsoft.com/office/powerpoint/2010/main" val="19272771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3FF0BA-10E1-4B2E-B5AF-5F654CD91276}"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CCEAE-0DFA-4BB3-AB62-EC0C9018CE79}" type="slidenum">
              <a:rPr lang="en-IN" smtClean="0"/>
              <a:t>‹#›</a:t>
            </a:fld>
            <a:endParaRPr lang="en-IN"/>
          </a:p>
        </p:txBody>
      </p:sp>
    </p:spTree>
    <p:extLst>
      <p:ext uri="{BB962C8B-B14F-4D97-AF65-F5344CB8AC3E}">
        <p14:creationId xmlns:p14="http://schemas.microsoft.com/office/powerpoint/2010/main" val="398278053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a:p>
        </p:txBody>
      </p:sp>
      <p:sp>
        <p:nvSpPr>
          <p:cNvPr id="5" name="Slide Number Placeholder 4"/>
          <p:cNvSpPr>
            <a:spLocks noGrp="1"/>
          </p:cNvSpPr>
          <p:nvPr>
            <p:ph type="sldNum" sz="quarter" idx="5"/>
          </p:nvPr>
        </p:nvSpPr>
        <p:spPr/>
        <p:txBody>
          <a:bodyPr/>
          <a:lstStyle/>
          <a:p>
            <a:fld id="{B2FCCEAE-0DFA-4BB3-AB62-EC0C9018CE79}" type="slidenum">
              <a:rPr lang="en-IN" smtClean="0"/>
              <a:t>1</a:t>
            </a:fld>
            <a:endParaRPr lang="en-IN"/>
          </a:p>
        </p:txBody>
      </p:sp>
    </p:spTree>
    <p:extLst>
      <p:ext uri="{BB962C8B-B14F-4D97-AF65-F5344CB8AC3E}">
        <p14:creationId xmlns:p14="http://schemas.microsoft.com/office/powerpoint/2010/main" val="170136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FCCEAE-0DFA-4BB3-AB62-EC0C9018CE79}" type="slidenum">
              <a:rPr lang="en-IN" smtClean="0"/>
              <a:t>13</a:t>
            </a:fld>
            <a:endParaRPr lang="en-IN"/>
          </a:p>
        </p:txBody>
      </p:sp>
      <p:sp>
        <p:nvSpPr>
          <p:cNvPr id="5" name="Header Placeholder 4">
            <a:extLst>
              <a:ext uri="{FF2B5EF4-FFF2-40B4-BE49-F238E27FC236}">
                <a16:creationId xmlns:a16="http://schemas.microsoft.com/office/drawing/2014/main" id="{80B647B4-2403-089E-F287-7D282F991A26}"/>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39713004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10/18/2024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media" Target="../media/media4.wav"/><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audio" Target="../media/media4.wav"/></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media" Target="../media/media2.mp3"/><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audio" Target="../media/media2.mp3"/></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04C5BF-FE0E-0378-21D4-1472AFFFF0F9}"/>
              </a:ext>
            </a:extLst>
          </p:cNvPr>
          <p:cNvSpPr txBox="1"/>
          <p:nvPr/>
        </p:nvSpPr>
        <p:spPr>
          <a:xfrm>
            <a:off x="3814481" y="4285129"/>
            <a:ext cx="4240305" cy="923330"/>
          </a:xfrm>
          <a:prstGeom prst="rect">
            <a:avLst/>
          </a:prstGeom>
          <a:noFill/>
        </p:spPr>
        <p:txBody>
          <a:bodyPr wrap="square" rtlCol="0">
            <a:spAutoFit/>
          </a:bodyPr>
          <a:lstStyle/>
          <a:p>
            <a:pPr algn="ctr"/>
            <a:r>
              <a:rPr lang="en-US" dirty="0"/>
              <a:t>Name : Biswajit Rana</a:t>
            </a:r>
            <a:r>
              <a:rPr lang="en-IN" dirty="0"/>
              <a:t> (B2330026)</a:t>
            </a:r>
          </a:p>
          <a:p>
            <a:pPr algn="ctr"/>
            <a:r>
              <a:rPr lang="en-IN" dirty="0"/>
              <a:t>Roll No.: B2330026 </a:t>
            </a:r>
          </a:p>
          <a:p>
            <a:pPr algn="ctr"/>
            <a:r>
              <a:rPr lang="en-IN" dirty="0"/>
              <a:t> M.Sc. Big Data Analytics</a:t>
            </a:r>
          </a:p>
        </p:txBody>
      </p:sp>
      <p:sp>
        <p:nvSpPr>
          <p:cNvPr id="8" name="TextBox 7">
            <a:extLst>
              <a:ext uri="{FF2B5EF4-FFF2-40B4-BE49-F238E27FC236}">
                <a16:creationId xmlns:a16="http://schemas.microsoft.com/office/drawing/2014/main" id="{47F5C1AD-989C-9DA8-4DAB-5FF0C3BE46E1}"/>
              </a:ext>
            </a:extLst>
          </p:cNvPr>
          <p:cNvSpPr txBox="1"/>
          <p:nvPr/>
        </p:nvSpPr>
        <p:spPr>
          <a:xfrm>
            <a:off x="-62753" y="1398529"/>
            <a:ext cx="11994776" cy="830997"/>
          </a:xfrm>
          <a:prstGeom prst="rect">
            <a:avLst/>
          </a:prstGeom>
          <a:noFill/>
        </p:spPr>
        <p:txBody>
          <a:bodyPr wrap="square" rtlCol="0">
            <a:spAutoFit/>
          </a:bodyPr>
          <a:lstStyle/>
          <a:p>
            <a:pPr algn="ctr"/>
            <a:r>
              <a:rPr lang="en-US" sz="4800" b="1" i="1" spc="-300" dirty="0"/>
              <a:t>Audio-Visual   Synthesis   From   Text   Input</a:t>
            </a:r>
            <a:endParaRPr lang="en-IN" sz="4800" b="1" i="1" spc="-300" dirty="0"/>
          </a:p>
        </p:txBody>
      </p:sp>
      <p:sp>
        <p:nvSpPr>
          <p:cNvPr id="2" name="TextBox 1">
            <a:extLst>
              <a:ext uri="{FF2B5EF4-FFF2-40B4-BE49-F238E27FC236}">
                <a16:creationId xmlns:a16="http://schemas.microsoft.com/office/drawing/2014/main" id="{EDC02D9D-052C-CEAD-B14E-4ADDCFDC5360}"/>
              </a:ext>
            </a:extLst>
          </p:cNvPr>
          <p:cNvSpPr txBox="1"/>
          <p:nvPr/>
        </p:nvSpPr>
        <p:spPr>
          <a:xfrm>
            <a:off x="3948952" y="3198167"/>
            <a:ext cx="3971365" cy="461665"/>
          </a:xfrm>
          <a:prstGeom prst="rect">
            <a:avLst/>
          </a:prstGeom>
          <a:noFill/>
        </p:spPr>
        <p:txBody>
          <a:bodyPr wrap="square" rtlCol="0">
            <a:spAutoFit/>
          </a:bodyPr>
          <a:lstStyle/>
          <a:p>
            <a:r>
              <a:rPr lang="en-US" sz="2400" dirty="0"/>
              <a:t>Supervisor : </a:t>
            </a:r>
            <a:r>
              <a:rPr lang="en-US" sz="2400" b="1" dirty="0"/>
              <a:t>Champak Dutta</a:t>
            </a:r>
            <a:endParaRPr lang="en-IN" sz="2400" b="1" dirty="0"/>
          </a:p>
        </p:txBody>
      </p:sp>
    </p:spTree>
    <p:extLst>
      <p:ext uri="{BB962C8B-B14F-4D97-AF65-F5344CB8AC3E}">
        <p14:creationId xmlns:p14="http://schemas.microsoft.com/office/powerpoint/2010/main" val="3820219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B96CF2-5BD1-ACA3-4205-5B16FBC8AC22}"/>
              </a:ext>
            </a:extLst>
          </p:cNvPr>
          <p:cNvSpPr>
            <a:spLocks noGrp="1"/>
          </p:cNvSpPr>
          <p:nvPr>
            <p:ph type="title"/>
          </p:nvPr>
        </p:nvSpPr>
        <p:spPr>
          <a:xfrm>
            <a:off x="685801" y="367554"/>
            <a:ext cx="10131425" cy="806824"/>
          </a:xfrm>
        </p:spPr>
        <p:txBody>
          <a:bodyPr/>
          <a:lstStyle/>
          <a:p>
            <a:r>
              <a:rPr lang="en-US" dirty="0"/>
              <a:t>Results of T2M</a:t>
            </a:r>
            <a:endParaRPr lang="en-IN" dirty="0"/>
          </a:p>
        </p:txBody>
      </p:sp>
      <p:pic>
        <p:nvPicPr>
          <p:cNvPr id="2" name="download">
            <a:hlinkClick r:id="" action="ppaction://media"/>
            <a:extLst>
              <a:ext uri="{FF2B5EF4-FFF2-40B4-BE49-F238E27FC236}">
                <a16:creationId xmlns:a16="http://schemas.microsoft.com/office/drawing/2014/main" id="{E11ADC73-D8B0-9237-3283-898520DAA4D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036424" y="1500717"/>
            <a:ext cx="591671" cy="591671"/>
          </a:xfrm>
          <a:prstGeom prst="rect">
            <a:avLst/>
          </a:prstGeom>
        </p:spPr>
      </p:pic>
      <p:sp>
        <p:nvSpPr>
          <p:cNvPr id="5" name="TextBox 4">
            <a:extLst>
              <a:ext uri="{FF2B5EF4-FFF2-40B4-BE49-F238E27FC236}">
                <a16:creationId xmlns:a16="http://schemas.microsoft.com/office/drawing/2014/main" id="{8CBAB6E2-73D0-5AB7-B31A-4E3D686D4FBF}"/>
              </a:ext>
            </a:extLst>
          </p:cNvPr>
          <p:cNvSpPr txBox="1"/>
          <p:nvPr/>
        </p:nvSpPr>
        <p:spPr>
          <a:xfrm>
            <a:off x="968188" y="1590363"/>
            <a:ext cx="8068236" cy="646331"/>
          </a:xfrm>
          <a:prstGeom prst="rect">
            <a:avLst/>
          </a:prstGeom>
          <a:noFill/>
        </p:spPr>
        <p:txBody>
          <a:bodyPr wrap="square" rtlCol="0">
            <a:spAutoFit/>
          </a:bodyPr>
          <a:lstStyle/>
          <a:p>
            <a:r>
              <a:rPr lang="en-US" dirty="0"/>
              <a:t>Text input: </a:t>
            </a:r>
            <a:r>
              <a:rPr lang="en-US" b="0" dirty="0">
                <a:solidFill>
                  <a:srgbClr val="CE9178"/>
                </a:solidFill>
                <a:effectLst/>
                <a:latin typeface="Courier New" panose="02070309020205020404" pitchFamily="49" charset="0"/>
              </a:rPr>
              <a:t>"Meditational music , om sound in background.“</a:t>
            </a:r>
            <a:endParaRPr lang="en-US" b="0" dirty="0">
              <a:solidFill>
                <a:srgbClr val="D4D4D4"/>
              </a:solidFill>
              <a:effectLst/>
              <a:latin typeface="Courier New" panose="02070309020205020404" pitchFamily="49" charset="0"/>
            </a:endParaRPr>
          </a:p>
          <a:p>
            <a:endParaRPr lang="en-IN" dirty="0"/>
          </a:p>
        </p:txBody>
      </p:sp>
      <p:sp>
        <p:nvSpPr>
          <p:cNvPr id="6" name="TextBox 5">
            <a:extLst>
              <a:ext uri="{FF2B5EF4-FFF2-40B4-BE49-F238E27FC236}">
                <a16:creationId xmlns:a16="http://schemas.microsoft.com/office/drawing/2014/main" id="{E2332671-C1D4-15D6-2667-DD8A3750A4B9}"/>
              </a:ext>
            </a:extLst>
          </p:cNvPr>
          <p:cNvSpPr txBox="1"/>
          <p:nvPr/>
        </p:nvSpPr>
        <p:spPr>
          <a:xfrm>
            <a:off x="968188" y="2782669"/>
            <a:ext cx="7826189" cy="646331"/>
          </a:xfrm>
          <a:prstGeom prst="rect">
            <a:avLst/>
          </a:prstGeom>
          <a:noFill/>
        </p:spPr>
        <p:txBody>
          <a:bodyPr wrap="square" rtlCol="0">
            <a:spAutoFit/>
          </a:bodyPr>
          <a:lstStyle/>
          <a:p>
            <a:r>
              <a:rPr lang="en-US" dirty="0"/>
              <a:t>Text input: </a:t>
            </a:r>
            <a:r>
              <a:rPr lang="en-US" b="0" dirty="0">
                <a:solidFill>
                  <a:srgbClr val="CE9178"/>
                </a:solidFill>
                <a:effectLst/>
                <a:latin typeface="Courier New" panose="02070309020205020404" pitchFamily="49" charset="0"/>
              </a:rPr>
              <a:t>"90's </a:t>
            </a:r>
            <a:r>
              <a:rPr lang="en-US" b="0" dirty="0" err="1">
                <a:solidFill>
                  <a:srgbClr val="CE9178"/>
                </a:solidFill>
                <a:effectLst/>
                <a:latin typeface="Courier New" panose="02070309020205020404" pitchFamily="49" charset="0"/>
              </a:rPr>
              <a:t>ukalele</a:t>
            </a:r>
            <a:r>
              <a:rPr lang="en-US" b="0" dirty="0">
                <a:solidFill>
                  <a:srgbClr val="CE9178"/>
                </a:solidFill>
                <a:effectLst/>
                <a:latin typeface="Courier New" panose="02070309020205020404" pitchFamily="49" charset="0"/>
              </a:rPr>
              <a:t> </a:t>
            </a:r>
            <a:r>
              <a:rPr lang="en-US" b="0" dirty="0" err="1">
                <a:solidFill>
                  <a:srgbClr val="CE9178"/>
                </a:solidFill>
                <a:effectLst/>
                <a:latin typeface="Courier New" panose="02070309020205020404" pitchFamily="49" charset="0"/>
              </a:rPr>
              <a:t>guiterist</a:t>
            </a:r>
            <a:r>
              <a:rPr lang="en-US" b="0" dirty="0">
                <a:solidFill>
                  <a:srgbClr val="CE9178"/>
                </a:solidFill>
                <a:effectLst/>
                <a:latin typeface="Courier New" panose="02070309020205020404" pitchFamily="49" charset="0"/>
              </a:rPr>
              <a:t> </a:t>
            </a:r>
            <a:r>
              <a:rPr lang="en-US" b="0" dirty="0" err="1">
                <a:solidFill>
                  <a:srgbClr val="CE9178"/>
                </a:solidFill>
                <a:effectLst/>
                <a:latin typeface="Courier New" panose="02070309020205020404" pitchFamily="49" charset="0"/>
              </a:rPr>
              <a:t>plaiying</a:t>
            </a:r>
            <a:r>
              <a:rPr lang="en-US" b="0" dirty="0">
                <a:solidFill>
                  <a:srgbClr val="CE9178"/>
                </a:solidFill>
                <a:effectLst/>
                <a:latin typeface="Courier New" panose="02070309020205020404" pitchFamily="49" charset="0"/>
              </a:rPr>
              <a:t> blue "</a:t>
            </a:r>
            <a:endParaRPr lang="en-US" b="0" dirty="0">
              <a:solidFill>
                <a:srgbClr val="D4D4D4"/>
              </a:solidFill>
              <a:effectLst/>
              <a:latin typeface="Courier New" panose="02070309020205020404" pitchFamily="49" charset="0"/>
            </a:endParaRPr>
          </a:p>
          <a:p>
            <a:endParaRPr lang="en-IN" dirty="0"/>
          </a:p>
        </p:txBody>
      </p:sp>
      <p:pic>
        <p:nvPicPr>
          <p:cNvPr id="7" name="ukalele">
            <a:hlinkClick r:id="" action="ppaction://media"/>
            <a:extLst>
              <a:ext uri="{FF2B5EF4-FFF2-40B4-BE49-F238E27FC236}">
                <a16:creationId xmlns:a16="http://schemas.microsoft.com/office/drawing/2014/main" id="{7D73D655-322C-7C04-A8E4-526C82790F61}"/>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9036424" y="2697504"/>
            <a:ext cx="609600" cy="609600"/>
          </a:xfrm>
          <a:prstGeom prst="rect">
            <a:avLst/>
          </a:prstGeom>
        </p:spPr>
      </p:pic>
      <p:sp>
        <p:nvSpPr>
          <p:cNvPr id="8" name="Rectangle: Rounded Corners 7">
            <a:extLst>
              <a:ext uri="{FF2B5EF4-FFF2-40B4-BE49-F238E27FC236}">
                <a16:creationId xmlns:a16="http://schemas.microsoft.com/office/drawing/2014/main" id="{0C7C58C5-F9AA-D42A-41ED-3CD66B85FDB5}"/>
              </a:ext>
            </a:extLst>
          </p:cNvPr>
          <p:cNvSpPr/>
          <p:nvPr/>
        </p:nvSpPr>
        <p:spPr>
          <a:xfrm>
            <a:off x="685801" y="475129"/>
            <a:ext cx="3240740" cy="61856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11" name="TextBox 10">
            <a:extLst>
              <a:ext uri="{FF2B5EF4-FFF2-40B4-BE49-F238E27FC236}">
                <a16:creationId xmlns:a16="http://schemas.microsoft.com/office/drawing/2014/main" id="{9E87FBEC-BD04-CA96-86F9-74980A8F2414}"/>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9</a:t>
            </a:r>
            <a:endParaRPr lang="en-IN" sz="1400" dirty="0">
              <a:solidFill>
                <a:srgbClr val="FFC000"/>
              </a:solidFill>
            </a:endParaRPr>
          </a:p>
        </p:txBody>
      </p:sp>
    </p:spTree>
    <p:extLst>
      <p:ext uri="{BB962C8B-B14F-4D97-AF65-F5344CB8AC3E}">
        <p14:creationId xmlns:p14="http://schemas.microsoft.com/office/powerpoint/2010/main" val="353896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000"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800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11" fill="hold" display="0">
                  <p:stCondLst>
                    <p:cond delay="indefinite"/>
                  </p:stCondLst>
                  <p:endCondLst>
                    <p:cond evt="onStopAudio" delay="0">
                      <p:tgtEl>
                        <p:sldTgt/>
                      </p:tgtEl>
                    </p:cond>
                  </p:endCondLst>
                </p:cTn>
                <p:tgtEl>
                  <p:spTgt spid="2"/>
                </p:tgtEl>
              </p:cMediaNode>
            </p:audio>
            <p:audio>
              <p:cMediaNode vol="80000">
                <p:cTn id="12" fill="hold" display="0">
                  <p:stCondLst>
                    <p:cond delay="indefinite"/>
                  </p:stCondLst>
                  <p:endCondLst>
                    <p:cond evt="onStopAudio" delay="0">
                      <p:tgtEl>
                        <p:sldTgt/>
                      </p:tgtEl>
                    </p:cond>
                  </p:endCondLst>
                </p:cTn>
                <p:tgtEl>
                  <p:spTgt spid="7"/>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84A3D3-8A0A-134B-CFE2-E8F1877C18C4}"/>
              </a:ext>
            </a:extLst>
          </p:cNvPr>
          <p:cNvSpPr txBox="1"/>
          <p:nvPr/>
        </p:nvSpPr>
        <p:spPr>
          <a:xfrm>
            <a:off x="762001" y="745549"/>
            <a:ext cx="11026588" cy="1988365"/>
          </a:xfrm>
          <a:prstGeom prst="rect">
            <a:avLst/>
          </a:prstGeom>
          <a:noFill/>
        </p:spPr>
        <p:txBody>
          <a:bodyPr wrap="square" rtlCol="0">
            <a:spAutoFit/>
          </a:bodyPr>
          <a:lstStyle/>
          <a:p>
            <a:r>
              <a:rPr lang="en-US" b="1" i="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Text to Layout model </a:t>
            </a:r>
            <a:r>
              <a:rPr lang="en-IN" b="1" i="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US" b="1" i="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p>
          <a:p>
            <a:pPr marL="742950" lvl="1" indent="-285750">
              <a:lnSpc>
                <a:spcPct val="150000"/>
              </a:lnSpc>
              <a:buFont typeface="Wingdings" panose="05000000000000000000" pitchFamily="2" charset="2"/>
              <a:buChar char="Ø"/>
            </a:pPr>
            <a:r>
              <a:rPr lang="en-IN" dirty="0"/>
              <a:t>Diffusion models are good for generating images .But those models face challenges to create visual texts.</a:t>
            </a:r>
          </a:p>
          <a:p>
            <a:pPr marL="742950" lvl="1" indent="-285750">
              <a:lnSpc>
                <a:spcPct val="150000"/>
              </a:lnSpc>
              <a:buFont typeface="Wingdings" panose="05000000000000000000" pitchFamily="2" charset="2"/>
              <a:buChar char="Ø"/>
            </a:pPr>
            <a:r>
              <a:rPr lang="en-US" dirty="0"/>
              <a:t>TextDiffuser-2, is such model which aims to unleash the power of language models for text rendering.</a:t>
            </a:r>
          </a:p>
          <a:p>
            <a:pPr marL="742950" lvl="1" indent="-285750">
              <a:lnSpc>
                <a:spcPct val="150000"/>
              </a:lnSpc>
              <a:buFont typeface="Wingdings" panose="05000000000000000000" pitchFamily="2" charset="2"/>
              <a:buChar char="Ø"/>
            </a:pPr>
            <a:r>
              <a:rPr lang="en-US" dirty="0"/>
              <a:t>It uses two LLM model for layout planning  and layout encoding then uses a diffusion model for generating the image.</a:t>
            </a:r>
          </a:p>
        </p:txBody>
      </p:sp>
      <p:pic>
        <p:nvPicPr>
          <p:cNvPr id="6" name="Picture 5">
            <a:extLst>
              <a:ext uri="{FF2B5EF4-FFF2-40B4-BE49-F238E27FC236}">
                <a16:creationId xmlns:a16="http://schemas.microsoft.com/office/drawing/2014/main" id="{0D594F20-E167-3E2A-36C0-0BEFD480A154}"/>
              </a:ext>
            </a:extLst>
          </p:cNvPr>
          <p:cNvPicPr>
            <a:picLocks noChangeAspect="1"/>
          </p:cNvPicPr>
          <p:nvPr/>
        </p:nvPicPr>
        <p:blipFill>
          <a:blip r:embed="rId2"/>
          <a:stretch>
            <a:fillRect/>
          </a:stretch>
        </p:blipFill>
        <p:spPr>
          <a:xfrm>
            <a:off x="1504622" y="3198555"/>
            <a:ext cx="8716591" cy="2343477"/>
          </a:xfrm>
          <a:prstGeom prst="rect">
            <a:avLst/>
          </a:prstGeom>
        </p:spPr>
      </p:pic>
      <p:sp>
        <p:nvSpPr>
          <p:cNvPr id="14" name="TextBox 13">
            <a:extLst>
              <a:ext uri="{FF2B5EF4-FFF2-40B4-BE49-F238E27FC236}">
                <a16:creationId xmlns:a16="http://schemas.microsoft.com/office/drawing/2014/main" id="{61A102CD-C668-EA4F-2DD3-D7D24FF3029F}"/>
              </a:ext>
            </a:extLst>
          </p:cNvPr>
          <p:cNvSpPr txBox="1"/>
          <p:nvPr/>
        </p:nvSpPr>
        <p:spPr>
          <a:xfrm>
            <a:off x="11636187" y="89647"/>
            <a:ext cx="367554" cy="307777"/>
          </a:xfrm>
          <a:prstGeom prst="rect">
            <a:avLst/>
          </a:prstGeom>
          <a:noFill/>
        </p:spPr>
        <p:txBody>
          <a:bodyPr wrap="square" rtlCol="0">
            <a:spAutoFit/>
          </a:bodyPr>
          <a:lstStyle/>
          <a:p>
            <a:pPr algn="ctr"/>
            <a:r>
              <a:rPr lang="en-US" sz="1400" dirty="0">
                <a:solidFill>
                  <a:srgbClr val="FFC000"/>
                </a:solidFill>
              </a:rPr>
              <a:t>10</a:t>
            </a:r>
            <a:endParaRPr lang="en-IN" sz="1400" dirty="0">
              <a:solidFill>
                <a:srgbClr val="FFC000"/>
              </a:solidFill>
            </a:endParaRPr>
          </a:p>
        </p:txBody>
      </p:sp>
    </p:spTree>
    <p:extLst>
      <p:ext uri="{BB962C8B-B14F-4D97-AF65-F5344CB8AC3E}">
        <p14:creationId xmlns:p14="http://schemas.microsoft.com/office/powerpoint/2010/main" val="9579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A8DD91-65BE-E9CF-66D7-EE0481A4CF28}"/>
              </a:ext>
            </a:extLst>
          </p:cNvPr>
          <p:cNvSpPr txBox="1"/>
          <p:nvPr/>
        </p:nvSpPr>
        <p:spPr>
          <a:xfrm>
            <a:off x="591671" y="928923"/>
            <a:ext cx="2856514" cy="3879566"/>
          </a:xfrm>
          <a:prstGeom prst="rect">
            <a:avLst/>
          </a:prstGeom>
          <a:noFill/>
        </p:spPr>
        <p:txBody>
          <a:bodyPr wrap="square" rtlCol="0">
            <a:spAutoFit/>
          </a:bodyPr>
          <a:lstStyle/>
          <a:p>
            <a:r>
              <a:rPr kumimoji="0" lang="en-US" altLang="en-US" sz="1050" b="0" i="0" u="none" strike="noStrike" cap="none" normalizeH="0" baseline="0" dirty="0">
                <a:ln>
                  <a:noFill/>
                </a:ln>
                <a:solidFill>
                  <a:srgbClr val="FFFFFF"/>
                </a:solidFill>
                <a:effectLst/>
                <a:latin typeface="Arial Unicode MS"/>
              </a:rPr>
              <a:t>"Given a prompt that will be used to generate an image, plan the layout of visual text for the image. The size of the image is 128x128. Therefore, all properties of the positions should not exceed 128, including the coordinates of top, left, right, and bottom. All keywords are included in the caption. You </a:t>
            </a:r>
            <a:r>
              <a:rPr kumimoji="0" lang="en-US" altLang="en-US" sz="1050" b="0" i="0" u="none" strike="noStrike" cap="none" normalizeH="0" baseline="0" dirty="0" err="1">
                <a:ln>
                  <a:noFill/>
                </a:ln>
                <a:solidFill>
                  <a:srgbClr val="FFFFFF"/>
                </a:solidFill>
                <a:effectLst/>
                <a:latin typeface="Arial Unicode MS"/>
              </a:rPr>
              <a:t>dont</a:t>
            </a:r>
            <a:r>
              <a:rPr kumimoji="0" lang="en-US" altLang="en-US" sz="1050" b="0" i="0" u="none" strike="noStrike" cap="none" normalizeH="0" baseline="0" dirty="0">
                <a:ln>
                  <a:noFill/>
                </a:ln>
                <a:solidFill>
                  <a:srgbClr val="FFFFFF"/>
                </a:solidFill>
                <a:effectLst/>
                <a:latin typeface="Arial Unicode MS"/>
              </a:rPr>
              <a:t> need to specify the details of font styles. At each line, the format should be keyword left, top, right, bottom. So let us begin. Prompt: Double Layer Pumpkin Cheesecake Pie | Pumpkin Cheesecake | Pumpkin Dessert | Double layer pumpkin cheesecake pie has two layers of pumpkin cheesecake inside a convenient store-bought graham cracker crust. This is an easy cheesecake recipe that even beginners can make. Top with some fresh whipped cream for the ultimate Fall dessert or add it to your Thanksgiving dessert table. #pumpkin #pumpkinrecipes #pumpkinspice #cheesecake #dessert #easydessertrecipes #recipeoftheday"</a:t>
            </a:r>
            <a:endParaRPr lang="en-IN" sz="1050" dirty="0"/>
          </a:p>
        </p:txBody>
      </p:sp>
      <p:sp>
        <p:nvSpPr>
          <p:cNvPr id="6" name="TextBox 5">
            <a:extLst>
              <a:ext uri="{FF2B5EF4-FFF2-40B4-BE49-F238E27FC236}">
                <a16:creationId xmlns:a16="http://schemas.microsoft.com/office/drawing/2014/main" id="{9DDC2D63-D5AC-2370-E9A3-52D82491E086}"/>
              </a:ext>
            </a:extLst>
          </p:cNvPr>
          <p:cNvSpPr txBox="1"/>
          <p:nvPr/>
        </p:nvSpPr>
        <p:spPr>
          <a:xfrm>
            <a:off x="5226422" y="1550894"/>
            <a:ext cx="3451413" cy="523220"/>
          </a:xfrm>
          <a:prstGeom prst="rect">
            <a:avLst/>
          </a:prstGeom>
          <a:noFill/>
        </p:spPr>
        <p:txBody>
          <a:bodyPr wrap="square" rtlCol="0">
            <a:spAutoFit/>
          </a:bodyPr>
          <a:lstStyle/>
          <a:p>
            <a:r>
              <a:rPr kumimoji="0" lang="en-US" altLang="en-US" sz="1400" b="0" i="0" u="none" strike="noStrike" cap="none" normalizeH="0" baseline="0" dirty="0">
                <a:ln>
                  <a:noFill/>
                </a:ln>
                <a:solidFill>
                  <a:srgbClr val="FFFFFF"/>
                </a:solidFill>
                <a:effectLst/>
                <a:latin typeface="Arial Unicode MS"/>
              </a:rPr>
              <a:t>"PUMPKIN 8,55,</a:t>
            </a:r>
          </a:p>
          <a:p>
            <a:r>
              <a:rPr kumimoji="0" lang="en-US" altLang="en-US" sz="1400" b="0" i="0" u="none" strike="noStrike" cap="none" normalizeH="0" baseline="0" dirty="0">
                <a:ln>
                  <a:noFill/>
                </a:ln>
                <a:solidFill>
                  <a:srgbClr val="FFFFFF"/>
                </a:solidFill>
                <a:effectLst/>
                <a:latin typeface="Arial Unicode MS"/>
              </a:rPr>
              <a:t>cheesecake pie 65,126"</a:t>
            </a:r>
            <a:endParaRPr lang="en-IN" sz="1400" dirty="0"/>
          </a:p>
        </p:txBody>
      </p:sp>
      <p:sp>
        <p:nvSpPr>
          <p:cNvPr id="7" name="TextBox 6">
            <a:extLst>
              <a:ext uri="{FF2B5EF4-FFF2-40B4-BE49-F238E27FC236}">
                <a16:creationId xmlns:a16="http://schemas.microsoft.com/office/drawing/2014/main" id="{1C5377DB-0496-0F4D-C173-63B8B5EA711A}"/>
              </a:ext>
            </a:extLst>
          </p:cNvPr>
          <p:cNvSpPr txBox="1"/>
          <p:nvPr/>
        </p:nvSpPr>
        <p:spPr>
          <a:xfrm>
            <a:off x="591671" y="412376"/>
            <a:ext cx="2429435"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Example : </a:t>
            </a:r>
            <a:endParaRPr lang="en-IN" dirty="0"/>
          </a:p>
        </p:txBody>
      </p:sp>
      <p:cxnSp>
        <p:nvCxnSpPr>
          <p:cNvPr id="8" name="Straight Arrow Connector 7">
            <a:extLst>
              <a:ext uri="{FF2B5EF4-FFF2-40B4-BE49-F238E27FC236}">
                <a16:creationId xmlns:a16="http://schemas.microsoft.com/office/drawing/2014/main" id="{81DD7705-3125-331B-A248-E0021397D71D}"/>
              </a:ext>
            </a:extLst>
          </p:cNvPr>
          <p:cNvCxnSpPr>
            <a:cxnSpLocks/>
          </p:cNvCxnSpPr>
          <p:nvPr/>
        </p:nvCxnSpPr>
        <p:spPr>
          <a:xfrm>
            <a:off x="3514165" y="1909481"/>
            <a:ext cx="1371600"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10" name="TextBox 9">
            <a:extLst>
              <a:ext uri="{FF2B5EF4-FFF2-40B4-BE49-F238E27FC236}">
                <a16:creationId xmlns:a16="http://schemas.microsoft.com/office/drawing/2014/main" id="{8D5CCD62-752B-E7E1-7096-50A36C50FB42}"/>
              </a:ext>
            </a:extLst>
          </p:cNvPr>
          <p:cNvSpPr txBox="1"/>
          <p:nvPr/>
        </p:nvSpPr>
        <p:spPr>
          <a:xfrm>
            <a:off x="3546796" y="1550894"/>
            <a:ext cx="1075765" cy="369332"/>
          </a:xfrm>
          <a:prstGeom prst="rect">
            <a:avLst/>
          </a:prstGeom>
          <a:noFill/>
        </p:spPr>
        <p:txBody>
          <a:bodyPr wrap="square" rtlCol="0">
            <a:spAutoFit/>
          </a:bodyPr>
          <a:lstStyle/>
          <a:p>
            <a:pPr algn="ctr"/>
            <a:r>
              <a:rPr lang="en-US" dirty="0"/>
              <a:t>GPT</a:t>
            </a:r>
            <a:endParaRPr lang="en-IN" dirty="0"/>
          </a:p>
        </p:txBody>
      </p:sp>
      <p:sp>
        <p:nvSpPr>
          <p:cNvPr id="11" name="Rectangle: Rounded Corners 10">
            <a:extLst>
              <a:ext uri="{FF2B5EF4-FFF2-40B4-BE49-F238E27FC236}">
                <a16:creationId xmlns:a16="http://schemas.microsoft.com/office/drawing/2014/main" id="{80011A17-9D6E-6D0E-FBD5-830A9F52CFD6}"/>
              </a:ext>
            </a:extLst>
          </p:cNvPr>
          <p:cNvSpPr/>
          <p:nvPr/>
        </p:nvSpPr>
        <p:spPr>
          <a:xfrm>
            <a:off x="554556" y="851647"/>
            <a:ext cx="2856514" cy="3991700"/>
          </a:xfrm>
          <a:prstGeom prst="roundRect">
            <a:avLst>
              <a:gd name="adj" fmla="val 11332"/>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F450BA25-6C22-34F1-B405-8111C452C21F}"/>
              </a:ext>
            </a:extLst>
          </p:cNvPr>
          <p:cNvSpPr/>
          <p:nvPr/>
        </p:nvSpPr>
        <p:spPr>
          <a:xfrm>
            <a:off x="5056093" y="1433150"/>
            <a:ext cx="2447366" cy="718376"/>
          </a:xfrm>
          <a:prstGeom prst="roundRect">
            <a:avLst>
              <a:gd name="adj" fmla="val 11332"/>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9BD8F36-5586-8D04-657C-47352EBB03C2}"/>
              </a:ext>
            </a:extLst>
          </p:cNvPr>
          <p:cNvSpPr/>
          <p:nvPr/>
        </p:nvSpPr>
        <p:spPr>
          <a:xfrm>
            <a:off x="9196532" y="1131332"/>
            <a:ext cx="1837764" cy="157778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52386C54-AD31-47E2-0208-D131A05305FF}"/>
              </a:ext>
            </a:extLst>
          </p:cNvPr>
          <p:cNvSpPr txBox="1"/>
          <p:nvPr/>
        </p:nvSpPr>
        <p:spPr>
          <a:xfrm>
            <a:off x="9323294" y="1228165"/>
            <a:ext cx="1299882" cy="253916"/>
          </a:xfrm>
          <a:prstGeom prst="rect">
            <a:avLst/>
          </a:prstGeom>
          <a:noFill/>
        </p:spPr>
        <p:txBody>
          <a:bodyPr wrap="square" rtlCol="0">
            <a:spAutoFit/>
          </a:bodyPr>
          <a:lstStyle/>
          <a:p>
            <a:r>
              <a:rPr lang="en-US" sz="1050" dirty="0">
                <a:solidFill>
                  <a:schemeClr val="bg1"/>
                </a:solidFill>
              </a:rPr>
              <a:t>PUMPKIN</a:t>
            </a:r>
            <a:endParaRPr lang="en-IN" sz="1050" dirty="0">
              <a:solidFill>
                <a:schemeClr val="bg1"/>
              </a:solidFill>
            </a:endParaRPr>
          </a:p>
        </p:txBody>
      </p:sp>
      <p:sp>
        <p:nvSpPr>
          <p:cNvPr id="15" name="TextBox 14">
            <a:extLst>
              <a:ext uri="{FF2B5EF4-FFF2-40B4-BE49-F238E27FC236}">
                <a16:creationId xmlns:a16="http://schemas.microsoft.com/office/drawing/2014/main" id="{B14EA254-4150-EE2B-42A3-72B72F68B39F}"/>
              </a:ext>
            </a:extLst>
          </p:cNvPr>
          <p:cNvSpPr txBox="1"/>
          <p:nvPr/>
        </p:nvSpPr>
        <p:spPr>
          <a:xfrm>
            <a:off x="9874623" y="2151526"/>
            <a:ext cx="1299882" cy="400110"/>
          </a:xfrm>
          <a:prstGeom prst="rect">
            <a:avLst/>
          </a:prstGeom>
          <a:noFill/>
        </p:spPr>
        <p:txBody>
          <a:bodyPr wrap="square" rtlCol="0">
            <a:spAutoFit/>
          </a:bodyPr>
          <a:lstStyle/>
          <a:p>
            <a:pPr algn="ctr"/>
            <a:r>
              <a:rPr lang="en-US" sz="1000" b="0" i="0" kern="1200" baseline="0" dirty="0">
                <a:ln>
                  <a:noFill/>
                </a:ln>
                <a:solidFill>
                  <a:schemeClr val="bg1"/>
                </a:solidFill>
                <a:effectLst/>
                <a:latin typeface="Arial Unicode MS"/>
                <a:ea typeface="+mn-ea"/>
                <a:cs typeface="+mn-cs"/>
              </a:rPr>
              <a:t>cheesecake </a:t>
            </a:r>
          </a:p>
          <a:p>
            <a:pPr algn="ctr"/>
            <a:r>
              <a:rPr lang="en-US" sz="1000" b="0" i="0" kern="1200" baseline="0" dirty="0">
                <a:ln>
                  <a:noFill/>
                </a:ln>
                <a:solidFill>
                  <a:schemeClr val="bg1"/>
                </a:solidFill>
                <a:effectLst/>
                <a:latin typeface="Arial Unicode MS"/>
                <a:ea typeface="+mn-ea"/>
                <a:cs typeface="+mn-cs"/>
              </a:rPr>
              <a:t>pie </a:t>
            </a:r>
            <a:endParaRPr lang="en-IN" sz="1000" dirty="0">
              <a:solidFill>
                <a:schemeClr val="bg1"/>
              </a:solidFill>
            </a:endParaRPr>
          </a:p>
        </p:txBody>
      </p:sp>
      <p:cxnSp>
        <p:nvCxnSpPr>
          <p:cNvPr id="18" name="Straight Arrow Connector 17">
            <a:extLst>
              <a:ext uri="{FF2B5EF4-FFF2-40B4-BE49-F238E27FC236}">
                <a16:creationId xmlns:a16="http://schemas.microsoft.com/office/drawing/2014/main" id="{52C84ED4-CA46-339D-4B92-49E4452F5B50}"/>
              </a:ext>
            </a:extLst>
          </p:cNvPr>
          <p:cNvCxnSpPr>
            <a:cxnSpLocks/>
          </p:cNvCxnSpPr>
          <p:nvPr/>
        </p:nvCxnSpPr>
        <p:spPr>
          <a:xfrm>
            <a:off x="7709648" y="1839542"/>
            <a:ext cx="1371600"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DBE7038E-7F80-A5F9-BB33-2993B3C6B7EA}"/>
              </a:ext>
            </a:extLst>
          </p:cNvPr>
          <p:cNvCxnSpPr>
            <a:cxnSpLocks/>
          </p:cNvCxnSpPr>
          <p:nvPr/>
        </p:nvCxnSpPr>
        <p:spPr>
          <a:xfrm>
            <a:off x="10115414" y="2709120"/>
            <a:ext cx="0" cy="1333962"/>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21" name="TextBox 20">
            <a:extLst>
              <a:ext uri="{FF2B5EF4-FFF2-40B4-BE49-F238E27FC236}">
                <a16:creationId xmlns:a16="http://schemas.microsoft.com/office/drawing/2014/main" id="{7245C607-42C0-9320-C1A1-BEF1A31405EA}"/>
              </a:ext>
            </a:extLst>
          </p:cNvPr>
          <p:cNvSpPr txBox="1"/>
          <p:nvPr/>
        </p:nvSpPr>
        <p:spPr>
          <a:xfrm>
            <a:off x="10114151" y="3191435"/>
            <a:ext cx="1299881" cy="369332"/>
          </a:xfrm>
          <a:prstGeom prst="rect">
            <a:avLst/>
          </a:prstGeom>
          <a:noFill/>
        </p:spPr>
        <p:txBody>
          <a:bodyPr wrap="square" rtlCol="0">
            <a:spAutoFit/>
          </a:bodyPr>
          <a:lstStyle/>
          <a:p>
            <a:r>
              <a:rPr lang="en-US" dirty="0"/>
              <a:t>Diffusion</a:t>
            </a:r>
            <a:endParaRPr lang="en-IN" dirty="0"/>
          </a:p>
        </p:txBody>
      </p:sp>
      <p:sp>
        <p:nvSpPr>
          <p:cNvPr id="22" name="TextBox 21">
            <a:extLst>
              <a:ext uri="{FF2B5EF4-FFF2-40B4-BE49-F238E27FC236}">
                <a16:creationId xmlns:a16="http://schemas.microsoft.com/office/drawing/2014/main" id="{87973542-442E-C077-2C61-19A8E17F60EB}"/>
              </a:ext>
            </a:extLst>
          </p:cNvPr>
          <p:cNvSpPr txBox="1"/>
          <p:nvPr/>
        </p:nvSpPr>
        <p:spPr>
          <a:xfrm>
            <a:off x="9466728" y="4159624"/>
            <a:ext cx="1837759" cy="369332"/>
          </a:xfrm>
          <a:prstGeom prst="rect">
            <a:avLst/>
          </a:prstGeom>
          <a:noFill/>
        </p:spPr>
        <p:txBody>
          <a:bodyPr wrap="square" rtlCol="0">
            <a:spAutoFit/>
          </a:bodyPr>
          <a:lstStyle/>
          <a:p>
            <a:r>
              <a:rPr lang="en-US" dirty="0"/>
              <a:t>Image with text</a:t>
            </a:r>
            <a:endParaRPr lang="en-IN" dirty="0"/>
          </a:p>
        </p:txBody>
      </p:sp>
      <p:sp>
        <p:nvSpPr>
          <p:cNvPr id="3" name="TextBox 2">
            <a:extLst>
              <a:ext uri="{FF2B5EF4-FFF2-40B4-BE49-F238E27FC236}">
                <a16:creationId xmlns:a16="http://schemas.microsoft.com/office/drawing/2014/main" id="{FC7BDDFA-6DBB-D042-7810-66DA14098636}"/>
              </a:ext>
            </a:extLst>
          </p:cNvPr>
          <p:cNvSpPr txBox="1"/>
          <p:nvPr/>
        </p:nvSpPr>
        <p:spPr>
          <a:xfrm>
            <a:off x="11636187" y="89647"/>
            <a:ext cx="367554" cy="307777"/>
          </a:xfrm>
          <a:prstGeom prst="rect">
            <a:avLst/>
          </a:prstGeom>
          <a:noFill/>
        </p:spPr>
        <p:txBody>
          <a:bodyPr wrap="square" rtlCol="0">
            <a:spAutoFit/>
          </a:bodyPr>
          <a:lstStyle/>
          <a:p>
            <a:pPr algn="ctr"/>
            <a:r>
              <a:rPr lang="en-US" sz="1400" dirty="0">
                <a:solidFill>
                  <a:srgbClr val="FFC000"/>
                </a:solidFill>
              </a:rPr>
              <a:t>11</a:t>
            </a:r>
            <a:endParaRPr lang="en-IN" sz="1400" dirty="0">
              <a:solidFill>
                <a:srgbClr val="FFC000"/>
              </a:solidFill>
            </a:endParaRPr>
          </a:p>
        </p:txBody>
      </p:sp>
      <p:pic>
        <p:nvPicPr>
          <p:cNvPr id="5" name="Picture 4">
            <a:extLst>
              <a:ext uri="{FF2B5EF4-FFF2-40B4-BE49-F238E27FC236}">
                <a16:creationId xmlns:a16="http://schemas.microsoft.com/office/drawing/2014/main" id="{D7E30F30-3E96-D8BE-DB3D-5B7B955202B2}"/>
              </a:ext>
            </a:extLst>
          </p:cNvPr>
          <p:cNvPicPr>
            <a:picLocks noChangeAspect="1"/>
          </p:cNvPicPr>
          <p:nvPr/>
        </p:nvPicPr>
        <p:blipFill>
          <a:blip r:embed="rId2"/>
          <a:stretch>
            <a:fillRect/>
          </a:stretch>
        </p:blipFill>
        <p:spPr>
          <a:xfrm>
            <a:off x="8255763" y="4525397"/>
            <a:ext cx="2714519" cy="1362986"/>
          </a:xfrm>
          <a:prstGeom prst="rect">
            <a:avLst/>
          </a:prstGeom>
        </p:spPr>
      </p:pic>
    </p:spTree>
    <p:extLst>
      <p:ext uri="{BB962C8B-B14F-4D97-AF65-F5344CB8AC3E}">
        <p14:creationId xmlns:p14="http://schemas.microsoft.com/office/powerpoint/2010/main" val="4062957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685795-B0FB-2212-F556-BFC7F1530C31}"/>
              </a:ext>
            </a:extLst>
          </p:cNvPr>
          <p:cNvSpPr>
            <a:spLocks noGrp="1"/>
          </p:cNvSpPr>
          <p:nvPr>
            <p:ph type="title"/>
          </p:nvPr>
        </p:nvSpPr>
        <p:spPr>
          <a:xfrm>
            <a:off x="685801" y="367554"/>
            <a:ext cx="10131425" cy="806824"/>
          </a:xfrm>
        </p:spPr>
        <p:txBody>
          <a:bodyPr/>
          <a:lstStyle/>
          <a:p>
            <a:r>
              <a:rPr lang="en-US" dirty="0"/>
              <a:t>Application Idea</a:t>
            </a:r>
            <a:endParaRPr lang="en-IN" dirty="0"/>
          </a:p>
        </p:txBody>
      </p:sp>
      <p:sp>
        <p:nvSpPr>
          <p:cNvPr id="5" name="Rectangle: Rounded Corners 4">
            <a:extLst>
              <a:ext uri="{FF2B5EF4-FFF2-40B4-BE49-F238E27FC236}">
                <a16:creationId xmlns:a16="http://schemas.microsoft.com/office/drawing/2014/main" id="{EB4604E1-3C28-196C-21D3-6EC2ABF9A18C}"/>
              </a:ext>
            </a:extLst>
          </p:cNvPr>
          <p:cNvSpPr/>
          <p:nvPr/>
        </p:nvSpPr>
        <p:spPr>
          <a:xfrm>
            <a:off x="685801" y="475129"/>
            <a:ext cx="3545540" cy="61856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6" name="TextBox 5">
            <a:extLst>
              <a:ext uri="{FF2B5EF4-FFF2-40B4-BE49-F238E27FC236}">
                <a16:creationId xmlns:a16="http://schemas.microsoft.com/office/drawing/2014/main" id="{C95F6C8A-AB3A-E7F4-7558-4A3AEE5F7C20}"/>
              </a:ext>
            </a:extLst>
          </p:cNvPr>
          <p:cNvSpPr txBox="1"/>
          <p:nvPr/>
        </p:nvSpPr>
        <p:spPr>
          <a:xfrm>
            <a:off x="753035" y="1479176"/>
            <a:ext cx="9161930"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Two different modules will be used .</a:t>
            </a:r>
          </a:p>
          <a:p>
            <a:pPr marL="285750" indent="-285750">
              <a:buFont typeface="Wingdings" panose="05000000000000000000" pitchFamily="2" charset="2"/>
              <a:buChar char="Ø"/>
            </a:pPr>
            <a:r>
              <a:rPr lang="en-US" dirty="0"/>
              <a:t>One text input section .</a:t>
            </a:r>
          </a:p>
          <a:p>
            <a:pPr marL="285750" indent="-285750">
              <a:buFont typeface="Wingdings" panose="05000000000000000000" pitchFamily="2" charset="2"/>
              <a:buChar char="Ø"/>
            </a:pPr>
            <a:r>
              <a:rPr lang="en-US" dirty="0"/>
              <a:t>Text will be given by a tag of whether music or layout or both has to be generated .</a:t>
            </a:r>
          </a:p>
          <a:p>
            <a:pPr marL="285750" indent="-285750">
              <a:buFont typeface="Wingdings" panose="05000000000000000000" pitchFamily="2" charset="2"/>
              <a:buChar char="Ø"/>
            </a:pPr>
            <a:r>
              <a:rPr lang="en-US" dirty="0"/>
              <a:t>Same or different text can be given for two modules.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Layout of multiple items can be generated that matches with the prompt of the music.</a:t>
            </a:r>
          </a:p>
          <a:p>
            <a:pPr marL="285750" indent="-285750">
              <a:buFont typeface="Wingdings" panose="05000000000000000000" pitchFamily="2" charset="2"/>
              <a:buChar char="Ø"/>
            </a:pPr>
            <a:r>
              <a:rPr lang="en-US" dirty="0"/>
              <a:t>Example :</a:t>
            </a:r>
            <a:endParaRPr lang="en-US" dirty="0">
              <a:solidFill>
                <a:schemeClr val="accent5">
                  <a:lumMod val="75000"/>
                </a:schemeClr>
              </a:solidFill>
              <a:latin typeface="Garamond" panose="02020404030301010803" pitchFamily="18" charset="0"/>
            </a:endParaRPr>
          </a:p>
        </p:txBody>
      </p:sp>
      <p:pic>
        <p:nvPicPr>
          <p:cNvPr id="3" name="Picture 2">
            <a:extLst>
              <a:ext uri="{FF2B5EF4-FFF2-40B4-BE49-F238E27FC236}">
                <a16:creationId xmlns:a16="http://schemas.microsoft.com/office/drawing/2014/main" id="{A8AB18BA-3A88-F39F-CBFC-4C76577B6EC2}"/>
              </a:ext>
            </a:extLst>
          </p:cNvPr>
          <p:cNvPicPr>
            <a:picLocks noChangeAspect="1"/>
          </p:cNvPicPr>
          <p:nvPr/>
        </p:nvPicPr>
        <p:blipFill>
          <a:blip r:embed="rId3"/>
          <a:stretch>
            <a:fillRect/>
          </a:stretch>
        </p:blipFill>
        <p:spPr>
          <a:xfrm>
            <a:off x="1369381" y="4334396"/>
            <a:ext cx="2178379" cy="2178379"/>
          </a:xfrm>
          <a:prstGeom prst="rect">
            <a:avLst/>
          </a:prstGeom>
        </p:spPr>
      </p:pic>
      <p:sp>
        <p:nvSpPr>
          <p:cNvPr id="7" name="TextBox 6">
            <a:extLst>
              <a:ext uri="{FF2B5EF4-FFF2-40B4-BE49-F238E27FC236}">
                <a16:creationId xmlns:a16="http://schemas.microsoft.com/office/drawing/2014/main" id="{58B355E1-5314-7A53-40A8-F53FA0CD74E3}"/>
              </a:ext>
            </a:extLst>
          </p:cNvPr>
          <p:cNvSpPr txBox="1"/>
          <p:nvPr/>
        </p:nvSpPr>
        <p:spPr>
          <a:xfrm>
            <a:off x="986118" y="3429000"/>
            <a:ext cx="4930588" cy="923330"/>
          </a:xfrm>
          <a:prstGeom prst="rect">
            <a:avLst/>
          </a:prstGeom>
          <a:noFill/>
        </p:spPr>
        <p:txBody>
          <a:bodyPr wrap="square" rtlCol="0">
            <a:spAutoFit/>
          </a:bodyPr>
          <a:lstStyle/>
          <a:p>
            <a:r>
              <a:rPr lang="en-US" b="0" i="0" dirty="0">
                <a:solidFill>
                  <a:schemeClr val="accent5">
                    <a:lumMod val="75000"/>
                  </a:schemeClr>
                </a:solidFill>
                <a:effectLst/>
                <a:latin typeface="Garamond" panose="02020404030301010803" pitchFamily="18" charset="0"/>
              </a:rPr>
              <a:t>a layout of 2 items(a personality, a cityscape) that matches with “Meditational music , om sound in background.”</a:t>
            </a:r>
            <a:endParaRPr lang="en-IN" dirty="0"/>
          </a:p>
        </p:txBody>
      </p:sp>
      <p:pic>
        <p:nvPicPr>
          <p:cNvPr id="9" name="Picture 8">
            <a:extLst>
              <a:ext uri="{FF2B5EF4-FFF2-40B4-BE49-F238E27FC236}">
                <a16:creationId xmlns:a16="http://schemas.microsoft.com/office/drawing/2014/main" id="{295C94B6-3937-30F0-2556-5776B140CEA4}"/>
              </a:ext>
            </a:extLst>
          </p:cNvPr>
          <p:cNvPicPr>
            <a:picLocks noChangeAspect="1"/>
          </p:cNvPicPr>
          <p:nvPr/>
        </p:nvPicPr>
        <p:blipFill>
          <a:blip r:embed="rId4"/>
          <a:stretch>
            <a:fillRect/>
          </a:stretch>
        </p:blipFill>
        <p:spPr>
          <a:xfrm>
            <a:off x="8099571" y="4409583"/>
            <a:ext cx="2080864" cy="2080864"/>
          </a:xfrm>
          <a:prstGeom prst="rect">
            <a:avLst/>
          </a:prstGeom>
        </p:spPr>
      </p:pic>
      <p:sp>
        <p:nvSpPr>
          <p:cNvPr id="10" name="TextBox 9">
            <a:extLst>
              <a:ext uri="{FF2B5EF4-FFF2-40B4-BE49-F238E27FC236}">
                <a16:creationId xmlns:a16="http://schemas.microsoft.com/office/drawing/2014/main" id="{78BC8176-D2B9-E26D-8422-410C564BD8C0}"/>
              </a:ext>
            </a:extLst>
          </p:cNvPr>
          <p:cNvSpPr txBox="1"/>
          <p:nvPr/>
        </p:nvSpPr>
        <p:spPr>
          <a:xfrm>
            <a:off x="6660710" y="3384181"/>
            <a:ext cx="5271247" cy="646331"/>
          </a:xfrm>
          <a:prstGeom prst="rect">
            <a:avLst/>
          </a:prstGeom>
          <a:noFill/>
        </p:spPr>
        <p:txBody>
          <a:bodyPr wrap="square" rtlCol="0">
            <a:spAutoFit/>
          </a:bodyPr>
          <a:lstStyle/>
          <a:p>
            <a:r>
              <a:rPr lang="en-US" b="0" i="0" dirty="0">
                <a:solidFill>
                  <a:schemeClr val="accent5">
                    <a:lumMod val="75000"/>
                  </a:schemeClr>
                </a:solidFill>
                <a:effectLst/>
                <a:latin typeface="Garamond" panose="02020404030301010803" pitchFamily="18" charset="0"/>
              </a:rPr>
              <a:t>a layout of 2 items(a personality, a cityscape) that matches with</a:t>
            </a:r>
            <a:r>
              <a:rPr lang="en-US" sz="1800" kern="1200" dirty="0">
                <a:solidFill>
                  <a:srgbClr val="FFFFFF"/>
                </a:solidFill>
                <a:effectLst/>
                <a:latin typeface="Calibri" panose="020F0502020204030204" pitchFamily="34" charset="0"/>
                <a:ea typeface="+mn-ea"/>
                <a:cs typeface="+mn-cs"/>
              </a:rPr>
              <a:t> </a:t>
            </a:r>
            <a:r>
              <a:rPr lang="en-US" sz="1800" dirty="0">
                <a:solidFill>
                  <a:schemeClr val="accent5">
                    <a:lumMod val="75000"/>
                  </a:schemeClr>
                </a:solidFill>
                <a:latin typeface="Garamond" panose="02020404030301010803" pitchFamily="18" charset="0"/>
                <a:ea typeface="+mn-ea"/>
                <a:cs typeface="+mn-cs"/>
              </a:rPr>
              <a:t>“</a:t>
            </a:r>
            <a:r>
              <a:rPr lang="en-US" b="0" kern="1200" dirty="0">
                <a:solidFill>
                  <a:schemeClr val="accent5">
                    <a:lumMod val="75000"/>
                  </a:schemeClr>
                </a:solidFill>
                <a:effectLst/>
                <a:latin typeface="Garamond" panose="02020404030301010803" pitchFamily="18" charset="0"/>
              </a:rPr>
              <a:t>90's </a:t>
            </a:r>
            <a:r>
              <a:rPr lang="en-US" b="0" kern="1200" dirty="0" err="1">
                <a:solidFill>
                  <a:schemeClr val="accent5">
                    <a:lumMod val="75000"/>
                  </a:schemeClr>
                </a:solidFill>
                <a:effectLst/>
                <a:latin typeface="Garamond" panose="02020404030301010803" pitchFamily="18" charset="0"/>
              </a:rPr>
              <a:t>ukalele</a:t>
            </a:r>
            <a:r>
              <a:rPr lang="en-US" b="0" kern="1200" dirty="0">
                <a:solidFill>
                  <a:schemeClr val="accent5">
                    <a:lumMod val="75000"/>
                  </a:schemeClr>
                </a:solidFill>
                <a:effectLst/>
                <a:latin typeface="Garamond" panose="02020404030301010803" pitchFamily="18" charset="0"/>
              </a:rPr>
              <a:t> </a:t>
            </a:r>
            <a:r>
              <a:rPr lang="en-US" b="0" kern="1200" dirty="0" err="1">
                <a:solidFill>
                  <a:schemeClr val="accent5">
                    <a:lumMod val="75000"/>
                  </a:schemeClr>
                </a:solidFill>
                <a:effectLst/>
                <a:latin typeface="Garamond" panose="02020404030301010803" pitchFamily="18" charset="0"/>
              </a:rPr>
              <a:t>guiterist</a:t>
            </a:r>
            <a:r>
              <a:rPr lang="en-US" b="0" kern="1200" dirty="0">
                <a:solidFill>
                  <a:schemeClr val="accent5">
                    <a:lumMod val="75000"/>
                  </a:schemeClr>
                </a:solidFill>
                <a:effectLst/>
                <a:latin typeface="Garamond" panose="02020404030301010803" pitchFamily="18" charset="0"/>
              </a:rPr>
              <a:t> </a:t>
            </a:r>
            <a:r>
              <a:rPr lang="en-US" b="0" kern="1200" dirty="0" err="1">
                <a:solidFill>
                  <a:schemeClr val="accent5">
                    <a:lumMod val="75000"/>
                  </a:schemeClr>
                </a:solidFill>
                <a:effectLst/>
                <a:latin typeface="Garamond" panose="02020404030301010803" pitchFamily="18" charset="0"/>
              </a:rPr>
              <a:t>plaiying</a:t>
            </a:r>
            <a:r>
              <a:rPr lang="en-US" b="0" kern="1200" dirty="0">
                <a:solidFill>
                  <a:schemeClr val="accent5">
                    <a:lumMod val="75000"/>
                  </a:schemeClr>
                </a:solidFill>
                <a:effectLst/>
                <a:latin typeface="Garamond" panose="02020404030301010803" pitchFamily="18" charset="0"/>
              </a:rPr>
              <a:t> blue”.</a:t>
            </a:r>
            <a:endParaRPr lang="en-IN" dirty="0">
              <a:solidFill>
                <a:schemeClr val="accent5">
                  <a:lumMod val="75000"/>
                </a:schemeClr>
              </a:solidFill>
              <a:effectLst/>
              <a:latin typeface="Garamond" panose="02020404030301010803" pitchFamily="18" charset="0"/>
            </a:endParaRPr>
          </a:p>
        </p:txBody>
      </p:sp>
      <p:sp>
        <p:nvSpPr>
          <p:cNvPr id="11" name="TextBox 10">
            <a:extLst>
              <a:ext uri="{FF2B5EF4-FFF2-40B4-BE49-F238E27FC236}">
                <a16:creationId xmlns:a16="http://schemas.microsoft.com/office/drawing/2014/main" id="{0A6240FD-37CC-91EF-B9E7-A4A1CFE4EAE5}"/>
              </a:ext>
            </a:extLst>
          </p:cNvPr>
          <p:cNvSpPr txBox="1"/>
          <p:nvPr/>
        </p:nvSpPr>
        <p:spPr>
          <a:xfrm>
            <a:off x="1326776" y="6494840"/>
            <a:ext cx="2765656" cy="215444"/>
          </a:xfrm>
          <a:prstGeom prst="rect">
            <a:avLst/>
          </a:prstGeom>
          <a:noFill/>
        </p:spPr>
        <p:txBody>
          <a:bodyPr wrap="square" rtlCol="0">
            <a:spAutoFit/>
          </a:bodyPr>
          <a:lstStyle/>
          <a:p>
            <a:r>
              <a:rPr lang="en-US" sz="800" dirty="0"/>
              <a:t>Image form Microsoft Copilot</a:t>
            </a:r>
            <a:endParaRPr lang="en-IN" sz="800" dirty="0"/>
          </a:p>
        </p:txBody>
      </p:sp>
      <p:sp>
        <p:nvSpPr>
          <p:cNvPr id="12" name="TextBox 11">
            <a:extLst>
              <a:ext uri="{FF2B5EF4-FFF2-40B4-BE49-F238E27FC236}">
                <a16:creationId xmlns:a16="http://schemas.microsoft.com/office/drawing/2014/main" id="{D56DFF42-D552-7A0B-FD1E-438D6215C2D7}"/>
              </a:ext>
            </a:extLst>
          </p:cNvPr>
          <p:cNvSpPr txBox="1"/>
          <p:nvPr/>
        </p:nvSpPr>
        <p:spPr>
          <a:xfrm>
            <a:off x="8051570" y="6490446"/>
            <a:ext cx="2765656" cy="215444"/>
          </a:xfrm>
          <a:prstGeom prst="rect">
            <a:avLst/>
          </a:prstGeom>
          <a:noFill/>
        </p:spPr>
        <p:txBody>
          <a:bodyPr wrap="square" rtlCol="0">
            <a:spAutoFit/>
          </a:bodyPr>
          <a:lstStyle/>
          <a:p>
            <a:r>
              <a:rPr lang="en-US" sz="800" dirty="0"/>
              <a:t>Image form Microsoft Copilot</a:t>
            </a:r>
            <a:endParaRPr lang="en-IN" sz="800" dirty="0"/>
          </a:p>
        </p:txBody>
      </p:sp>
      <p:sp>
        <p:nvSpPr>
          <p:cNvPr id="2" name="TextBox 1">
            <a:extLst>
              <a:ext uri="{FF2B5EF4-FFF2-40B4-BE49-F238E27FC236}">
                <a16:creationId xmlns:a16="http://schemas.microsoft.com/office/drawing/2014/main" id="{A90FC884-6DA4-D6BB-AF75-663AE1B1BD85}"/>
              </a:ext>
            </a:extLst>
          </p:cNvPr>
          <p:cNvSpPr txBox="1"/>
          <p:nvPr/>
        </p:nvSpPr>
        <p:spPr>
          <a:xfrm>
            <a:off x="11636187" y="89647"/>
            <a:ext cx="367554" cy="307777"/>
          </a:xfrm>
          <a:prstGeom prst="rect">
            <a:avLst/>
          </a:prstGeom>
          <a:noFill/>
        </p:spPr>
        <p:txBody>
          <a:bodyPr wrap="square" rtlCol="0">
            <a:spAutoFit/>
          </a:bodyPr>
          <a:lstStyle/>
          <a:p>
            <a:pPr algn="ctr"/>
            <a:r>
              <a:rPr lang="en-US" sz="1400" dirty="0">
                <a:solidFill>
                  <a:srgbClr val="FFC000"/>
                </a:solidFill>
              </a:rPr>
              <a:t>12</a:t>
            </a:r>
            <a:endParaRPr lang="en-IN" sz="1400" dirty="0">
              <a:solidFill>
                <a:srgbClr val="FFC000"/>
              </a:solidFill>
            </a:endParaRPr>
          </a:p>
        </p:txBody>
      </p:sp>
    </p:spTree>
    <p:extLst>
      <p:ext uri="{BB962C8B-B14F-4D97-AF65-F5344CB8AC3E}">
        <p14:creationId xmlns:p14="http://schemas.microsoft.com/office/powerpoint/2010/main" val="696734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092632-775A-BE57-CFB5-82E3CD3CB72F}"/>
              </a:ext>
            </a:extLst>
          </p:cNvPr>
          <p:cNvSpPr txBox="1"/>
          <p:nvPr/>
        </p:nvSpPr>
        <p:spPr>
          <a:xfrm>
            <a:off x="1246094" y="2519083"/>
            <a:ext cx="9699812" cy="1446550"/>
          </a:xfrm>
          <a:prstGeom prst="rect">
            <a:avLst/>
          </a:prstGeom>
          <a:noFill/>
        </p:spPr>
        <p:txBody>
          <a:bodyPr wrap="square" rtlCol="0">
            <a:spAutoFit/>
          </a:bodyPr>
          <a:lstStyle/>
          <a:p>
            <a:pPr algn="ctr"/>
            <a:r>
              <a:rPr lang="en-US" sz="8800" dirty="0">
                <a:solidFill>
                  <a:srgbClr val="FFC000"/>
                </a:solidFill>
                <a:latin typeface="Monotype Corsiva" panose="03010101010201010101" pitchFamily="66" charset="0"/>
              </a:rPr>
              <a:t>Thank You</a:t>
            </a:r>
            <a:endParaRPr lang="en-IN" sz="8800" dirty="0">
              <a:solidFill>
                <a:srgbClr val="FFC000"/>
              </a:solidFill>
              <a:latin typeface="Monotype Corsiva" panose="03010101010201010101" pitchFamily="66" charset="0"/>
            </a:endParaRPr>
          </a:p>
        </p:txBody>
      </p:sp>
      <p:sp>
        <p:nvSpPr>
          <p:cNvPr id="2" name="TextBox 1">
            <a:extLst>
              <a:ext uri="{FF2B5EF4-FFF2-40B4-BE49-F238E27FC236}">
                <a16:creationId xmlns:a16="http://schemas.microsoft.com/office/drawing/2014/main" id="{C72EB6B2-E016-ACD1-2B54-D574B3D3D612}"/>
              </a:ext>
            </a:extLst>
          </p:cNvPr>
          <p:cNvSpPr txBox="1"/>
          <p:nvPr/>
        </p:nvSpPr>
        <p:spPr>
          <a:xfrm>
            <a:off x="11636187" y="89647"/>
            <a:ext cx="367554" cy="307777"/>
          </a:xfrm>
          <a:prstGeom prst="rect">
            <a:avLst/>
          </a:prstGeom>
          <a:noFill/>
        </p:spPr>
        <p:txBody>
          <a:bodyPr wrap="square" rtlCol="0">
            <a:spAutoFit/>
          </a:bodyPr>
          <a:lstStyle/>
          <a:p>
            <a:pPr algn="ctr"/>
            <a:r>
              <a:rPr lang="en-US" sz="1400" dirty="0">
                <a:solidFill>
                  <a:srgbClr val="FFC000"/>
                </a:solidFill>
              </a:rPr>
              <a:t>13</a:t>
            </a:r>
            <a:endParaRPr lang="en-IN" sz="1400" dirty="0">
              <a:solidFill>
                <a:srgbClr val="FFC000"/>
              </a:solidFill>
            </a:endParaRPr>
          </a:p>
        </p:txBody>
      </p:sp>
    </p:spTree>
    <p:extLst>
      <p:ext uri="{BB962C8B-B14F-4D97-AF65-F5344CB8AC3E}">
        <p14:creationId xmlns:p14="http://schemas.microsoft.com/office/powerpoint/2010/main" val="2683330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354A-6D37-5F77-E094-3F3454DC44C0}"/>
              </a:ext>
            </a:extLst>
          </p:cNvPr>
          <p:cNvSpPr>
            <a:spLocks noGrp="1"/>
          </p:cNvSpPr>
          <p:nvPr>
            <p:ph type="title"/>
          </p:nvPr>
        </p:nvSpPr>
        <p:spPr>
          <a:xfrm>
            <a:off x="685801" y="367554"/>
            <a:ext cx="10131425" cy="806824"/>
          </a:xfrm>
        </p:spPr>
        <p:txBody>
          <a:bodyPr/>
          <a:lstStyle/>
          <a:p>
            <a:r>
              <a:rPr lang="en-US" dirty="0"/>
              <a:t>Introduction</a:t>
            </a:r>
            <a:endParaRPr lang="en-IN" dirty="0"/>
          </a:p>
        </p:txBody>
      </p:sp>
      <p:sp>
        <p:nvSpPr>
          <p:cNvPr id="4" name="TextBox 3">
            <a:extLst>
              <a:ext uri="{FF2B5EF4-FFF2-40B4-BE49-F238E27FC236}">
                <a16:creationId xmlns:a16="http://schemas.microsoft.com/office/drawing/2014/main" id="{CE74859F-CE3C-95C9-CBE9-03830D154444}"/>
              </a:ext>
            </a:extLst>
          </p:cNvPr>
          <p:cNvSpPr txBox="1"/>
          <p:nvPr/>
        </p:nvSpPr>
        <p:spPr>
          <a:xfrm>
            <a:off x="1295400" y="1497106"/>
            <a:ext cx="10131424" cy="4801314"/>
          </a:xfrm>
          <a:prstGeom prst="rect">
            <a:avLst/>
          </a:prstGeom>
          <a:noFill/>
        </p:spPr>
        <p:txBody>
          <a:bodyPr wrap="square" rtlCol="0">
            <a:spAutoFit/>
          </a:bodyPr>
          <a:lstStyle/>
          <a:p>
            <a:pPr marL="285750" indent="-285750">
              <a:buFont typeface="Wingdings" panose="05000000000000000000" pitchFamily="2" charset="2"/>
              <a:buChar char="Ø"/>
            </a:pPr>
            <a:r>
              <a:rPr lang="en-US" b="1" dirty="0"/>
              <a:t>Discussion of Problem statement </a:t>
            </a:r>
            <a:r>
              <a:rPr lang="en-US" dirty="0"/>
              <a:t>: Investigating the generation of music from textual descriptions and exploring layout generation based on text prompts.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Literature Reviews </a:t>
            </a:r>
            <a:r>
              <a:rPr lang="en-US" dirty="0"/>
              <a:t>: Reviewing existing works on generative models for text-to-music, music generation techniques, and related cross-modal research.</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Methods used </a:t>
            </a:r>
          </a:p>
          <a:p>
            <a:pPr marL="742950" lvl="1" indent="-285750">
              <a:buFont typeface="Wingdings" panose="05000000000000000000" pitchFamily="2" charset="2"/>
              <a:buChar char="Ø"/>
            </a:pPr>
            <a:r>
              <a:rPr lang="en-US" b="1" dirty="0"/>
              <a:t>For text to music </a:t>
            </a:r>
            <a:r>
              <a:rPr lang="en-US" dirty="0"/>
              <a:t>:Using a transformer-based text encoder (BART) combined with a U-Net architecture for conditioned music generation.</a:t>
            </a:r>
          </a:p>
          <a:p>
            <a:pPr marL="742950" lvl="1" indent="-285750">
              <a:buFont typeface="Wingdings" panose="05000000000000000000" pitchFamily="2" charset="2"/>
              <a:buChar char="Ø"/>
            </a:pPr>
            <a:r>
              <a:rPr lang="en-US" b="1" dirty="0"/>
              <a:t>For text to layout </a:t>
            </a:r>
            <a:r>
              <a:rPr lang="en-US" dirty="0"/>
              <a:t>(ongoing) :Exploring transformer-based architectures to generate visual layouts conditioned on descriptive text inputs.</a:t>
            </a:r>
          </a:p>
          <a:p>
            <a:pPr marL="742950" lvl="1"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Results on text to music model </a:t>
            </a:r>
            <a:r>
              <a:rPr lang="en-US" dirty="0"/>
              <a:t>: The model effectively generates coherent music sequences, matching textual descriptions in terms of mood and structure.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Application idea</a:t>
            </a:r>
            <a:r>
              <a:rPr lang="en-US" dirty="0"/>
              <a:t>: A sample Application layout for text to music and text to layout as </a:t>
            </a:r>
            <a:r>
              <a:rPr lang="en-US" dirty="0" err="1"/>
              <a:t>futurework</a:t>
            </a:r>
            <a:r>
              <a:rPr lang="en-US" dirty="0"/>
              <a:t>.</a:t>
            </a:r>
          </a:p>
          <a:p>
            <a:pPr marL="285750" indent="-285750">
              <a:buFont typeface="Wingdings" panose="05000000000000000000" pitchFamily="2" charset="2"/>
              <a:buChar char="Ø"/>
            </a:pPr>
            <a:endParaRPr lang="en-US" dirty="0"/>
          </a:p>
        </p:txBody>
      </p:sp>
      <p:sp>
        <p:nvSpPr>
          <p:cNvPr id="5" name="Rectangle: Rounded Corners 4">
            <a:extLst>
              <a:ext uri="{FF2B5EF4-FFF2-40B4-BE49-F238E27FC236}">
                <a16:creationId xmlns:a16="http://schemas.microsoft.com/office/drawing/2014/main" id="{D4E29FE3-0829-9401-0261-C050A72C2FDC}"/>
              </a:ext>
            </a:extLst>
          </p:cNvPr>
          <p:cNvSpPr/>
          <p:nvPr/>
        </p:nvSpPr>
        <p:spPr>
          <a:xfrm>
            <a:off x="685801" y="475129"/>
            <a:ext cx="3115234" cy="61856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6" name="TextBox 5">
            <a:extLst>
              <a:ext uri="{FF2B5EF4-FFF2-40B4-BE49-F238E27FC236}">
                <a16:creationId xmlns:a16="http://schemas.microsoft.com/office/drawing/2014/main" id="{992C9CF5-9E96-C31C-7FC3-F4348FE6943B}"/>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1</a:t>
            </a:r>
            <a:endParaRPr lang="en-IN" sz="1400" dirty="0">
              <a:solidFill>
                <a:srgbClr val="FFC000"/>
              </a:solidFill>
            </a:endParaRPr>
          </a:p>
        </p:txBody>
      </p:sp>
    </p:spTree>
    <p:extLst>
      <p:ext uri="{BB962C8B-B14F-4D97-AF65-F5344CB8AC3E}">
        <p14:creationId xmlns:p14="http://schemas.microsoft.com/office/powerpoint/2010/main" val="7091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AE9AD-80BB-6F8A-26E3-B81228381204}"/>
              </a:ext>
            </a:extLst>
          </p:cNvPr>
          <p:cNvSpPr>
            <a:spLocks noGrp="1"/>
          </p:cNvSpPr>
          <p:nvPr>
            <p:ph idx="1"/>
          </p:nvPr>
        </p:nvSpPr>
        <p:spPr>
          <a:xfrm>
            <a:off x="1030287" y="1738657"/>
            <a:ext cx="10131425" cy="2223744"/>
          </a:xfrm>
        </p:spPr>
        <p:txBody>
          <a:bodyPr>
            <a:normAutofit/>
          </a:bodyPr>
          <a:lstStyle/>
          <a:p>
            <a:pPr>
              <a:buFont typeface="Wingdings" panose="05000000000000000000" pitchFamily="2" charset="2"/>
              <a:buChar char="Ø"/>
            </a:pPr>
            <a:r>
              <a:rPr lang="en-US" sz="2400" dirty="0" err="1"/>
              <a:t>AudioVisual</a:t>
            </a:r>
            <a:r>
              <a:rPr lang="en-US" sz="2400" dirty="0"/>
              <a:t> synthesis from text input</a:t>
            </a:r>
          </a:p>
          <a:p>
            <a:pPr lvl="1">
              <a:buFont typeface="Wingdings" panose="05000000000000000000" pitchFamily="2" charset="2"/>
              <a:buChar char="Ø"/>
            </a:pPr>
            <a:r>
              <a:rPr lang="en-US" sz="2400" dirty="0"/>
              <a:t>Audio : Generate Music from text input </a:t>
            </a:r>
          </a:p>
          <a:p>
            <a:pPr lvl="1">
              <a:buFont typeface="Wingdings" panose="05000000000000000000" pitchFamily="2" charset="2"/>
              <a:buChar char="Ø"/>
            </a:pPr>
            <a:r>
              <a:rPr lang="en-US" sz="2400" dirty="0"/>
              <a:t>Visual : Generate Layout from the text input</a:t>
            </a:r>
            <a:endParaRPr lang="en-IN" sz="2400" dirty="0"/>
          </a:p>
          <a:p>
            <a:pPr lvl="1">
              <a:buFont typeface="Wingdings" panose="05000000000000000000" pitchFamily="2" charset="2"/>
              <a:buChar char="Ø"/>
            </a:pPr>
            <a:r>
              <a:rPr lang="en-IN" sz="2400" dirty="0"/>
              <a:t>Application </a:t>
            </a:r>
            <a:r>
              <a:rPr lang="en-US" sz="2400" dirty="0"/>
              <a:t>: Create an User Application (UI) combining both the models.</a:t>
            </a:r>
            <a:endParaRPr lang="en-IN" sz="2400" dirty="0"/>
          </a:p>
        </p:txBody>
      </p:sp>
      <p:sp>
        <p:nvSpPr>
          <p:cNvPr id="4" name="Title 1">
            <a:extLst>
              <a:ext uri="{FF2B5EF4-FFF2-40B4-BE49-F238E27FC236}">
                <a16:creationId xmlns:a16="http://schemas.microsoft.com/office/drawing/2014/main" id="{E4217565-98FE-D556-88AB-C1E2DDE782E2}"/>
              </a:ext>
            </a:extLst>
          </p:cNvPr>
          <p:cNvSpPr txBox="1">
            <a:spLocks/>
          </p:cNvSpPr>
          <p:nvPr/>
        </p:nvSpPr>
        <p:spPr>
          <a:xfrm>
            <a:off x="685801" y="367554"/>
            <a:ext cx="10131425" cy="806824"/>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Problem statement</a:t>
            </a:r>
            <a:endParaRPr lang="en-IN" dirty="0"/>
          </a:p>
        </p:txBody>
      </p:sp>
      <p:sp>
        <p:nvSpPr>
          <p:cNvPr id="2" name="Rectangle: Rounded Corners 1">
            <a:extLst>
              <a:ext uri="{FF2B5EF4-FFF2-40B4-BE49-F238E27FC236}">
                <a16:creationId xmlns:a16="http://schemas.microsoft.com/office/drawing/2014/main" id="{49FCB8F1-00B2-4DD0-EB6E-F7D1B40AE934}"/>
              </a:ext>
            </a:extLst>
          </p:cNvPr>
          <p:cNvSpPr/>
          <p:nvPr/>
        </p:nvSpPr>
        <p:spPr>
          <a:xfrm>
            <a:off x="685801" y="475129"/>
            <a:ext cx="4307540" cy="61856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6" name="TextBox 5">
            <a:extLst>
              <a:ext uri="{FF2B5EF4-FFF2-40B4-BE49-F238E27FC236}">
                <a16:creationId xmlns:a16="http://schemas.microsoft.com/office/drawing/2014/main" id="{59E46991-71CE-6C69-09C2-C9F13F405822}"/>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2</a:t>
            </a:r>
            <a:endParaRPr lang="en-IN" sz="1400" dirty="0">
              <a:solidFill>
                <a:srgbClr val="FFC000"/>
              </a:solidFill>
            </a:endParaRPr>
          </a:p>
        </p:txBody>
      </p:sp>
    </p:spTree>
    <p:extLst>
      <p:ext uri="{BB962C8B-B14F-4D97-AF65-F5344CB8AC3E}">
        <p14:creationId xmlns:p14="http://schemas.microsoft.com/office/powerpoint/2010/main" val="98639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2E811-D54F-537F-A7C7-F82A36CE529E}"/>
              </a:ext>
            </a:extLst>
          </p:cNvPr>
          <p:cNvSpPr>
            <a:spLocks noGrp="1"/>
          </p:cNvSpPr>
          <p:nvPr>
            <p:ph idx="1"/>
          </p:nvPr>
        </p:nvSpPr>
        <p:spPr>
          <a:xfrm>
            <a:off x="685801" y="1442820"/>
            <a:ext cx="10131425" cy="3944968"/>
          </a:xfrm>
        </p:spPr>
        <p:txBody>
          <a:bodyPr>
            <a:normAutofit/>
          </a:bodyPr>
          <a:lstStyle/>
          <a:p>
            <a:pPr>
              <a:lnSpc>
                <a:spcPct val="150000"/>
              </a:lnSpc>
            </a:pPr>
            <a:r>
              <a:rPr lang="en-IN" b="1" i="1" dirty="0"/>
              <a:t>[1] Simple and Controllable Music Generation</a:t>
            </a:r>
            <a:r>
              <a:rPr lang="en-IN" dirty="0"/>
              <a:t>, Jade </a:t>
            </a:r>
            <a:r>
              <a:rPr lang="en-IN" dirty="0" err="1"/>
              <a:t>Copet</a:t>
            </a:r>
            <a:r>
              <a:rPr lang="en-IN" dirty="0"/>
              <a:t>, Felix </a:t>
            </a:r>
            <a:r>
              <a:rPr lang="en-IN" dirty="0" err="1"/>
              <a:t>Kreuk</a:t>
            </a:r>
            <a:r>
              <a:rPr lang="en-IN" dirty="0"/>
              <a:t>, Itai Gat, Tal Remez, David Kant, Gabriel </a:t>
            </a:r>
            <a:r>
              <a:rPr lang="en-IN" dirty="0" err="1"/>
              <a:t>Synnaeve</a:t>
            </a:r>
            <a:r>
              <a:rPr lang="en-IN" dirty="0"/>
              <a:t>, Yossi Adi, Alexandre </a:t>
            </a:r>
            <a:r>
              <a:rPr lang="en-IN" dirty="0" err="1"/>
              <a:t>Défossez</a:t>
            </a:r>
            <a:r>
              <a:rPr lang="en-IN" dirty="0"/>
              <a:t>, 2024.</a:t>
            </a:r>
          </a:p>
          <a:p>
            <a:pPr>
              <a:lnSpc>
                <a:spcPct val="150000"/>
              </a:lnSpc>
            </a:pPr>
            <a:r>
              <a:rPr lang="en-IN" b="1" i="1" dirty="0"/>
              <a:t>[2] Natural TTS Synthesis by Conditioning </a:t>
            </a:r>
            <a:r>
              <a:rPr lang="en-IN" b="1" i="1" dirty="0" err="1"/>
              <a:t>WaveNet</a:t>
            </a:r>
            <a:r>
              <a:rPr lang="en-IN" b="1" i="1" dirty="0"/>
              <a:t> on Mel Spectrogram Predictions</a:t>
            </a:r>
            <a:r>
              <a:rPr lang="en-IN" dirty="0"/>
              <a:t>, Jonathan Shen, </a:t>
            </a:r>
            <a:r>
              <a:rPr lang="en-IN" dirty="0" err="1"/>
              <a:t>Ruoming</a:t>
            </a:r>
            <a:r>
              <a:rPr lang="en-IN" dirty="0"/>
              <a:t> Pang, Ron J. Weiss, Mike Schuster, Navdeep </a:t>
            </a:r>
            <a:r>
              <a:rPr lang="en-IN" dirty="0" err="1"/>
              <a:t>Jaitly</a:t>
            </a:r>
            <a:r>
              <a:rPr lang="en-IN" dirty="0"/>
              <a:t>, </a:t>
            </a:r>
            <a:r>
              <a:rPr lang="en-IN" dirty="0" err="1"/>
              <a:t>Zongheng</a:t>
            </a:r>
            <a:r>
              <a:rPr lang="en-IN" dirty="0"/>
              <a:t> Yang, </a:t>
            </a:r>
            <a:r>
              <a:rPr lang="en-IN" dirty="0" err="1"/>
              <a:t>Zhifeng</a:t>
            </a:r>
            <a:r>
              <a:rPr lang="en-IN" dirty="0"/>
              <a:t> Chen, Yu Zhang, Yuxuan Wang, RJ Skerry-Ryan, Rif A. </a:t>
            </a:r>
            <a:r>
              <a:rPr lang="en-IN" dirty="0" err="1"/>
              <a:t>Saurous</a:t>
            </a:r>
            <a:r>
              <a:rPr lang="en-IN" dirty="0"/>
              <a:t>, Yannis </a:t>
            </a:r>
            <a:r>
              <a:rPr lang="en-IN" dirty="0" err="1"/>
              <a:t>Agiomyrgiannakis</a:t>
            </a:r>
            <a:r>
              <a:rPr lang="en-IN" dirty="0"/>
              <a:t>, </a:t>
            </a:r>
            <a:r>
              <a:rPr lang="en-IN" dirty="0" err="1"/>
              <a:t>Yonghui</a:t>
            </a:r>
            <a:r>
              <a:rPr lang="en-IN" dirty="0"/>
              <a:t> Wu, 2018.</a:t>
            </a:r>
          </a:p>
          <a:p>
            <a:pPr>
              <a:lnSpc>
                <a:spcPct val="150000"/>
              </a:lnSpc>
            </a:pPr>
            <a:r>
              <a:rPr lang="en-IN" b="1" i="1" dirty="0"/>
              <a:t>[3] TextDiffuser-2: Unleashing the Power of Language Models for Text Rendering</a:t>
            </a:r>
            <a:r>
              <a:rPr lang="en-IN" dirty="0"/>
              <a:t>, </a:t>
            </a:r>
            <a:r>
              <a:rPr lang="en-IN" dirty="0" err="1"/>
              <a:t>Jingye</a:t>
            </a:r>
            <a:r>
              <a:rPr lang="en-IN" dirty="0"/>
              <a:t> Chen, </a:t>
            </a:r>
            <a:r>
              <a:rPr lang="en-IN" dirty="0" err="1"/>
              <a:t>Yupan</a:t>
            </a:r>
            <a:r>
              <a:rPr lang="en-IN" dirty="0"/>
              <a:t> Huang, </a:t>
            </a:r>
            <a:r>
              <a:rPr lang="en-IN" dirty="0" err="1"/>
              <a:t>Tengchao</a:t>
            </a:r>
            <a:r>
              <a:rPr lang="en-IN" dirty="0"/>
              <a:t> </a:t>
            </a:r>
            <a:r>
              <a:rPr lang="en-IN" dirty="0" err="1"/>
              <a:t>Lv</a:t>
            </a:r>
            <a:r>
              <a:rPr lang="en-IN" dirty="0"/>
              <a:t>, Lei Cui, </a:t>
            </a:r>
            <a:r>
              <a:rPr lang="en-IN" dirty="0" err="1"/>
              <a:t>Qifeng</a:t>
            </a:r>
            <a:r>
              <a:rPr lang="en-IN" dirty="0"/>
              <a:t> Chen, </a:t>
            </a:r>
            <a:r>
              <a:rPr lang="en-IN" dirty="0" err="1"/>
              <a:t>Furu</a:t>
            </a:r>
            <a:r>
              <a:rPr lang="en-IN" dirty="0"/>
              <a:t> Wei, 2023.</a:t>
            </a:r>
          </a:p>
        </p:txBody>
      </p:sp>
      <p:sp>
        <p:nvSpPr>
          <p:cNvPr id="4" name="Title 1">
            <a:extLst>
              <a:ext uri="{FF2B5EF4-FFF2-40B4-BE49-F238E27FC236}">
                <a16:creationId xmlns:a16="http://schemas.microsoft.com/office/drawing/2014/main" id="{B5B731B3-67E4-DE19-996E-A67AD4C20C86}"/>
              </a:ext>
            </a:extLst>
          </p:cNvPr>
          <p:cNvSpPr>
            <a:spLocks noGrp="1"/>
          </p:cNvSpPr>
          <p:nvPr>
            <p:ph type="title"/>
          </p:nvPr>
        </p:nvSpPr>
        <p:spPr>
          <a:xfrm>
            <a:off x="685801" y="367554"/>
            <a:ext cx="10131425" cy="806824"/>
          </a:xfrm>
        </p:spPr>
        <p:txBody>
          <a:bodyPr/>
          <a:lstStyle/>
          <a:p>
            <a:r>
              <a:rPr lang="en-US" dirty="0"/>
              <a:t>Literature review</a:t>
            </a:r>
            <a:endParaRPr lang="en-IN" dirty="0"/>
          </a:p>
        </p:txBody>
      </p:sp>
      <p:sp>
        <p:nvSpPr>
          <p:cNvPr id="2" name="Rectangle: Rounded Corners 1">
            <a:extLst>
              <a:ext uri="{FF2B5EF4-FFF2-40B4-BE49-F238E27FC236}">
                <a16:creationId xmlns:a16="http://schemas.microsoft.com/office/drawing/2014/main" id="{792C8DE0-93C2-172C-1F02-6317C92B3B38}"/>
              </a:ext>
            </a:extLst>
          </p:cNvPr>
          <p:cNvSpPr/>
          <p:nvPr/>
        </p:nvSpPr>
        <p:spPr>
          <a:xfrm>
            <a:off x="685801" y="475129"/>
            <a:ext cx="3904128" cy="61856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6" name="TextBox 5">
            <a:extLst>
              <a:ext uri="{FF2B5EF4-FFF2-40B4-BE49-F238E27FC236}">
                <a16:creationId xmlns:a16="http://schemas.microsoft.com/office/drawing/2014/main" id="{85034016-B6D7-8ECC-10F6-BED1DD638F72}"/>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3</a:t>
            </a:r>
            <a:endParaRPr lang="en-IN" sz="1400" dirty="0">
              <a:solidFill>
                <a:srgbClr val="FFC000"/>
              </a:solidFill>
            </a:endParaRPr>
          </a:p>
        </p:txBody>
      </p:sp>
    </p:spTree>
    <p:extLst>
      <p:ext uri="{BB962C8B-B14F-4D97-AF65-F5344CB8AC3E}">
        <p14:creationId xmlns:p14="http://schemas.microsoft.com/office/powerpoint/2010/main" val="389823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5590E5-C293-B363-C4D0-D9C54B0433FD}"/>
              </a:ext>
            </a:extLst>
          </p:cNvPr>
          <p:cNvSpPr txBox="1"/>
          <p:nvPr/>
        </p:nvSpPr>
        <p:spPr>
          <a:xfrm>
            <a:off x="685801" y="1317812"/>
            <a:ext cx="4500282" cy="4708981"/>
          </a:xfrm>
          <a:prstGeom prst="rect">
            <a:avLst/>
          </a:prstGeom>
          <a:noFill/>
        </p:spPr>
        <p:txBody>
          <a:bodyPr wrap="square" rtlCol="0">
            <a:spAutoFit/>
          </a:bodyPr>
          <a:lstStyle/>
          <a:p>
            <a:pPr marL="285750" indent="-285750">
              <a:buFont typeface="Wingdings" panose="05000000000000000000" pitchFamily="2" charset="2"/>
              <a:buChar char="Ø"/>
            </a:pPr>
            <a:r>
              <a:rPr lang="en-US" dirty="0"/>
              <a:t>A Json file containing information of Music</a:t>
            </a:r>
          </a:p>
          <a:p>
            <a:pPr marL="285750" indent="-285750">
              <a:buFont typeface="Wingdings" panose="05000000000000000000" pitchFamily="2" charset="2"/>
              <a:buChar char="Ø"/>
            </a:pPr>
            <a:r>
              <a:rPr lang="en-US" dirty="0"/>
              <a:t>corresponding .mp3 file.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Example :</a:t>
            </a:r>
          </a:p>
          <a:p>
            <a:pPr lvl="1"/>
            <a:r>
              <a:rPr lang="en-IN" sz="1400" b="0" dirty="0">
                <a:solidFill>
                  <a:srgbClr val="CCCCCC"/>
                </a:solidFill>
                <a:effectLst/>
                <a:latin typeface="Consolas" panose="020B0609020204030204" pitchFamily="49" charset="0"/>
              </a:rPr>
              <a:t>{</a:t>
            </a:r>
            <a:r>
              <a:rPr lang="en-IN" sz="1400" b="0" dirty="0">
                <a:solidFill>
                  <a:srgbClr val="9CDCFE"/>
                </a:solidFill>
                <a:effectLst/>
                <a:latin typeface="Consolas" panose="020B0609020204030204" pitchFamily="49" charset="0"/>
              </a:rPr>
              <a:t>"key"</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"artist"</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"Voyager I"</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sample_rate</a:t>
            </a:r>
            <a:r>
              <a:rPr lang="en-IN" sz="1400" b="0" dirty="0">
                <a:solidFill>
                  <a:srgbClr val="9CDCFE"/>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a:solidFill>
                  <a:srgbClr val="B5CEA8"/>
                </a:solidFill>
                <a:effectLst/>
                <a:latin typeface="Consolas" panose="020B0609020204030204" pitchFamily="49" charset="0"/>
              </a:rPr>
              <a:t>48000</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file_extension</a:t>
            </a:r>
            <a:r>
              <a:rPr lang="en-IN" sz="1400" b="0" dirty="0">
                <a:solidFill>
                  <a:srgbClr val="9CDCFE"/>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"mp3"</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"description"</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 cool song from Voyager."</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"keywords"</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"bright, pulsing, cool"</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"duration"</a:t>
            </a:r>
            <a:r>
              <a:rPr lang="en-IN" sz="1400" b="0" dirty="0">
                <a:solidFill>
                  <a:srgbClr val="CCCCCC"/>
                </a:solidFill>
                <a:effectLst/>
                <a:latin typeface="Consolas" panose="020B0609020204030204" pitchFamily="49" charset="0"/>
              </a:rPr>
              <a:t>: </a:t>
            </a:r>
            <a:r>
              <a:rPr lang="en-IN" sz="1400" b="0" dirty="0">
                <a:solidFill>
                  <a:srgbClr val="B5CEA8"/>
                </a:solidFill>
                <a:effectLst/>
                <a:latin typeface="Consolas" panose="020B0609020204030204" pitchFamily="49" charset="0"/>
              </a:rPr>
              <a:t>15.0</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"bpm"</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"genre"</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"electronic"</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"title"</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Enracinement</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"name"</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"electro_1"</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"instrument"</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"Mix"</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"moods"</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"uplifting"</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"motivational"</a:t>
            </a:r>
            <a:r>
              <a:rPr lang="en-IN" sz="1400" b="0" dirty="0">
                <a:solidFill>
                  <a:srgbClr val="CCCCCC"/>
                </a:solidFill>
                <a:effectLst/>
                <a:latin typeface="Consolas" panose="020B0609020204030204" pitchFamily="49" charset="0"/>
              </a:rPr>
              <a:t>]</a:t>
            </a:r>
          </a:p>
          <a:p>
            <a:pPr lvl="1"/>
            <a:r>
              <a:rPr lang="en-IN" sz="1400" b="0" dirty="0">
                <a:solidFill>
                  <a:srgbClr val="CCCCCC"/>
                </a:solidFill>
                <a:effectLst/>
                <a:latin typeface="Consolas" panose="020B0609020204030204" pitchFamily="49" charset="0"/>
              </a:rPr>
              <a:t>}</a:t>
            </a:r>
            <a:endParaRPr lang="en-US" sz="1400" dirty="0"/>
          </a:p>
          <a:p>
            <a:pPr marL="742950" lvl="1" indent="-285750">
              <a:buFont typeface="Wingdings" panose="05000000000000000000" pitchFamily="2" charset="2"/>
              <a:buChar char="Ø"/>
            </a:pPr>
            <a:endParaRPr lang="en-IN" dirty="0"/>
          </a:p>
        </p:txBody>
      </p:sp>
      <p:pic>
        <p:nvPicPr>
          <p:cNvPr id="7" name="electro_1">
            <a:hlinkClick r:id="" action="ppaction://media"/>
            <a:extLst>
              <a:ext uri="{FF2B5EF4-FFF2-40B4-BE49-F238E27FC236}">
                <a16:creationId xmlns:a16="http://schemas.microsoft.com/office/drawing/2014/main" id="{F0B0A798-FFED-4040-313A-02518A97372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082053" y="5811567"/>
            <a:ext cx="376518" cy="304800"/>
          </a:xfrm>
          <a:prstGeom prst="rect">
            <a:avLst/>
          </a:prstGeom>
        </p:spPr>
      </p:pic>
      <p:sp>
        <p:nvSpPr>
          <p:cNvPr id="8" name="TextBox 7">
            <a:extLst>
              <a:ext uri="{FF2B5EF4-FFF2-40B4-BE49-F238E27FC236}">
                <a16:creationId xmlns:a16="http://schemas.microsoft.com/office/drawing/2014/main" id="{09B86434-E50A-5BE5-DBD4-06006BCABFCE}"/>
              </a:ext>
            </a:extLst>
          </p:cNvPr>
          <p:cNvSpPr txBox="1"/>
          <p:nvPr/>
        </p:nvSpPr>
        <p:spPr>
          <a:xfrm>
            <a:off x="5768788" y="2424537"/>
            <a:ext cx="5629836" cy="3539430"/>
          </a:xfrm>
          <a:prstGeom prst="rect">
            <a:avLst/>
          </a:prstGeom>
          <a:noFill/>
        </p:spPr>
        <p:txBody>
          <a:bodyPr wrap="square" rtlCol="0">
            <a:spAutoFit/>
          </a:bodyPr>
          <a:lstStyle/>
          <a:p>
            <a:r>
              <a:rPr lang="en-IN" sz="1400" b="0" dirty="0">
                <a:solidFill>
                  <a:srgbClr val="CCCCCC"/>
                </a:solidFill>
                <a:effectLst/>
                <a:latin typeface="Consolas" panose="020B0609020204030204" pitchFamily="49" charset="0"/>
              </a:rPr>
              <a:t>{</a:t>
            </a:r>
            <a:r>
              <a:rPr lang="en-IN" sz="1400" b="0" dirty="0">
                <a:solidFill>
                  <a:srgbClr val="9CDCFE"/>
                </a:solidFill>
                <a:effectLst/>
                <a:latin typeface="Consolas" panose="020B0609020204030204" pitchFamily="49" charset="0"/>
              </a:rPr>
              <a:t>"key"</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"artist"</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"Voyager I"</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sample_rate</a:t>
            </a:r>
            <a:r>
              <a:rPr lang="en-IN" sz="1400" b="0" dirty="0">
                <a:solidFill>
                  <a:srgbClr val="9CDCFE"/>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a:solidFill>
                  <a:srgbClr val="B5CEA8"/>
                </a:solidFill>
                <a:effectLst/>
                <a:latin typeface="Consolas" panose="020B0609020204030204" pitchFamily="49" charset="0"/>
              </a:rPr>
              <a:t>44100</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file_extension</a:t>
            </a:r>
            <a:r>
              <a:rPr lang="en-IN" sz="1400" b="0" dirty="0">
                <a:solidFill>
                  <a:srgbClr val="9CDCFE"/>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"mp3"</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"description"</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"This is an electronic song sending positive vibes."</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"keywords"</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"duration"</a:t>
            </a:r>
            <a:r>
              <a:rPr lang="en-IN" sz="1400" b="0" dirty="0">
                <a:solidFill>
                  <a:srgbClr val="CCCCCC"/>
                </a:solidFill>
                <a:effectLst/>
                <a:latin typeface="Consolas" panose="020B0609020204030204" pitchFamily="49" charset="0"/>
              </a:rPr>
              <a:t>: </a:t>
            </a:r>
            <a:r>
              <a:rPr lang="en-IN" sz="1400" b="0" dirty="0">
                <a:solidFill>
                  <a:srgbClr val="B5CEA8"/>
                </a:solidFill>
                <a:effectLst/>
                <a:latin typeface="Consolas" panose="020B0609020204030204" pitchFamily="49" charset="0"/>
              </a:rPr>
              <a:t>20.0</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"bpm"</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"genre"</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"electronic"</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"title"</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"Untitled song"</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"name"</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"electro_2"</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"instrument"</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"Mix"</a:t>
            </a:r>
            <a:r>
              <a:rPr lang="en-IN" sz="1400" b="0" dirty="0">
                <a:solidFill>
                  <a:srgbClr val="CCCCCC"/>
                </a:solidFill>
                <a:effectLst/>
                <a:latin typeface="Consolas" panose="020B0609020204030204" pitchFamily="49" charset="0"/>
              </a:rPr>
              <a:t>,</a:t>
            </a:r>
          </a:p>
          <a:p>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"moods"</a:t>
            </a:r>
            <a:r>
              <a:rPr lang="en-IN" sz="1400" b="0" dirty="0">
                <a:solidFill>
                  <a:srgbClr val="CCCCCC"/>
                </a:solidFill>
                <a:effectLst/>
                <a:latin typeface="Consolas" panose="020B0609020204030204" pitchFamily="49" charset="0"/>
              </a:rPr>
              <a:t>: []</a:t>
            </a:r>
          </a:p>
          <a:p>
            <a:r>
              <a:rPr lang="en-IN" sz="1400" b="0" dirty="0">
                <a:solidFill>
                  <a:srgbClr val="CCCCCC"/>
                </a:solidFill>
                <a:effectLst/>
                <a:latin typeface="Consolas" panose="020B0609020204030204" pitchFamily="49" charset="0"/>
              </a:rPr>
              <a:t>}</a:t>
            </a:r>
          </a:p>
          <a:p>
            <a:endParaRPr lang="en-IN" sz="1400" dirty="0"/>
          </a:p>
        </p:txBody>
      </p:sp>
      <p:pic>
        <p:nvPicPr>
          <p:cNvPr id="9" name="electro_2">
            <a:hlinkClick r:id="" action="ppaction://media"/>
            <a:extLst>
              <a:ext uri="{FF2B5EF4-FFF2-40B4-BE49-F238E27FC236}">
                <a16:creationId xmlns:a16="http://schemas.microsoft.com/office/drawing/2014/main" id="{A6BED1FF-1D49-8C44-D1B2-7DA8E40DDAA3}"/>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7337612" y="5811567"/>
            <a:ext cx="304800" cy="304800"/>
          </a:xfrm>
          <a:prstGeom prst="rect">
            <a:avLst/>
          </a:prstGeom>
        </p:spPr>
      </p:pic>
      <p:sp>
        <p:nvSpPr>
          <p:cNvPr id="13" name="Title 1">
            <a:extLst>
              <a:ext uri="{FF2B5EF4-FFF2-40B4-BE49-F238E27FC236}">
                <a16:creationId xmlns:a16="http://schemas.microsoft.com/office/drawing/2014/main" id="{B689BBD4-EE31-2565-5F82-D23CBE02E3DA}"/>
              </a:ext>
            </a:extLst>
          </p:cNvPr>
          <p:cNvSpPr>
            <a:spLocks noGrp="1"/>
          </p:cNvSpPr>
          <p:nvPr>
            <p:ph type="title"/>
          </p:nvPr>
        </p:nvSpPr>
        <p:spPr>
          <a:xfrm>
            <a:off x="685801" y="367554"/>
            <a:ext cx="10131425" cy="806824"/>
          </a:xfrm>
        </p:spPr>
        <p:txBody>
          <a:bodyPr/>
          <a:lstStyle/>
          <a:p>
            <a:r>
              <a:rPr lang="en-US" dirty="0"/>
              <a:t>Sample Data</a:t>
            </a:r>
            <a:endParaRPr lang="en-IN" dirty="0"/>
          </a:p>
        </p:txBody>
      </p:sp>
      <p:sp>
        <p:nvSpPr>
          <p:cNvPr id="14" name="Rectangle: Rounded Corners 13">
            <a:extLst>
              <a:ext uri="{FF2B5EF4-FFF2-40B4-BE49-F238E27FC236}">
                <a16:creationId xmlns:a16="http://schemas.microsoft.com/office/drawing/2014/main" id="{52A0F87F-9371-8CA1-9D47-8227E6A13313}"/>
              </a:ext>
            </a:extLst>
          </p:cNvPr>
          <p:cNvSpPr/>
          <p:nvPr/>
        </p:nvSpPr>
        <p:spPr>
          <a:xfrm>
            <a:off x="685801" y="475129"/>
            <a:ext cx="2792505" cy="61856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2" name="TextBox 1">
            <a:extLst>
              <a:ext uri="{FF2B5EF4-FFF2-40B4-BE49-F238E27FC236}">
                <a16:creationId xmlns:a16="http://schemas.microsoft.com/office/drawing/2014/main" id="{26358CD1-C340-171C-9F85-F4C83980E614}"/>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4</a:t>
            </a:r>
            <a:endParaRPr lang="en-IN" sz="1400" dirty="0">
              <a:solidFill>
                <a:srgbClr val="FFC000"/>
              </a:solidFill>
            </a:endParaRPr>
          </a:p>
        </p:txBody>
      </p:sp>
    </p:spTree>
    <p:extLst>
      <p:ext uri="{BB962C8B-B14F-4D97-AF65-F5344CB8AC3E}">
        <p14:creationId xmlns:p14="http://schemas.microsoft.com/office/powerpoint/2010/main" val="29575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42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0562"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7"/>
                </p:tgtEl>
              </p:cMediaNode>
            </p:audio>
            <p:audio>
              <p:cMediaNode vol="43939">
                <p:cTn id="12" fill="hold" display="0">
                  <p:stCondLst>
                    <p:cond delay="indefinite"/>
                  </p:stCondLst>
                  <p:endCondLst>
                    <p:cond evt="onStopAudio" delay="0">
                      <p:tgtEl>
                        <p:sldTgt/>
                      </p:tgtEl>
                    </p:cond>
                  </p:endCondLst>
                </p:cTn>
                <p:tgtEl>
                  <p:spTgt spid="9"/>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979E374-075A-D38F-37FD-B77F2969CBB7}"/>
              </a:ext>
            </a:extLst>
          </p:cNvPr>
          <p:cNvSpPr>
            <a:spLocks noGrp="1"/>
          </p:cNvSpPr>
          <p:nvPr>
            <p:ph type="title"/>
          </p:nvPr>
        </p:nvSpPr>
        <p:spPr>
          <a:xfrm>
            <a:off x="685801" y="367554"/>
            <a:ext cx="10131425" cy="806824"/>
          </a:xfrm>
        </p:spPr>
        <p:txBody>
          <a:bodyPr/>
          <a:lstStyle/>
          <a:p>
            <a:r>
              <a:rPr lang="en-US" dirty="0"/>
              <a:t>Methods</a:t>
            </a:r>
            <a:endParaRPr lang="en-IN" dirty="0"/>
          </a:p>
        </p:txBody>
      </p:sp>
      <p:sp>
        <p:nvSpPr>
          <p:cNvPr id="19" name="TextBox 18">
            <a:extLst>
              <a:ext uri="{FF2B5EF4-FFF2-40B4-BE49-F238E27FC236}">
                <a16:creationId xmlns:a16="http://schemas.microsoft.com/office/drawing/2014/main" id="{191C7201-F2A1-6F72-1544-8BA88E689F5C}"/>
              </a:ext>
            </a:extLst>
          </p:cNvPr>
          <p:cNvSpPr txBox="1"/>
          <p:nvPr/>
        </p:nvSpPr>
        <p:spPr>
          <a:xfrm>
            <a:off x="806824" y="1193784"/>
            <a:ext cx="11026588" cy="4481355"/>
          </a:xfrm>
          <a:prstGeom prst="rect">
            <a:avLst/>
          </a:prstGeom>
          <a:noFill/>
        </p:spPr>
        <p:txBody>
          <a:bodyPr wrap="square" rtlCol="0">
            <a:spAutoFit/>
          </a:bodyPr>
          <a:lstStyle/>
          <a:p>
            <a:r>
              <a:rPr lang="en-US" b="1" i="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Text to Music model </a:t>
            </a:r>
            <a:r>
              <a:rPr lang="en-IN" b="1" i="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US" b="1" i="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p>
          <a:p>
            <a:pPr marL="742950" lvl="1" indent="-285750">
              <a:lnSpc>
                <a:spcPct val="150000"/>
              </a:lnSpc>
              <a:buFont typeface="Wingdings" panose="05000000000000000000" pitchFamily="2" charset="2"/>
              <a:buChar char="Ø"/>
            </a:pPr>
            <a:r>
              <a:rPr lang="en-IN" sz="1800" kern="1200" dirty="0">
                <a:solidFill>
                  <a:srgbClr val="FFFFFF"/>
                </a:solidFill>
                <a:effectLst/>
                <a:latin typeface="Calibri" panose="020F0502020204030204" pitchFamily="34" charset="0"/>
                <a:ea typeface="+mn-ea"/>
                <a:cs typeface="+mn-cs"/>
              </a:rPr>
              <a:t>Used a Transformer based model .</a:t>
            </a:r>
          </a:p>
          <a:p>
            <a:pPr marL="742950" lvl="1" indent="-285750">
              <a:lnSpc>
                <a:spcPct val="150000"/>
              </a:lnSpc>
              <a:buFont typeface="Wingdings" panose="05000000000000000000" pitchFamily="2" charset="2"/>
              <a:buChar char="Ø"/>
            </a:pPr>
            <a:r>
              <a:rPr lang="en-IN" dirty="0"/>
              <a:t>In the process of training given a audio and text both are converted to vectors.</a:t>
            </a:r>
          </a:p>
          <a:p>
            <a:pPr marL="742950" lvl="1" indent="-285750">
              <a:lnSpc>
                <a:spcPct val="150000"/>
              </a:lnSpc>
              <a:buFont typeface="Wingdings" panose="05000000000000000000" pitchFamily="2" charset="2"/>
              <a:buChar char="Ø"/>
            </a:pPr>
            <a:r>
              <a:rPr lang="en-IN" dirty="0"/>
              <a:t>Text input is converted to Context embedding vector using </a:t>
            </a:r>
            <a:r>
              <a:rPr lang="en-US" dirty="0"/>
              <a:t>BART (Bidirectional and Auto-Regressive Transformers).</a:t>
            </a:r>
          </a:p>
          <a:p>
            <a:pPr marL="742950" lvl="1" indent="-285750">
              <a:lnSpc>
                <a:spcPct val="150000"/>
              </a:lnSpc>
              <a:buFont typeface="Wingdings" panose="05000000000000000000" pitchFamily="2" charset="2"/>
              <a:buChar char="Ø"/>
            </a:pPr>
            <a:r>
              <a:rPr lang="en-US" dirty="0"/>
              <a:t>The embedding vector is used in the Decoder layer of the model.</a:t>
            </a:r>
          </a:p>
          <a:p>
            <a:pPr marL="742950" lvl="1" indent="-285750">
              <a:lnSpc>
                <a:spcPct val="150000"/>
              </a:lnSpc>
              <a:buFont typeface="Wingdings" panose="05000000000000000000" pitchFamily="2" charset="2"/>
              <a:buChar char="Ø"/>
            </a:pPr>
            <a:r>
              <a:rPr lang="en-US" dirty="0"/>
              <a:t>Text embedding vector is used for conditioning the audio with the text input .</a:t>
            </a:r>
          </a:p>
          <a:p>
            <a:pPr marL="742950" lvl="1" indent="-285750">
              <a:lnSpc>
                <a:spcPct val="150000"/>
              </a:lnSpc>
              <a:buFont typeface="Wingdings" panose="05000000000000000000" pitchFamily="2" charset="2"/>
              <a:buChar char="Ø"/>
            </a:pPr>
            <a:r>
              <a:rPr lang="en-US" dirty="0"/>
              <a:t>text embedding is integrated through the Cross Attention Layer.</a:t>
            </a:r>
          </a:p>
          <a:p>
            <a:pPr marL="742950" lvl="1" indent="-285750">
              <a:lnSpc>
                <a:spcPct val="150000"/>
              </a:lnSpc>
              <a:buFont typeface="Wingdings" panose="05000000000000000000" pitchFamily="2" charset="2"/>
              <a:buChar char="Ø"/>
            </a:pPr>
            <a:endParaRPr lang="en-US" dirty="0"/>
          </a:p>
          <a:p>
            <a:pPr marL="742950" lvl="1" indent="-285750">
              <a:lnSpc>
                <a:spcPct val="150000"/>
              </a:lnSpc>
              <a:buFont typeface="Wingdings" panose="05000000000000000000" pitchFamily="2" charset="2"/>
              <a:buChar char="Ø"/>
            </a:pPr>
            <a:r>
              <a:rPr lang="en-US" dirty="0"/>
              <a:t>The input Audio is converted to the vector in the following process</a:t>
            </a:r>
            <a:endParaRPr lang="en-IN" dirty="0"/>
          </a:p>
          <a:p>
            <a:pPr marL="742950" lvl="1" indent="-285750">
              <a:lnSpc>
                <a:spcPct val="150000"/>
              </a:lnSpc>
              <a:buFont typeface="Wingdings" panose="05000000000000000000" pitchFamily="2" charset="2"/>
              <a:buChar char="Ø"/>
            </a:pPr>
            <a:endParaRPr lang="en-US" dirty="0"/>
          </a:p>
        </p:txBody>
      </p:sp>
      <p:pic>
        <p:nvPicPr>
          <p:cNvPr id="21" name="Picture 20">
            <a:extLst>
              <a:ext uri="{FF2B5EF4-FFF2-40B4-BE49-F238E27FC236}">
                <a16:creationId xmlns:a16="http://schemas.microsoft.com/office/drawing/2014/main" id="{A11FD5EC-A1F3-594E-4A12-1C8B2BFCD4A1}"/>
              </a:ext>
            </a:extLst>
          </p:cNvPr>
          <p:cNvPicPr>
            <a:picLocks noChangeAspect="1"/>
          </p:cNvPicPr>
          <p:nvPr/>
        </p:nvPicPr>
        <p:blipFill>
          <a:blip r:embed="rId2"/>
          <a:stretch>
            <a:fillRect/>
          </a:stretch>
        </p:blipFill>
        <p:spPr>
          <a:xfrm flipV="1">
            <a:off x="1218920" y="5475314"/>
            <a:ext cx="2582115" cy="793316"/>
          </a:xfrm>
          <a:prstGeom prst="rect">
            <a:avLst/>
          </a:prstGeom>
        </p:spPr>
      </p:pic>
      <p:cxnSp>
        <p:nvCxnSpPr>
          <p:cNvPr id="65" name="Straight Arrow Connector 64">
            <a:extLst>
              <a:ext uri="{FF2B5EF4-FFF2-40B4-BE49-F238E27FC236}">
                <a16:creationId xmlns:a16="http://schemas.microsoft.com/office/drawing/2014/main" id="{11C36663-EB64-6D31-B655-55EBE49BF33F}"/>
              </a:ext>
            </a:extLst>
          </p:cNvPr>
          <p:cNvCxnSpPr>
            <a:cxnSpLocks/>
          </p:cNvCxnSpPr>
          <p:nvPr/>
        </p:nvCxnSpPr>
        <p:spPr>
          <a:xfrm>
            <a:off x="3939986" y="5896593"/>
            <a:ext cx="1098179"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24" name="TextBox 23">
            <a:extLst>
              <a:ext uri="{FF2B5EF4-FFF2-40B4-BE49-F238E27FC236}">
                <a16:creationId xmlns:a16="http://schemas.microsoft.com/office/drawing/2014/main" id="{DD7230FF-75A6-E379-422C-9EF78B978F87}"/>
              </a:ext>
            </a:extLst>
          </p:cNvPr>
          <p:cNvSpPr txBox="1"/>
          <p:nvPr/>
        </p:nvSpPr>
        <p:spPr>
          <a:xfrm>
            <a:off x="1389529" y="6305780"/>
            <a:ext cx="2286000" cy="369332"/>
          </a:xfrm>
          <a:prstGeom prst="rect">
            <a:avLst/>
          </a:prstGeom>
          <a:noFill/>
        </p:spPr>
        <p:txBody>
          <a:bodyPr wrap="square" rtlCol="0">
            <a:spAutoFit/>
          </a:bodyPr>
          <a:lstStyle/>
          <a:p>
            <a:r>
              <a:rPr lang="en-US" dirty="0"/>
              <a:t>Sampling rate :32KHz</a:t>
            </a:r>
            <a:endParaRPr lang="en-IN" dirty="0"/>
          </a:p>
        </p:txBody>
      </p:sp>
      <p:sp>
        <p:nvSpPr>
          <p:cNvPr id="25" name="TextBox 24">
            <a:extLst>
              <a:ext uri="{FF2B5EF4-FFF2-40B4-BE49-F238E27FC236}">
                <a16:creationId xmlns:a16="http://schemas.microsoft.com/office/drawing/2014/main" id="{C18ACC87-9FA5-D7A9-C74F-0462B1E9D4AD}"/>
              </a:ext>
            </a:extLst>
          </p:cNvPr>
          <p:cNvSpPr txBox="1"/>
          <p:nvPr/>
        </p:nvSpPr>
        <p:spPr>
          <a:xfrm>
            <a:off x="5038165" y="5683625"/>
            <a:ext cx="3935506" cy="369332"/>
          </a:xfrm>
          <a:prstGeom prst="rect">
            <a:avLst/>
          </a:prstGeom>
          <a:noFill/>
        </p:spPr>
        <p:txBody>
          <a:bodyPr wrap="square" rtlCol="0">
            <a:spAutoFit/>
          </a:bodyPr>
          <a:lstStyle/>
          <a:p>
            <a:r>
              <a:rPr lang="en-US" dirty="0"/>
              <a:t> [ 0 , 10 , 6 , ……. , 20 ,……., 0]</a:t>
            </a:r>
            <a:endParaRPr lang="en-IN" dirty="0"/>
          </a:p>
        </p:txBody>
      </p:sp>
      <p:sp>
        <p:nvSpPr>
          <p:cNvPr id="26" name="TextBox 25">
            <a:extLst>
              <a:ext uri="{FF2B5EF4-FFF2-40B4-BE49-F238E27FC236}">
                <a16:creationId xmlns:a16="http://schemas.microsoft.com/office/drawing/2014/main" id="{9D638E51-8E12-7990-B7C6-523645BE8AC4}"/>
              </a:ext>
            </a:extLst>
          </p:cNvPr>
          <p:cNvSpPr txBox="1"/>
          <p:nvPr/>
        </p:nvSpPr>
        <p:spPr>
          <a:xfrm>
            <a:off x="5504330" y="6268630"/>
            <a:ext cx="2357720" cy="369332"/>
          </a:xfrm>
          <a:prstGeom prst="rect">
            <a:avLst/>
          </a:prstGeom>
          <a:noFill/>
        </p:spPr>
        <p:txBody>
          <a:bodyPr wrap="square" rtlCol="0">
            <a:spAutoFit/>
          </a:bodyPr>
          <a:lstStyle/>
          <a:p>
            <a:r>
              <a:rPr lang="en-US" dirty="0"/>
              <a:t>Vector of length 32K</a:t>
            </a:r>
            <a:endParaRPr lang="en-IN" dirty="0"/>
          </a:p>
        </p:txBody>
      </p:sp>
      <p:sp>
        <p:nvSpPr>
          <p:cNvPr id="27" name="TextBox 26">
            <a:extLst>
              <a:ext uri="{FF2B5EF4-FFF2-40B4-BE49-F238E27FC236}">
                <a16:creationId xmlns:a16="http://schemas.microsoft.com/office/drawing/2014/main" id="{61F68D6E-0AFC-6247-C1AE-8F802E34BF9A}"/>
              </a:ext>
            </a:extLst>
          </p:cNvPr>
          <p:cNvSpPr txBox="1"/>
          <p:nvPr/>
        </p:nvSpPr>
        <p:spPr>
          <a:xfrm>
            <a:off x="8426824" y="5342965"/>
            <a:ext cx="3406588" cy="923330"/>
          </a:xfrm>
          <a:prstGeom prst="rect">
            <a:avLst/>
          </a:prstGeom>
          <a:noFill/>
        </p:spPr>
        <p:txBody>
          <a:bodyPr wrap="square" rtlCol="0">
            <a:spAutoFit/>
          </a:bodyPr>
          <a:lstStyle/>
          <a:p>
            <a:r>
              <a:rPr lang="en-US" dirty="0"/>
              <a:t>Each number represents </a:t>
            </a:r>
            <a:r>
              <a:rPr lang="en-IN" b="1" dirty="0"/>
              <a:t>amplitude</a:t>
            </a:r>
            <a:r>
              <a:rPr lang="en-US" dirty="0"/>
              <a:t> of the audio waveform at corresponding time stamp.</a:t>
            </a:r>
            <a:endParaRPr lang="en-IN" dirty="0"/>
          </a:p>
        </p:txBody>
      </p:sp>
      <p:sp>
        <p:nvSpPr>
          <p:cNvPr id="29" name="Rectangle: Rounded Corners 28">
            <a:extLst>
              <a:ext uri="{FF2B5EF4-FFF2-40B4-BE49-F238E27FC236}">
                <a16:creationId xmlns:a16="http://schemas.microsoft.com/office/drawing/2014/main" id="{203E6599-81B0-B7F4-BF94-7BE2DD634D9D}"/>
              </a:ext>
            </a:extLst>
          </p:cNvPr>
          <p:cNvSpPr/>
          <p:nvPr/>
        </p:nvSpPr>
        <p:spPr>
          <a:xfrm>
            <a:off x="685801" y="475129"/>
            <a:ext cx="2093258" cy="61856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3" name="TextBox 2">
            <a:extLst>
              <a:ext uri="{FF2B5EF4-FFF2-40B4-BE49-F238E27FC236}">
                <a16:creationId xmlns:a16="http://schemas.microsoft.com/office/drawing/2014/main" id="{490C9B03-3F49-503A-49C7-8661262BA1A8}"/>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5</a:t>
            </a:r>
            <a:endParaRPr lang="en-IN" sz="1400" dirty="0">
              <a:solidFill>
                <a:srgbClr val="FFC000"/>
              </a:solidFill>
            </a:endParaRPr>
          </a:p>
        </p:txBody>
      </p:sp>
    </p:spTree>
    <p:extLst>
      <p:ext uri="{BB962C8B-B14F-4D97-AF65-F5344CB8AC3E}">
        <p14:creationId xmlns:p14="http://schemas.microsoft.com/office/powerpoint/2010/main" val="117594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68AA0F9-778C-DF56-237C-240BDEEF2AAA}"/>
              </a:ext>
            </a:extLst>
          </p:cNvPr>
          <p:cNvSpPr/>
          <p:nvPr/>
        </p:nvSpPr>
        <p:spPr>
          <a:xfrm>
            <a:off x="2124636" y="2232210"/>
            <a:ext cx="2438400" cy="331694"/>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13DE9BA-D684-EAC4-60EC-53E6FFF15336}"/>
              </a:ext>
            </a:extLst>
          </p:cNvPr>
          <p:cNvSpPr/>
          <p:nvPr/>
        </p:nvSpPr>
        <p:spPr>
          <a:xfrm>
            <a:off x="2277036" y="2384610"/>
            <a:ext cx="2438400" cy="331694"/>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BB069CB-1A9D-9130-EF42-F1D843F671FA}"/>
              </a:ext>
            </a:extLst>
          </p:cNvPr>
          <p:cNvSpPr/>
          <p:nvPr/>
        </p:nvSpPr>
        <p:spPr>
          <a:xfrm>
            <a:off x="2142565" y="3938875"/>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6" name="Straight Arrow Connector 15">
            <a:extLst>
              <a:ext uri="{FF2B5EF4-FFF2-40B4-BE49-F238E27FC236}">
                <a16:creationId xmlns:a16="http://schemas.microsoft.com/office/drawing/2014/main" id="{54EBF78D-D3E4-46D7-A124-06F86EAC8DB8}"/>
              </a:ext>
            </a:extLst>
          </p:cNvPr>
          <p:cNvCxnSpPr>
            <a:cxnSpLocks/>
          </p:cNvCxnSpPr>
          <p:nvPr/>
        </p:nvCxnSpPr>
        <p:spPr>
          <a:xfrm>
            <a:off x="3343836" y="1008526"/>
            <a:ext cx="8964" cy="1223684"/>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5E6558CC-F7C1-43E3-05E9-D408F5CC5A79}"/>
              </a:ext>
            </a:extLst>
          </p:cNvPr>
          <p:cNvCxnSpPr/>
          <p:nvPr/>
        </p:nvCxnSpPr>
        <p:spPr>
          <a:xfrm>
            <a:off x="3352800" y="2868704"/>
            <a:ext cx="0" cy="479614"/>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5" name="Flowchart: Manual Operation 4">
            <a:extLst>
              <a:ext uri="{FF2B5EF4-FFF2-40B4-BE49-F238E27FC236}">
                <a16:creationId xmlns:a16="http://schemas.microsoft.com/office/drawing/2014/main" id="{3D0E40AD-D349-B9CB-0C25-9B07FA4F9A7D}"/>
              </a:ext>
            </a:extLst>
          </p:cNvPr>
          <p:cNvSpPr/>
          <p:nvPr/>
        </p:nvSpPr>
        <p:spPr>
          <a:xfrm>
            <a:off x="1398495" y="1355904"/>
            <a:ext cx="4159624" cy="627533"/>
          </a:xfrm>
          <a:prstGeom prst="flowChartManualOperation">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Encodec</a:t>
            </a:r>
            <a:r>
              <a:rPr lang="en-US" dirty="0"/>
              <a:t>(CNN Encoder)</a:t>
            </a:r>
            <a:endParaRPr lang="en-IN" dirty="0"/>
          </a:p>
        </p:txBody>
      </p:sp>
      <p:sp>
        <p:nvSpPr>
          <p:cNvPr id="4" name="Rectangle 3">
            <a:extLst>
              <a:ext uri="{FF2B5EF4-FFF2-40B4-BE49-F238E27FC236}">
                <a16:creationId xmlns:a16="http://schemas.microsoft.com/office/drawing/2014/main" id="{CC103F7A-6D5A-C71B-1B08-8DC824D3D3D8}"/>
              </a:ext>
            </a:extLst>
          </p:cNvPr>
          <p:cNvSpPr/>
          <p:nvPr/>
        </p:nvSpPr>
        <p:spPr>
          <a:xfrm>
            <a:off x="1398495" y="753033"/>
            <a:ext cx="4159624" cy="255493"/>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Audio vector Form (Fₛ)</a:t>
            </a:r>
            <a:endParaRPr lang="en-IN" sz="1400" dirty="0"/>
          </a:p>
        </p:txBody>
      </p:sp>
      <p:sp>
        <p:nvSpPr>
          <p:cNvPr id="9" name="Rectangle 8">
            <a:extLst>
              <a:ext uri="{FF2B5EF4-FFF2-40B4-BE49-F238E27FC236}">
                <a16:creationId xmlns:a16="http://schemas.microsoft.com/office/drawing/2014/main" id="{150B1487-2121-687D-0C06-5CA2527C05F4}"/>
              </a:ext>
            </a:extLst>
          </p:cNvPr>
          <p:cNvSpPr/>
          <p:nvPr/>
        </p:nvSpPr>
        <p:spPr>
          <a:xfrm>
            <a:off x="2429436" y="2537010"/>
            <a:ext cx="2438400" cy="331694"/>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Latent space representation</a:t>
            </a:r>
            <a:endParaRPr lang="en-IN" sz="1400" dirty="0"/>
          </a:p>
        </p:txBody>
      </p:sp>
      <p:sp>
        <p:nvSpPr>
          <p:cNvPr id="19" name="Rectangle 18">
            <a:extLst>
              <a:ext uri="{FF2B5EF4-FFF2-40B4-BE49-F238E27FC236}">
                <a16:creationId xmlns:a16="http://schemas.microsoft.com/office/drawing/2014/main" id="{0B2D5AB5-56EA-ECE7-DAFA-DB639E0DA04B}"/>
              </a:ext>
            </a:extLst>
          </p:cNvPr>
          <p:cNvSpPr/>
          <p:nvPr/>
        </p:nvSpPr>
        <p:spPr>
          <a:xfrm>
            <a:off x="2142566" y="4112564"/>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F8ABE616-DDD9-5A9C-D91F-75A6BA451F12}"/>
              </a:ext>
            </a:extLst>
          </p:cNvPr>
          <p:cNvSpPr/>
          <p:nvPr/>
        </p:nvSpPr>
        <p:spPr>
          <a:xfrm>
            <a:off x="2142566" y="4303055"/>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91280D6D-F2FE-2165-BC49-665A6C6CCEE8}"/>
              </a:ext>
            </a:extLst>
          </p:cNvPr>
          <p:cNvSpPr/>
          <p:nvPr/>
        </p:nvSpPr>
        <p:spPr>
          <a:xfrm>
            <a:off x="2142566" y="4493546"/>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1EC82F57-0F03-DBAA-794B-512A1DC90649}"/>
              </a:ext>
            </a:extLst>
          </p:cNvPr>
          <p:cNvCxnSpPr/>
          <p:nvPr/>
        </p:nvCxnSpPr>
        <p:spPr>
          <a:xfrm>
            <a:off x="3361768" y="3460376"/>
            <a:ext cx="0" cy="479614"/>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11" name="Rectangle 10">
            <a:extLst>
              <a:ext uri="{FF2B5EF4-FFF2-40B4-BE49-F238E27FC236}">
                <a16:creationId xmlns:a16="http://schemas.microsoft.com/office/drawing/2014/main" id="{88E49F3A-BABC-9B3D-5F97-13E62F7CE33A}"/>
              </a:ext>
            </a:extLst>
          </p:cNvPr>
          <p:cNvSpPr/>
          <p:nvPr/>
        </p:nvSpPr>
        <p:spPr>
          <a:xfrm>
            <a:off x="1398495" y="3348318"/>
            <a:ext cx="4159624" cy="255493"/>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(Fᵣ)</a:t>
            </a:r>
            <a:endParaRPr lang="en-IN" dirty="0"/>
          </a:p>
        </p:txBody>
      </p:sp>
      <p:sp>
        <p:nvSpPr>
          <p:cNvPr id="23" name="TextBox 22">
            <a:extLst>
              <a:ext uri="{FF2B5EF4-FFF2-40B4-BE49-F238E27FC236}">
                <a16:creationId xmlns:a16="http://schemas.microsoft.com/office/drawing/2014/main" id="{E1E8566D-6736-A457-7E07-3D708692E205}"/>
              </a:ext>
            </a:extLst>
          </p:cNvPr>
          <p:cNvSpPr txBox="1"/>
          <p:nvPr/>
        </p:nvSpPr>
        <p:spPr>
          <a:xfrm>
            <a:off x="3415554" y="3603811"/>
            <a:ext cx="3056959" cy="276999"/>
          </a:xfrm>
          <a:prstGeom prst="rect">
            <a:avLst/>
          </a:prstGeom>
          <a:noFill/>
        </p:spPr>
        <p:txBody>
          <a:bodyPr wrap="square" rtlCol="0">
            <a:spAutoFit/>
          </a:bodyPr>
          <a:lstStyle/>
          <a:p>
            <a:r>
              <a:rPr lang="en-US" sz="1200" dirty="0"/>
              <a:t>Residual Vector Quantization</a:t>
            </a:r>
            <a:endParaRPr lang="en-IN" sz="1200" dirty="0"/>
          </a:p>
        </p:txBody>
      </p:sp>
      <p:sp>
        <p:nvSpPr>
          <p:cNvPr id="24" name="Rectangle 23">
            <a:extLst>
              <a:ext uri="{FF2B5EF4-FFF2-40B4-BE49-F238E27FC236}">
                <a16:creationId xmlns:a16="http://schemas.microsoft.com/office/drawing/2014/main" id="{C5920240-56BC-5985-15F0-34095C7621F8}"/>
              </a:ext>
            </a:extLst>
          </p:cNvPr>
          <p:cNvSpPr/>
          <p:nvPr/>
        </p:nvSpPr>
        <p:spPr>
          <a:xfrm>
            <a:off x="2142566" y="510091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BEBDAE15-0EA0-0987-B159-93D76A54A896}"/>
              </a:ext>
            </a:extLst>
          </p:cNvPr>
          <p:cNvSpPr/>
          <p:nvPr/>
        </p:nvSpPr>
        <p:spPr>
          <a:xfrm>
            <a:off x="2447366" y="5100916"/>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2D3B0618-14A8-E0EA-FC7F-64F3E0CD11E6}"/>
              </a:ext>
            </a:extLst>
          </p:cNvPr>
          <p:cNvSpPr/>
          <p:nvPr/>
        </p:nvSpPr>
        <p:spPr>
          <a:xfrm>
            <a:off x="2752166" y="510091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40EA9BB7-ADB7-6CDA-0EB0-86E168D52FF2}"/>
              </a:ext>
            </a:extLst>
          </p:cNvPr>
          <p:cNvSpPr/>
          <p:nvPr/>
        </p:nvSpPr>
        <p:spPr>
          <a:xfrm>
            <a:off x="4446496" y="510091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53F28EE5-E3B0-1F84-6273-202EC38AE6A5}"/>
              </a:ext>
            </a:extLst>
          </p:cNvPr>
          <p:cNvSpPr txBox="1"/>
          <p:nvPr/>
        </p:nvSpPr>
        <p:spPr>
          <a:xfrm>
            <a:off x="2985247" y="5934635"/>
            <a:ext cx="1380565" cy="369332"/>
          </a:xfrm>
          <a:prstGeom prst="rect">
            <a:avLst/>
          </a:prstGeom>
          <a:noFill/>
        </p:spPr>
        <p:txBody>
          <a:bodyPr wrap="square" rtlCol="0">
            <a:spAutoFit/>
          </a:bodyPr>
          <a:lstStyle/>
          <a:p>
            <a:r>
              <a:rPr lang="en-US" dirty="0"/>
              <a:t>….	…	…..</a:t>
            </a:r>
            <a:endParaRPr lang="en-IN" dirty="0"/>
          </a:p>
        </p:txBody>
      </p:sp>
      <p:cxnSp>
        <p:nvCxnSpPr>
          <p:cNvPr id="29" name="Straight Arrow Connector 28">
            <a:extLst>
              <a:ext uri="{FF2B5EF4-FFF2-40B4-BE49-F238E27FC236}">
                <a16:creationId xmlns:a16="http://schemas.microsoft.com/office/drawing/2014/main" id="{38D29D1B-0DBE-823D-92FB-AB6BA3AE0F79}"/>
              </a:ext>
            </a:extLst>
          </p:cNvPr>
          <p:cNvCxnSpPr/>
          <p:nvPr/>
        </p:nvCxnSpPr>
        <p:spPr>
          <a:xfrm>
            <a:off x="3343836" y="4645946"/>
            <a:ext cx="0" cy="479614"/>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30" name="TextBox 29">
            <a:extLst>
              <a:ext uri="{FF2B5EF4-FFF2-40B4-BE49-F238E27FC236}">
                <a16:creationId xmlns:a16="http://schemas.microsoft.com/office/drawing/2014/main" id="{5ABA1410-1D1A-CDC7-5EA2-288CDD354CA7}"/>
              </a:ext>
            </a:extLst>
          </p:cNvPr>
          <p:cNvSpPr txBox="1"/>
          <p:nvPr/>
        </p:nvSpPr>
        <p:spPr>
          <a:xfrm>
            <a:off x="3478307" y="4754000"/>
            <a:ext cx="3056959" cy="276999"/>
          </a:xfrm>
          <a:prstGeom prst="rect">
            <a:avLst/>
          </a:prstGeom>
          <a:noFill/>
        </p:spPr>
        <p:txBody>
          <a:bodyPr wrap="square" rtlCol="0">
            <a:spAutoFit/>
          </a:bodyPr>
          <a:lstStyle/>
          <a:p>
            <a:r>
              <a:rPr lang="en-US" sz="1200" dirty="0"/>
              <a:t>Tokenization</a:t>
            </a:r>
            <a:endParaRPr lang="en-IN" sz="1200" dirty="0"/>
          </a:p>
        </p:txBody>
      </p:sp>
      <p:sp>
        <p:nvSpPr>
          <p:cNvPr id="31" name="Rectangle: Rounded Corners 30">
            <a:extLst>
              <a:ext uri="{FF2B5EF4-FFF2-40B4-BE49-F238E27FC236}">
                <a16:creationId xmlns:a16="http://schemas.microsoft.com/office/drawing/2014/main" id="{FF230C82-325E-F596-3C60-7C8414A417F3}"/>
              </a:ext>
            </a:extLst>
          </p:cNvPr>
          <p:cNvSpPr/>
          <p:nvPr/>
        </p:nvSpPr>
        <p:spPr>
          <a:xfrm>
            <a:off x="7037294" y="76192"/>
            <a:ext cx="2438400" cy="1317814"/>
          </a:xfrm>
          <a:prstGeom prst="roundRect">
            <a:avLst>
              <a:gd name="adj" fmla="val 23470"/>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Auto Regressive</a:t>
            </a:r>
          </a:p>
          <a:p>
            <a:pPr algn="ctr"/>
            <a:r>
              <a:rPr lang="en-US" dirty="0"/>
              <a:t>Transformer</a:t>
            </a:r>
            <a:endParaRPr lang="en-IN" dirty="0"/>
          </a:p>
        </p:txBody>
      </p:sp>
      <p:cxnSp>
        <p:nvCxnSpPr>
          <p:cNvPr id="42" name="Straight Arrow Connector 41">
            <a:extLst>
              <a:ext uri="{FF2B5EF4-FFF2-40B4-BE49-F238E27FC236}">
                <a16:creationId xmlns:a16="http://schemas.microsoft.com/office/drawing/2014/main" id="{92C75D46-5B54-7571-2E9D-0154663DFB81}"/>
              </a:ext>
            </a:extLst>
          </p:cNvPr>
          <p:cNvCxnSpPr>
            <a:cxnSpLocks/>
          </p:cNvCxnSpPr>
          <p:nvPr/>
        </p:nvCxnSpPr>
        <p:spPr>
          <a:xfrm>
            <a:off x="4580966" y="5172631"/>
            <a:ext cx="1398493"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3" name="Straight Arrow Connector 42">
            <a:extLst>
              <a:ext uri="{FF2B5EF4-FFF2-40B4-BE49-F238E27FC236}">
                <a16:creationId xmlns:a16="http://schemas.microsoft.com/office/drawing/2014/main" id="{BF45F42D-C2B0-BFAB-A2B2-8D779213FF93}"/>
              </a:ext>
            </a:extLst>
          </p:cNvPr>
          <p:cNvCxnSpPr>
            <a:cxnSpLocks/>
            <a:endCxn id="31" idx="1"/>
          </p:cNvCxnSpPr>
          <p:nvPr/>
        </p:nvCxnSpPr>
        <p:spPr>
          <a:xfrm>
            <a:off x="6378388" y="735099"/>
            <a:ext cx="658906"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49" name="Straight Connector 48">
            <a:extLst>
              <a:ext uri="{FF2B5EF4-FFF2-40B4-BE49-F238E27FC236}">
                <a16:creationId xmlns:a16="http://schemas.microsoft.com/office/drawing/2014/main" id="{65652672-170E-24BD-B3B2-344D5829C076}"/>
              </a:ext>
            </a:extLst>
          </p:cNvPr>
          <p:cNvCxnSpPr>
            <a:cxnSpLocks/>
          </p:cNvCxnSpPr>
          <p:nvPr/>
        </p:nvCxnSpPr>
        <p:spPr>
          <a:xfrm flipH="1">
            <a:off x="5925671" y="753033"/>
            <a:ext cx="430304" cy="4419598"/>
          </a:xfrm>
          <a:prstGeom prst="line">
            <a:avLst/>
          </a:prstGeom>
          <a:ln>
            <a:solidFill>
              <a:schemeClr val="bg1">
                <a:lumMod val="50000"/>
                <a:lumOff val="50000"/>
              </a:schemeClr>
            </a:solidFill>
          </a:ln>
        </p:spPr>
        <p:style>
          <a:lnRef idx="3">
            <a:schemeClr val="accent3"/>
          </a:lnRef>
          <a:fillRef idx="0">
            <a:schemeClr val="accent3"/>
          </a:fillRef>
          <a:effectRef idx="2">
            <a:schemeClr val="accent3"/>
          </a:effectRef>
          <a:fontRef idx="minor">
            <a:schemeClr val="tx1"/>
          </a:fontRef>
        </p:style>
      </p:cxnSp>
      <p:sp>
        <p:nvSpPr>
          <p:cNvPr id="52" name="Rectangle 51">
            <a:extLst>
              <a:ext uri="{FF2B5EF4-FFF2-40B4-BE49-F238E27FC236}">
                <a16:creationId xmlns:a16="http://schemas.microsoft.com/office/drawing/2014/main" id="{1B6886D7-8B87-FBBD-098B-22290656165E}"/>
              </a:ext>
            </a:extLst>
          </p:cNvPr>
          <p:cNvSpPr/>
          <p:nvPr/>
        </p:nvSpPr>
        <p:spPr>
          <a:xfrm>
            <a:off x="7037294" y="193994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BDA17543-D37B-8DB4-162D-DC7BB996307C}"/>
              </a:ext>
            </a:extLst>
          </p:cNvPr>
          <p:cNvSpPr/>
          <p:nvPr/>
        </p:nvSpPr>
        <p:spPr>
          <a:xfrm>
            <a:off x="7342094" y="1939946"/>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53">
            <a:extLst>
              <a:ext uri="{FF2B5EF4-FFF2-40B4-BE49-F238E27FC236}">
                <a16:creationId xmlns:a16="http://schemas.microsoft.com/office/drawing/2014/main" id="{D1E9D376-9632-9C7A-AF69-B9BFC8FFA241}"/>
              </a:ext>
            </a:extLst>
          </p:cNvPr>
          <p:cNvSpPr/>
          <p:nvPr/>
        </p:nvSpPr>
        <p:spPr>
          <a:xfrm>
            <a:off x="7646894" y="193994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06F07576-C449-3293-3F51-1AB2AAC61ED8}"/>
              </a:ext>
            </a:extLst>
          </p:cNvPr>
          <p:cNvSpPr/>
          <p:nvPr/>
        </p:nvSpPr>
        <p:spPr>
          <a:xfrm>
            <a:off x="9341224" y="193994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98B9BC64-FBB7-651E-E9E9-3FBBA8A57ECE}"/>
              </a:ext>
            </a:extLst>
          </p:cNvPr>
          <p:cNvSpPr txBox="1"/>
          <p:nvPr/>
        </p:nvSpPr>
        <p:spPr>
          <a:xfrm>
            <a:off x="7879975" y="2773665"/>
            <a:ext cx="1380565" cy="369332"/>
          </a:xfrm>
          <a:prstGeom prst="rect">
            <a:avLst/>
          </a:prstGeom>
          <a:noFill/>
        </p:spPr>
        <p:txBody>
          <a:bodyPr wrap="square" rtlCol="0">
            <a:spAutoFit/>
          </a:bodyPr>
          <a:lstStyle/>
          <a:p>
            <a:r>
              <a:rPr lang="en-US" dirty="0"/>
              <a:t>….	…	…..</a:t>
            </a:r>
            <a:endParaRPr lang="en-IN" dirty="0"/>
          </a:p>
        </p:txBody>
      </p:sp>
      <p:sp>
        <p:nvSpPr>
          <p:cNvPr id="58" name="Rectangle 57">
            <a:extLst>
              <a:ext uri="{FF2B5EF4-FFF2-40B4-BE49-F238E27FC236}">
                <a16:creationId xmlns:a16="http://schemas.microsoft.com/office/drawing/2014/main" id="{1820F4AE-80EE-4775-DE59-417DF317939A}"/>
              </a:ext>
            </a:extLst>
          </p:cNvPr>
          <p:cNvSpPr/>
          <p:nvPr/>
        </p:nvSpPr>
        <p:spPr>
          <a:xfrm>
            <a:off x="6284261" y="6487294"/>
            <a:ext cx="4159624" cy="250602"/>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Fₛ</a:t>
            </a:r>
            <a:endParaRPr lang="en-IN" dirty="0"/>
          </a:p>
        </p:txBody>
      </p:sp>
      <p:cxnSp>
        <p:nvCxnSpPr>
          <p:cNvPr id="59" name="Straight Arrow Connector 58">
            <a:extLst>
              <a:ext uri="{FF2B5EF4-FFF2-40B4-BE49-F238E27FC236}">
                <a16:creationId xmlns:a16="http://schemas.microsoft.com/office/drawing/2014/main" id="{802BF1D2-EDD2-509C-5017-718523643846}"/>
              </a:ext>
            </a:extLst>
          </p:cNvPr>
          <p:cNvCxnSpPr/>
          <p:nvPr/>
        </p:nvCxnSpPr>
        <p:spPr>
          <a:xfrm>
            <a:off x="8193743" y="3142997"/>
            <a:ext cx="0" cy="479614"/>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60" name="Straight Arrow Connector 59">
            <a:extLst>
              <a:ext uri="{FF2B5EF4-FFF2-40B4-BE49-F238E27FC236}">
                <a16:creationId xmlns:a16="http://schemas.microsoft.com/office/drawing/2014/main" id="{1BB31A8D-1844-BC85-ECF6-2556D2A6ADC1}"/>
              </a:ext>
            </a:extLst>
          </p:cNvPr>
          <p:cNvCxnSpPr/>
          <p:nvPr/>
        </p:nvCxnSpPr>
        <p:spPr>
          <a:xfrm>
            <a:off x="8175813" y="1394006"/>
            <a:ext cx="0" cy="479614"/>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63" name="TextBox 62">
            <a:extLst>
              <a:ext uri="{FF2B5EF4-FFF2-40B4-BE49-F238E27FC236}">
                <a16:creationId xmlns:a16="http://schemas.microsoft.com/office/drawing/2014/main" id="{CA0E21DE-CB1B-E50D-E35E-CB3ACCA83E65}"/>
              </a:ext>
            </a:extLst>
          </p:cNvPr>
          <p:cNvSpPr txBox="1"/>
          <p:nvPr/>
        </p:nvSpPr>
        <p:spPr>
          <a:xfrm>
            <a:off x="8189254" y="3199061"/>
            <a:ext cx="3787593" cy="276999"/>
          </a:xfrm>
          <a:prstGeom prst="rect">
            <a:avLst/>
          </a:prstGeom>
          <a:noFill/>
        </p:spPr>
        <p:txBody>
          <a:bodyPr wrap="square" rtlCol="0">
            <a:spAutoFit/>
          </a:bodyPr>
          <a:lstStyle/>
          <a:p>
            <a:r>
              <a:rPr lang="en-US" sz="1200" dirty="0"/>
              <a:t>Reverse Tokenization and Residual Vector Quantization</a:t>
            </a:r>
            <a:endParaRPr lang="en-IN" sz="1200" dirty="0"/>
          </a:p>
        </p:txBody>
      </p:sp>
      <p:cxnSp>
        <p:nvCxnSpPr>
          <p:cNvPr id="64" name="Straight Arrow Connector 63">
            <a:extLst>
              <a:ext uri="{FF2B5EF4-FFF2-40B4-BE49-F238E27FC236}">
                <a16:creationId xmlns:a16="http://schemas.microsoft.com/office/drawing/2014/main" id="{2EC0F942-DD51-0051-7BB5-DF8874016333}"/>
              </a:ext>
            </a:extLst>
          </p:cNvPr>
          <p:cNvCxnSpPr>
            <a:cxnSpLocks/>
          </p:cNvCxnSpPr>
          <p:nvPr/>
        </p:nvCxnSpPr>
        <p:spPr>
          <a:xfrm>
            <a:off x="8189254" y="4750844"/>
            <a:ext cx="0" cy="173645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57" name="Trapezoid 56">
            <a:extLst>
              <a:ext uri="{FF2B5EF4-FFF2-40B4-BE49-F238E27FC236}">
                <a16:creationId xmlns:a16="http://schemas.microsoft.com/office/drawing/2014/main" id="{F05627B1-1E3A-DC4D-73F3-3C4163077CAC}"/>
              </a:ext>
            </a:extLst>
          </p:cNvPr>
          <p:cNvSpPr/>
          <p:nvPr/>
        </p:nvSpPr>
        <p:spPr>
          <a:xfrm>
            <a:off x="6284262" y="5258710"/>
            <a:ext cx="4159624" cy="752998"/>
          </a:xfrm>
          <a:prstGeom prst="trapezoid">
            <a:avLst>
              <a:gd name="adj" fmla="val 102385"/>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CNN Decoder</a:t>
            </a:r>
            <a:endParaRPr lang="en-IN" dirty="0"/>
          </a:p>
        </p:txBody>
      </p:sp>
      <p:sp>
        <p:nvSpPr>
          <p:cNvPr id="67" name="TextBox 66">
            <a:extLst>
              <a:ext uri="{FF2B5EF4-FFF2-40B4-BE49-F238E27FC236}">
                <a16:creationId xmlns:a16="http://schemas.microsoft.com/office/drawing/2014/main" id="{A397DAF5-F344-FFAF-E866-DCB283F74E5D}"/>
              </a:ext>
            </a:extLst>
          </p:cNvPr>
          <p:cNvSpPr txBox="1"/>
          <p:nvPr/>
        </p:nvSpPr>
        <p:spPr>
          <a:xfrm>
            <a:off x="811306" y="243394"/>
            <a:ext cx="2931460" cy="369332"/>
          </a:xfrm>
          <a:prstGeom prst="rect">
            <a:avLst/>
          </a:prstGeom>
          <a:noFill/>
        </p:spPr>
        <p:txBody>
          <a:bodyPr wrap="square" rtlCol="0">
            <a:spAutoFit/>
          </a:bodyPr>
          <a:lstStyle/>
          <a:p>
            <a:r>
              <a:rPr lang="en-US" b="1" i="1" dirty="0"/>
              <a:t>Architecture: </a:t>
            </a:r>
            <a:endParaRPr lang="en-IN" b="1" i="1" dirty="0"/>
          </a:p>
        </p:txBody>
      </p:sp>
      <p:cxnSp>
        <p:nvCxnSpPr>
          <p:cNvPr id="68" name="Straight Arrow Connector 67">
            <a:extLst>
              <a:ext uri="{FF2B5EF4-FFF2-40B4-BE49-F238E27FC236}">
                <a16:creationId xmlns:a16="http://schemas.microsoft.com/office/drawing/2014/main" id="{546189F2-CE61-B540-F70F-619902E287FB}"/>
              </a:ext>
            </a:extLst>
          </p:cNvPr>
          <p:cNvCxnSpPr>
            <a:cxnSpLocks/>
          </p:cNvCxnSpPr>
          <p:nvPr/>
        </p:nvCxnSpPr>
        <p:spPr>
          <a:xfrm flipH="1">
            <a:off x="9861178" y="4544387"/>
            <a:ext cx="1420900"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72" name="TextBox 71">
            <a:extLst>
              <a:ext uri="{FF2B5EF4-FFF2-40B4-BE49-F238E27FC236}">
                <a16:creationId xmlns:a16="http://schemas.microsoft.com/office/drawing/2014/main" id="{5863C9D4-92F7-9845-C4E1-0BEDF19B3520}"/>
              </a:ext>
            </a:extLst>
          </p:cNvPr>
          <p:cNvSpPr txBox="1"/>
          <p:nvPr/>
        </p:nvSpPr>
        <p:spPr>
          <a:xfrm>
            <a:off x="10515601" y="4300830"/>
            <a:ext cx="1613649" cy="461665"/>
          </a:xfrm>
          <a:prstGeom prst="rect">
            <a:avLst/>
          </a:prstGeom>
          <a:noFill/>
        </p:spPr>
        <p:txBody>
          <a:bodyPr wrap="square" rtlCol="0">
            <a:spAutoFit/>
          </a:bodyPr>
          <a:lstStyle/>
          <a:p>
            <a:pPr algn="ctr"/>
            <a:r>
              <a:rPr lang="en-US" sz="1200" dirty="0"/>
              <a:t>Text Embedding Conditioning</a:t>
            </a:r>
            <a:endParaRPr lang="en-IN" sz="1200" dirty="0"/>
          </a:p>
        </p:txBody>
      </p:sp>
      <p:sp>
        <p:nvSpPr>
          <p:cNvPr id="76" name="Rectangle 75">
            <a:extLst>
              <a:ext uri="{FF2B5EF4-FFF2-40B4-BE49-F238E27FC236}">
                <a16:creationId xmlns:a16="http://schemas.microsoft.com/office/drawing/2014/main" id="{9E471614-A163-1894-72A5-F6800D6DF136}"/>
              </a:ext>
            </a:extLst>
          </p:cNvPr>
          <p:cNvSpPr/>
          <p:nvPr/>
        </p:nvSpPr>
        <p:spPr>
          <a:xfrm>
            <a:off x="6938683" y="4239587"/>
            <a:ext cx="2438400" cy="331694"/>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id="{8E176662-FF7D-1435-CD51-111940A4FCAF}"/>
              </a:ext>
            </a:extLst>
          </p:cNvPr>
          <p:cNvSpPr/>
          <p:nvPr/>
        </p:nvSpPr>
        <p:spPr>
          <a:xfrm>
            <a:off x="7091083" y="4391987"/>
            <a:ext cx="2438400" cy="331694"/>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DED1896E-3E50-5B90-0111-8CF6A6B2E05E}"/>
              </a:ext>
            </a:extLst>
          </p:cNvPr>
          <p:cNvSpPr/>
          <p:nvPr/>
        </p:nvSpPr>
        <p:spPr>
          <a:xfrm>
            <a:off x="7243483" y="4544387"/>
            <a:ext cx="2438400" cy="331694"/>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Latent space representation</a:t>
            </a:r>
            <a:endParaRPr lang="en-IN" sz="1400" dirty="0"/>
          </a:p>
        </p:txBody>
      </p:sp>
      <p:cxnSp>
        <p:nvCxnSpPr>
          <p:cNvPr id="80" name="Straight Arrow Connector 79">
            <a:extLst>
              <a:ext uri="{FF2B5EF4-FFF2-40B4-BE49-F238E27FC236}">
                <a16:creationId xmlns:a16="http://schemas.microsoft.com/office/drawing/2014/main" id="{B9BEBCA8-A097-58D3-69C9-D96CF439F0CC}"/>
              </a:ext>
            </a:extLst>
          </p:cNvPr>
          <p:cNvCxnSpPr/>
          <p:nvPr/>
        </p:nvCxnSpPr>
        <p:spPr>
          <a:xfrm>
            <a:off x="8189256" y="3741396"/>
            <a:ext cx="0" cy="479614"/>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62" name="Rectangle 61">
            <a:extLst>
              <a:ext uri="{FF2B5EF4-FFF2-40B4-BE49-F238E27FC236}">
                <a16:creationId xmlns:a16="http://schemas.microsoft.com/office/drawing/2014/main" id="{C2D6AB8F-E72B-F345-F06F-C31007064B74}"/>
              </a:ext>
            </a:extLst>
          </p:cNvPr>
          <p:cNvSpPr/>
          <p:nvPr/>
        </p:nvSpPr>
        <p:spPr>
          <a:xfrm>
            <a:off x="6902818" y="3676431"/>
            <a:ext cx="2698382" cy="255493"/>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Fᵣ</a:t>
            </a:r>
            <a:endParaRPr lang="en-IN" dirty="0"/>
          </a:p>
        </p:txBody>
      </p:sp>
      <p:sp>
        <p:nvSpPr>
          <p:cNvPr id="81" name="TextBox 80">
            <a:extLst>
              <a:ext uri="{FF2B5EF4-FFF2-40B4-BE49-F238E27FC236}">
                <a16:creationId xmlns:a16="http://schemas.microsoft.com/office/drawing/2014/main" id="{09171B5E-0E0C-AF14-03D8-3205CA3BEFC5}"/>
              </a:ext>
            </a:extLst>
          </p:cNvPr>
          <p:cNvSpPr txBox="1"/>
          <p:nvPr/>
        </p:nvSpPr>
        <p:spPr>
          <a:xfrm>
            <a:off x="237561" y="3245544"/>
            <a:ext cx="1264034" cy="430887"/>
          </a:xfrm>
          <a:prstGeom prst="rect">
            <a:avLst/>
          </a:prstGeom>
          <a:noFill/>
        </p:spPr>
        <p:txBody>
          <a:bodyPr wrap="square" rtlCol="0">
            <a:spAutoFit/>
          </a:bodyPr>
          <a:lstStyle/>
          <a:p>
            <a:pPr algn="ctr"/>
            <a:r>
              <a:rPr lang="en-US" sz="1100" dirty="0"/>
              <a:t>Encoded Vector rep. of Audio </a:t>
            </a:r>
            <a:endParaRPr lang="en-IN" sz="1100" dirty="0"/>
          </a:p>
        </p:txBody>
      </p:sp>
      <p:sp>
        <p:nvSpPr>
          <p:cNvPr id="82" name="TextBox 81">
            <a:extLst>
              <a:ext uri="{FF2B5EF4-FFF2-40B4-BE49-F238E27FC236}">
                <a16:creationId xmlns:a16="http://schemas.microsoft.com/office/drawing/2014/main" id="{FD260DCC-1D36-040E-FA6F-632C343CDB5B}"/>
              </a:ext>
            </a:extLst>
          </p:cNvPr>
          <p:cNvSpPr txBox="1"/>
          <p:nvPr/>
        </p:nvSpPr>
        <p:spPr>
          <a:xfrm>
            <a:off x="10490944" y="6350985"/>
            <a:ext cx="1582268" cy="523220"/>
          </a:xfrm>
          <a:prstGeom prst="rect">
            <a:avLst/>
          </a:prstGeom>
          <a:noFill/>
        </p:spPr>
        <p:txBody>
          <a:bodyPr wrap="square" rtlCol="0">
            <a:spAutoFit/>
          </a:bodyPr>
          <a:lstStyle/>
          <a:p>
            <a:r>
              <a:rPr lang="en-US" sz="1400" dirty="0"/>
              <a:t>Predicted Music Amplitudes</a:t>
            </a:r>
            <a:endParaRPr lang="en-IN" sz="1400" dirty="0"/>
          </a:p>
        </p:txBody>
      </p:sp>
      <p:sp>
        <p:nvSpPr>
          <p:cNvPr id="83" name="TextBox 82">
            <a:extLst>
              <a:ext uri="{FF2B5EF4-FFF2-40B4-BE49-F238E27FC236}">
                <a16:creationId xmlns:a16="http://schemas.microsoft.com/office/drawing/2014/main" id="{49AAAB44-E0CF-2BBC-5ABC-BD3BB1E14D0E}"/>
              </a:ext>
            </a:extLst>
          </p:cNvPr>
          <p:cNvSpPr txBox="1"/>
          <p:nvPr/>
        </p:nvSpPr>
        <p:spPr>
          <a:xfrm>
            <a:off x="3388658" y="2958331"/>
            <a:ext cx="932329" cy="307777"/>
          </a:xfrm>
          <a:prstGeom prst="rect">
            <a:avLst/>
          </a:prstGeom>
          <a:noFill/>
        </p:spPr>
        <p:txBody>
          <a:bodyPr wrap="square" rtlCol="0">
            <a:spAutoFit/>
          </a:bodyPr>
          <a:lstStyle/>
          <a:p>
            <a:r>
              <a:rPr lang="en-US" sz="1400" dirty="0"/>
              <a:t>Flatten</a:t>
            </a:r>
            <a:endParaRPr lang="en-IN" sz="1400" dirty="0"/>
          </a:p>
        </p:txBody>
      </p:sp>
      <p:sp>
        <p:nvSpPr>
          <p:cNvPr id="3" name="TextBox 2">
            <a:extLst>
              <a:ext uri="{FF2B5EF4-FFF2-40B4-BE49-F238E27FC236}">
                <a16:creationId xmlns:a16="http://schemas.microsoft.com/office/drawing/2014/main" id="{75233795-0049-12D7-7EAD-DB29AFC35BFF}"/>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6</a:t>
            </a:r>
            <a:endParaRPr lang="en-IN" sz="1400" dirty="0">
              <a:solidFill>
                <a:srgbClr val="FFC000"/>
              </a:solidFill>
            </a:endParaRPr>
          </a:p>
        </p:txBody>
      </p:sp>
    </p:spTree>
    <p:extLst>
      <p:ext uri="{BB962C8B-B14F-4D97-AF65-F5344CB8AC3E}">
        <p14:creationId xmlns:p14="http://schemas.microsoft.com/office/powerpoint/2010/main" val="4280830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2C4882-275C-1506-CF03-8D6A61780225}"/>
              </a:ext>
            </a:extLst>
          </p:cNvPr>
          <p:cNvSpPr txBox="1"/>
          <p:nvPr/>
        </p:nvSpPr>
        <p:spPr>
          <a:xfrm>
            <a:off x="770965" y="519063"/>
            <a:ext cx="6096000" cy="369332"/>
          </a:xfrm>
          <a:prstGeom prst="rect">
            <a:avLst/>
          </a:prstGeom>
          <a:noFill/>
        </p:spPr>
        <p:txBody>
          <a:bodyPr wrap="square">
            <a:spAutoFit/>
          </a:bodyPr>
          <a:lstStyle/>
          <a:p>
            <a:r>
              <a:rPr lang="en-US" sz="1800" b="1" i="1" dirty="0"/>
              <a:t>Residual Vector Quantization: </a:t>
            </a:r>
            <a:endParaRPr lang="en-IN" sz="1800" b="1" i="1" dirty="0"/>
          </a:p>
        </p:txBody>
      </p:sp>
      <p:sp>
        <p:nvSpPr>
          <p:cNvPr id="6" name="TextBox 5">
            <a:extLst>
              <a:ext uri="{FF2B5EF4-FFF2-40B4-BE49-F238E27FC236}">
                <a16:creationId xmlns:a16="http://schemas.microsoft.com/office/drawing/2014/main" id="{306CA92B-550D-3D3C-533B-AA43FCA04B67}"/>
              </a:ext>
            </a:extLst>
          </p:cNvPr>
          <p:cNvSpPr txBox="1"/>
          <p:nvPr/>
        </p:nvSpPr>
        <p:spPr>
          <a:xfrm>
            <a:off x="878541" y="977153"/>
            <a:ext cx="10416988"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Transforms vector form Continuous space to Discrete space as the goal of music generation is to generate music from discrete tokens , which is not possible for continuous time stamps.</a:t>
            </a:r>
          </a:p>
          <a:p>
            <a:pPr marL="285750" indent="-285750">
              <a:buFont typeface="Wingdings" panose="05000000000000000000" pitchFamily="2" charset="2"/>
              <a:buChar char="Ø"/>
            </a:pPr>
            <a:r>
              <a:rPr lang="en-US" dirty="0"/>
              <a:t>It transforms the vector in multiple vectors using </a:t>
            </a:r>
            <a:r>
              <a:rPr lang="en-US" b="1" dirty="0"/>
              <a:t>codebooks. </a:t>
            </a:r>
          </a:p>
          <a:p>
            <a:pPr marL="742950" lvl="1"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endParaRPr lang="en-IN" dirty="0"/>
          </a:p>
          <a:p>
            <a:pPr marL="285750" indent="-285750">
              <a:buFont typeface="Wingdings" panose="05000000000000000000" pitchFamily="2" charset="2"/>
              <a:buChar char="Ø"/>
            </a:pPr>
            <a:r>
              <a:rPr lang="en-IN" dirty="0"/>
              <a:t>Which Vector from the code book is closer to the Audio Vector representation is found by RVQ.</a:t>
            </a:r>
          </a:p>
        </p:txBody>
      </p:sp>
      <p:sp>
        <p:nvSpPr>
          <p:cNvPr id="17" name="Rectangle 16">
            <a:extLst>
              <a:ext uri="{FF2B5EF4-FFF2-40B4-BE49-F238E27FC236}">
                <a16:creationId xmlns:a16="http://schemas.microsoft.com/office/drawing/2014/main" id="{22E30E33-4C28-5058-F3E1-B206AE0CADB8}"/>
              </a:ext>
            </a:extLst>
          </p:cNvPr>
          <p:cNvSpPr/>
          <p:nvPr/>
        </p:nvSpPr>
        <p:spPr>
          <a:xfrm>
            <a:off x="2312894" y="2190928"/>
            <a:ext cx="1775012" cy="14567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C6CA439F-EE60-9C1B-65C3-C693C97E0B48}"/>
              </a:ext>
            </a:extLst>
          </p:cNvPr>
          <p:cNvSpPr/>
          <p:nvPr/>
        </p:nvSpPr>
        <p:spPr>
          <a:xfrm>
            <a:off x="2312894" y="2376923"/>
            <a:ext cx="1775012" cy="14567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FD263907-1163-7EE6-1329-6827972CC26B}"/>
              </a:ext>
            </a:extLst>
          </p:cNvPr>
          <p:cNvSpPr/>
          <p:nvPr/>
        </p:nvSpPr>
        <p:spPr>
          <a:xfrm>
            <a:off x="2312894" y="2567414"/>
            <a:ext cx="1775012" cy="14567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3F5F007-0833-EA82-CA9C-D6CF361DCCC8}"/>
              </a:ext>
            </a:extLst>
          </p:cNvPr>
          <p:cNvSpPr/>
          <p:nvPr/>
        </p:nvSpPr>
        <p:spPr>
          <a:xfrm>
            <a:off x="2312894" y="2982984"/>
            <a:ext cx="1775012" cy="14567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ADEA2601-0D72-76F6-3AB4-B52DF53C761D}"/>
              </a:ext>
            </a:extLst>
          </p:cNvPr>
          <p:cNvSpPr txBox="1"/>
          <p:nvPr/>
        </p:nvSpPr>
        <p:spPr>
          <a:xfrm>
            <a:off x="2312893" y="2640253"/>
            <a:ext cx="1631575" cy="369332"/>
          </a:xfrm>
          <a:prstGeom prst="rect">
            <a:avLst/>
          </a:prstGeom>
          <a:noFill/>
        </p:spPr>
        <p:txBody>
          <a:bodyPr wrap="square" rtlCol="0">
            <a:spAutoFit/>
          </a:bodyPr>
          <a:lstStyle/>
          <a:p>
            <a:r>
              <a:rPr lang="en-US" dirty="0"/>
              <a:t>:</a:t>
            </a:r>
          </a:p>
        </p:txBody>
      </p:sp>
      <p:sp>
        <p:nvSpPr>
          <p:cNvPr id="22" name="TextBox 21">
            <a:extLst>
              <a:ext uri="{FF2B5EF4-FFF2-40B4-BE49-F238E27FC236}">
                <a16:creationId xmlns:a16="http://schemas.microsoft.com/office/drawing/2014/main" id="{1BC6CD06-3161-1AA3-A37E-727EB324FD54}"/>
              </a:ext>
            </a:extLst>
          </p:cNvPr>
          <p:cNvSpPr txBox="1"/>
          <p:nvPr/>
        </p:nvSpPr>
        <p:spPr>
          <a:xfrm>
            <a:off x="1927409" y="2455587"/>
            <a:ext cx="367553" cy="369332"/>
          </a:xfrm>
          <a:prstGeom prst="rect">
            <a:avLst/>
          </a:prstGeom>
          <a:noFill/>
        </p:spPr>
        <p:txBody>
          <a:bodyPr wrap="square" rtlCol="0">
            <a:spAutoFit/>
          </a:bodyPr>
          <a:lstStyle/>
          <a:p>
            <a:r>
              <a:rPr lang="en-US" dirty="0"/>
              <a:t>N</a:t>
            </a:r>
            <a:endParaRPr lang="en-IN" dirty="0"/>
          </a:p>
        </p:txBody>
      </p:sp>
      <p:sp>
        <p:nvSpPr>
          <p:cNvPr id="23" name="TextBox 22">
            <a:extLst>
              <a:ext uri="{FF2B5EF4-FFF2-40B4-BE49-F238E27FC236}">
                <a16:creationId xmlns:a16="http://schemas.microsoft.com/office/drawing/2014/main" id="{15762CAD-0BBE-29CF-D00E-CE36A094FEB3}"/>
              </a:ext>
            </a:extLst>
          </p:cNvPr>
          <p:cNvSpPr txBox="1"/>
          <p:nvPr/>
        </p:nvSpPr>
        <p:spPr>
          <a:xfrm>
            <a:off x="2707340" y="1770862"/>
            <a:ext cx="708211" cy="369332"/>
          </a:xfrm>
          <a:prstGeom prst="rect">
            <a:avLst/>
          </a:prstGeom>
          <a:noFill/>
        </p:spPr>
        <p:txBody>
          <a:bodyPr wrap="square" rtlCol="0">
            <a:spAutoFit/>
          </a:bodyPr>
          <a:lstStyle/>
          <a:p>
            <a:r>
              <a:rPr lang="en-US" dirty="0"/>
              <a:t>Fᵣ</a:t>
            </a:r>
            <a:endParaRPr lang="en-IN" dirty="0"/>
          </a:p>
        </p:txBody>
      </p:sp>
      <p:sp>
        <p:nvSpPr>
          <p:cNvPr id="24" name="Rectangle 23">
            <a:extLst>
              <a:ext uri="{FF2B5EF4-FFF2-40B4-BE49-F238E27FC236}">
                <a16:creationId xmlns:a16="http://schemas.microsoft.com/office/drawing/2014/main" id="{24544DE2-419D-0E13-906F-B6038A8436B3}"/>
              </a:ext>
            </a:extLst>
          </p:cNvPr>
          <p:cNvSpPr/>
          <p:nvPr/>
        </p:nvSpPr>
        <p:spPr>
          <a:xfrm>
            <a:off x="5208494" y="2190925"/>
            <a:ext cx="1775012" cy="14567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Audio Vector(Fᵣ)</a:t>
            </a:r>
            <a:endParaRPr lang="en-IN" sz="1100" dirty="0"/>
          </a:p>
        </p:txBody>
      </p:sp>
      <p:cxnSp>
        <p:nvCxnSpPr>
          <p:cNvPr id="25" name="Straight Arrow Connector 24">
            <a:extLst>
              <a:ext uri="{FF2B5EF4-FFF2-40B4-BE49-F238E27FC236}">
                <a16:creationId xmlns:a16="http://schemas.microsoft.com/office/drawing/2014/main" id="{D8A72BFE-F7E8-854E-513F-5CDFB6CD9B57}"/>
              </a:ext>
            </a:extLst>
          </p:cNvPr>
          <p:cNvCxnSpPr>
            <a:cxnSpLocks/>
          </p:cNvCxnSpPr>
          <p:nvPr/>
        </p:nvCxnSpPr>
        <p:spPr>
          <a:xfrm flipH="1">
            <a:off x="4222375" y="2285032"/>
            <a:ext cx="869578"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87831C4E-17AB-1140-6F54-79CCE357D2F1}"/>
              </a:ext>
            </a:extLst>
          </p:cNvPr>
          <p:cNvCxnSpPr>
            <a:cxnSpLocks/>
          </p:cNvCxnSpPr>
          <p:nvPr/>
        </p:nvCxnSpPr>
        <p:spPr>
          <a:xfrm flipH="1">
            <a:off x="4222375" y="2285032"/>
            <a:ext cx="869578" cy="170555"/>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30FA5E09-0AF7-9DEC-F008-C3ABB80223CA}"/>
              </a:ext>
            </a:extLst>
          </p:cNvPr>
          <p:cNvCxnSpPr>
            <a:cxnSpLocks/>
          </p:cNvCxnSpPr>
          <p:nvPr/>
        </p:nvCxnSpPr>
        <p:spPr>
          <a:xfrm flipH="1">
            <a:off x="4222375" y="2285032"/>
            <a:ext cx="869578" cy="737348"/>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33" name="TextBox 32">
            <a:extLst>
              <a:ext uri="{FF2B5EF4-FFF2-40B4-BE49-F238E27FC236}">
                <a16:creationId xmlns:a16="http://schemas.microsoft.com/office/drawing/2014/main" id="{F39DC4C4-3B88-16F6-F26A-D77E0776D17F}"/>
              </a:ext>
            </a:extLst>
          </p:cNvPr>
          <p:cNvSpPr txBox="1"/>
          <p:nvPr/>
        </p:nvSpPr>
        <p:spPr>
          <a:xfrm>
            <a:off x="2294962" y="3090446"/>
            <a:ext cx="1792944" cy="338554"/>
          </a:xfrm>
          <a:prstGeom prst="rect">
            <a:avLst/>
          </a:prstGeom>
          <a:noFill/>
        </p:spPr>
        <p:txBody>
          <a:bodyPr wrap="square" rtlCol="0">
            <a:spAutoFit/>
          </a:bodyPr>
          <a:lstStyle/>
          <a:p>
            <a:pPr algn="ctr"/>
            <a:r>
              <a:rPr lang="en-US" sz="1600" dirty="0" err="1"/>
              <a:t>CodeBook</a:t>
            </a:r>
            <a:endParaRPr lang="en-IN" sz="1600" dirty="0"/>
          </a:p>
        </p:txBody>
      </p:sp>
      <p:sp>
        <p:nvSpPr>
          <p:cNvPr id="34" name="Rectangle 33">
            <a:extLst>
              <a:ext uri="{FF2B5EF4-FFF2-40B4-BE49-F238E27FC236}">
                <a16:creationId xmlns:a16="http://schemas.microsoft.com/office/drawing/2014/main" id="{CC90E505-0A48-3391-7459-8DDA220189C1}"/>
              </a:ext>
            </a:extLst>
          </p:cNvPr>
          <p:cNvSpPr/>
          <p:nvPr/>
        </p:nvSpPr>
        <p:spPr>
          <a:xfrm rot="5400000">
            <a:off x="631691" y="4979850"/>
            <a:ext cx="1927413" cy="232442"/>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FE31842A-C1CA-0796-D34E-4525B17DC436}"/>
              </a:ext>
            </a:extLst>
          </p:cNvPr>
          <p:cNvSpPr txBox="1"/>
          <p:nvPr/>
        </p:nvSpPr>
        <p:spPr>
          <a:xfrm>
            <a:off x="300312" y="4643488"/>
            <a:ext cx="1264034" cy="430887"/>
          </a:xfrm>
          <a:prstGeom prst="rect">
            <a:avLst/>
          </a:prstGeom>
          <a:noFill/>
        </p:spPr>
        <p:txBody>
          <a:bodyPr wrap="square" rtlCol="0">
            <a:spAutoFit/>
          </a:bodyPr>
          <a:lstStyle/>
          <a:p>
            <a:pPr algn="ctr"/>
            <a:r>
              <a:rPr lang="en-US" sz="1100" dirty="0"/>
              <a:t>Encoded Vector rep. of Audio </a:t>
            </a:r>
            <a:endParaRPr lang="en-IN" sz="1100" dirty="0"/>
          </a:p>
        </p:txBody>
      </p:sp>
      <p:sp>
        <p:nvSpPr>
          <p:cNvPr id="36" name="Rectangle 35">
            <a:extLst>
              <a:ext uri="{FF2B5EF4-FFF2-40B4-BE49-F238E27FC236}">
                <a16:creationId xmlns:a16="http://schemas.microsoft.com/office/drawing/2014/main" id="{4B61DAE4-5151-3EC4-103B-57221FD801F1}"/>
              </a:ext>
            </a:extLst>
          </p:cNvPr>
          <p:cNvSpPr/>
          <p:nvPr/>
        </p:nvSpPr>
        <p:spPr>
          <a:xfrm>
            <a:off x="3110753" y="3988819"/>
            <a:ext cx="555811" cy="338554"/>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CB1</a:t>
            </a:r>
            <a:endParaRPr lang="en-IN" dirty="0"/>
          </a:p>
        </p:txBody>
      </p:sp>
      <p:sp>
        <p:nvSpPr>
          <p:cNvPr id="37" name="Rectangle 36">
            <a:extLst>
              <a:ext uri="{FF2B5EF4-FFF2-40B4-BE49-F238E27FC236}">
                <a16:creationId xmlns:a16="http://schemas.microsoft.com/office/drawing/2014/main" id="{9F4EA636-5B5B-6023-6CBD-F4D6C8342527}"/>
              </a:ext>
            </a:extLst>
          </p:cNvPr>
          <p:cNvSpPr/>
          <p:nvPr/>
        </p:nvSpPr>
        <p:spPr>
          <a:xfrm>
            <a:off x="3110751" y="4787266"/>
            <a:ext cx="555811" cy="349268"/>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CB2</a:t>
            </a:r>
            <a:endParaRPr lang="en-IN" dirty="0"/>
          </a:p>
        </p:txBody>
      </p:sp>
      <p:sp>
        <p:nvSpPr>
          <p:cNvPr id="38" name="Rectangle 37">
            <a:extLst>
              <a:ext uri="{FF2B5EF4-FFF2-40B4-BE49-F238E27FC236}">
                <a16:creationId xmlns:a16="http://schemas.microsoft.com/office/drawing/2014/main" id="{578EA83F-5DE3-CC37-B097-67964DE5A715}"/>
              </a:ext>
            </a:extLst>
          </p:cNvPr>
          <p:cNvSpPr/>
          <p:nvPr/>
        </p:nvSpPr>
        <p:spPr>
          <a:xfrm>
            <a:off x="3110752" y="5547009"/>
            <a:ext cx="555811" cy="333838"/>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CB3</a:t>
            </a:r>
            <a:endParaRPr lang="en-IN" dirty="0"/>
          </a:p>
        </p:txBody>
      </p:sp>
      <p:sp>
        <p:nvSpPr>
          <p:cNvPr id="39" name="Rectangle 38">
            <a:extLst>
              <a:ext uri="{FF2B5EF4-FFF2-40B4-BE49-F238E27FC236}">
                <a16:creationId xmlns:a16="http://schemas.microsoft.com/office/drawing/2014/main" id="{A39D2F7D-FD58-C9A8-B691-124E7A9DB6FB}"/>
              </a:ext>
            </a:extLst>
          </p:cNvPr>
          <p:cNvSpPr/>
          <p:nvPr/>
        </p:nvSpPr>
        <p:spPr>
          <a:xfrm>
            <a:off x="3110753" y="6234767"/>
            <a:ext cx="555811" cy="349268"/>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CB4</a:t>
            </a:r>
            <a:endParaRPr lang="en-IN" dirty="0"/>
          </a:p>
        </p:txBody>
      </p:sp>
      <p:sp>
        <p:nvSpPr>
          <p:cNvPr id="40" name="Rectangle 39">
            <a:extLst>
              <a:ext uri="{FF2B5EF4-FFF2-40B4-BE49-F238E27FC236}">
                <a16:creationId xmlns:a16="http://schemas.microsoft.com/office/drawing/2014/main" id="{47BEADB6-25E3-6669-C98C-D144C255ED0A}"/>
              </a:ext>
            </a:extLst>
          </p:cNvPr>
          <p:cNvSpPr/>
          <p:nvPr/>
        </p:nvSpPr>
        <p:spPr>
          <a:xfrm>
            <a:off x="4419599" y="4122924"/>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a:extLst>
              <a:ext uri="{FF2B5EF4-FFF2-40B4-BE49-F238E27FC236}">
                <a16:creationId xmlns:a16="http://schemas.microsoft.com/office/drawing/2014/main" id="{CF5866C0-2155-8E57-5158-D2D4C0953224}"/>
              </a:ext>
            </a:extLst>
          </p:cNvPr>
          <p:cNvSpPr/>
          <p:nvPr/>
        </p:nvSpPr>
        <p:spPr>
          <a:xfrm>
            <a:off x="4428565" y="4921036"/>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Rectangle 41">
            <a:extLst>
              <a:ext uri="{FF2B5EF4-FFF2-40B4-BE49-F238E27FC236}">
                <a16:creationId xmlns:a16="http://schemas.microsoft.com/office/drawing/2014/main" id="{DF9DDB3D-A0E1-123A-B6D0-9963F69675B0}"/>
              </a:ext>
            </a:extLst>
          </p:cNvPr>
          <p:cNvSpPr/>
          <p:nvPr/>
        </p:nvSpPr>
        <p:spPr>
          <a:xfrm>
            <a:off x="4428565" y="5637373"/>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42">
            <a:extLst>
              <a:ext uri="{FF2B5EF4-FFF2-40B4-BE49-F238E27FC236}">
                <a16:creationId xmlns:a16="http://schemas.microsoft.com/office/drawing/2014/main" id="{FAE6B233-A681-EA6E-24F3-FD5E0AA36745}"/>
              </a:ext>
            </a:extLst>
          </p:cNvPr>
          <p:cNvSpPr/>
          <p:nvPr/>
        </p:nvSpPr>
        <p:spPr>
          <a:xfrm>
            <a:off x="4428565" y="6333201"/>
            <a:ext cx="2438400" cy="152400"/>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452453AF-2DF6-D5AA-6606-12657E4A82EA}"/>
              </a:ext>
            </a:extLst>
          </p:cNvPr>
          <p:cNvSpPr/>
          <p:nvPr/>
        </p:nvSpPr>
        <p:spPr>
          <a:xfrm>
            <a:off x="7996519" y="467779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640D5605-381A-6999-EE48-90D253C53C39}"/>
              </a:ext>
            </a:extLst>
          </p:cNvPr>
          <p:cNvSpPr/>
          <p:nvPr/>
        </p:nvSpPr>
        <p:spPr>
          <a:xfrm>
            <a:off x="8301319" y="4677796"/>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09B895BE-956F-2DDA-1F19-6982944000B0}"/>
              </a:ext>
            </a:extLst>
          </p:cNvPr>
          <p:cNvSpPr/>
          <p:nvPr/>
        </p:nvSpPr>
        <p:spPr>
          <a:xfrm>
            <a:off x="8606119" y="467779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6DAFC6E4-B1F3-6CEF-5FD3-F57C49828EE5}"/>
              </a:ext>
            </a:extLst>
          </p:cNvPr>
          <p:cNvSpPr/>
          <p:nvPr/>
        </p:nvSpPr>
        <p:spPr>
          <a:xfrm>
            <a:off x="10300449" y="4677797"/>
            <a:ext cx="134470" cy="1102659"/>
          </a:xfrm>
          <a:prstGeom prst="rect">
            <a:avLst/>
          </a:prstGeom>
          <a:solidFill>
            <a:schemeClr val="bg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C245659C-74F2-E82E-6328-997E838FDAD9}"/>
              </a:ext>
            </a:extLst>
          </p:cNvPr>
          <p:cNvSpPr txBox="1"/>
          <p:nvPr/>
        </p:nvSpPr>
        <p:spPr>
          <a:xfrm>
            <a:off x="8839200" y="5511515"/>
            <a:ext cx="1380565" cy="369332"/>
          </a:xfrm>
          <a:prstGeom prst="rect">
            <a:avLst/>
          </a:prstGeom>
          <a:noFill/>
        </p:spPr>
        <p:txBody>
          <a:bodyPr wrap="square" rtlCol="0">
            <a:spAutoFit/>
          </a:bodyPr>
          <a:lstStyle/>
          <a:p>
            <a:r>
              <a:rPr lang="en-US" dirty="0"/>
              <a:t>….	…	…..</a:t>
            </a:r>
            <a:endParaRPr lang="en-IN" dirty="0"/>
          </a:p>
        </p:txBody>
      </p:sp>
      <p:cxnSp>
        <p:nvCxnSpPr>
          <p:cNvPr id="49" name="Straight Arrow Connector 48">
            <a:extLst>
              <a:ext uri="{FF2B5EF4-FFF2-40B4-BE49-F238E27FC236}">
                <a16:creationId xmlns:a16="http://schemas.microsoft.com/office/drawing/2014/main" id="{2F70F509-0E52-6F01-CD4A-382CC322812E}"/>
              </a:ext>
            </a:extLst>
          </p:cNvPr>
          <p:cNvCxnSpPr>
            <a:cxnSpLocks/>
            <a:endCxn id="36" idx="1"/>
          </p:cNvCxnSpPr>
          <p:nvPr/>
        </p:nvCxnSpPr>
        <p:spPr>
          <a:xfrm flipV="1">
            <a:off x="1711619" y="4158096"/>
            <a:ext cx="1399134" cy="878513"/>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51" name="Straight Arrow Connector 50">
            <a:extLst>
              <a:ext uri="{FF2B5EF4-FFF2-40B4-BE49-F238E27FC236}">
                <a16:creationId xmlns:a16="http://schemas.microsoft.com/office/drawing/2014/main" id="{C9C07DFE-A532-DA56-DDA7-F990BC586161}"/>
              </a:ext>
            </a:extLst>
          </p:cNvPr>
          <p:cNvCxnSpPr>
            <a:cxnSpLocks/>
            <a:stCxn id="36" idx="2"/>
            <a:endCxn id="37" idx="0"/>
          </p:cNvCxnSpPr>
          <p:nvPr/>
        </p:nvCxnSpPr>
        <p:spPr>
          <a:xfrm flipH="1">
            <a:off x="3388657" y="4327373"/>
            <a:ext cx="2" cy="459893"/>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56" name="Straight Arrow Connector 55">
            <a:extLst>
              <a:ext uri="{FF2B5EF4-FFF2-40B4-BE49-F238E27FC236}">
                <a16:creationId xmlns:a16="http://schemas.microsoft.com/office/drawing/2014/main" id="{1407B48C-3E59-8965-CFEA-9EEE0B4CDBC7}"/>
              </a:ext>
            </a:extLst>
          </p:cNvPr>
          <p:cNvCxnSpPr>
            <a:cxnSpLocks/>
          </p:cNvCxnSpPr>
          <p:nvPr/>
        </p:nvCxnSpPr>
        <p:spPr>
          <a:xfrm flipH="1">
            <a:off x="3379687" y="5082400"/>
            <a:ext cx="2" cy="459893"/>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57" name="Straight Arrow Connector 56">
            <a:extLst>
              <a:ext uri="{FF2B5EF4-FFF2-40B4-BE49-F238E27FC236}">
                <a16:creationId xmlns:a16="http://schemas.microsoft.com/office/drawing/2014/main" id="{B1CFEC2C-45DE-8685-F44A-0ACAB7CC74D3}"/>
              </a:ext>
            </a:extLst>
          </p:cNvPr>
          <p:cNvCxnSpPr>
            <a:cxnSpLocks/>
            <a:stCxn id="38" idx="2"/>
            <a:endCxn id="39" idx="0"/>
          </p:cNvCxnSpPr>
          <p:nvPr/>
        </p:nvCxnSpPr>
        <p:spPr>
          <a:xfrm>
            <a:off x="3388658" y="5880847"/>
            <a:ext cx="1" cy="35392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60" name="TextBox 59">
            <a:extLst>
              <a:ext uri="{FF2B5EF4-FFF2-40B4-BE49-F238E27FC236}">
                <a16:creationId xmlns:a16="http://schemas.microsoft.com/office/drawing/2014/main" id="{B7C131BB-03D6-4932-527E-B8A170CEAB96}"/>
              </a:ext>
            </a:extLst>
          </p:cNvPr>
          <p:cNvSpPr txBox="1"/>
          <p:nvPr/>
        </p:nvSpPr>
        <p:spPr>
          <a:xfrm>
            <a:off x="2986847" y="4405068"/>
            <a:ext cx="452720" cy="369332"/>
          </a:xfrm>
          <a:prstGeom prst="rect">
            <a:avLst/>
          </a:prstGeom>
          <a:noFill/>
        </p:spPr>
        <p:txBody>
          <a:bodyPr wrap="square" rtlCol="0">
            <a:spAutoFit/>
          </a:bodyPr>
          <a:lstStyle/>
          <a:p>
            <a:r>
              <a:rPr lang="en-US" dirty="0"/>
              <a:t>R1</a:t>
            </a:r>
            <a:endParaRPr lang="en-IN" dirty="0"/>
          </a:p>
        </p:txBody>
      </p:sp>
      <p:sp>
        <p:nvSpPr>
          <p:cNvPr id="61" name="TextBox 60">
            <a:extLst>
              <a:ext uri="{FF2B5EF4-FFF2-40B4-BE49-F238E27FC236}">
                <a16:creationId xmlns:a16="http://schemas.microsoft.com/office/drawing/2014/main" id="{AE7B99A3-7E0A-0AB5-FCEA-F146CA4D79AE}"/>
              </a:ext>
            </a:extLst>
          </p:cNvPr>
          <p:cNvSpPr txBox="1"/>
          <p:nvPr/>
        </p:nvSpPr>
        <p:spPr>
          <a:xfrm>
            <a:off x="2965074" y="5185426"/>
            <a:ext cx="452720" cy="369332"/>
          </a:xfrm>
          <a:prstGeom prst="rect">
            <a:avLst/>
          </a:prstGeom>
          <a:noFill/>
        </p:spPr>
        <p:txBody>
          <a:bodyPr wrap="square" rtlCol="0">
            <a:spAutoFit/>
          </a:bodyPr>
          <a:lstStyle/>
          <a:p>
            <a:r>
              <a:rPr lang="en-US" dirty="0"/>
              <a:t>R2</a:t>
            </a:r>
            <a:endParaRPr lang="en-IN" dirty="0"/>
          </a:p>
        </p:txBody>
      </p:sp>
      <p:sp>
        <p:nvSpPr>
          <p:cNvPr id="63" name="TextBox 62">
            <a:extLst>
              <a:ext uri="{FF2B5EF4-FFF2-40B4-BE49-F238E27FC236}">
                <a16:creationId xmlns:a16="http://schemas.microsoft.com/office/drawing/2014/main" id="{45048DC7-00C0-AD9A-2CC4-111ECA1EF0B4}"/>
              </a:ext>
            </a:extLst>
          </p:cNvPr>
          <p:cNvSpPr txBox="1"/>
          <p:nvPr/>
        </p:nvSpPr>
        <p:spPr>
          <a:xfrm>
            <a:off x="2993570" y="5896213"/>
            <a:ext cx="452720" cy="369332"/>
          </a:xfrm>
          <a:prstGeom prst="rect">
            <a:avLst/>
          </a:prstGeom>
          <a:noFill/>
        </p:spPr>
        <p:txBody>
          <a:bodyPr wrap="square" rtlCol="0">
            <a:spAutoFit/>
          </a:bodyPr>
          <a:lstStyle/>
          <a:p>
            <a:r>
              <a:rPr lang="en-US" dirty="0"/>
              <a:t>R3</a:t>
            </a:r>
            <a:endParaRPr lang="en-IN" dirty="0"/>
          </a:p>
        </p:txBody>
      </p:sp>
      <p:cxnSp>
        <p:nvCxnSpPr>
          <p:cNvPr id="64" name="Straight Arrow Connector 63">
            <a:extLst>
              <a:ext uri="{FF2B5EF4-FFF2-40B4-BE49-F238E27FC236}">
                <a16:creationId xmlns:a16="http://schemas.microsoft.com/office/drawing/2014/main" id="{DA002078-3A32-CA56-559F-060A90AEC39D}"/>
              </a:ext>
            </a:extLst>
          </p:cNvPr>
          <p:cNvCxnSpPr>
            <a:cxnSpLocks/>
          </p:cNvCxnSpPr>
          <p:nvPr/>
        </p:nvCxnSpPr>
        <p:spPr>
          <a:xfrm>
            <a:off x="3756211" y="4199124"/>
            <a:ext cx="555813"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67" name="Straight Arrow Connector 66">
            <a:extLst>
              <a:ext uri="{FF2B5EF4-FFF2-40B4-BE49-F238E27FC236}">
                <a16:creationId xmlns:a16="http://schemas.microsoft.com/office/drawing/2014/main" id="{C89B3901-CC29-7E02-3EB3-C69A37E19805}"/>
              </a:ext>
            </a:extLst>
          </p:cNvPr>
          <p:cNvCxnSpPr>
            <a:cxnSpLocks/>
          </p:cNvCxnSpPr>
          <p:nvPr/>
        </p:nvCxnSpPr>
        <p:spPr>
          <a:xfrm>
            <a:off x="3765176" y="4988019"/>
            <a:ext cx="555813"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68" name="Straight Arrow Connector 67">
            <a:extLst>
              <a:ext uri="{FF2B5EF4-FFF2-40B4-BE49-F238E27FC236}">
                <a16:creationId xmlns:a16="http://schemas.microsoft.com/office/drawing/2014/main" id="{44B0CB4E-279A-9803-0FB7-4FE8EB2C56C6}"/>
              </a:ext>
            </a:extLst>
          </p:cNvPr>
          <p:cNvCxnSpPr>
            <a:cxnSpLocks/>
          </p:cNvCxnSpPr>
          <p:nvPr/>
        </p:nvCxnSpPr>
        <p:spPr>
          <a:xfrm>
            <a:off x="3783103" y="5714161"/>
            <a:ext cx="555813"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69" name="Straight Arrow Connector 68">
            <a:extLst>
              <a:ext uri="{FF2B5EF4-FFF2-40B4-BE49-F238E27FC236}">
                <a16:creationId xmlns:a16="http://schemas.microsoft.com/office/drawing/2014/main" id="{8F7C4B64-5F31-DB65-84EA-BCEA340C7EC5}"/>
              </a:ext>
            </a:extLst>
          </p:cNvPr>
          <p:cNvCxnSpPr>
            <a:cxnSpLocks/>
          </p:cNvCxnSpPr>
          <p:nvPr/>
        </p:nvCxnSpPr>
        <p:spPr>
          <a:xfrm>
            <a:off x="3783108" y="6395481"/>
            <a:ext cx="555813"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cxnSp>
        <p:nvCxnSpPr>
          <p:cNvPr id="70" name="Straight Arrow Connector 69">
            <a:extLst>
              <a:ext uri="{FF2B5EF4-FFF2-40B4-BE49-F238E27FC236}">
                <a16:creationId xmlns:a16="http://schemas.microsoft.com/office/drawing/2014/main" id="{048AA5D2-A044-03E0-1A3C-22D696E8508C}"/>
              </a:ext>
            </a:extLst>
          </p:cNvPr>
          <p:cNvCxnSpPr>
            <a:cxnSpLocks/>
          </p:cNvCxnSpPr>
          <p:nvPr/>
        </p:nvCxnSpPr>
        <p:spPr>
          <a:xfrm>
            <a:off x="7135906" y="5229125"/>
            <a:ext cx="555813" cy="0"/>
          </a:xfrm>
          <a:prstGeom prst="straightConnector1">
            <a:avLst/>
          </a:prstGeom>
          <a:ln>
            <a:solidFill>
              <a:schemeClr val="bg1">
                <a:lumMod val="50000"/>
                <a:lumOff val="5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71" name="TextBox 70">
            <a:extLst>
              <a:ext uri="{FF2B5EF4-FFF2-40B4-BE49-F238E27FC236}">
                <a16:creationId xmlns:a16="http://schemas.microsoft.com/office/drawing/2014/main" id="{A476179F-190D-0D64-C422-3504318EF29E}"/>
              </a:ext>
            </a:extLst>
          </p:cNvPr>
          <p:cNvSpPr txBox="1"/>
          <p:nvPr/>
        </p:nvSpPr>
        <p:spPr>
          <a:xfrm>
            <a:off x="8301319" y="5988424"/>
            <a:ext cx="1918446" cy="369332"/>
          </a:xfrm>
          <a:prstGeom prst="rect">
            <a:avLst/>
          </a:prstGeom>
          <a:noFill/>
        </p:spPr>
        <p:txBody>
          <a:bodyPr wrap="square" rtlCol="0">
            <a:spAutoFit/>
          </a:bodyPr>
          <a:lstStyle/>
          <a:p>
            <a:pPr algn="ctr"/>
            <a:r>
              <a:rPr lang="en-US" dirty="0"/>
              <a:t>Tokens</a:t>
            </a:r>
            <a:endParaRPr lang="en-IN" dirty="0"/>
          </a:p>
        </p:txBody>
      </p:sp>
      <p:sp>
        <p:nvSpPr>
          <p:cNvPr id="3" name="TextBox 2">
            <a:extLst>
              <a:ext uri="{FF2B5EF4-FFF2-40B4-BE49-F238E27FC236}">
                <a16:creationId xmlns:a16="http://schemas.microsoft.com/office/drawing/2014/main" id="{2F1F9845-BBDD-C3A1-17AF-37EB4065B95C}"/>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7</a:t>
            </a:r>
            <a:endParaRPr lang="en-IN" sz="1400" dirty="0">
              <a:solidFill>
                <a:srgbClr val="FFC000"/>
              </a:solidFill>
            </a:endParaRPr>
          </a:p>
        </p:txBody>
      </p:sp>
    </p:spTree>
    <p:extLst>
      <p:ext uri="{BB962C8B-B14F-4D97-AF65-F5344CB8AC3E}">
        <p14:creationId xmlns:p14="http://schemas.microsoft.com/office/powerpoint/2010/main" val="418040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1DB0F9-2061-A1E1-D858-F7C91B87452F}"/>
              </a:ext>
            </a:extLst>
          </p:cNvPr>
          <p:cNvPicPr>
            <a:picLocks noChangeAspect="1"/>
          </p:cNvPicPr>
          <p:nvPr/>
        </p:nvPicPr>
        <p:blipFill>
          <a:blip r:embed="rId2"/>
          <a:stretch>
            <a:fillRect/>
          </a:stretch>
        </p:blipFill>
        <p:spPr>
          <a:xfrm>
            <a:off x="3125459" y="2568037"/>
            <a:ext cx="5277694" cy="2821984"/>
          </a:xfrm>
          <a:prstGeom prst="rect">
            <a:avLst/>
          </a:prstGeom>
        </p:spPr>
      </p:pic>
      <p:sp>
        <p:nvSpPr>
          <p:cNvPr id="6" name="TextBox 5">
            <a:extLst>
              <a:ext uri="{FF2B5EF4-FFF2-40B4-BE49-F238E27FC236}">
                <a16:creationId xmlns:a16="http://schemas.microsoft.com/office/drawing/2014/main" id="{CD2C88C5-EEA0-33AF-27E8-5992D611FC19}"/>
              </a:ext>
            </a:extLst>
          </p:cNvPr>
          <p:cNvSpPr txBox="1"/>
          <p:nvPr/>
        </p:nvSpPr>
        <p:spPr>
          <a:xfrm>
            <a:off x="770965" y="519063"/>
            <a:ext cx="6096000" cy="369332"/>
          </a:xfrm>
          <a:prstGeom prst="rect">
            <a:avLst/>
          </a:prstGeom>
          <a:noFill/>
        </p:spPr>
        <p:txBody>
          <a:bodyPr wrap="square">
            <a:spAutoFit/>
          </a:bodyPr>
          <a:lstStyle/>
          <a:p>
            <a:r>
              <a:rPr lang="en-US" sz="1800" b="1" i="1" dirty="0"/>
              <a:t>Different patters of creating Codebooks : </a:t>
            </a:r>
            <a:endParaRPr lang="en-IN" sz="1800" b="1" i="1" dirty="0"/>
          </a:p>
        </p:txBody>
      </p:sp>
      <p:sp>
        <p:nvSpPr>
          <p:cNvPr id="8" name="TextBox 7">
            <a:extLst>
              <a:ext uri="{FF2B5EF4-FFF2-40B4-BE49-F238E27FC236}">
                <a16:creationId xmlns:a16="http://schemas.microsoft.com/office/drawing/2014/main" id="{D2CDE4F4-7F26-864A-1048-704FC2AB09FB}"/>
              </a:ext>
            </a:extLst>
          </p:cNvPr>
          <p:cNvSpPr txBox="1"/>
          <p:nvPr/>
        </p:nvSpPr>
        <p:spPr>
          <a:xfrm>
            <a:off x="950259" y="1120588"/>
            <a:ext cx="3926541"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Each tokens contains a part of one entry of the codebook</a:t>
            </a:r>
          </a:p>
          <a:p>
            <a:pPr marL="285750" indent="-285750">
              <a:buFont typeface="Wingdings" panose="05000000000000000000" pitchFamily="2" charset="2"/>
              <a:buChar char="Ø"/>
            </a:pPr>
            <a:r>
              <a:rPr lang="en-US" dirty="0"/>
              <a:t>Generating tokens this way takes more time .</a:t>
            </a:r>
            <a:endParaRPr lang="en-IN" dirty="0"/>
          </a:p>
        </p:txBody>
      </p:sp>
      <p:sp>
        <p:nvSpPr>
          <p:cNvPr id="9" name="TextBox 8">
            <a:extLst>
              <a:ext uri="{FF2B5EF4-FFF2-40B4-BE49-F238E27FC236}">
                <a16:creationId xmlns:a16="http://schemas.microsoft.com/office/drawing/2014/main" id="{4664CF89-7174-E4F4-F8B4-D79F68C07076}"/>
              </a:ext>
            </a:extLst>
          </p:cNvPr>
          <p:cNvSpPr txBox="1"/>
          <p:nvPr/>
        </p:nvSpPr>
        <p:spPr>
          <a:xfrm>
            <a:off x="6562165" y="1129552"/>
            <a:ext cx="4885765"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Each tokens contains one entry of the codebook</a:t>
            </a:r>
          </a:p>
          <a:p>
            <a:pPr marL="285750" indent="-285750">
              <a:buFont typeface="Wingdings" panose="05000000000000000000" pitchFamily="2" charset="2"/>
              <a:buChar char="Ø"/>
            </a:pPr>
            <a:r>
              <a:rPr lang="en-US" dirty="0"/>
              <a:t>Each token of a entry of codebook is generated irrespective of previous token.</a:t>
            </a:r>
          </a:p>
          <a:p>
            <a:pPr marL="285750" indent="-285750">
              <a:buFont typeface="Wingdings" panose="05000000000000000000" pitchFamily="2" charset="2"/>
              <a:buChar char="Ø"/>
            </a:pPr>
            <a:r>
              <a:rPr lang="en-US" dirty="0"/>
              <a:t>Generating tokens this way takes more time .</a:t>
            </a:r>
            <a:endParaRPr lang="en-IN" dirty="0"/>
          </a:p>
        </p:txBody>
      </p:sp>
      <p:sp>
        <p:nvSpPr>
          <p:cNvPr id="10" name="TextBox 9">
            <a:extLst>
              <a:ext uri="{FF2B5EF4-FFF2-40B4-BE49-F238E27FC236}">
                <a16:creationId xmlns:a16="http://schemas.microsoft.com/office/drawing/2014/main" id="{E24CC326-68D9-B0B5-9450-B383A6EEACD6}"/>
              </a:ext>
            </a:extLst>
          </p:cNvPr>
          <p:cNvSpPr txBox="1"/>
          <p:nvPr/>
        </p:nvSpPr>
        <p:spPr>
          <a:xfrm>
            <a:off x="770965" y="5459506"/>
            <a:ext cx="4464423"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First s steps are used to generate first tokens of each entries of codebook.</a:t>
            </a:r>
          </a:p>
          <a:p>
            <a:pPr marL="285750" indent="-285750">
              <a:buFont typeface="Wingdings" panose="05000000000000000000" pitchFamily="2" charset="2"/>
              <a:buChar char="Ø"/>
            </a:pPr>
            <a:r>
              <a:rPr lang="en-US" dirty="0"/>
              <a:t>Next other steps are similar as parallel pattern.</a:t>
            </a:r>
          </a:p>
        </p:txBody>
      </p:sp>
      <p:sp>
        <p:nvSpPr>
          <p:cNvPr id="11" name="TextBox 10">
            <a:extLst>
              <a:ext uri="{FF2B5EF4-FFF2-40B4-BE49-F238E27FC236}">
                <a16:creationId xmlns:a16="http://schemas.microsoft.com/office/drawing/2014/main" id="{96FADDAD-76F5-5950-D976-585007C4B8C5}"/>
              </a:ext>
            </a:extLst>
          </p:cNvPr>
          <p:cNvSpPr txBox="1"/>
          <p:nvPr/>
        </p:nvSpPr>
        <p:spPr>
          <a:xfrm>
            <a:off x="6732494" y="5459506"/>
            <a:ext cx="3926541"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Generates tokes in a sequential manner .</a:t>
            </a:r>
          </a:p>
          <a:p>
            <a:pPr marL="285750" indent="-285750">
              <a:buFont typeface="Wingdings" panose="05000000000000000000" pitchFamily="2" charset="2"/>
              <a:buChar char="Ø"/>
            </a:pPr>
            <a:r>
              <a:rPr lang="en-US" dirty="0"/>
              <a:t>More accurate than other patterns.</a:t>
            </a:r>
          </a:p>
        </p:txBody>
      </p:sp>
      <p:sp>
        <p:nvSpPr>
          <p:cNvPr id="3" name="TextBox 2">
            <a:extLst>
              <a:ext uri="{FF2B5EF4-FFF2-40B4-BE49-F238E27FC236}">
                <a16:creationId xmlns:a16="http://schemas.microsoft.com/office/drawing/2014/main" id="{C90ECE42-206C-B929-2905-16A529EE8B72}"/>
              </a:ext>
            </a:extLst>
          </p:cNvPr>
          <p:cNvSpPr txBox="1"/>
          <p:nvPr/>
        </p:nvSpPr>
        <p:spPr>
          <a:xfrm>
            <a:off x="11636187" y="89647"/>
            <a:ext cx="286871" cy="307777"/>
          </a:xfrm>
          <a:prstGeom prst="rect">
            <a:avLst/>
          </a:prstGeom>
          <a:noFill/>
        </p:spPr>
        <p:txBody>
          <a:bodyPr wrap="square" rtlCol="0">
            <a:spAutoFit/>
          </a:bodyPr>
          <a:lstStyle/>
          <a:p>
            <a:pPr algn="ctr"/>
            <a:r>
              <a:rPr lang="en-US" sz="1400" dirty="0">
                <a:solidFill>
                  <a:srgbClr val="FFC000"/>
                </a:solidFill>
              </a:rPr>
              <a:t>8</a:t>
            </a:r>
            <a:endParaRPr lang="en-IN" sz="1400" dirty="0">
              <a:solidFill>
                <a:srgbClr val="FFC000"/>
              </a:solidFill>
            </a:endParaRPr>
          </a:p>
        </p:txBody>
      </p:sp>
    </p:spTree>
    <p:extLst>
      <p:ext uri="{BB962C8B-B14F-4D97-AF65-F5344CB8AC3E}">
        <p14:creationId xmlns:p14="http://schemas.microsoft.com/office/powerpoint/2010/main" val="3304530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1224</TotalTime>
  <Words>1337</Words>
  <Application>Microsoft Office PowerPoint</Application>
  <PresentationFormat>Widescreen</PresentationFormat>
  <Paragraphs>173</Paragraphs>
  <Slides>14</Slides>
  <Notes>2</Notes>
  <HiddenSlides>0</HiddenSlides>
  <MMClips>4</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Unicode MS</vt:lpstr>
      <vt:lpstr>Calibri</vt:lpstr>
      <vt:lpstr>Calibri Light</vt:lpstr>
      <vt:lpstr>Cascadia Code SemiLight</vt:lpstr>
      <vt:lpstr>Consolas</vt:lpstr>
      <vt:lpstr>Courier New</vt:lpstr>
      <vt:lpstr>Garamond</vt:lpstr>
      <vt:lpstr>Monotype Corsiva</vt:lpstr>
      <vt:lpstr>Wingdings</vt:lpstr>
      <vt:lpstr>Celestial</vt:lpstr>
      <vt:lpstr>PowerPoint Presentation</vt:lpstr>
      <vt:lpstr>Introduction</vt:lpstr>
      <vt:lpstr>PowerPoint Presentation</vt:lpstr>
      <vt:lpstr>Literature review</vt:lpstr>
      <vt:lpstr>Sample Data</vt:lpstr>
      <vt:lpstr>Methods</vt:lpstr>
      <vt:lpstr>PowerPoint Presentation</vt:lpstr>
      <vt:lpstr>PowerPoint Presentation</vt:lpstr>
      <vt:lpstr>PowerPoint Presentation</vt:lpstr>
      <vt:lpstr>Results of T2M</vt:lpstr>
      <vt:lpstr>PowerPoint Presentation</vt:lpstr>
      <vt:lpstr>PowerPoint Presentation</vt:lpstr>
      <vt:lpstr>Application Idea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BISWAJIT RANA</dc:creator>
  <cp:lastModifiedBy>BISWAJIT RANA</cp:lastModifiedBy>
  <cp:revision>44</cp:revision>
  <dcterms:created xsi:type="dcterms:W3CDTF">2024-10-16T14:40:43Z</dcterms:created>
  <dcterms:modified xsi:type="dcterms:W3CDTF">2024-10-18T09:57:16Z</dcterms:modified>
</cp:coreProperties>
</file>