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0" autoAdjust="0"/>
  </p:normalViewPr>
  <p:slideViewPr>
    <p:cSldViewPr>
      <p:cViewPr>
        <p:scale>
          <a:sx n="100" d="100"/>
          <a:sy n="100" d="100"/>
        </p:scale>
        <p:origin x="-3864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86B488C-1273-4F46-A528-C4B9A09DBE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18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C76FE6-18FF-4904-A79F-D11B604C1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3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2362200" y="1143000"/>
            <a:ext cx="5638800" cy="2438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67000" y="3886200"/>
            <a:ext cx="5334000" cy="12858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166" name="Rectangle 9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167" name="Rectangle 9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68" name="Rectangle 9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7BE582-C6D6-42C1-9349-E2A84CC8A2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FB647-AD83-4603-B7BF-FFAD3CBD6D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228600"/>
            <a:ext cx="16383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228600"/>
            <a:ext cx="47625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A3655-1E44-4424-9E39-7DA470DC4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4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06361-70C8-432A-93F0-141DC7F2B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799" y="4406900"/>
            <a:ext cx="70469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799" y="2906713"/>
            <a:ext cx="70469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D7405-60FD-4A25-B3DD-05BF605EA6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3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1371600"/>
            <a:ext cx="304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371600"/>
            <a:ext cx="304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DF076-3FBF-4A8F-80EC-28CA0F9DD5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4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35113"/>
            <a:ext cx="3429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174875"/>
            <a:ext cx="3429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1535113"/>
            <a:ext cx="3581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5400" y="2174875"/>
            <a:ext cx="3581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291BC-C0BE-4454-B6FD-E10313E72F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2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4675C-63F2-4474-8BB9-0E7CEB072A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33C3B-11B0-46D4-8DAE-F9DF6935FA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5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287" y="273050"/>
            <a:ext cx="27797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0"/>
            <a:ext cx="44196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287" y="1435100"/>
            <a:ext cx="27797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13750-4AB4-48A8-B763-37883CEE0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1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C3572-32B7-45E0-9C7C-9AB15D44FC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371600"/>
            <a:ext cx="6248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70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95C5CA75-96F3-42DA-8C73-E2B32B310B9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90675" y="457200"/>
            <a:ext cx="7543800" cy="2438400"/>
          </a:xfrm>
        </p:spPr>
        <p:txBody>
          <a:bodyPr/>
          <a:lstStyle/>
          <a:p>
            <a:r>
              <a:rPr lang="en-US" sz="2800" dirty="0" smtClean="0"/>
              <a:t>SOFTWARE DEVELOPMENT LIFE CYCLE </a:t>
            </a:r>
            <a:endParaRPr lang="en-US" sz="2800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505200" y="5572125"/>
            <a:ext cx="5334000" cy="1285875"/>
          </a:xfrm>
        </p:spPr>
        <p:txBody>
          <a:bodyPr/>
          <a:lstStyle/>
          <a:p>
            <a:r>
              <a:rPr lang="en-US" dirty="0" smtClean="0"/>
              <a:t>                                Prepared By:-</a:t>
            </a:r>
            <a:endParaRPr lang="en-US" dirty="0"/>
          </a:p>
          <a:p>
            <a:r>
              <a:rPr lang="en-US" dirty="0" smtClean="0"/>
              <a:t>                                           </a:t>
            </a:r>
            <a:r>
              <a:rPr lang="en-US" dirty="0" err="1" smtClean="0"/>
              <a:t>Biswajit</a:t>
            </a:r>
            <a:r>
              <a:rPr lang="en-US" dirty="0" smtClean="0"/>
              <a:t> </a:t>
            </a:r>
            <a:r>
              <a:rPr lang="en-US" dirty="0" err="1" smtClean="0"/>
              <a:t>Padhi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PRINCIPLES OF AGILE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634288"/>
              </p:ext>
            </p:extLst>
          </p:nvPr>
        </p:nvGraphicFramePr>
        <p:xfrm>
          <a:off x="1295400" y="1434419"/>
          <a:ext cx="7543800" cy="5423581"/>
        </p:xfrm>
        <a:graphic>
          <a:graphicData uri="http://schemas.openxmlformats.org/drawingml/2006/table">
            <a:tbl>
              <a:tblPr/>
              <a:tblGrid>
                <a:gridCol w="7543800"/>
              </a:tblGrid>
              <a:tr h="452756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Satisfaction and Delivery</a:t>
                      </a:r>
                    </a:p>
                  </a:txBody>
                  <a:tcPr marL="27153" marR="27153" marT="27153" marB="271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756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Welcoming Change</a:t>
                      </a:r>
                    </a:p>
                  </a:txBody>
                  <a:tcPr marL="27153" marR="27153" marT="27153" marB="271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756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Deliver Frequently</a:t>
                      </a:r>
                    </a:p>
                  </a:txBody>
                  <a:tcPr marL="27153" marR="27153" marT="27153" marB="271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142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Communication is the Key</a:t>
                      </a:r>
                    </a:p>
                  </a:txBody>
                  <a:tcPr marL="27153" marR="27153" marT="27153" marB="271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036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Environment and Trust</a:t>
                      </a:r>
                    </a:p>
                  </a:txBody>
                  <a:tcPr marL="27153" marR="27153" marT="27153" marB="271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036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Face-to-face Communication</a:t>
                      </a:r>
                    </a:p>
                  </a:txBody>
                  <a:tcPr marL="27153" marR="27153" marT="27153" marB="271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095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Software as Measure of Progress</a:t>
                      </a:r>
                    </a:p>
                  </a:txBody>
                  <a:tcPr marL="27153" marR="27153" marT="27153" marB="271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527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Sustainable Development</a:t>
                      </a:r>
                    </a:p>
                  </a:txBody>
                  <a:tcPr marL="27153" marR="27153" marT="27153" marB="271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095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Attention to Details</a:t>
                      </a:r>
                    </a:p>
                  </a:txBody>
                  <a:tcPr marL="27153" marR="27153" marT="27153" marB="271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246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The Power of Less</a:t>
                      </a:r>
                    </a:p>
                  </a:txBody>
                  <a:tcPr marL="27153" marR="27153" marT="27153" marB="271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756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Self-organizing Teams</a:t>
                      </a:r>
                    </a:p>
                  </a:txBody>
                  <a:tcPr marL="27153" marR="27153" marT="27153" marB="271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METHODOLOGIES: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7391400" cy="4800600"/>
          </a:xfrm>
        </p:spPr>
        <p:txBody>
          <a:bodyPr/>
          <a:lstStyle/>
          <a:p>
            <a:r>
              <a:rPr lang="en-US" dirty="0" smtClean="0"/>
              <a:t>Dynamic System Development Methodology</a:t>
            </a:r>
          </a:p>
          <a:p>
            <a:r>
              <a:rPr lang="en-US" b="1" dirty="0" smtClean="0"/>
              <a:t>Scrum</a:t>
            </a:r>
          </a:p>
          <a:p>
            <a:r>
              <a:rPr lang="en-US" dirty="0" smtClean="0"/>
              <a:t>Extreme Programming</a:t>
            </a:r>
          </a:p>
          <a:p>
            <a:r>
              <a:rPr lang="en-US" dirty="0" smtClean="0"/>
              <a:t>Test Driven Development</a:t>
            </a:r>
          </a:p>
          <a:p>
            <a:r>
              <a:rPr lang="en-US" dirty="0" smtClean="0"/>
              <a:t>Lean</a:t>
            </a:r>
          </a:p>
          <a:p>
            <a:r>
              <a:rPr lang="en-US" dirty="0" err="1" smtClean="0"/>
              <a:t>Kanban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667000"/>
            <a:ext cx="6553200" cy="990600"/>
          </a:xfrm>
        </p:spPr>
        <p:txBody>
          <a:bodyPr/>
          <a:lstStyle/>
          <a:p>
            <a:pPr algn="ctr"/>
            <a:r>
              <a:rPr lang="en-US" dirty="0" smtClean="0"/>
              <a:t>SCRUM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1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7391400" cy="4800600"/>
          </a:xfrm>
        </p:spPr>
        <p:txBody>
          <a:bodyPr/>
          <a:lstStyle/>
          <a:p>
            <a:r>
              <a:rPr lang="en-US" dirty="0"/>
              <a:t>Scrum is a framework within which people can address complex adaptive problems, while productively and creatively delivering products of the highest possible value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Scrum framework consists of Scrum Teams and their associated roles, events, artifacts, and rules. Each component within the framework serves a specific purpose and is essential to Scrum’s success and usage.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7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crum Process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-76200"/>
            <a:ext cx="7546906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99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Roles: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7391400" cy="4800600"/>
          </a:xfrm>
        </p:spPr>
        <p:txBody>
          <a:bodyPr/>
          <a:lstStyle/>
          <a:p>
            <a:r>
              <a:rPr lang="en-US" dirty="0" smtClean="0"/>
              <a:t>Scrum Master</a:t>
            </a:r>
          </a:p>
          <a:p>
            <a:r>
              <a:rPr lang="en-US" dirty="0" smtClean="0"/>
              <a:t>Product Owner</a:t>
            </a:r>
          </a:p>
          <a:p>
            <a:r>
              <a:rPr lang="en-US" dirty="0" smtClean="0"/>
              <a:t>Scrum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5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Events: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7391400" cy="4800600"/>
          </a:xfrm>
        </p:spPr>
        <p:txBody>
          <a:bodyPr/>
          <a:lstStyle/>
          <a:p>
            <a:r>
              <a:rPr lang="en-US" dirty="0"/>
              <a:t>The Sprint</a:t>
            </a:r>
          </a:p>
          <a:p>
            <a:r>
              <a:rPr lang="en-US" dirty="0"/>
              <a:t>Sprint Planning</a:t>
            </a:r>
          </a:p>
          <a:p>
            <a:r>
              <a:rPr lang="en-US" dirty="0"/>
              <a:t>Daily Scrum Meetings</a:t>
            </a:r>
          </a:p>
          <a:p>
            <a:r>
              <a:rPr lang="en-US" dirty="0"/>
              <a:t>The Sprint Review</a:t>
            </a:r>
          </a:p>
          <a:p>
            <a:r>
              <a:rPr lang="en-US" dirty="0"/>
              <a:t>The Sprint Retrospective</a:t>
            </a:r>
          </a:p>
        </p:txBody>
      </p:sp>
    </p:spTree>
    <p:extLst>
      <p:ext uri="{BB962C8B-B14F-4D97-AF65-F5344CB8AC3E}">
        <p14:creationId xmlns:p14="http://schemas.microsoft.com/office/powerpoint/2010/main" val="50276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Artifacts: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7391400" cy="4800600"/>
          </a:xfrm>
        </p:spPr>
        <p:txBody>
          <a:bodyPr/>
          <a:lstStyle/>
          <a:p>
            <a:r>
              <a:rPr lang="en-US" dirty="0"/>
              <a:t>Product </a:t>
            </a:r>
            <a:r>
              <a:rPr lang="en-US" dirty="0" smtClean="0"/>
              <a:t>Backlog (User Story)</a:t>
            </a:r>
            <a:endParaRPr lang="en-US" dirty="0"/>
          </a:p>
          <a:p>
            <a:r>
              <a:rPr lang="en-US" dirty="0"/>
              <a:t>Sprint Backlog</a:t>
            </a:r>
          </a:p>
          <a:p>
            <a:r>
              <a:rPr lang="en-US" dirty="0"/>
              <a:t>Burn-Down Chart</a:t>
            </a:r>
          </a:p>
          <a:p>
            <a:r>
              <a:rPr lang="en-US" dirty="0"/>
              <a:t>Increment</a:t>
            </a:r>
          </a:p>
        </p:txBody>
      </p:sp>
    </p:spTree>
    <p:extLst>
      <p:ext uri="{BB962C8B-B14F-4D97-AF65-F5344CB8AC3E}">
        <p14:creationId xmlns:p14="http://schemas.microsoft.com/office/powerpoint/2010/main" val="376863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um-Down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0"/>
            <a:ext cx="75438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Bum-Down 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76476"/>
            <a:ext cx="75438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um-Down Ch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43427"/>
            <a:ext cx="7543800" cy="231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6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Tools: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942185"/>
              </p:ext>
            </p:extLst>
          </p:nvPr>
        </p:nvGraphicFramePr>
        <p:xfrm>
          <a:off x="1447800" y="1295400"/>
          <a:ext cx="7315200" cy="5410199"/>
        </p:xfrm>
        <a:graphic>
          <a:graphicData uri="http://schemas.openxmlformats.org/drawingml/2006/table">
            <a:tbl>
              <a:tblPr/>
              <a:tblGrid>
                <a:gridCol w="1392794"/>
                <a:gridCol w="1610798"/>
                <a:gridCol w="1489684"/>
                <a:gridCol w="1489684"/>
                <a:gridCol w="1332240"/>
              </a:tblGrid>
              <a:tr h="445055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Axosoft</a:t>
                      </a:r>
                      <a:endParaRPr lang="en-US" sz="1200" dirty="0">
                        <a:effectLst/>
                      </a:endParaRP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Airgile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Agile Cockpit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Jira (GreenHopper)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Mingle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8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Scrumwise</a:t>
                      </a:r>
                      <a:endParaRPr lang="en-US" sz="1200" dirty="0">
                        <a:effectLst/>
                      </a:endParaRP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Agilo For Scrum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Banana Scrum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Kunagi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OnTime Now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8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Version One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AgileWrap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Daily-Scrum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Intervals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Pango Scrum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055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Acunote</a:t>
                      </a:r>
                      <a:endParaRPr lang="en-US" sz="1200" dirty="0">
                        <a:effectLst/>
                      </a:endParaRP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Agile Tracking Tool*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Digaboard*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iMeta Agility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Pivotal Tracker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83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Agile Agenda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Agile Task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EasyBacklog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Ice Scrum*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pmScrum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83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Agile Bench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Agile Soup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Explain PMT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Hansoft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Prj Planner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05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Agile Buddy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Agile Manager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Agile Express*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GravityDev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Project Cards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22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Agile Fant*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Agile Log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Fire Scrum*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Fulcrum*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Quantum Whisper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83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Quick Scrum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Retrospectiva</a:t>
                      </a:r>
                      <a:r>
                        <a:rPr lang="en-US" sz="1200" dirty="0">
                          <a:effectLst/>
                        </a:rPr>
                        <a:t>*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Scrum’d</a:t>
                      </a:r>
                      <a:endParaRPr lang="en-US" sz="1200" dirty="0">
                        <a:effectLst/>
                      </a:endParaRP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Scrum Factory*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Scrumpy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05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Rally Dev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Scrinch*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Scrum Dashboard*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Scrum Edge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Scrum Pad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22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Redmine Backlogs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Scrum 2 Go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Scrum Desk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Scrum Do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Tweet Scrum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05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Scrumrf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Scrum Time*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Scrumwise</a:t>
                      </a:r>
                      <a:endParaRPr lang="en-US" sz="1200" dirty="0">
                        <a:effectLst/>
                      </a:endParaRP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Select Solution Factory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Tackle*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05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Urban Turtle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ScrumTool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Scrum Works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Timebox</a:t>
                      </a:r>
                      <a:endParaRPr lang="en-US" sz="1200" dirty="0">
                        <a:effectLst/>
                      </a:endParaRP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Tangy Orange Scrum</a:t>
                      </a:r>
                    </a:p>
                  </a:txBody>
                  <a:tcPr marL="30852" marR="30852" marT="30852" marB="308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1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SDLC ? ?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SDLC stands for Software Development Life Cycle. SDLC is the process consisting of a series of planned activities to develop or alter the software products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SDLC aims to produce a high quality software that meets or exceeds customer expectations, reaches completion within times and cost estimates.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9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</p:spPr>
        <p:txBody>
          <a:bodyPr/>
          <a:lstStyle/>
          <a:p>
            <a:r>
              <a:rPr lang="en-US" dirty="0" smtClean="0"/>
              <a:t>To Whom Scrum can benefit: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7391400" cy="4800600"/>
          </a:xfrm>
        </p:spPr>
        <p:txBody>
          <a:bodyPr/>
          <a:lstStyle/>
          <a:p>
            <a:r>
              <a:rPr lang="en-US" dirty="0" smtClean="0"/>
              <a:t>Benefit to customer</a:t>
            </a:r>
            <a:endParaRPr lang="en-US" dirty="0"/>
          </a:p>
          <a:p>
            <a:r>
              <a:rPr lang="en-US" dirty="0" smtClean="0"/>
              <a:t>Benefit to organization </a:t>
            </a:r>
            <a:endParaRPr lang="en-US" dirty="0"/>
          </a:p>
          <a:p>
            <a:r>
              <a:rPr lang="en-US" dirty="0" smtClean="0"/>
              <a:t>Benefit to product owner</a:t>
            </a:r>
            <a:endParaRPr lang="en-US" dirty="0"/>
          </a:p>
          <a:p>
            <a:r>
              <a:rPr lang="en-US" dirty="0" smtClean="0"/>
              <a:t>Benefit to project manager</a:t>
            </a:r>
          </a:p>
          <a:p>
            <a:r>
              <a:rPr lang="en-US" dirty="0" smtClean="0"/>
              <a:t>Benefit to Development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9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Image result for thank you sli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34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ges of SDL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0"/>
            <a:ext cx="757726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 Models: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Waterfall Model</a:t>
            </a:r>
          </a:p>
          <a:p>
            <a:r>
              <a:rPr lang="en-US" dirty="0" smtClean="0"/>
              <a:t>Iterative Model</a:t>
            </a:r>
          </a:p>
          <a:p>
            <a:r>
              <a:rPr lang="en-US" dirty="0" smtClean="0"/>
              <a:t>Spiral Model</a:t>
            </a:r>
          </a:p>
          <a:p>
            <a:r>
              <a:rPr lang="en-US" dirty="0" smtClean="0"/>
              <a:t>V Model</a:t>
            </a:r>
          </a:p>
          <a:p>
            <a:r>
              <a:rPr lang="en-US" dirty="0" smtClean="0"/>
              <a:t>Big Bang Model</a:t>
            </a:r>
          </a:p>
          <a:p>
            <a:r>
              <a:rPr lang="en-US" b="1" dirty="0" smtClean="0"/>
              <a:t>Agile Model</a:t>
            </a:r>
          </a:p>
          <a:p>
            <a:r>
              <a:rPr lang="en-US" dirty="0" smtClean="0"/>
              <a:t>RAD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  <p:pic>
        <p:nvPicPr>
          <p:cNvPr id="2050" name="Picture 2" descr="SDLC Waterfall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1524000"/>
            <a:ext cx="7568654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7391400" cy="990600"/>
          </a:xfrm>
        </p:spPr>
        <p:txBody>
          <a:bodyPr/>
          <a:lstStyle/>
          <a:p>
            <a:r>
              <a:rPr lang="en-US" dirty="0" smtClean="0"/>
              <a:t>Iterative Incremental Model</a:t>
            </a:r>
            <a:endParaRPr lang="en-US" dirty="0"/>
          </a:p>
        </p:txBody>
      </p:sp>
      <p:pic>
        <p:nvPicPr>
          <p:cNvPr id="3074" name="Picture 2" descr="Incremental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238250"/>
            <a:ext cx="7582647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819400"/>
            <a:ext cx="6553200" cy="990600"/>
          </a:xfrm>
        </p:spPr>
        <p:txBody>
          <a:bodyPr/>
          <a:lstStyle/>
          <a:p>
            <a:pPr algn="ctr"/>
            <a:r>
              <a:rPr lang="en-US" dirty="0" smtClean="0"/>
              <a:t>AGILE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7162800" cy="4800600"/>
          </a:xfrm>
        </p:spPr>
        <p:txBody>
          <a:bodyPr/>
          <a:lstStyle/>
          <a:p>
            <a:r>
              <a:rPr lang="en-US" dirty="0"/>
              <a:t>Agile development is based on iterative incremental development, in which requirements and solutions evolve through team collaboration. It recommends a time-boxed iterative approach, and encourages rapid and flexible response to </a:t>
            </a:r>
            <a:r>
              <a:rPr lang="en-US" dirty="0" smtClean="0"/>
              <a:t>change.</a:t>
            </a:r>
          </a:p>
          <a:p>
            <a:r>
              <a:rPr lang="en-US" dirty="0"/>
              <a:t>It is a theoretical framework and does not specify any particular practice that a development team should follow. Scrum is a specific agile process framework that defines the practices required to be followed.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MANIFESTO: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371600"/>
            <a:ext cx="69342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Agile Manifesto is as follows: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Individuals </a:t>
            </a:r>
            <a:r>
              <a:rPr lang="en-US" dirty="0"/>
              <a:t>and interactions over </a:t>
            </a:r>
            <a:r>
              <a:rPr lang="en-US" dirty="0" smtClean="0"/>
              <a:t>      processes </a:t>
            </a:r>
            <a:r>
              <a:rPr lang="en-US" dirty="0"/>
              <a:t>and tools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Working </a:t>
            </a:r>
            <a:r>
              <a:rPr lang="en-US" dirty="0"/>
              <a:t>software over comprehensive documentation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Customer </a:t>
            </a:r>
            <a:r>
              <a:rPr lang="en-US" dirty="0"/>
              <a:t>collaboration over contract negotiation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Responding </a:t>
            </a:r>
            <a:r>
              <a:rPr lang="en-US" dirty="0"/>
              <a:t>to change over following a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_PPTProjStatus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F35859F-D2B8-4F9D-A785-D0E1949E59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MS_PPTProjStatus</Template>
  <TotalTime>64</TotalTime>
  <Words>510</Words>
  <Application>Microsoft Office PowerPoint</Application>
  <PresentationFormat>On-screen Show (4:3)</PresentationFormat>
  <Paragraphs>138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MS_PPTProjStatus</vt:lpstr>
      <vt:lpstr>SOFTWARE DEVELOPMENT LIFE CYCLE </vt:lpstr>
      <vt:lpstr>What is SDLC ? ? ?</vt:lpstr>
      <vt:lpstr>PowerPoint Presentation</vt:lpstr>
      <vt:lpstr>SDLC Models:</vt:lpstr>
      <vt:lpstr>Waterfall Model</vt:lpstr>
      <vt:lpstr>Iterative Incremental Model</vt:lpstr>
      <vt:lpstr>AGILE MODEL</vt:lpstr>
      <vt:lpstr>Introduction</vt:lpstr>
      <vt:lpstr>AGILE MANIFESTO:</vt:lpstr>
      <vt:lpstr>KEY PRINCIPLES OF AGILE</vt:lpstr>
      <vt:lpstr>AGILE METHODOLOGIES:</vt:lpstr>
      <vt:lpstr>SCRUM</vt:lpstr>
      <vt:lpstr>Introduction:</vt:lpstr>
      <vt:lpstr>PowerPoint Presentation</vt:lpstr>
      <vt:lpstr>Scrum Roles:</vt:lpstr>
      <vt:lpstr>Scrum Events:</vt:lpstr>
      <vt:lpstr>Scrum Artifacts:</vt:lpstr>
      <vt:lpstr>PowerPoint Presentation</vt:lpstr>
      <vt:lpstr>Scrum Tools:</vt:lpstr>
      <vt:lpstr>To Whom Scrum can benefit: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LIFE CYCLE</dc:title>
  <dc:creator>staff</dc:creator>
  <cp:lastModifiedBy>staff</cp:lastModifiedBy>
  <cp:revision>7</cp:revision>
  <cp:lastPrinted>1601-01-01T00:00:00Z</cp:lastPrinted>
  <dcterms:created xsi:type="dcterms:W3CDTF">2017-03-14T05:33:45Z</dcterms:created>
  <dcterms:modified xsi:type="dcterms:W3CDTF">2017-03-14T06:38:14Z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TC062070741033</vt:lpwstr>
  </property>
</Properties>
</file>