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0" r:id="rId1"/>
    <p:sldMasterId id="2147483671" r:id="rId2"/>
  </p:sldMasterIdLst>
  <p:notesMasterIdLst>
    <p:notesMasterId r:id="rId25"/>
  </p:notesMasterIdLst>
  <p:sldIdLst>
    <p:sldId id="256" r:id="rId3"/>
    <p:sldId id="309" r:id="rId4"/>
    <p:sldId id="361" r:id="rId5"/>
    <p:sldId id="308" r:id="rId6"/>
    <p:sldId id="310" r:id="rId7"/>
    <p:sldId id="321" r:id="rId8"/>
    <p:sldId id="356" r:id="rId9"/>
    <p:sldId id="311" r:id="rId10"/>
    <p:sldId id="322" r:id="rId11"/>
    <p:sldId id="336" r:id="rId12"/>
    <p:sldId id="323" r:id="rId13"/>
    <p:sldId id="324" r:id="rId14"/>
    <p:sldId id="325" r:id="rId15"/>
    <p:sldId id="326" r:id="rId16"/>
    <p:sldId id="327" r:id="rId17"/>
    <p:sldId id="357" r:id="rId18"/>
    <p:sldId id="359" r:id="rId19"/>
    <p:sldId id="360" r:id="rId20"/>
    <p:sldId id="328" r:id="rId21"/>
    <p:sldId id="329" r:id="rId22"/>
    <p:sldId id="330" r:id="rId23"/>
    <p:sldId id="303" r:id="rId24"/>
  </p:sldIdLst>
  <p:sldSz cx="9144000" cy="5143500" type="screen16x9"/>
  <p:notesSz cx="6858000" cy="9144000"/>
  <p:embeddedFontLst>
    <p:embeddedFont>
      <p:font typeface="Agency FB" panose="020B0503020202020204" pitchFamily="34" charset="0"/>
      <p:regular r:id="rId26"/>
      <p:bold r:id="rId27"/>
    </p:embeddedFont>
    <p:embeddedFont>
      <p:font typeface="Cambria Math" panose="02040503050406030204" pitchFamily="18" charset="0"/>
      <p:regular r:id="rId28"/>
    </p:embeddedFont>
    <p:embeddedFont>
      <p:font typeface="Libre Franklin" pitchFamily="2"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FBD90-3134-4172-BADA-240E3AB4BDA5}">
  <a:tblStyle styleId="{261FBD90-3134-4172-BADA-240E3AB4BDA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10" autoAdjust="0"/>
    <p:restoredTop sz="94660"/>
  </p:normalViewPr>
  <p:slideViewPr>
    <p:cSldViewPr snapToGrid="0">
      <p:cViewPr varScale="1">
        <p:scale>
          <a:sx n="113" d="100"/>
          <a:sy n="113"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e1229652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0e1229652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59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2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31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8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51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83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95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78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74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eea79875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eea7987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38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2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44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15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65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58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80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67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436346" y="1341340"/>
            <a:ext cx="6270900" cy="1573800"/>
          </a:xfrm>
          <a:prstGeom prst="rect">
            <a:avLst/>
          </a:prstGeom>
          <a:noFill/>
          <a:ln>
            <a:noFill/>
          </a:ln>
        </p:spPr>
        <p:txBody>
          <a:bodyPr spcFirstLastPara="1" wrap="square" lIns="68575" tIns="34275" rIns="68575" bIns="34275" anchor="b" anchorCtr="0">
            <a:noAutofit/>
          </a:bodyPr>
          <a:lstStyle>
            <a:lvl1pPr lvl="0" algn="ctr" rtl="0">
              <a:lnSpc>
                <a:spcPct val="89000"/>
              </a:lnSpc>
              <a:spcBef>
                <a:spcPts val="0"/>
              </a:spcBef>
              <a:spcAft>
                <a:spcPts val="0"/>
              </a:spcAft>
              <a:buClr>
                <a:schemeClr val="dk2"/>
              </a:buClr>
              <a:buSzPts val="5400"/>
              <a:buFont typeface="Libre Franklin"/>
              <a:buNone/>
              <a:defRPr sz="5400" cap="none">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2009930" y="2967209"/>
            <a:ext cx="5123700" cy="814800"/>
          </a:xfrm>
          <a:prstGeom prst="rect">
            <a:avLst/>
          </a:prstGeom>
          <a:noFill/>
          <a:ln>
            <a:noFill/>
          </a:ln>
        </p:spPr>
        <p:txBody>
          <a:bodyPr spcFirstLastPara="1" wrap="square" lIns="68575" tIns="34275" rIns="68575" bIns="34275" anchor="t" anchorCtr="0">
            <a:normAutofit/>
          </a:bodyPr>
          <a:lstStyle>
            <a:lvl1pPr lvl="0" algn="ctr" rtl="0">
              <a:lnSpc>
                <a:spcPct val="112000"/>
              </a:lnSpc>
              <a:spcBef>
                <a:spcPts val="0"/>
              </a:spcBef>
              <a:spcAft>
                <a:spcPts val="0"/>
              </a:spcAft>
              <a:buClr>
                <a:schemeClr val="dk2"/>
              </a:buClr>
              <a:buSzPts val="1700"/>
              <a:buNone/>
              <a:defRPr sz="1700"/>
            </a:lvl1pPr>
            <a:lvl2pPr lvl="1" algn="ctr" rtl="0">
              <a:lnSpc>
                <a:spcPct val="94000"/>
              </a:lnSpc>
              <a:spcBef>
                <a:spcPts val="400"/>
              </a:spcBef>
              <a:spcAft>
                <a:spcPts val="0"/>
              </a:spcAft>
              <a:buClr>
                <a:schemeClr val="dk2"/>
              </a:buClr>
              <a:buSzPts val="1500"/>
              <a:buNone/>
              <a:defRPr sz="1500"/>
            </a:lvl2pPr>
            <a:lvl3pPr lvl="2" algn="ctr" rtl="0">
              <a:lnSpc>
                <a:spcPct val="94000"/>
              </a:lnSpc>
              <a:spcBef>
                <a:spcPts val="400"/>
              </a:spcBef>
              <a:spcAft>
                <a:spcPts val="0"/>
              </a:spcAft>
              <a:buClr>
                <a:schemeClr val="dk2"/>
              </a:buClr>
              <a:buSzPts val="1400"/>
              <a:buNone/>
              <a:defRPr sz="1400"/>
            </a:lvl3pPr>
            <a:lvl4pPr lvl="3" algn="ctr" rtl="0">
              <a:lnSpc>
                <a:spcPct val="94000"/>
              </a:lnSpc>
              <a:spcBef>
                <a:spcPts val="400"/>
              </a:spcBef>
              <a:spcAft>
                <a:spcPts val="0"/>
              </a:spcAft>
              <a:buClr>
                <a:schemeClr val="dk2"/>
              </a:buClr>
              <a:buSzPts val="1200"/>
              <a:buNone/>
              <a:defRPr sz="1200"/>
            </a:lvl4pPr>
            <a:lvl5pPr lvl="4" algn="ctr" rtl="0">
              <a:lnSpc>
                <a:spcPct val="94000"/>
              </a:lnSpc>
              <a:spcBef>
                <a:spcPts val="400"/>
              </a:spcBef>
              <a:spcAft>
                <a:spcPts val="0"/>
              </a:spcAft>
              <a:buClr>
                <a:schemeClr val="dk2"/>
              </a:buClr>
              <a:buSzPts val="1200"/>
              <a:buNone/>
              <a:defRPr sz="1200"/>
            </a:lvl5pPr>
            <a:lvl6pPr lvl="5" algn="ctr" rtl="0">
              <a:lnSpc>
                <a:spcPct val="94000"/>
              </a:lnSpc>
              <a:spcBef>
                <a:spcPts val="400"/>
              </a:spcBef>
              <a:spcAft>
                <a:spcPts val="0"/>
              </a:spcAft>
              <a:buClr>
                <a:schemeClr val="dk2"/>
              </a:buClr>
              <a:buSzPts val="1200"/>
              <a:buNone/>
              <a:defRPr sz="1200"/>
            </a:lvl6pPr>
            <a:lvl7pPr lvl="6" algn="ctr" rtl="0">
              <a:lnSpc>
                <a:spcPct val="94000"/>
              </a:lnSpc>
              <a:spcBef>
                <a:spcPts val="400"/>
              </a:spcBef>
              <a:spcAft>
                <a:spcPts val="0"/>
              </a:spcAft>
              <a:buClr>
                <a:schemeClr val="dk2"/>
              </a:buClr>
              <a:buSzPts val="1200"/>
              <a:buNone/>
              <a:defRPr sz="1200"/>
            </a:lvl7pPr>
            <a:lvl8pPr lvl="7" algn="ctr" rtl="0">
              <a:lnSpc>
                <a:spcPct val="94000"/>
              </a:lnSpc>
              <a:spcBef>
                <a:spcPts val="400"/>
              </a:spcBef>
              <a:spcAft>
                <a:spcPts val="0"/>
              </a:spcAft>
              <a:buClr>
                <a:schemeClr val="dk2"/>
              </a:buClr>
              <a:buSzPts val="1200"/>
              <a:buNone/>
              <a:defRPr sz="1200"/>
            </a:lvl8pPr>
            <a:lvl9pPr lvl="8" algn="ctr" rtl="0">
              <a:lnSpc>
                <a:spcPct val="94000"/>
              </a:lnSpc>
              <a:spcBef>
                <a:spcPts val="400"/>
              </a:spcBef>
              <a:spcAft>
                <a:spcPts val="200"/>
              </a:spcAft>
              <a:buClr>
                <a:schemeClr val="dk2"/>
              </a:buClr>
              <a:buSzPts val="1200"/>
              <a:buNone/>
              <a:defRPr sz="1200"/>
            </a:lvl9pPr>
          </a:lstStyle>
          <a:p>
            <a:endParaRPr/>
          </a:p>
        </p:txBody>
      </p:sp>
      <p:sp>
        <p:nvSpPr>
          <p:cNvPr id="61" name="Google Shape;61;p14"/>
          <p:cNvSpPr txBox="1">
            <a:spLocks noGrp="1"/>
          </p:cNvSpPr>
          <p:nvPr>
            <p:ph type="dt" idx="10"/>
          </p:nvPr>
        </p:nvSpPr>
        <p:spPr>
          <a:xfrm>
            <a:off x="564644" y="4840039"/>
            <a:ext cx="12060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14"/>
          <p:cNvSpPr txBox="1">
            <a:spLocks noGrp="1"/>
          </p:cNvSpPr>
          <p:nvPr>
            <p:ph type="ftr" idx="11"/>
          </p:nvPr>
        </p:nvSpPr>
        <p:spPr>
          <a:xfrm>
            <a:off x="1938040"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grpSp>
        <p:nvGrpSpPr>
          <p:cNvPr id="64" name="Google Shape;64;p14"/>
          <p:cNvGrpSpPr/>
          <p:nvPr/>
        </p:nvGrpSpPr>
        <p:grpSpPr>
          <a:xfrm>
            <a:off x="564635" y="558343"/>
            <a:ext cx="8005605" cy="4012271"/>
            <a:chOff x="752846" y="744457"/>
            <a:chExt cx="10674141" cy="5349695"/>
          </a:xfrm>
        </p:grpSpPr>
        <p:sp>
          <p:nvSpPr>
            <p:cNvPr id="65" name="Google Shape;65;p14"/>
            <p:cNvSpPr/>
            <p:nvPr/>
          </p:nvSpPr>
          <p:spPr>
            <a:xfrm>
              <a:off x="8151962" y="1685652"/>
              <a:ext cx="3275025" cy="4408500"/>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6" name="Google Shape;66;p14"/>
            <p:cNvSpPr/>
            <p:nvPr/>
          </p:nvSpPr>
          <p:spPr>
            <a:xfrm rot="10800000">
              <a:off x="752846" y="744457"/>
              <a:ext cx="3275680" cy="4408500"/>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573769" y="976020"/>
            <a:ext cx="7209600" cy="2139600"/>
          </a:xfrm>
          <a:prstGeom prst="rect">
            <a:avLst/>
          </a:prstGeom>
          <a:noFill/>
          <a:ln>
            <a:noFill/>
          </a:ln>
        </p:spPr>
        <p:txBody>
          <a:bodyPr spcFirstLastPara="1" wrap="square" lIns="68575" tIns="34275" rIns="68575" bIns="34275" anchor="b" anchorCtr="0">
            <a:normAutofit/>
          </a:bodyPr>
          <a:lstStyle>
            <a:lvl1pPr lvl="0" algn="r" rtl="0">
              <a:lnSpc>
                <a:spcPct val="89000"/>
              </a:lnSpc>
              <a:spcBef>
                <a:spcPts val="0"/>
              </a:spcBef>
              <a:spcAft>
                <a:spcPts val="0"/>
              </a:spcAft>
              <a:buClr>
                <a:schemeClr val="lt2"/>
              </a:buClr>
              <a:buSzPts val="5400"/>
              <a:buFont typeface="Libre Franklin"/>
              <a:buNone/>
              <a:defRPr sz="5400" cap="none">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5" name="Google Shape;75;p16"/>
          <p:cNvSpPr txBox="1">
            <a:spLocks noGrp="1"/>
          </p:cNvSpPr>
          <p:nvPr>
            <p:ph type="body" idx="1"/>
          </p:nvPr>
        </p:nvSpPr>
        <p:spPr>
          <a:xfrm>
            <a:off x="573769" y="3162246"/>
            <a:ext cx="7209600" cy="857400"/>
          </a:xfrm>
          <a:prstGeom prst="rect">
            <a:avLst/>
          </a:prstGeom>
          <a:noFill/>
          <a:ln>
            <a:noFill/>
          </a:ln>
        </p:spPr>
        <p:txBody>
          <a:bodyPr spcFirstLastPara="1" wrap="square" lIns="68575" tIns="34275" rIns="68575" bIns="34275" anchor="t" anchorCtr="0">
            <a:normAutofit/>
          </a:bodyPr>
          <a:lstStyle>
            <a:lvl1pPr marL="457200" lvl="0" indent="-228600" algn="r" rtl="0">
              <a:lnSpc>
                <a:spcPct val="112000"/>
              </a:lnSpc>
              <a:spcBef>
                <a:spcPts val="0"/>
              </a:spcBef>
              <a:spcAft>
                <a:spcPts val="0"/>
              </a:spcAft>
              <a:buClr>
                <a:schemeClr val="lt2"/>
              </a:buClr>
              <a:buSzPts val="1800"/>
              <a:buNone/>
              <a:defRPr sz="1800">
                <a:solidFill>
                  <a:schemeClr val="lt2"/>
                </a:solidFill>
              </a:defRPr>
            </a:lvl1pPr>
            <a:lvl2pPr marL="914400" lvl="1" indent="-228600" algn="l" rtl="0">
              <a:lnSpc>
                <a:spcPct val="94000"/>
              </a:lnSpc>
              <a:spcBef>
                <a:spcPts val="400"/>
              </a:spcBef>
              <a:spcAft>
                <a:spcPts val="0"/>
              </a:spcAft>
              <a:buClr>
                <a:schemeClr val="lt1"/>
              </a:buClr>
              <a:buSzPts val="1500"/>
              <a:buNone/>
              <a:defRPr sz="1500">
                <a:solidFill>
                  <a:schemeClr val="lt1"/>
                </a:solidFill>
              </a:defRPr>
            </a:lvl2pPr>
            <a:lvl3pPr marL="1371600" lvl="2" indent="-228600" algn="l" rtl="0">
              <a:lnSpc>
                <a:spcPct val="94000"/>
              </a:lnSpc>
              <a:spcBef>
                <a:spcPts val="400"/>
              </a:spcBef>
              <a:spcAft>
                <a:spcPts val="0"/>
              </a:spcAft>
              <a:buClr>
                <a:schemeClr val="lt1"/>
              </a:buClr>
              <a:buSzPts val="1400"/>
              <a:buNone/>
              <a:defRPr sz="1400">
                <a:solidFill>
                  <a:schemeClr val="lt1"/>
                </a:solidFill>
              </a:defRPr>
            </a:lvl3pPr>
            <a:lvl4pPr marL="1828800" lvl="3" indent="-228600" algn="l" rtl="0">
              <a:lnSpc>
                <a:spcPct val="94000"/>
              </a:lnSpc>
              <a:spcBef>
                <a:spcPts val="400"/>
              </a:spcBef>
              <a:spcAft>
                <a:spcPts val="0"/>
              </a:spcAft>
              <a:buClr>
                <a:schemeClr val="lt1"/>
              </a:buClr>
              <a:buSzPts val="1200"/>
              <a:buNone/>
              <a:defRPr sz="1200">
                <a:solidFill>
                  <a:schemeClr val="lt1"/>
                </a:solidFill>
              </a:defRPr>
            </a:lvl4pPr>
            <a:lvl5pPr marL="2286000" lvl="4" indent="-228600" algn="l" rtl="0">
              <a:lnSpc>
                <a:spcPct val="94000"/>
              </a:lnSpc>
              <a:spcBef>
                <a:spcPts val="400"/>
              </a:spcBef>
              <a:spcAft>
                <a:spcPts val="0"/>
              </a:spcAft>
              <a:buClr>
                <a:schemeClr val="lt1"/>
              </a:buClr>
              <a:buSzPts val="1200"/>
              <a:buNone/>
              <a:defRPr sz="1200">
                <a:solidFill>
                  <a:schemeClr val="lt1"/>
                </a:solidFill>
              </a:defRPr>
            </a:lvl5pPr>
            <a:lvl6pPr marL="2743200" lvl="5" indent="-228600" algn="l" rtl="0">
              <a:lnSpc>
                <a:spcPct val="94000"/>
              </a:lnSpc>
              <a:spcBef>
                <a:spcPts val="400"/>
              </a:spcBef>
              <a:spcAft>
                <a:spcPts val="0"/>
              </a:spcAft>
              <a:buClr>
                <a:schemeClr val="lt1"/>
              </a:buClr>
              <a:buSzPts val="1200"/>
              <a:buNone/>
              <a:defRPr sz="1200">
                <a:solidFill>
                  <a:schemeClr val="lt1"/>
                </a:solidFill>
              </a:defRPr>
            </a:lvl6pPr>
            <a:lvl7pPr marL="3200400" lvl="6" indent="-228600" algn="l" rtl="0">
              <a:lnSpc>
                <a:spcPct val="94000"/>
              </a:lnSpc>
              <a:spcBef>
                <a:spcPts val="400"/>
              </a:spcBef>
              <a:spcAft>
                <a:spcPts val="0"/>
              </a:spcAft>
              <a:buClr>
                <a:schemeClr val="lt1"/>
              </a:buClr>
              <a:buSzPts val="1200"/>
              <a:buNone/>
              <a:defRPr sz="1200">
                <a:solidFill>
                  <a:schemeClr val="lt1"/>
                </a:solidFill>
              </a:defRPr>
            </a:lvl7pPr>
            <a:lvl8pPr marL="3657600" lvl="7" indent="-228600" algn="l" rtl="0">
              <a:lnSpc>
                <a:spcPct val="94000"/>
              </a:lnSpc>
              <a:spcBef>
                <a:spcPts val="400"/>
              </a:spcBef>
              <a:spcAft>
                <a:spcPts val="0"/>
              </a:spcAft>
              <a:buClr>
                <a:schemeClr val="lt1"/>
              </a:buClr>
              <a:buSzPts val="1200"/>
              <a:buNone/>
              <a:defRPr sz="1200">
                <a:solidFill>
                  <a:schemeClr val="lt1"/>
                </a:solidFill>
              </a:defRPr>
            </a:lvl8pPr>
            <a:lvl9pPr marL="4114800" lvl="8" indent="-228600" algn="l" rtl="0">
              <a:lnSpc>
                <a:spcPct val="94000"/>
              </a:lnSpc>
              <a:spcBef>
                <a:spcPts val="400"/>
              </a:spcBef>
              <a:spcAft>
                <a:spcPts val="200"/>
              </a:spcAft>
              <a:buClr>
                <a:schemeClr val="lt1"/>
              </a:buClr>
              <a:buSzPts val="1200"/>
              <a:buNone/>
              <a:defRPr sz="1200">
                <a:solidFill>
                  <a:schemeClr val="lt1"/>
                </a:solidFill>
              </a:defRPr>
            </a:lvl9pPr>
          </a:lstStyle>
          <a:p>
            <a:endParaRPr/>
          </a:p>
        </p:txBody>
      </p:sp>
      <p:sp>
        <p:nvSpPr>
          <p:cNvPr id="76" name="Google Shape;76;p16"/>
          <p:cNvSpPr txBox="1">
            <a:spLocks noGrp="1"/>
          </p:cNvSpPr>
          <p:nvPr>
            <p:ph type="dt" idx="10"/>
          </p:nvPr>
        </p:nvSpPr>
        <p:spPr>
          <a:xfrm>
            <a:off x="554181" y="4840039"/>
            <a:ext cx="12168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1938234"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lt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lt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lt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lt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lt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lt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lt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lt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6" title="Crop Mark"/>
          <p:cNvSpPr/>
          <p:nvPr/>
        </p:nvSpPr>
        <p:spPr>
          <a:xfrm>
            <a:off x="6113971" y="1264239"/>
            <a:ext cx="2456262" cy="3306366"/>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7"/>
          <p:cNvSpPr txBox="1">
            <a:spLocks noGrp="1"/>
          </p:cNvSpPr>
          <p:nvPr>
            <p:ph type="body" idx="1"/>
          </p:nvPr>
        </p:nvSpPr>
        <p:spPr>
          <a:xfrm>
            <a:off x="1028700"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3" name="Google Shape;83;p17"/>
          <p:cNvSpPr txBox="1">
            <a:spLocks noGrp="1"/>
          </p:cNvSpPr>
          <p:nvPr>
            <p:ph type="body" idx="2"/>
          </p:nvPr>
        </p:nvSpPr>
        <p:spPr>
          <a:xfrm>
            <a:off x="4894052"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4" name="Google Shape;84;p17"/>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7"/>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7"/>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8"/>
          <p:cNvSpPr txBox="1">
            <a:spLocks noGrp="1"/>
          </p:cNvSpPr>
          <p:nvPr>
            <p:ph type="body" idx="1"/>
          </p:nvPr>
        </p:nvSpPr>
        <p:spPr>
          <a:xfrm>
            <a:off x="1028700"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0" name="Google Shape;90;p18"/>
          <p:cNvSpPr txBox="1">
            <a:spLocks noGrp="1"/>
          </p:cNvSpPr>
          <p:nvPr>
            <p:ph type="body" idx="2"/>
          </p:nvPr>
        </p:nvSpPr>
        <p:spPr>
          <a:xfrm>
            <a:off x="1028700"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1" name="Google Shape;91;p18"/>
          <p:cNvSpPr txBox="1">
            <a:spLocks noGrp="1"/>
          </p:cNvSpPr>
          <p:nvPr>
            <p:ph type="body" idx="3"/>
          </p:nvPr>
        </p:nvSpPr>
        <p:spPr>
          <a:xfrm>
            <a:off x="4893761"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2" name="Google Shape;92;p18"/>
          <p:cNvSpPr txBox="1">
            <a:spLocks noGrp="1"/>
          </p:cNvSpPr>
          <p:nvPr>
            <p:ph type="body" idx="4"/>
          </p:nvPr>
        </p:nvSpPr>
        <p:spPr>
          <a:xfrm>
            <a:off x="4893761"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3" name="Google Shape;93;p18"/>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8"/>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8"/>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19"/>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0"/>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0"/>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Autofit/>
          </a:bodyPr>
          <a:lstStyle>
            <a:lvl1pPr lvl="0" algn="l" rtl="0">
              <a:lnSpc>
                <a:spcPct val="84000"/>
              </a:lnSpc>
              <a:spcBef>
                <a:spcPts val="0"/>
              </a:spcBef>
              <a:spcAft>
                <a:spcPts val="0"/>
              </a:spcAft>
              <a:buClr>
                <a:schemeClr val="dk2"/>
              </a:buClr>
              <a:buSzPts val="3600"/>
              <a:buFont typeface="Libre Franklin"/>
              <a:buNone/>
              <a:defRPr sz="36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4692015" y="514351"/>
            <a:ext cx="3909300" cy="38814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sz="1500"/>
            </a:lvl1pPr>
            <a:lvl2pPr marL="914400" lvl="1" indent="-323850" algn="l" rtl="0">
              <a:lnSpc>
                <a:spcPct val="94000"/>
              </a:lnSpc>
              <a:spcBef>
                <a:spcPts val="400"/>
              </a:spcBef>
              <a:spcAft>
                <a:spcPts val="0"/>
              </a:spcAft>
              <a:buClr>
                <a:schemeClr val="dk2"/>
              </a:buClr>
              <a:buSzPts val="1500"/>
              <a:buChar char="–"/>
              <a:defRPr sz="1500"/>
            </a:lvl2pPr>
            <a:lvl3pPr marL="1371600" lvl="2" indent="-317500" algn="l" rtl="0">
              <a:lnSpc>
                <a:spcPct val="94000"/>
              </a:lnSpc>
              <a:spcBef>
                <a:spcPts val="400"/>
              </a:spcBef>
              <a:spcAft>
                <a:spcPts val="0"/>
              </a:spcAft>
              <a:buClr>
                <a:schemeClr val="dk2"/>
              </a:buClr>
              <a:buSzPts val="1400"/>
              <a:buChar char="■"/>
              <a:defRPr sz="1400"/>
            </a:lvl3pPr>
            <a:lvl4pPr marL="1828800" lvl="3" indent="-317500" algn="l" rtl="0">
              <a:lnSpc>
                <a:spcPct val="94000"/>
              </a:lnSpc>
              <a:spcBef>
                <a:spcPts val="400"/>
              </a:spcBef>
              <a:spcAft>
                <a:spcPts val="0"/>
              </a:spcAft>
              <a:buClr>
                <a:schemeClr val="dk2"/>
              </a:buClr>
              <a:buSzPts val="1400"/>
              <a:buChar char="–"/>
              <a:defRPr sz="1400"/>
            </a:lvl4pPr>
            <a:lvl5pPr marL="2286000" lvl="4" indent="-304800" algn="l" rtl="0">
              <a:lnSpc>
                <a:spcPct val="94000"/>
              </a:lnSpc>
              <a:spcBef>
                <a:spcPts val="400"/>
              </a:spcBef>
              <a:spcAft>
                <a:spcPts val="0"/>
              </a:spcAft>
              <a:buClr>
                <a:schemeClr val="dk2"/>
              </a:buClr>
              <a:buSzPts val="1200"/>
              <a:buChar char="■"/>
              <a:defRPr sz="1200"/>
            </a:lvl5pPr>
            <a:lvl6pPr marL="2743200" lvl="5" indent="-304800" algn="l" rtl="0">
              <a:lnSpc>
                <a:spcPct val="94000"/>
              </a:lnSpc>
              <a:spcBef>
                <a:spcPts val="400"/>
              </a:spcBef>
              <a:spcAft>
                <a:spcPts val="0"/>
              </a:spcAft>
              <a:buClr>
                <a:schemeClr val="dk2"/>
              </a:buClr>
              <a:buSzPts val="1200"/>
              <a:buChar char="–"/>
              <a:defRPr sz="1200"/>
            </a:lvl6pPr>
            <a:lvl7pPr marL="3200400" lvl="6" indent="-304800" algn="l" rtl="0">
              <a:lnSpc>
                <a:spcPct val="94000"/>
              </a:lnSpc>
              <a:spcBef>
                <a:spcPts val="400"/>
              </a:spcBef>
              <a:spcAft>
                <a:spcPts val="0"/>
              </a:spcAft>
              <a:buClr>
                <a:schemeClr val="dk2"/>
              </a:buClr>
              <a:buSzPts val="1200"/>
              <a:buChar char="■"/>
              <a:defRPr sz="1200"/>
            </a:lvl7pPr>
            <a:lvl8pPr marL="3657600" lvl="7" indent="-304800" algn="l" rtl="0">
              <a:lnSpc>
                <a:spcPct val="94000"/>
              </a:lnSpc>
              <a:spcBef>
                <a:spcPts val="400"/>
              </a:spcBef>
              <a:spcAft>
                <a:spcPts val="0"/>
              </a:spcAft>
              <a:buClr>
                <a:schemeClr val="dk2"/>
              </a:buClr>
              <a:buSzPts val="1200"/>
              <a:buChar char="–"/>
              <a:defRPr sz="1200"/>
            </a:lvl8pPr>
            <a:lvl9pPr marL="4114800" lvl="8" indent="-304800" algn="l" rtl="0">
              <a:lnSpc>
                <a:spcPct val="94000"/>
              </a:lnSpc>
              <a:spcBef>
                <a:spcPts val="400"/>
              </a:spcBef>
              <a:spcAft>
                <a:spcPts val="200"/>
              </a:spcAft>
              <a:buClr>
                <a:schemeClr val="dk2"/>
              </a:buClr>
              <a:buSzPts val="1200"/>
              <a:buChar char="■"/>
              <a:defRPr sz="1200"/>
            </a:lvl9pPr>
          </a:lstStyle>
          <a:p>
            <a:endParaRPr/>
          </a:p>
        </p:txBody>
      </p:sp>
      <p:sp>
        <p:nvSpPr>
          <p:cNvPr id="109" name="Google Shape;109;p21"/>
          <p:cNvSpPr txBox="1">
            <a:spLocks noGrp="1"/>
          </p:cNvSpPr>
          <p:nvPr>
            <p:ph type="body" idx="2"/>
          </p:nvPr>
        </p:nvSpPr>
        <p:spPr>
          <a:xfrm>
            <a:off x="542925" y="2142258"/>
            <a:ext cx="2891700" cy="22584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0" name="Google Shape;110;p21"/>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1"/>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1"/>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13" name="Google Shape;113;p21"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22"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rmAutofit/>
          </a:bodyPr>
          <a:lstStyle>
            <a:lvl1pPr lvl="0" algn="l" rtl="0">
              <a:lnSpc>
                <a:spcPct val="84000"/>
              </a:lnSpc>
              <a:spcBef>
                <a:spcPts val="0"/>
              </a:spcBef>
              <a:spcAft>
                <a:spcPts val="0"/>
              </a:spcAft>
              <a:buClr>
                <a:schemeClr val="dk2"/>
              </a:buClr>
              <a:buSzPts val="3600"/>
              <a:buFont typeface="Libre Franklin"/>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2"/>
          <p:cNvSpPr>
            <a:spLocks noGrp="1"/>
          </p:cNvSpPr>
          <p:nvPr>
            <p:ph type="pic" idx="2"/>
          </p:nvPr>
        </p:nvSpPr>
        <p:spPr>
          <a:xfrm>
            <a:off x="4149090" y="0"/>
            <a:ext cx="4995000" cy="5143500"/>
          </a:xfrm>
          <a:prstGeom prst="rect">
            <a:avLst/>
          </a:prstGeom>
          <a:noFill/>
          <a:ln>
            <a:noFill/>
          </a:ln>
        </p:spPr>
      </p:sp>
      <p:sp>
        <p:nvSpPr>
          <p:cNvPr id="118" name="Google Shape;118;p22"/>
          <p:cNvSpPr txBox="1">
            <a:spLocks noGrp="1"/>
          </p:cNvSpPr>
          <p:nvPr>
            <p:ph type="body" idx="1"/>
          </p:nvPr>
        </p:nvSpPr>
        <p:spPr>
          <a:xfrm>
            <a:off x="542925" y="2141976"/>
            <a:ext cx="2891700" cy="22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9" name="Google Shape;119;p22"/>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2"/>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2"/>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22"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5" name="Google Shape;125;p23"/>
          <p:cNvSpPr txBox="1">
            <a:spLocks noGrp="1"/>
          </p:cNvSpPr>
          <p:nvPr>
            <p:ph type="body" idx="1"/>
          </p:nvPr>
        </p:nvSpPr>
        <p:spPr>
          <a:xfrm rot="5400000">
            <a:off x="3289650" y="-539306"/>
            <a:ext cx="2679000" cy="72009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26" name="Google Shape;126;p2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rot="5400000">
            <a:off x="5818446" y="1847217"/>
            <a:ext cx="3932400" cy="11742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rot="5400000">
            <a:off x="2129880" y="-633033"/>
            <a:ext cx="3932400" cy="61347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32" name="Google Shape;132;p24"/>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8120631" y="0"/>
            <a:ext cx="1023369"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marR="0" lvl="0" algn="l" rtl="0">
              <a:lnSpc>
                <a:spcPct val="89000"/>
              </a:lnSpc>
              <a:spcBef>
                <a:spcPts val="0"/>
              </a:spcBef>
              <a:spcAft>
                <a:spcPts val="0"/>
              </a:spcAft>
              <a:buClr>
                <a:schemeClr val="dk2"/>
              </a:buClr>
              <a:buSzPts val="3300"/>
              <a:buFont typeface="Libre Franklin"/>
              <a:buNone/>
              <a:defRPr sz="3300" b="0" i="0" u="none" strike="noStrike" cap="none">
                <a:solidFill>
                  <a:schemeClr val="dk2"/>
                </a:solidFill>
                <a:latin typeface="Libre Franklin"/>
                <a:ea typeface="Libre Franklin"/>
                <a:cs typeface="Libre Franklin"/>
                <a:sym typeface="Libre Franklin"/>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1028700" y="1714500"/>
            <a:ext cx="7200900" cy="26862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4000"/>
              </a:lnSpc>
              <a:spcBef>
                <a:spcPts val="800"/>
              </a:spcBef>
              <a:spcAft>
                <a:spcPts val="0"/>
              </a:spcAft>
              <a:buClr>
                <a:schemeClr val="dk2"/>
              </a:buClr>
              <a:buSzPts val="1500"/>
              <a:buFont typeface="Libre Franklin"/>
              <a:buChar char="■"/>
              <a:defRPr sz="1500" b="0" i="0" u="none" strike="noStrike" cap="none">
                <a:solidFill>
                  <a:schemeClr val="dk2"/>
                </a:solidFill>
                <a:latin typeface="Libre Franklin"/>
                <a:ea typeface="Libre Franklin"/>
                <a:cs typeface="Libre Franklin"/>
                <a:sym typeface="Libre Franklin"/>
              </a:defRPr>
            </a:lvl1pPr>
            <a:lvl2pPr marL="914400" marR="0" lvl="1" indent="-323850" algn="l" rtl="0">
              <a:lnSpc>
                <a:spcPct val="94000"/>
              </a:lnSpc>
              <a:spcBef>
                <a:spcPts val="400"/>
              </a:spcBef>
              <a:spcAft>
                <a:spcPts val="0"/>
              </a:spcAft>
              <a:buClr>
                <a:schemeClr val="dk2"/>
              </a:buClr>
              <a:buSzPts val="1500"/>
              <a:buFont typeface="Libre Franklin"/>
              <a:buChar char="–"/>
              <a:defRPr sz="1500" b="0" i="1" u="none" strike="noStrike" cap="none">
                <a:solidFill>
                  <a:schemeClr val="dk2"/>
                </a:solidFill>
                <a:latin typeface="Libre Franklin"/>
                <a:ea typeface="Libre Franklin"/>
                <a:cs typeface="Libre Franklin"/>
                <a:sym typeface="Libre Franklin"/>
              </a:defRPr>
            </a:lvl2pPr>
            <a:lvl3pPr marL="1371600" marR="0" lvl="2" indent="-317500" algn="l" rtl="0">
              <a:lnSpc>
                <a:spcPct val="94000"/>
              </a:lnSpc>
              <a:spcBef>
                <a:spcPts val="4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3pPr>
            <a:lvl4pPr marL="1828800" marR="0" lvl="3" indent="-317500" algn="l" rtl="0">
              <a:lnSpc>
                <a:spcPct val="94000"/>
              </a:lnSpc>
              <a:spcBef>
                <a:spcPts val="4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4pPr>
            <a:lvl5pPr marL="2286000" marR="0" lvl="4" indent="-304800" algn="l" rtl="0">
              <a:lnSpc>
                <a:spcPct val="94000"/>
              </a:lnSpc>
              <a:spcBef>
                <a:spcPts val="400"/>
              </a:spcBef>
              <a:spcAft>
                <a:spcPts val="0"/>
              </a:spcAft>
              <a:buClr>
                <a:schemeClr val="dk2"/>
              </a:buClr>
              <a:buSzPts val="1200"/>
              <a:buFont typeface="Libre Franklin"/>
              <a:buChar char="■"/>
              <a:defRPr sz="12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94000"/>
              </a:lnSpc>
              <a:spcBef>
                <a:spcPts val="400"/>
              </a:spcBef>
              <a:spcAft>
                <a:spcPts val="0"/>
              </a:spcAft>
              <a:buClr>
                <a:schemeClr val="dk2"/>
              </a:buClr>
              <a:buSzPts val="1200"/>
              <a:buFont typeface="Libre Franklin"/>
              <a:buChar char="–"/>
              <a:defRPr sz="1200" b="0" i="1" u="none" strike="noStrike" cap="none">
                <a:solidFill>
                  <a:schemeClr val="dk2"/>
                </a:solidFill>
                <a:latin typeface="Libre Franklin"/>
                <a:ea typeface="Libre Franklin"/>
                <a:cs typeface="Libre Franklin"/>
                <a:sym typeface="Libre Franklin"/>
              </a:defRPr>
            </a:lvl6pPr>
            <a:lvl7pPr marL="3200400" marR="0" lvl="6" indent="-298450" algn="l" rtl="0">
              <a:lnSpc>
                <a:spcPct val="94000"/>
              </a:lnSpc>
              <a:spcBef>
                <a:spcPts val="400"/>
              </a:spcBef>
              <a:spcAft>
                <a:spcPts val="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94000"/>
              </a:lnSpc>
              <a:spcBef>
                <a:spcPts val="400"/>
              </a:spcBef>
              <a:spcAft>
                <a:spcPts val="0"/>
              </a:spcAft>
              <a:buClr>
                <a:schemeClr val="dk2"/>
              </a:buClr>
              <a:buSzPts val="1100"/>
              <a:buFont typeface="Libre Franklin"/>
              <a:buChar char="–"/>
              <a:defRPr sz="1100" b="0" i="1" u="none" strike="noStrike" cap="none">
                <a:solidFill>
                  <a:schemeClr val="dk2"/>
                </a:solidFill>
                <a:latin typeface="Libre Franklin"/>
                <a:ea typeface="Libre Franklin"/>
                <a:cs typeface="Libre Franklin"/>
                <a:sym typeface="Libre Franklin"/>
              </a:defRPr>
            </a:lvl8pPr>
            <a:lvl9pPr marL="4114800" marR="0" lvl="8" indent="-298450" algn="l" rtl="0">
              <a:lnSpc>
                <a:spcPct val="94000"/>
              </a:lnSpc>
              <a:spcBef>
                <a:spcPts val="400"/>
              </a:spcBef>
              <a:spcAft>
                <a:spcPts val="20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5" name="Google Shape;55;p1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3" title="Side bar"/>
          <p:cNvSpPr/>
          <p:nvPr/>
        </p:nvSpPr>
        <p:spPr>
          <a:xfrm>
            <a:off x="358571"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tatus.azure.com/status"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EFF"/>
        </a:solidFill>
        <a:effectLst/>
      </p:bgPr>
    </p:bg>
    <p:spTree>
      <p:nvGrpSpPr>
        <p:cNvPr id="1"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a:stretch/>
        </p:blipFill>
        <p:spPr>
          <a:xfrm>
            <a:off x="2804234" y="1291382"/>
            <a:ext cx="3535533" cy="1471005"/>
          </a:xfrm>
          <a:prstGeom prst="rect">
            <a:avLst/>
          </a:prstGeom>
          <a:noFill/>
          <a:ln>
            <a:noFill/>
          </a:ln>
        </p:spPr>
      </p:pic>
      <p:sp>
        <p:nvSpPr>
          <p:cNvPr id="140" name="Google Shape;140;p25"/>
          <p:cNvSpPr txBox="1"/>
          <p:nvPr/>
        </p:nvSpPr>
        <p:spPr>
          <a:xfrm>
            <a:off x="1632900" y="3113280"/>
            <a:ext cx="5878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Libre Franklin"/>
                <a:ea typeface="Libre Franklin"/>
                <a:cs typeface="Libre Franklin"/>
                <a:sym typeface="Libre Franklin"/>
              </a:rPr>
              <a:t>Azure Fundamentals</a:t>
            </a:r>
          </a:p>
          <a:p>
            <a:pPr marL="0" lvl="0" indent="0" algn="ctr" rtl="0">
              <a:spcBef>
                <a:spcPts val="0"/>
              </a:spcBef>
              <a:spcAft>
                <a:spcPts val="0"/>
              </a:spcAft>
              <a:buNone/>
            </a:pPr>
            <a:r>
              <a:rPr lang="en-US" sz="1800" b="1" dirty="0">
                <a:latin typeface="Libre Franklin"/>
                <a:ea typeface="Libre Franklin"/>
                <a:cs typeface="Libre Franklin"/>
                <a:sym typeface="Libre Franklin"/>
              </a:rPr>
              <a:t>UNIT- 5</a:t>
            </a:r>
          </a:p>
          <a:p>
            <a:pPr marL="0" lvl="0" indent="0" algn="ctr" rtl="0">
              <a:spcBef>
                <a:spcPts val="0"/>
              </a:spcBef>
              <a:spcAft>
                <a:spcPts val="0"/>
              </a:spcAft>
              <a:buNone/>
            </a:pPr>
            <a:r>
              <a:rPr lang="en-US" sz="1800" b="1" dirty="0">
                <a:latin typeface="Libre Franklin"/>
                <a:ea typeface="Libre Franklin"/>
                <a:cs typeface="Libre Franklin"/>
                <a:sym typeface="Libre Franklin"/>
              </a:rPr>
              <a:t>Azure Services</a:t>
            </a:r>
            <a:endParaRPr sz="1800" b="1" dirty="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Fault Domain</a:t>
            </a:r>
            <a:r>
              <a:rPr lang="en-US" sz="1600" dirty="0">
                <a:solidFill>
                  <a:schemeClr val="tx1"/>
                </a:solidFill>
                <a:latin typeface="Times New Roman" panose="02020603050405020304" pitchFamily="18" charset="0"/>
                <a:cs typeface="Times New Roman" panose="02020603050405020304" pitchFamily="18" charset="0"/>
              </a:rPr>
              <a:t>” is a collection of servers that share common resources such as power and network connectivity.</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Operating System Disk</a:t>
            </a:r>
            <a:r>
              <a:rPr lang="en-US" sz="1600" dirty="0">
                <a:solidFill>
                  <a:schemeClr val="tx1"/>
                </a:solidFill>
                <a:latin typeface="Times New Roman" panose="02020603050405020304" pitchFamily="18" charset="0"/>
                <a:cs typeface="Times New Roman" panose="02020603050405020304" pitchFamily="18" charset="0"/>
              </a:rPr>
              <a:t>” is a persistent virtual hard disk, attached to a Virtual Machine, used to store the Virtual Machine’s operating system.</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Single Instance</a:t>
            </a:r>
            <a:r>
              <a:rPr lang="en-US" sz="1600" dirty="0">
                <a:solidFill>
                  <a:schemeClr val="tx1"/>
                </a:solidFill>
                <a:latin typeface="Times New Roman" panose="02020603050405020304" pitchFamily="18" charset="0"/>
                <a:cs typeface="Times New Roman" panose="02020603050405020304" pitchFamily="18" charset="0"/>
              </a:rPr>
              <a:t>” is defined as any single Microsoft Azure Virtual Machine that either is not deployed in an Availability Set or has only one instance deployed in an Availability Set. </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Virtual Machine</a:t>
            </a:r>
            <a:r>
              <a:rPr lang="en-US" sz="1600" dirty="0">
                <a:solidFill>
                  <a:schemeClr val="tx1"/>
                </a:solidFill>
                <a:latin typeface="Times New Roman" panose="02020603050405020304" pitchFamily="18" charset="0"/>
                <a:cs typeface="Times New Roman" panose="02020603050405020304" pitchFamily="18" charset="0"/>
              </a:rPr>
              <a:t>” refers to persistent instance types that can be deployed individually or as part of an Availability Set or using a Dedicated Host Group. A virtual machine can be deployed in a multi-tenant environment in Azure or in an isolated, single-tenant environment using Azure Dedicated Hosts</a:t>
            </a:r>
            <a:r>
              <a:rPr lang="en-US" sz="1600" dirty="0"/>
              <a:t>. </a:t>
            </a:r>
          </a:p>
        </p:txBody>
      </p:sp>
    </p:spTree>
    <p:extLst>
      <p:ext uri="{BB962C8B-B14F-4D97-AF65-F5344CB8AC3E}">
        <p14:creationId xmlns:p14="http://schemas.microsoft.com/office/powerpoint/2010/main" val="146582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a:xfrm>
            <a:off x="311700" y="302316"/>
            <a:ext cx="8520600" cy="572700"/>
          </a:xfrm>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75016"/>
            <a:ext cx="8520600" cy="4140970"/>
          </a:xfrm>
        </p:spPr>
        <p:txBody>
          <a:bodyPr>
            <a:normAutofit/>
          </a:bodyPr>
          <a:lstStyle/>
          <a:p>
            <a:pPr marL="596900" lvl="1" indent="0">
              <a:buNone/>
            </a:pPr>
            <a:r>
              <a:rPr lang="en-US" sz="1600" b="1" dirty="0">
                <a:solidFill>
                  <a:schemeClr val="tx1"/>
                </a:solidFill>
                <a:latin typeface="Times New Roman" panose="02020603050405020304" pitchFamily="18" charset="0"/>
                <a:cs typeface="Times New Roman" panose="02020603050405020304" pitchFamily="18" charset="0"/>
              </a:rPr>
              <a:t>Virtual Machine Connectivity</a:t>
            </a:r>
            <a:r>
              <a:rPr lang="en-US" sz="1600" dirty="0">
                <a:solidFill>
                  <a:schemeClr val="tx1"/>
                </a:solidFill>
                <a:latin typeface="Times New Roman" panose="02020603050405020304" pitchFamily="18" charset="0"/>
                <a:cs typeface="Times New Roman" panose="02020603050405020304" pitchFamily="18" charset="0"/>
              </a:rPr>
              <a:t>” is bi-directional network traffic between the Virtual Machine and other IP addresses using TCP or UDP network protocols in which the Virtual Machine is configured for allowed traffic. The IP addresses can be IP addresses in the same Cloud Service as the Virtual Machine, IP addresses within the same virtual network as the Virtual Machine or public, routable IP addresses.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Uptime Calculation and Service Levels for Virtual Machines in Availability Zones</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Maximum Available Minutes</a:t>
            </a:r>
            <a:r>
              <a:rPr lang="en-US" sz="1600" dirty="0">
                <a:solidFill>
                  <a:schemeClr val="tx1"/>
                </a:solidFill>
                <a:latin typeface="Times New Roman" panose="02020603050405020304" pitchFamily="18" charset="0"/>
                <a:cs typeface="Times New Roman" panose="02020603050405020304" pitchFamily="18" charset="0"/>
              </a:rPr>
              <a:t>” is the total accumulated minutes during an Applicable Period that have two or more instances deployed across two or more Availability Zones in the same region. Maximum Available Minutes is measured from when at least two Virtual Machines across two Availability Zones in the same region have both been started resultant from action initiated by Customer to the time Customer has initiated an action that would result in stopping or deleting the Virtual Machines.</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Downtime</a:t>
            </a:r>
            <a:r>
              <a:rPr lang="en-US" sz="1600" dirty="0">
                <a:solidFill>
                  <a:schemeClr val="tx1"/>
                </a:solidFill>
                <a:latin typeface="Times New Roman" panose="02020603050405020304" pitchFamily="18" charset="0"/>
                <a:cs typeface="Times New Roman" panose="02020603050405020304" pitchFamily="18" charset="0"/>
              </a:rPr>
              <a:t>” is the total accumulated minutes that are part of Maximum Available Minutes that have no Virtual Machine Connectivity in the region</a:t>
            </a:r>
          </a:p>
          <a:p>
            <a:pPr marL="114300" indent="0">
              <a:buNone/>
            </a:pPr>
            <a:endParaRPr lang="en-US" sz="1200" dirty="0"/>
          </a:p>
        </p:txBody>
      </p:sp>
    </p:spTree>
    <p:extLst>
      <p:ext uri="{BB962C8B-B14F-4D97-AF65-F5344CB8AC3E}">
        <p14:creationId xmlns:p14="http://schemas.microsoft.com/office/powerpoint/2010/main" val="183667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48139"/>
                <a:ext cx="8520600" cy="3720736"/>
              </a:xfrm>
            </p:spPr>
            <p:txBody>
              <a:bodyPr>
                <a:normAutofit/>
              </a:bodyPr>
              <a:lstStyle/>
              <a:p>
                <a:pPr marL="114300" indent="0">
                  <a:buNone/>
                </a:pPr>
                <a:r>
                  <a:rPr lang="en-US" dirty="0"/>
                  <a:t>“</a:t>
                </a:r>
                <a:r>
                  <a:rPr lang="en-US" sz="1600" b="1" dirty="0">
                    <a:solidFill>
                      <a:schemeClr val="tx1"/>
                    </a:solidFill>
                    <a:latin typeface="Times New Roman" panose="02020603050405020304" pitchFamily="18" charset="0"/>
                    <a:cs typeface="Times New Roman" panose="02020603050405020304" pitchFamily="18" charset="0"/>
                  </a:rPr>
                  <a:t>Uptime Percentage</a:t>
                </a:r>
                <a:r>
                  <a:rPr lang="en-US" sz="1600" dirty="0">
                    <a:solidFill>
                      <a:schemeClr val="tx1"/>
                    </a:solidFill>
                    <a:latin typeface="Times New Roman" panose="02020603050405020304" pitchFamily="18" charset="0"/>
                    <a:cs typeface="Times New Roman" panose="02020603050405020304" pitchFamily="18" charset="0"/>
                  </a:rPr>
                  <a:t>” for Virtual Machines in Availability Zones is calculated as Maximum Available Minutes less Downtime divided by Maximum Available Minutes in an Applicable Period for a given Microsoft Azure subscription. Uptime Percentage is represented by the following formula: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 </a:t>
                </a:r>
              </a:p>
              <a:p>
                <a:pPr marL="114300" indent="0">
                  <a:buNone/>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𝑀𝑜𝑛𝑡h𝑙𝑦</m:t>
                      </m:r>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𝑈𝑝𝑡𝑖𝑚𝑒</m:t>
                      </m:r>
                      <m:r>
                        <a:rPr lang="en-US" sz="1600" i="1">
                          <a:solidFill>
                            <a:schemeClr val="tx1"/>
                          </a:solidFill>
                          <a:latin typeface="Cambria Math" panose="02040503050406030204" pitchFamily="18" charset="0"/>
                        </a:rPr>
                        <m:t> %= </m:t>
                      </m:r>
                      <m:f>
                        <m:fPr>
                          <m:ctrlPr>
                            <a:rPr lang="en-US" sz="1600" i="1">
                              <a:solidFill>
                                <a:schemeClr val="tx1"/>
                              </a:solidFill>
                              <a:latin typeface="Cambria Math" panose="02040503050406030204" pitchFamily="18" charset="0"/>
                            </a:rPr>
                          </m:ctrlPr>
                        </m:fPr>
                        <m:num>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Downtime</m:t>
                          </m:r>
                          <m:r>
                            <m:rPr>
                              <m:nor/>
                            </m:rPr>
                            <a:rPr lang="en-US" sz="1600" i="1">
                              <a:solidFill>
                                <a:schemeClr val="tx1"/>
                              </a:solidFill>
                              <a:latin typeface="Times New Roman" panose="02020603050405020304" pitchFamily="18" charset="0"/>
                              <a:cs typeface="Times New Roman" panose="02020603050405020304" pitchFamily="18" charset="0"/>
                            </a:rPr>
                            <m:t>)</m:t>
                          </m:r>
                        </m:num>
                        <m:den>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den>
                      </m:f>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𝑥</m:t>
                      </m:r>
                      <m:r>
                        <a:rPr lang="en-US" sz="1600" i="1">
                          <a:solidFill>
                            <a:schemeClr val="tx1"/>
                          </a:solidFill>
                          <a:latin typeface="Cambria Math" panose="02040503050406030204" pitchFamily="18" charset="0"/>
                        </a:rPr>
                        <m:t> 100</m:t>
                      </m:r>
                    </m:oMath>
                  </m:oMathPara>
                </a14:m>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Text Placeholder 4">
                <a:extLst>
                  <a:ext uri="{FF2B5EF4-FFF2-40B4-BE49-F238E27FC236}">
                    <a16:creationId xmlns:a16="http://schemas.microsoft.com/office/drawing/2014/main" id="{45E71475-A9EC-9866-FFF6-064305A4DBBF}"/>
                  </a:ext>
                </a:extLst>
              </p:cNvPr>
              <p:cNvSpPr>
                <a:spLocks noGrp="1" noRot="1" noChangeAspect="1" noMove="1" noResize="1" noEditPoints="1" noAdjustHandles="1" noChangeArrowheads="1" noChangeShapeType="1" noTextEdit="1"/>
              </p:cNvSpPr>
              <p:nvPr>
                <p:ph type="body" idx="1"/>
              </p:nvPr>
            </p:nvSpPr>
            <p:spPr>
              <a:xfrm>
                <a:off x="311700" y="848139"/>
                <a:ext cx="8520600" cy="3720736"/>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782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8361848" cy="3773657"/>
          </a:xfrm>
        </p:spPr>
        <p:txBody>
          <a:bodyPr>
            <a:normAutofit/>
          </a:bodyPr>
          <a:lstStyle/>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marL="114300" indent="0">
              <a:buNone/>
            </a:pPr>
            <a:r>
              <a:rPr lang="en-US" sz="1600" b="1" dirty="0"/>
              <a:t>Service Credit</a:t>
            </a:r>
            <a:r>
              <a:rPr lang="en-US" sz="1600" dirty="0"/>
              <a:t>:</a:t>
            </a:r>
          </a:p>
          <a:p>
            <a:pPr marL="114300" indent="0">
              <a:buNone/>
            </a:pPr>
            <a:r>
              <a:rPr lang="en-US" sz="1600" dirty="0"/>
              <a:t>The following Service Levels and Service Credits are applicable to Customer’s use of Virtual Machines deployed across two or more Availability Zones in the same region</a:t>
            </a:r>
          </a:p>
        </p:txBody>
      </p:sp>
      <p:graphicFrame>
        <p:nvGraphicFramePr>
          <p:cNvPr id="6" name="Table 5"/>
          <p:cNvGraphicFramePr>
            <a:graphicFrameLocks noGrp="1"/>
          </p:cNvGraphicFramePr>
          <p:nvPr>
            <p:extLst>
              <p:ext uri="{D42A27DB-BD31-4B8C-83A1-F6EECF244321}">
                <p14:modId xmlns:p14="http://schemas.microsoft.com/office/powerpoint/2010/main" val="449659744"/>
              </p:ext>
            </p:extLst>
          </p:nvPr>
        </p:nvGraphicFramePr>
        <p:xfrm>
          <a:off x="1143000" y="2599817"/>
          <a:ext cx="7029450" cy="495556"/>
        </p:xfrm>
        <a:graphic>
          <a:graphicData uri="http://schemas.openxmlformats.org/drawingml/2006/table">
            <a:tbl>
              <a:tblPr firstRow="1" firstCol="1" bandRow="1">
                <a:tableStyleId>{261FBD90-3134-4172-BADA-240E3AB4BDA5}</a:tableStyleId>
              </a:tblPr>
              <a:tblGrid>
                <a:gridCol w="3514725">
                  <a:extLst>
                    <a:ext uri="{9D8B030D-6E8A-4147-A177-3AD203B41FA5}">
                      <a16:colId xmlns:a16="http://schemas.microsoft.com/office/drawing/2014/main" val="4255953607"/>
                    </a:ext>
                  </a:extLst>
                </a:gridCol>
                <a:gridCol w="3514725">
                  <a:extLst>
                    <a:ext uri="{9D8B030D-6E8A-4147-A177-3AD203B41FA5}">
                      <a16:colId xmlns:a16="http://schemas.microsoft.com/office/drawing/2014/main" val="3224617803"/>
                    </a:ext>
                  </a:extLst>
                </a:gridCol>
              </a:tblGrid>
              <a:tr h="0">
                <a:tc>
                  <a:txBody>
                    <a:bodyPr/>
                    <a:lstStyle/>
                    <a:p>
                      <a:pPr algn="ctr">
                        <a:lnSpc>
                          <a:spcPct val="107000"/>
                        </a:lnSpc>
                        <a:spcBef>
                          <a:spcPts val="100"/>
                        </a:spcBef>
                        <a:spcAft>
                          <a:spcPts val="100"/>
                        </a:spcAft>
                        <a:tabLst>
                          <a:tab pos="228600" algn="l"/>
                          <a:tab pos="457200" algn="l"/>
                          <a:tab pos="685800" algn="l"/>
                        </a:tabLst>
                      </a:pPr>
                      <a:r>
                        <a:rPr lang="en-US" sz="800">
                          <a:effectLst/>
                        </a:rPr>
                        <a:t>Uptime Percentage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Service Credit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3286461"/>
                  </a:ext>
                </a:extLst>
              </a:tr>
              <a:tr h="0">
                <a:tc>
                  <a:txBody>
                    <a:bodyPr/>
                    <a:lstStyle/>
                    <a:p>
                      <a:pPr algn="ctr">
                        <a:lnSpc>
                          <a:spcPct val="107000"/>
                        </a:lnSpc>
                        <a:spcBef>
                          <a:spcPts val="100"/>
                        </a:spcBef>
                        <a:spcAft>
                          <a:spcPts val="100"/>
                        </a:spcAft>
                        <a:tabLst>
                          <a:tab pos="228600" algn="l"/>
                          <a:tab pos="457200" algn="l"/>
                          <a:tab pos="685800" algn="l"/>
                        </a:tabLst>
                      </a:pPr>
                      <a:r>
                        <a:rPr lang="en-US" sz="800" dirty="0">
                          <a:effectLst/>
                        </a:rPr>
                        <a:t>&lt; 99.9%</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9390354"/>
                  </a:ext>
                </a:extLst>
              </a:tr>
              <a:tr h="0">
                <a:tc>
                  <a:txBody>
                    <a:bodyPr/>
                    <a:lstStyle/>
                    <a:p>
                      <a:pPr algn="ctr">
                        <a:lnSpc>
                          <a:spcPct val="107000"/>
                        </a:lnSpc>
                        <a:spcBef>
                          <a:spcPts val="100"/>
                        </a:spcBef>
                        <a:spcAft>
                          <a:spcPts val="100"/>
                        </a:spcAft>
                        <a:tabLst>
                          <a:tab pos="228600" algn="l"/>
                          <a:tab pos="457200" algn="l"/>
                          <a:tab pos="685800" algn="l"/>
                        </a:tabLst>
                      </a:pPr>
                      <a:r>
                        <a:rPr lang="en-US" sz="800">
                          <a:effectLst/>
                        </a:rPr>
                        <a:t>&lt; 99%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25%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9004705"/>
                  </a:ext>
                </a:extLst>
              </a:tr>
              <a:tr h="0">
                <a:tc>
                  <a:txBody>
                    <a:bodyPr/>
                    <a:lstStyle/>
                    <a:p>
                      <a:pPr algn="ctr">
                        <a:lnSpc>
                          <a:spcPct val="107000"/>
                        </a:lnSpc>
                        <a:spcBef>
                          <a:spcPts val="100"/>
                        </a:spcBef>
                        <a:spcAft>
                          <a:spcPts val="100"/>
                        </a:spcAft>
                        <a:tabLst>
                          <a:tab pos="228600" algn="l"/>
                          <a:tab pos="457200" algn="l"/>
                          <a:tab pos="685800" algn="l"/>
                        </a:tabLst>
                      </a:pPr>
                      <a:r>
                        <a:rPr lang="en-US" sz="800">
                          <a:effectLst/>
                        </a:rPr>
                        <a:t>&lt; 95%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dirty="0">
                          <a:effectLst/>
                        </a:rPr>
                        <a:t>100%</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9184924"/>
                  </a:ext>
                </a:extLst>
              </a:tr>
            </a:tbl>
          </a:graphicData>
        </a:graphic>
      </p:graphicFrame>
    </p:spTree>
    <p:extLst>
      <p:ext uri="{BB962C8B-B14F-4D97-AF65-F5344CB8AC3E}">
        <p14:creationId xmlns:p14="http://schemas.microsoft.com/office/powerpoint/2010/main" val="160867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8520600" cy="3916367"/>
          </a:xfrm>
        </p:spPr>
        <p:txBody>
          <a:bodyPr>
            <a:norm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Uptime Calculation and Service Levels for Virtual Machines in an Availability Set or in the same Dedicated Host Group</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Maximum Available Minutes</a:t>
            </a:r>
            <a:r>
              <a:rPr lang="en-US" sz="1600" dirty="0">
                <a:solidFill>
                  <a:schemeClr val="tx1"/>
                </a:solidFill>
                <a:latin typeface="Times New Roman" panose="02020603050405020304" pitchFamily="18" charset="0"/>
                <a:cs typeface="Times New Roman" panose="02020603050405020304" pitchFamily="18" charset="0"/>
              </a:rPr>
              <a:t>: The total accumulated minutes during an Applicable Period for all Internet facing Virtual Machines that have two or more instances deployed in the same Availability Set on in the same Dedicated Host Group. Maximum Available Minutes is measured from when at least two Virtual Machines in the same Availability Set, or same Dedicated Host Group, have both been started resultant from action initiated by you to the time you have initiated an action that would result in stopping or deleting the Virtual Machines.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Downtime</a:t>
            </a:r>
            <a:r>
              <a:rPr lang="en-US" sz="1600" dirty="0">
                <a:solidFill>
                  <a:schemeClr val="tx1"/>
                </a:solidFill>
                <a:latin typeface="Times New Roman" panose="02020603050405020304" pitchFamily="18" charset="0"/>
                <a:cs typeface="Times New Roman" panose="02020603050405020304" pitchFamily="18" charset="0"/>
              </a:rPr>
              <a:t>: The total accumulated minutes that are part of Maximum Available Minutes that have no Virtual Machine Connectivity</a:t>
            </a:r>
            <a:r>
              <a:rPr lang="en-US" sz="1600" dirty="0"/>
              <a:t>.</a:t>
            </a:r>
          </a:p>
          <a:p>
            <a:pPr marL="114300" indent="0">
              <a:buNone/>
            </a:pPr>
            <a:endParaRPr lang="en-US"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271287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5"/>
                <a:ext cx="8348596" cy="3874082"/>
              </a:xfrm>
            </p:spPr>
            <p:txBody>
              <a:bodyPr>
                <a:norm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Uptime Percentage</a:t>
                </a:r>
                <a:r>
                  <a:rPr lang="en-US" sz="1600" dirty="0">
                    <a:solidFill>
                      <a:schemeClr val="tx1"/>
                    </a:solidFill>
                    <a:latin typeface="Times New Roman" panose="02020603050405020304" pitchFamily="18" charset="0"/>
                    <a:cs typeface="Times New Roman" panose="02020603050405020304" pitchFamily="18" charset="0"/>
                  </a:rPr>
                  <a:t>: for Virtual Machines is calculated as Maximum Available Minutes less Downtime divided by Maximum Available Minutes in an Applicable Period for a given Microsoft Azure subscription. Uptime Percentage is represented by the following formula: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 </a:t>
                </a:r>
              </a:p>
              <a:p>
                <a:pPr marL="114300" indent="0">
                  <a:buNone/>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𝑀𝑜𝑛𝑡h𝑙𝑦</m:t>
                      </m:r>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𝑈𝑝𝑡𝑖𝑚𝑒</m:t>
                      </m:r>
                      <m:r>
                        <a:rPr lang="en-US" sz="1600" i="1">
                          <a:solidFill>
                            <a:schemeClr val="tx1"/>
                          </a:solidFill>
                          <a:latin typeface="Cambria Math" panose="02040503050406030204" pitchFamily="18" charset="0"/>
                        </a:rPr>
                        <m:t> %= </m:t>
                      </m:r>
                      <m:f>
                        <m:fPr>
                          <m:ctrlPr>
                            <a:rPr lang="en-US" sz="1600" i="1">
                              <a:solidFill>
                                <a:schemeClr val="tx1"/>
                              </a:solidFill>
                              <a:latin typeface="Cambria Math" panose="02040503050406030204" pitchFamily="18" charset="0"/>
                            </a:rPr>
                          </m:ctrlPr>
                        </m:fPr>
                        <m:num>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Downtime</m:t>
                          </m:r>
                          <m:r>
                            <m:rPr>
                              <m:nor/>
                            </m:rPr>
                            <a:rPr lang="en-US" sz="1600" i="1">
                              <a:solidFill>
                                <a:schemeClr val="tx1"/>
                              </a:solidFill>
                              <a:latin typeface="Times New Roman" panose="02020603050405020304" pitchFamily="18" charset="0"/>
                              <a:cs typeface="Times New Roman" panose="02020603050405020304" pitchFamily="18" charset="0"/>
                            </a:rPr>
                            <m:t>)</m:t>
                          </m:r>
                        </m:num>
                        <m:den>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den>
                      </m:f>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𝑥</m:t>
                      </m:r>
                      <m:r>
                        <a:rPr lang="en-US" sz="1600" i="1">
                          <a:solidFill>
                            <a:schemeClr val="tx1"/>
                          </a:solidFill>
                          <a:latin typeface="Cambria Math" panose="02040503050406030204" pitchFamily="18" charset="0"/>
                        </a:rPr>
                        <m:t> 100</m:t>
                      </m:r>
                    </m:oMath>
                  </m:oMathPara>
                </a14:m>
                <a:endParaRPr lang="en-US" sz="1600" b="1"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Text Placeholder 4">
                <a:extLst>
                  <a:ext uri="{FF2B5EF4-FFF2-40B4-BE49-F238E27FC236}">
                    <a16:creationId xmlns:a16="http://schemas.microsoft.com/office/drawing/2014/main" id="{45E71475-A9EC-9866-FFF6-064305A4DBBF}"/>
                  </a:ext>
                </a:extLst>
              </p:cNvPr>
              <p:cNvSpPr>
                <a:spLocks noGrp="1" noRot="1" noChangeAspect="1" noMove="1" noResize="1" noEditPoints="1" noAdjustHandles="1" noChangeArrowheads="1" noChangeShapeType="1" noTextEdit="1"/>
              </p:cNvSpPr>
              <p:nvPr>
                <p:ph type="body" idx="1"/>
              </p:nvPr>
            </p:nvSpPr>
            <p:spPr>
              <a:xfrm>
                <a:off x="311700" y="1152475"/>
                <a:ext cx="8348596" cy="3874082"/>
              </a:xfrm>
              <a:blipFill>
                <a:blip r:embed="rId3"/>
                <a:stretch>
                  <a:fillRect r="-511"/>
                </a:stretch>
              </a:blipFill>
            </p:spPr>
            <p:txBody>
              <a:bodyPr/>
              <a:lstStyle/>
              <a:p>
                <a:r>
                  <a:rPr lang="en-US">
                    <a:noFill/>
                  </a:rPr>
                  <a:t> </a:t>
                </a:r>
              </a:p>
            </p:txBody>
          </p:sp>
        </mc:Fallback>
      </mc:AlternateContent>
    </p:spTree>
    <p:extLst>
      <p:ext uri="{BB962C8B-B14F-4D97-AF65-F5344CB8AC3E}">
        <p14:creationId xmlns:p14="http://schemas.microsoft.com/office/powerpoint/2010/main" val="140717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a:t>
            </a:r>
            <a:r>
              <a:rPr lang="en-US" sz="2000" b="1" dirty="0"/>
              <a:t>Service Level Agreements</a:t>
            </a: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81270"/>
            <a:ext cx="8520600" cy="4134678"/>
          </a:xfrm>
        </p:spPr>
        <p:txBody>
          <a:bodyPr>
            <a:normAutofit fontScale="92500" lnSpcReduction="20000"/>
          </a:bodyPr>
          <a:lstStyle/>
          <a:p>
            <a:pPr marL="114300" indent="0">
              <a:buNone/>
            </a:pPr>
            <a:r>
              <a:rPr lang="en-US" sz="1700" dirty="0">
                <a:solidFill>
                  <a:schemeClr val="tx1"/>
                </a:solidFill>
                <a:latin typeface="Times New Roman" panose="02020603050405020304" pitchFamily="18" charset="0"/>
                <a:cs typeface="Times New Roman" panose="02020603050405020304" pitchFamily="18" charset="0"/>
              </a:rPr>
              <a:t>Microsoft Azure offers Service Level Agreements (SLAs) for various Azure services to provide customers with a guarantee of service availability and reliability. These SLAs specify the level of uptime and performance that customers can expect from Azure services and offer compensation in the event of service downtime or unavailability beyond the defined thresholds. Here are some key Azure services with their corresponding SLAs:</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Virtual Machines (VMs)</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99.95% monthly virtual machine uptime.</a:t>
            </a:r>
          </a:p>
          <a:p>
            <a:pPr lvl="1"/>
            <a:r>
              <a:rPr lang="en-US" sz="1700" dirty="0">
                <a:solidFill>
                  <a:schemeClr val="tx1"/>
                </a:solidFill>
                <a:latin typeface="Times New Roman" panose="02020603050405020304" pitchFamily="18" charset="0"/>
                <a:cs typeface="Times New Roman" panose="02020603050405020304" pitchFamily="18" charset="0"/>
              </a:rPr>
              <a:t>This SLA guarantees that virtual machines deployed in Azure will be available at least 99.95% of the time in a given month.</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SQL Database</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99.99% availability for the premium tier and 99.95% for the basic and standard tiers.</a:t>
            </a:r>
          </a:p>
          <a:p>
            <a:pPr lvl="1"/>
            <a:r>
              <a:rPr lang="en-US" sz="1700" dirty="0">
                <a:solidFill>
                  <a:schemeClr val="tx1"/>
                </a:solidFill>
                <a:latin typeface="Times New Roman" panose="02020603050405020304" pitchFamily="18" charset="0"/>
                <a:cs typeface="Times New Roman" panose="02020603050405020304" pitchFamily="18" charset="0"/>
              </a:rPr>
              <a:t>Different service tiers have different availability guarantees.</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Blob Storage</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 availability for read-access geo-redundant storage (RA-GRS).</a:t>
            </a:r>
          </a:p>
          <a:p>
            <a:pPr lvl="1"/>
            <a:r>
              <a:rPr lang="en-US" sz="1700" dirty="0">
                <a:solidFill>
                  <a:schemeClr val="tx1"/>
                </a:solidFill>
                <a:latin typeface="Times New Roman" panose="02020603050405020304" pitchFamily="18" charset="0"/>
                <a:cs typeface="Times New Roman" panose="02020603050405020304" pitchFamily="18" charset="0"/>
              </a:rPr>
              <a:t>Azure Blob Storage offers redundancy options, and the SLA can vary depending on the redundancy type chosen</a:t>
            </a:r>
          </a:p>
          <a:p>
            <a:pPr marL="114300" indent="0">
              <a:buNone/>
            </a:pPr>
            <a:endParaRPr lang="en-US" sz="1700" b="1" i="0"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200" dirty="0"/>
          </a:p>
        </p:txBody>
      </p:sp>
    </p:spTree>
    <p:extLst>
      <p:ext uri="{BB962C8B-B14F-4D97-AF65-F5344CB8AC3E}">
        <p14:creationId xmlns:p14="http://schemas.microsoft.com/office/powerpoint/2010/main" val="375559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000" b="1" dirty="0"/>
              <a:t>Azure </a:t>
            </a:r>
            <a:r>
              <a:rPr lang="en-US" sz="2000" b="1" dirty="0"/>
              <a:t>Service Level Agreements</a:t>
            </a:r>
          </a:p>
        </p:txBody>
      </p:sp>
      <p:sp>
        <p:nvSpPr>
          <p:cNvPr id="3" name="Text Placeholder 2"/>
          <p:cNvSpPr>
            <a:spLocks noGrp="1"/>
          </p:cNvSpPr>
          <p:nvPr>
            <p:ph type="body" idx="1"/>
          </p:nvPr>
        </p:nvSpPr>
        <p:spPr>
          <a:xfrm>
            <a:off x="311700" y="960782"/>
            <a:ext cx="8520600" cy="4088295"/>
          </a:xfrm>
        </p:spPr>
        <p:txBody>
          <a:bodyPr>
            <a:normAutofit fontScale="40000" lnSpcReduction="20000"/>
          </a:bodyPr>
          <a:lstStyle/>
          <a:p>
            <a:pPr marL="114300" indent="0">
              <a:buNone/>
            </a:pPr>
            <a:r>
              <a:rPr lang="en-US" sz="4000" b="1" dirty="0">
                <a:solidFill>
                  <a:schemeClr val="tx1"/>
                </a:solidFill>
                <a:latin typeface="Times New Roman" panose="02020603050405020304" pitchFamily="18" charset="0"/>
                <a:cs typeface="Times New Roman" panose="02020603050405020304" pitchFamily="18" charset="0"/>
              </a:rPr>
              <a:t>4.  Azure App Service</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App Service Environment.</a:t>
            </a:r>
          </a:p>
          <a:p>
            <a:pPr lvl="1"/>
            <a:r>
              <a:rPr lang="en-US" sz="4000" dirty="0">
                <a:solidFill>
                  <a:schemeClr val="tx1"/>
                </a:solidFill>
                <a:latin typeface="Times New Roman" panose="02020603050405020304" pitchFamily="18" charset="0"/>
                <a:cs typeface="Times New Roman" panose="02020603050405020304" pitchFamily="18" charset="0"/>
              </a:rPr>
              <a:t>App Service provides a platform for hosting web applications, mobile app </a:t>
            </a:r>
            <a:r>
              <a:rPr lang="en-US" sz="4000" dirty="0" err="1">
                <a:solidFill>
                  <a:schemeClr val="tx1"/>
                </a:solidFill>
                <a:latin typeface="Times New Roman" panose="02020603050405020304" pitchFamily="18" charset="0"/>
                <a:cs typeface="Times New Roman" panose="02020603050405020304" pitchFamily="18" charset="0"/>
              </a:rPr>
              <a:t>backends</a:t>
            </a:r>
            <a:r>
              <a:rPr lang="en-US" sz="4000" dirty="0">
                <a:solidFill>
                  <a:schemeClr val="tx1"/>
                </a:solidFill>
                <a:latin typeface="Times New Roman" panose="02020603050405020304" pitchFamily="18" charset="0"/>
                <a:cs typeface="Times New Roman" panose="02020603050405020304" pitchFamily="18" charset="0"/>
              </a:rPr>
              <a:t>, and RESTful APIs.</a:t>
            </a:r>
          </a:p>
          <a:p>
            <a:pPr marL="114300" indent="0">
              <a:buNone/>
            </a:pPr>
            <a:r>
              <a:rPr lang="en-US" sz="4000" b="1" dirty="0">
                <a:solidFill>
                  <a:schemeClr val="tx1"/>
                </a:solidFill>
                <a:latin typeface="Times New Roman" panose="02020603050405020304" pitchFamily="18" charset="0"/>
                <a:cs typeface="Times New Roman" panose="02020603050405020304" pitchFamily="18" charset="0"/>
              </a:rPr>
              <a:t>5.  Azure Functions</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Azure Functions Premium plan.</a:t>
            </a:r>
          </a:p>
          <a:p>
            <a:pPr lvl="1"/>
            <a:r>
              <a:rPr lang="en-US" sz="4000" dirty="0">
                <a:solidFill>
                  <a:schemeClr val="tx1"/>
                </a:solidFill>
                <a:latin typeface="Times New Roman" panose="02020603050405020304" pitchFamily="18" charset="0"/>
                <a:cs typeface="Times New Roman" panose="02020603050405020304" pitchFamily="18" charset="0"/>
              </a:rPr>
              <a:t>The Azure Functions SLA guarantees high availability for </a:t>
            </a:r>
            <a:r>
              <a:rPr lang="en-US" sz="4000" dirty="0" err="1">
                <a:solidFill>
                  <a:schemeClr val="tx1"/>
                </a:solidFill>
                <a:latin typeface="Times New Roman" panose="02020603050405020304" pitchFamily="18" charset="0"/>
                <a:cs typeface="Times New Roman" panose="02020603050405020304" pitchFamily="18" charset="0"/>
              </a:rPr>
              <a:t>serverless</a:t>
            </a:r>
            <a:r>
              <a:rPr lang="en-US" sz="4000" dirty="0">
                <a:solidFill>
                  <a:schemeClr val="tx1"/>
                </a:solidFill>
                <a:latin typeface="Times New Roman" panose="02020603050405020304" pitchFamily="18" charset="0"/>
                <a:cs typeface="Times New Roman" panose="02020603050405020304" pitchFamily="18" charset="0"/>
              </a:rPr>
              <a:t> compute resources.</a:t>
            </a:r>
          </a:p>
          <a:p>
            <a:pPr marL="114300" indent="0">
              <a:buNone/>
            </a:pPr>
            <a:r>
              <a:rPr lang="en-US" sz="4000" b="1" dirty="0">
                <a:solidFill>
                  <a:schemeClr val="tx1"/>
                </a:solidFill>
                <a:latin typeface="Times New Roman" panose="02020603050405020304" pitchFamily="18" charset="0"/>
                <a:cs typeface="Times New Roman" panose="02020603050405020304" pitchFamily="18" charset="0"/>
              </a:rPr>
              <a:t>6.  Azure Kubernetes Service (AKS)</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control plane.</a:t>
            </a:r>
          </a:p>
          <a:p>
            <a:pPr lvl="1"/>
            <a:r>
              <a:rPr lang="en-US" sz="4000" dirty="0">
                <a:solidFill>
                  <a:schemeClr val="tx1"/>
                </a:solidFill>
                <a:latin typeface="Times New Roman" panose="02020603050405020304" pitchFamily="18" charset="0"/>
                <a:cs typeface="Times New Roman" panose="02020603050405020304" pitchFamily="18" charset="0"/>
              </a:rPr>
              <a:t>The control plane is the management layer of AKS, ensuring the availability of the Kubernetes API server and other essential components.</a:t>
            </a:r>
          </a:p>
          <a:p>
            <a:pPr marL="114300" indent="0">
              <a:buNone/>
            </a:pPr>
            <a:r>
              <a:rPr lang="en-US" sz="4000" b="1" dirty="0">
                <a:solidFill>
                  <a:schemeClr val="tx1"/>
                </a:solidFill>
                <a:latin typeface="Times New Roman" panose="02020603050405020304" pitchFamily="18" charset="0"/>
                <a:cs typeface="Times New Roman" panose="02020603050405020304" pitchFamily="18" charset="0"/>
              </a:rPr>
              <a:t>7. Azure Cosmos DB</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Varies depending on the consistency level chosen, with the highest being 99.999% availability for the single-region write (eventual consistency) option.</a:t>
            </a:r>
          </a:p>
          <a:p>
            <a:pPr lvl="1"/>
            <a:r>
              <a:rPr lang="en-US" sz="4000" dirty="0">
                <a:solidFill>
                  <a:schemeClr val="tx1"/>
                </a:solidFill>
                <a:latin typeface="Times New Roman" panose="02020603050405020304" pitchFamily="18" charset="0"/>
                <a:cs typeface="Times New Roman" panose="02020603050405020304" pitchFamily="18" charset="0"/>
              </a:rPr>
              <a:t>Azure Cosmos DB provides a globally distributed, multi-model database service</a:t>
            </a:r>
            <a:r>
              <a:rPr lang="en-US"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835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000" b="1" dirty="0"/>
              <a:t>Azure </a:t>
            </a:r>
            <a:r>
              <a:rPr lang="en-US" sz="2000" b="1" dirty="0"/>
              <a:t>Service Level Agreements</a:t>
            </a:r>
            <a:endParaRPr lang="en-US"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152474"/>
            <a:ext cx="8520600" cy="3991025"/>
          </a:xfrm>
        </p:spPr>
        <p:txBody>
          <a:bodyPr>
            <a:normAutofit fontScale="85000" lnSpcReduction="20000"/>
          </a:bodyPr>
          <a:lstStyle/>
          <a:p>
            <a:pPr marL="114300" indent="0">
              <a:buNone/>
            </a:pPr>
            <a:r>
              <a:rPr lang="en-US" sz="1900" b="1" dirty="0">
                <a:solidFill>
                  <a:schemeClr val="tx1"/>
                </a:solidFill>
                <a:latin typeface="Times New Roman" panose="02020603050405020304" pitchFamily="18" charset="0"/>
                <a:cs typeface="Times New Roman" panose="02020603050405020304" pitchFamily="18" charset="0"/>
              </a:rPr>
              <a:t>8.  Azure Active Directory (Azure AD)</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AD Basic and Premium service plans.</a:t>
            </a:r>
          </a:p>
          <a:p>
            <a:pPr lvl="1"/>
            <a:r>
              <a:rPr lang="en-US" sz="1900" dirty="0">
                <a:solidFill>
                  <a:schemeClr val="tx1"/>
                </a:solidFill>
                <a:latin typeface="Times New Roman" panose="02020603050405020304" pitchFamily="18" charset="0"/>
                <a:cs typeface="Times New Roman" panose="02020603050405020304" pitchFamily="18" charset="0"/>
              </a:rPr>
              <a:t>Azure AD is Microsoft's cloud-based identity and access management service.</a:t>
            </a:r>
          </a:p>
          <a:p>
            <a:pPr marL="114300" indent="0">
              <a:buNone/>
            </a:pPr>
            <a:r>
              <a:rPr lang="en-US" sz="1900" b="1" dirty="0">
                <a:solidFill>
                  <a:schemeClr val="tx1"/>
                </a:solidFill>
                <a:latin typeface="Times New Roman" panose="02020603050405020304" pitchFamily="18" charset="0"/>
                <a:cs typeface="Times New Roman" panose="02020603050405020304" pitchFamily="18" charset="0"/>
              </a:rPr>
              <a:t>9.  Azure Key Vault</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Key Vault service.</a:t>
            </a:r>
          </a:p>
          <a:p>
            <a:pPr lvl="1"/>
            <a:r>
              <a:rPr lang="en-US" sz="1900" dirty="0">
                <a:solidFill>
                  <a:schemeClr val="tx1"/>
                </a:solidFill>
                <a:latin typeface="Times New Roman" panose="02020603050405020304" pitchFamily="18" charset="0"/>
                <a:cs typeface="Times New Roman" panose="02020603050405020304" pitchFamily="18" charset="0"/>
              </a:rPr>
              <a:t>Azure Key Vault is a secure secrets and keys management service.</a:t>
            </a:r>
          </a:p>
          <a:p>
            <a:pPr marL="114300" indent="0">
              <a:buNone/>
            </a:pPr>
            <a:r>
              <a:rPr lang="en-US" sz="1900" b="1" dirty="0">
                <a:solidFill>
                  <a:schemeClr val="tx1"/>
                </a:solidFill>
                <a:latin typeface="Times New Roman" panose="02020603050405020304" pitchFamily="18" charset="0"/>
                <a:cs typeface="Times New Roman" panose="02020603050405020304" pitchFamily="18" charset="0"/>
              </a:rPr>
              <a:t>10.  Azure Logic Apps</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Logic Apps service.</a:t>
            </a:r>
          </a:p>
          <a:p>
            <a:pPr lvl="1"/>
            <a:r>
              <a:rPr lang="en-US" sz="1900" dirty="0">
                <a:solidFill>
                  <a:schemeClr val="tx1"/>
                </a:solidFill>
                <a:latin typeface="Times New Roman" panose="02020603050405020304" pitchFamily="18" charset="0"/>
                <a:cs typeface="Times New Roman" panose="02020603050405020304" pitchFamily="18" charset="0"/>
              </a:rPr>
              <a:t>Azure Logic Apps allows you to automate workflows and integrate various services and applications</a:t>
            </a:r>
            <a:r>
              <a:rPr lang="en-US" sz="1700" dirty="0">
                <a:solidFill>
                  <a:schemeClr val="tx1"/>
                </a:solidFill>
                <a:latin typeface="Times New Roman" panose="02020603050405020304" pitchFamily="18" charset="0"/>
                <a:cs typeface="Times New Roman" panose="02020603050405020304" pitchFamily="18" charset="0"/>
              </a:rPr>
              <a:t>.</a:t>
            </a:r>
          </a:p>
          <a:p>
            <a:pPr marL="596900" lvl="1" indent="0">
              <a:buNone/>
            </a:pPr>
            <a:r>
              <a:rPr lang="en-US" sz="1900" dirty="0">
                <a:solidFill>
                  <a:schemeClr val="tx1"/>
                </a:solidFill>
                <a:latin typeface="Times New Roman" panose="02020603050405020304" pitchFamily="18" charset="0"/>
                <a:cs typeface="Times New Roman" panose="02020603050405020304" pitchFamily="18" charset="0"/>
              </a:rPr>
              <a:t>It's important to note that SLAs typically have certain conditions, exclusions, and limitations. Downtime caused by factors outside of Microsoft's control, such as customer misconfigurations or force majeure events, may not be covered by the SLA. Additionally, SLAs may provide service credits to customers if the guaranteed uptime is not met</a:t>
            </a:r>
            <a:r>
              <a:rPr lang="en-US" dirty="0"/>
              <a:t>.</a:t>
            </a:r>
            <a:endParaRPr lang="en-US" sz="1700" dirty="0">
              <a:solidFill>
                <a:schemeClr val="tx1"/>
              </a:solidFill>
              <a:latin typeface="Times New Roman" panose="02020603050405020304" pitchFamily="18" charset="0"/>
              <a:cs typeface="Times New Roman" panose="02020603050405020304" pitchFamily="18" charset="0"/>
            </a:endParaRPr>
          </a:p>
          <a:p>
            <a:pPr marL="114300" indent="0">
              <a:buNone/>
            </a:pPr>
            <a:br>
              <a:rPr lang="en-US" sz="1700" dirty="0">
                <a:solidFill>
                  <a:schemeClr val="tx1"/>
                </a:solidFill>
                <a:latin typeface="Times New Roman" panose="02020603050405020304" pitchFamily="18" charset="0"/>
                <a:cs typeface="Times New Roman" panose="02020603050405020304" pitchFamily="18" charset="0"/>
              </a:rPr>
            </a:br>
            <a:endParaRPr lang="en-US" sz="17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9882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a:t>Azure Service Lifecycle</a:t>
            </a: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61970"/>
            <a:ext cx="8272032" cy="4181530"/>
          </a:xfrm>
        </p:spPr>
        <p:txBody>
          <a:bodyPr>
            <a:normAutofit fontScale="55000" lnSpcReduction="20000"/>
          </a:bodyPr>
          <a:lstStyle/>
          <a:p>
            <a:pPr marL="114300" indent="0">
              <a:buNone/>
            </a:pPr>
            <a:r>
              <a:rPr lang="en-US" sz="2900" dirty="0">
                <a:solidFill>
                  <a:schemeClr val="tx1"/>
                </a:solidFill>
                <a:latin typeface="Times New Roman" panose="02020603050405020304" pitchFamily="18" charset="0"/>
                <a:cs typeface="Times New Roman" panose="02020603050405020304" pitchFamily="18" charset="0"/>
              </a:rPr>
              <a:t>Azure service lifecycles refer to the various stages that a Microsoft Azure service goes through from its initial development and introduction to its eventual retirement or replacement. Understanding the lifecycle of Azure services is important for Azure customers and administrators because it helps them plan for service adoption, updates, and eventual transitions to newer services. Here are the typical stages in the lifecycle of an Azure service:</a:t>
            </a:r>
          </a:p>
          <a:p>
            <a:pPr>
              <a:buFont typeface="+mj-lt"/>
              <a:buAutoNum type="arabicPeriod"/>
            </a:pPr>
            <a:r>
              <a:rPr lang="en-US" sz="2900" b="1" dirty="0">
                <a:solidFill>
                  <a:schemeClr val="tx1"/>
                </a:solidFill>
                <a:latin typeface="Times New Roman" panose="02020603050405020304" pitchFamily="18" charset="0"/>
                <a:cs typeface="Times New Roman" panose="02020603050405020304" pitchFamily="18" charset="0"/>
              </a:rPr>
              <a:t>Development and Introduction</a:t>
            </a:r>
            <a:r>
              <a:rPr lang="en-US" sz="2900" dirty="0">
                <a:solidFill>
                  <a:schemeClr val="tx1"/>
                </a:solidFill>
                <a:latin typeface="Times New Roman" panose="02020603050405020304" pitchFamily="18" charset="0"/>
                <a:cs typeface="Times New Roman" panose="02020603050405020304" pitchFamily="18" charset="0"/>
              </a:rPr>
              <a:t>:</a:t>
            </a:r>
          </a:p>
          <a:p>
            <a:pPr lvl="1"/>
            <a:r>
              <a:rPr lang="en-US" sz="2900" b="1" dirty="0">
                <a:solidFill>
                  <a:schemeClr val="tx1"/>
                </a:solidFill>
                <a:latin typeface="Times New Roman" panose="02020603050405020304" pitchFamily="18" charset="0"/>
                <a:cs typeface="Times New Roman" panose="02020603050405020304" pitchFamily="18" charset="0"/>
              </a:rPr>
              <a:t>Development Phase</a:t>
            </a:r>
            <a:r>
              <a:rPr lang="en-US" sz="2900" dirty="0">
                <a:solidFill>
                  <a:schemeClr val="tx1"/>
                </a:solidFill>
                <a:latin typeface="Times New Roman" panose="02020603050405020304" pitchFamily="18" charset="0"/>
                <a:cs typeface="Times New Roman" panose="02020603050405020304" pitchFamily="18" charset="0"/>
              </a:rPr>
              <a:t>: Microsoft Azure services are initially conceived, designed, and developed by Microsoft's engineering teams. During this phase, the service is created and undergoes extensive testing and quality assurance.</a:t>
            </a:r>
          </a:p>
          <a:p>
            <a:pPr lvl="1"/>
            <a:r>
              <a:rPr lang="en-US" sz="2900" b="1" dirty="0">
                <a:solidFill>
                  <a:schemeClr val="tx1"/>
                </a:solidFill>
                <a:latin typeface="Times New Roman" panose="02020603050405020304" pitchFamily="18" charset="0"/>
                <a:cs typeface="Times New Roman" panose="02020603050405020304" pitchFamily="18" charset="0"/>
              </a:rPr>
              <a:t>Introduction</a:t>
            </a:r>
            <a:r>
              <a:rPr lang="en-US" sz="2900" dirty="0">
                <a:solidFill>
                  <a:schemeClr val="tx1"/>
                </a:solidFill>
                <a:latin typeface="Times New Roman" panose="02020603050405020304" pitchFamily="18" charset="0"/>
                <a:cs typeface="Times New Roman" panose="02020603050405020304" pitchFamily="18" charset="0"/>
              </a:rPr>
              <a:t>: Once development is complete, the service is introduced to the Azure platform and made available to customers. This marks the beginning of its public lifecycle.</a:t>
            </a:r>
          </a:p>
          <a:p>
            <a:pPr>
              <a:buFont typeface="+mj-lt"/>
              <a:buAutoNum type="arabicPeriod"/>
            </a:pPr>
            <a:r>
              <a:rPr lang="en-US" sz="2900" b="1" dirty="0">
                <a:solidFill>
                  <a:schemeClr val="tx1"/>
                </a:solidFill>
                <a:latin typeface="Times New Roman" panose="02020603050405020304" pitchFamily="18" charset="0"/>
                <a:cs typeface="Times New Roman" panose="02020603050405020304" pitchFamily="18" charset="0"/>
              </a:rPr>
              <a:t>General Availability (GA)</a:t>
            </a:r>
            <a:r>
              <a:rPr lang="en-US" sz="2900" dirty="0">
                <a:solidFill>
                  <a:schemeClr val="tx1"/>
                </a:solidFill>
                <a:latin typeface="Times New Roman" panose="02020603050405020304" pitchFamily="18" charset="0"/>
                <a:cs typeface="Times New Roman" panose="02020603050405020304" pitchFamily="18" charset="0"/>
              </a:rPr>
              <a:t>:</a:t>
            </a:r>
          </a:p>
          <a:p>
            <a:pPr lvl="1"/>
            <a:r>
              <a:rPr lang="en-US" sz="2900" b="1" dirty="0">
                <a:solidFill>
                  <a:schemeClr val="tx1"/>
                </a:solidFill>
                <a:latin typeface="Times New Roman" panose="02020603050405020304" pitchFamily="18" charset="0"/>
                <a:cs typeface="Times New Roman" panose="02020603050405020304" pitchFamily="18" charset="0"/>
              </a:rPr>
              <a:t>GA Phase</a:t>
            </a:r>
            <a:r>
              <a:rPr lang="en-US" sz="2900" dirty="0">
                <a:solidFill>
                  <a:schemeClr val="tx1"/>
                </a:solidFill>
                <a:latin typeface="Times New Roman" panose="02020603050405020304" pitchFamily="18" charset="0"/>
                <a:cs typeface="Times New Roman" panose="02020603050405020304" pitchFamily="18" charset="0"/>
              </a:rPr>
              <a:t>: This is the stage where the service is generally available to all Azure customers. It is considered mature and stable, and Microsoft provides support and SLAs for the service. Customers can start using it for production workloads.</a:t>
            </a:r>
          </a:p>
          <a:p>
            <a:pPr marL="342900" indent="-228600">
              <a:buFont typeface="+mj-lt"/>
              <a:buAutoNum type="arabicPeriod"/>
            </a:pPr>
            <a:endParaRPr lang="en-US"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190158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pPr algn="ctr"/>
            <a:r>
              <a:rPr lang="en-US" sz="2000" b="1" dirty="0"/>
              <a:t>Introduction</a:t>
            </a:r>
            <a:br>
              <a:rPr lang="en-US" sz="2000" b="1" dirty="0"/>
            </a:b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43728"/>
            <a:ext cx="7109064" cy="1745286"/>
          </a:xfrm>
        </p:spPr>
        <p:txBody>
          <a:bodyPr>
            <a:normAutofit/>
          </a:bodyPr>
          <a:lstStyle/>
          <a:p>
            <a:pPr>
              <a:lnSpc>
                <a:spcPct val="100000"/>
              </a:lnSpc>
            </a:pPr>
            <a:r>
              <a:rPr lang="en-US" sz="1600" dirty="0">
                <a:solidFill>
                  <a:schemeClr val="tx1"/>
                </a:solidFill>
                <a:latin typeface="Times New Roman" panose="02020603050405020304" pitchFamily="18" charset="0"/>
                <a:cs typeface="Times New Roman" panose="02020603050405020304" pitchFamily="18" charset="0"/>
              </a:rPr>
              <a:t>Azure SLA, which stands for Service Level Agreement, is a commitment made by Microsoft for the availability and uptime of its cloud services and resources within the Azure cloud platform. SLAs define the level of service that customers can expect and provide a guarantee of reliability for Azure services. Microsoft Azure offers SLAs for a wide range of its services, including virtual machines, databases, storage, networking, and more</a:t>
            </a:r>
            <a:r>
              <a:rPr lang="en-US" dirty="0">
                <a:solidFill>
                  <a:schemeClr val="tx1"/>
                </a:solidFill>
                <a:latin typeface="Times New Roman" panose="02020603050405020304" pitchFamily="18" charset="0"/>
                <a:cs typeface="Times New Roman" panose="02020603050405020304" pitchFamily="18" charset="0"/>
              </a:rPr>
              <a:t>.</a:t>
            </a:r>
          </a:p>
          <a:p>
            <a:pPr>
              <a:lnSpc>
                <a:spcPct val="100000"/>
              </a:lnSpc>
            </a:pP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22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a:t>Azure Service Lifecycle</a:t>
            </a: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21026"/>
            <a:ext cx="8520600" cy="3647849"/>
          </a:xfrm>
        </p:spPr>
        <p:txBody>
          <a:bodyPr>
            <a:noAutofit/>
          </a:bodyPr>
          <a:lstStyle/>
          <a:p>
            <a:pPr marL="114300" indent="0">
              <a:buNone/>
            </a:pPr>
            <a:r>
              <a:rPr lang="en-US" sz="1500" b="1" dirty="0"/>
              <a:t>3. </a:t>
            </a:r>
            <a:r>
              <a:rPr lang="en-US" sz="1500" b="1" dirty="0">
                <a:solidFill>
                  <a:schemeClr val="tx1"/>
                </a:solidFill>
                <a:latin typeface="Times New Roman" panose="02020603050405020304" pitchFamily="18" charset="0"/>
                <a:cs typeface="Times New Roman" panose="02020603050405020304" pitchFamily="18" charset="0"/>
              </a:rPr>
              <a:t>Updates and Enhancements</a:t>
            </a:r>
            <a:r>
              <a:rPr lang="en-US" sz="1500" dirty="0">
                <a:solidFill>
                  <a:schemeClr val="tx1"/>
                </a:solidFill>
                <a:latin typeface="Times New Roman" panose="02020603050405020304" pitchFamily="18" charset="0"/>
                <a:cs typeface="Times New Roman" panose="02020603050405020304" pitchFamily="18" charset="0"/>
              </a:rPr>
              <a:t>:</a:t>
            </a:r>
          </a:p>
          <a:p>
            <a:pPr lvl="1"/>
            <a:r>
              <a:rPr lang="en-US" sz="1500" b="1" dirty="0">
                <a:solidFill>
                  <a:schemeClr val="tx1"/>
                </a:solidFill>
                <a:latin typeface="Times New Roman" panose="02020603050405020304" pitchFamily="18" charset="0"/>
                <a:cs typeface="Times New Roman" panose="02020603050405020304" pitchFamily="18" charset="0"/>
              </a:rPr>
              <a:t>Active Development</a:t>
            </a:r>
            <a:r>
              <a:rPr lang="en-US" sz="1500" dirty="0">
                <a:solidFill>
                  <a:schemeClr val="tx1"/>
                </a:solidFill>
                <a:latin typeface="Times New Roman" panose="02020603050405020304" pitchFamily="18" charset="0"/>
                <a:cs typeface="Times New Roman" panose="02020603050405020304" pitchFamily="18" charset="0"/>
              </a:rPr>
              <a:t>: Azure services continue to receive updates, enhancements, and new features to meet evolving customer needs and to address security and performance issues. These updates may include bug fixes, performance improvements, and new functionality.</a:t>
            </a:r>
          </a:p>
          <a:p>
            <a:pPr marL="114300" indent="0">
              <a:buNone/>
            </a:pPr>
            <a:r>
              <a:rPr lang="en-US" sz="1500" b="1" dirty="0">
                <a:solidFill>
                  <a:schemeClr val="tx1"/>
                </a:solidFill>
                <a:latin typeface="Times New Roman" panose="02020603050405020304" pitchFamily="18" charset="0"/>
                <a:cs typeface="Times New Roman" panose="02020603050405020304" pitchFamily="18" charset="0"/>
              </a:rPr>
              <a:t>4. Retirement and Deprecation</a:t>
            </a:r>
            <a:r>
              <a:rPr lang="en-US" sz="1500" dirty="0">
                <a:solidFill>
                  <a:schemeClr val="tx1"/>
                </a:solidFill>
                <a:latin typeface="Times New Roman" panose="02020603050405020304" pitchFamily="18" charset="0"/>
                <a:cs typeface="Times New Roman" panose="02020603050405020304" pitchFamily="18" charset="0"/>
              </a:rPr>
              <a:t>:</a:t>
            </a:r>
          </a:p>
          <a:p>
            <a:pPr lvl="1"/>
            <a:r>
              <a:rPr lang="en-US" sz="1500" b="1" dirty="0">
                <a:solidFill>
                  <a:schemeClr val="tx1"/>
                </a:solidFill>
                <a:latin typeface="Times New Roman" panose="02020603050405020304" pitchFamily="18" charset="0"/>
                <a:cs typeface="Times New Roman" panose="02020603050405020304" pitchFamily="18" charset="0"/>
              </a:rPr>
              <a:t>Deprecation Notice</a:t>
            </a:r>
            <a:r>
              <a:rPr lang="en-US" sz="1500" dirty="0">
                <a:solidFill>
                  <a:schemeClr val="tx1"/>
                </a:solidFill>
                <a:latin typeface="Times New Roman" panose="02020603050405020304" pitchFamily="18" charset="0"/>
                <a:cs typeface="Times New Roman" panose="02020603050405020304" pitchFamily="18" charset="0"/>
              </a:rPr>
              <a:t>: Over time, Azure services may become outdated or redundant due to technology advancements or shifts in customer requirements. Microsoft typically provides advance notice (often several months to years) to customers about the deprecation of a service. During this period, customers are encouraged to plan for migration to alternative services.</a:t>
            </a:r>
          </a:p>
          <a:p>
            <a:pPr lvl="1"/>
            <a:r>
              <a:rPr lang="en-US" sz="1500" b="1" dirty="0">
                <a:solidFill>
                  <a:schemeClr val="tx1"/>
                </a:solidFill>
                <a:latin typeface="Times New Roman" panose="02020603050405020304" pitchFamily="18" charset="0"/>
                <a:cs typeface="Times New Roman" panose="02020603050405020304" pitchFamily="18" charset="0"/>
              </a:rPr>
              <a:t>End of Life (EOL)</a:t>
            </a:r>
            <a:r>
              <a:rPr lang="en-US" sz="1500" dirty="0">
                <a:solidFill>
                  <a:schemeClr val="tx1"/>
                </a:solidFill>
                <a:latin typeface="Times New Roman" panose="02020603050405020304" pitchFamily="18" charset="0"/>
                <a:cs typeface="Times New Roman" panose="02020603050405020304" pitchFamily="18" charset="0"/>
              </a:rPr>
              <a:t>: After the deprecation period, the service is officially retired, and Microsoft may no longer provide support or updates for it. Customers are strongly advised to migrate their workloads to supported alternatives to avoid disruptions.</a:t>
            </a:r>
          </a:p>
          <a:p>
            <a:pPr marL="114300" indent="0">
              <a:buNone/>
            </a:pPr>
            <a:endParaRPr lang="en-US" sz="1600" dirty="0"/>
          </a:p>
        </p:txBody>
      </p:sp>
    </p:spTree>
    <p:extLst>
      <p:ext uri="{BB962C8B-B14F-4D97-AF65-F5344CB8AC3E}">
        <p14:creationId xmlns:p14="http://schemas.microsoft.com/office/powerpoint/2010/main" val="14900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a:t>Azure Service Lifecycle</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01148"/>
            <a:ext cx="8229327" cy="4161182"/>
          </a:xfrm>
        </p:spPr>
        <p:txBody>
          <a:bodyPr>
            <a:normAutofit fontScale="92500" lnSpcReduction="20000"/>
          </a:bodyPr>
          <a:lstStyle/>
          <a:p>
            <a:pPr marL="114300" indent="0">
              <a:buNone/>
            </a:pPr>
            <a:r>
              <a:rPr lang="en-US" sz="1500" b="1" dirty="0">
                <a:solidFill>
                  <a:schemeClr val="tx1"/>
                </a:solidFill>
              </a:rPr>
              <a:t>5. Migration and Transition</a:t>
            </a:r>
            <a:r>
              <a:rPr lang="en-US" sz="1500" dirty="0">
                <a:solidFill>
                  <a:schemeClr val="tx1"/>
                </a:solidFill>
              </a:rPr>
              <a:t>:</a:t>
            </a:r>
          </a:p>
          <a:p>
            <a:pPr lvl="1"/>
            <a:r>
              <a:rPr lang="en-US" sz="1500" b="1" dirty="0">
                <a:solidFill>
                  <a:schemeClr val="tx1"/>
                </a:solidFill>
              </a:rPr>
              <a:t>Migration Assistance</a:t>
            </a:r>
            <a:r>
              <a:rPr lang="en-US" sz="1500" dirty="0">
                <a:solidFill>
                  <a:schemeClr val="tx1"/>
                </a:solidFill>
              </a:rPr>
              <a:t>: Microsoft often provides tools, documentation, and guidance to help customers migrate from deprecated services to newer ones or to re-architect their applications.</a:t>
            </a:r>
          </a:p>
          <a:p>
            <a:pPr lvl="1"/>
            <a:r>
              <a:rPr lang="en-US" sz="1500" b="1" dirty="0">
                <a:solidFill>
                  <a:schemeClr val="tx1"/>
                </a:solidFill>
              </a:rPr>
              <a:t>Service Continuity</a:t>
            </a:r>
            <a:r>
              <a:rPr lang="en-US" sz="1500" dirty="0">
                <a:solidFill>
                  <a:schemeClr val="tx1"/>
                </a:solidFill>
              </a:rPr>
              <a:t>: Customers are responsible for ensuring the continuity of their services during migration. This may involve modifying configurations, updating code, and testing.</a:t>
            </a:r>
          </a:p>
          <a:p>
            <a:pPr marL="114300" indent="0">
              <a:buNone/>
            </a:pPr>
            <a:r>
              <a:rPr lang="en-US" sz="1500" b="1" dirty="0">
                <a:solidFill>
                  <a:schemeClr val="tx1"/>
                </a:solidFill>
              </a:rPr>
              <a:t>6. Replacement and Successor Services</a:t>
            </a:r>
            <a:r>
              <a:rPr lang="en-US" sz="1500" dirty="0">
                <a:solidFill>
                  <a:schemeClr val="tx1"/>
                </a:solidFill>
              </a:rPr>
              <a:t>:</a:t>
            </a:r>
          </a:p>
          <a:p>
            <a:pPr lvl="1"/>
            <a:r>
              <a:rPr lang="en-US" sz="1500" dirty="0">
                <a:solidFill>
                  <a:schemeClr val="tx1"/>
                </a:solidFill>
              </a:rPr>
              <a:t>In some cases, Microsoft may introduce new services that replace or offer similar functionality to deprecated services. Customers can consider adopting these successor services for their workloads.</a:t>
            </a:r>
          </a:p>
          <a:p>
            <a:pPr marL="114300" indent="0">
              <a:buNone/>
            </a:pPr>
            <a:r>
              <a:rPr lang="en-US" sz="1500" b="1" dirty="0">
                <a:solidFill>
                  <a:schemeClr val="tx1"/>
                </a:solidFill>
              </a:rPr>
              <a:t>7. Archive and Historical Data</a:t>
            </a:r>
            <a:r>
              <a:rPr lang="en-US" sz="1500" dirty="0">
                <a:solidFill>
                  <a:schemeClr val="tx1"/>
                </a:solidFill>
              </a:rPr>
              <a:t>:</a:t>
            </a:r>
          </a:p>
          <a:p>
            <a:pPr lvl="1"/>
            <a:r>
              <a:rPr lang="en-US" sz="1500" dirty="0">
                <a:solidFill>
                  <a:schemeClr val="tx1"/>
                </a:solidFill>
              </a:rPr>
              <a:t>Customers may need to plan for the archival and retention of historical data and resources associated with retired services, as access to these resources may no longer be available through the Azure portal.</a:t>
            </a:r>
          </a:p>
          <a:p>
            <a:pPr marL="114300" indent="0">
              <a:buNone/>
            </a:pPr>
            <a:r>
              <a:rPr lang="en-US" sz="1500" dirty="0">
                <a:solidFill>
                  <a:schemeClr val="tx1"/>
                </a:solidFill>
              </a:rPr>
              <a:t>It's crucial for Azure customers to stay informed about the lifecycle status of the services they rely on and to proactively plan for changes, especially when services are deprecated. </a:t>
            </a:r>
          </a:p>
          <a:p>
            <a:pPr marL="114300" indent="0">
              <a:buNone/>
            </a:pPr>
            <a:br>
              <a:rPr lang="en-US" sz="1500" dirty="0">
                <a:solidFill>
                  <a:schemeClr val="tx1"/>
                </a:solidFill>
              </a:rPr>
            </a:br>
            <a:r>
              <a:rPr lang="en-US" sz="1500" b="0" i="0" dirty="0">
                <a:solidFill>
                  <a:schemeClr val="tx1"/>
                </a:solidFill>
                <a:effectLst/>
                <a:latin typeface="Segoe UI" panose="020B0502040204020203" pitchFamily="34" charset="0"/>
              </a:rPr>
              <a:t>.</a:t>
            </a:r>
          </a:p>
          <a:p>
            <a:pPr marL="114300" indent="0">
              <a:buNone/>
            </a:pPr>
            <a:endParaRPr lang="en-US" sz="1200" dirty="0"/>
          </a:p>
        </p:txBody>
      </p:sp>
    </p:spTree>
    <p:extLst>
      <p:ext uri="{BB962C8B-B14F-4D97-AF65-F5344CB8AC3E}">
        <p14:creationId xmlns:p14="http://schemas.microsoft.com/office/powerpoint/2010/main" val="3886109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2"/>
          <p:cNvSpPr txBox="1">
            <a:spLocks noGrp="1"/>
          </p:cNvSpPr>
          <p:nvPr>
            <p:ph type="body" idx="1"/>
          </p:nvPr>
        </p:nvSpPr>
        <p:spPr>
          <a:xfrm>
            <a:off x="311700" y="465825"/>
            <a:ext cx="8520600" cy="41031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1200"/>
              </a:spcAft>
              <a:buNone/>
            </a:pPr>
            <a:r>
              <a:rPr lang="en" sz="2500">
                <a:solidFill>
                  <a:schemeClr val="dk1"/>
                </a:solidFill>
              </a:rPr>
              <a:t>Thank You.</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794852-CC09-8594-2302-4B5E30E47AE9}"/>
              </a:ext>
            </a:extLst>
          </p:cNvPr>
          <p:cNvGraphicFramePr>
            <a:graphicFrameLocks noGrp="1"/>
          </p:cNvGraphicFramePr>
          <p:nvPr>
            <p:extLst>
              <p:ext uri="{D42A27DB-BD31-4B8C-83A1-F6EECF244321}">
                <p14:modId xmlns:p14="http://schemas.microsoft.com/office/powerpoint/2010/main" val="3642469068"/>
              </p:ext>
            </p:extLst>
          </p:nvPr>
        </p:nvGraphicFramePr>
        <p:xfrm>
          <a:off x="960120" y="2760133"/>
          <a:ext cx="6849532" cy="2042160"/>
        </p:xfrm>
        <a:graphic>
          <a:graphicData uri="http://schemas.openxmlformats.org/drawingml/2006/table">
            <a:tbl>
              <a:tblPr/>
              <a:tblGrid>
                <a:gridCol w="1733102">
                  <a:extLst>
                    <a:ext uri="{9D8B030D-6E8A-4147-A177-3AD203B41FA5}">
                      <a16:colId xmlns:a16="http://schemas.microsoft.com/office/drawing/2014/main" val="519140169"/>
                    </a:ext>
                  </a:extLst>
                </a:gridCol>
                <a:gridCol w="1733102">
                  <a:extLst>
                    <a:ext uri="{9D8B030D-6E8A-4147-A177-3AD203B41FA5}">
                      <a16:colId xmlns:a16="http://schemas.microsoft.com/office/drawing/2014/main" val="2543001756"/>
                    </a:ext>
                  </a:extLst>
                </a:gridCol>
                <a:gridCol w="1733102">
                  <a:extLst>
                    <a:ext uri="{9D8B030D-6E8A-4147-A177-3AD203B41FA5}">
                      <a16:colId xmlns:a16="http://schemas.microsoft.com/office/drawing/2014/main" val="2274762363"/>
                    </a:ext>
                  </a:extLst>
                </a:gridCol>
                <a:gridCol w="1650226">
                  <a:extLst>
                    <a:ext uri="{9D8B030D-6E8A-4147-A177-3AD203B41FA5}">
                      <a16:colId xmlns:a16="http://schemas.microsoft.com/office/drawing/2014/main" val="1349603367"/>
                    </a:ext>
                  </a:extLst>
                </a:gridCol>
              </a:tblGrid>
              <a:tr h="369501">
                <a:tc>
                  <a:txBody>
                    <a:bodyPr/>
                    <a:lstStyle/>
                    <a:p>
                      <a:pPr algn="l"/>
                      <a:r>
                        <a:rPr lang="en-ID" b="0">
                          <a:effectLst/>
                        </a:rPr>
                        <a:t>SLA percentage</a:t>
                      </a:r>
                    </a:p>
                  </a:txBody>
                  <a:tcPr anchor="ctr">
                    <a:lnL>
                      <a:noFill/>
                    </a:lnL>
                    <a:lnR>
                      <a:noFill/>
                    </a:lnR>
                    <a:lnT>
                      <a:noFill/>
                    </a:lnT>
                    <a:lnB w="7620" cap="flat" cmpd="sng" algn="ctr">
                      <a:solidFill>
                        <a:schemeClr val="bg1"/>
                      </a:solidFill>
                      <a:prstDash val="solid"/>
                      <a:round/>
                      <a:headEnd type="none" w="med" len="med"/>
                      <a:tailEnd type="none" w="med" len="med"/>
                    </a:lnB>
                    <a:solidFill>
                      <a:srgbClr val="FFFFFF"/>
                    </a:solidFill>
                  </a:tcPr>
                </a:tc>
                <a:tc>
                  <a:txBody>
                    <a:bodyPr/>
                    <a:lstStyle/>
                    <a:p>
                      <a:pPr algn="l"/>
                      <a:r>
                        <a:rPr lang="en-ID" b="0">
                          <a:effectLst/>
                        </a:rPr>
                        <a:t>Downtime per week</a:t>
                      </a:r>
                    </a:p>
                  </a:txBody>
                  <a:tcPr anchor="ctr">
                    <a:lnL>
                      <a:noFill/>
                    </a:lnL>
                    <a:lnR>
                      <a:noFill/>
                    </a:lnR>
                    <a:lnT>
                      <a:noFill/>
                    </a:lnT>
                    <a:lnB w="7620" cap="flat" cmpd="sng" algn="ctr">
                      <a:solidFill>
                        <a:schemeClr val="bg1"/>
                      </a:solidFill>
                      <a:prstDash val="solid"/>
                      <a:round/>
                      <a:headEnd type="none" w="med" len="med"/>
                      <a:tailEnd type="none" w="med" len="med"/>
                    </a:lnB>
                    <a:solidFill>
                      <a:srgbClr val="FFFFFF"/>
                    </a:solidFill>
                  </a:tcPr>
                </a:tc>
                <a:tc>
                  <a:txBody>
                    <a:bodyPr/>
                    <a:lstStyle/>
                    <a:p>
                      <a:pPr algn="l"/>
                      <a:r>
                        <a:rPr lang="en-ID" b="0">
                          <a:effectLst/>
                        </a:rPr>
                        <a:t>Downtime per month</a:t>
                      </a:r>
                    </a:p>
                  </a:txBody>
                  <a:tcPr anchor="ctr">
                    <a:lnL>
                      <a:noFill/>
                    </a:lnL>
                    <a:lnR>
                      <a:noFill/>
                    </a:lnR>
                    <a:lnT>
                      <a:noFill/>
                    </a:lnT>
                    <a:lnB w="7620" cap="flat" cmpd="sng" algn="ctr">
                      <a:solidFill>
                        <a:schemeClr val="bg1"/>
                      </a:solidFill>
                      <a:prstDash val="solid"/>
                      <a:round/>
                      <a:headEnd type="none" w="med" len="med"/>
                      <a:tailEnd type="none" w="med" len="med"/>
                    </a:lnB>
                    <a:solidFill>
                      <a:srgbClr val="FFFFFF"/>
                    </a:solidFill>
                  </a:tcPr>
                </a:tc>
                <a:tc>
                  <a:txBody>
                    <a:bodyPr/>
                    <a:lstStyle/>
                    <a:p>
                      <a:pPr algn="l"/>
                      <a:r>
                        <a:rPr lang="en-ID" b="0">
                          <a:effectLst/>
                        </a:rPr>
                        <a:t>Downtime per year</a:t>
                      </a:r>
                    </a:p>
                  </a:txBody>
                  <a:tcPr anchor="ctr">
                    <a:lnL>
                      <a:noFill/>
                    </a:lnL>
                    <a:lnR>
                      <a:noFill/>
                    </a:lnR>
                    <a:lnT>
                      <a:noFill/>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940717679"/>
                  </a:ext>
                </a:extLst>
              </a:tr>
              <a:tr h="217353">
                <a:tc>
                  <a:txBody>
                    <a:bodyPr/>
                    <a:lstStyle/>
                    <a:p>
                      <a:pPr algn="l"/>
                      <a:r>
                        <a:rPr lang="en-ID" dirty="0">
                          <a:effectLst/>
                        </a:rPr>
                        <a:t>99</a:t>
                      </a:r>
                    </a:p>
                  </a:txBody>
                  <a:tcPr anchor="ctr">
                    <a:lnL>
                      <a:noFill/>
                    </a:lnL>
                    <a:lnR>
                      <a:noFill/>
                    </a:lnR>
                    <a:lnT w="762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1.68 hours</a:t>
                      </a:r>
                    </a:p>
                  </a:txBody>
                  <a:tcPr anchor="ctr">
                    <a:lnL>
                      <a:noFill/>
                    </a:lnL>
                    <a:lnR>
                      <a:noFill/>
                    </a:lnR>
                    <a:lnT w="762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7.2 hours</a:t>
                      </a:r>
                    </a:p>
                  </a:txBody>
                  <a:tcPr anchor="ctr">
                    <a:lnL>
                      <a:noFill/>
                    </a:lnL>
                    <a:lnR>
                      <a:noFill/>
                    </a:lnR>
                    <a:lnT w="762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3.65 days</a:t>
                      </a:r>
                    </a:p>
                  </a:txBody>
                  <a:tcPr anchor="ctr">
                    <a:lnL>
                      <a:noFill/>
                    </a:lnL>
                    <a:lnR>
                      <a:noFill/>
                    </a:lnR>
                    <a:lnT w="762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934942351"/>
                  </a:ext>
                </a:extLst>
              </a:tr>
              <a:tr h="217353">
                <a:tc>
                  <a:txBody>
                    <a:bodyPr/>
                    <a:lstStyle/>
                    <a:p>
                      <a:pPr algn="l"/>
                      <a:r>
                        <a:rPr lang="en-ID" dirty="0">
                          <a:effectLst/>
                        </a:rPr>
                        <a:t>99.9</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10.1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43.2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8.76 hours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895290369"/>
                  </a:ext>
                </a:extLst>
              </a:tr>
              <a:tr h="217353">
                <a:tc>
                  <a:txBody>
                    <a:bodyPr/>
                    <a:lstStyle/>
                    <a:p>
                      <a:pPr algn="l"/>
                      <a:r>
                        <a:rPr lang="en-ID">
                          <a:effectLst/>
                        </a:rPr>
                        <a:t>99.95</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5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21.6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4.38 hours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964883014"/>
                  </a:ext>
                </a:extLst>
              </a:tr>
              <a:tr h="217353">
                <a:tc>
                  <a:txBody>
                    <a:bodyPr/>
                    <a:lstStyle/>
                    <a:p>
                      <a:pPr algn="l"/>
                      <a:r>
                        <a:rPr lang="en-ID">
                          <a:effectLst/>
                        </a:rPr>
                        <a:t>99.99</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1.01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4.32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52.56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27272344"/>
                  </a:ext>
                </a:extLst>
              </a:tr>
              <a:tr h="217353">
                <a:tc>
                  <a:txBody>
                    <a:bodyPr/>
                    <a:lstStyle/>
                    <a:p>
                      <a:pPr algn="l"/>
                      <a:r>
                        <a:rPr lang="en-ID">
                          <a:effectLst/>
                        </a:rPr>
                        <a:t>99.999</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6 seconds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a:effectLst/>
                        </a:rPr>
                        <a:t>25.9 seconds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D" dirty="0">
                          <a:effectLst/>
                        </a:rPr>
                        <a:t>5.26 minutes</a:t>
                      </a:r>
                    </a:p>
                  </a:txBody>
                  <a:tcPr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07868324"/>
                  </a:ext>
                </a:extLst>
              </a:tr>
            </a:tbl>
          </a:graphicData>
        </a:graphic>
      </p:graphicFrame>
      <p:sp>
        <p:nvSpPr>
          <p:cNvPr id="3" name="Rectangle 1">
            <a:extLst>
              <a:ext uri="{FF2B5EF4-FFF2-40B4-BE49-F238E27FC236}">
                <a16:creationId xmlns:a16="http://schemas.microsoft.com/office/drawing/2014/main" id="{07BFD62C-895D-0B9B-A285-7C49546292C0}"/>
              </a:ext>
            </a:extLst>
          </p:cNvPr>
          <p:cNvSpPr>
            <a:spLocks noChangeArrowheads="1"/>
          </p:cNvSpPr>
          <p:nvPr/>
        </p:nvSpPr>
        <p:spPr bwMode="auto">
          <a:xfrm>
            <a:off x="352213" y="-57586"/>
            <a:ext cx="778256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gency FB" panose="020B0503020202020204" pitchFamily="34" charset="0"/>
              </a:rPr>
              <a:t>A </a:t>
            </a:r>
            <a:r>
              <a:rPr kumimoji="0" lang="en-US" altLang="en-US" sz="1000" b="1" i="1" u="none" strike="noStrike" cap="none" normalizeH="0" baseline="0" dirty="0">
                <a:ln>
                  <a:noFill/>
                </a:ln>
                <a:solidFill>
                  <a:schemeClr val="tx1"/>
                </a:solidFill>
                <a:effectLst/>
                <a:latin typeface="Agency FB" panose="020B0503020202020204" pitchFamily="34" charset="0"/>
              </a:rPr>
              <a:t>service-level agreement (SLA)</a:t>
            </a:r>
            <a:r>
              <a:rPr kumimoji="0" lang="en-US" altLang="en-US" sz="1000" b="1" i="0" u="none" strike="noStrike" cap="none" normalizeH="0" baseline="0" dirty="0">
                <a:ln>
                  <a:noFill/>
                </a:ln>
                <a:solidFill>
                  <a:schemeClr val="tx1"/>
                </a:solidFill>
                <a:effectLst/>
                <a:latin typeface="Agency FB" panose="020B0503020202020204" pitchFamily="34" charset="0"/>
              </a:rPr>
              <a:t> is a formal agreement between a service company and the customer. For Azure, this agreement defines the performance standards that Microsoft commits to for you, the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gency FB" panose="020B0503020202020204" pitchFamily="34" charset="0"/>
              </a:rPr>
              <a:t>Here’s a table to give you a sense of how total downtime decreases as the SLA percentage increases from 99 percent to 99.999 percent: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gency FB" panose="020B0503020202020204" pitchFamily="34" charset="0"/>
              </a:rPr>
              <a:t>What are service credits?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gency FB" panose="020B0503020202020204" pitchFamily="34" charset="0"/>
              </a:rPr>
              <a:t>A service credit is the percentage of the fees you paid that are credited back to you according to the claim approval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gency FB" panose="020B0503020202020204" pitchFamily="34" charset="0"/>
              </a:rPr>
              <a:t>An SLA describes how Microsoft responds when an Azure service fails to perform to its specification. For example, you might receive a discount on your Azure bill as compensation when a service fails to perform according to its SLA.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gency FB" panose="020B0503020202020204" pitchFamily="34" charset="0"/>
              </a:rPr>
              <a:t>Free products typically don’t have an SLA.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strike="noStrike" cap="none" normalizeH="0" baseline="0" dirty="0">
                <a:ln>
                  <a:noFill/>
                </a:ln>
                <a:effectLst/>
                <a:latin typeface="Agency FB" panose="020B0503020202020204" pitchFamily="34" charset="0"/>
                <a:hlinkClick r:id="rId2" tooltip="Azure status">
                  <a:extLst>
                    <a:ext uri="{A12FA001-AC4F-418D-AE19-62706E023703}">
                      <ahyp:hlinkClr xmlns:ahyp="http://schemas.microsoft.com/office/drawing/2018/hyperlinkcolor" val="tx"/>
                    </a:ext>
                  </a:extLst>
                </a:hlinkClick>
              </a:rPr>
              <a:t>Azure status</a:t>
            </a:r>
            <a:r>
              <a:rPr kumimoji="0" lang="en-US" altLang="en-US" sz="1000" b="0" i="0" strike="noStrike" cap="none" normalizeH="0" baseline="0" dirty="0">
                <a:ln>
                  <a:noFill/>
                </a:ln>
                <a:effectLst/>
                <a:latin typeface="Agency FB" panose="020B0503020202020204" pitchFamily="34" charset="0"/>
              </a:rPr>
              <a:t> provides a global view of the health of Azure services and regions. If you suspect there’s an outage, this is often a good place to start your investigation.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strike="noStrike" cap="none" normalizeH="0" baseline="0" dirty="0">
              <a:ln>
                <a:noFill/>
              </a:ln>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gency FB" panose="020B0503020202020204" pitchFamily="34" charset="0"/>
              </a:rPr>
              <a:t>SLA for Virtual Machines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effectLst/>
                <a:latin typeface="Agency FB" panose="020B0503020202020204" pitchFamily="34" charset="0"/>
              </a:rPr>
              <a:t>For all Virtual Machines that have two or more instances deployed across two or more Availability Zones in the same Azure region, we guarantee you will have Virtual Machine Connectivity to at least one instance at least 99.99% of the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effectLst/>
                <a:latin typeface="Agency FB" panose="020B0503020202020204" pitchFamily="34" charset="0"/>
              </a:rPr>
              <a:t>For all Virtual Machines that have two or more instances deployed in the same Availability Set, we guarantee you will have Virtual Machine Connectivity to at least one instance at least 99.95% of the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effectLst/>
                <a:latin typeface="Agency FB" panose="020B0503020202020204" pitchFamily="34" charset="0"/>
              </a:rPr>
              <a:t>For any Single Instance Virtual Machine using premium storage for all Operating System Disks and Data Disks, we guarantee you will have Virtual Machine Connectivity of at least 99.9%.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90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861391"/>
            <a:ext cx="8328717" cy="4061792"/>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Availability Commitment</a:t>
            </a:r>
            <a:r>
              <a:rPr lang="en-US" sz="1600" dirty="0">
                <a:solidFill>
                  <a:schemeClr val="tx1"/>
                </a:solidFill>
                <a:latin typeface="Times New Roman" panose="02020603050405020304" pitchFamily="18" charset="0"/>
                <a:cs typeface="Times New Roman" panose="02020603050405020304" pitchFamily="18" charset="0"/>
              </a:rPr>
              <a:t>: Azure SLAs specify the minimum level of availability that Microsoft guarantees for a particular service. This is usually expressed as a percentage of uptime over a given time period, such as 99.9% uptime per month.</a:t>
            </a:r>
          </a:p>
          <a:p>
            <a:r>
              <a:rPr lang="en-US" sz="1600" b="1" dirty="0">
                <a:solidFill>
                  <a:schemeClr val="tx1"/>
                </a:solidFill>
                <a:latin typeface="Times New Roman" panose="02020603050405020304" pitchFamily="18" charset="0"/>
                <a:cs typeface="Times New Roman" panose="02020603050405020304" pitchFamily="18" charset="0"/>
              </a:rPr>
              <a:t>Downtime Allowance</a:t>
            </a:r>
            <a:r>
              <a:rPr lang="en-US" sz="1600" dirty="0">
                <a:solidFill>
                  <a:schemeClr val="tx1"/>
                </a:solidFill>
                <a:latin typeface="Times New Roman" panose="02020603050405020304" pitchFamily="18" charset="0"/>
                <a:cs typeface="Times New Roman" panose="02020603050405020304" pitchFamily="18" charset="0"/>
              </a:rPr>
              <a:t>: Azure SLAs also define the allowable downtime for a service. If the service experiences more downtime than the SLA allows, customers may be eligible for service credits.</a:t>
            </a:r>
          </a:p>
          <a:p>
            <a:r>
              <a:rPr lang="en-US" sz="1600" b="1" dirty="0">
                <a:solidFill>
                  <a:schemeClr val="tx1"/>
                </a:solidFill>
                <a:latin typeface="Times New Roman" panose="02020603050405020304" pitchFamily="18" charset="0"/>
                <a:cs typeface="Times New Roman" panose="02020603050405020304" pitchFamily="18" charset="0"/>
              </a:rPr>
              <a:t>Service Credits</a:t>
            </a:r>
            <a:r>
              <a:rPr lang="en-US" sz="1600" dirty="0">
                <a:solidFill>
                  <a:schemeClr val="tx1"/>
                </a:solidFill>
                <a:latin typeface="Times New Roman" panose="02020603050405020304" pitchFamily="18" charset="0"/>
                <a:cs typeface="Times New Roman" panose="02020603050405020304" pitchFamily="18" charset="0"/>
              </a:rPr>
              <a:t>: In the event that Azure services do not meet their SLA commitments, Microsoft may provide customers with service credits. These credits can be used to offset future Azure service charges</a:t>
            </a:r>
          </a:p>
          <a:p>
            <a:r>
              <a:rPr lang="en-US" sz="1600" b="1" dirty="0">
                <a:solidFill>
                  <a:schemeClr val="tx1"/>
                </a:solidFill>
                <a:latin typeface="Times New Roman" panose="02020603050405020304" pitchFamily="18" charset="0"/>
                <a:cs typeface="Times New Roman" panose="02020603050405020304" pitchFamily="18" charset="0"/>
              </a:rPr>
              <a:t>Service-Specific SLAs</a:t>
            </a:r>
            <a:r>
              <a:rPr lang="en-US" sz="1600" dirty="0">
                <a:solidFill>
                  <a:schemeClr val="tx1"/>
                </a:solidFill>
                <a:latin typeface="Times New Roman" panose="02020603050405020304" pitchFamily="18" charset="0"/>
                <a:cs typeface="Times New Roman" panose="02020603050405020304" pitchFamily="18" charset="0"/>
              </a:rPr>
              <a:t>: Different Azure services may have different SLAs. For example, Azure Virtual Machines may have a different SLA compared to Azure SQL Database or Azure Blob Storage. Customers should review the SLA for each specific service they are using.</a:t>
            </a:r>
          </a:p>
          <a:p>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p>
        </p:txBody>
      </p:sp>
      <p:sp>
        <p:nvSpPr>
          <p:cNvPr id="8" name="Title 7">
            <a:extLst>
              <a:ext uri="{FF2B5EF4-FFF2-40B4-BE49-F238E27FC236}">
                <a16:creationId xmlns:a16="http://schemas.microsoft.com/office/drawing/2014/main" id="{D550CEC2-8AF4-F390-42C3-3EF6EEFD2AA1}"/>
              </a:ext>
            </a:extLst>
          </p:cNvPr>
          <p:cNvSpPr>
            <a:spLocks noGrp="1"/>
          </p:cNvSpPr>
          <p:nvPr>
            <p:ph type="title"/>
          </p:nvPr>
        </p:nvSpPr>
        <p:spPr/>
        <p:txBody>
          <a:bodyPr>
            <a:normAutofit/>
          </a:bodyPr>
          <a:lstStyle/>
          <a:p>
            <a:r>
              <a:rPr lang="en-IN" sz="2000" b="1" dirty="0"/>
              <a:t>Azure Service Level Agreements</a:t>
            </a:r>
            <a:endParaRPr lang="en-US" sz="2000" b="1" dirty="0"/>
          </a:p>
        </p:txBody>
      </p:sp>
    </p:spTree>
    <p:extLst>
      <p:ext uri="{BB962C8B-B14F-4D97-AF65-F5344CB8AC3E}">
        <p14:creationId xmlns:p14="http://schemas.microsoft.com/office/powerpoint/2010/main" val="129089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b="1"/>
              <a:t>Azure Service Level Agreements</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237703" y="1017724"/>
            <a:ext cx="8482227" cy="3991597"/>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Exclusions</a:t>
            </a:r>
            <a:r>
              <a:rPr lang="en-US" sz="1600" dirty="0">
                <a:solidFill>
                  <a:schemeClr val="tx1"/>
                </a:solidFill>
                <a:latin typeface="Times New Roman" panose="02020603050405020304" pitchFamily="18" charset="0"/>
                <a:cs typeface="Times New Roman" panose="02020603050405020304" pitchFamily="18" charset="0"/>
              </a:rPr>
              <a:t>: SLAs often have certain exclusions or exceptions. These are situations where downtime is not counted against the SLA, such as planned maintenance or customer-initiated actions.</a:t>
            </a:r>
          </a:p>
          <a:p>
            <a:r>
              <a:rPr lang="en-US" sz="1600" b="1" dirty="0">
                <a:solidFill>
                  <a:schemeClr val="tx1"/>
                </a:solidFill>
                <a:latin typeface="Times New Roman" panose="02020603050405020304" pitchFamily="18" charset="0"/>
                <a:cs typeface="Times New Roman" panose="02020603050405020304" pitchFamily="18" charset="0"/>
              </a:rPr>
              <a:t>Monitoring and Reporting</a:t>
            </a:r>
            <a:r>
              <a:rPr lang="en-US" sz="1600" dirty="0">
                <a:solidFill>
                  <a:schemeClr val="tx1"/>
                </a:solidFill>
                <a:latin typeface="Times New Roman" panose="02020603050405020304" pitchFamily="18" charset="0"/>
                <a:cs typeface="Times New Roman" panose="02020603050405020304" pitchFamily="18" charset="0"/>
              </a:rPr>
              <a:t>: Azure actively monitors the health of its services, and customers can access service health status information through the Azure portal. This transparency helps customers track the performance and availability of their resources.</a:t>
            </a:r>
          </a:p>
          <a:p>
            <a:pPr marL="114300" indent="0">
              <a:buNone/>
            </a:pPr>
            <a:endParaRPr lang="en-US" sz="1200" b="0" i="0" dirty="0">
              <a:solidFill>
                <a:srgbClr val="161616"/>
              </a:solidFill>
              <a:effectLst/>
              <a:latin typeface="Segoe UI" panose="020B0502040204020203" pitchFamily="34"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Azure's SLAs provide a level of assurance regarding the reliability of the platform, but they also require customers to configure the resources in a way that maximum availability, such as deploying the resources across multiple regions for redundancy</a:t>
            </a:r>
          </a:p>
        </p:txBody>
      </p:sp>
    </p:spTree>
    <p:extLst>
      <p:ext uri="{BB962C8B-B14F-4D97-AF65-F5344CB8AC3E}">
        <p14:creationId xmlns:p14="http://schemas.microsoft.com/office/powerpoint/2010/main" val="144775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pPr algn="ctr"/>
            <a:r>
              <a:rPr lang="en-IE" sz="2000" b="1" dirty="0">
                <a:solidFill>
                  <a:schemeClr val="tx1"/>
                </a:solidFill>
                <a:latin typeface="Times New Roman" panose="02020603050405020304" pitchFamily="18" charset="0"/>
                <a:cs typeface="Times New Roman" panose="02020603050405020304" pitchFamily="18" charset="0"/>
              </a:rPr>
              <a:t>SLAs for Azure Products and Services</a:t>
            </a:r>
            <a:br>
              <a:rPr lang="en-US" sz="2000" b="1"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72540"/>
            <a:ext cx="8335344" cy="3932449"/>
          </a:xfrm>
        </p:spPr>
        <p:txBody>
          <a:bodyPr>
            <a:normAutofit/>
          </a:bodyPr>
          <a:lstStyle/>
          <a:p>
            <a:pPr lvl="1"/>
            <a:r>
              <a:rPr lang="en-IE" sz="1600" dirty="0">
                <a:solidFill>
                  <a:schemeClr val="tx1"/>
                </a:solidFill>
                <a:latin typeface="Times New Roman" panose="02020603050405020304" pitchFamily="18" charset="0"/>
                <a:cs typeface="Times New Roman" panose="02020603050405020304" pitchFamily="18" charset="0"/>
              </a:rPr>
              <a:t>Performance targets are expressed as uptime and connectivity guarantees.</a:t>
            </a:r>
          </a:p>
          <a:p>
            <a:pPr lvl="1"/>
            <a:r>
              <a:rPr lang="en-IE" sz="1600" dirty="0">
                <a:solidFill>
                  <a:schemeClr val="tx1"/>
                </a:solidFill>
                <a:latin typeface="Times New Roman" panose="02020603050405020304" pitchFamily="18" charset="0"/>
                <a:cs typeface="Times New Roman" panose="02020603050405020304" pitchFamily="18" charset="0"/>
              </a:rPr>
              <a:t>Performance-targets range from 99.9% (three nines) to 99.99% (four nines).</a:t>
            </a:r>
          </a:p>
          <a:p>
            <a:pPr lvl="1"/>
            <a:r>
              <a:rPr lang="en-IE" sz="1600" dirty="0">
                <a:solidFill>
                  <a:schemeClr val="tx1"/>
                </a:solidFill>
                <a:latin typeface="Times New Roman" panose="02020603050405020304" pitchFamily="18" charset="0"/>
                <a:cs typeface="Times New Roman" panose="02020603050405020304" pitchFamily="18" charset="0"/>
              </a:rPr>
              <a:t>If a service fails to meet the guarantees, a percentage of the monthly service fees can be credited to you.</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SLAs define Microsoft’s commitment to an Azure service or product.</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Individual SLAs are available for each Azure product and service.</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SLAs also define what happens if a service or product fails to meet the designated availability commitments.</a:t>
            </a:r>
          </a:p>
          <a:p>
            <a:pPr marL="114300" indent="0">
              <a:buNone/>
            </a:pPr>
            <a:br>
              <a:rPr lang="en-US" sz="1600" dirty="0"/>
            </a:br>
            <a:endParaRPr lang="en-US" sz="1600" dirty="0"/>
          </a:p>
        </p:txBody>
      </p:sp>
    </p:spTree>
    <p:extLst>
      <p:ext uri="{BB962C8B-B14F-4D97-AF65-F5344CB8AC3E}">
        <p14:creationId xmlns:p14="http://schemas.microsoft.com/office/powerpoint/2010/main" val="141722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r>
              <a:rPr lang="en-US" sz="2000" dirty="0"/>
              <a:t>Composite SLAs</a:t>
            </a:r>
            <a:br>
              <a:rPr lang="en-US" sz="2000" dirty="0"/>
            </a:b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72540"/>
            <a:ext cx="8441362" cy="3932449"/>
          </a:xfrm>
        </p:spPr>
        <p:txBody>
          <a:bodyPr>
            <a:normAutofit lnSpcReduction="10000"/>
          </a:bodyPr>
          <a:lstStyle/>
          <a:p>
            <a:pPr marL="114300" indent="0">
              <a:buNone/>
            </a:pPr>
            <a:r>
              <a:rPr lang="en-IE" sz="1600" dirty="0">
                <a:solidFill>
                  <a:schemeClr val="tx1"/>
                </a:solidFill>
                <a:latin typeface="Times New Roman" panose="02020603050405020304" pitchFamily="18" charset="0"/>
                <a:cs typeface="Times New Roman" panose="02020603050405020304" pitchFamily="18" charset="0"/>
              </a:rPr>
              <a:t>If the App Service has a 99.95% SLA, and the Azure SQL Database has a 99.99% SLA, what is the composite SLA for your application?</a:t>
            </a: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algn="ctr"/>
            <a:r>
              <a:rPr lang="en-IE" sz="1600" u="sng" dirty="0"/>
              <a:t>    </a:t>
            </a:r>
            <a:r>
              <a:rPr lang="en-IE" sz="1600" u="sng" dirty="0">
                <a:solidFill>
                  <a:schemeClr val="tx1"/>
                </a:solidFill>
              </a:rPr>
              <a:t>Composite SLA</a:t>
            </a:r>
            <a:endParaRPr lang="en-US" sz="1600" u="sng" dirty="0">
              <a:solidFill>
                <a:schemeClr val="tx1"/>
              </a:solidFill>
            </a:endParaRPr>
          </a:p>
          <a:p>
            <a:pPr algn="ctr"/>
            <a:endParaRPr lang="en-IE" sz="1600" dirty="0">
              <a:solidFill>
                <a:schemeClr val="tx1"/>
              </a:solidFill>
            </a:endParaRPr>
          </a:p>
          <a:p>
            <a:pPr algn="ctr"/>
            <a:r>
              <a:rPr lang="en-IE" sz="1600" dirty="0">
                <a:solidFill>
                  <a:schemeClr val="tx1"/>
                </a:solidFill>
              </a:rPr>
              <a:t>9995 * .9999 </a:t>
            </a:r>
          </a:p>
          <a:p>
            <a:pPr marL="114300" indent="0" algn="ctr">
              <a:buNone/>
            </a:pPr>
            <a:r>
              <a:rPr lang="en-IE" sz="1600" dirty="0">
                <a:solidFill>
                  <a:schemeClr val="tx1"/>
                </a:solidFill>
              </a:rPr>
              <a:t>= 99.94</a:t>
            </a:r>
            <a:r>
              <a:rPr lang="en-IE" sz="1600" dirty="0"/>
              <a:t>%</a:t>
            </a:r>
            <a:endParaRPr lang="en-US" sz="1600" dirty="0"/>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Notice the composite SLA is lower than the individual SLAs.</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Improve the SLA </a:t>
            </a:r>
            <a:r>
              <a:rPr lang="en-US" sz="1600" dirty="0">
                <a:solidFill>
                  <a:schemeClr val="tx1"/>
                </a:solidFill>
                <a:latin typeface="Times New Roman" panose="02020603050405020304" pitchFamily="18" charset="0"/>
                <a:cs typeface="Times New Roman" panose="02020603050405020304" pitchFamily="18" charset="0"/>
              </a:rPr>
              <a:t>by creating independent fallback paths</a:t>
            </a:r>
            <a:endParaRPr lang="en-US" sz="1600" b="1" i="0" dirty="0">
              <a:solidFill>
                <a:schemeClr val="tx1"/>
              </a:solidFill>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71294" y="1611004"/>
            <a:ext cx="2297732" cy="1084625"/>
          </a:xfrm>
          <a:prstGeom prst="rect">
            <a:avLst/>
          </a:prstGeom>
        </p:spPr>
      </p:pic>
    </p:spTree>
    <p:extLst>
      <p:ext uri="{BB962C8B-B14F-4D97-AF65-F5344CB8AC3E}">
        <p14:creationId xmlns:p14="http://schemas.microsoft.com/office/powerpoint/2010/main" val="35168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Autofit/>
          </a:bodyPr>
          <a:lstStyle/>
          <a:p>
            <a:pPr algn="ctr"/>
            <a:r>
              <a:rPr lang="en-US" sz="2000" dirty="0">
                <a:solidFill>
                  <a:schemeClr val="tx1"/>
                </a:solidFill>
              </a:rPr>
              <a:t>Application SLAs</a:t>
            </a:r>
            <a:br>
              <a:rPr lang="en-US" sz="2000" i="0" dirty="0">
                <a:solidFill>
                  <a:schemeClr val="tx1"/>
                </a:solidFill>
                <a:effectLst/>
                <a:latin typeface="Segoe UI" panose="020B0502040204020203" pitchFamily="34" charset="0"/>
              </a:rPr>
            </a:br>
            <a:endParaRPr lang="en-US" sz="2000" dirty="0">
              <a:solidFill>
                <a:schemeClr val="tx1"/>
              </a:solidFill>
            </a:endParaRP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1" y="1152475"/>
            <a:ext cx="6831222" cy="3416400"/>
          </a:xfrm>
        </p:spPr>
        <p:txBody>
          <a:bodyPr>
            <a:normAutofit/>
          </a:bodyPr>
          <a:lstStyle/>
          <a:p>
            <a:pPr marL="114300" indent="0">
              <a:buNone/>
            </a:pPr>
            <a:r>
              <a:rPr lang="en-IE" sz="1600" dirty="0">
                <a:solidFill>
                  <a:schemeClr val="tx1"/>
                </a:solidFill>
                <a:latin typeface="Times New Roman" panose="02020603050405020304" pitchFamily="18" charset="0"/>
                <a:cs typeface="Times New Roman" panose="02020603050405020304" pitchFamily="18" charset="0"/>
              </a:rPr>
              <a:t>Customers should determine what SLA is needed for their application.</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Know your workload requirements and usage patterns.</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Design for resiliency and availability.</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Establish availability metrics — mean time to recovery (MTTR) and mean time between failures (MTBF).</a:t>
            </a: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Establish recovery metrics — recovery time objective and recovery point objective (RPO).</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Implement resiliency strategies.</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Build in availability requirements</a:t>
            </a:r>
          </a:p>
        </p:txBody>
      </p:sp>
    </p:spTree>
    <p:extLst>
      <p:ext uri="{BB962C8B-B14F-4D97-AF65-F5344CB8AC3E}">
        <p14:creationId xmlns:p14="http://schemas.microsoft.com/office/powerpoint/2010/main" val="128877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87896"/>
            <a:ext cx="8739535" cy="4154517"/>
          </a:xfrm>
        </p:spPr>
        <p:txBody>
          <a:bodyPr>
            <a:no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Additional Definitions</a:t>
            </a:r>
            <a:r>
              <a:rPr lang="en-US" sz="1600" dirty="0">
                <a:solidFill>
                  <a:schemeClr val="tx1"/>
                </a:solidFill>
                <a:latin typeface="Times New Roman" panose="02020603050405020304" pitchFamily="18" charset="0"/>
                <a:cs typeface="Times New Roman" panose="02020603050405020304" pitchFamily="18" charset="0"/>
              </a:rPr>
              <a:t>:</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Availability Set</a:t>
            </a:r>
            <a:r>
              <a:rPr lang="en-US" sz="1600" dirty="0">
                <a:solidFill>
                  <a:schemeClr val="tx1"/>
                </a:solidFill>
                <a:latin typeface="Times New Roman" panose="02020603050405020304" pitchFamily="18" charset="0"/>
                <a:cs typeface="Times New Roman" panose="02020603050405020304" pitchFamily="18" charset="0"/>
              </a:rPr>
              <a:t>” refers to two or more Virtual Machines deployed across different Fault Domains to avoid a single point of failure.</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Availability Zone</a:t>
            </a:r>
            <a:r>
              <a:rPr lang="en-US" sz="1600" dirty="0">
                <a:solidFill>
                  <a:schemeClr val="tx1"/>
                </a:solidFill>
                <a:latin typeface="Times New Roman" panose="02020603050405020304" pitchFamily="18" charset="0"/>
                <a:cs typeface="Times New Roman" panose="02020603050405020304" pitchFamily="18" charset="0"/>
              </a:rPr>
              <a:t>” is a fault-isolated area within an Azure region, providing redundant power, cooling, and networking.</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Azure Dedicated Host</a:t>
            </a:r>
            <a:r>
              <a:rPr lang="en-US" sz="1600" dirty="0">
                <a:solidFill>
                  <a:schemeClr val="tx1"/>
                </a:solidFill>
                <a:latin typeface="Times New Roman" panose="02020603050405020304" pitchFamily="18" charset="0"/>
                <a:cs typeface="Times New Roman" panose="02020603050405020304" pitchFamily="18" charset="0"/>
              </a:rPr>
              <a:t>" provides physical servers that host one or more Azure virtual machines with the (default) setting of </a:t>
            </a:r>
            <a:r>
              <a:rPr lang="en-US" sz="1600" dirty="0" err="1">
                <a:solidFill>
                  <a:schemeClr val="tx1"/>
                </a:solidFill>
                <a:latin typeface="Times New Roman" panose="02020603050405020304" pitchFamily="18" charset="0"/>
                <a:cs typeface="Times New Roman" panose="02020603050405020304" pitchFamily="18" charset="0"/>
              </a:rPr>
              <a:t>autoReplaceOnFailure</a:t>
            </a:r>
            <a:r>
              <a:rPr lang="en-US" sz="1600" dirty="0">
                <a:solidFill>
                  <a:schemeClr val="tx1"/>
                </a:solidFill>
                <a:latin typeface="Times New Roman" panose="02020603050405020304" pitchFamily="18" charset="0"/>
                <a:cs typeface="Times New Roman" panose="02020603050405020304" pitchFamily="18" charset="0"/>
              </a:rPr>
              <a:t> required for any SLA.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Data Disk</a:t>
            </a:r>
            <a:r>
              <a:rPr lang="en-US" sz="1600" dirty="0">
                <a:solidFill>
                  <a:schemeClr val="tx1"/>
                </a:solidFill>
                <a:latin typeface="Times New Roman" panose="02020603050405020304" pitchFamily="18" charset="0"/>
                <a:cs typeface="Times New Roman" panose="02020603050405020304" pitchFamily="18" charset="0"/>
              </a:rPr>
              <a:t>” is a persistent virtual hard disk, attached to a Virtual Machine, used to store application data.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Dedicated Host Group</a:t>
            </a:r>
            <a:r>
              <a:rPr lang="en-US" sz="1600" dirty="0">
                <a:solidFill>
                  <a:schemeClr val="tx1"/>
                </a:solidFill>
                <a:latin typeface="Times New Roman" panose="02020603050405020304" pitchFamily="18" charset="0"/>
                <a:cs typeface="Times New Roman" panose="02020603050405020304" pitchFamily="18" charset="0"/>
              </a:rPr>
              <a:t>" is a collection of Azure Dedicated Hosts deployed within an Azure region across different Fault Domains to avoid a single point of failure.</a:t>
            </a:r>
          </a:p>
          <a:p>
            <a:endParaRPr lang="en-US" sz="1600" b="1"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9886179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87FE26D-D836-4934-8F27-FD2B6663C132}" vid="{70029656-8CD1-4A30-9117-5FE9F0E92C59}"/>
    </a:ext>
  </a:ext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87FE26D-D836-4934-8F27-FD2B6663C132}" vid="{78ACBBA1-7C80-4996-A412-C8A847FC2E86}"/>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704</TotalTime>
  <Words>2691</Words>
  <Application>Microsoft Office PowerPoint</Application>
  <PresentationFormat>On-screen Show (16:9)</PresentationFormat>
  <Paragraphs>184</Paragraphs>
  <Slides>22</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Times New Roman</vt:lpstr>
      <vt:lpstr>Cambria Math</vt:lpstr>
      <vt:lpstr>Agency FB</vt:lpstr>
      <vt:lpstr>Arial</vt:lpstr>
      <vt:lpstr>Calibri</vt:lpstr>
      <vt:lpstr>Segoe UI</vt:lpstr>
      <vt:lpstr>Libre Franklin</vt:lpstr>
      <vt:lpstr>Wingdings</vt:lpstr>
      <vt:lpstr>Simple Light</vt:lpstr>
      <vt:lpstr>Crop</vt:lpstr>
      <vt:lpstr>PowerPoint Presentation</vt:lpstr>
      <vt:lpstr>Introduction </vt:lpstr>
      <vt:lpstr>PowerPoint Presentation</vt:lpstr>
      <vt:lpstr>Azure Service Level Agreements</vt:lpstr>
      <vt:lpstr>Azure Service Level Agreements</vt:lpstr>
      <vt:lpstr>SLAs for Azure Products and Services </vt:lpstr>
      <vt:lpstr>Composite SLAs </vt:lpstr>
      <vt:lpstr>Application SLAs </vt:lpstr>
      <vt:lpstr>Azure VM SLA</vt:lpstr>
      <vt:lpstr>Azure VM SLA</vt:lpstr>
      <vt:lpstr>Azure VM SLA</vt:lpstr>
      <vt:lpstr>Azure VM SLA</vt:lpstr>
      <vt:lpstr>Azure Compute Services</vt:lpstr>
      <vt:lpstr>Azure VM SLA</vt:lpstr>
      <vt:lpstr>Azure VM SLA</vt:lpstr>
      <vt:lpstr>Azure Service Level Agreements</vt:lpstr>
      <vt:lpstr>Azure Service Level Agreements</vt:lpstr>
      <vt:lpstr>Azure Service Level Agreements</vt:lpstr>
      <vt:lpstr>Azure Service Lifecycle</vt:lpstr>
      <vt:lpstr>Azure Service Lifecycle</vt:lpstr>
      <vt:lpstr>Azure Service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Shadil NK</dc:creator>
  <cp:lastModifiedBy>Biswajit Dash</cp:lastModifiedBy>
  <cp:revision>31</cp:revision>
  <dcterms:created xsi:type="dcterms:W3CDTF">2023-07-15T08:35:04Z</dcterms:created>
  <dcterms:modified xsi:type="dcterms:W3CDTF">2024-05-08T08:02:33Z</dcterms:modified>
</cp:coreProperties>
</file>