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Libre Franklin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3+S/BqmAaP+05Q+l3tXc6L7e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customschemas.google.com/relationships/presentationmetadata" Target="meta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22dc27cd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22dc27cd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22dc27cd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22dc27cd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03b63d42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03b63d42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22dc27cd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22dc27cd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22dc27cd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22dc27cd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22dc27cd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22dc27cd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22dc27cd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22dc27cd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22dc27cd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22dc27cd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03b63d42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03b63d42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22dc27c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22dc27c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2dc27c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2dc27c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22dc27c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22dc27c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22dc27cd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22dc27cd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03b63d42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03b63d42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c3a2aa6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c3a2aa6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03b63d42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03b63d42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c3a2aa60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c3a2aa60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03b63d42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03b63d42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2dc27cd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2dc27cd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2dc27cd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2dc27cd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2dc27c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22dc27cd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03b63d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03b63d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2dc27cd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2dc27cd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22dc27cd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22dc27cd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3b63d4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03b63d4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32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19" name="Google Shape;19;p32"/>
            <p:cNvSpPr/>
            <p:nvPr/>
          </p:nvSpPr>
          <p:spPr>
            <a:xfrm>
              <a:off x="8151962" y="1685652"/>
              <a:ext cx="3275025" cy="4408500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32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body" idx="1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marL="914400" lvl="1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marL="2743200" lvl="5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4"/>
          <p:cNvSpPr txBox="1">
            <a:spLocks noGrp="1"/>
          </p:cNvSpPr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4"/>
          <p:cNvSpPr txBox="1">
            <a:spLocks noGrp="1"/>
          </p:cNvSpPr>
          <p:nvPr>
            <p:ph type="body" idx="1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marL="914400" lvl="1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marL="2743200" lvl="5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4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4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4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marL="914400" lvl="1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marL="2743200" lvl="5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>
            <a:spLocks noGrp="1"/>
          </p:cNvSpPr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1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dt" idx="10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ftr" idx="11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sldNum" idx="12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6" title="Crop Mark"/>
          <p:cNvSpPr/>
          <p:nvPr/>
        </p:nvSpPr>
        <p:spPr>
          <a:xfrm>
            <a:off x="6113971" y="1264239"/>
            <a:ext cx="2456262" cy="3306366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7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1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2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1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2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3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4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1"/>
          <p:cNvSpPr txBox="1">
            <a:spLocks noGrp="1"/>
          </p:cNvSpPr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body" idx="1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marL="914400" lvl="1" indent="-32385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marL="1828800" lvl="3" indent="-3175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marL="2743200" lvl="5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marL="3200400" lvl="6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marL="3657600" lvl="7" indent="-304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marL="4114800" lvl="8" indent="-30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body" idx="2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dt" idx="10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ftr" idx="11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sldNum" idx="12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51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2"/>
          <p:cNvSpPr txBox="1">
            <a:spLocks noGrp="1"/>
          </p:cNvSpPr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>
            <a:spLocks noGrp="1"/>
          </p:cNvSpPr>
          <p:nvPr>
            <p:ph type="pic" idx="2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2"/>
          <p:cNvSpPr txBox="1">
            <a:spLocks noGrp="1"/>
          </p:cNvSpPr>
          <p:nvPr>
            <p:ph type="body" idx="1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dt" idx="10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ftr" idx="11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sldNum" idx="12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5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sz="33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238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sz="12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4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sz="1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4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sz="11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45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sz="1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1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tic.javatpoint.com/tutorial/microsoft-azure/images/introduction-to-cloud-computing-4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zegsolutions.com/wp-content/uploads/2020/10/iaas-paas-saas.jp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dswitches.com/wp-content/uploads/2023/05/Types-of-Cloud-Computing-Models-1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igitalsense.com.au/wp-content/uploads/2018/07/benefits-public-cloud-hosting.jpg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tutorialandexample.com/wp-content/uploads/2019/11/Types-of-Cloud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gigamon.com/wp-content/uploads/2019/09/What-is-Private-Cloud_-Your-Data-with-a-Room-of-Its-Own-04.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tatic.javatpoint.com/cloudpages/images/privatecloud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ustom-images.strikinglycdn.com/res/hrscywv4p/image/upload/c_limit,fl_lossy,h_9000,w_1200,f_auto,q_auto/12274826/232574_224062.jpg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static.javatpoint.com/cloudpages/images/hybridcloud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mage.slidesharecdn.com/7-180228122029/85/cloud-deployment-model-20-320.jpg?cb=1668696885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static.javatpoint.com/cloudpages/images/community-cloud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ssets-global.website-files.com/5f5097f276b52f2a32f9c27a/62ce8d32a47f6234a6af79f5_pros-and-cons-of-multicloud.png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media.fs.com/images/community/upload/kindEditor/202201/28/2-1643358990-hlLITYat3A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devopsschool.com/blog/wp-content/uploads/2021/09/azure-arc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en-us/azure/azure-vmware/media/introduction/adjacency-overview-drawing-final.p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mg.freepik.com/premium-vector/capital-expenditures-capex-operating-expenses-opex_518018-763.jpg?w=740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en.tigosolutions.com/Uploads/CapEx%20Vs.%20OpEx.pn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iro.medium.com/v2/resize:fit:1098/1*3AQbCe9AwS6IL9vzVxjeyg.p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ostechnix.com/wp-content/uploads/2021/12/Cloud-Computing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ollidu.com/media/catalog/product/img/2/9/2928c1bcc0bbbffa649acc5b59ebf62a97d069cf3826ed8a0ad5b09a8c4be62c/history-of-cloud-computing-slide1.png" TargetMode="External"/><Relationship Id="rId5" Type="http://schemas.openxmlformats.org/officeDocument/2006/relationships/hyperlink" Target="https://cloudcomputing521.files.wordpress.com/2017/05/the-history-of-the-cloud-1024x511.png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2.bp.blogspot.com/-BvNzPd3MNgQ/UxFmWLnmuxI/AAAAAAAAANA/9Q5sYFcgF2Q/s1600/charaterstics+of+cloud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"/>
          <p:cNvSpPr txBox="1"/>
          <p:nvPr/>
        </p:nvSpPr>
        <p:spPr>
          <a:xfrm>
            <a:off x="1632900" y="311328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Azure Fundamentals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UNIT-1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Concepts</a:t>
            </a:r>
            <a:endParaRPr sz="1800" b="1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2dc27cd8_0_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Shared Responsibility Model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g2622dc27cd8_0_31"/>
          <p:cNvSpPr/>
          <p:nvPr/>
        </p:nvSpPr>
        <p:spPr>
          <a:xfrm>
            <a:off x="6262475" y="1335175"/>
            <a:ext cx="2506500" cy="1306800"/>
          </a:xfrm>
          <a:prstGeom prst="wedgeRoundRectCallout">
            <a:avLst>
              <a:gd name="adj1" fmla="val -74170"/>
              <a:gd name="adj2" fmla="val -91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moving toward a shared responsibility model, you should know cloud services.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g2622dc27cd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0" y="1168875"/>
            <a:ext cx="5397350" cy="35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622dc27cd8_0_31"/>
          <p:cNvSpPr txBox="1"/>
          <p:nvPr/>
        </p:nvSpPr>
        <p:spPr>
          <a:xfrm>
            <a:off x="118775" y="4708750"/>
            <a:ext cx="881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https://static.javatpoint.com/tutorial/microsoft-azure/images/introduction-to-cloud-computing-4.png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22dc27cd8_0_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Shared Responsibility Model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g2622dc27cd8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75974" cy="35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622dc27cd8_0_105"/>
          <p:cNvSpPr txBox="1"/>
          <p:nvPr/>
        </p:nvSpPr>
        <p:spPr>
          <a:xfrm>
            <a:off x="283950" y="4696850"/>
            <a:ext cx="857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https://zegsolutions.com/wp-content/uploads/2020/10/iaas-paas-saas.jpg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03b63d422_0_23"/>
          <p:cNvSpPr/>
          <p:nvPr/>
        </p:nvSpPr>
        <p:spPr>
          <a:xfrm>
            <a:off x="389700" y="549525"/>
            <a:ext cx="4102800" cy="214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shared responsibility model, who is responsible for securing the cloud infrastructure?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Cloud service provider (CSP)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Cloud users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Both CSP and users jointly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Independent regulatory agencies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2a03b63d422_0_23"/>
          <p:cNvSpPr/>
          <p:nvPr/>
        </p:nvSpPr>
        <p:spPr>
          <a:xfrm>
            <a:off x="4794950" y="609950"/>
            <a:ext cx="4017900" cy="242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cloud service model provides on-demand access to virtualized computing resources over the internet?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Infrastructure as a Service (IaaS)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Platform as a Service (PaaS)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Software as a Service (SaaS)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Function as a Service (FaaS)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2a03b63d422_0_23"/>
          <p:cNvSpPr/>
          <p:nvPr/>
        </p:nvSpPr>
        <p:spPr>
          <a:xfrm>
            <a:off x="958550" y="3199875"/>
            <a:ext cx="5905800" cy="171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characterizes a Software as a Service (SaaS) model?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Offers virtualized infrastructure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Provides access to applications over the internet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Allows customization of underlying hardware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Offers low-level APIs for developers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22dc27cd8_0_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622dc27cd8_0_110"/>
          <p:cNvSpPr/>
          <p:nvPr/>
        </p:nvSpPr>
        <p:spPr>
          <a:xfrm>
            <a:off x="6599225" y="1109475"/>
            <a:ext cx="2340000" cy="879000"/>
          </a:xfrm>
          <a:prstGeom prst="cloudCallout">
            <a:avLst>
              <a:gd name="adj1" fmla="val -42562"/>
              <a:gd name="adj2" fmla="val 621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types of Cloud Models?</a:t>
            </a:r>
            <a:endParaRPr/>
          </a:p>
        </p:txBody>
      </p:sp>
      <p:pic>
        <p:nvPicPr>
          <p:cNvPr id="235" name="Google Shape;235;g2622dc27cd8_0_110"/>
          <p:cNvPicPr preferRelativeResize="0"/>
          <p:nvPr/>
        </p:nvPicPr>
        <p:blipFill rotWithShape="1">
          <a:blip r:embed="rId3">
            <a:alphaModFix/>
          </a:blip>
          <a:srcRect b="11457"/>
          <a:stretch/>
        </p:blipFill>
        <p:spPr>
          <a:xfrm>
            <a:off x="164275" y="1560825"/>
            <a:ext cx="6169476" cy="31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622dc27cd8_0_110"/>
          <p:cNvSpPr txBox="1"/>
          <p:nvPr/>
        </p:nvSpPr>
        <p:spPr>
          <a:xfrm>
            <a:off x="164275" y="4661250"/>
            <a:ext cx="866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https://www.redswitches.com/wp-content/uploads/2023/05/Types-of-Cloud-Computing-Models-1.png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22dc27cd8_0_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g2622dc27cd8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123000"/>
            <a:ext cx="4331550" cy="21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622dc27cd8_0_115"/>
          <p:cNvSpPr txBox="1"/>
          <p:nvPr/>
        </p:nvSpPr>
        <p:spPr>
          <a:xfrm>
            <a:off x="311700" y="3143675"/>
            <a:ext cx="433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https://www.tutorialandexample.com/wp-content/uploads/2019/11/Types-of-Cloud.png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g2622dc27cd8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21950"/>
            <a:ext cx="4452876" cy="2223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622dc27cd8_0_115"/>
          <p:cNvSpPr/>
          <p:nvPr/>
        </p:nvSpPr>
        <p:spPr>
          <a:xfrm>
            <a:off x="5359700" y="1168875"/>
            <a:ext cx="2562000" cy="807900"/>
          </a:xfrm>
          <a:prstGeom prst="wedgeRoundRectCallout">
            <a:avLst>
              <a:gd name="adj1" fmla="val -68083"/>
              <a:gd name="adj2" fmla="val 764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Public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g2622dc27cd8_0_115"/>
          <p:cNvSpPr txBox="1"/>
          <p:nvPr/>
        </p:nvSpPr>
        <p:spPr>
          <a:xfrm>
            <a:off x="4825150" y="4418900"/>
            <a:ext cx="400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https://digitalsense.com.au/wp-content/uploads/2018/07/benefits-public-cloud-hosting.jpg</a:t>
            </a:r>
            <a:r>
              <a:rPr lang="en-US"/>
              <a:t> </a:t>
            </a:r>
            <a:endParaRPr/>
          </a:p>
        </p:txBody>
      </p:sp>
      <p:sp>
        <p:nvSpPr>
          <p:cNvPr id="247" name="Google Shape;247;g2622dc27cd8_0_115"/>
          <p:cNvSpPr/>
          <p:nvPr/>
        </p:nvSpPr>
        <p:spPr>
          <a:xfrm>
            <a:off x="477525" y="4117025"/>
            <a:ext cx="3017100" cy="615600"/>
          </a:xfrm>
          <a:prstGeom prst="wedgeRoundRectCallout">
            <a:avLst>
              <a:gd name="adj1" fmla="val 72839"/>
              <a:gd name="adj2" fmla="val -8895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are the benefits and downside of Public Cloud??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22dc27cd8_0_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2622dc27cd8_0_155"/>
          <p:cNvSpPr/>
          <p:nvPr/>
        </p:nvSpPr>
        <p:spPr>
          <a:xfrm>
            <a:off x="5003300" y="1112750"/>
            <a:ext cx="2411400" cy="685800"/>
          </a:xfrm>
          <a:prstGeom prst="wedgeRoundRectCallout">
            <a:avLst>
              <a:gd name="adj1" fmla="val -68083"/>
              <a:gd name="adj2" fmla="val 764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Private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g2622dc27cd8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00" y="1168875"/>
            <a:ext cx="4074425" cy="20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622dc27cd8_0_155"/>
          <p:cNvSpPr txBox="1"/>
          <p:nvPr/>
        </p:nvSpPr>
        <p:spPr>
          <a:xfrm>
            <a:off x="430000" y="3183150"/>
            <a:ext cx="414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https://static.javatpoint.com/cloudpages/images/privatecloud.png</a:t>
            </a:r>
            <a:r>
              <a:rPr lang="en-US"/>
              <a:t> </a:t>
            </a:r>
            <a:endParaRPr/>
          </a:p>
        </p:txBody>
      </p:sp>
      <p:pic>
        <p:nvPicPr>
          <p:cNvPr id="256" name="Google Shape;256;g2622dc27cd8_0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250" y="2265150"/>
            <a:ext cx="4323876" cy="2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622dc27cd8_0_155"/>
          <p:cNvSpPr/>
          <p:nvPr/>
        </p:nvSpPr>
        <p:spPr>
          <a:xfrm>
            <a:off x="477525" y="4117025"/>
            <a:ext cx="3017100" cy="807900"/>
          </a:xfrm>
          <a:prstGeom prst="wedgeRoundRectCallout">
            <a:avLst>
              <a:gd name="adj1" fmla="val 72839"/>
              <a:gd name="adj2" fmla="val -8895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are the advantages and disadvantages of Private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2622dc27cd8_0_155"/>
          <p:cNvSpPr txBox="1"/>
          <p:nvPr/>
        </p:nvSpPr>
        <p:spPr>
          <a:xfrm>
            <a:off x="4178700" y="4587275"/>
            <a:ext cx="502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https://blog.gigamon.com/wp-content/uploads/2019/09/What-is-Private-Cloud_-Your-Data-with-a-Room-of-Its-Own-04.png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22dc27cd8_0_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g2622dc27cd8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45375" cy="24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622dc27cd8_0_160"/>
          <p:cNvSpPr/>
          <p:nvPr/>
        </p:nvSpPr>
        <p:spPr>
          <a:xfrm>
            <a:off x="5003300" y="1112750"/>
            <a:ext cx="2411400" cy="685800"/>
          </a:xfrm>
          <a:prstGeom prst="wedgeRoundRectCallout">
            <a:avLst>
              <a:gd name="adj1" fmla="val -68083"/>
              <a:gd name="adj2" fmla="val 764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Hybrid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2622dc27cd8_0_160"/>
          <p:cNvSpPr txBox="1"/>
          <p:nvPr/>
        </p:nvSpPr>
        <p:spPr>
          <a:xfrm>
            <a:off x="311688" y="3349800"/>
            <a:ext cx="395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https://static.javatpoint.com/cloudpages/images/hybridcloud.png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2622dc27cd8_0_160"/>
          <p:cNvSpPr/>
          <p:nvPr/>
        </p:nvSpPr>
        <p:spPr>
          <a:xfrm>
            <a:off x="477525" y="4117025"/>
            <a:ext cx="3017100" cy="807900"/>
          </a:xfrm>
          <a:prstGeom prst="wedgeRoundRectCallout">
            <a:avLst>
              <a:gd name="adj1" fmla="val 72839"/>
              <a:gd name="adj2" fmla="val -8895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are the advantages and disadvantages of Hybrid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g2622dc27cd8_0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93024"/>
            <a:ext cx="4222174" cy="23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622dc27cd8_0_160"/>
          <p:cNvSpPr txBox="1"/>
          <p:nvPr/>
        </p:nvSpPr>
        <p:spPr>
          <a:xfrm>
            <a:off x="3660900" y="4509175"/>
            <a:ext cx="5483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https://custom-images.strikinglycdn.com/res/hrscywv4p/image/upload/c_limit,fl_lossy,h_9000,w_1200,f_auto,q_auto/12274826/232574_224062.jpg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22dc27cd8_0_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g2622dc27cd8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25" y="1170125"/>
            <a:ext cx="3618300" cy="22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622dc27cd8_0_165"/>
          <p:cNvSpPr/>
          <p:nvPr/>
        </p:nvSpPr>
        <p:spPr>
          <a:xfrm>
            <a:off x="5003300" y="1112750"/>
            <a:ext cx="2411400" cy="685800"/>
          </a:xfrm>
          <a:prstGeom prst="wedgeRoundRectCallout">
            <a:avLst>
              <a:gd name="adj1" fmla="val -68083"/>
              <a:gd name="adj2" fmla="val 764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Community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2622dc27cd8_0_165"/>
          <p:cNvSpPr txBox="1"/>
          <p:nvPr/>
        </p:nvSpPr>
        <p:spPr>
          <a:xfrm>
            <a:off x="498925" y="3402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https://static.javatpoint.com/cloudpages/images/community-cloud.png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g2622dc27cd8_0_165"/>
          <p:cNvSpPr/>
          <p:nvPr/>
        </p:nvSpPr>
        <p:spPr>
          <a:xfrm>
            <a:off x="477525" y="4117025"/>
            <a:ext cx="3017100" cy="807900"/>
          </a:xfrm>
          <a:prstGeom prst="wedgeRoundRectCallout">
            <a:avLst>
              <a:gd name="adj1" fmla="val 72839"/>
              <a:gd name="adj2" fmla="val -8895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are the advantages and disadvantages of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g2622dc27cd8_0_165"/>
          <p:cNvPicPr preferRelativeResize="0"/>
          <p:nvPr/>
        </p:nvPicPr>
        <p:blipFill rotWithShape="1">
          <a:blip r:embed="rId5">
            <a:alphaModFix/>
          </a:blip>
          <a:srcRect t="27622" b="6907"/>
          <a:stretch/>
        </p:blipFill>
        <p:spPr>
          <a:xfrm>
            <a:off x="4572000" y="2334175"/>
            <a:ext cx="4185025" cy="21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622dc27cd8_0_165"/>
          <p:cNvSpPr txBox="1"/>
          <p:nvPr/>
        </p:nvSpPr>
        <p:spPr>
          <a:xfrm>
            <a:off x="4240700" y="4447400"/>
            <a:ext cx="44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https://image.slidesharecdn.com/7-180228122029/85/cloud-deployment-model-20-320.jpg?cb=1668696885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03b63d422_0_34"/>
          <p:cNvSpPr/>
          <p:nvPr/>
        </p:nvSpPr>
        <p:spPr>
          <a:xfrm>
            <a:off x="341300" y="452625"/>
            <a:ext cx="4151100" cy="240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cloud deployment model offers services to multiple organizations and can be managed by a third-party provider?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Public cloud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Hybrid cloud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Community cloud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Private cloud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g2a03b63d422_0_34"/>
          <p:cNvSpPr/>
          <p:nvPr/>
        </p:nvSpPr>
        <p:spPr>
          <a:xfrm>
            <a:off x="4770750" y="452625"/>
            <a:ext cx="3848700" cy="240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defining feature of a private cloud deployment?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Shared infrastructure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Accessibility to the general public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Dedicated resources for a single organization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Integration with community clouds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2a03b63d422_0_34"/>
          <p:cNvSpPr/>
          <p:nvPr/>
        </p:nvSpPr>
        <p:spPr>
          <a:xfrm>
            <a:off x="426000" y="3127250"/>
            <a:ext cx="8108700" cy="183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cloud model allows organizations to utilize both private and public clouds, allowing data and applications to be shared between them?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Public cloud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Hybrid cloud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Community cloud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Multi Cloud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22dc27cd8_0_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2622dc27cd8_0_170"/>
          <p:cNvSpPr/>
          <p:nvPr/>
        </p:nvSpPr>
        <p:spPr>
          <a:xfrm>
            <a:off x="5561625" y="1185375"/>
            <a:ext cx="2411400" cy="685800"/>
          </a:xfrm>
          <a:prstGeom prst="wedgeRoundRectCallout">
            <a:avLst>
              <a:gd name="adj1" fmla="val -68083"/>
              <a:gd name="adj2" fmla="val 764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Multi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g2622dc27cd8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375"/>
            <a:ext cx="4044450" cy="21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622dc27cd8_0_170"/>
          <p:cNvSpPr txBox="1"/>
          <p:nvPr/>
        </p:nvSpPr>
        <p:spPr>
          <a:xfrm>
            <a:off x="311700" y="3384550"/>
            <a:ext cx="404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https://media.fs.com/images/community/upload/kindEditor/202201/28/2-1643358990-hlLITYat3A.jpg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622dc27cd8_0_170"/>
          <p:cNvSpPr/>
          <p:nvPr/>
        </p:nvSpPr>
        <p:spPr>
          <a:xfrm>
            <a:off x="586700" y="4274325"/>
            <a:ext cx="3017100" cy="807900"/>
          </a:xfrm>
          <a:prstGeom prst="wedgeRoundRectCallout">
            <a:avLst>
              <a:gd name="adj1" fmla="val 72839"/>
              <a:gd name="adj2" fmla="val -8895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are the advantages and disadvantages of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g2622dc27cd8_0_170"/>
          <p:cNvPicPr preferRelativeResize="0"/>
          <p:nvPr/>
        </p:nvPicPr>
        <p:blipFill rotWithShape="1">
          <a:blip r:embed="rId5">
            <a:alphaModFix/>
          </a:blip>
          <a:srcRect l="8462" t="7132" r="7588" b="13446"/>
          <a:stretch/>
        </p:blipFill>
        <p:spPr>
          <a:xfrm>
            <a:off x="4572000" y="2328725"/>
            <a:ext cx="4260301" cy="219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622dc27cd8_0_170"/>
          <p:cNvSpPr txBox="1"/>
          <p:nvPr/>
        </p:nvSpPr>
        <p:spPr>
          <a:xfrm>
            <a:off x="4141450" y="4466625"/>
            <a:ext cx="486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https://assets-global.website-files.com/5f5097f276b52f2a32f9c27a/62ce8d32a47f6234a6af79f5_pros-and-cons-of-multicloud.png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2dc27cd8_0_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Introduction to Microsoft Azure Fundamentals</a:t>
            </a:r>
            <a:endParaRPr sz="2600"/>
          </a:p>
        </p:txBody>
      </p:sp>
      <p:sp>
        <p:nvSpPr>
          <p:cNvPr id="146" name="Google Shape;146;g2622dc27cd8_0_45"/>
          <p:cNvSpPr/>
          <p:nvPr/>
        </p:nvSpPr>
        <p:spPr>
          <a:xfrm>
            <a:off x="311700" y="1335325"/>
            <a:ext cx="5511300" cy="142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Fundamentals encompass the essential understanding of Microsoft Azure, covering core cloud concepts, basic services, security, pricing, and management.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622dc27cd8_0_45"/>
          <p:cNvSpPr/>
          <p:nvPr/>
        </p:nvSpPr>
        <p:spPr>
          <a:xfrm>
            <a:off x="6456425" y="1228250"/>
            <a:ext cx="2253000" cy="641400"/>
          </a:xfrm>
          <a:prstGeom prst="wedgeRoundRectCallout">
            <a:avLst>
              <a:gd name="adj1" fmla="val -74425"/>
              <a:gd name="adj2" fmla="val 9038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are Azure Fundamentals?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622dc27cd8_0_45"/>
          <p:cNvSpPr/>
          <p:nvPr/>
        </p:nvSpPr>
        <p:spPr>
          <a:xfrm>
            <a:off x="2892900" y="3485225"/>
            <a:ext cx="5939400" cy="14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Services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Virtualized Computing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Resources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Tech Integration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Evolution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622dc27cd8_0_45"/>
          <p:cNvSpPr/>
          <p:nvPr/>
        </p:nvSpPr>
        <p:spPr>
          <a:xfrm>
            <a:off x="311700" y="3040050"/>
            <a:ext cx="2253000" cy="783900"/>
          </a:xfrm>
          <a:prstGeom prst="wedgeRoundRectCallout">
            <a:avLst>
              <a:gd name="adj1" fmla="val 58111"/>
              <a:gd name="adj2" fmla="val 9547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exactly does Azure provide?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622dc27cd8_0_45"/>
          <p:cNvPicPr preferRelativeResize="0"/>
          <p:nvPr/>
        </p:nvPicPr>
        <p:blipFill rotWithShape="1">
          <a:blip r:embed="rId3">
            <a:alphaModFix/>
          </a:blip>
          <a:srcRect l="24061" r="23847"/>
          <a:stretch/>
        </p:blipFill>
        <p:spPr>
          <a:xfrm>
            <a:off x="6817896" y="1964788"/>
            <a:ext cx="2176704" cy="1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22dc27cd8_0_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g2622dc27cd8_0_175"/>
          <p:cNvSpPr/>
          <p:nvPr/>
        </p:nvSpPr>
        <p:spPr>
          <a:xfrm>
            <a:off x="6324075" y="1139650"/>
            <a:ext cx="2411400" cy="685800"/>
          </a:xfrm>
          <a:prstGeom prst="wedgeRoundRectCallout">
            <a:avLst>
              <a:gd name="adj1" fmla="val -68083"/>
              <a:gd name="adj2" fmla="val 764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Azure Arc?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g2622dc27cd8_0_175"/>
          <p:cNvPicPr preferRelativeResize="0"/>
          <p:nvPr/>
        </p:nvPicPr>
        <p:blipFill rotWithShape="1">
          <a:blip r:embed="rId3">
            <a:alphaModFix/>
          </a:blip>
          <a:srcRect l="1236" t="3863" r="1363" b="5218"/>
          <a:stretch/>
        </p:blipFill>
        <p:spPr>
          <a:xfrm>
            <a:off x="323175" y="1070600"/>
            <a:ext cx="5452076" cy="29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622dc27cd8_0_175"/>
          <p:cNvSpPr txBox="1"/>
          <p:nvPr/>
        </p:nvSpPr>
        <p:spPr>
          <a:xfrm>
            <a:off x="157663" y="4054275"/>
            <a:ext cx="570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https://www.devopsschool.com/blog/wp-content/uploads/2021/09/azure-arc.png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g2622dc27cd8_0_175"/>
          <p:cNvSpPr/>
          <p:nvPr/>
        </p:nvSpPr>
        <p:spPr>
          <a:xfrm>
            <a:off x="6150375" y="2255875"/>
            <a:ext cx="2868000" cy="27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flexibility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management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enforcement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services extension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Compatibility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22dc27cd8_0_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Models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g2622dc27cd8_0_180"/>
          <p:cNvSpPr/>
          <p:nvPr/>
        </p:nvSpPr>
        <p:spPr>
          <a:xfrm>
            <a:off x="6324075" y="1139650"/>
            <a:ext cx="2411400" cy="685800"/>
          </a:xfrm>
          <a:prstGeom prst="wedgeRoundRectCallout">
            <a:avLst>
              <a:gd name="adj1" fmla="val -68083"/>
              <a:gd name="adj2" fmla="val 764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VMware Solution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g2622dc27cd8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2675"/>
            <a:ext cx="5536149" cy="2658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622dc27cd8_0_180"/>
          <p:cNvSpPr txBox="1"/>
          <p:nvPr/>
        </p:nvSpPr>
        <p:spPr>
          <a:xfrm>
            <a:off x="311700" y="3763825"/>
            <a:ext cx="553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https://learn.microsoft.com/en-us/azure/azure-vmware/media/introduction/adjacency-overview-drawing-final.png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2622dc27cd8_0_180"/>
          <p:cNvSpPr/>
          <p:nvPr/>
        </p:nvSpPr>
        <p:spPr>
          <a:xfrm>
            <a:off x="6324075" y="2062250"/>
            <a:ext cx="2712300" cy="302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Integration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Environment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in Management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on Integration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Considerations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Vendor Lock-in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03b63d422_0_45"/>
          <p:cNvSpPr/>
          <p:nvPr/>
        </p:nvSpPr>
        <p:spPr>
          <a:xfrm>
            <a:off x="372450" y="3090950"/>
            <a:ext cx="8399100" cy="174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a benefit of multi-cloud strategy?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Vendor lock-in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Increased flexibility and redundancy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Simplified data management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Decreased complexity in managing resources</a:t>
            </a:r>
            <a:endParaRPr/>
          </a:p>
        </p:txBody>
      </p:sp>
      <p:sp>
        <p:nvSpPr>
          <p:cNvPr id="322" name="Google Shape;322;g2a03b63d422_0_45"/>
          <p:cNvSpPr/>
          <p:nvPr/>
        </p:nvSpPr>
        <p:spPr>
          <a:xfrm>
            <a:off x="135550" y="343700"/>
            <a:ext cx="4320600" cy="263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Azure Arc primarily designed to do?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Manage only Azure-specific resources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Extend Azure services and management to any infrastructure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Provide security updates to Azure applications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Create isolated Azure environments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g2a03b63d422_0_45"/>
          <p:cNvSpPr/>
          <p:nvPr/>
        </p:nvSpPr>
        <p:spPr>
          <a:xfrm>
            <a:off x="4572000" y="440525"/>
            <a:ext cx="4422600" cy="254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Azure VMware Solution aim to achieve?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Migrate Azure services to VMware environments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Migrate VMware workloads to Azure seamlessly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Replace VMware with Azure services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None of the above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c3a2aa60f_0_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Consumption-Based Model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g1ec3a2aa60f_0_31"/>
          <p:cNvPicPr preferRelativeResize="0"/>
          <p:nvPr/>
        </p:nvPicPr>
        <p:blipFill rotWithShape="1">
          <a:blip r:embed="rId3">
            <a:alphaModFix/>
          </a:blip>
          <a:srcRect l="3405" t="4367" r="3536" b="2113"/>
          <a:stretch/>
        </p:blipFill>
        <p:spPr>
          <a:xfrm>
            <a:off x="3391075" y="2037975"/>
            <a:ext cx="5530750" cy="29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ec3a2aa60f_0_31"/>
          <p:cNvSpPr/>
          <p:nvPr/>
        </p:nvSpPr>
        <p:spPr>
          <a:xfrm>
            <a:off x="353400" y="1178775"/>
            <a:ext cx="8478900" cy="85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consumption-based model in cloud computing is a billing approach where users are charged based on their actual usage of cloud resources, such as storage, processing power, or data transfer.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ec3a2aa60f_0_31"/>
          <p:cNvSpPr txBox="1"/>
          <p:nvPr/>
        </p:nvSpPr>
        <p:spPr>
          <a:xfrm>
            <a:off x="3509425" y="4815900"/>
            <a:ext cx="59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https://en.tigosolutions.com/Uploads/CapEx%20Vs.%20OpEx.png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g1ec3a2aa60f_0_31"/>
          <p:cNvPicPr preferRelativeResize="0"/>
          <p:nvPr/>
        </p:nvPicPr>
        <p:blipFill rotWithShape="1">
          <a:blip r:embed="rId5">
            <a:alphaModFix/>
          </a:blip>
          <a:srcRect l="3614" t="15209" b="16311"/>
          <a:stretch/>
        </p:blipFill>
        <p:spPr>
          <a:xfrm>
            <a:off x="256575" y="2122750"/>
            <a:ext cx="3134499" cy="21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ec3a2aa60f_0_31"/>
          <p:cNvSpPr txBox="1"/>
          <p:nvPr/>
        </p:nvSpPr>
        <p:spPr>
          <a:xfrm>
            <a:off x="0" y="4289075"/>
            <a:ext cx="339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https://img.freepik.com/premium-vector/capital-expenditures-capex-operating-expenses-opex_518018-763.jpg?w=740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03b63d422_0_58"/>
          <p:cNvSpPr/>
          <p:nvPr/>
        </p:nvSpPr>
        <p:spPr>
          <a:xfrm>
            <a:off x="413900" y="489925"/>
            <a:ext cx="4090800" cy="241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best describes the consumption-based model in cloud computing?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Fixed pricing for allocated resources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Paying for resources based on actual usage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Prepaid packages for services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Charging based on resource capacity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2a03b63d422_0_58"/>
          <p:cNvSpPr/>
          <p:nvPr/>
        </p:nvSpPr>
        <p:spPr>
          <a:xfrm>
            <a:off x="4807050" y="490050"/>
            <a:ext cx="4090800" cy="241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advantage does the consumption-based model offer?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Predictable expenses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Fixed resource allocation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Cost-efficiency based on usage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High initial investment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g2a03b63d422_0_58"/>
          <p:cNvSpPr/>
          <p:nvPr/>
        </p:nvSpPr>
        <p:spPr>
          <a:xfrm>
            <a:off x="522825" y="3357200"/>
            <a:ext cx="8229900" cy="154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consumption-based model, pricing is determined by: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The service provider's preference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Peak resource allocation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Amount of resources actually used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Annual subscription rates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c3a2aa60f_0_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Benefits of Cloud Computing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g1ec3a2aa60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6675"/>
            <a:ext cx="8452824" cy="34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ec3a2aa60f_0_36"/>
          <p:cNvSpPr txBox="1"/>
          <p:nvPr/>
        </p:nvSpPr>
        <p:spPr>
          <a:xfrm>
            <a:off x="394450" y="4591625"/>
            <a:ext cx="78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https://miro.medium.com/v2/resize:fit:1098/1*3AQbCe9AwS6IL9vzVxjeyg.png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03b63d422_0_66"/>
          <p:cNvSpPr/>
          <p:nvPr/>
        </p:nvSpPr>
        <p:spPr>
          <a:xfrm>
            <a:off x="414000" y="507025"/>
            <a:ext cx="4158000" cy="229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benefit of cloud computing allows for easy adjustments to resource needs?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Fixed resource allocation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Limited scalability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Elasticity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Upfront infrastructure investment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2a03b63d422_0_66"/>
          <p:cNvSpPr/>
          <p:nvPr/>
        </p:nvSpPr>
        <p:spPr>
          <a:xfrm>
            <a:off x="4710225" y="537325"/>
            <a:ext cx="4042500" cy="223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cloud computing benefit provides enhanced disaster recovery capabilities?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Limited accessibility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Decreased flexibility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Built-in redundancy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On-premises limitation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a03b63d422_0_66"/>
          <p:cNvSpPr/>
          <p:nvPr/>
        </p:nvSpPr>
        <p:spPr>
          <a:xfrm>
            <a:off x="522825" y="3115150"/>
            <a:ext cx="8229900" cy="171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advantage of cloud computing refers to the ability to access resources from anywhere with an internet connection?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Scalability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On-premises limitation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Ubiquitous access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Fixed resource allocation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body" idx="1"/>
          </p:nvPr>
        </p:nvSpPr>
        <p:spPr>
          <a:xfrm>
            <a:off x="311700" y="465825"/>
            <a:ext cx="8520600" cy="4103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2500">
                <a:solidFill>
                  <a:schemeClr val="dk1"/>
                </a:solidFill>
              </a:rPr>
              <a:t>Any Questions??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body" idx="1"/>
          </p:nvPr>
        </p:nvSpPr>
        <p:spPr>
          <a:xfrm>
            <a:off x="311700" y="465825"/>
            <a:ext cx="8520600" cy="4103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2500">
                <a:solidFill>
                  <a:schemeClr val="dk1"/>
                </a:solidFill>
              </a:rPr>
              <a:t>Thank You.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2dc27cd8_0_61"/>
          <p:cNvSpPr txBox="1">
            <a:spLocks noGrp="1"/>
          </p:cNvSpPr>
          <p:nvPr>
            <p:ph type="title"/>
          </p:nvPr>
        </p:nvSpPr>
        <p:spPr>
          <a:xfrm>
            <a:off x="311700" y="42127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Introduction to Microsoft Azure Fundamentals</a:t>
            </a:r>
            <a:endParaRPr sz="2600"/>
          </a:p>
        </p:txBody>
      </p:sp>
      <p:sp>
        <p:nvSpPr>
          <p:cNvPr id="156" name="Google Shape;156;g2622dc27cd8_0_61"/>
          <p:cNvSpPr/>
          <p:nvPr/>
        </p:nvSpPr>
        <p:spPr>
          <a:xfrm>
            <a:off x="6405000" y="1085725"/>
            <a:ext cx="2427300" cy="974100"/>
          </a:xfrm>
          <a:prstGeom prst="wedgeRoundRectCallout">
            <a:avLst>
              <a:gd name="adj1" fmla="val -65659"/>
              <a:gd name="adj2" fmla="val 865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the roadmap to do Azure certification?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2622dc27cd8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5" y="1620250"/>
            <a:ext cx="5701801" cy="33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2dc27cd8_0_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7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What is Cloud Computing?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2622dc27cd8_0_70"/>
          <p:cNvSpPr/>
          <p:nvPr/>
        </p:nvSpPr>
        <p:spPr>
          <a:xfrm>
            <a:off x="6856900" y="1240175"/>
            <a:ext cx="2042700" cy="738900"/>
          </a:xfrm>
          <a:prstGeom prst="wedgeRoundRectCallout">
            <a:avLst>
              <a:gd name="adj1" fmla="val -76773"/>
              <a:gd name="adj2" fmla="val 8664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Cloud Computing?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2622dc27cd8_0_70"/>
          <p:cNvSpPr/>
          <p:nvPr/>
        </p:nvSpPr>
        <p:spPr>
          <a:xfrm>
            <a:off x="216275" y="1277399"/>
            <a:ext cx="5883900" cy="137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delivers computing services over the internet, providing access to various resources without needing physical infrastructure ownership.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622dc27cd8_0_70"/>
          <p:cNvSpPr/>
          <p:nvPr/>
        </p:nvSpPr>
        <p:spPr>
          <a:xfrm>
            <a:off x="216275" y="2908375"/>
            <a:ext cx="2613300" cy="738900"/>
          </a:xfrm>
          <a:prstGeom prst="wedgeRoundRectCallout">
            <a:avLst>
              <a:gd name="adj1" fmla="val 52563"/>
              <a:gd name="adj2" fmla="val 9524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Cloud Computing provide?</a:t>
            </a:r>
            <a:endParaRPr/>
          </a:p>
        </p:txBody>
      </p:sp>
      <p:pic>
        <p:nvPicPr>
          <p:cNvPr id="166" name="Google Shape;166;g2622dc27cd8_0_70"/>
          <p:cNvPicPr preferRelativeResize="0"/>
          <p:nvPr/>
        </p:nvPicPr>
        <p:blipFill rotWithShape="1">
          <a:blip r:embed="rId3">
            <a:alphaModFix/>
          </a:blip>
          <a:srcRect l="8891" t="4694" r="5116" b="6051"/>
          <a:stretch/>
        </p:blipFill>
        <p:spPr>
          <a:xfrm>
            <a:off x="2984000" y="2648700"/>
            <a:ext cx="5788976" cy="23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622dc27cd8_0_70"/>
          <p:cNvSpPr txBox="1"/>
          <p:nvPr/>
        </p:nvSpPr>
        <p:spPr>
          <a:xfrm>
            <a:off x="537000" y="4404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https://ostechnix.com/wp-content/uploads/2021/12/Cloud-Computing.png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2dc27cd8_0_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7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History of Cloud Computing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g2622dc27cd8_0_16"/>
          <p:cNvPicPr preferRelativeResize="0"/>
          <p:nvPr/>
        </p:nvPicPr>
        <p:blipFill rotWithShape="1">
          <a:blip r:embed="rId3">
            <a:alphaModFix/>
          </a:blip>
          <a:srcRect b="3660"/>
          <a:stretch/>
        </p:blipFill>
        <p:spPr>
          <a:xfrm>
            <a:off x="311700" y="1134475"/>
            <a:ext cx="5475625" cy="23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622dc27cd8_0_16"/>
          <p:cNvPicPr preferRelativeResize="0"/>
          <p:nvPr/>
        </p:nvPicPr>
        <p:blipFill rotWithShape="1">
          <a:blip r:embed="rId4">
            <a:alphaModFix/>
          </a:blip>
          <a:srcRect l="3298" t="15603" r="10576" b="13730"/>
          <a:stretch/>
        </p:blipFill>
        <p:spPr>
          <a:xfrm>
            <a:off x="4195575" y="2963725"/>
            <a:ext cx="4894025" cy="20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622dc27cd8_0_16"/>
          <p:cNvSpPr txBox="1"/>
          <p:nvPr/>
        </p:nvSpPr>
        <p:spPr>
          <a:xfrm>
            <a:off x="249450" y="3603150"/>
            <a:ext cx="3720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Ref: </a:t>
            </a:r>
            <a:r>
              <a:rPr lang="en-US" sz="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https://cloudcomputing521.files.wordpress.com/2017/05/the-history-of-the-cloud-1024x511.png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622dc27cd8_0_16"/>
          <p:cNvSpPr txBox="1"/>
          <p:nvPr/>
        </p:nvSpPr>
        <p:spPr>
          <a:xfrm>
            <a:off x="3612500" y="4641375"/>
            <a:ext cx="50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Ref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3b63d422_0_0"/>
          <p:cNvSpPr/>
          <p:nvPr/>
        </p:nvSpPr>
        <p:spPr>
          <a:xfrm>
            <a:off x="426000" y="392125"/>
            <a:ext cx="3788100" cy="200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cloud computing refer to?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Storing data on physical servers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Delivering computing services over the internet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Using local hard drives for data storage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Accessing data via USB drives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2a03b63d422_0_0"/>
          <p:cNvSpPr/>
          <p:nvPr/>
        </p:nvSpPr>
        <p:spPr>
          <a:xfrm>
            <a:off x="5061200" y="962100"/>
            <a:ext cx="3630600" cy="321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statement best defines cloud computing history?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Cloud computing began in the late 20th century.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Cloud computing started with the launch of Microsoft Office.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</a:t>
            </a: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 of cloud computing emerged in the 21st century.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Cloud computing dates back to the early days of the internet.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2a03b63d422_0_0"/>
          <p:cNvSpPr/>
          <p:nvPr/>
        </p:nvSpPr>
        <p:spPr>
          <a:xfrm>
            <a:off x="426000" y="2909425"/>
            <a:ext cx="3788100" cy="18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technology is not associated with cloud computing?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Virtualization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Blockchain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Artificial Intelligence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Internet of Things (IoT)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22dc27cd8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83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 Principle of Cloud Computing: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2622dc27cd8_0_21"/>
          <p:cNvSpPr/>
          <p:nvPr/>
        </p:nvSpPr>
        <p:spPr>
          <a:xfrm>
            <a:off x="5834850" y="1109475"/>
            <a:ext cx="3183600" cy="1009800"/>
          </a:xfrm>
          <a:prstGeom prst="cloudCallout">
            <a:avLst>
              <a:gd name="adj1" fmla="val -41339"/>
              <a:gd name="adj2" fmla="val 5909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are Basic Principles of Cloud?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g2622dc27cd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75" y="1925950"/>
            <a:ext cx="5219175" cy="25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622dc27cd8_0_21"/>
          <p:cNvSpPr txBox="1"/>
          <p:nvPr/>
        </p:nvSpPr>
        <p:spPr>
          <a:xfrm>
            <a:off x="242400" y="4407025"/>
            <a:ext cx="8659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https://2.bp.blogspot.com/-BvNzPd3MNgQ/UxFmWLnmuxI/AAAAAAAAANA/9Q5sYFcgF2Q/s1600/charaterstics+of+cloud.png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2dc27cd8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Cloud Computing Architecture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2622dc27cd8_0_26"/>
          <p:cNvPicPr preferRelativeResize="0"/>
          <p:nvPr/>
        </p:nvPicPr>
        <p:blipFill rotWithShape="1">
          <a:blip r:embed="rId3">
            <a:alphaModFix/>
          </a:blip>
          <a:srcRect l="26181" t="8373" r="16251" b="7634"/>
          <a:stretch/>
        </p:blipFill>
        <p:spPr>
          <a:xfrm>
            <a:off x="311700" y="1394575"/>
            <a:ext cx="6010650" cy="36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622dc27cd8_0_26"/>
          <p:cNvSpPr/>
          <p:nvPr/>
        </p:nvSpPr>
        <p:spPr>
          <a:xfrm>
            <a:off x="6907800" y="1774675"/>
            <a:ext cx="2043300" cy="665100"/>
          </a:xfrm>
          <a:prstGeom prst="wedgeRoundRectCallout">
            <a:avLst>
              <a:gd name="adj1" fmla="val -78675"/>
              <a:gd name="adj2" fmla="val -3868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front end is used by the client.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2622dc27cd8_0_26"/>
          <p:cNvSpPr/>
          <p:nvPr/>
        </p:nvSpPr>
        <p:spPr>
          <a:xfrm>
            <a:off x="6528000" y="3877150"/>
            <a:ext cx="2423100" cy="831600"/>
          </a:xfrm>
          <a:prstGeom prst="wedgeRoundRectCallout">
            <a:avLst>
              <a:gd name="adj1" fmla="val -82521"/>
              <a:gd name="adj2" fmla="val -3713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 end is used by the service provider.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03b63d422_0_12"/>
          <p:cNvSpPr/>
          <p:nvPr/>
        </p:nvSpPr>
        <p:spPr>
          <a:xfrm>
            <a:off x="438100" y="561325"/>
            <a:ext cx="3776100" cy="217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on-demand self-service mean in cloud computing?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Service provider access only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Pay-as-you-go model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Immediate access without human intervention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Limited service access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2a03b63d422_0_12"/>
          <p:cNvSpPr/>
          <p:nvPr/>
        </p:nvSpPr>
        <p:spPr>
          <a:xfrm>
            <a:off x="4831250" y="561550"/>
            <a:ext cx="3933300" cy="217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component is responsible for providing APIs and managing cloud services in a cloud architecture?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Front End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Back End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Middleware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Hypervisor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a03b63d422_0_12"/>
          <p:cNvSpPr/>
          <p:nvPr/>
        </p:nvSpPr>
        <p:spPr>
          <a:xfrm>
            <a:off x="1551525" y="3175650"/>
            <a:ext cx="6123600" cy="165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the term 'Middleware' signify in cloud architecture?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Software connecting Front End and Back End</a:t>
            </a:r>
            <a:endParaRPr sz="18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Security protocols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Physical server configurations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Data storage mechanisms</a:t>
            </a:r>
            <a:endParaRPr sz="1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Microsoft Office PowerPoint</Application>
  <PresentationFormat>On-screen Show (16:9)</PresentationFormat>
  <Paragraphs>198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Libre Franklin</vt:lpstr>
      <vt:lpstr>Crop</vt:lpstr>
      <vt:lpstr>Simple Light</vt:lpstr>
      <vt:lpstr>PowerPoint Presentation</vt:lpstr>
      <vt:lpstr>Introduction to Microsoft Azure Fundamentals</vt:lpstr>
      <vt:lpstr>Introduction to Microsoft Azure Fundamentals</vt:lpstr>
      <vt:lpstr>What is Cloud Computing?</vt:lpstr>
      <vt:lpstr>History of Cloud Computing</vt:lpstr>
      <vt:lpstr>PowerPoint Presentation</vt:lpstr>
      <vt:lpstr>Basic Principle of Cloud Computing:</vt:lpstr>
      <vt:lpstr>Cloud Computing Architecture</vt:lpstr>
      <vt:lpstr>PowerPoint Presentation</vt:lpstr>
      <vt:lpstr>The Shared Responsibility Model </vt:lpstr>
      <vt:lpstr>The Shared Responsibility Model </vt:lpstr>
      <vt:lpstr>PowerPoint Presentation</vt:lpstr>
      <vt:lpstr>Cloud Models</vt:lpstr>
      <vt:lpstr>Cloud Models</vt:lpstr>
      <vt:lpstr>Cloud Models</vt:lpstr>
      <vt:lpstr>Cloud Models</vt:lpstr>
      <vt:lpstr>Cloud Models</vt:lpstr>
      <vt:lpstr>PowerPoint Presentation</vt:lpstr>
      <vt:lpstr>Cloud Models</vt:lpstr>
      <vt:lpstr>Cloud Models</vt:lpstr>
      <vt:lpstr>Cloud Models</vt:lpstr>
      <vt:lpstr>PowerPoint Presentation</vt:lpstr>
      <vt:lpstr>Consumption-Based Model </vt:lpstr>
      <vt:lpstr>PowerPoint Presentation</vt:lpstr>
      <vt:lpstr>The Benefits of Cloud Computing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Ankit Sharma</cp:lastModifiedBy>
  <cp:revision>1</cp:revision>
  <dcterms:modified xsi:type="dcterms:W3CDTF">2024-02-21T20:41:26Z</dcterms:modified>
</cp:coreProperties>
</file>