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2" r:id="rId11"/>
    <p:sldId id="265" r:id="rId12"/>
    <p:sldId id="266" r:id="rId13"/>
    <p:sldId id="273" r:id="rId14"/>
    <p:sldId id="274" r:id="rId15"/>
    <p:sldId id="275" r:id="rId16"/>
    <p:sldId id="269" r:id="rId17"/>
    <p:sldId id="270" r:id="rId18"/>
    <p:sldId id="271" r:id="rId19"/>
    <p:sldId id="272" r:id="rId20"/>
    <p:sldId id="276" r:id="rId21"/>
    <p:sldId id="278" r:id="rId22"/>
    <p:sldId id="279" r:id="rId23"/>
    <p:sldId id="280" r:id="rId24"/>
    <p:sldId id="281" r:id="rId25"/>
    <p:sldId id="267"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4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DA30-6070-B1D8-1BF7-98ED9E789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21D8EA-B324-5C66-B8D8-E22E21B7D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519229-C306-C035-95ED-0A2F34D8A20A}"/>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66A8E9EA-530B-FB08-A4CE-FFF51C4AA7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EF089-6DE5-EFF3-AB3E-C32F7919B345}"/>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359129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B26D-C656-C9CA-75E0-C00ACDCE18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28CB57-A3B0-4867-E79C-0C18D3DAB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D5F20-6FA8-223F-A1BE-05C3913E877C}"/>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513A723E-BCD1-2267-F033-1D8B8650C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F87CD-0373-523E-C556-CFEC8CC9D80E}"/>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272649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73B41-2BB0-01A8-2857-D90C286102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A6360-8B01-1A31-7C91-EB2F1C250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64277-1A49-E916-D05D-5DC743EE4C8F}"/>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CC514C6F-FACB-1B0E-5139-6F0098168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FE739-7242-035D-58F8-C0A118D6A415}"/>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354059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9815-E2F6-53A5-EF8F-FB7B94C8C4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3B7A9E-A9EB-C14A-BE91-474D862AAE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1889A-6327-54E4-76CE-66E11F135EC0}"/>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F951D0EF-7C87-CF85-C99A-6421D4F9C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94C1F-7C94-E798-B1FC-7FD8B5C58CF2}"/>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57785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5229-7A3E-C559-9B30-D2F586861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CE3108-5F5B-31CF-0EF6-78BC3D60F3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51F21-DA97-2E55-47B4-2B03F80DEFC1}"/>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3E747D3C-DAEB-378A-E487-A0C6FACF4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BE753-A5F3-99E1-5337-24DDD8777634}"/>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116448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95CE-4619-2789-6467-09202C922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14E7C2-1619-C950-9B63-81A03E45A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4C2993-CFBE-3038-464A-8BA2FC60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A527B5-D928-13B9-744F-566EA8666922}"/>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6" name="Footer Placeholder 5">
            <a:extLst>
              <a:ext uri="{FF2B5EF4-FFF2-40B4-BE49-F238E27FC236}">
                <a16:creationId xmlns:a16="http://schemas.microsoft.com/office/drawing/2014/main" id="{28BBB729-3715-700B-D59B-F81C7D5196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9B33F-90DF-DC88-1F4E-17093B146698}"/>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66173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EA24-0C5D-E4C7-E71F-218E963A38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D13AD-C3EC-50B7-851D-96149D35B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A4700-0AA8-B349-8A32-86B36DAD8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5796AA-9FBD-E5EE-2F41-F111835B0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E3156-9C28-A89E-441A-EE2D3499D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6AB09A-906C-3084-82F8-ADE3176E1C65}"/>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8" name="Footer Placeholder 7">
            <a:extLst>
              <a:ext uri="{FF2B5EF4-FFF2-40B4-BE49-F238E27FC236}">
                <a16:creationId xmlns:a16="http://schemas.microsoft.com/office/drawing/2014/main" id="{F7A0C23B-DBF9-5B38-E20C-41AECF770C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EB76A5-6D0E-1B8F-ED58-FEA8445D4E15}"/>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263411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56F7-6FEE-9155-E1F4-54B1E1F7AB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070B3D-892A-9B47-856C-6EBA8D3B6ACD}"/>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4" name="Footer Placeholder 3">
            <a:extLst>
              <a:ext uri="{FF2B5EF4-FFF2-40B4-BE49-F238E27FC236}">
                <a16:creationId xmlns:a16="http://schemas.microsoft.com/office/drawing/2014/main" id="{DEC18618-2DAB-02E6-3E70-6CA7D695CB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AB5B32-D328-F372-D0ED-6FBCC706957D}"/>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305318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E8BCF-682C-0747-AA75-631AAF586C4E}"/>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3" name="Footer Placeholder 2">
            <a:extLst>
              <a:ext uri="{FF2B5EF4-FFF2-40B4-BE49-F238E27FC236}">
                <a16:creationId xmlns:a16="http://schemas.microsoft.com/office/drawing/2014/main" id="{EF3CF9F0-B99A-FC21-B5CE-BAE574FBB8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9B15EF-B4C9-F99A-D61E-E640965A656A}"/>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385797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B26F-DD4D-F7E0-58A2-C16C9715A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168618-076A-C701-30D8-EE3A50FBE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60F9B3-BC27-229A-CA54-8520CB2FD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2073E-E1A7-6204-A49C-DE493A81041C}"/>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6" name="Footer Placeholder 5">
            <a:extLst>
              <a:ext uri="{FF2B5EF4-FFF2-40B4-BE49-F238E27FC236}">
                <a16:creationId xmlns:a16="http://schemas.microsoft.com/office/drawing/2014/main" id="{465EDA96-A027-FC76-0FB1-61E66C772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38EE7-52D0-8060-46B3-4CFA357BB681}"/>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412291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2EA7-2DDB-DCB9-725A-34ECB6E36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9ED5BF-3434-44CC-A2E2-A61D694D9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CC757B-C306-33AB-BE71-F5D7EF4D2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664FB-6F91-97BF-CD58-EEE1F79C22ED}"/>
              </a:ext>
            </a:extLst>
          </p:cNvPr>
          <p:cNvSpPr>
            <a:spLocks noGrp="1"/>
          </p:cNvSpPr>
          <p:nvPr>
            <p:ph type="dt" sz="half" idx="10"/>
          </p:nvPr>
        </p:nvSpPr>
        <p:spPr/>
        <p:txBody>
          <a:bodyPr/>
          <a:lstStyle/>
          <a:p>
            <a:fld id="{0A5CA8DE-DFB7-415B-8D12-2A4F2D114BD4}" type="datetimeFigureOut">
              <a:rPr lang="en-IN" smtClean="0"/>
              <a:t>17-08-2023</a:t>
            </a:fld>
            <a:endParaRPr lang="en-IN"/>
          </a:p>
        </p:txBody>
      </p:sp>
      <p:sp>
        <p:nvSpPr>
          <p:cNvPr id="6" name="Footer Placeholder 5">
            <a:extLst>
              <a:ext uri="{FF2B5EF4-FFF2-40B4-BE49-F238E27FC236}">
                <a16:creationId xmlns:a16="http://schemas.microsoft.com/office/drawing/2014/main" id="{E0471E28-BFD8-9553-000B-8DFD23518E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342720-1D6F-054F-4982-4F4411797BEE}"/>
              </a:ext>
            </a:extLst>
          </p:cNvPr>
          <p:cNvSpPr>
            <a:spLocks noGrp="1"/>
          </p:cNvSpPr>
          <p:nvPr>
            <p:ph type="sldNum" sz="quarter" idx="12"/>
          </p:nvPr>
        </p:nvSpPr>
        <p:spPr/>
        <p:txBody>
          <a:bodyPr/>
          <a:lstStyle/>
          <a:p>
            <a:fld id="{78668D70-624E-4F41-83D4-B2EBE8BA96EA}" type="slidenum">
              <a:rPr lang="en-IN" smtClean="0"/>
              <a:t>‹#›</a:t>
            </a:fld>
            <a:endParaRPr lang="en-IN"/>
          </a:p>
        </p:txBody>
      </p:sp>
    </p:spTree>
    <p:extLst>
      <p:ext uri="{BB962C8B-B14F-4D97-AF65-F5344CB8AC3E}">
        <p14:creationId xmlns:p14="http://schemas.microsoft.com/office/powerpoint/2010/main" val="40891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71C40-E4DB-34BC-1FFF-31BFEE68B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F3F267-949D-483A-BF6F-275261868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B3A6C-D864-1134-C586-112D62E5F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CA8DE-DFB7-415B-8D12-2A4F2D114BD4}" type="datetimeFigureOut">
              <a:rPr lang="en-IN" smtClean="0"/>
              <a:t>17-08-2023</a:t>
            </a:fld>
            <a:endParaRPr lang="en-IN"/>
          </a:p>
        </p:txBody>
      </p:sp>
      <p:sp>
        <p:nvSpPr>
          <p:cNvPr id="5" name="Footer Placeholder 4">
            <a:extLst>
              <a:ext uri="{FF2B5EF4-FFF2-40B4-BE49-F238E27FC236}">
                <a16:creationId xmlns:a16="http://schemas.microsoft.com/office/drawing/2014/main" id="{46010319-2474-C1A6-102D-563089B0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5DEA10-FA4E-00C0-9542-8582A883F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68D70-624E-4F41-83D4-B2EBE8BA96EA}" type="slidenum">
              <a:rPr lang="en-IN" smtClean="0"/>
              <a:t>‹#›</a:t>
            </a:fld>
            <a:endParaRPr lang="en-IN"/>
          </a:p>
        </p:txBody>
      </p:sp>
    </p:spTree>
    <p:extLst>
      <p:ext uri="{BB962C8B-B14F-4D97-AF65-F5344CB8AC3E}">
        <p14:creationId xmlns:p14="http://schemas.microsoft.com/office/powerpoint/2010/main" val="3825261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5C6531C-40A7-9F6C-1E13-C9753F66E097}"/>
              </a:ext>
            </a:extLst>
          </p:cNvPr>
          <p:cNvGraphicFramePr>
            <a:graphicFrameLocks noGrp="1"/>
          </p:cNvGraphicFramePr>
          <p:nvPr>
            <p:extLst>
              <p:ext uri="{D42A27DB-BD31-4B8C-83A1-F6EECF244321}">
                <p14:modId xmlns:p14="http://schemas.microsoft.com/office/powerpoint/2010/main" val="2684282831"/>
              </p:ext>
            </p:extLst>
          </p:nvPr>
        </p:nvGraphicFramePr>
        <p:xfrm>
          <a:off x="1017640" y="2403988"/>
          <a:ext cx="10353368" cy="1523980"/>
        </p:xfrm>
        <a:graphic>
          <a:graphicData uri="http://schemas.openxmlformats.org/drawingml/2006/table">
            <a:tbl>
              <a:tblPr>
                <a:tableStyleId>{5C22544A-7EE6-4342-B048-85BDC9FD1C3A}</a:tableStyleId>
              </a:tblPr>
              <a:tblGrid>
                <a:gridCol w="10353368">
                  <a:extLst>
                    <a:ext uri="{9D8B030D-6E8A-4147-A177-3AD203B41FA5}">
                      <a16:colId xmlns:a16="http://schemas.microsoft.com/office/drawing/2014/main" val="3890502944"/>
                    </a:ext>
                  </a:extLst>
                </a:gridCol>
              </a:tblGrid>
              <a:tr h="1523980">
                <a:tc>
                  <a:txBody>
                    <a:bodyPr/>
                    <a:lstStyle/>
                    <a:p>
                      <a:pPr algn="ctr" fontAlgn="ctr"/>
                      <a:r>
                        <a:rPr lang="en-US" sz="3200" u="none" strike="noStrike" dirty="0">
                          <a:effectLst/>
                        </a:rPr>
                        <a:t>Module 3 - Security, Privacy, Compliance, and Trust</a:t>
                      </a:r>
                      <a:endParaRPr lang="en-US" sz="3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944289863"/>
                  </a:ext>
                </a:extLst>
              </a:tr>
            </a:tbl>
          </a:graphicData>
        </a:graphic>
      </p:graphicFrame>
    </p:spTree>
    <p:extLst>
      <p:ext uri="{BB962C8B-B14F-4D97-AF65-F5344CB8AC3E}">
        <p14:creationId xmlns:p14="http://schemas.microsoft.com/office/powerpoint/2010/main" val="184283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5" descr="Transparent padlock">
            <a:extLst>
              <a:ext uri="{FF2B5EF4-FFF2-40B4-BE49-F238E27FC236}">
                <a16:creationId xmlns:a16="http://schemas.microsoft.com/office/drawing/2014/main" id="{059FB20F-CDC2-52D8-3BDC-BE6353BFC320}"/>
              </a:ext>
            </a:extLst>
          </p:cNvPr>
          <p:cNvPicPr>
            <a:picLocks noChangeAspect="1"/>
          </p:cNvPicPr>
          <p:nvPr/>
        </p:nvPicPr>
        <p:blipFill rotWithShape="1">
          <a:blip r:embed="rId2"/>
          <a:srcRect t="14122"/>
          <a:stretch/>
        </p:blipFill>
        <p:spPr>
          <a:xfrm>
            <a:off x="-3047" y="10"/>
            <a:ext cx="12191999" cy="6857990"/>
          </a:xfrm>
          <a:prstGeom prst="rect">
            <a:avLst/>
          </a:prstGeom>
        </p:spPr>
      </p:pic>
      <p:sp>
        <p:nvSpPr>
          <p:cNvPr id="16"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2CCC88A-270C-BC44-F12A-C08D5659CB8B}"/>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a:solidFill>
                  <a:srgbClr val="FFFFFF"/>
                </a:solidFill>
              </a:rPr>
              <a:t>Security, Privacy, Compliance and Trust</a:t>
            </a:r>
          </a:p>
        </p:txBody>
      </p:sp>
      <p:sp>
        <p:nvSpPr>
          <p:cNvPr id="4" name="Text Placeholder 3">
            <a:extLst>
              <a:ext uri="{FF2B5EF4-FFF2-40B4-BE49-F238E27FC236}">
                <a16:creationId xmlns:a16="http://schemas.microsoft.com/office/drawing/2014/main" id="{C7190E4D-425D-86D0-4765-FA66DA4DC47C}"/>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02006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2D9539-FA6C-56AE-A027-F82D94B86971}"/>
              </a:ext>
            </a:extLst>
          </p:cNvPr>
          <p:cNvSpPr txBox="1"/>
          <p:nvPr/>
        </p:nvSpPr>
        <p:spPr>
          <a:xfrm>
            <a:off x="525643" y="1894506"/>
            <a:ext cx="10414304" cy="2862322"/>
          </a:xfrm>
          <a:prstGeom prst="rect">
            <a:avLst/>
          </a:prstGeom>
          <a:noFill/>
        </p:spPr>
        <p:txBody>
          <a:bodyPr wrap="square">
            <a:spAutoFit/>
          </a:bodyPr>
          <a:lstStyle/>
          <a:p>
            <a:pPr marL="285750" indent="-285750">
              <a:buFont typeface="Arial" panose="020B0604020202020204" pitchFamily="34" charset="0"/>
              <a:buChar char="•"/>
            </a:pPr>
            <a:r>
              <a:rPr lang="en-US" dirty="0"/>
              <a:t>Choosing a reliable cybersecurity solution that prevents security breaches and ensures secure remote access to employees is highly important.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increasing cybersecurity concerns, </a:t>
            </a:r>
            <a:r>
              <a:rPr lang="en-US" dirty="0" err="1"/>
              <a:t>organisations</a:t>
            </a:r>
            <a:r>
              <a:rPr lang="en-US" dirty="0"/>
              <a:t> have started enforcing network security precautions, mainly because the </a:t>
            </a:r>
            <a:r>
              <a:rPr lang="en-US" dirty="0" err="1"/>
              <a:t>organisation's</a:t>
            </a:r>
            <a:r>
              <a:rPr lang="en-US" dirty="0"/>
              <a:t> infrastructure and facilities are the common targets of cyber attackers.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cyberattacks and ransomware attacks lead to financial losses for </a:t>
            </a:r>
            <a:r>
              <a:rPr lang="en-US" dirty="0" err="1"/>
              <a:t>organisations</a:t>
            </a:r>
            <a:r>
              <a:rPr lang="en-US" dirty="0"/>
              <a:t> along with reputational damage. Hence, employing the right security strategy to prevent these attacks and ensures the utmost network security is paramount.</a:t>
            </a:r>
            <a:endParaRPr lang="en-IN" dirty="0"/>
          </a:p>
        </p:txBody>
      </p:sp>
      <p:sp>
        <p:nvSpPr>
          <p:cNvPr id="7" name="Title 6">
            <a:extLst>
              <a:ext uri="{FF2B5EF4-FFF2-40B4-BE49-F238E27FC236}">
                <a16:creationId xmlns:a16="http://schemas.microsoft.com/office/drawing/2014/main" id="{06076F73-EC6A-9835-2E2F-5E2031686C56}"/>
              </a:ext>
            </a:extLst>
          </p:cNvPr>
          <p:cNvSpPr>
            <a:spLocks noGrp="1"/>
          </p:cNvSpPr>
          <p:nvPr>
            <p:ph type="title"/>
          </p:nvPr>
        </p:nvSpPr>
        <p:spPr/>
        <p:txBody>
          <a:bodyPr/>
          <a:lstStyle/>
          <a:p>
            <a:r>
              <a:rPr lang="en-US" dirty="0"/>
              <a:t>Zero Trust and </a:t>
            </a:r>
            <a:r>
              <a:rPr lang="en-US" dirty="0" err="1"/>
              <a:t>Defence</a:t>
            </a:r>
            <a:r>
              <a:rPr lang="en-US" dirty="0"/>
              <a:t> in Depth</a:t>
            </a:r>
            <a:endParaRPr lang="en-IN" dirty="0"/>
          </a:p>
        </p:txBody>
      </p:sp>
    </p:spTree>
    <p:extLst>
      <p:ext uri="{BB962C8B-B14F-4D97-AF65-F5344CB8AC3E}">
        <p14:creationId xmlns:p14="http://schemas.microsoft.com/office/powerpoint/2010/main" val="4278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812C5D-D6BF-EA5A-507B-CC00D15061C7}"/>
              </a:ext>
            </a:extLst>
          </p:cNvPr>
          <p:cNvSpPr>
            <a:spLocks noGrp="1"/>
          </p:cNvSpPr>
          <p:nvPr>
            <p:ph type="title"/>
          </p:nvPr>
        </p:nvSpPr>
        <p:spPr/>
        <p:txBody>
          <a:bodyPr/>
          <a:lstStyle/>
          <a:p>
            <a:r>
              <a:rPr lang="en-US" dirty="0"/>
              <a:t>Zero Trust and </a:t>
            </a:r>
            <a:r>
              <a:rPr lang="en-US" dirty="0" err="1"/>
              <a:t>Defence</a:t>
            </a:r>
            <a:r>
              <a:rPr lang="en-US" dirty="0"/>
              <a:t> in Depth</a:t>
            </a:r>
            <a:endParaRPr lang="en-IN" dirty="0"/>
          </a:p>
        </p:txBody>
      </p:sp>
      <p:sp>
        <p:nvSpPr>
          <p:cNvPr id="5" name="Content Placeholder 4">
            <a:extLst>
              <a:ext uri="{FF2B5EF4-FFF2-40B4-BE49-F238E27FC236}">
                <a16:creationId xmlns:a16="http://schemas.microsoft.com/office/drawing/2014/main" id="{5BD4ED35-A0EA-D6C1-C3E7-22175D5D4F65}"/>
              </a:ext>
            </a:extLst>
          </p:cNvPr>
          <p:cNvSpPr>
            <a:spLocks noGrp="1"/>
          </p:cNvSpPr>
          <p:nvPr>
            <p:ph sz="half" idx="4294967295"/>
          </p:nvPr>
        </p:nvSpPr>
        <p:spPr>
          <a:xfrm>
            <a:off x="-1" y="1825625"/>
            <a:ext cx="12232153" cy="4351338"/>
          </a:xfrm>
        </p:spPr>
        <p:txBody>
          <a:bodyPr>
            <a:normAutofit/>
          </a:bodyPr>
          <a:lstStyle/>
          <a:p>
            <a:pPr marL="0" indent="0">
              <a:buNone/>
            </a:pPr>
            <a:r>
              <a:rPr lang="en-US" sz="1800" dirty="0">
                <a:latin typeface="Arial" panose="020B0604020202020204" pitchFamily="34" charset="0"/>
                <a:cs typeface="Arial" panose="020B0604020202020204" pitchFamily="34" charset="0"/>
              </a:rPr>
              <a:t>What is Zero Trust?</a:t>
            </a:r>
          </a:p>
          <a:p>
            <a:pPr marL="0" indent="0">
              <a:buNone/>
            </a:pP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It is based on the concept of “never trust, always verify.” This cybersecurity framework is based on the idea that no entity – inside or outside of a network – should be implicitly trusted.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Everything and everyone needs to prove who they are and that they have the right permissions to access the target resource. In short, they need to undergo continual authentication, verification and authorization to keep access to applications and data.</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is akin to crew members of the Enterprise verifying and authenticating their identity at every doorway before they are allowed to access the next area.</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81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5A53-A98A-6037-4C05-A37F629841A7}"/>
              </a:ext>
            </a:extLst>
          </p:cNvPr>
          <p:cNvSpPr>
            <a:spLocks noGrp="1"/>
          </p:cNvSpPr>
          <p:nvPr>
            <p:ph type="title"/>
          </p:nvPr>
        </p:nvSpPr>
        <p:spPr/>
        <p:txBody>
          <a:bodyPr/>
          <a:lstStyle/>
          <a:p>
            <a:r>
              <a:rPr lang="en-US" dirty="0"/>
              <a:t>Zero Trust</a:t>
            </a:r>
            <a:endParaRPr lang="en-IN" dirty="0"/>
          </a:p>
        </p:txBody>
      </p:sp>
      <p:sp>
        <p:nvSpPr>
          <p:cNvPr id="3" name="Content Placeholder 2">
            <a:extLst>
              <a:ext uri="{FF2B5EF4-FFF2-40B4-BE49-F238E27FC236}">
                <a16:creationId xmlns:a16="http://schemas.microsoft.com/office/drawing/2014/main" id="{0266317C-606F-1563-8E4F-CDDF6BA88C1C}"/>
              </a:ext>
            </a:extLst>
          </p:cNvPr>
          <p:cNvSpPr>
            <a:spLocks noGrp="1"/>
          </p:cNvSpPr>
          <p:nvPr>
            <p:ph idx="1"/>
          </p:nvPr>
        </p:nvSpPr>
        <p:spPr/>
        <p:txBody>
          <a:bodyPr/>
          <a:lstStyle/>
          <a:p>
            <a:pPr algn="just"/>
            <a:r>
              <a:rPr lang="en-US" dirty="0"/>
              <a:t>Zero trust is a network security model that has more specific principles than those of defense in depth. With zero trust, the goal is to never trust anyone or anything that accesses and communicates with applications and services inside a corporate network. </a:t>
            </a:r>
          </a:p>
          <a:p>
            <a:pPr algn="just"/>
            <a:r>
              <a:rPr lang="en-US" dirty="0"/>
              <a:t>Zero trust uses the principle of least privilege to ensure that only the correct devices and users connecting to the network, as well as workloads within public and private data centers, are allowed and expected to transmit and receive data.</a:t>
            </a:r>
            <a:endParaRPr lang="en-IN" dirty="0"/>
          </a:p>
        </p:txBody>
      </p:sp>
    </p:spTree>
    <p:extLst>
      <p:ext uri="{BB962C8B-B14F-4D97-AF65-F5344CB8AC3E}">
        <p14:creationId xmlns:p14="http://schemas.microsoft.com/office/powerpoint/2010/main" val="2100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397E-12FC-9F5D-3065-66BAEAB6DFE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924B53B-AD76-7B1B-D5F4-2CC5487F9133}"/>
              </a:ext>
            </a:extLst>
          </p:cNvPr>
          <p:cNvPicPr>
            <a:picLocks noGrp="1" noChangeAspect="1"/>
          </p:cNvPicPr>
          <p:nvPr>
            <p:ph idx="1"/>
          </p:nvPr>
        </p:nvPicPr>
        <p:blipFill>
          <a:blip r:embed="rId2"/>
          <a:stretch>
            <a:fillRect/>
          </a:stretch>
        </p:blipFill>
        <p:spPr>
          <a:xfrm>
            <a:off x="1407191" y="558496"/>
            <a:ext cx="8996162" cy="5979190"/>
          </a:xfrm>
          <a:prstGeom prst="rect">
            <a:avLst/>
          </a:prstGeom>
        </p:spPr>
      </p:pic>
    </p:spTree>
    <p:extLst>
      <p:ext uri="{BB962C8B-B14F-4D97-AF65-F5344CB8AC3E}">
        <p14:creationId xmlns:p14="http://schemas.microsoft.com/office/powerpoint/2010/main" val="410123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4EF560-56A7-F550-A6A5-8D8EB9E4155E}"/>
              </a:ext>
            </a:extLst>
          </p:cNvPr>
          <p:cNvSpPr txBox="1"/>
          <p:nvPr/>
        </p:nvSpPr>
        <p:spPr>
          <a:xfrm>
            <a:off x="491421" y="387813"/>
            <a:ext cx="11488861" cy="4739759"/>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Benefits of zero trust</a:t>
            </a:r>
          </a:p>
          <a:p>
            <a:endParaRPr lang="en-US" b="1" dirty="0"/>
          </a:p>
          <a:p>
            <a:endParaRPr lang="en-US" b="1" dirty="0"/>
          </a:p>
          <a:p>
            <a:pPr marL="285750" indent="-285750">
              <a:buFont typeface="Arial" panose="020B0604020202020204" pitchFamily="34" charset="0"/>
              <a:buChar char="•"/>
            </a:pPr>
            <a:r>
              <a:rPr lang="en-US" dirty="0"/>
              <a:t>The benefit of zero trust is contained within the adage of "never trust, verify everything." With zero trust, users must constantly prove they have appropriate permissions, from initial login and thereafter.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means that, even if attackers infiltrate a system, they can't necessarily do any damage or exfiltrate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Despite the restrictive-sounding nature of zero trust, it can boost UX through tools such as single sign-on, reducing the worry around password mismanagement.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UX(User Experience Design) </a:t>
            </a:r>
            <a:r>
              <a:rPr lang="en-US" dirty="0">
                <a:latin typeface="Arial" panose="020B0604020202020204" pitchFamily="34" charset="0"/>
                <a:cs typeface="Arial" panose="020B0604020202020204" pitchFamily="34" charset="0"/>
              </a:rPr>
              <a:t>- </a:t>
            </a:r>
            <a:r>
              <a:rPr lang="en-US" b="0" dirty="0">
                <a:solidFill>
                  <a:srgbClr val="2B2B2B"/>
                </a:solidFill>
                <a:effectLst/>
                <a:latin typeface="Arial" panose="020B0604020202020204" pitchFamily="34" charset="0"/>
                <a:cs typeface="Arial" panose="020B0604020202020204" pitchFamily="34" charset="0"/>
              </a:rPr>
              <a:t>A person's perceptions and responses that result from the use or anticipated use of a product, system or service</a:t>
            </a:r>
          </a:p>
          <a:p>
            <a:pPr marL="285750" indent="-285750">
              <a:buFont typeface="Arial" panose="020B0604020202020204" pitchFamily="34" charset="0"/>
              <a:buChar char="•"/>
            </a:pPr>
            <a:endParaRPr lang="en-US" b="0" dirty="0">
              <a:solidFill>
                <a:srgbClr val="2B2B2B"/>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2B2B2B"/>
                </a:solidFill>
                <a:latin typeface="Arial" panose="020B0604020202020204" pitchFamily="34" charset="0"/>
                <a:cs typeface="Arial" panose="020B0604020202020204" pitchFamily="34" charset="0"/>
              </a:rPr>
              <a:t>UI</a:t>
            </a:r>
            <a:r>
              <a:rPr lang="en-US" dirty="0">
                <a:solidFill>
                  <a:srgbClr val="2B2B2B"/>
                </a:solidFill>
                <a:latin typeface="Arial" panose="020B0604020202020204" pitchFamily="34" charset="0"/>
                <a:cs typeface="Arial" panose="020B0604020202020204" pitchFamily="34" charset="0"/>
              </a:rPr>
              <a:t> </a:t>
            </a:r>
            <a:r>
              <a:rPr lang="en-US" b="1" dirty="0">
                <a:solidFill>
                  <a:srgbClr val="2B2B2B"/>
                </a:solidFill>
                <a:latin typeface="Arial" panose="020B0604020202020204" pitchFamily="34" charset="0"/>
                <a:cs typeface="Arial" panose="020B0604020202020204" pitchFamily="34" charset="0"/>
              </a:rPr>
              <a:t>(</a:t>
            </a:r>
            <a:r>
              <a:rPr lang="en-US" b="1" dirty="0">
                <a:solidFill>
                  <a:srgbClr val="2B2B2B"/>
                </a:solidFill>
                <a:effectLst/>
                <a:latin typeface="Arial" panose="020B0604020202020204" pitchFamily="34" charset="0"/>
                <a:cs typeface="Arial" panose="020B0604020202020204" pitchFamily="34" charset="0"/>
              </a:rPr>
              <a:t>User interface (UI) design) </a:t>
            </a:r>
            <a:r>
              <a:rPr lang="en-US" b="0" dirty="0">
                <a:solidFill>
                  <a:srgbClr val="2B2B2B"/>
                </a:solidFill>
                <a:effectLst/>
                <a:latin typeface="Arial" panose="020B0604020202020204" pitchFamily="34" charset="0"/>
                <a:cs typeface="Arial" panose="020B0604020202020204" pitchFamily="34" charset="0"/>
              </a:rPr>
              <a:t>is the process designers use to build interfaces in software or computerized devices, focusing on looks or style.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834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E6820-F2A9-C72F-BDE1-6F1EDD236A72}"/>
              </a:ext>
            </a:extLst>
          </p:cNvPr>
          <p:cNvSpPr>
            <a:spLocks noGrp="1"/>
          </p:cNvSpPr>
          <p:nvPr>
            <p:ph type="title"/>
          </p:nvPr>
        </p:nvSpPr>
        <p:spPr/>
        <p:txBody>
          <a:bodyPr/>
          <a:lstStyle/>
          <a:p>
            <a:r>
              <a:rPr lang="en-US" dirty="0"/>
              <a:t>What is </a:t>
            </a:r>
            <a:r>
              <a:rPr lang="en-US" dirty="0" err="1"/>
              <a:t>Defence</a:t>
            </a:r>
            <a:r>
              <a:rPr lang="en-US" dirty="0"/>
              <a:t> in Depth</a:t>
            </a:r>
            <a:endParaRPr lang="en-IN" dirty="0"/>
          </a:p>
        </p:txBody>
      </p:sp>
      <p:sp>
        <p:nvSpPr>
          <p:cNvPr id="7" name="TextBox 6">
            <a:extLst>
              <a:ext uri="{FF2B5EF4-FFF2-40B4-BE49-F238E27FC236}">
                <a16:creationId xmlns:a16="http://schemas.microsoft.com/office/drawing/2014/main" id="{3BCAB531-8D97-80BF-617F-E11F8334DF2B}"/>
              </a:ext>
            </a:extLst>
          </p:cNvPr>
          <p:cNvSpPr txBox="1"/>
          <p:nvPr/>
        </p:nvSpPr>
        <p:spPr>
          <a:xfrm>
            <a:off x="980105" y="1754085"/>
            <a:ext cx="10819488" cy="4678204"/>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Now, defense-in-depth refers to the practice of using layers of security measures, such as </a:t>
            </a:r>
            <a:r>
              <a:rPr lang="en-US" sz="2000" b="1" dirty="0">
                <a:latin typeface="Arial" panose="020B0604020202020204" pitchFamily="34" charset="0"/>
                <a:cs typeface="Arial" panose="020B0604020202020204" pitchFamily="34" charset="0"/>
              </a:rPr>
              <a:t>firewalls, secured gateways, authentication and intrusion detection systems, to protect internal networks from external attacks.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This provides backup levels of security in case other security measures fail.</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With multiple layers of protective devices and processes to keep threat actors outside of the perimeter.</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short, if one defensive measure is compromised, another set of defense mechanisms can detect and prevent a breach attempt.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By including redundancies and using security defenses across solutions, enterprises can aim to close gaps in security and thwart potential attacks.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53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EF8D-00A3-F0D1-365F-388A94F83B27}"/>
              </a:ext>
            </a:extLst>
          </p:cNvPr>
          <p:cNvSpPr>
            <a:spLocks noGrp="1"/>
          </p:cNvSpPr>
          <p:nvPr>
            <p:ph type="title"/>
          </p:nvPr>
        </p:nvSpPr>
        <p:spPr/>
        <p:txBody>
          <a:bodyPr/>
          <a:lstStyle/>
          <a:p>
            <a:r>
              <a:rPr lang="en-US" dirty="0" err="1"/>
              <a:t>Defence</a:t>
            </a:r>
            <a:r>
              <a:rPr lang="en-US" dirty="0"/>
              <a:t> in Depth</a:t>
            </a:r>
            <a:endParaRPr lang="en-IN" dirty="0"/>
          </a:p>
        </p:txBody>
      </p:sp>
      <p:sp>
        <p:nvSpPr>
          <p:cNvPr id="5" name="Content Placeholder 4">
            <a:extLst>
              <a:ext uri="{FF2B5EF4-FFF2-40B4-BE49-F238E27FC236}">
                <a16:creationId xmlns:a16="http://schemas.microsoft.com/office/drawing/2014/main" id="{FC568860-4366-CF9F-0411-34E7CDE0EB6B}"/>
              </a:ext>
            </a:extLst>
          </p:cNvPr>
          <p:cNvSpPr>
            <a:spLocks noGrp="1"/>
          </p:cNvSpPr>
          <p:nvPr>
            <p:ph idx="1"/>
          </p:nvPr>
        </p:nvSpPr>
        <p:spPr>
          <a:xfrm>
            <a:off x="120459" y="1732543"/>
            <a:ext cx="12166448" cy="4351338"/>
          </a:xfrm>
        </p:spPr>
        <p:txBody>
          <a:bodyPr>
            <a:normAutofit/>
          </a:bodyPr>
          <a:lstStyle/>
          <a:p>
            <a:r>
              <a:rPr lang="en-US" sz="1800" dirty="0">
                <a:latin typeface="Arial" panose="020B0604020202020204" pitchFamily="34" charset="0"/>
                <a:cs typeface="Arial" panose="020B0604020202020204" pitchFamily="34" charset="0"/>
              </a:rPr>
              <a:t>This strategy has been popular over the past few decades for two main reasons:</a:t>
            </a:r>
          </a:p>
          <a:p>
            <a:endParaRPr lang="en-US" sz="1800" dirty="0">
              <a:latin typeface="Arial" panose="020B0604020202020204" pitchFamily="34" charset="0"/>
              <a:cs typeface="Arial" panose="020B0604020202020204" pitchFamily="34" charset="0"/>
            </a:endParaRPr>
          </a:p>
          <a:p>
            <a:pPr marL="914400" lvl="1" indent="-457200">
              <a:buFont typeface="+mj-lt"/>
              <a:buAutoNum type="arabicPeriod"/>
            </a:pPr>
            <a:r>
              <a:rPr lang="en-US" sz="1800" dirty="0">
                <a:latin typeface="Arial" panose="020B0604020202020204" pitchFamily="34" charset="0"/>
                <a:cs typeface="Arial" panose="020B0604020202020204" pitchFamily="34" charset="0"/>
              </a:rPr>
              <a:t>A layered security approach to tools helps ensure gaps between security policies are fewer and harder to find.</a:t>
            </a:r>
          </a:p>
          <a:p>
            <a:pPr marL="914400" lvl="1" indent="-457200">
              <a:buFont typeface="+mj-lt"/>
              <a:buAutoNum type="arabicPeriod"/>
            </a:pPr>
            <a:r>
              <a:rPr lang="en-US" sz="1800" dirty="0">
                <a:latin typeface="Arial" panose="020B0604020202020204" pitchFamily="34" charset="0"/>
                <a:cs typeface="Arial" panose="020B0604020202020204" pitchFamily="34" charset="0"/>
              </a:rPr>
              <a:t>Defense in depth helps protect against human errors that cause misconfiguration to a security tool.</a:t>
            </a:r>
          </a:p>
          <a:p>
            <a:pPr marL="457200" lvl="1" indent="0">
              <a:buNone/>
            </a:pPr>
            <a:endParaRPr lang="en-US" sz="1800" dirty="0">
              <a:latin typeface="Arial" panose="020B0604020202020204" pitchFamily="34" charset="0"/>
              <a:cs typeface="Arial" panose="020B0604020202020204" pitchFamily="34" charset="0"/>
            </a:endParaRPr>
          </a:p>
          <a:p>
            <a:pPr marL="457200" lvl="1" indent="0">
              <a:buNone/>
            </a:pPr>
            <a:endParaRPr lang="en-US" sz="1800" dirty="0">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Benefits of defense in depth</a:t>
            </a:r>
          </a:p>
          <a:p>
            <a:pPr marL="457200" lvl="1" indent="0">
              <a:buNone/>
            </a:pPr>
            <a:endParaRPr lang="en-US" sz="1800" b="1"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top benefit of defense in depth over zero trust is that, if one part of the layered security fails, other layers in the security architecture are already in place to keep business-critical data safe from attackers.</a:t>
            </a:r>
          </a:p>
          <a:p>
            <a:pPr lvl="1"/>
            <a:r>
              <a:rPr lang="en-US" sz="1800" dirty="0">
                <a:latin typeface="Arial" panose="020B0604020202020204" pitchFamily="34" charset="0"/>
                <a:cs typeface="Arial" panose="020B0604020202020204" pitchFamily="34" charset="0"/>
              </a:rPr>
              <a:t>Layering defenses can also slow down attackers, improving the chances they will be detected by security mechanisms or security teams.</a:t>
            </a:r>
          </a:p>
        </p:txBody>
      </p:sp>
    </p:spTree>
    <p:extLst>
      <p:ext uri="{BB962C8B-B14F-4D97-AF65-F5344CB8AC3E}">
        <p14:creationId xmlns:p14="http://schemas.microsoft.com/office/powerpoint/2010/main" val="116524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FC3A36-6F17-F2B0-5DFD-D011593DC1D6}"/>
              </a:ext>
            </a:extLst>
          </p:cNvPr>
          <p:cNvSpPr>
            <a:spLocks noGrp="1"/>
          </p:cNvSpPr>
          <p:nvPr>
            <p:ph type="title"/>
          </p:nvPr>
        </p:nvSpPr>
        <p:spPr/>
        <p:txBody>
          <a:bodyPr/>
          <a:lstStyle/>
          <a:p>
            <a:r>
              <a:rPr lang="en-US" dirty="0" err="1"/>
              <a:t>Defence</a:t>
            </a:r>
            <a:r>
              <a:rPr lang="en-US" dirty="0"/>
              <a:t> in Depth</a:t>
            </a:r>
            <a:endParaRPr lang="en-IN" dirty="0"/>
          </a:p>
        </p:txBody>
      </p:sp>
      <p:pic>
        <p:nvPicPr>
          <p:cNvPr id="4" name="Content Placeholder 3">
            <a:extLst>
              <a:ext uri="{FF2B5EF4-FFF2-40B4-BE49-F238E27FC236}">
                <a16:creationId xmlns:a16="http://schemas.microsoft.com/office/drawing/2014/main" id="{8DA34863-D5F4-420D-B082-D16A0C6823DA}"/>
              </a:ext>
            </a:extLst>
          </p:cNvPr>
          <p:cNvPicPr>
            <a:picLocks noGrp="1" noChangeAspect="1"/>
          </p:cNvPicPr>
          <p:nvPr>
            <p:ph idx="1"/>
          </p:nvPr>
        </p:nvPicPr>
        <p:blipFill>
          <a:blip r:embed="rId2"/>
          <a:stretch>
            <a:fillRect/>
          </a:stretch>
        </p:blipFill>
        <p:spPr>
          <a:xfrm>
            <a:off x="2371824" y="1825625"/>
            <a:ext cx="7448352" cy="4351338"/>
          </a:xfrm>
          <a:prstGeom prst="rect">
            <a:avLst/>
          </a:prstGeom>
        </p:spPr>
      </p:pic>
    </p:spTree>
    <p:extLst>
      <p:ext uri="{BB962C8B-B14F-4D97-AF65-F5344CB8AC3E}">
        <p14:creationId xmlns:p14="http://schemas.microsoft.com/office/powerpoint/2010/main" val="57809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EF2CE6-3265-3B3D-2658-5E81A3F402ED}"/>
              </a:ext>
            </a:extLst>
          </p:cNvPr>
          <p:cNvSpPr>
            <a:spLocks noGrp="1"/>
          </p:cNvSpPr>
          <p:nvPr>
            <p:ph type="title"/>
          </p:nvPr>
        </p:nvSpPr>
        <p:spPr/>
        <p:txBody>
          <a:bodyPr/>
          <a:lstStyle/>
          <a:p>
            <a:r>
              <a:rPr lang="en-US" dirty="0" err="1"/>
              <a:t>Defence</a:t>
            </a:r>
            <a:r>
              <a:rPr lang="en-US" dirty="0"/>
              <a:t> in Depth</a:t>
            </a:r>
            <a:endParaRPr lang="en-IN" dirty="0"/>
          </a:p>
        </p:txBody>
      </p:sp>
      <p:sp>
        <p:nvSpPr>
          <p:cNvPr id="9" name="Content Placeholder 8">
            <a:extLst>
              <a:ext uri="{FF2B5EF4-FFF2-40B4-BE49-F238E27FC236}">
                <a16:creationId xmlns:a16="http://schemas.microsoft.com/office/drawing/2014/main" id="{91DD0B06-E72B-14D7-B472-9CDBF9405862}"/>
              </a:ext>
            </a:extLst>
          </p:cNvPr>
          <p:cNvSpPr>
            <a:spLocks noGrp="1"/>
          </p:cNvSpPr>
          <p:nvPr>
            <p:ph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The physical security layer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the first line of defense to protect computing hardware in the datacenter.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The identity and access layer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controls access to infrastructure and change control.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The perimeter layer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uses distributed denial of service (DDoS) protection to filter large-scale attacks before they can cause a denial of service for users.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The network layer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limits communication between resources through segmentation and access controls.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The compute layer </a:t>
            </a:r>
            <a:r>
              <a:rPr kumimoji="0" lang="en-US" sz="1800" b="0"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secures access to virtual machines.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161616"/>
              </a:solidFill>
              <a:effectLs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The application layer </a:t>
            </a:r>
            <a:r>
              <a:rPr kumimoji="0" lang="en-US" sz="1800" b="0"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helps ensure that applications are secure and free of security vulnerabilities.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161616"/>
              </a:solidFill>
              <a:effectLs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The data layer </a:t>
            </a:r>
            <a:r>
              <a:rPr kumimoji="0" lang="en-US" sz="1800" b="0" i="0" u="none" strike="noStrike" kern="1200" cap="none" spc="0" normalizeH="0" baseline="0" noProof="0" dirty="0">
                <a:ln>
                  <a:noFill/>
                </a:ln>
                <a:solidFill>
                  <a:srgbClr val="161616"/>
                </a:solidFill>
                <a:effectLst/>
                <a:uLnTx/>
                <a:uFillTx/>
                <a:latin typeface="Arial" panose="020B0604020202020204" pitchFamily="34" charset="0"/>
                <a:ea typeface="+mn-ea"/>
                <a:cs typeface="+mn-cs"/>
              </a:rPr>
              <a:t>controls access to business and customer data that you need to protect. </a:t>
            </a:r>
          </a:p>
          <a:p>
            <a:endParaRPr lang="en-IN" dirty="0"/>
          </a:p>
        </p:txBody>
      </p:sp>
    </p:spTree>
    <p:extLst>
      <p:ext uri="{BB962C8B-B14F-4D97-AF65-F5344CB8AC3E}">
        <p14:creationId xmlns:p14="http://schemas.microsoft.com/office/powerpoint/2010/main" val="396685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B9CE-3F5A-BC59-77AB-95EEFCBE3C22}"/>
              </a:ext>
            </a:extLst>
          </p:cNvPr>
          <p:cNvSpPr>
            <a:spLocks noGrp="1"/>
          </p:cNvSpPr>
          <p:nvPr>
            <p:ph type="title"/>
          </p:nvPr>
        </p:nvSpPr>
        <p:spPr/>
        <p:txBody>
          <a:bodyPr/>
          <a:lstStyle/>
          <a:p>
            <a:r>
              <a:rPr lang="en-IN" dirty="0"/>
              <a:t>Describe Azure directory services</a:t>
            </a:r>
          </a:p>
        </p:txBody>
      </p:sp>
      <p:sp>
        <p:nvSpPr>
          <p:cNvPr id="4" name="TextBox 3">
            <a:extLst>
              <a:ext uri="{FF2B5EF4-FFF2-40B4-BE49-F238E27FC236}">
                <a16:creationId xmlns:a16="http://schemas.microsoft.com/office/drawing/2014/main" id="{41FB4C36-2F7E-E518-5FEF-DEE48CE4C54C}"/>
              </a:ext>
            </a:extLst>
          </p:cNvPr>
          <p:cNvSpPr txBox="1"/>
          <p:nvPr/>
        </p:nvSpPr>
        <p:spPr>
          <a:xfrm>
            <a:off x="0" y="1722277"/>
            <a:ext cx="9144000" cy="3416320"/>
          </a:xfrm>
          <a:prstGeom prst="rect">
            <a:avLst/>
          </a:prstGeom>
          <a:noFill/>
        </p:spPr>
        <p:txBody>
          <a:bodyPr wrap="square">
            <a:spAutoFit/>
          </a:bodyPr>
          <a:lstStyle/>
          <a:p>
            <a:pPr marL="285750" indent="-285750">
              <a:buFont typeface="Arial" panose="020B0604020202020204" pitchFamily="34" charset="0"/>
              <a:buChar char="•"/>
            </a:pPr>
            <a:r>
              <a:rPr lang="en-US" dirty="0"/>
              <a:t>Azure Active Directory (Azure AD) is a directory service that enables you to sign in and access both Microsoft cloud applications and cloud applications that you develop.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Azure AD can also help you maintain your on-premises Active Directory deployment.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on-premises environments, Active Directory running on Windows Server provides an identity and access management service that's managed by your organization.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Azure AD is Microsoft's cloud-based identity and access management service.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Azure AD, you control the identity accounts, but Microsoft ensures that the service is available globally</a:t>
            </a:r>
            <a:endParaRPr lang="en-IN" dirty="0"/>
          </a:p>
        </p:txBody>
      </p:sp>
    </p:spTree>
    <p:extLst>
      <p:ext uri="{BB962C8B-B14F-4D97-AF65-F5344CB8AC3E}">
        <p14:creationId xmlns:p14="http://schemas.microsoft.com/office/powerpoint/2010/main" val="332568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BC22B-5F5A-6136-1EBA-1FCFC96F2337}"/>
              </a:ext>
            </a:extLst>
          </p:cNvPr>
          <p:cNvSpPr txBox="1"/>
          <p:nvPr/>
        </p:nvSpPr>
        <p:spPr>
          <a:xfrm>
            <a:off x="-1" y="200375"/>
            <a:ext cx="10469059" cy="1631216"/>
          </a:xfrm>
          <a:prstGeom prst="rect">
            <a:avLst/>
          </a:prstGeom>
          <a:noFill/>
        </p:spPr>
        <p:txBody>
          <a:bodyPr wrap="square">
            <a:spAutoFit/>
          </a:bodyPr>
          <a:lstStyle/>
          <a:p>
            <a:r>
              <a:rPr lang="en-US" sz="2800" b="1" dirty="0"/>
              <a:t>What is Microsoft Defender for Cloud?</a:t>
            </a:r>
          </a:p>
          <a:p>
            <a:endParaRPr lang="en-US" dirty="0"/>
          </a:p>
          <a:p>
            <a:r>
              <a:rPr lang="en-US" dirty="0"/>
              <a:t>Defender for Cloud helps in the prevention, detection, and response to threats and gives visibility into the security surface of the resources. Defender for Cloud is a complete solution with multiple enhanced protection features.</a:t>
            </a:r>
            <a:endParaRPr lang="en-IN" dirty="0"/>
          </a:p>
        </p:txBody>
      </p:sp>
      <p:pic>
        <p:nvPicPr>
          <p:cNvPr id="4" name="Picture 3">
            <a:extLst>
              <a:ext uri="{FF2B5EF4-FFF2-40B4-BE49-F238E27FC236}">
                <a16:creationId xmlns:a16="http://schemas.microsoft.com/office/drawing/2014/main" id="{0863CB15-6317-5D1C-F750-E0E51874C7B2}"/>
              </a:ext>
            </a:extLst>
          </p:cNvPr>
          <p:cNvPicPr>
            <a:picLocks noChangeAspect="1"/>
          </p:cNvPicPr>
          <p:nvPr/>
        </p:nvPicPr>
        <p:blipFill>
          <a:blip r:embed="rId2"/>
          <a:stretch>
            <a:fillRect/>
          </a:stretch>
        </p:blipFill>
        <p:spPr>
          <a:xfrm>
            <a:off x="347662" y="2346686"/>
            <a:ext cx="11496675" cy="4267200"/>
          </a:xfrm>
          <a:prstGeom prst="rect">
            <a:avLst/>
          </a:prstGeom>
        </p:spPr>
      </p:pic>
    </p:spTree>
    <p:extLst>
      <p:ext uri="{BB962C8B-B14F-4D97-AF65-F5344CB8AC3E}">
        <p14:creationId xmlns:p14="http://schemas.microsoft.com/office/powerpoint/2010/main" val="273232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F3F74-5168-66BC-C606-62374297D37F}"/>
              </a:ext>
            </a:extLst>
          </p:cNvPr>
          <p:cNvSpPr txBox="1"/>
          <p:nvPr/>
        </p:nvSpPr>
        <p:spPr>
          <a:xfrm>
            <a:off x="124110" y="412550"/>
            <a:ext cx="11741187" cy="5355312"/>
          </a:xfrm>
          <a:prstGeom prst="rect">
            <a:avLst/>
          </a:prstGeom>
          <a:noFill/>
        </p:spPr>
        <p:txBody>
          <a:bodyPr wrap="square">
            <a:spAutoFit/>
          </a:bodyPr>
          <a:lstStyle/>
          <a:p>
            <a:r>
              <a:rPr lang="en-US" dirty="0"/>
              <a:t>Microsoft Defender for Cloud performs three main actions for the management of security, which are – </a:t>
            </a:r>
          </a:p>
          <a:p>
            <a:endParaRPr lang="en-US" dirty="0"/>
          </a:p>
          <a:p>
            <a:pPr marL="342900" indent="-342900">
              <a:buAutoNum type="arabicPeriod"/>
            </a:pPr>
            <a:r>
              <a:rPr lang="en-US" dirty="0"/>
              <a:t>Vulnerability Assessment and Management.</a:t>
            </a:r>
          </a:p>
          <a:p>
            <a:pPr marL="342900" indent="-342900">
              <a:buAutoNum type="arabicPeriod"/>
            </a:pPr>
            <a:endParaRPr lang="en-US" dirty="0"/>
          </a:p>
          <a:p>
            <a:pPr marL="342900" indent="-342900">
              <a:buAutoNum type="arabicPeriod"/>
            </a:pPr>
            <a:r>
              <a:rPr lang="en-US" dirty="0"/>
              <a:t> Security Hardening by recommending optimized and improved security</a:t>
            </a:r>
          </a:p>
          <a:p>
            <a:pPr marL="342900" indent="-342900">
              <a:buAutoNum type="arabicPeriod"/>
            </a:pPr>
            <a:endParaRPr lang="en-US" dirty="0"/>
          </a:p>
          <a:p>
            <a:pPr marL="342900" indent="-342900">
              <a:buAutoNum type="arabicPeriod"/>
            </a:pPr>
            <a:r>
              <a:rPr lang="en-US" dirty="0"/>
              <a:t> Defend resources and workloads by detecting and resolving threats. </a:t>
            </a:r>
          </a:p>
          <a:p>
            <a:pPr marL="342900" indent="-342900">
              <a:buAutoNum type="arabicPeriod"/>
            </a:pPr>
            <a:endParaRPr lang="en-US" dirty="0"/>
          </a:p>
          <a:p>
            <a:endParaRPr lang="en-US" dirty="0"/>
          </a:p>
          <a:p>
            <a:endParaRPr lang="en-US" dirty="0"/>
          </a:p>
          <a:p>
            <a:r>
              <a:rPr lang="en-US" b="1" i="0" dirty="0">
                <a:solidFill>
                  <a:srgbClr val="444444"/>
                </a:solidFill>
                <a:effectLst/>
                <a:latin typeface="Arial" panose="020B0604020202020204" pitchFamily="34" charset="0"/>
                <a:cs typeface="Arial" panose="020B0604020202020204" pitchFamily="34" charset="0"/>
              </a:rPr>
              <a:t>Cloud Security Posture Management (CSPM)</a:t>
            </a:r>
            <a:r>
              <a:rPr lang="en-US" b="0" i="0" dirty="0">
                <a:solidFill>
                  <a:srgbClr val="444444"/>
                </a:solidFill>
                <a:effectLst/>
                <a:latin typeface="Arial" panose="020B0604020202020204" pitchFamily="34" charset="0"/>
                <a:cs typeface="Arial" panose="020B0604020202020204" pitchFamily="34" charset="0"/>
              </a:rPr>
              <a:t> provides visibility into your current security situation using a secure score and also provides guidance on security hardening.</a:t>
            </a:r>
          </a:p>
          <a:p>
            <a:endParaRPr lang="en-US" dirty="0">
              <a:solidFill>
                <a:srgbClr val="444444"/>
              </a:solidFill>
              <a:latin typeface="Arial" panose="020B0604020202020204" pitchFamily="34" charset="0"/>
              <a:cs typeface="Arial" panose="020B0604020202020204" pitchFamily="34" charset="0"/>
            </a:endParaRPr>
          </a:p>
          <a:p>
            <a:r>
              <a:rPr lang="en-US" b="1" i="0" dirty="0">
                <a:solidFill>
                  <a:srgbClr val="444444"/>
                </a:solidFill>
                <a:effectLst/>
                <a:latin typeface="Arial" panose="020B0604020202020204" pitchFamily="34" charset="0"/>
                <a:cs typeface="Arial" panose="020B0604020202020204" pitchFamily="34" charset="0"/>
              </a:rPr>
              <a:t>Cloud Workload Protection (CWP)</a:t>
            </a:r>
            <a:r>
              <a:rPr lang="en-US" b="0" i="0" dirty="0">
                <a:solidFill>
                  <a:srgbClr val="444444"/>
                </a:solidFill>
                <a:effectLst/>
                <a:latin typeface="Arial" panose="020B0604020202020204" pitchFamily="34" charset="0"/>
                <a:cs typeface="Arial" panose="020B0604020202020204" pitchFamily="34" charset="0"/>
              </a:rPr>
              <a:t> helps in detecting, analyzing, and resolve threats. Once Microsoft Defender detects a threat on your resources and workloads, it displays alerts on the Azure portal. </a:t>
            </a:r>
          </a:p>
          <a:p>
            <a:endParaRPr lang="en-US" dirty="0">
              <a:solidFill>
                <a:srgbClr val="444444"/>
              </a:solidFill>
              <a:latin typeface="Arial" panose="020B0604020202020204" pitchFamily="34" charset="0"/>
              <a:cs typeface="Arial" panose="020B0604020202020204" pitchFamily="34" charset="0"/>
            </a:endParaRPr>
          </a:p>
          <a:p>
            <a:pPr algn="just"/>
            <a:r>
              <a:rPr lang="en-US" b="0" i="0" dirty="0">
                <a:solidFill>
                  <a:srgbClr val="444444"/>
                </a:solidFill>
                <a:effectLst/>
                <a:latin typeface="Arial" panose="020B0604020202020204" pitchFamily="34" charset="0"/>
                <a:cs typeface="Arial" panose="020B0604020202020204" pitchFamily="34" charset="0"/>
              </a:rPr>
              <a:t>It also provides advance threat protection for your VMs, SQL databases, Containers, Web Applications, Network, and more. These protections include securing the management ports of your VMs with just-in-time, and time-bound access, and adaptive application controls for controlling the apps that should run on your machines.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836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96D8E08-A272-BA34-9440-3CC02C83D89D}"/>
              </a:ext>
            </a:extLst>
          </p:cNvPr>
          <p:cNvPicPr>
            <a:picLocks noChangeAspect="1"/>
          </p:cNvPicPr>
          <p:nvPr/>
        </p:nvPicPr>
        <p:blipFill>
          <a:blip r:embed="rId2"/>
          <a:stretch>
            <a:fillRect/>
          </a:stretch>
        </p:blipFill>
        <p:spPr>
          <a:xfrm>
            <a:off x="961375" y="643466"/>
            <a:ext cx="10269250" cy="5571067"/>
          </a:xfrm>
          <a:prstGeom prst="rect">
            <a:avLst/>
          </a:prstGeom>
        </p:spPr>
      </p:pic>
    </p:spTree>
    <p:extLst>
      <p:ext uri="{BB962C8B-B14F-4D97-AF65-F5344CB8AC3E}">
        <p14:creationId xmlns:p14="http://schemas.microsoft.com/office/powerpoint/2010/main" val="592098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2AE09D-7234-FBDB-B27D-CE587705E545}"/>
              </a:ext>
            </a:extLst>
          </p:cNvPr>
          <p:cNvPicPr>
            <a:picLocks noChangeAspect="1"/>
          </p:cNvPicPr>
          <p:nvPr/>
        </p:nvPicPr>
        <p:blipFill>
          <a:blip r:embed="rId2"/>
          <a:stretch>
            <a:fillRect/>
          </a:stretch>
        </p:blipFill>
        <p:spPr>
          <a:xfrm>
            <a:off x="1423987" y="23812"/>
            <a:ext cx="9344025" cy="6810375"/>
          </a:xfrm>
          <a:prstGeom prst="rect">
            <a:avLst/>
          </a:prstGeom>
        </p:spPr>
      </p:pic>
    </p:spTree>
    <p:extLst>
      <p:ext uri="{BB962C8B-B14F-4D97-AF65-F5344CB8AC3E}">
        <p14:creationId xmlns:p14="http://schemas.microsoft.com/office/powerpoint/2010/main" val="2748857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217D-C5DA-61CB-C9C0-1BE891B88684}"/>
              </a:ext>
            </a:extLst>
          </p:cNvPr>
          <p:cNvSpPr>
            <a:spLocks noGrp="1"/>
          </p:cNvSpPr>
          <p:nvPr>
            <p:ph type="title"/>
          </p:nvPr>
        </p:nvSpPr>
        <p:spPr/>
        <p:txBody>
          <a:bodyPr>
            <a:normAutofit/>
          </a:bodyPr>
          <a:lstStyle/>
          <a:p>
            <a:r>
              <a:rPr lang="en-US" sz="2800" b="1" i="0" u="none" strike="noStrike" baseline="0" dirty="0">
                <a:solidFill>
                  <a:srgbClr val="161616"/>
                </a:solidFill>
                <a:latin typeface="Arial" panose="020B0604020202020204" pitchFamily="34" charset="0"/>
              </a:rPr>
              <a:t>Features and tools in Azure for governance and compliance </a:t>
            </a:r>
            <a:endParaRPr lang="en-IN" sz="2800" dirty="0"/>
          </a:p>
        </p:txBody>
      </p:sp>
      <p:sp>
        <p:nvSpPr>
          <p:cNvPr id="3" name="Content Placeholder 2">
            <a:extLst>
              <a:ext uri="{FF2B5EF4-FFF2-40B4-BE49-F238E27FC236}">
                <a16:creationId xmlns:a16="http://schemas.microsoft.com/office/drawing/2014/main" id="{3EF13AD9-9C81-6623-79DD-64532C3D8913}"/>
              </a:ext>
            </a:extLst>
          </p:cNvPr>
          <p:cNvSpPr>
            <a:spLocks noGrp="1"/>
          </p:cNvSpPr>
          <p:nvPr>
            <p:ph idx="1"/>
          </p:nvPr>
        </p:nvSpPr>
        <p:spPr>
          <a:xfrm>
            <a:off x="575378" y="1354736"/>
            <a:ext cx="10515600" cy="4351338"/>
          </a:xfrm>
        </p:spPr>
        <p:txBody>
          <a:bodyPr>
            <a:noAutofit/>
          </a:bodyPr>
          <a:lstStyle/>
          <a:p>
            <a:r>
              <a:rPr lang="en-US" sz="1600" b="0" i="0" u="none" strike="noStrike" baseline="0" dirty="0">
                <a:solidFill>
                  <a:srgbClr val="000000"/>
                </a:solidFill>
                <a:latin typeface="Arial" panose="020B0604020202020204" pitchFamily="34" charset="0"/>
              </a:rPr>
              <a:t>Microsoft Azure places a strong emphasis on security, privacy, and trust, providing a robust set of features and tools to ensure that customer data and applications are protected, and compliance with various industry standards and regulations is maintained. </a:t>
            </a:r>
          </a:p>
          <a:p>
            <a:pPr marL="0" indent="0">
              <a:buNone/>
            </a:pPr>
            <a:r>
              <a:rPr lang="en-US" sz="1600" b="0" i="0" u="none" strike="noStrike" baseline="0" dirty="0">
                <a:solidFill>
                  <a:srgbClr val="000000"/>
                </a:solidFill>
                <a:latin typeface="Arial" panose="020B0604020202020204" pitchFamily="34" charset="0"/>
              </a:rPr>
              <a:t>Here's how Azure addresses security, privacy, and trust </a:t>
            </a:r>
          </a:p>
          <a:p>
            <a:r>
              <a:rPr lang="en-US" sz="1600" b="1" i="0" u="none" strike="noStrike" baseline="0" dirty="0">
                <a:solidFill>
                  <a:srgbClr val="000000"/>
                </a:solidFill>
                <a:latin typeface="Arial" panose="020B0604020202020204" pitchFamily="34" charset="0"/>
              </a:rPr>
              <a:t>1. Data Encryption: </a:t>
            </a:r>
            <a:r>
              <a:rPr lang="en-US" sz="1600" b="0" i="0" u="none" strike="noStrike" baseline="0" dirty="0">
                <a:solidFill>
                  <a:srgbClr val="000000"/>
                </a:solidFill>
                <a:latin typeface="Arial" panose="020B0604020202020204" pitchFamily="34" charset="0"/>
              </a:rPr>
              <a:t>Azure offers encryption at rest and in transit to protect data from unauthorized access. Azure Key Vault provides a secure key management solution for safeguarding cryptographic keys used for data encryption. </a:t>
            </a:r>
          </a:p>
          <a:p>
            <a:r>
              <a:rPr lang="en-US" sz="1600" b="1" i="0" u="none" strike="noStrike" baseline="0" dirty="0">
                <a:solidFill>
                  <a:srgbClr val="000000"/>
                </a:solidFill>
                <a:latin typeface="Arial" panose="020B0604020202020204" pitchFamily="34" charset="0"/>
              </a:rPr>
              <a:t>2. Azure Security Center: </a:t>
            </a:r>
            <a:r>
              <a:rPr lang="en-US" sz="1600" b="0" i="0" u="none" strike="noStrike" baseline="0" dirty="0">
                <a:solidFill>
                  <a:srgbClr val="000000"/>
                </a:solidFill>
                <a:latin typeface="Arial" panose="020B0604020202020204" pitchFamily="34" charset="0"/>
              </a:rPr>
              <a:t>Azure Security Center is a centralized security management tool that continuously monitors the security posture of Azure resources. It provides security recommendations and threat detection capabilities to enhance the security of applications and data. </a:t>
            </a:r>
          </a:p>
          <a:p>
            <a:r>
              <a:rPr lang="en-US" sz="1600" b="1" i="0" u="none" strike="noStrike" baseline="0" dirty="0">
                <a:solidFill>
                  <a:srgbClr val="000000"/>
                </a:solidFill>
                <a:latin typeface="Arial" panose="020B0604020202020204" pitchFamily="34" charset="0"/>
              </a:rPr>
              <a:t>3. Identity and Access Management: </a:t>
            </a:r>
            <a:r>
              <a:rPr lang="en-US" sz="1600" b="0" i="0" u="none" strike="noStrike" baseline="0" dirty="0">
                <a:solidFill>
                  <a:srgbClr val="000000"/>
                </a:solidFill>
                <a:latin typeface="Arial" panose="020B0604020202020204" pitchFamily="34" charset="0"/>
              </a:rPr>
              <a:t>Azure Active Directory (Azure AD) allows organizations to manage user identities and access to resources. Multi-factor authentication (MFA) adds an extra layer of security to user sign-ins. </a:t>
            </a:r>
          </a:p>
          <a:p>
            <a:r>
              <a:rPr lang="en-US" sz="1600" b="1" i="0" u="none" strike="noStrike" baseline="0" dirty="0">
                <a:solidFill>
                  <a:srgbClr val="000000"/>
                </a:solidFill>
                <a:latin typeface="Arial" panose="020B0604020202020204" pitchFamily="34" charset="0"/>
              </a:rPr>
              <a:t>4. Compliance Certifications: </a:t>
            </a:r>
            <a:r>
              <a:rPr lang="en-US" sz="1600" b="0" i="0" u="none" strike="noStrike" baseline="0" dirty="0">
                <a:solidFill>
                  <a:srgbClr val="000000"/>
                </a:solidFill>
                <a:latin typeface="Arial" panose="020B0604020202020204" pitchFamily="34" charset="0"/>
              </a:rPr>
              <a:t>Azure maintains a wide range of compliance certifications, including ISO, SOC(Security Operations Center), GDPR-Europe(General Data Protection Regulation), HIPAA-US(he Health Insurance Portability and Accountability Act ), FedRAMP(Federal Risk and Authorization Management Program, and others. These certifications demonstrate adherence to strict security and privacy standards. </a:t>
            </a:r>
          </a:p>
          <a:p>
            <a:r>
              <a:rPr lang="en-US" sz="1600" b="1" i="0" u="none" strike="noStrike" baseline="0" dirty="0">
                <a:solidFill>
                  <a:srgbClr val="000000"/>
                </a:solidFill>
                <a:latin typeface="Arial" panose="020B0604020202020204" pitchFamily="34" charset="0"/>
              </a:rPr>
              <a:t>5. Azure Policy: </a:t>
            </a:r>
            <a:r>
              <a:rPr lang="en-US" sz="1600" b="0" i="0" u="none" strike="noStrike" baseline="0" dirty="0">
                <a:solidFill>
                  <a:srgbClr val="000000"/>
                </a:solidFill>
                <a:latin typeface="Arial" panose="020B0604020202020204" pitchFamily="34" charset="0"/>
              </a:rPr>
              <a:t>Azure Policy helps enforce compliance with organization-specific rules and industry regulations across Azure resources. It allows the definition and enforcement of policies that govern access, configurations, and more. </a:t>
            </a:r>
          </a:p>
        </p:txBody>
      </p:sp>
    </p:spTree>
    <p:extLst>
      <p:ext uri="{BB962C8B-B14F-4D97-AF65-F5344CB8AC3E}">
        <p14:creationId xmlns:p14="http://schemas.microsoft.com/office/powerpoint/2010/main" val="2092184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43DD14-4EDE-8655-0D5D-D0B8222F2026}"/>
              </a:ext>
            </a:extLst>
          </p:cNvPr>
          <p:cNvSpPr txBox="1"/>
          <p:nvPr/>
        </p:nvSpPr>
        <p:spPr>
          <a:xfrm>
            <a:off x="443511" y="198715"/>
            <a:ext cx="11202769" cy="6740307"/>
          </a:xfrm>
          <a:prstGeom prst="rect">
            <a:avLst/>
          </a:prstGeom>
          <a:noFill/>
        </p:spPr>
        <p:txBody>
          <a:bodyPr wrap="square">
            <a:spAutoFit/>
          </a:bodyPr>
          <a:lstStyle/>
          <a:p>
            <a:r>
              <a:rPr lang="en-US" sz="1800" b="1" i="0" u="none" strike="noStrike" baseline="0" dirty="0">
                <a:solidFill>
                  <a:srgbClr val="000000"/>
                </a:solidFill>
                <a:latin typeface="Arial" panose="020B0604020202020204" pitchFamily="34" charset="0"/>
              </a:rPr>
              <a:t>6. Azure Blueprints: </a:t>
            </a:r>
            <a:r>
              <a:rPr lang="en-US" sz="1800" b="0" i="0" u="none" strike="noStrike" baseline="0" dirty="0">
                <a:solidFill>
                  <a:srgbClr val="000000"/>
                </a:solidFill>
                <a:latin typeface="Arial" panose="020B0604020202020204" pitchFamily="34" charset="0"/>
              </a:rPr>
              <a:t>Azure Blueprints facilitate the creation of reusable templates for cloud deployments, including security and compliance policies. This ensures consistent and compliant deployments across the organization. </a:t>
            </a: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7. Azure Sentinel: </a:t>
            </a:r>
            <a:r>
              <a:rPr lang="en-US" sz="1800" b="0" i="0" u="none" strike="noStrike" baseline="0" dirty="0">
                <a:solidFill>
                  <a:srgbClr val="000000"/>
                </a:solidFill>
                <a:latin typeface="Arial" panose="020B0604020202020204" pitchFamily="34" charset="0"/>
              </a:rPr>
              <a:t>Azure Sentinel is a cloud-native SIEM and SOAR Solution, enabling organizations to detect and respond to security incidents in real-time, promoting better trust and security</a:t>
            </a:r>
          </a:p>
          <a:p>
            <a:endParaRPr lang="en-US" dirty="0">
              <a:solidFill>
                <a:srgbClr val="000000"/>
              </a:solidFill>
              <a:effectLst/>
              <a:latin typeface="Arial" panose="020B0604020202020204" pitchFamily="34" charset="0"/>
            </a:endParaRPr>
          </a:p>
          <a:p>
            <a:r>
              <a:rPr lang="en-US" sz="1800" b="1" i="0" u="none" strike="noStrike" baseline="0" dirty="0">
                <a:solidFill>
                  <a:srgbClr val="000000"/>
                </a:solidFill>
                <a:latin typeface="Arial" panose="020B0604020202020204" pitchFamily="34" charset="0"/>
              </a:rPr>
              <a:t>SIEM</a:t>
            </a:r>
            <a:r>
              <a:rPr lang="en-US" b="1" i="0" dirty="0">
                <a:effectLst/>
                <a:latin typeface="-apple-system"/>
              </a:rPr>
              <a:t> (Security Information and Event Management)</a:t>
            </a:r>
            <a:r>
              <a:rPr lang="en-US" sz="1800" b="1"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a:t>
            </a:r>
            <a:r>
              <a:rPr lang="en-US" b="0" i="0" dirty="0">
                <a:effectLst/>
                <a:latin typeface="-apple-system"/>
              </a:rPr>
              <a:t> data collection, analytics, and response.</a:t>
            </a:r>
            <a:endParaRPr lang="en-US" dirty="0">
              <a:latin typeface="-apple-system"/>
            </a:endParaRPr>
          </a:p>
          <a:p>
            <a:endParaRPr lang="en-US" dirty="0">
              <a:solidFill>
                <a:srgbClr val="000000"/>
              </a:solidFill>
              <a:effectLst/>
              <a:latin typeface="Arial" panose="020B0604020202020204" pitchFamily="34" charset="0"/>
            </a:endParaRPr>
          </a:p>
          <a:p>
            <a:r>
              <a:rPr lang="en-US" b="0" i="0" dirty="0">
                <a:effectLst/>
                <a:latin typeface="-apple-system"/>
              </a:rPr>
              <a:t>A SIEM’s job is to ingest data across your entire network (data collection), identify malicious behavior (analytics), and provide alerts to security and IT teams to give them the visibility and information to respond before the issue becomes serious (response). </a:t>
            </a:r>
            <a:endParaRPr lang="en-US" sz="1800" b="0" i="0" u="none" strike="noStrike" baseline="0"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SOAR</a:t>
            </a:r>
            <a:r>
              <a:rPr lang="en-US" sz="1800" b="0" i="0" u="none" strike="noStrike" baseline="0" dirty="0">
                <a:solidFill>
                  <a:srgbClr val="000000"/>
                </a:solidFill>
                <a:latin typeface="Arial" panose="020B0604020202020204" pitchFamily="34" charset="0"/>
              </a:rPr>
              <a:t>(</a:t>
            </a:r>
            <a:r>
              <a:rPr lang="en-US" b="1" i="0" dirty="0">
                <a:effectLst/>
                <a:latin typeface="-apple-system"/>
              </a:rPr>
              <a:t>Security Orchestration, Automation and Response)</a:t>
            </a:r>
            <a:r>
              <a:rPr lang="en-US" sz="1800" b="0" i="0" u="none" strike="noStrike" baseline="0" dirty="0">
                <a:solidFill>
                  <a:srgbClr val="000000"/>
                </a:solidFill>
                <a:latin typeface="Arial" panose="020B0604020202020204" pitchFamily="34" charset="0"/>
              </a:rPr>
              <a:t>  -</a:t>
            </a:r>
            <a:r>
              <a:rPr lang="en-US" b="0" i="0" dirty="0">
                <a:effectLst/>
                <a:latin typeface="-apple-system"/>
              </a:rPr>
              <a:t> that is used to protect networks and devices from cyber threats, attacks, and unauthorized access. It combines comprehensive data gathering, analytics, and case management to allow organizations to closely integrate their workflow process</a:t>
            </a:r>
          </a:p>
          <a:p>
            <a:endParaRPr lang="en-US" sz="1800" b="0" i="0" u="none" strike="noStrike" baseline="0" dirty="0">
              <a:solidFill>
                <a:srgbClr val="000000"/>
              </a:solidFill>
              <a:latin typeface="Arial" panose="020B0604020202020204" pitchFamily="34" charset="0"/>
            </a:endParaRPr>
          </a:p>
          <a:p>
            <a:r>
              <a:rPr lang="en-IN" sz="1800" b="1" i="0" u="none" strike="noStrike" baseline="0" dirty="0">
                <a:solidFill>
                  <a:srgbClr val="000000"/>
                </a:solidFill>
                <a:latin typeface="Arial" panose="020B0604020202020204" pitchFamily="34" charset="0"/>
              </a:rPr>
              <a:t>8. Azure Data Lake Storage (ADLS) and Azure Data Factory: </a:t>
            </a:r>
            <a:r>
              <a:rPr lang="en-IN" sz="1800" b="0" i="0" u="none" strike="noStrike" baseline="0" dirty="0">
                <a:solidFill>
                  <a:srgbClr val="000000"/>
                </a:solidFill>
                <a:latin typeface="Arial" panose="020B0604020202020204" pitchFamily="34" charset="0"/>
              </a:rPr>
              <a:t>These services enable secure and compliant data management. ADLS provides secure data storage, while Azure Data Factory helps build and manage data pipelines while adhering to data governance policies. </a:t>
            </a:r>
          </a:p>
          <a:p>
            <a:endParaRPr lang="en-IN" dirty="0">
              <a:solidFill>
                <a:srgbClr val="000000"/>
              </a:solidFill>
              <a:latin typeface="Arial" panose="020B0604020202020204" pitchFamily="34" charset="0"/>
            </a:endParaRPr>
          </a:p>
          <a:p>
            <a:r>
              <a:rPr lang="en-IN" b="1" dirty="0" err="1">
                <a:solidFill>
                  <a:srgbClr val="000000"/>
                </a:solidFill>
                <a:latin typeface="Arial" panose="020B0604020202020204" pitchFamily="34" charset="0"/>
              </a:rPr>
              <a:t>DataLake</a:t>
            </a:r>
            <a:r>
              <a:rPr lang="en-IN" b="1" dirty="0">
                <a:solidFill>
                  <a:srgbClr val="000000"/>
                </a:solidFill>
                <a:latin typeface="Arial" panose="020B0604020202020204" pitchFamily="34" charset="0"/>
              </a:rPr>
              <a:t> -</a:t>
            </a:r>
            <a:r>
              <a:rPr lang="en-US" dirty="0">
                <a:solidFill>
                  <a:srgbClr val="000000"/>
                </a:solidFill>
                <a:latin typeface="Arial" panose="020B0604020202020204" pitchFamily="34" charset="0"/>
              </a:rPr>
              <a:t>It's engineered to store massive amounts of data in any format, and to facilitate big data analytical workloads</a:t>
            </a:r>
            <a:r>
              <a:rPr lang="en-US" b="1" dirty="0">
                <a:solidFill>
                  <a:srgbClr val="000000"/>
                </a:solidFill>
                <a:latin typeface="Arial" panose="020B0604020202020204" pitchFamily="34" charset="0"/>
              </a:rPr>
              <a:t>.</a:t>
            </a:r>
            <a:endParaRPr lang="en-IN" sz="1800" b="1" dirty="0"/>
          </a:p>
          <a:p>
            <a:endParaRPr lang="en-US" sz="1800" b="1"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1317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7050A2-D635-41F3-1759-4ADD3E2A82C3}"/>
              </a:ext>
            </a:extLst>
          </p:cNvPr>
          <p:cNvSpPr>
            <a:spLocks noGrp="1"/>
          </p:cNvSpPr>
          <p:nvPr>
            <p:ph type="title"/>
          </p:nvPr>
        </p:nvSpPr>
        <p:spPr/>
        <p:txBody>
          <a:bodyPr>
            <a:normAutofit/>
          </a:bodyPr>
          <a:lstStyle/>
          <a:p>
            <a:r>
              <a:rPr lang="en-US" sz="2800" b="1" i="0" u="none" strike="noStrike" baseline="0" dirty="0">
                <a:solidFill>
                  <a:srgbClr val="161616"/>
                </a:solidFill>
                <a:latin typeface="Arial" panose="020B0604020202020204" pitchFamily="34" charset="0"/>
              </a:rPr>
              <a:t>Features and tools in Azure for governance and compliance </a:t>
            </a:r>
            <a:endParaRPr lang="en-IN" sz="2800" dirty="0"/>
          </a:p>
        </p:txBody>
      </p:sp>
      <p:sp>
        <p:nvSpPr>
          <p:cNvPr id="8" name="TextBox 7">
            <a:extLst>
              <a:ext uri="{FF2B5EF4-FFF2-40B4-BE49-F238E27FC236}">
                <a16:creationId xmlns:a16="http://schemas.microsoft.com/office/drawing/2014/main" id="{A734649D-9D6C-1DD3-AA11-20F0ACCAA043}"/>
              </a:ext>
            </a:extLst>
          </p:cNvPr>
          <p:cNvSpPr txBox="1"/>
          <p:nvPr/>
        </p:nvSpPr>
        <p:spPr>
          <a:xfrm>
            <a:off x="838200" y="1937024"/>
            <a:ext cx="10753326" cy="5632311"/>
          </a:xfrm>
          <a:prstGeom prst="rect">
            <a:avLst/>
          </a:prstGeom>
          <a:noFill/>
        </p:spPr>
        <p:txBody>
          <a:bodyPr wrap="square">
            <a:spAutoFit/>
          </a:bodyPr>
          <a:lstStyle/>
          <a:p>
            <a:r>
              <a:rPr lang="en-US" sz="1800" b="1" i="0" u="none" strike="noStrike" baseline="0" dirty="0">
                <a:solidFill>
                  <a:srgbClr val="000000"/>
                </a:solidFill>
                <a:latin typeface="Arial" panose="020B0604020202020204" pitchFamily="34" charset="0"/>
              </a:rPr>
              <a:t>9.Azure Sovereign Regions: </a:t>
            </a:r>
            <a:r>
              <a:rPr lang="en-US" sz="1800" b="0" i="0" u="none" strike="noStrike" baseline="0" dirty="0">
                <a:solidFill>
                  <a:srgbClr val="000000"/>
                </a:solidFill>
                <a:latin typeface="Arial" panose="020B0604020202020204" pitchFamily="34" charset="0"/>
              </a:rPr>
              <a:t>Azure offers sovereign(country which has defined territory) cloud regions dedicated to specific countries or regions, helping organizations comply with data residency requirements. </a:t>
            </a: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10. Privacy and Data Protection: </a:t>
            </a:r>
            <a:r>
              <a:rPr lang="en-US" sz="1800" b="0" i="0" u="none" strike="noStrike" baseline="0" dirty="0">
                <a:solidFill>
                  <a:srgbClr val="000000"/>
                </a:solidFill>
                <a:latin typeface="Arial" panose="020B0604020202020204" pitchFamily="34" charset="0"/>
              </a:rPr>
              <a:t>Azure adheres to strict privacy principles and policies, including the Microsoft Privacy Statement. Customers maintain ownership and control of their data, and Microsoft does not use customer data for advertising purposes. </a:t>
            </a:r>
            <a:endParaRPr lang="en-US"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endParaRPr lang="en-US" sz="1800" b="1"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11. Microsoft Trust Center: </a:t>
            </a:r>
            <a:r>
              <a:rPr lang="en-US" sz="1800" b="0" i="0" u="none" strike="noStrike" baseline="0" dirty="0">
                <a:solidFill>
                  <a:srgbClr val="000000"/>
                </a:solidFill>
                <a:latin typeface="Arial" panose="020B0604020202020204" pitchFamily="34" charset="0"/>
              </a:rPr>
              <a:t>The Microsoft Trust Center provides comprehensive information about Microsoft's security, privacy, and compliance practices, enhancing transparency and customer trust. </a:t>
            </a: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12. Azure AD B2B and B2C: </a:t>
            </a:r>
            <a:r>
              <a:rPr lang="en-US" sz="1800" b="0" i="0" u="none" strike="noStrike" baseline="0" dirty="0">
                <a:solidFill>
                  <a:srgbClr val="000000"/>
                </a:solidFill>
                <a:latin typeface="Arial" panose="020B0604020202020204" pitchFamily="34" charset="0"/>
              </a:rPr>
              <a:t>Azure AD B2B enables secure collaboration with external partners, while Azure AD B2C facilitates secure customer identity and access management. </a:t>
            </a: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13. Secure Development Practices: </a:t>
            </a:r>
            <a:r>
              <a:rPr lang="en-US" sz="1800" b="0" i="0" u="none" strike="noStrike" baseline="0" dirty="0">
                <a:solidFill>
                  <a:srgbClr val="000000"/>
                </a:solidFill>
                <a:latin typeface="Arial" panose="020B0604020202020204" pitchFamily="34" charset="0"/>
              </a:rPr>
              <a:t>Microsoft follows secure development practices, such as the Security Development Lifecycle (SDL), to create secure and reliable software. </a:t>
            </a:r>
          </a:p>
          <a:p>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14. Threat Intelligence: </a:t>
            </a:r>
            <a:r>
              <a:rPr lang="en-US" sz="1800" b="0" i="0" u="none" strike="noStrike" baseline="0" dirty="0">
                <a:solidFill>
                  <a:srgbClr val="000000"/>
                </a:solidFill>
                <a:latin typeface="Arial" panose="020B0604020202020204" pitchFamily="34" charset="0"/>
              </a:rPr>
              <a:t>Azure benefits from Microsoft's extensive global threat intelligence to proactively identify and mitigate security risks. </a:t>
            </a:r>
            <a:endParaRPr lang="en-IN" dirty="0"/>
          </a:p>
        </p:txBody>
      </p:sp>
    </p:spTree>
    <p:extLst>
      <p:ext uri="{BB962C8B-B14F-4D97-AF65-F5344CB8AC3E}">
        <p14:creationId xmlns:p14="http://schemas.microsoft.com/office/powerpoint/2010/main" val="231580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DFCA-A6F3-8D28-BE20-AD38CA953FB8}"/>
              </a:ext>
            </a:extLst>
          </p:cNvPr>
          <p:cNvSpPr>
            <a:spLocks noGrp="1"/>
          </p:cNvSpPr>
          <p:nvPr>
            <p:ph type="title"/>
          </p:nvPr>
        </p:nvSpPr>
        <p:spPr/>
        <p:txBody>
          <a:bodyPr/>
          <a:lstStyle/>
          <a:p>
            <a:r>
              <a:rPr lang="en-IN" dirty="0"/>
              <a:t>Who uses Azure AD?</a:t>
            </a:r>
          </a:p>
        </p:txBody>
      </p:sp>
      <p:sp>
        <p:nvSpPr>
          <p:cNvPr id="4" name="TextBox 3">
            <a:extLst>
              <a:ext uri="{FF2B5EF4-FFF2-40B4-BE49-F238E27FC236}">
                <a16:creationId xmlns:a16="http://schemas.microsoft.com/office/drawing/2014/main" id="{3AE10E60-1253-16B6-D932-5BDFB88D55B9}"/>
              </a:ext>
            </a:extLst>
          </p:cNvPr>
          <p:cNvSpPr txBox="1"/>
          <p:nvPr/>
        </p:nvSpPr>
        <p:spPr>
          <a:xfrm>
            <a:off x="897147" y="1306779"/>
            <a:ext cx="10397706" cy="3693319"/>
          </a:xfrm>
          <a:prstGeom prst="rect">
            <a:avLst/>
          </a:prstGeom>
          <a:noFill/>
        </p:spPr>
        <p:txBody>
          <a:bodyPr wrap="square">
            <a:spAutoFit/>
          </a:bodyPr>
          <a:lstStyle/>
          <a:p>
            <a:r>
              <a:rPr lang="en-US" dirty="0"/>
              <a:t>Azure AD is for:</a:t>
            </a:r>
          </a:p>
          <a:p>
            <a:endParaRPr lang="en-US" dirty="0"/>
          </a:p>
          <a:p>
            <a:r>
              <a:rPr lang="en-US" b="1" dirty="0"/>
              <a:t>IT administrators. </a:t>
            </a:r>
            <a:r>
              <a:rPr lang="en-US" dirty="0"/>
              <a:t>Administrators can use Azure AD to control access to applications and resources based on their business requirements.</a:t>
            </a:r>
          </a:p>
          <a:p>
            <a:endParaRPr lang="en-US" dirty="0"/>
          </a:p>
          <a:p>
            <a:r>
              <a:rPr lang="en-US" b="1" dirty="0"/>
              <a:t>App developers. </a:t>
            </a:r>
            <a:r>
              <a:rPr lang="en-US" dirty="0"/>
              <a:t>Developers can use Azure AD to provide a standards-based approach for adding functionality to applications that they build, such as adding SSO functionality to an app or enabling an app to work with a user's existing credentials.</a:t>
            </a:r>
          </a:p>
          <a:p>
            <a:endParaRPr lang="en-US" dirty="0"/>
          </a:p>
          <a:p>
            <a:r>
              <a:rPr lang="en-US" b="1" dirty="0"/>
              <a:t>Users. </a:t>
            </a:r>
            <a:r>
              <a:rPr lang="en-US" dirty="0"/>
              <a:t>Users can manage their identities and take maintenance actions like self-service password reset.</a:t>
            </a:r>
          </a:p>
          <a:p>
            <a:endParaRPr lang="en-US" dirty="0"/>
          </a:p>
          <a:p>
            <a:r>
              <a:rPr lang="en-US" b="1" dirty="0"/>
              <a:t>Online service subscribers</a:t>
            </a:r>
            <a:r>
              <a:rPr lang="en-US" dirty="0"/>
              <a:t>. Microsoft 365, Microsoft Office 365, Azure, and Microsoft Dynamics CRM Online subscribers are already using Azure AD to authenticate into their account.</a:t>
            </a:r>
            <a:endParaRPr lang="en-IN" dirty="0"/>
          </a:p>
        </p:txBody>
      </p:sp>
    </p:spTree>
    <p:extLst>
      <p:ext uri="{BB962C8B-B14F-4D97-AF65-F5344CB8AC3E}">
        <p14:creationId xmlns:p14="http://schemas.microsoft.com/office/powerpoint/2010/main" val="59022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A4F7-25D5-C116-631D-76E3CEE0DED6}"/>
              </a:ext>
            </a:extLst>
          </p:cNvPr>
          <p:cNvSpPr>
            <a:spLocks noGrp="1"/>
          </p:cNvSpPr>
          <p:nvPr>
            <p:ph type="title"/>
          </p:nvPr>
        </p:nvSpPr>
        <p:spPr/>
        <p:txBody>
          <a:bodyPr/>
          <a:lstStyle/>
          <a:p>
            <a:r>
              <a:rPr lang="en-US" dirty="0"/>
              <a:t>What does Azure AD do?</a:t>
            </a:r>
            <a:endParaRPr lang="en-IN" dirty="0"/>
          </a:p>
        </p:txBody>
      </p:sp>
      <p:sp>
        <p:nvSpPr>
          <p:cNvPr id="4" name="TextBox 3">
            <a:extLst>
              <a:ext uri="{FF2B5EF4-FFF2-40B4-BE49-F238E27FC236}">
                <a16:creationId xmlns:a16="http://schemas.microsoft.com/office/drawing/2014/main" id="{4B961D86-5673-F9E8-65FB-156C6F872B5B}"/>
              </a:ext>
            </a:extLst>
          </p:cNvPr>
          <p:cNvSpPr txBox="1"/>
          <p:nvPr/>
        </p:nvSpPr>
        <p:spPr>
          <a:xfrm>
            <a:off x="563593" y="1959049"/>
            <a:ext cx="10790207" cy="4801314"/>
          </a:xfrm>
          <a:prstGeom prst="rect">
            <a:avLst/>
          </a:prstGeom>
          <a:noFill/>
        </p:spPr>
        <p:txBody>
          <a:bodyPr wrap="square">
            <a:spAutoFit/>
          </a:bodyPr>
          <a:lstStyle/>
          <a:p>
            <a:r>
              <a:rPr lang="en-US" b="1" dirty="0"/>
              <a:t>Authentication: </a:t>
            </a:r>
            <a:r>
              <a:rPr lang="en-US" dirty="0"/>
              <a:t>This includes verifying identity to access applications and resources. It also includes providing functionality such as self-service password reset, multifactor authentication, a custom list of banned passwords, and smart lockout services. </a:t>
            </a:r>
            <a:r>
              <a:rPr lang="en-US" b="1" dirty="0"/>
              <a:t>Ex: password and OTP</a:t>
            </a:r>
          </a:p>
          <a:p>
            <a:endParaRPr lang="en-US" dirty="0"/>
          </a:p>
          <a:p>
            <a:r>
              <a:rPr lang="en-US" b="1" dirty="0"/>
              <a:t>Single sign-on: Single sign-on (SSO) </a:t>
            </a:r>
            <a:r>
              <a:rPr lang="en-US" dirty="0"/>
              <a:t>enables you to remember only one username and one password to access multiple applications. A single identity is tied to a user, which simplifies the security model. As users change roles or leave an organization, access modifications are tied to that identity, which greatly reduces the effort needed to change or disable accounts. </a:t>
            </a:r>
            <a:r>
              <a:rPr lang="en-US" b="1" dirty="0"/>
              <a:t>EX: One Login for all apps like Google</a:t>
            </a:r>
            <a:r>
              <a:rPr lang="en-US" dirty="0"/>
              <a:t>.</a:t>
            </a:r>
          </a:p>
          <a:p>
            <a:endParaRPr lang="en-US" dirty="0"/>
          </a:p>
          <a:p>
            <a:r>
              <a:rPr lang="en-US" b="1" dirty="0"/>
              <a:t>Application management: </a:t>
            </a:r>
            <a:r>
              <a:rPr lang="en-US" dirty="0"/>
              <a:t>You can manage your cloud and on-premises apps by using Azure AD. Features like Application Proxy, SaaS apps, the My Apps portal, and single sign-on provide a better user experience. </a:t>
            </a:r>
            <a:r>
              <a:rPr lang="en-US" b="1" dirty="0" err="1"/>
              <a:t>Ex:Email</a:t>
            </a:r>
            <a:r>
              <a:rPr lang="en-US" b="1" dirty="0"/>
              <a:t>, </a:t>
            </a:r>
            <a:r>
              <a:rPr lang="en-US" b="1" dirty="0" err="1"/>
              <a:t>Calendering</a:t>
            </a:r>
            <a:r>
              <a:rPr lang="en-US" b="1" dirty="0"/>
              <a:t> and office tools.</a:t>
            </a:r>
          </a:p>
          <a:p>
            <a:endParaRPr lang="en-US" dirty="0"/>
          </a:p>
          <a:p>
            <a:r>
              <a:rPr lang="en-US" b="1" dirty="0"/>
              <a:t>Device management</a:t>
            </a:r>
            <a:r>
              <a:rPr lang="en-US" dirty="0"/>
              <a:t>: Along with accounts for individual people, Azure AD supports the registration of devices. Registration enables devices to be managed through tools like Microsoft Intune. It also allows for device-based Conditional Access policies to restrict access attempts to only those coming from known devices, regardless of the requesting user account. </a:t>
            </a:r>
            <a:r>
              <a:rPr lang="en-US" b="1" dirty="0"/>
              <a:t>Ex: Linked devices </a:t>
            </a:r>
            <a:r>
              <a:rPr lang="en-US" b="1" dirty="0" err="1"/>
              <a:t>Whatsapp</a:t>
            </a:r>
            <a:endParaRPr lang="en-IN" b="1" dirty="0"/>
          </a:p>
        </p:txBody>
      </p:sp>
    </p:spTree>
    <p:extLst>
      <p:ext uri="{BB962C8B-B14F-4D97-AF65-F5344CB8AC3E}">
        <p14:creationId xmlns:p14="http://schemas.microsoft.com/office/powerpoint/2010/main" val="159298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F9D8-C1A6-C14C-9357-B78E22474DE8}"/>
              </a:ext>
            </a:extLst>
          </p:cNvPr>
          <p:cNvSpPr>
            <a:spLocks noGrp="1"/>
          </p:cNvSpPr>
          <p:nvPr>
            <p:ph type="title"/>
          </p:nvPr>
        </p:nvSpPr>
        <p:spPr/>
        <p:txBody>
          <a:bodyPr/>
          <a:lstStyle/>
          <a:p>
            <a:r>
              <a:rPr lang="en-IN" dirty="0"/>
              <a:t>Describe Azure authentication methods</a:t>
            </a:r>
          </a:p>
        </p:txBody>
      </p:sp>
      <p:sp>
        <p:nvSpPr>
          <p:cNvPr id="4" name="TextBox 3">
            <a:extLst>
              <a:ext uri="{FF2B5EF4-FFF2-40B4-BE49-F238E27FC236}">
                <a16:creationId xmlns:a16="http://schemas.microsoft.com/office/drawing/2014/main" id="{9BE5710A-33E7-E564-F05A-F10E307F9346}"/>
              </a:ext>
            </a:extLst>
          </p:cNvPr>
          <p:cNvSpPr txBox="1"/>
          <p:nvPr/>
        </p:nvSpPr>
        <p:spPr>
          <a:xfrm>
            <a:off x="563592" y="1722277"/>
            <a:ext cx="11576650" cy="2031325"/>
          </a:xfrm>
          <a:prstGeom prst="rect">
            <a:avLst/>
          </a:prstGeom>
          <a:noFill/>
        </p:spPr>
        <p:txBody>
          <a:bodyPr wrap="square">
            <a:spAutoFit/>
          </a:bodyPr>
          <a:lstStyle/>
          <a:p>
            <a:r>
              <a:rPr lang="en-US" dirty="0"/>
              <a:t>Authentication is the process of establishing the identity of a </a:t>
            </a:r>
            <a:r>
              <a:rPr lang="en-US" b="1" dirty="0"/>
              <a:t>person, service, or device. </a:t>
            </a:r>
            <a:r>
              <a:rPr lang="en-US" dirty="0"/>
              <a:t>It requires the person, service, or device to provide some type of credential to prove who they are. </a:t>
            </a:r>
          </a:p>
          <a:p>
            <a:endParaRPr lang="en-US" dirty="0"/>
          </a:p>
          <a:p>
            <a:r>
              <a:rPr lang="en-US" dirty="0"/>
              <a:t>Authentication is like presenting ID when you’re traveling. It doesn’t confirm that you’re ticketed, it just proves that you're who you say you are. Azure supports multiple authentication methods, including </a:t>
            </a:r>
            <a:r>
              <a:rPr lang="en-US" b="1" dirty="0"/>
              <a:t>standard passwords, single sign-on (SSO), multifactor authentication (MFA), and </a:t>
            </a:r>
            <a:r>
              <a:rPr lang="en-US" b="1" dirty="0" err="1"/>
              <a:t>passwordless</a:t>
            </a:r>
            <a:r>
              <a:rPr lang="en-US" b="1" dirty="0"/>
              <a:t>.</a:t>
            </a:r>
          </a:p>
          <a:p>
            <a:endParaRPr lang="en-US" dirty="0"/>
          </a:p>
        </p:txBody>
      </p:sp>
    </p:spTree>
    <p:extLst>
      <p:ext uri="{BB962C8B-B14F-4D97-AF65-F5344CB8AC3E}">
        <p14:creationId xmlns:p14="http://schemas.microsoft.com/office/powerpoint/2010/main" val="104876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709-4149-7F3B-E6A1-1DAEE4E9AA10}"/>
              </a:ext>
            </a:extLst>
          </p:cNvPr>
          <p:cNvSpPr>
            <a:spLocks noGrp="1"/>
          </p:cNvSpPr>
          <p:nvPr>
            <p:ph type="title"/>
          </p:nvPr>
        </p:nvSpPr>
        <p:spPr/>
        <p:txBody>
          <a:bodyPr/>
          <a:lstStyle/>
          <a:p>
            <a:r>
              <a:rPr lang="en-IN" dirty="0"/>
              <a:t>What's single sign-on?</a:t>
            </a:r>
          </a:p>
        </p:txBody>
      </p:sp>
      <p:sp>
        <p:nvSpPr>
          <p:cNvPr id="4" name="TextBox 3">
            <a:extLst>
              <a:ext uri="{FF2B5EF4-FFF2-40B4-BE49-F238E27FC236}">
                <a16:creationId xmlns:a16="http://schemas.microsoft.com/office/drawing/2014/main" id="{B3575022-43E3-4F30-D064-C8E7DC6F58F0}"/>
              </a:ext>
            </a:extLst>
          </p:cNvPr>
          <p:cNvSpPr txBox="1"/>
          <p:nvPr/>
        </p:nvSpPr>
        <p:spPr>
          <a:xfrm>
            <a:off x="224287" y="1577103"/>
            <a:ext cx="11766430" cy="5632311"/>
          </a:xfrm>
          <a:prstGeom prst="rect">
            <a:avLst/>
          </a:prstGeom>
          <a:noFill/>
        </p:spPr>
        <p:txBody>
          <a:bodyPr wrap="square">
            <a:spAutoFit/>
          </a:bodyPr>
          <a:lstStyle/>
          <a:p>
            <a:r>
              <a:rPr lang="en-US" b="1" dirty="0"/>
              <a:t>Single sign-on (SSO) </a:t>
            </a:r>
            <a:r>
              <a:rPr lang="en-US" dirty="0"/>
              <a:t>enables a user to sign in one time and use that credential to access multiple resources and applications from different providers.</a:t>
            </a:r>
          </a:p>
          <a:p>
            <a:endParaRPr lang="en-US" dirty="0"/>
          </a:p>
          <a:p>
            <a:r>
              <a:rPr lang="en-US" dirty="0"/>
              <a:t> For SSO to work, the different applications and providers must trust the initial authenticator.</a:t>
            </a:r>
          </a:p>
          <a:p>
            <a:endParaRPr lang="en-US" dirty="0"/>
          </a:p>
          <a:p>
            <a:r>
              <a:rPr lang="en-US" dirty="0"/>
              <a:t>More identities mean more passwords to remember and change. Password policies can vary among applications. </a:t>
            </a:r>
          </a:p>
          <a:p>
            <a:endParaRPr lang="en-US" dirty="0"/>
          </a:p>
          <a:p>
            <a:r>
              <a:rPr lang="en-US" dirty="0"/>
              <a:t>As complexity requirements increase, it becomes increasingly difficult for users to remember them. The more passwords a user has to manage, the greater the risk of a credential-related security incident.</a:t>
            </a:r>
          </a:p>
          <a:p>
            <a:endParaRPr lang="en-US" dirty="0"/>
          </a:p>
          <a:p>
            <a:r>
              <a:rPr lang="en-US" dirty="0"/>
              <a:t>Consider the process of managing all those identities. More strain is placed on help desks as they deal with account lockouts and password reset requests. If a user leaves an organization, tracking down all those identities and ensuring they're disabled can be challenging. If an identity is overlooked, this might allow access when it should have been eliminated.</a:t>
            </a:r>
          </a:p>
          <a:p>
            <a:endParaRPr lang="en-US" dirty="0"/>
          </a:p>
          <a:p>
            <a:r>
              <a:rPr lang="en-US" dirty="0"/>
              <a:t>With SSO, you need to remember only one ID and one password. Access across applications is granted to a single identity that's tied to the user, which simplifies the security model. </a:t>
            </a:r>
          </a:p>
          <a:p>
            <a:endParaRPr lang="en-US" dirty="0"/>
          </a:p>
          <a:p>
            <a:r>
              <a:rPr lang="en-US" dirty="0"/>
              <a:t>As users change roles or leave an organization, access is tied to a single identity. This change greatly reduces the effort needed to change or disable accounts. Using SSO for accounts makes it easier for users to manage their identities and for IT to manage users.</a:t>
            </a:r>
            <a:endParaRPr lang="en-IN" dirty="0"/>
          </a:p>
        </p:txBody>
      </p:sp>
    </p:spTree>
    <p:extLst>
      <p:ext uri="{BB962C8B-B14F-4D97-AF65-F5344CB8AC3E}">
        <p14:creationId xmlns:p14="http://schemas.microsoft.com/office/powerpoint/2010/main" val="220048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0920-5129-3965-0247-FABB0A8D2A87}"/>
              </a:ext>
            </a:extLst>
          </p:cNvPr>
          <p:cNvSpPr>
            <a:spLocks noGrp="1"/>
          </p:cNvSpPr>
          <p:nvPr>
            <p:ph type="title"/>
          </p:nvPr>
        </p:nvSpPr>
        <p:spPr/>
        <p:txBody>
          <a:bodyPr/>
          <a:lstStyle/>
          <a:p>
            <a:r>
              <a:rPr lang="en-IN" dirty="0"/>
              <a:t>What’s Multifactor Authentication?</a:t>
            </a:r>
          </a:p>
        </p:txBody>
      </p:sp>
      <p:sp>
        <p:nvSpPr>
          <p:cNvPr id="4" name="TextBox 3">
            <a:extLst>
              <a:ext uri="{FF2B5EF4-FFF2-40B4-BE49-F238E27FC236}">
                <a16:creationId xmlns:a16="http://schemas.microsoft.com/office/drawing/2014/main" id="{7A1BA726-99E5-AF1A-95CA-D2FA8447A8C9}"/>
              </a:ext>
            </a:extLst>
          </p:cNvPr>
          <p:cNvSpPr txBox="1"/>
          <p:nvPr/>
        </p:nvSpPr>
        <p:spPr>
          <a:xfrm>
            <a:off x="86265" y="1556989"/>
            <a:ext cx="11708920" cy="5632311"/>
          </a:xfrm>
          <a:prstGeom prst="rect">
            <a:avLst/>
          </a:prstGeom>
          <a:noFill/>
        </p:spPr>
        <p:txBody>
          <a:bodyPr wrap="square">
            <a:spAutoFit/>
          </a:bodyPr>
          <a:lstStyle/>
          <a:p>
            <a:r>
              <a:rPr lang="en-US" dirty="0"/>
              <a:t>Multifactor authentication is the process of prompting a user for an extra form (or factor) of identification during the sign-in process. MFA helps protect against a password compromise in situations where the password was compromised but the second factor wasn't.</a:t>
            </a:r>
          </a:p>
          <a:p>
            <a:endParaRPr lang="en-US" dirty="0"/>
          </a:p>
          <a:p>
            <a:r>
              <a:rPr lang="en-US" dirty="0"/>
              <a:t>Think about how you sign into websites, email, or online services. After entering your username and password, have you ever needed to enter a code that was sent to your phone? If so, you've used multifactor authentication to sign in.</a:t>
            </a:r>
          </a:p>
          <a:p>
            <a:endParaRPr lang="en-US" dirty="0"/>
          </a:p>
          <a:p>
            <a:r>
              <a:rPr lang="en-US" dirty="0"/>
              <a:t>Multifactor authentication provides additional security for your identities by requiring two or more elements to fully authenticate. These elements fall into three categories:</a:t>
            </a:r>
          </a:p>
          <a:p>
            <a:endParaRPr lang="en-US" dirty="0"/>
          </a:p>
          <a:p>
            <a:pPr marL="285750" indent="-285750">
              <a:buFont typeface="Arial" panose="020B0604020202020204" pitchFamily="34" charset="0"/>
              <a:buChar char="•"/>
            </a:pPr>
            <a:r>
              <a:rPr lang="en-US" b="1" dirty="0"/>
              <a:t>Something the user knows – this might be a challenge question.</a:t>
            </a:r>
          </a:p>
          <a:p>
            <a:pPr marL="285750" indent="-285750">
              <a:buFont typeface="Arial" panose="020B0604020202020204" pitchFamily="34" charset="0"/>
              <a:buChar char="•"/>
            </a:pPr>
            <a:r>
              <a:rPr lang="en-US" b="1" dirty="0"/>
              <a:t>Something the user has – this might be a code that's sent to the user's mobile phone.</a:t>
            </a:r>
          </a:p>
          <a:p>
            <a:pPr marL="285750" indent="-285750">
              <a:buFont typeface="Arial" panose="020B0604020202020204" pitchFamily="34" charset="0"/>
              <a:buChar char="•"/>
            </a:pPr>
            <a:r>
              <a:rPr lang="en-US" b="1" dirty="0"/>
              <a:t>Something the user is – this is typically some sort of biometric property, such as a fingerprint or face scan.</a:t>
            </a:r>
          </a:p>
          <a:p>
            <a:pPr marL="285750" indent="-285750">
              <a:buFont typeface="Arial" panose="020B0604020202020204" pitchFamily="34" charset="0"/>
              <a:buChar char="•"/>
            </a:pPr>
            <a:r>
              <a:rPr lang="en-US" b="1" dirty="0"/>
              <a:t>Multifactor authentication increases identity security by limiting the impact of credential exposure (for example, stolen usernames and passwords). With multifactor authentication enabled, an attacker who has a user's password would also need to have possession of their phone or their fingerprint to fully authenticate.</a:t>
            </a:r>
          </a:p>
          <a:p>
            <a:pPr marL="285750" indent="-285750">
              <a:buFont typeface="Arial" panose="020B0604020202020204" pitchFamily="34" charset="0"/>
              <a:buChar char="•"/>
            </a:pPr>
            <a:endParaRPr lang="en-US" dirty="0"/>
          </a:p>
          <a:p>
            <a:r>
              <a:rPr lang="en-US" dirty="0"/>
              <a:t>Compare multifactor authentication with single-factor authentication. Under single-factor authentication, an attacker would need only a username and password to authenticate. Multifactor authentication should be enabled wherever possible because it adds enormous benefits to security.</a:t>
            </a:r>
            <a:endParaRPr lang="en-IN" dirty="0"/>
          </a:p>
        </p:txBody>
      </p:sp>
    </p:spTree>
    <p:extLst>
      <p:ext uri="{BB962C8B-B14F-4D97-AF65-F5344CB8AC3E}">
        <p14:creationId xmlns:p14="http://schemas.microsoft.com/office/powerpoint/2010/main" val="305535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A919EC-7D6D-9FDF-3B5A-4D6DF5199D41}"/>
              </a:ext>
            </a:extLst>
          </p:cNvPr>
          <p:cNvSpPr txBox="1"/>
          <p:nvPr/>
        </p:nvSpPr>
        <p:spPr>
          <a:xfrm>
            <a:off x="97766" y="321013"/>
            <a:ext cx="12899365" cy="5909310"/>
          </a:xfrm>
          <a:prstGeom prst="rect">
            <a:avLst/>
          </a:prstGeom>
          <a:noFill/>
        </p:spPr>
        <p:txBody>
          <a:bodyPr wrap="square">
            <a:spAutoFit/>
          </a:bodyPr>
          <a:lstStyle/>
          <a:p>
            <a:r>
              <a:rPr lang="en-US" b="1" dirty="0"/>
              <a:t>What's Azure AD Multi-Factor Authentication?</a:t>
            </a:r>
          </a:p>
          <a:p>
            <a:r>
              <a:rPr lang="en-US" dirty="0"/>
              <a:t>Azure AD Multi-Factor Authentication is a Microsoft service that provides multifactor authentication capabilities. Azure AD Multi-Factor Authentication enables users to choose an additional form of authentication during sign-in, such as a phone call or mobile app notification.</a:t>
            </a:r>
          </a:p>
          <a:p>
            <a:endParaRPr lang="en-US" dirty="0"/>
          </a:p>
          <a:p>
            <a:r>
              <a:rPr lang="en-US" b="1" dirty="0"/>
              <a:t>What’s </a:t>
            </a:r>
            <a:r>
              <a:rPr lang="en-US" b="1" dirty="0" err="1"/>
              <a:t>passwordless</a:t>
            </a:r>
            <a:r>
              <a:rPr lang="en-US" b="1" dirty="0"/>
              <a:t> authentication?</a:t>
            </a:r>
          </a:p>
          <a:p>
            <a:r>
              <a:rPr lang="en-US" dirty="0"/>
              <a:t>Features like MFA are a great way to secure your organization, but users often get frustrated with the additional security layer on top of having to remember their passwords. People are more likely to comply when it's easy and convenient to do so. </a:t>
            </a:r>
            <a:r>
              <a:rPr lang="en-US" dirty="0" err="1"/>
              <a:t>Passwordless</a:t>
            </a:r>
            <a:r>
              <a:rPr lang="en-US" dirty="0"/>
              <a:t> authentication methods are more convenient because the password is removed and replaced with something you have, plus something you are, or something you know.</a:t>
            </a:r>
          </a:p>
          <a:p>
            <a:endParaRPr lang="en-US" dirty="0"/>
          </a:p>
          <a:p>
            <a:r>
              <a:rPr lang="en-US" dirty="0" err="1"/>
              <a:t>Passwordless</a:t>
            </a:r>
            <a:r>
              <a:rPr lang="en-US" dirty="0"/>
              <a:t> authentication needs to be set up on a device before it can work. For example, your computer is something you have. Once it’s been registered or enrolled, Azure now knows that it’s associated with you. Now that the computer is known, once you provide something you know or are (such as a PIN or fingerprint), you can be authenticated without using a password.</a:t>
            </a:r>
          </a:p>
          <a:p>
            <a:endParaRPr lang="en-US" dirty="0"/>
          </a:p>
          <a:p>
            <a:r>
              <a:rPr lang="en-US" dirty="0"/>
              <a:t>Each organization has different needs when it comes to authentication. Microsoft global Azure and Azure Government offer the following three </a:t>
            </a:r>
            <a:r>
              <a:rPr lang="en-US" dirty="0" err="1"/>
              <a:t>passwordless</a:t>
            </a:r>
            <a:r>
              <a:rPr lang="en-US" dirty="0"/>
              <a:t> authentication options that integrate with Azure Active Directory (Azure AD):</a:t>
            </a:r>
          </a:p>
          <a:p>
            <a:endParaRPr lang="en-US" dirty="0"/>
          </a:p>
          <a:p>
            <a:r>
              <a:rPr lang="en-US" dirty="0"/>
              <a:t>Windows Hello for Business</a:t>
            </a:r>
          </a:p>
          <a:p>
            <a:r>
              <a:rPr lang="en-US" dirty="0"/>
              <a:t>Microsoft Authenticator app</a:t>
            </a:r>
          </a:p>
          <a:p>
            <a:r>
              <a:rPr lang="en-US" dirty="0"/>
              <a:t>FIDO2 security keys</a:t>
            </a:r>
            <a:endParaRPr lang="en-IN" dirty="0"/>
          </a:p>
        </p:txBody>
      </p:sp>
    </p:spTree>
    <p:extLst>
      <p:ext uri="{BB962C8B-B14F-4D97-AF65-F5344CB8AC3E}">
        <p14:creationId xmlns:p14="http://schemas.microsoft.com/office/powerpoint/2010/main" val="28003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8F27-DBCB-829C-0CB8-88970559E7C4}"/>
              </a:ext>
            </a:extLst>
          </p:cNvPr>
          <p:cNvSpPr>
            <a:spLocks noGrp="1"/>
          </p:cNvSpPr>
          <p:nvPr>
            <p:ph type="title"/>
          </p:nvPr>
        </p:nvSpPr>
        <p:spPr/>
        <p:txBody>
          <a:bodyPr/>
          <a:lstStyle/>
          <a:p>
            <a:r>
              <a:rPr lang="en-IN" b="1" dirty="0"/>
              <a:t>Describe Azure RBAC(role-based access control)</a:t>
            </a:r>
          </a:p>
        </p:txBody>
      </p:sp>
      <p:sp>
        <p:nvSpPr>
          <p:cNvPr id="4" name="TextBox 3">
            <a:extLst>
              <a:ext uri="{FF2B5EF4-FFF2-40B4-BE49-F238E27FC236}">
                <a16:creationId xmlns:a16="http://schemas.microsoft.com/office/drawing/2014/main" id="{A0349AA6-9F05-7D1E-C13E-C4EFDC89395C}"/>
              </a:ext>
            </a:extLst>
          </p:cNvPr>
          <p:cNvSpPr txBox="1"/>
          <p:nvPr/>
        </p:nvSpPr>
        <p:spPr>
          <a:xfrm>
            <a:off x="253041" y="1690688"/>
            <a:ext cx="11565147" cy="5355312"/>
          </a:xfrm>
          <a:prstGeom prst="rect">
            <a:avLst/>
          </a:prstGeom>
          <a:noFill/>
        </p:spPr>
        <p:txBody>
          <a:bodyPr wrap="square">
            <a:spAutoFit/>
          </a:bodyPr>
          <a:lstStyle/>
          <a:p>
            <a:r>
              <a:rPr lang="en-US" dirty="0"/>
              <a:t>When you have multiple IT and engineering teams, how can you control what access they have to the resources in your cloud environment? </a:t>
            </a:r>
          </a:p>
          <a:p>
            <a:endParaRPr lang="en-US" dirty="0"/>
          </a:p>
          <a:p>
            <a:r>
              <a:rPr lang="en-US" dirty="0"/>
              <a:t>The principle of least privilege says you should only grant access up to the level needed to complete a task. If you only need read access to a storage blob, then you should only be granted read access to that storage blob. Write access to that blob shouldn’t be granted, nor should read access to other storage blobs. It’s a good security practice to follow.</a:t>
            </a:r>
          </a:p>
          <a:p>
            <a:endParaRPr lang="en-US" dirty="0"/>
          </a:p>
          <a:p>
            <a:r>
              <a:rPr lang="en-US" dirty="0"/>
              <a:t>However, managing that level of permissions for an entire team would become tedious. Instead of defining the detailed access requirements for each individual, and then updating access requirements when new resources are created or new people join the team, Azure enables you to control access through Azure role-based access control (Azure RBAC).</a:t>
            </a:r>
          </a:p>
          <a:p>
            <a:endParaRPr lang="en-US" dirty="0"/>
          </a:p>
          <a:p>
            <a:r>
              <a:rPr lang="en-US" dirty="0"/>
              <a:t>Azure provides built-in roles that describe common access rules for cloud resources. You can also define your own roles. Each role has an associated set of access permissions that relate to that role. When you assign individuals or groups to one or more roles, they receive all the associated access permissions.</a:t>
            </a:r>
          </a:p>
          <a:p>
            <a:endParaRPr lang="en-US" dirty="0"/>
          </a:p>
          <a:p>
            <a:r>
              <a:rPr lang="en-US" dirty="0"/>
              <a:t>So, if you hire a new engineer and add them to the Azure RBAC group for engineers, they automatically get the same access as the other engineers in the same Azure RBAC group. Similarly, if you add additional resources and point Azure RBAC at them, everyone in that Azure RBAC group will now have those permissions on the new resources as well as the existing resources.</a:t>
            </a:r>
            <a:endParaRPr lang="en-IN" dirty="0"/>
          </a:p>
        </p:txBody>
      </p:sp>
    </p:spTree>
    <p:extLst>
      <p:ext uri="{BB962C8B-B14F-4D97-AF65-F5344CB8AC3E}">
        <p14:creationId xmlns:p14="http://schemas.microsoft.com/office/powerpoint/2010/main" val="99786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3323</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-apple-system</vt:lpstr>
      <vt:lpstr>Arial</vt:lpstr>
      <vt:lpstr>Calibri</vt:lpstr>
      <vt:lpstr>Calibri Light</vt:lpstr>
      <vt:lpstr>Office Theme</vt:lpstr>
      <vt:lpstr>PowerPoint Presentation</vt:lpstr>
      <vt:lpstr>Describe Azure directory services</vt:lpstr>
      <vt:lpstr>Who uses Azure AD?</vt:lpstr>
      <vt:lpstr>What does Azure AD do?</vt:lpstr>
      <vt:lpstr>Describe Azure authentication methods</vt:lpstr>
      <vt:lpstr>What's single sign-on?</vt:lpstr>
      <vt:lpstr>What’s Multifactor Authentication?</vt:lpstr>
      <vt:lpstr>PowerPoint Presentation</vt:lpstr>
      <vt:lpstr>Describe Azure RBAC(role-based access control)</vt:lpstr>
      <vt:lpstr>Security, Privacy, Compliance and Trust</vt:lpstr>
      <vt:lpstr>Zero Trust and Defence in Depth</vt:lpstr>
      <vt:lpstr>Zero Trust and Defence in Depth</vt:lpstr>
      <vt:lpstr>Zero Trust</vt:lpstr>
      <vt:lpstr>PowerPoint Presentation</vt:lpstr>
      <vt:lpstr>PowerPoint Presentation</vt:lpstr>
      <vt:lpstr>What is Defence in Depth</vt:lpstr>
      <vt:lpstr>Defence in Depth</vt:lpstr>
      <vt:lpstr>Defence in Depth</vt:lpstr>
      <vt:lpstr>Defence in Depth</vt:lpstr>
      <vt:lpstr>PowerPoint Presentation</vt:lpstr>
      <vt:lpstr>PowerPoint Presentation</vt:lpstr>
      <vt:lpstr>PowerPoint Presentation</vt:lpstr>
      <vt:lpstr>PowerPoint Presentation</vt:lpstr>
      <vt:lpstr>Features and tools in Azure for governance and compliance </vt:lpstr>
      <vt:lpstr>PowerPoint Presentation</vt:lpstr>
      <vt:lpstr>Features and tools in Azure for governance and compliance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Sabarish Ramesh Kumar Narayanasamy</dc:creator>
  <cp:lastModifiedBy>Sabarish Ramesh Kumar Narayanasamy</cp:lastModifiedBy>
  <cp:revision>3</cp:revision>
  <dcterms:created xsi:type="dcterms:W3CDTF">2023-07-31T02:36:08Z</dcterms:created>
  <dcterms:modified xsi:type="dcterms:W3CDTF">2023-08-17T05:57:31Z</dcterms:modified>
</cp:coreProperties>
</file>