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16F0-E8FB-4EA2-A2D5-2BB1EAE8E1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0CD2F2-610B-45B0-8FA6-51409F48F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3297EF-DF17-42C4-9444-97E3BAD7F6B6}"/>
              </a:ext>
            </a:extLst>
          </p:cNvPr>
          <p:cNvSpPr>
            <a:spLocks noGrp="1"/>
          </p:cNvSpPr>
          <p:nvPr>
            <p:ph type="dt" sz="half" idx="10"/>
          </p:nvPr>
        </p:nvSpPr>
        <p:spPr/>
        <p:txBody>
          <a:bodyPr/>
          <a:lstStyle/>
          <a:p>
            <a:fld id="{7309AB8C-1D08-400A-AC89-2498842FA333}" type="datetimeFigureOut">
              <a:rPr lang="en-IN" smtClean="0"/>
              <a:t>2018-02-12</a:t>
            </a:fld>
            <a:endParaRPr lang="en-IN"/>
          </a:p>
        </p:txBody>
      </p:sp>
      <p:sp>
        <p:nvSpPr>
          <p:cNvPr id="5" name="Footer Placeholder 4">
            <a:extLst>
              <a:ext uri="{FF2B5EF4-FFF2-40B4-BE49-F238E27FC236}">
                <a16:creationId xmlns:a16="http://schemas.microsoft.com/office/drawing/2014/main" id="{533E981C-8851-4EA5-B7C7-21EFFB4A4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72331-089A-46C6-9487-E0561694AB80}"/>
              </a:ext>
            </a:extLst>
          </p:cNvPr>
          <p:cNvSpPr>
            <a:spLocks noGrp="1"/>
          </p:cNvSpPr>
          <p:nvPr>
            <p:ph type="sldNum" sz="quarter" idx="12"/>
          </p:nvPr>
        </p:nvSpPr>
        <p:spPr/>
        <p:txBody>
          <a:bodyPr/>
          <a:lstStyle/>
          <a:p>
            <a:fld id="{2637C4DF-6A4C-4FAA-A9A3-606FF989EB69}" type="slidenum">
              <a:rPr lang="en-IN" smtClean="0"/>
              <a:t>‹#›</a:t>
            </a:fld>
            <a:endParaRPr lang="en-IN"/>
          </a:p>
        </p:txBody>
      </p:sp>
    </p:spTree>
    <p:extLst>
      <p:ext uri="{BB962C8B-B14F-4D97-AF65-F5344CB8AC3E}">
        <p14:creationId xmlns:p14="http://schemas.microsoft.com/office/powerpoint/2010/main" val="354183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8650-88A8-4E27-B628-7ABFFE47FB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E655BB-A5B0-4AF7-8E7A-7D27850FD1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7E45C1-1F82-4C3B-9C8C-8BF006D1D3C7}"/>
              </a:ext>
            </a:extLst>
          </p:cNvPr>
          <p:cNvSpPr>
            <a:spLocks noGrp="1"/>
          </p:cNvSpPr>
          <p:nvPr>
            <p:ph type="dt" sz="half" idx="10"/>
          </p:nvPr>
        </p:nvSpPr>
        <p:spPr/>
        <p:txBody>
          <a:bodyPr/>
          <a:lstStyle/>
          <a:p>
            <a:fld id="{7309AB8C-1D08-400A-AC89-2498842FA333}" type="datetimeFigureOut">
              <a:rPr lang="en-IN" smtClean="0"/>
              <a:t>2018-02-12</a:t>
            </a:fld>
            <a:endParaRPr lang="en-IN"/>
          </a:p>
        </p:txBody>
      </p:sp>
      <p:sp>
        <p:nvSpPr>
          <p:cNvPr id="5" name="Footer Placeholder 4">
            <a:extLst>
              <a:ext uri="{FF2B5EF4-FFF2-40B4-BE49-F238E27FC236}">
                <a16:creationId xmlns:a16="http://schemas.microsoft.com/office/drawing/2014/main" id="{BCC012D1-504A-431B-8C49-D755405276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E89D4-152D-49C3-B9BB-578649199A34}"/>
              </a:ext>
            </a:extLst>
          </p:cNvPr>
          <p:cNvSpPr>
            <a:spLocks noGrp="1"/>
          </p:cNvSpPr>
          <p:nvPr>
            <p:ph type="sldNum" sz="quarter" idx="12"/>
          </p:nvPr>
        </p:nvSpPr>
        <p:spPr/>
        <p:txBody>
          <a:bodyPr/>
          <a:lstStyle/>
          <a:p>
            <a:fld id="{2637C4DF-6A4C-4FAA-A9A3-606FF989EB69}" type="slidenum">
              <a:rPr lang="en-IN" smtClean="0"/>
              <a:t>‹#›</a:t>
            </a:fld>
            <a:endParaRPr lang="en-IN"/>
          </a:p>
        </p:txBody>
      </p:sp>
    </p:spTree>
    <p:extLst>
      <p:ext uri="{BB962C8B-B14F-4D97-AF65-F5344CB8AC3E}">
        <p14:creationId xmlns:p14="http://schemas.microsoft.com/office/powerpoint/2010/main" val="231858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03B828-446C-439D-AD4B-D8854F7553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FB2A0C-760E-4F12-87E7-8EEB00BE38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BD42F4-E770-48DD-B5DF-BEBF58997F13}"/>
              </a:ext>
            </a:extLst>
          </p:cNvPr>
          <p:cNvSpPr>
            <a:spLocks noGrp="1"/>
          </p:cNvSpPr>
          <p:nvPr>
            <p:ph type="dt" sz="half" idx="10"/>
          </p:nvPr>
        </p:nvSpPr>
        <p:spPr/>
        <p:txBody>
          <a:bodyPr/>
          <a:lstStyle/>
          <a:p>
            <a:fld id="{7309AB8C-1D08-400A-AC89-2498842FA333}" type="datetimeFigureOut">
              <a:rPr lang="en-IN" smtClean="0"/>
              <a:t>2018-02-12</a:t>
            </a:fld>
            <a:endParaRPr lang="en-IN"/>
          </a:p>
        </p:txBody>
      </p:sp>
      <p:sp>
        <p:nvSpPr>
          <p:cNvPr id="5" name="Footer Placeholder 4">
            <a:extLst>
              <a:ext uri="{FF2B5EF4-FFF2-40B4-BE49-F238E27FC236}">
                <a16:creationId xmlns:a16="http://schemas.microsoft.com/office/drawing/2014/main" id="{097EBA69-E662-407E-BCCE-61023D58C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3B2453-EF33-4758-A5B3-3617F409E3BC}"/>
              </a:ext>
            </a:extLst>
          </p:cNvPr>
          <p:cNvSpPr>
            <a:spLocks noGrp="1"/>
          </p:cNvSpPr>
          <p:nvPr>
            <p:ph type="sldNum" sz="quarter" idx="12"/>
          </p:nvPr>
        </p:nvSpPr>
        <p:spPr/>
        <p:txBody>
          <a:bodyPr/>
          <a:lstStyle/>
          <a:p>
            <a:fld id="{2637C4DF-6A4C-4FAA-A9A3-606FF989EB69}" type="slidenum">
              <a:rPr lang="en-IN" smtClean="0"/>
              <a:t>‹#›</a:t>
            </a:fld>
            <a:endParaRPr lang="en-IN"/>
          </a:p>
        </p:txBody>
      </p:sp>
    </p:spTree>
    <p:extLst>
      <p:ext uri="{BB962C8B-B14F-4D97-AF65-F5344CB8AC3E}">
        <p14:creationId xmlns:p14="http://schemas.microsoft.com/office/powerpoint/2010/main" val="1176540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28D5-8278-4CB8-A4EC-8844E83EE4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A5B7B2-3729-488D-88A9-706A275F16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72D32D-DB22-4048-B506-61630A1DED3B}"/>
              </a:ext>
            </a:extLst>
          </p:cNvPr>
          <p:cNvSpPr>
            <a:spLocks noGrp="1"/>
          </p:cNvSpPr>
          <p:nvPr>
            <p:ph type="dt" sz="half" idx="10"/>
          </p:nvPr>
        </p:nvSpPr>
        <p:spPr/>
        <p:txBody>
          <a:bodyPr/>
          <a:lstStyle/>
          <a:p>
            <a:fld id="{7309AB8C-1D08-400A-AC89-2498842FA333}" type="datetimeFigureOut">
              <a:rPr lang="en-IN" smtClean="0"/>
              <a:t>2018-02-12</a:t>
            </a:fld>
            <a:endParaRPr lang="en-IN"/>
          </a:p>
        </p:txBody>
      </p:sp>
      <p:sp>
        <p:nvSpPr>
          <p:cNvPr id="5" name="Footer Placeholder 4">
            <a:extLst>
              <a:ext uri="{FF2B5EF4-FFF2-40B4-BE49-F238E27FC236}">
                <a16:creationId xmlns:a16="http://schemas.microsoft.com/office/drawing/2014/main" id="{05C7403B-1CFF-4A65-B578-F2D07F1824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BD3EC0-B6C8-4FEE-8671-8383F6309AD4}"/>
              </a:ext>
            </a:extLst>
          </p:cNvPr>
          <p:cNvSpPr>
            <a:spLocks noGrp="1"/>
          </p:cNvSpPr>
          <p:nvPr>
            <p:ph type="sldNum" sz="quarter" idx="12"/>
          </p:nvPr>
        </p:nvSpPr>
        <p:spPr/>
        <p:txBody>
          <a:bodyPr/>
          <a:lstStyle/>
          <a:p>
            <a:fld id="{2637C4DF-6A4C-4FAA-A9A3-606FF989EB69}" type="slidenum">
              <a:rPr lang="en-IN" smtClean="0"/>
              <a:t>‹#›</a:t>
            </a:fld>
            <a:endParaRPr lang="en-IN"/>
          </a:p>
        </p:txBody>
      </p:sp>
    </p:spTree>
    <p:extLst>
      <p:ext uri="{BB962C8B-B14F-4D97-AF65-F5344CB8AC3E}">
        <p14:creationId xmlns:p14="http://schemas.microsoft.com/office/powerpoint/2010/main" val="85053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D34D-7DF1-43A9-8B45-3E61437183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06204C-4EFA-4F95-A766-A8BE18D370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838C68-AE01-4316-8B64-8FBD388F0AC8}"/>
              </a:ext>
            </a:extLst>
          </p:cNvPr>
          <p:cNvSpPr>
            <a:spLocks noGrp="1"/>
          </p:cNvSpPr>
          <p:nvPr>
            <p:ph type="dt" sz="half" idx="10"/>
          </p:nvPr>
        </p:nvSpPr>
        <p:spPr/>
        <p:txBody>
          <a:bodyPr/>
          <a:lstStyle/>
          <a:p>
            <a:fld id="{7309AB8C-1D08-400A-AC89-2498842FA333}" type="datetimeFigureOut">
              <a:rPr lang="en-IN" smtClean="0"/>
              <a:t>2018-02-12</a:t>
            </a:fld>
            <a:endParaRPr lang="en-IN"/>
          </a:p>
        </p:txBody>
      </p:sp>
      <p:sp>
        <p:nvSpPr>
          <p:cNvPr id="5" name="Footer Placeholder 4">
            <a:extLst>
              <a:ext uri="{FF2B5EF4-FFF2-40B4-BE49-F238E27FC236}">
                <a16:creationId xmlns:a16="http://schemas.microsoft.com/office/drawing/2014/main" id="{6ECB08D2-623A-4736-8603-1628B590AE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4EFAA4-70E6-4EFC-90B7-0E3A5C911043}"/>
              </a:ext>
            </a:extLst>
          </p:cNvPr>
          <p:cNvSpPr>
            <a:spLocks noGrp="1"/>
          </p:cNvSpPr>
          <p:nvPr>
            <p:ph type="sldNum" sz="quarter" idx="12"/>
          </p:nvPr>
        </p:nvSpPr>
        <p:spPr/>
        <p:txBody>
          <a:bodyPr/>
          <a:lstStyle/>
          <a:p>
            <a:fld id="{2637C4DF-6A4C-4FAA-A9A3-606FF989EB69}" type="slidenum">
              <a:rPr lang="en-IN" smtClean="0"/>
              <a:t>‹#›</a:t>
            </a:fld>
            <a:endParaRPr lang="en-IN"/>
          </a:p>
        </p:txBody>
      </p:sp>
    </p:spTree>
    <p:extLst>
      <p:ext uri="{BB962C8B-B14F-4D97-AF65-F5344CB8AC3E}">
        <p14:creationId xmlns:p14="http://schemas.microsoft.com/office/powerpoint/2010/main" val="228990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C09AA-FA2F-44E0-8A25-069F0393B2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C80759-6B5E-406E-A3C9-8E2E7A0A95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3CADAC-1084-426A-8177-DDBF07BD99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DE3058-D22B-49A9-B1D6-E4C4404F3120}"/>
              </a:ext>
            </a:extLst>
          </p:cNvPr>
          <p:cNvSpPr>
            <a:spLocks noGrp="1"/>
          </p:cNvSpPr>
          <p:nvPr>
            <p:ph type="dt" sz="half" idx="10"/>
          </p:nvPr>
        </p:nvSpPr>
        <p:spPr/>
        <p:txBody>
          <a:bodyPr/>
          <a:lstStyle/>
          <a:p>
            <a:fld id="{7309AB8C-1D08-400A-AC89-2498842FA333}" type="datetimeFigureOut">
              <a:rPr lang="en-IN" smtClean="0"/>
              <a:t>2018-02-12</a:t>
            </a:fld>
            <a:endParaRPr lang="en-IN"/>
          </a:p>
        </p:txBody>
      </p:sp>
      <p:sp>
        <p:nvSpPr>
          <p:cNvPr id="6" name="Footer Placeholder 5">
            <a:extLst>
              <a:ext uri="{FF2B5EF4-FFF2-40B4-BE49-F238E27FC236}">
                <a16:creationId xmlns:a16="http://schemas.microsoft.com/office/drawing/2014/main" id="{55B55BA8-C551-40F7-998E-E96AD978F1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8A689B-C19E-4BF7-9E95-0E2553EEDC16}"/>
              </a:ext>
            </a:extLst>
          </p:cNvPr>
          <p:cNvSpPr>
            <a:spLocks noGrp="1"/>
          </p:cNvSpPr>
          <p:nvPr>
            <p:ph type="sldNum" sz="quarter" idx="12"/>
          </p:nvPr>
        </p:nvSpPr>
        <p:spPr/>
        <p:txBody>
          <a:bodyPr/>
          <a:lstStyle/>
          <a:p>
            <a:fld id="{2637C4DF-6A4C-4FAA-A9A3-606FF989EB69}" type="slidenum">
              <a:rPr lang="en-IN" smtClean="0"/>
              <a:t>‹#›</a:t>
            </a:fld>
            <a:endParaRPr lang="en-IN"/>
          </a:p>
        </p:txBody>
      </p:sp>
    </p:spTree>
    <p:extLst>
      <p:ext uri="{BB962C8B-B14F-4D97-AF65-F5344CB8AC3E}">
        <p14:creationId xmlns:p14="http://schemas.microsoft.com/office/powerpoint/2010/main" val="3174699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7D02-0038-4B31-9A75-CA9C7D06AE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4EE285-2703-4148-851B-40AEA899B3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65568D9-7FCD-4584-9E33-318C2023016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5463BF-BFF8-4464-9E71-BABA8464D9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FFFFA5-FAA0-4105-8B95-3D60397E39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5DD97C-DB00-4A6A-B9F0-B1A8AB1AAA0F}"/>
              </a:ext>
            </a:extLst>
          </p:cNvPr>
          <p:cNvSpPr>
            <a:spLocks noGrp="1"/>
          </p:cNvSpPr>
          <p:nvPr>
            <p:ph type="dt" sz="half" idx="10"/>
          </p:nvPr>
        </p:nvSpPr>
        <p:spPr/>
        <p:txBody>
          <a:bodyPr/>
          <a:lstStyle/>
          <a:p>
            <a:fld id="{7309AB8C-1D08-400A-AC89-2498842FA333}" type="datetimeFigureOut">
              <a:rPr lang="en-IN" smtClean="0"/>
              <a:t>2018-02-12</a:t>
            </a:fld>
            <a:endParaRPr lang="en-IN"/>
          </a:p>
        </p:txBody>
      </p:sp>
      <p:sp>
        <p:nvSpPr>
          <p:cNvPr id="8" name="Footer Placeholder 7">
            <a:extLst>
              <a:ext uri="{FF2B5EF4-FFF2-40B4-BE49-F238E27FC236}">
                <a16:creationId xmlns:a16="http://schemas.microsoft.com/office/drawing/2014/main" id="{E114FA90-6E84-4443-9066-674FFFA57F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562631-17DB-4E68-93B9-500A68BFA309}"/>
              </a:ext>
            </a:extLst>
          </p:cNvPr>
          <p:cNvSpPr>
            <a:spLocks noGrp="1"/>
          </p:cNvSpPr>
          <p:nvPr>
            <p:ph type="sldNum" sz="quarter" idx="12"/>
          </p:nvPr>
        </p:nvSpPr>
        <p:spPr/>
        <p:txBody>
          <a:bodyPr/>
          <a:lstStyle/>
          <a:p>
            <a:fld id="{2637C4DF-6A4C-4FAA-A9A3-606FF989EB69}" type="slidenum">
              <a:rPr lang="en-IN" smtClean="0"/>
              <a:t>‹#›</a:t>
            </a:fld>
            <a:endParaRPr lang="en-IN"/>
          </a:p>
        </p:txBody>
      </p:sp>
    </p:spTree>
    <p:extLst>
      <p:ext uri="{BB962C8B-B14F-4D97-AF65-F5344CB8AC3E}">
        <p14:creationId xmlns:p14="http://schemas.microsoft.com/office/powerpoint/2010/main" val="3352968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4EA1-3AD7-4793-BADE-95A575D421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8C52A1-65D2-4EBD-8E24-A63177E7E26B}"/>
              </a:ext>
            </a:extLst>
          </p:cNvPr>
          <p:cNvSpPr>
            <a:spLocks noGrp="1"/>
          </p:cNvSpPr>
          <p:nvPr>
            <p:ph type="dt" sz="half" idx="10"/>
          </p:nvPr>
        </p:nvSpPr>
        <p:spPr/>
        <p:txBody>
          <a:bodyPr/>
          <a:lstStyle/>
          <a:p>
            <a:fld id="{7309AB8C-1D08-400A-AC89-2498842FA333}" type="datetimeFigureOut">
              <a:rPr lang="en-IN" smtClean="0"/>
              <a:t>2018-02-12</a:t>
            </a:fld>
            <a:endParaRPr lang="en-IN"/>
          </a:p>
        </p:txBody>
      </p:sp>
      <p:sp>
        <p:nvSpPr>
          <p:cNvPr id="4" name="Footer Placeholder 3">
            <a:extLst>
              <a:ext uri="{FF2B5EF4-FFF2-40B4-BE49-F238E27FC236}">
                <a16:creationId xmlns:a16="http://schemas.microsoft.com/office/drawing/2014/main" id="{C25E9B26-450C-4E23-B809-D1C8CCF6B2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D59106-57BD-4866-BABB-CF3638B72DF6}"/>
              </a:ext>
            </a:extLst>
          </p:cNvPr>
          <p:cNvSpPr>
            <a:spLocks noGrp="1"/>
          </p:cNvSpPr>
          <p:nvPr>
            <p:ph type="sldNum" sz="quarter" idx="12"/>
          </p:nvPr>
        </p:nvSpPr>
        <p:spPr/>
        <p:txBody>
          <a:bodyPr/>
          <a:lstStyle/>
          <a:p>
            <a:fld id="{2637C4DF-6A4C-4FAA-A9A3-606FF989EB69}" type="slidenum">
              <a:rPr lang="en-IN" smtClean="0"/>
              <a:t>‹#›</a:t>
            </a:fld>
            <a:endParaRPr lang="en-IN"/>
          </a:p>
        </p:txBody>
      </p:sp>
    </p:spTree>
    <p:extLst>
      <p:ext uri="{BB962C8B-B14F-4D97-AF65-F5344CB8AC3E}">
        <p14:creationId xmlns:p14="http://schemas.microsoft.com/office/powerpoint/2010/main" val="27634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2245A5-3CB7-43C7-8924-20D20EBA2B45}"/>
              </a:ext>
            </a:extLst>
          </p:cNvPr>
          <p:cNvSpPr>
            <a:spLocks noGrp="1"/>
          </p:cNvSpPr>
          <p:nvPr>
            <p:ph type="dt" sz="half" idx="10"/>
          </p:nvPr>
        </p:nvSpPr>
        <p:spPr/>
        <p:txBody>
          <a:bodyPr/>
          <a:lstStyle/>
          <a:p>
            <a:fld id="{7309AB8C-1D08-400A-AC89-2498842FA333}" type="datetimeFigureOut">
              <a:rPr lang="en-IN" smtClean="0"/>
              <a:t>2018-02-12</a:t>
            </a:fld>
            <a:endParaRPr lang="en-IN"/>
          </a:p>
        </p:txBody>
      </p:sp>
      <p:sp>
        <p:nvSpPr>
          <p:cNvPr id="3" name="Footer Placeholder 2">
            <a:extLst>
              <a:ext uri="{FF2B5EF4-FFF2-40B4-BE49-F238E27FC236}">
                <a16:creationId xmlns:a16="http://schemas.microsoft.com/office/drawing/2014/main" id="{C8BD4C4B-4499-4B13-AF74-B8FFF3499D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193B6F-4BC1-4004-AA98-BE152889A43F}"/>
              </a:ext>
            </a:extLst>
          </p:cNvPr>
          <p:cNvSpPr>
            <a:spLocks noGrp="1"/>
          </p:cNvSpPr>
          <p:nvPr>
            <p:ph type="sldNum" sz="quarter" idx="12"/>
          </p:nvPr>
        </p:nvSpPr>
        <p:spPr/>
        <p:txBody>
          <a:bodyPr/>
          <a:lstStyle/>
          <a:p>
            <a:fld id="{2637C4DF-6A4C-4FAA-A9A3-606FF989EB69}" type="slidenum">
              <a:rPr lang="en-IN" smtClean="0"/>
              <a:t>‹#›</a:t>
            </a:fld>
            <a:endParaRPr lang="en-IN"/>
          </a:p>
        </p:txBody>
      </p:sp>
    </p:spTree>
    <p:extLst>
      <p:ext uri="{BB962C8B-B14F-4D97-AF65-F5344CB8AC3E}">
        <p14:creationId xmlns:p14="http://schemas.microsoft.com/office/powerpoint/2010/main" val="72915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2DC1-C1F6-4425-A903-2EFF8F788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F59F42-5D22-4EC1-9490-755E1795E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D37EA4-9806-4197-9A77-862013815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A8403-2734-439A-8BBB-56159E36DDE0}"/>
              </a:ext>
            </a:extLst>
          </p:cNvPr>
          <p:cNvSpPr>
            <a:spLocks noGrp="1"/>
          </p:cNvSpPr>
          <p:nvPr>
            <p:ph type="dt" sz="half" idx="10"/>
          </p:nvPr>
        </p:nvSpPr>
        <p:spPr/>
        <p:txBody>
          <a:bodyPr/>
          <a:lstStyle/>
          <a:p>
            <a:fld id="{7309AB8C-1D08-400A-AC89-2498842FA333}" type="datetimeFigureOut">
              <a:rPr lang="en-IN" smtClean="0"/>
              <a:t>2018-02-12</a:t>
            </a:fld>
            <a:endParaRPr lang="en-IN"/>
          </a:p>
        </p:txBody>
      </p:sp>
      <p:sp>
        <p:nvSpPr>
          <p:cNvPr id="6" name="Footer Placeholder 5">
            <a:extLst>
              <a:ext uri="{FF2B5EF4-FFF2-40B4-BE49-F238E27FC236}">
                <a16:creationId xmlns:a16="http://schemas.microsoft.com/office/drawing/2014/main" id="{255AA5F2-12D9-4280-AC86-FB2F4D6FC8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A3C1E2-E8FF-4C20-BC42-600DA0DA6BC8}"/>
              </a:ext>
            </a:extLst>
          </p:cNvPr>
          <p:cNvSpPr>
            <a:spLocks noGrp="1"/>
          </p:cNvSpPr>
          <p:nvPr>
            <p:ph type="sldNum" sz="quarter" idx="12"/>
          </p:nvPr>
        </p:nvSpPr>
        <p:spPr/>
        <p:txBody>
          <a:bodyPr/>
          <a:lstStyle/>
          <a:p>
            <a:fld id="{2637C4DF-6A4C-4FAA-A9A3-606FF989EB69}" type="slidenum">
              <a:rPr lang="en-IN" smtClean="0"/>
              <a:t>‹#›</a:t>
            </a:fld>
            <a:endParaRPr lang="en-IN"/>
          </a:p>
        </p:txBody>
      </p:sp>
    </p:spTree>
    <p:extLst>
      <p:ext uri="{BB962C8B-B14F-4D97-AF65-F5344CB8AC3E}">
        <p14:creationId xmlns:p14="http://schemas.microsoft.com/office/powerpoint/2010/main" val="245649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49BF-9FEE-469D-9F36-5490F00BF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350938-EA42-46C0-A6BA-E55A2C700E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5370A1-6361-4C6C-823D-53D622C13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BEAED7-2E40-40BD-AF17-6F8B568D896D}"/>
              </a:ext>
            </a:extLst>
          </p:cNvPr>
          <p:cNvSpPr>
            <a:spLocks noGrp="1"/>
          </p:cNvSpPr>
          <p:nvPr>
            <p:ph type="dt" sz="half" idx="10"/>
          </p:nvPr>
        </p:nvSpPr>
        <p:spPr/>
        <p:txBody>
          <a:bodyPr/>
          <a:lstStyle/>
          <a:p>
            <a:fld id="{7309AB8C-1D08-400A-AC89-2498842FA333}" type="datetimeFigureOut">
              <a:rPr lang="en-IN" smtClean="0"/>
              <a:t>2018-02-12</a:t>
            </a:fld>
            <a:endParaRPr lang="en-IN"/>
          </a:p>
        </p:txBody>
      </p:sp>
      <p:sp>
        <p:nvSpPr>
          <p:cNvPr id="6" name="Footer Placeholder 5">
            <a:extLst>
              <a:ext uri="{FF2B5EF4-FFF2-40B4-BE49-F238E27FC236}">
                <a16:creationId xmlns:a16="http://schemas.microsoft.com/office/drawing/2014/main" id="{BA82EBBA-F13C-4F1D-8416-850D7F951A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05BA54-1369-4FA7-8113-7767A35A20EA}"/>
              </a:ext>
            </a:extLst>
          </p:cNvPr>
          <p:cNvSpPr>
            <a:spLocks noGrp="1"/>
          </p:cNvSpPr>
          <p:nvPr>
            <p:ph type="sldNum" sz="quarter" idx="12"/>
          </p:nvPr>
        </p:nvSpPr>
        <p:spPr/>
        <p:txBody>
          <a:bodyPr/>
          <a:lstStyle/>
          <a:p>
            <a:fld id="{2637C4DF-6A4C-4FAA-A9A3-606FF989EB69}" type="slidenum">
              <a:rPr lang="en-IN" smtClean="0"/>
              <a:t>‹#›</a:t>
            </a:fld>
            <a:endParaRPr lang="en-IN"/>
          </a:p>
        </p:txBody>
      </p:sp>
    </p:spTree>
    <p:extLst>
      <p:ext uri="{BB962C8B-B14F-4D97-AF65-F5344CB8AC3E}">
        <p14:creationId xmlns:p14="http://schemas.microsoft.com/office/powerpoint/2010/main" val="196685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600DD5-8ADE-4D29-B725-62F9B7D98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023B6A-A073-45F6-883B-4DB1F178C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C61E60-A090-4D18-B3ED-6D0EE7310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9AB8C-1D08-400A-AC89-2498842FA333}" type="datetimeFigureOut">
              <a:rPr lang="en-IN" smtClean="0"/>
              <a:t>2018-02-12</a:t>
            </a:fld>
            <a:endParaRPr lang="en-IN"/>
          </a:p>
        </p:txBody>
      </p:sp>
      <p:sp>
        <p:nvSpPr>
          <p:cNvPr id="5" name="Footer Placeholder 4">
            <a:extLst>
              <a:ext uri="{FF2B5EF4-FFF2-40B4-BE49-F238E27FC236}">
                <a16:creationId xmlns:a16="http://schemas.microsoft.com/office/drawing/2014/main" id="{DB21F0C0-CCE4-4FB6-9F54-291180CC42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214141-FD84-4D9C-9C0A-CC088F761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7C4DF-6A4C-4FAA-A9A3-606FF989EB69}" type="slidenum">
              <a:rPr lang="en-IN" smtClean="0"/>
              <a:t>‹#›</a:t>
            </a:fld>
            <a:endParaRPr lang="en-IN"/>
          </a:p>
        </p:txBody>
      </p:sp>
    </p:spTree>
    <p:extLst>
      <p:ext uri="{BB962C8B-B14F-4D97-AF65-F5344CB8AC3E}">
        <p14:creationId xmlns:p14="http://schemas.microsoft.com/office/powerpoint/2010/main" val="2176865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17CB-5D26-4C52-BE23-6FDE244E2EB4}"/>
              </a:ext>
            </a:extLst>
          </p:cNvPr>
          <p:cNvSpPr>
            <a:spLocks noGrp="1"/>
          </p:cNvSpPr>
          <p:nvPr>
            <p:ph type="ctrTitle"/>
          </p:nvPr>
        </p:nvSpPr>
        <p:spPr/>
        <p:txBody>
          <a:bodyPr/>
          <a:lstStyle/>
          <a:p>
            <a:r>
              <a:rPr lang="en-IN" dirty="0"/>
              <a:t>Hypothesis Testing</a:t>
            </a:r>
            <a:br>
              <a:rPr lang="en-IN" dirty="0"/>
            </a:br>
            <a:endParaRPr lang="en-IN" dirty="0"/>
          </a:p>
        </p:txBody>
      </p:sp>
      <p:sp>
        <p:nvSpPr>
          <p:cNvPr id="3" name="Subtitle 2">
            <a:extLst>
              <a:ext uri="{FF2B5EF4-FFF2-40B4-BE49-F238E27FC236}">
                <a16:creationId xmlns:a16="http://schemas.microsoft.com/office/drawing/2014/main" id="{A4A9534D-077B-43FA-9172-2BD9EBF2039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77067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BEE2-948C-4AA1-81BC-53217AED14F3}"/>
              </a:ext>
            </a:extLst>
          </p:cNvPr>
          <p:cNvSpPr>
            <a:spLocks noGrp="1"/>
          </p:cNvSpPr>
          <p:nvPr>
            <p:ph type="title"/>
          </p:nvPr>
        </p:nvSpPr>
        <p:spPr>
          <a:xfrm>
            <a:off x="838200" y="18255"/>
            <a:ext cx="10515600" cy="500491"/>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14FA3735-EB3C-41E3-A982-80FF80722DBD}"/>
              </a:ext>
            </a:extLst>
          </p:cNvPr>
          <p:cNvSpPr>
            <a:spLocks noGrp="1"/>
          </p:cNvSpPr>
          <p:nvPr>
            <p:ph idx="1"/>
          </p:nvPr>
        </p:nvSpPr>
        <p:spPr>
          <a:xfrm>
            <a:off x="0" y="518746"/>
            <a:ext cx="12192000" cy="6339254"/>
          </a:xfrm>
        </p:spPr>
        <p:txBody>
          <a:bodyPr/>
          <a:lstStyle/>
          <a:p>
            <a:r>
              <a:rPr lang="en-US" dirty="0" err="1">
                <a:solidFill>
                  <a:prstClr val="black"/>
                </a:solidFill>
                <a:cs typeface="Times New Roman" pitchFamily="18" charset="0"/>
              </a:rPr>
              <a:t>Bahamantech</a:t>
            </a:r>
            <a:r>
              <a:rPr lang="en-US" dirty="0">
                <a:solidFill>
                  <a:prstClr val="black"/>
                </a:solidFill>
                <a:cs typeface="Times New Roman" pitchFamily="18" charset="0"/>
              </a:rPr>
              <a:t> Research Company uses 4 regional centers in South Asia (India, China, </a:t>
            </a:r>
            <a:r>
              <a:rPr lang="en-US" dirty="0" err="1">
                <a:solidFill>
                  <a:prstClr val="black"/>
                </a:solidFill>
                <a:cs typeface="Times New Roman" pitchFamily="18" charset="0"/>
              </a:rPr>
              <a:t>Srilanka</a:t>
            </a:r>
            <a:r>
              <a:rPr lang="en-US" dirty="0">
                <a:solidFill>
                  <a:prstClr val="black"/>
                </a:solidFill>
                <a:cs typeface="Times New Roman" pitchFamily="18" charset="0"/>
              </a:rPr>
              <a:t> and Bangladesh) to input data of questionnaire responses. They audit a certain % of the questionnaire responses versus data entry. Any error in data entry renders it defective. The chief data scientist wants to check whether the defective % varies by country. Analyze the data at 5% significance level and help the manager draw appropriate inferences. [‘0’ means not defectives &amp; ‘1’ means defective]</a:t>
            </a:r>
          </a:p>
          <a:p>
            <a:r>
              <a:rPr lang="en-US" dirty="0">
                <a:solidFill>
                  <a:prstClr val="black"/>
                </a:solidFill>
                <a:cs typeface="Times New Roman" pitchFamily="18" charset="0"/>
              </a:rPr>
              <a:t>Data : Chi-</a:t>
            </a:r>
            <a:r>
              <a:rPr lang="en-US" dirty="0" err="1">
                <a:solidFill>
                  <a:prstClr val="black"/>
                </a:solidFill>
                <a:cs typeface="Times New Roman" pitchFamily="18" charset="0"/>
              </a:rPr>
              <a:t>Square_Bahaman</a:t>
            </a:r>
            <a:r>
              <a:rPr lang="en-US" dirty="0">
                <a:solidFill>
                  <a:prstClr val="black"/>
                </a:solidFill>
                <a:cs typeface="Times New Roman" pitchFamily="18" charset="0"/>
              </a:rPr>
              <a:t> </a:t>
            </a:r>
            <a:r>
              <a:rPr lang="en-US" dirty="0" err="1">
                <a:solidFill>
                  <a:prstClr val="black"/>
                </a:solidFill>
                <a:cs typeface="Times New Roman" pitchFamily="18" charset="0"/>
              </a:rPr>
              <a:t>Research.MPJ</a:t>
            </a:r>
            <a:endParaRPr lang="en-US" dirty="0">
              <a:solidFill>
                <a:prstClr val="black"/>
              </a:solidFill>
              <a:cs typeface="Times New Roman" pitchFamily="18" charset="0"/>
            </a:endParaRPr>
          </a:p>
          <a:p>
            <a:endParaRPr lang="en-US" dirty="0">
              <a:solidFill>
                <a:prstClr val="black"/>
              </a:solidFill>
              <a:cs typeface="Times New Roman" pitchFamily="18" charset="0"/>
            </a:endParaRPr>
          </a:p>
          <a:p>
            <a:endParaRPr lang="en-US" dirty="0">
              <a:solidFill>
                <a:prstClr val="black"/>
              </a:solidFill>
              <a:cs typeface="Times New Roman" pitchFamily="18" charset="0"/>
            </a:endParaRPr>
          </a:p>
          <a:p>
            <a:endParaRPr lang="en-IN" dirty="0"/>
          </a:p>
        </p:txBody>
      </p:sp>
    </p:spTree>
    <p:extLst>
      <p:ext uri="{BB962C8B-B14F-4D97-AF65-F5344CB8AC3E}">
        <p14:creationId xmlns:p14="http://schemas.microsoft.com/office/powerpoint/2010/main" val="2711250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F803-D0E9-4A14-93ED-DD4ED506DB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091758-1DF9-4447-8F4B-DDC000C24C24}"/>
              </a:ext>
            </a:extLst>
          </p:cNvPr>
          <p:cNvSpPr>
            <a:spLocks noGrp="1"/>
          </p:cNvSpPr>
          <p:nvPr>
            <p:ph idx="1"/>
          </p:nvPr>
        </p:nvSpPr>
        <p:spPr/>
        <p:txBody>
          <a:bodyPr/>
          <a:lstStyle/>
          <a:p>
            <a:r>
              <a:rPr lang="en-US" dirty="0"/>
              <a:t>Effect of fuel additive on vehicles is being studied. Out of a total of 20 vehicles, 10 vehicles are chosen randomly and mileage is recorded. In rest of the 10 vehicles, additive to be tested is added with the fuel and their mileage is recorded. Find if the mileage increases by adding the fuel additive.</a:t>
            </a:r>
          </a:p>
          <a:p>
            <a:r>
              <a:rPr lang="en-IN" dirty="0"/>
              <a:t>Data : </a:t>
            </a:r>
            <a:r>
              <a:rPr lang="en-US" dirty="0"/>
              <a:t>Mann-</a:t>
            </a:r>
            <a:r>
              <a:rPr lang="en-US" dirty="0" err="1"/>
              <a:t>whitney_vechile</a:t>
            </a:r>
            <a:r>
              <a:rPr lang="en-US" dirty="0"/>
              <a:t> fuel </a:t>
            </a:r>
            <a:r>
              <a:rPr lang="en-US" dirty="0" err="1"/>
              <a:t>additive.MPJ</a:t>
            </a:r>
            <a:endParaRPr lang="en-IN" dirty="0"/>
          </a:p>
        </p:txBody>
      </p:sp>
    </p:spTree>
    <p:extLst>
      <p:ext uri="{BB962C8B-B14F-4D97-AF65-F5344CB8AC3E}">
        <p14:creationId xmlns:p14="http://schemas.microsoft.com/office/powerpoint/2010/main" val="2405691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02CB-9611-4692-8A18-94A792CD0E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660759-4AA6-47DA-934D-3B99E246C848}"/>
              </a:ext>
            </a:extLst>
          </p:cNvPr>
          <p:cNvSpPr>
            <a:spLocks noGrp="1"/>
          </p:cNvSpPr>
          <p:nvPr>
            <p:ph idx="1"/>
          </p:nvPr>
        </p:nvSpPr>
        <p:spPr/>
        <p:txBody>
          <a:bodyPr/>
          <a:lstStyle/>
          <a:p>
            <a:pPr algn="just">
              <a:defRPr/>
            </a:pPr>
            <a:endParaRPr lang="en-US" dirty="0"/>
          </a:p>
          <a:p>
            <a:pPr algn="just">
              <a:defRPr/>
            </a:pPr>
            <a:r>
              <a:rPr lang="en-US" dirty="0"/>
              <a:t>The length of 25 samples of a fabric are taken at random. Mean and standard deviation from the historic 2 years study are 150 and 4 respectively. Test if the current mean is greater than the historic mean. Assume α to be 0.05</a:t>
            </a:r>
            <a:endParaRPr lang="en-US" dirty="0">
              <a:solidFill>
                <a:prstClr val="black"/>
              </a:solidFill>
              <a:cs typeface="Times New Roman" pitchFamily="18" charset="0"/>
            </a:endParaRPr>
          </a:p>
          <a:p>
            <a:r>
              <a:rPr lang="en-IN" dirty="0"/>
              <a:t>Data : </a:t>
            </a:r>
            <a:r>
              <a:rPr lang="en-US" dirty="0"/>
              <a:t>1 Sample Z </a:t>
            </a:r>
            <a:r>
              <a:rPr lang="en-US" dirty="0" err="1"/>
              <a:t>test_Fabric</a:t>
            </a:r>
            <a:r>
              <a:rPr lang="en-US" dirty="0"/>
              <a:t> </a:t>
            </a:r>
            <a:r>
              <a:rPr lang="en-US" dirty="0" err="1"/>
              <a:t>Data.MTW</a:t>
            </a:r>
            <a:endParaRPr lang="en-IN" dirty="0"/>
          </a:p>
        </p:txBody>
      </p:sp>
    </p:spTree>
    <p:extLst>
      <p:ext uri="{BB962C8B-B14F-4D97-AF65-F5344CB8AC3E}">
        <p14:creationId xmlns:p14="http://schemas.microsoft.com/office/powerpoint/2010/main" val="271225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019C-3987-419C-A9C4-2D047D46F3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F8A92C-9953-419B-AD0D-259DBCA287B9}"/>
              </a:ext>
            </a:extLst>
          </p:cNvPr>
          <p:cNvSpPr>
            <a:spLocks noGrp="1"/>
          </p:cNvSpPr>
          <p:nvPr>
            <p:ph idx="1"/>
          </p:nvPr>
        </p:nvSpPr>
        <p:spPr/>
        <p:txBody>
          <a:bodyPr/>
          <a:lstStyle/>
          <a:p>
            <a:r>
              <a:rPr lang="en-US" dirty="0"/>
              <a:t>The mean diameter of the bolt manufactured should be 10mm to be able to fit into the nut. 20 samples are taken at random from production line by a quality inspector. Conduct a test to check with 95% confidence that the mean is not different from the specification value. </a:t>
            </a:r>
            <a:endParaRPr lang="en-US" dirty="0">
              <a:solidFill>
                <a:prstClr val="black"/>
              </a:solidFill>
              <a:cs typeface="Times New Roman" pitchFamily="18" charset="0"/>
            </a:endParaRPr>
          </a:p>
          <a:p>
            <a:r>
              <a:rPr lang="en-IN" dirty="0"/>
              <a:t>Data : 1-Sample t-</a:t>
            </a:r>
            <a:r>
              <a:rPr lang="en-IN" dirty="0" err="1"/>
              <a:t>test_Bolt</a:t>
            </a:r>
            <a:r>
              <a:rPr lang="en-IN" dirty="0"/>
              <a:t> </a:t>
            </a:r>
            <a:r>
              <a:rPr lang="en-IN" dirty="0" err="1"/>
              <a:t>Diameter.MTW</a:t>
            </a:r>
            <a:endParaRPr lang="en-IN" dirty="0"/>
          </a:p>
        </p:txBody>
      </p:sp>
    </p:spTree>
    <p:extLst>
      <p:ext uri="{BB962C8B-B14F-4D97-AF65-F5344CB8AC3E}">
        <p14:creationId xmlns:p14="http://schemas.microsoft.com/office/powerpoint/2010/main" val="37996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1F0CB-F4C3-450B-8AB8-5C03B992F80A}"/>
              </a:ext>
            </a:extLst>
          </p:cNvPr>
          <p:cNvSpPr>
            <a:spLocks noGrp="1"/>
          </p:cNvSpPr>
          <p:nvPr>
            <p:ph idx="1"/>
          </p:nvPr>
        </p:nvSpPr>
        <p:spPr/>
        <p:txBody>
          <a:bodyPr/>
          <a:lstStyle/>
          <a:p>
            <a:r>
              <a:rPr lang="en-US" dirty="0"/>
              <a:t>A manager for a food industry that manufactures processed food wants to assess the percentage of fat in the company's bottled sauce. The advertised percentage is 24%. The scientist measures the percentage of fat in 26 random samples. Previous measurements found that the population standard deviation is 2.4%.</a:t>
            </a:r>
          </a:p>
          <a:p>
            <a:r>
              <a:rPr lang="en-US" dirty="0"/>
              <a:t>Data: </a:t>
            </a:r>
            <a:r>
              <a:rPr lang="en-US" dirty="0" err="1"/>
              <a:t>FatContent_one_Sample_Ztest.MPJ</a:t>
            </a:r>
            <a:endParaRPr lang="en-US" dirty="0"/>
          </a:p>
          <a:p>
            <a:r>
              <a:rPr lang="en-US" dirty="0"/>
              <a:t>Ho =&gt;</a:t>
            </a:r>
          </a:p>
          <a:p>
            <a:r>
              <a:rPr lang="en-US" dirty="0"/>
              <a:t>Ha =&gt;</a:t>
            </a:r>
            <a:endParaRPr lang="en-IN" dirty="0"/>
          </a:p>
        </p:txBody>
      </p:sp>
    </p:spTree>
    <p:extLst>
      <p:ext uri="{BB962C8B-B14F-4D97-AF65-F5344CB8AC3E}">
        <p14:creationId xmlns:p14="http://schemas.microsoft.com/office/powerpoint/2010/main" val="95857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9C54-1BD4-4F12-819B-B11AB3060F9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4474C65-B2C8-4CB2-97A6-3654617F3FB2}"/>
              </a:ext>
            </a:extLst>
          </p:cNvPr>
          <p:cNvSpPr>
            <a:spLocks noGrp="1"/>
          </p:cNvSpPr>
          <p:nvPr>
            <p:ph idx="1"/>
          </p:nvPr>
        </p:nvSpPr>
        <p:spPr/>
        <p:txBody>
          <a:bodyPr/>
          <a:lstStyle/>
          <a:p>
            <a:r>
              <a:rPr lang="en-US" dirty="0"/>
              <a:t>An statistician wants to determine whether the monthly expenditure cost for families has changed from the previous year, when the mean cost per month was $300. The statistician randomly samples 28 families and records their expenditure costs for the current year.</a:t>
            </a:r>
          </a:p>
          <a:p>
            <a:r>
              <a:rPr lang="en-US" dirty="0"/>
              <a:t>Data : </a:t>
            </a:r>
            <a:r>
              <a:rPr lang="en-US" dirty="0" err="1"/>
              <a:t>Expenditure_Cost_One_Sample_Ttest.MPJ</a:t>
            </a:r>
            <a:endParaRPr lang="en-US" dirty="0"/>
          </a:p>
          <a:p>
            <a:r>
              <a:rPr lang="en-US" dirty="0"/>
              <a:t>Ho =&gt; There exists no difference </a:t>
            </a:r>
          </a:p>
          <a:p>
            <a:r>
              <a:rPr lang="en-US" dirty="0"/>
              <a:t>Ha =&gt; There exists some difference </a:t>
            </a:r>
          </a:p>
          <a:p>
            <a:endParaRPr lang="en-IN" dirty="0"/>
          </a:p>
        </p:txBody>
      </p:sp>
    </p:spTree>
    <p:extLst>
      <p:ext uri="{BB962C8B-B14F-4D97-AF65-F5344CB8AC3E}">
        <p14:creationId xmlns:p14="http://schemas.microsoft.com/office/powerpoint/2010/main" val="2036963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EB0C-D445-4EC7-8AD5-45479AAE398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B058C81-10DC-4232-9297-682863264FC2}"/>
              </a:ext>
            </a:extLst>
          </p:cNvPr>
          <p:cNvSpPr>
            <a:spLocks noGrp="1"/>
          </p:cNvSpPr>
          <p:nvPr>
            <p:ph idx="1"/>
          </p:nvPr>
        </p:nvSpPr>
        <p:spPr>
          <a:xfrm>
            <a:off x="0" y="1825625"/>
            <a:ext cx="12274062" cy="4900490"/>
          </a:xfrm>
        </p:spPr>
        <p:txBody>
          <a:bodyPr>
            <a:normAutofit/>
          </a:bodyPr>
          <a:lstStyle/>
          <a:p>
            <a:r>
              <a:rPr lang="en-US" dirty="0"/>
              <a:t>A financial analyst at a Financial institute wants to evaluate a recent credit card promotion. After this promotion, 500 cardholders were randomly selected. Half received an ad promoting a full waiver of interest rate on purchases made over the next three months, and half received a standard Christmas advertisement. Did the ad promoting full interest rate waiver, increase purchases?</a:t>
            </a:r>
          </a:p>
          <a:p>
            <a:pPr marL="0" indent="0">
              <a:buNone/>
            </a:pPr>
            <a:r>
              <a:rPr lang="en-IN" dirty="0"/>
              <a:t>Data : </a:t>
            </a:r>
            <a:r>
              <a:rPr lang="en-US" dirty="0"/>
              <a:t>2-Sample t-</a:t>
            </a:r>
            <a:r>
              <a:rPr lang="en-US" dirty="0" err="1"/>
              <a:t>test_Marketing</a:t>
            </a:r>
            <a:r>
              <a:rPr lang="en-US" dirty="0"/>
              <a:t> </a:t>
            </a:r>
            <a:r>
              <a:rPr lang="en-US" dirty="0" err="1"/>
              <a:t>Strategy.MPJ</a:t>
            </a:r>
            <a:endParaRPr lang="en-IN" dirty="0"/>
          </a:p>
          <a:p>
            <a:endParaRPr lang="en-IN" dirty="0"/>
          </a:p>
        </p:txBody>
      </p:sp>
    </p:spTree>
    <p:extLst>
      <p:ext uri="{BB962C8B-B14F-4D97-AF65-F5344CB8AC3E}">
        <p14:creationId xmlns:p14="http://schemas.microsoft.com/office/powerpoint/2010/main" val="342415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742F-DBD9-4FEE-8C50-462324B5C55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8517428-E524-4ABF-8FDC-76FD2EAA32C7}"/>
              </a:ext>
            </a:extLst>
          </p:cNvPr>
          <p:cNvSpPr>
            <a:spLocks noGrp="1"/>
          </p:cNvSpPr>
          <p:nvPr>
            <p:ph idx="1"/>
          </p:nvPr>
        </p:nvSpPr>
        <p:spPr/>
        <p:txBody>
          <a:bodyPr/>
          <a:lstStyle/>
          <a:p>
            <a:r>
              <a:rPr lang="en-US" dirty="0"/>
              <a:t>A state highway department uses two brands of paint for painting stripes on roads. A highway official wants to know whether the durability of the two brands of paint are different. For each paint, the official records the number of months the paint persists on the highway.</a:t>
            </a:r>
          </a:p>
          <a:p>
            <a:r>
              <a:rPr lang="en-US" dirty="0"/>
              <a:t>Data : </a:t>
            </a:r>
            <a:r>
              <a:rPr lang="en-US" dirty="0" err="1"/>
              <a:t>HighwayPaint_Mann_Whitney_Test.MPJ</a:t>
            </a:r>
            <a:endParaRPr lang="en-US" dirty="0"/>
          </a:p>
          <a:p>
            <a:r>
              <a:rPr lang="en-US" dirty="0"/>
              <a:t>Ho =&gt;</a:t>
            </a:r>
          </a:p>
          <a:p>
            <a:r>
              <a:rPr lang="en-US" dirty="0"/>
              <a:t>Ha =&gt;</a:t>
            </a:r>
          </a:p>
          <a:p>
            <a:endParaRPr lang="en-IN" dirty="0"/>
          </a:p>
        </p:txBody>
      </p:sp>
    </p:spTree>
    <p:extLst>
      <p:ext uri="{BB962C8B-B14F-4D97-AF65-F5344CB8AC3E}">
        <p14:creationId xmlns:p14="http://schemas.microsoft.com/office/powerpoint/2010/main" val="30277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5782-7A3C-404D-9816-E0F6234316B3}"/>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9909062C-E24B-4636-8BE9-7E6FFF0DC4E5}"/>
              </a:ext>
            </a:extLst>
          </p:cNvPr>
          <p:cNvSpPr>
            <a:spLocks noGrp="1"/>
          </p:cNvSpPr>
          <p:nvPr>
            <p:ph idx="1"/>
          </p:nvPr>
        </p:nvSpPr>
        <p:spPr/>
        <p:txBody>
          <a:bodyPr/>
          <a:lstStyle/>
          <a:p>
            <a:r>
              <a:rPr lang="en-US" dirty="0"/>
              <a:t>A marketing organization outsources their back-office operations to three different suppliers. The contracts are up for renewal and the CMO wants to determine whether they should renew contracts with all suppliers or any specific supplier. CMO want to renew the contract of supplier with the least transaction time. CMO will renew all contracts if the performance of all suppliers is similar</a:t>
            </a:r>
          </a:p>
          <a:p>
            <a:r>
              <a:rPr lang="en-IN" dirty="0"/>
              <a:t>Data : </a:t>
            </a:r>
            <a:r>
              <a:rPr lang="en-US" dirty="0"/>
              <a:t>One-way </a:t>
            </a:r>
            <a:r>
              <a:rPr lang="en-US" dirty="0" err="1"/>
              <a:t>ANOVA_Contract</a:t>
            </a:r>
            <a:r>
              <a:rPr lang="en-US" dirty="0"/>
              <a:t> </a:t>
            </a:r>
            <a:r>
              <a:rPr lang="en-US" dirty="0" err="1"/>
              <a:t>Renewal.MPJ</a:t>
            </a:r>
            <a:endParaRPr lang="en-IN" dirty="0"/>
          </a:p>
        </p:txBody>
      </p:sp>
    </p:spTree>
    <p:extLst>
      <p:ext uri="{BB962C8B-B14F-4D97-AF65-F5344CB8AC3E}">
        <p14:creationId xmlns:p14="http://schemas.microsoft.com/office/powerpoint/2010/main" val="4074214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481F6-12CF-4658-ABF8-D958BB207D3C}"/>
              </a:ext>
            </a:extLst>
          </p:cNvPr>
          <p:cNvSpPr>
            <a:spLocks noGrp="1"/>
          </p:cNvSpPr>
          <p:nvPr>
            <p:ph type="title"/>
          </p:nvPr>
        </p:nvSpPr>
        <p:spPr>
          <a:xfrm>
            <a:off x="0" y="1"/>
            <a:ext cx="11169162" cy="509954"/>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1026DCC7-E434-4C94-92F6-8EF15BE59484}"/>
              </a:ext>
            </a:extLst>
          </p:cNvPr>
          <p:cNvSpPr>
            <a:spLocks noGrp="1"/>
          </p:cNvSpPr>
          <p:nvPr>
            <p:ph idx="1"/>
          </p:nvPr>
        </p:nvSpPr>
        <p:spPr>
          <a:xfrm>
            <a:off x="0" y="509955"/>
            <a:ext cx="12192000" cy="6348044"/>
          </a:xfrm>
        </p:spPr>
        <p:txBody>
          <a:bodyPr/>
          <a:lstStyle/>
          <a:p>
            <a:r>
              <a:rPr lang="en-US" dirty="0">
                <a:solidFill>
                  <a:prstClr val="black"/>
                </a:solidFill>
                <a:cs typeface="Times New Roman" pitchFamily="18" charset="0"/>
              </a:rPr>
              <a:t>Johnnie Talkers soft drinks division sales manager has been planning to launch a new sales incentive program for their sales executives. The sales executives felt that adults (&gt;40 </a:t>
            </a:r>
            <a:r>
              <a:rPr lang="en-US" dirty="0" err="1">
                <a:solidFill>
                  <a:prstClr val="black"/>
                </a:solidFill>
                <a:cs typeface="Times New Roman" pitchFamily="18" charset="0"/>
              </a:rPr>
              <a:t>yrs</a:t>
            </a:r>
            <a:r>
              <a:rPr lang="en-US" dirty="0">
                <a:solidFill>
                  <a:prstClr val="black"/>
                </a:solidFill>
                <a:cs typeface="Times New Roman" pitchFamily="18" charset="0"/>
              </a:rPr>
              <a:t>) won’t buy, children will &amp; hence requested sales manager not to launch the program. Analyze the data &amp; determine whether there is evidence at 5% significance level to support the hypothesis</a:t>
            </a:r>
          </a:p>
          <a:p>
            <a:endParaRPr lang="en-US" dirty="0">
              <a:solidFill>
                <a:prstClr val="black"/>
              </a:solidFill>
              <a:cs typeface="Times New Roman" pitchFamily="18" charset="0"/>
            </a:endParaRPr>
          </a:p>
          <a:p>
            <a:r>
              <a:rPr lang="en-US" dirty="0">
                <a:solidFill>
                  <a:prstClr val="black"/>
                </a:solidFill>
                <a:cs typeface="Times New Roman" pitchFamily="18" charset="0"/>
              </a:rPr>
              <a:t>Data : 2-Proportion </a:t>
            </a:r>
            <a:r>
              <a:rPr lang="en-US" dirty="0" err="1">
                <a:solidFill>
                  <a:prstClr val="black"/>
                </a:solidFill>
                <a:cs typeface="Times New Roman" pitchFamily="18" charset="0"/>
              </a:rPr>
              <a:t>test_JohnnieTalkers.MPJ</a:t>
            </a:r>
            <a:endParaRPr lang="en-US" dirty="0">
              <a:solidFill>
                <a:prstClr val="black"/>
              </a:solidFill>
              <a:cs typeface="Times New Roman" pitchFamily="18" charset="0"/>
            </a:endParaRPr>
          </a:p>
          <a:p>
            <a:endParaRPr lang="en-IN" dirty="0"/>
          </a:p>
        </p:txBody>
      </p:sp>
    </p:spTree>
    <p:extLst>
      <p:ext uri="{BB962C8B-B14F-4D97-AF65-F5344CB8AC3E}">
        <p14:creationId xmlns:p14="http://schemas.microsoft.com/office/powerpoint/2010/main" val="1237649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600</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Hypothesis Testing </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dc:title>
  <dc:creator>Pavan Satya</dc:creator>
  <cp:lastModifiedBy>Pavan Satya</cp:lastModifiedBy>
  <cp:revision>15</cp:revision>
  <dcterms:created xsi:type="dcterms:W3CDTF">2018-02-07T05:27:10Z</dcterms:created>
  <dcterms:modified xsi:type="dcterms:W3CDTF">2018-02-12T22:06:21Z</dcterms:modified>
</cp:coreProperties>
</file>