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6" r:id="rId3"/>
  </p:sldMasterIdLst>
  <p:notesMasterIdLst>
    <p:notesMasterId r:id="rId96"/>
  </p:notesMasterIdLst>
  <p:sldIdLst>
    <p:sldId id="702" r:id="rId4"/>
    <p:sldId id="886" r:id="rId5"/>
    <p:sldId id="784" r:id="rId6"/>
    <p:sldId id="756" r:id="rId7"/>
    <p:sldId id="757" r:id="rId8"/>
    <p:sldId id="758" r:id="rId9"/>
    <p:sldId id="759" r:id="rId10"/>
    <p:sldId id="760" r:id="rId11"/>
    <p:sldId id="763" r:id="rId12"/>
    <p:sldId id="785" r:id="rId13"/>
    <p:sldId id="765" r:id="rId14"/>
    <p:sldId id="766" r:id="rId15"/>
    <p:sldId id="767" r:id="rId16"/>
    <p:sldId id="942" r:id="rId17"/>
    <p:sldId id="768" r:id="rId18"/>
    <p:sldId id="792" r:id="rId19"/>
    <p:sldId id="793" r:id="rId20"/>
    <p:sldId id="769" r:id="rId21"/>
    <p:sldId id="770" r:id="rId22"/>
    <p:sldId id="771" r:id="rId23"/>
    <p:sldId id="772" r:id="rId24"/>
    <p:sldId id="773" r:id="rId25"/>
    <p:sldId id="774" r:id="rId26"/>
    <p:sldId id="775" r:id="rId27"/>
    <p:sldId id="776" r:id="rId28"/>
    <p:sldId id="777" r:id="rId29"/>
    <p:sldId id="812" r:id="rId30"/>
    <p:sldId id="813" r:id="rId31"/>
    <p:sldId id="814" r:id="rId32"/>
    <p:sldId id="818" r:id="rId33"/>
    <p:sldId id="709" r:id="rId34"/>
    <p:sldId id="819" r:id="rId35"/>
    <p:sldId id="820" r:id="rId36"/>
    <p:sldId id="821" r:id="rId37"/>
    <p:sldId id="822" r:id="rId38"/>
    <p:sldId id="823" r:id="rId39"/>
    <p:sldId id="824" r:id="rId40"/>
    <p:sldId id="825" r:id="rId41"/>
    <p:sldId id="826" r:id="rId42"/>
    <p:sldId id="827" r:id="rId43"/>
    <p:sldId id="828" r:id="rId44"/>
    <p:sldId id="799" r:id="rId45"/>
    <p:sldId id="881" r:id="rId46"/>
    <p:sldId id="882" r:id="rId47"/>
    <p:sldId id="883" r:id="rId48"/>
    <p:sldId id="884" r:id="rId49"/>
    <p:sldId id="800" r:id="rId50"/>
    <p:sldId id="943" r:id="rId51"/>
    <p:sldId id="944" r:id="rId52"/>
    <p:sldId id="945" r:id="rId53"/>
    <p:sldId id="946" r:id="rId54"/>
    <p:sldId id="947" r:id="rId55"/>
    <p:sldId id="801" r:id="rId56"/>
    <p:sldId id="802" r:id="rId57"/>
    <p:sldId id="803" r:id="rId58"/>
    <p:sldId id="804" r:id="rId59"/>
    <p:sldId id="805" r:id="rId60"/>
    <p:sldId id="806" r:id="rId61"/>
    <p:sldId id="807" r:id="rId62"/>
    <p:sldId id="808" r:id="rId63"/>
    <p:sldId id="809" r:id="rId64"/>
    <p:sldId id="754" r:id="rId65"/>
    <p:sldId id="887" r:id="rId66"/>
    <p:sldId id="916" r:id="rId67"/>
    <p:sldId id="917" r:id="rId68"/>
    <p:sldId id="918" r:id="rId69"/>
    <p:sldId id="919" r:id="rId70"/>
    <p:sldId id="920" r:id="rId71"/>
    <p:sldId id="922" r:id="rId72"/>
    <p:sldId id="923" r:id="rId73"/>
    <p:sldId id="924" r:id="rId74"/>
    <p:sldId id="925" r:id="rId75"/>
    <p:sldId id="939" r:id="rId76"/>
    <p:sldId id="940" r:id="rId77"/>
    <p:sldId id="926" r:id="rId78"/>
    <p:sldId id="927" r:id="rId79"/>
    <p:sldId id="928" r:id="rId80"/>
    <p:sldId id="929" r:id="rId81"/>
    <p:sldId id="930" r:id="rId82"/>
    <p:sldId id="931" r:id="rId83"/>
    <p:sldId id="932" r:id="rId84"/>
    <p:sldId id="933" r:id="rId85"/>
    <p:sldId id="934" r:id="rId86"/>
    <p:sldId id="935" r:id="rId87"/>
    <p:sldId id="908" r:id="rId88"/>
    <p:sldId id="909" r:id="rId89"/>
    <p:sldId id="910" r:id="rId90"/>
    <p:sldId id="911" r:id="rId91"/>
    <p:sldId id="912" r:id="rId92"/>
    <p:sldId id="936" r:id="rId93"/>
    <p:sldId id="937" r:id="rId94"/>
    <p:sldId id="938" r:id="rId95"/>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05" autoAdjust="0"/>
    <p:restoredTop sz="75385" autoAdjust="0"/>
  </p:normalViewPr>
  <p:slideViewPr>
    <p:cSldViewPr>
      <p:cViewPr varScale="1">
        <p:scale>
          <a:sx n="106" d="100"/>
          <a:sy n="106" d="100"/>
        </p:scale>
        <p:origin x="926" y="82"/>
      </p:cViewPr>
      <p:guideLst>
        <p:guide orient="horz" pos="2160"/>
        <p:guide pos="2880"/>
        <p:guide orient="horz" pos="18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5" Type="http://schemas.openxmlformats.org/officeDocument/2006/relationships/image" Target="../media/image39.emf"/><Relationship Id="rId4" Type="http://schemas.openxmlformats.org/officeDocument/2006/relationships/image" Target="../media/image3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4587F0-AAF7-C14D-8E81-5FE3D72E8C33}" type="datetimeFigureOut">
              <a:rPr lang="en-US" smtClean="0"/>
              <a:t>12/15/2018</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4F2B7B-E82C-0349-AB43-4820966CC43D}" type="slidenum">
              <a:rPr lang="en-US" smtClean="0"/>
              <a:t>‹#›</a:t>
            </a:fld>
            <a:endParaRPr lang="en-US"/>
          </a:p>
        </p:txBody>
      </p:sp>
    </p:spTree>
    <p:extLst>
      <p:ext uri="{BB962C8B-B14F-4D97-AF65-F5344CB8AC3E}">
        <p14:creationId xmlns:p14="http://schemas.microsoft.com/office/powerpoint/2010/main" val="39646561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0F9F66-AE46-42FE-8B5E-90217BDC1C6E}" type="slidenum">
              <a:rPr lang="en-US" smtClean="0"/>
              <a:t>1</a:t>
            </a:fld>
            <a:endParaRPr lang="en-US"/>
          </a:p>
        </p:txBody>
      </p:sp>
    </p:spTree>
    <p:extLst>
      <p:ext uri="{BB962C8B-B14F-4D97-AF65-F5344CB8AC3E}">
        <p14:creationId xmlns:p14="http://schemas.microsoft.com/office/powerpoint/2010/main" val="111133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BDF107-F67C-4206-A2B5-B4F0C970D1F3}" type="slidenum">
              <a:rPr lang="en-US" altLang="en-US"/>
              <a:pPr/>
              <a:t>27</a:t>
            </a:fld>
            <a:endParaRPr lang="en-US" altLang="en-US"/>
          </a:p>
        </p:txBody>
      </p:sp>
      <p:sp>
        <p:nvSpPr>
          <p:cNvPr id="13314" name="Rectangle 2"/>
          <p:cNvSpPr>
            <a:spLocks noGrp="1" noRot="1" noChangeAspect="1" noChangeArrowheads="1" noTextEdit="1"/>
          </p:cNvSpPr>
          <p:nvPr>
            <p:ph type="sldImg"/>
          </p:nvPr>
        </p:nvSpPr>
        <p:spPr>
          <a:xfrm>
            <a:off x="723900" y="695325"/>
            <a:ext cx="5557838" cy="3475038"/>
          </a:xfrm>
          <a:ln/>
        </p:spPr>
      </p:sp>
      <p:sp>
        <p:nvSpPr>
          <p:cNvPr id="13315" name="Rectangle 3"/>
          <p:cNvSpPr>
            <a:spLocks noGrp="1" noChangeArrowheads="1"/>
          </p:cNvSpPr>
          <p:nvPr>
            <p:ph type="body" idx="1"/>
          </p:nvPr>
        </p:nvSpPr>
        <p:spPr>
          <a:xfrm>
            <a:off x="931863" y="4402138"/>
            <a:ext cx="5133975" cy="4173537"/>
          </a:xfrm>
        </p:spPr>
        <p:txBody>
          <a:bodyPr lIns="91374" tIns="45688" rIns="91374" bIns="45688"/>
          <a:lstStyle/>
          <a:p>
            <a:endParaRPr lang="en-US" altLang="en-US"/>
          </a:p>
        </p:txBody>
      </p:sp>
    </p:spTree>
    <p:extLst>
      <p:ext uri="{BB962C8B-B14F-4D97-AF65-F5344CB8AC3E}">
        <p14:creationId xmlns:p14="http://schemas.microsoft.com/office/powerpoint/2010/main" val="1599823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0F9F66-AE46-42FE-8B5E-90217BDC1C6E}" type="slidenum">
              <a:rPr lang="en-US" smtClean="0"/>
              <a:t>31</a:t>
            </a:fld>
            <a:endParaRPr lang="en-US"/>
          </a:p>
        </p:txBody>
      </p:sp>
    </p:spTree>
    <p:extLst>
      <p:ext uri="{BB962C8B-B14F-4D97-AF65-F5344CB8AC3E}">
        <p14:creationId xmlns:p14="http://schemas.microsoft.com/office/powerpoint/2010/main" val="1670563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0F9F66-AE46-42FE-8B5E-90217BDC1C6E}" type="slidenum">
              <a:rPr lang="en-US" smtClean="0"/>
              <a:t>62</a:t>
            </a:fld>
            <a:endParaRPr lang="en-US"/>
          </a:p>
        </p:txBody>
      </p:sp>
    </p:spTree>
    <p:extLst>
      <p:ext uri="{BB962C8B-B14F-4D97-AF65-F5344CB8AC3E}">
        <p14:creationId xmlns:p14="http://schemas.microsoft.com/office/powerpoint/2010/main" val="1714682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61"/>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834CA6-08FF-42F3-910B-65D1AA5E41D3}"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50DE5-1A59-498B-908F-85F82BCC698D}" type="slidenum">
              <a:rPr lang="en-US" smtClean="0"/>
              <a:t>‹#›</a:t>
            </a:fld>
            <a:endParaRPr lang="en-US"/>
          </a:p>
        </p:txBody>
      </p:sp>
    </p:spTree>
    <p:extLst>
      <p:ext uri="{BB962C8B-B14F-4D97-AF65-F5344CB8AC3E}">
        <p14:creationId xmlns:p14="http://schemas.microsoft.com/office/powerpoint/2010/main" val="1202238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834CA6-08FF-42F3-910B-65D1AA5E41D3}"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50DE5-1A59-498B-908F-85F82BCC698D}" type="slidenum">
              <a:rPr lang="en-US" smtClean="0"/>
              <a:t>‹#›</a:t>
            </a:fld>
            <a:endParaRPr lang="en-US"/>
          </a:p>
        </p:txBody>
      </p:sp>
    </p:spTree>
    <p:extLst>
      <p:ext uri="{BB962C8B-B14F-4D97-AF65-F5344CB8AC3E}">
        <p14:creationId xmlns:p14="http://schemas.microsoft.com/office/powerpoint/2010/main" val="408760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72"/>
            <a:ext cx="20574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872"/>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834CA6-08FF-42F3-910B-65D1AA5E41D3}"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50DE5-1A59-498B-908F-85F82BCC698D}" type="slidenum">
              <a:rPr lang="en-US" smtClean="0"/>
              <a:t>‹#›</a:t>
            </a:fld>
            <a:endParaRPr lang="en-US"/>
          </a:p>
        </p:txBody>
      </p:sp>
    </p:spTree>
    <p:extLst>
      <p:ext uri="{BB962C8B-B14F-4D97-AF65-F5344CB8AC3E}">
        <p14:creationId xmlns:p14="http://schemas.microsoft.com/office/powerpoint/2010/main" val="3839910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5288" y="305594"/>
            <a:ext cx="8348662" cy="750093"/>
          </a:xfrm>
        </p:spPr>
        <p:txBody>
          <a:bodyPr/>
          <a:lstStyle/>
          <a:p>
            <a:r>
              <a:rPr lang="en-US"/>
              <a:t>Click to edit Master title style</a:t>
            </a:r>
          </a:p>
        </p:txBody>
      </p:sp>
      <p:sp>
        <p:nvSpPr>
          <p:cNvPr id="3" name="Content Placeholder 2"/>
          <p:cNvSpPr>
            <a:spLocks noGrp="1"/>
          </p:cNvSpPr>
          <p:nvPr>
            <p:ph sz="half" idx="1"/>
          </p:nvPr>
        </p:nvSpPr>
        <p:spPr>
          <a:xfrm>
            <a:off x="395289" y="1184011"/>
            <a:ext cx="4097337" cy="4142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5025" y="1184011"/>
            <a:ext cx="4098925" cy="2006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5025" y="3317875"/>
            <a:ext cx="4098925" cy="2008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D2D2A7C8-630B-4439-B904-7FF5A71E6139}" type="datetime1">
              <a:rPr lang="en-US" smtClean="0"/>
              <a:pPr>
                <a:defRPr/>
              </a:pPr>
              <a:t>12/15/2018</a:t>
            </a:fld>
            <a:endParaRPr lang="en-US" dirty="0"/>
          </a:p>
        </p:txBody>
      </p:sp>
      <p:sp>
        <p:nvSpPr>
          <p:cNvPr id="7" name="Rectangle 6"/>
          <p:cNvSpPr>
            <a:spLocks noGrp="1" noChangeArrowheads="1"/>
          </p:cNvSpPr>
          <p:nvPr>
            <p:ph type="sldNum" sz="quarter" idx="11"/>
          </p:nvPr>
        </p:nvSpPr>
        <p:spPr>
          <a:ln/>
        </p:spPr>
        <p:txBody>
          <a:bodyPr/>
          <a:lstStyle>
            <a:lvl1pPr>
              <a:defRPr/>
            </a:lvl1pPr>
          </a:lstStyle>
          <a:p>
            <a:pPr>
              <a:defRPr/>
            </a:pPr>
            <a:fld id="{E04CBB5A-38E0-4852-B6F5-0022FD1947CD}" type="slidenum">
              <a:rPr lang="en-US"/>
              <a:pPr>
                <a:defRPr/>
              </a:pPr>
              <a:t>‹#›</a:t>
            </a:fld>
            <a:endParaRPr lang="en-US" dirty="0"/>
          </a:p>
        </p:txBody>
      </p:sp>
    </p:spTree>
    <p:extLst>
      <p:ext uri="{BB962C8B-B14F-4D97-AF65-F5344CB8AC3E}">
        <p14:creationId xmlns:p14="http://schemas.microsoft.com/office/powerpoint/2010/main" val="3616882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797766"/>
            <a:ext cx="8915400" cy="731520"/>
          </a:xfrm>
        </p:spPr>
        <p:txBody>
          <a:bodyPr/>
          <a:lstStyle/>
          <a:p>
            <a:r>
              <a:rPr lang="en-US" smtClean="0"/>
              <a:t>Click to edit Master title style</a:t>
            </a:r>
            <a:endParaRPr/>
          </a:p>
        </p:txBody>
      </p:sp>
      <p:sp>
        <p:nvSpPr>
          <p:cNvPr id="3" name="Subtitle 2"/>
          <p:cNvSpPr>
            <a:spLocks noGrp="1"/>
          </p:cNvSpPr>
          <p:nvPr>
            <p:ph type="subTitle" idx="1"/>
          </p:nvPr>
        </p:nvSpPr>
        <p:spPr>
          <a:xfrm>
            <a:off x="914400" y="2528795"/>
            <a:ext cx="8001000" cy="3186206"/>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761970" rtl="0" eaLnBrk="1" latinLnBrk="0" hangingPunct="1">
              <a:spcBef>
                <a:spcPts val="1667"/>
              </a:spcBef>
              <a:buClr>
                <a:schemeClr val="accent1"/>
              </a:buClr>
              <a:buFont typeface="Wingdings 2" pitchFamily="18" charset="2"/>
              <a:buNone/>
              <a:defRPr sz="1500" kern="1200">
                <a:solidFill>
                  <a:schemeClr val="tx1">
                    <a:lumMod val="65000"/>
                    <a:lumOff val="35000"/>
                  </a:schemeClr>
                </a:solidFill>
                <a:latin typeface="+mn-lt"/>
                <a:ea typeface="+mn-ea"/>
                <a:cs typeface="+mn-cs"/>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70569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187224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4187863"/>
            <a:ext cx="8915400" cy="762000"/>
          </a:xfrm>
        </p:spPr>
        <p:txBody>
          <a:bodyPr/>
          <a:lstStyle/>
          <a:p>
            <a:r>
              <a:rPr lang="en-US" smtClean="0"/>
              <a:t>Click to edit Master title style</a:t>
            </a:r>
            <a:endParaRPr/>
          </a:p>
        </p:txBody>
      </p:sp>
      <p:sp>
        <p:nvSpPr>
          <p:cNvPr id="3" name="Subtitle 2"/>
          <p:cNvSpPr>
            <a:spLocks noGrp="1"/>
          </p:cNvSpPr>
          <p:nvPr>
            <p:ph type="subTitle" idx="1"/>
          </p:nvPr>
        </p:nvSpPr>
        <p:spPr>
          <a:xfrm>
            <a:off x="914400" y="4953000"/>
            <a:ext cx="8001000" cy="7620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761970" rtl="0" eaLnBrk="1" latinLnBrk="0" hangingPunct="1">
              <a:spcBef>
                <a:spcPts val="250"/>
              </a:spcBef>
              <a:buNone/>
              <a:defRPr sz="1500" kern="1200">
                <a:solidFill>
                  <a:schemeClr val="tx1">
                    <a:lumMod val="65000"/>
                    <a:lumOff val="35000"/>
                  </a:schemeClr>
                </a:solidFill>
                <a:latin typeface="+mn-lt"/>
                <a:ea typeface="+mn-ea"/>
                <a:cs typeface="+mn-cs"/>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9" name="Picture Placeholder 8"/>
          <p:cNvSpPr>
            <a:spLocks noGrp="1"/>
          </p:cNvSpPr>
          <p:nvPr>
            <p:ph type="pic" sz="quarter" idx="13"/>
          </p:nvPr>
        </p:nvSpPr>
        <p:spPr>
          <a:xfrm>
            <a:off x="927100" y="941294"/>
            <a:ext cx="7988300" cy="3238500"/>
          </a:xfrm>
        </p:spPr>
        <p:txBody>
          <a:bodyPr>
            <a:normAutofit/>
          </a:bodyPr>
          <a:lstStyle>
            <a:lvl1pPr marL="0" indent="0">
              <a:buNone/>
              <a:defRPr sz="1500"/>
            </a:lvl1pPr>
          </a:lstStyle>
          <a:p>
            <a:r>
              <a:rPr lang="en-US" smtClean="0"/>
              <a:t>Drag picture to placeholder or click icon to add</a:t>
            </a:r>
            <a:endParaRPr/>
          </a:p>
        </p:txBody>
      </p:sp>
    </p:spTree>
    <p:extLst>
      <p:ext uri="{BB962C8B-B14F-4D97-AF65-F5344CB8AC3E}">
        <p14:creationId xmlns:p14="http://schemas.microsoft.com/office/powerpoint/2010/main" val="2027911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2666999"/>
            <a:ext cx="8915400" cy="1905000"/>
          </a:xfrm>
          <a:solidFill>
            <a:schemeClr val="tx2"/>
          </a:solidFill>
        </p:spPr>
        <p:txBody>
          <a:bodyPr vert="horz" lIns="1188720" tIns="45720" rIns="274320" bIns="45720" rtlCol="0" anchor="b" anchorCtr="0">
            <a:normAutofit/>
          </a:bodyPr>
          <a:lstStyle>
            <a:lvl1pPr marL="0" indent="0" algn="l" defTabSz="761970" rtl="0" eaLnBrk="1" latinLnBrk="0" hangingPunct="1">
              <a:spcBef>
                <a:spcPct val="0"/>
              </a:spcBef>
              <a:buNone/>
              <a:defRPr sz="30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4570506"/>
            <a:ext cx="8001000" cy="6477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761970" rtl="0" eaLnBrk="1" latinLnBrk="0" hangingPunct="1">
              <a:spcBef>
                <a:spcPts val="250"/>
              </a:spcBef>
              <a:buClr>
                <a:schemeClr val="accent1"/>
              </a:buClr>
              <a:buFont typeface="Wingdings 2" pitchFamily="18" charset="2"/>
              <a:buNone/>
              <a:defRPr sz="1500" kern="1200">
                <a:solidFill>
                  <a:schemeClr val="tx1">
                    <a:lumMod val="65000"/>
                    <a:lumOff val="35000"/>
                  </a:schemeClr>
                </a:solidFill>
                <a:latin typeface="+mn-lt"/>
                <a:ea typeface="+mn-ea"/>
                <a:cs typeface="+mn-cs"/>
              </a:defRPr>
            </a:lvl1pPr>
            <a:lvl2pPr marL="380985" indent="0">
              <a:buNone/>
              <a:defRPr sz="1500">
                <a:solidFill>
                  <a:schemeClr val="tx1">
                    <a:tint val="75000"/>
                  </a:schemeClr>
                </a:solidFill>
              </a:defRPr>
            </a:lvl2pPr>
            <a:lvl3pPr marL="761970" indent="0">
              <a:buNone/>
              <a:defRPr sz="1333">
                <a:solidFill>
                  <a:schemeClr val="tx1">
                    <a:tint val="75000"/>
                  </a:schemeClr>
                </a:solidFill>
              </a:defRPr>
            </a:lvl3pPr>
            <a:lvl4pPr marL="1142954" indent="0">
              <a:buNone/>
              <a:defRPr sz="1167">
                <a:solidFill>
                  <a:schemeClr val="tx1">
                    <a:tint val="75000"/>
                  </a:schemeClr>
                </a:solidFill>
              </a:defRPr>
            </a:lvl4pPr>
            <a:lvl5pPr marL="1523939" indent="0">
              <a:buNone/>
              <a:defRPr sz="1167">
                <a:solidFill>
                  <a:schemeClr val="tx1">
                    <a:tint val="75000"/>
                  </a:schemeClr>
                </a:solidFill>
              </a:defRPr>
            </a:lvl5pPr>
            <a:lvl6pPr marL="1904924" indent="0">
              <a:buNone/>
              <a:defRPr sz="1167">
                <a:solidFill>
                  <a:schemeClr val="tx1">
                    <a:tint val="75000"/>
                  </a:schemeClr>
                </a:solidFill>
              </a:defRPr>
            </a:lvl6pPr>
            <a:lvl7pPr marL="2285909" indent="0">
              <a:buNone/>
              <a:defRPr sz="1167">
                <a:solidFill>
                  <a:schemeClr val="tx1">
                    <a:tint val="75000"/>
                  </a:schemeClr>
                </a:solidFill>
              </a:defRPr>
            </a:lvl7pPr>
            <a:lvl8pPr marL="2666893" indent="0">
              <a:buNone/>
              <a:defRPr sz="1167">
                <a:solidFill>
                  <a:schemeClr val="tx1">
                    <a:tint val="75000"/>
                  </a:schemeClr>
                </a:solidFill>
              </a:defRPr>
            </a:lvl8pPr>
            <a:lvl9pPr marL="3047878" indent="0">
              <a:buNone/>
              <a:defRPr sz="11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415049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162969"/>
            <a:ext cx="3566160" cy="3067843"/>
          </a:xfrm>
        </p:spPr>
        <p:txBody>
          <a:bodyPr>
            <a:normAutofit/>
          </a:bodyPr>
          <a:lstStyle>
            <a:lvl1pPr>
              <a:defRPr sz="1500"/>
            </a:lvl1pPr>
            <a:lvl2pPr>
              <a:defRPr sz="1500"/>
            </a:lvl2pPr>
            <a:lvl3pPr>
              <a:defRPr sz="1500"/>
            </a:lvl3pPr>
            <a:lvl4pPr>
              <a:defRPr sz="1500"/>
            </a:lvl4pPr>
            <a:lvl5pPr>
              <a:defRPr sz="1500"/>
            </a:lvl5pPr>
            <a:lvl6pPr marL="1713109" indent="-287062">
              <a:defRPr sz="1500"/>
            </a:lvl6pPr>
            <a:lvl7pPr marL="1713109" indent="-287062">
              <a:defRPr sz="1500"/>
            </a:lvl7pPr>
            <a:lvl8pPr marL="1713109" indent="-287062">
              <a:defRPr sz="1500"/>
            </a:lvl8pPr>
            <a:lvl9pPr marL="1713109" indent="-287062">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162969"/>
            <a:ext cx="3566160" cy="3067843"/>
          </a:xfrm>
        </p:spPr>
        <p:txBody>
          <a:bodyPr>
            <a:normAutofit/>
          </a:bodyPr>
          <a:lstStyle>
            <a:lvl1pPr>
              <a:defRPr sz="1500"/>
            </a:lvl1pPr>
            <a:lvl2pPr>
              <a:defRPr sz="1500"/>
            </a:lvl2pPr>
            <a:lvl3pPr>
              <a:defRPr sz="1500"/>
            </a:lvl3pPr>
            <a:lvl4pPr>
              <a:defRPr sz="1500"/>
            </a:lvl4pPr>
            <a:lvl5pPr>
              <a:defRPr sz="1500"/>
            </a:lvl5pPr>
            <a:lvl6pPr marL="1713109" indent="-287062">
              <a:defRPr sz="1500"/>
            </a:lvl6pPr>
            <a:lvl7pPr marL="1713109" indent="-287062">
              <a:defRPr sz="1500"/>
            </a:lvl7pPr>
            <a:lvl8pPr marL="1713109" indent="-287062">
              <a:defRPr sz="1500"/>
            </a:lvl8pPr>
            <a:lvl9pPr marL="1713109" indent="-287062">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56883"/>
            <a:ext cx="2133600" cy="304271"/>
          </a:xfrm>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824984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1681428"/>
            <a:ext cx="3566160" cy="731573"/>
          </a:xfrm>
        </p:spPr>
        <p:txBody>
          <a:bodyPr anchor="b">
            <a:noAutofit/>
          </a:bodyPr>
          <a:lstStyle>
            <a:lvl1pPr marL="0" indent="0">
              <a:buNone/>
              <a:defRPr sz="2000" b="0"/>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4" name="Content Placeholder 3"/>
          <p:cNvSpPr>
            <a:spLocks noGrp="1"/>
          </p:cNvSpPr>
          <p:nvPr>
            <p:ph sz="half" idx="2"/>
          </p:nvPr>
        </p:nvSpPr>
        <p:spPr>
          <a:xfrm>
            <a:off x="1120588" y="2554941"/>
            <a:ext cx="3566160" cy="2675872"/>
          </a:xfrm>
        </p:spPr>
        <p:txBody>
          <a:bodyPr>
            <a:normAutofit/>
          </a:bodyPr>
          <a:lstStyle>
            <a:lvl1pPr>
              <a:defRPr sz="1500"/>
            </a:lvl1pPr>
            <a:lvl2pPr>
              <a:defRPr sz="1500"/>
            </a:lvl2pPr>
            <a:lvl3pPr>
              <a:defRPr sz="1500"/>
            </a:lvl3pPr>
            <a:lvl4pPr>
              <a:defRPr sz="1500"/>
            </a:lvl4pPr>
            <a:lvl5pPr>
              <a:defRPr sz="1500"/>
            </a:lvl5pPr>
            <a:lvl6pPr marL="1713109" indent="-287062">
              <a:defRPr sz="1333"/>
            </a:lvl6pPr>
            <a:lvl7pPr marL="1713109" indent="-287062">
              <a:defRPr sz="1333"/>
            </a:lvl7pPr>
            <a:lvl8pPr marL="1713109" indent="-287062">
              <a:defRPr sz="1333"/>
            </a:lvl8pPr>
            <a:lvl9pPr marL="1713109" indent="-287062">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1681428"/>
            <a:ext cx="3566160" cy="731573"/>
          </a:xfrm>
        </p:spPr>
        <p:txBody>
          <a:bodyPr anchor="b">
            <a:noAutofit/>
          </a:bodyPr>
          <a:lstStyle>
            <a:lvl1pPr marL="0" indent="0">
              <a:buNone/>
              <a:defRPr sz="2000" b="0"/>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6" name="Content Placeholder 5"/>
          <p:cNvSpPr>
            <a:spLocks noGrp="1"/>
          </p:cNvSpPr>
          <p:nvPr>
            <p:ph sz="quarter" idx="4"/>
          </p:nvPr>
        </p:nvSpPr>
        <p:spPr>
          <a:xfrm>
            <a:off x="5147534" y="2554941"/>
            <a:ext cx="3566160" cy="2675872"/>
          </a:xfrm>
        </p:spPr>
        <p:txBody>
          <a:bodyPr>
            <a:normAutofit/>
          </a:bodyPr>
          <a:lstStyle>
            <a:lvl1pPr>
              <a:defRPr sz="1500"/>
            </a:lvl1pPr>
            <a:lvl2pPr>
              <a:defRPr sz="1500"/>
            </a:lvl2pPr>
            <a:lvl3pPr>
              <a:defRPr sz="1500"/>
            </a:lvl3pPr>
            <a:lvl4pPr>
              <a:defRPr sz="1500"/>
            </a:lvl4pPr>
            <a:lvl5pPr>
              <a:defRPr sz="1500"/>
            </a:lvl5pPr>
            <a:lvl6pPr marL="1713109" indent="-287062">
              <a:defRPr sz="1333"/>
            </a:lvl6pPr>
            <a:lvl7pPr marL="1713109" indent="-287062">
              <a:defRPr sz="1333"/>
            </a:lvl7pPr>
            <a:lvl8pPr marL="1713109" indent="-287062">
              <a:defRPr sz="1333"/>
            </a:lvl8pPr>
            <a:lvl9pPr marL="1713109" indent="-287062">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56883"/>
            <a:ext cx="2133600" cy="304271"/>
          </a:xfrm>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8" name="Footer Placeholder 7"/>
          <p:cNvSpPr>
            <a:spLocks noGrp="1"/>
          </p:cNvSpPr>
          <p:nvPr>
            <p:ph type="ftr" sz="quarter" idx="11"/>
          </p:nvPr>
        </p:nvSpPr>
        <p:spPr>
          <a:xfrm>
            <a:off x="1120588" y="156883"/>
            <a:ext cx="2895600" cy="304271"/>
          </a:xfrm>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cxnSp>
        <p:nvCxnSpPr>
          <p:cNvPr id="11" name="Straight Connector 10"/>
          <p:cNvCxnSpPr/>
          <p:nvPr/>
        </p:nvCxnSpPr>
        <p:spPr>
          <a:xfrm>
            <a:off x="1212028" y="2420471"/>
            <a:ext cx="3383280" cy="1323"/>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420471"/>
            <a:ext cx="3383280" cy="1323"/>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420471"/>
            <a:ext cx="3383280" cy="1323"/>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420471"/>
            <a:ext cx="3383280" cy="1323"/>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420471"/>
            <a:ext cx="3383280" cy="1323"/>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420471"/>
            <a:ext cx="3383280" cy="1323"/>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1367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817857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Times New Roman" pitchFamily="18" charset="0"/>
                <a:cs typeface="Times New Roman" pitchFamily="18" charset="0"/>
              </a:defRPr>
            </a:lvl1pPr>
          </a:lstStyle>
          <a:p>
            <a:r>
              <a:rPr lang="en-US"/>
              <a:t>Click to edit Master title style</a:t>
            </a:r>
          </a:p>
        </p:txBody>
      </p:sp>
      <p:sp>
        <p:nvSpPr>
          <p:cNvPr id="3" name="Content Placeholder 2"/>
          <p:cNvSpPr>
            <a:spLocks noGrp="1"/>
          </p:cNvSpPr>
          <p:nvPr>
            <p:ph idx="1"/>
          </p:nvPr>
        </p:nvSpPr>
        <p:spPr/>
        <p:txBody>
          <a:bodyPr>
            <a:normAutofit/>
          </a:bodyPr>
          <a:lstStyle>
            <a:lvl1pPr>
              <a:defRPr sz="2800">
                <a:latin typeface="Times New Roman" pitchFamily="18" charset="0"/>
                <a:cs typeface="Times New Roman" pitchFamily="18" charset="0"/>
              </a:defRPr>
            </a:lvl1pPr>
            <a:lvl2pPr>
              <a:defRPr sz="24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1800">
                <a:latin typeface="Times New Roman" pitchFamily="18" charset="0"/>
                <a:cs typeface="Times New Roman" pitchFamily="18" charset="0"/>
              </a:defRPr>
            </a:lvl4pPr>
            <a:lvl5pPr>
              <a:defRPr sz="1800">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834CA6-08FF-42F3-910B-65D1AA5E41D3}"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50DE5-1A59-498B-908F-85F82BCC698D}" type="slidenum">
              <a:rPr lang="en-US" smtClean="0"/>
              <a:t>‹#›</a:t>
            </a:fld>
            <a:endParaRPr lang="en-US"/>
          </a:p>
        </p:txBody>
      </p:sp>
    </p:spTree>
    <p:extLst>
      <p:ext uri="{BB962C8B-B14F-4D97-AF65-F5344CB8AC3E}">
        <p14:creationId xmlns:p14="http://schemas.microsoft.com/office/powerpoint/2010/main" val="27686537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8826886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937260"/>
            <a:ext cx="8915400" cy="762000"/>
          </a:xfrm>
          <a:solidFill>
            <a:schemeClr val="tx2"/>
          </a:solidFill>
        </p:spPr>
        <p:txBody>
          <a:bodyPr vert="horz" lIns="1188720" tIns="45720" rIns="274320" bIns="45720" rtlCol="0" anchor="ctr">
            <a:normAutofit/>
          </a:bodyPr>
          <a:lstStyle>
            <a:lvl1pPr marL="0" indent="0" algn="l" defTabSz="761970" rtl="0" eaLnBrk="1" latinLnBrk="0" hangingPunct="1">
              <a:spcBef>
                <a:spcPct val="0"/>
              </a:spcBef>
              <a:buNone/>
              <a:defRPr sz="30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159000"/>
            <a:ext cx="3566160" cy="3071813"/>
          </a:xfrm>
        </p:spPr>
        <p:txBody>
          <a:bodyPr/>
          <a:lstStyle>
            <a:lvl1pPr>
              <a:defRPr sz="1500"/>
            </a:lvl1pPr>
            <a:lvl2pPr>
              <a:defRPr sz="1500"/>
            </a:lvl2pPr>
            <a:lvl3pPr>
              <a:defRPr sz="1500"/>
            </a:lvl3pPr>
            <a:lvl4pPr>
              <a:defRPr sz="1500"/>
            </a:lvl4pPr>
            <a:lvl5pPr>
              <a:defRPr sz="1500"/>
            </a:lvl5pPr>
            <a:lvl6pPr marL="1713109" indent="-287062">
              <a:defRPr sz="1667"/>
            </a:lvl6pPr>
            <a:lvl7pPr marL="1713109" indent="-287062">
              <a:defRPr sz="1667"/>
            </a:lvl7pPr>
            <a:lvl8pPr marL="1713109" indent="-287062">
              <a:defRPr sz="1667"/>
            </a:lvl8pPr>
            <a:lvl9pPr marL="1713109" indent="-287062">
              <a:defRPr sz="1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1699259"/>
            <a:ext cx="3566160" cy="35204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761970" rtl="0" eaLnBrk="1" latinLnBrk="0" hangingPunct="1">
              <a:spcBef>
                <a:spcPts val="1667"/>
              </a:spcBef>
              <a:buClr>
                <a:schemeClr val="accent1"/>
              </a:buClr>
              <a:buFont typeface="Wingdings 2" pitchFamily="18" charset="2"/>
              <a:buNone/>
              <a:defRPr sz="1500" kern="1200">
                <a:solidFill>
                  <a:schemeClr val="tx1">
                    <a:lumMod val="65000"/>
                    <a:lumOff val="35000"/>
                  </a:schemeClr>
                </a:solidFill>
                <a:latin typeface="+mn-lt"/>
                <a:ea typeface="+mn-ea"/>
                <a:cs typeface="+mn-cs"/>
              </a:defRPr>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580094" y="156883"/>
            <a:ext cx="2133600" cy="304271"/>
          </a:xfrm>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178437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937260"/>
            <a:ext cx="8915400" cy="762000"/>
          </a:xfrm>
          <a:solidFill>
            <a:schemeClr val="tx2"/>
          </a:solidFill>
        </p:spPr>
        <p:txBody>
          <a:bodyPr vert="horz" lIns="1188720" tIns="45720" rIns="274320" bIns="45720" rtlCol="0" anchor="ctr">
            <a:normAutofit/>
          </a:bodyPr>
          <a:lstStyle>
            <a:lvl1pPr marL="0" indent="0" algn="l" defTabSz="761970" rtl="0" eaLnBrk="1" latinLnBrk="0" hangingPunct="1">
              <a:spcBef>
                <a:spcPct val="0"/>
              </a:spcBef>
              <a:buNone/>
              <a:defRPr sz="30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8" y="1706880"/>
            <a:ext cx="3427413" cy="3505200"/>
          </a:xfrm>
        </p:spPr>
        <p:txBody>
          <a:bodyPr>
            <a:normAutofit/>
          </a:bodyPr>
          <a:lstStyle>
            <a:lvl1pPr marL="0" indent="0">
              <a:buNone/>
              <a:defRPr sz="20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1699260"/>
            <a:ext cx="4572000" cy="35204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500" kern="1200">
                <a:solidFill>
                  <a:schemeClr val="tx1">
                    <a:lumMod val="65000"/>
                    <a:lumOff val="35000"/>
                  </a:schemeClr>
                </a:solidFill>
                <a:latin typeface="+mn-lt"/>
                <a:ea typeface="+mn-ea"/>
                <a:cs typeface="+mn-cs"/>
              </a:defRPr>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marL="0" lvl="0" indent="0" algn="l" defTabSz="761970" rtl="0" eaLnBrk="1" latinLnBrk="0" hangingPunct="1">
              <a:spcBef>
                <a:spcPts val="1667"/>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56883"/>
            <a:ext cx="2133600" cy="304271"/>
          </a:xfrm>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0859183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3429000"/>
            <a:ext cx="8915400" cy="731520"/>
          </a:xfrm>
        </p:spPr>
        <p:txBody>
          <a:bodyPr tIns="137160" bIns="137160" anchor="b" anchorCtr="0">
            <a:normAutofit/>
          </a:bodyPr>
          <a:lstStyle>
            <a:lvl1pPr>
              <a:defRPr sz="2000"/>
            </a:lvl1pPr>
          </a:lstStyle>
          <a:p>
            <a:r>
              <a:rPr lang="en-US" smtClean="0"/>
              <a:t>Click to edit Master title style</a:t>
            </a:r>
            <a:endParaRPr/>
          </a:p>
        </p:txBody>
      </p:sp>
      <p:sp>
        <p:nvSpPr>
          <p:cNvPr id="3" name="Subtitle 2"/>
          <p:cNvSpPr>
            <a:spLocks noGrp="1"/>
          </p:cNvSpPr>
          <p:nvPr>
            <p:ph type="subTitle" idx="1"/>
          </p:nvPr>
        </p:nvSpPr>
        <p:spPr>
          <a:xfrm>
            <a:off x="914400" y="4168588"/>
            <a:ext cx="8001000" cy="1546413"/>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761970" rtl="0" eaLnBrk="1" latinLnBrk="0" hangingPunct="1">
              <a:spcBef>
                <a:spcPts val="250"/>
              </a:spcBef>
              <a:buNone/>
              <a:defRPr sz="1333" kern="1200">
                <a:solidFill>
                  <a:schemeClr val="tx1">
                    <a:lumMod val="65000"/>
                    <a:lumOff val="35000"/>
                  </a:schemeClr>
                </a:solidFill>
                <a:latin typeface="+mn-lt"/>
                <a:ea typeface="+mn-ea"/>
                <a:cs typeface="+mn-cs"/>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9" name="Picture Placeholder 8"/>
          <p:cNvSpPr>
            <a:spLocks noGrp="1"/>
          </p:cNvSpPr>
          <p:nvPr>
            <p:ph type="pic" sz="quarter" idx="13"/>
          </p:nvPr>
        </p:nvSpPr>
        <p:spPr>
          <a:xfrm>
            <a:off x="927100" y="941294"/>
            <a:ext cx="7988300" cy="2484120"/>
          </a:xfrm>
        </p:spPr>
        <p:txBody>
          <a:bodyPr>
            <a:normAutofit/>
          </a:bodyPr>
          <a:lstStyle>
            <a:lvl1pPr marL="0" indent="0">
              <a:buNone/>
              <a:defRPr sz="1500"/>
            </a:lvl1pPr>
          </a:lstStyle>
          <a:p>
            <a:r>
              <a:rPr lang="en-US" smtClean="0"/>
              <a:t>Drag picture to placeholder or click icon to add</a:t>
            </a:r>
            <a:endParaRPr/>
          </a:p>
        </p:txBody>
      </p:sp>
    </p:spTree>
    <p:extLst>
      <p:ext uri="{BB962C8B-B14F-4D97-AF65-F5344CB8AC3E}">
        <p14:creationId xmlns:p14="http://schemas.microsoft.com/office/powerpoint/2010/main" val="1054950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3429000"/>
            <a:ext cx="8915400" cy="731520"/>
          </a:xfrm>
        </p:spPr>
        <p:txBody>
          <a:bodyPr tIns="137160" bIns="137160" anchor="b" anchorCtr="0">
            <a:normAutofit/>
          </a:bodyPr>
          <a:lstStyle>
            <a:lvl1pPr>
              <a:defRPr sz="2000"/>
            </a:lvl1pPr>
          </a:lstStyle>
          <a:p>
            <a:r>
              <a:rPr lang="en-US" smtClean="0"/>
              <a:t>Click to edit Master title style</a:t>
            </a:r>
            <a:endParaRPr/>
          </a:p>
        </p:txBody>
      </p:sp>
      <p:sp>
        <p:nvSpPr>
          <p:cNvPr id="3" name="Subtitle 2"/>
          <p:cNvSpPr>
            <a:spLocks noGrp="1"/>
          </p:cNvSpPr>
          <p:nvPr>
            <p:ph type="subTitle" idx="1"/>
          </p:nvPr>
        </p:nvSpPr>
        <p:spPr>
          <a:xfrm>
            <a:off x="914400" y="4168588"/>
            <a:ext cx="8001000" cy="1546413"/>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761970" rtl="0" eaLnBrk="1" latinLnBrk="0" hangingPunct="1">
              <a:spcBef>
                <a:spcPts val="250"/>
              </a:spcBef>
              <a:buNone/>
              <a:defRPr sz="1333" kern="1200">
                <a:solidFill>
                  <a:schemeClr val="tx1">
                    <a:lumMod val="65000"/>
                    <a:lumOff val="35000"/>
                  </a:schemeClr>
                </a:solidFill>
                <a:latin typeface="+mn-lt"/>
                <a:ea typeface="+mn-ea"/>
                <a:cs typeface="+mn-cs"/>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56883"/>
            <a:ext cx="2133600" cy="304271"/>
          </a:xfrm>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9" name="Picture Placeholder 8"/>
          <p:cNvSpPr>
            <a:spLocks noGrp="1"/>
          </p:cNvSpPr>
          <p:nvPr>
            <p:ph type="pic" sz="quarter" idx="13"/>
          </p:nvPr>
        </p:nvSpPr>
        <p:spPr>
          <a:xfrm>
            <a:off x="927100" y="941294"/>
            <a:ext cx="3986784" cy="2484120"/>
          </a:xfrm>
        </p:spPr>
        <p:txBody>
          <a:bodyPr>
            <a:normAutofit/>
          </a:bodyPr>
          <a:lstStyle>
            <a:lvl1pPr marL="0" indent="0">
              <a:buNone/>
              <a:defRPr sz="15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941294"/>
            <a:ext cx="3986784" cy="2484120"/>
          </a:xfrm>
        </p:spPr>
        <p:txBody>
          <a:bodyPr>
            <a:normAutofit/>
          </a:bodyPr>
          <a:lstStyle>
            <a:lvl1pPr marL="0" indent="0">
              <a:buNone/>
              <a:defRPr sz="1500"/>
            </a:lvl1pPr>
          </a:lstStyle>
          <a:p>
            <a:r>
              <a:rPr lang="en-US" smtClean="0"/>
              <a:t>Drag picture to placeholder or click icon to add</a:t>
            </a:r>
            <a:endParaRPr/>
          </a:p>
        </p:txBody>
      </p:sp>
    </p:spTree>
    <p:extLst>
      <p:ext uri="{BB962C8B-B14F-4D97-AF65-F5344CB8AC3E}">
        <p14:creationId xmlns:p14="http://schemas.microsoft.com/office/powerpoint/2010/main" val="7368994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3429000"/>
            <a:ext cx="8915400" cy="731520"/>
          </a:xfrm>
        </p:spPr>
        <p:txBody>
          <a:bodyPr tIns="137160" bIns="137160" anchor="b" anchorCtr="0">
            <a:normAutofit/>
          </a:bodyPr>
          <a:lstStyle>
            <a:lvl1pPr>
              <a:defRPr sz="2000"/>
            </a:lvl1pPr>
          </a:lstStyle>
          <a:p>
            <a:r>
              <a:rPr lang="en-US" smtClean="0"/>
              <a:t>Click to edit Master title style</a:t>
            </a:r>
            <a:endParaRPr/>
          </a:p>
        </p:txBody>
      </p:sp>
      <p:sp>
        <p:nvSpPr>
          <p:cNvPr id="3" name="Subtitle 2"/>
          <p:cNvSpPr>
            <a:spLocks noGrp="1"/>
          </p:cNvSpPr>
          <p:nvPr>
            <p:ph type="subTitle" idx="1"/>
          </p:nvPr>
        </p:nvSpPr>
        <p:spPr>
          <a:xfrm>
            <a:off x="914400" y="4168588"/>
            <a:ext cx="8001000" cy="1546413"/>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761970" rtl="0" eaLnBrk="1" latinLnBrk="0" hangingPunct="1">
              <a:spcBef>
                <a:spcPts val="250"/>
              </a:spcBef>
              <a:buNone/>
              <a:defRPr sz="1333" kern="1200">
                <a:solidFill>
                  <a:schemeClr val="tx1">
                    <a:lumMod val="65000"/>
                    <a:lumOff val="35000"/>
                  </a:schemeClr>
                </a:solidFill>
                <a:latin typeface="+mn-lt"/>
                <a:ea typeface="+mn-ea"/>
                <a:cs typeface="+mn-cs"/>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56883"/>
            <a:ext cx="2133600" cy="304271"/>
          </a:xfrm>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9" name="Picture Placeholder 8"/>
          <p:cNvSpPr>
            <a:spLocks noGrp="1"/>
          </p:cNvSpPr>
          <p:nvPr>
            <p:ph type="pic" sz="quarter" idx="13"/>
          </p:nvPr>
        </p:nvSpPr>
        <p:spPr>
          <a:xfrm>
            <a:off x="927100" y="941294"/>
            <a:ext cx="6601968" cy="2484120"/>
          </a:xfrm>
        </p:spPr>
        <p:txBody>
          <a:bodyPr>
            <a:normAutofit/>
          </a:bodyPr>
          <a:lstStyle>
            <a:lvl1pPr marL="0" indent="0">
              <a:buNone/>
              <a:defRPr sz="15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941294"/>
            <a:ext cx="1371600" cy="1234440"/>
          </a:xfrm>
        </p:spPr>
        <p:txBody>
          <a:bodyPr>
            <a:normAutofit/>
          </a:bodyPr>
          <a:lstStyle>
            <a:lvl1pPr marL="0" indent="0">
              <a:buNone/>
              <a:defRPr sz="15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190974"/>
            <a:ext cx="1371600" cy="1234440"/>
          </a:xfrm>
        </p:spPr>
        <p:txBody>
          <a:bodyPr>
            <a:normAutofit/>
          </a:bodyPr>
          <a:lstStyle>
            <a:lvl1pPr marL="0" indent="0">
              <a:buNone/>
              <a:defRPr sz="1500"/>
            </a:lvl1pPr>
          </a:lstStyle>
          <a:p>
            <a:r>
              <a:rPr lang="en-US" smtClean="0"/>
              <a:t>Drag picture to placeholder or click icon to add</a:t>
            </a:r>
            <a:endParaRPr/>
          </a:p>
        </p:txBody>
      </p:sp>
    </p:spTree>
    <p:extLst>
      <p:ext uri="{BB962C8B-B14F-4D97-AF65-F5344CB8AC3E}">
        <p14:creationId xmlns:p14="http://schemas.microsoft.com/office/powerpoint/2010/main" val="9811788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5506713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941295"/>
            <a:ext cx="914400" cy="4611065"/>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445559"/>
            <a:ext cx="6426200" cy="378525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1865472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797766"/>
            <a:ext cx="8915400" cy="731520"/>
          </a:xfrm>
        </p:spPr>
        <p:txBody>
          <a:bodyPr/>
          <a:lstStyle/>
          <a:p>
            <a:r>
              <a:rPr lang="en-US" smtClean="0"/>
              <a:t>Click to edit Master title style</a:t>
            </a:r>
            <a:endParaRPr/>
          </a:p>
        </p:txBody>
      </p:sp>
      <p:sp>
        <p:nvSpPr>
          <p:cNvPr id="3" name="Subtitle 2"/>
          <p:cNvSpPr>
            <a:spLocks noGrp="1"/>
          </p:cNvSpPr>
          <p:nvPr>
            <p:ph type="subTitle" idx="1"/>
          </p:nvPr>
        </p:nvSpPr>
        <p:spPr>
          <a:xfrm>
            <a:off x="914400" y="2528795"/>
            <a:ext cx="8001000" cy="3186206"/>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761970" rtl="0" eaLnBrk="1" latinLnBrk="0" hangingPunct="1">
              <a:spcBef>
                <a:spcPts val="1667"/>
              </a:spcBef>
              <a:buClr>
                <a:schemeClr val="accent1"/>
              </a:buClr>
              <a:buFont typeface="Wingdings 2" pitchFamily="18" charset="2"/>
              <a:buNone/>
              <a:defRPr sz="1500" kern="1200">
                <a:solidFill>
                  <a:schemeClr val="tx1">
                    <a:lumMod val="65000"/>
                    <a:lumOff val="35000"/>
                  </a:schemeClr>
                </a:solidFill>
                <a:latin typeface="+mn-lt"/>
                <a:ea typeface="+mn-ea"/>
                <a:cs typeface="+mn-cs"/>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257884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050162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834CA6-08FF-42F3-910B-65D1AA5E41D3}" type="datetimeFigureOut">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50DE5-1A59-498B-908F-85F82BCC698D}" type="slidenum">
              <a:rPr lang="en-US" smtClean="0"/>
              <a:t>‹#›</a:t>
            </a:fld>
            <a:endParaRPr lang="en-US"/>
          </a:p>
        </p:txBody>
      </p:sp>
    </p:spTree>
    <p:extLst>
      <p:ext uri="{BB962C8B-B14F-4D97-AF65-F5344CB8AC3E}">
        <p14:creationId xmlns:p14="http://schemas.microsoft.com/office/powerpoint/2010/main" val="20314049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4187863"/>
            <a:ext cx="8915400" cy="762000"/>
          </a:xfrm>
        </p:spPr>
        <p:txBody>
          <a:bodyPr/>
          <a:lstStyle/>
          <a:p>
            <a:r>
              <a:rPr lang="en-US" smtClean="0"/>
              <a:t>Click to edit Master title style</a:t>
            </a:r>
            <a:endParaRPr/>
          </a:p>
        </p:txBody>
      </p:sp>
      <p:sp>
        <p:nvSpPr>
          <p:cNvPr id="3" name="Subtitle 2"/>
          <p:cNvSpPr>
            <a:spLocks noGrp="1"/>
          </p:cNvSpPr>
          <p:nvPr>
            <p:ph type="subTitle" idx="1"/>
          </p:nvPr>
        </p:nvSpPr>
        <p:spPr>
          <a:xfrm>
            <a:off x="914400" y="4953000"/>
            <a:ext cx="8001000" cy="7620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761970" rtl="0" eaLnBrk="1" latinLnBrk="0" hangingPunct="1">
              <a:spcBef>
                <a:spcPts val="250"/>
              </a:spcBef>
              <a:buNone/>
              <a:defRPr sz="1500" kern="1200">
                <a:solidFill>
                  <a:schemeClr val="tx1">
                    <a:lumMod val="65000"/>
                    <a:lumOff val="35000"/>
                  </a:schemeClr>
                </a:solidFill>
                <a:latin typeface="+mn-lt"/>
                <a:ea typeface="+mn-ea"/>
                <a:cs typeface="+mn-cs"/>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9" name="Picture Placeholder 8"/>
          <p:cNvSpPr>
            <a:spLocks noGrp="1"/>
          </p:cNvSpPr>
          <p:nvPr>
            <p:ph type="pic" sz="quarter" idx="13"/>
          </p:nvPr>
        </p:nvSpPr>
        <p:spPr>
          <a:xfrm>
            <a:off x="927100" y="941294"/>
            <a:ext cx="7988300" cy="3238500"/>
          </a:xfrm>
        </p:spPr>
        <p:txBody>
          <a:bodyPr>
            <a:normAutofit/>
          </a:bodyPr>
          <a:lstStyle>
            <a:lvl1pPr marL="0" indent="0">
              <a:buNone/>
              <a:defRPr sz="1500"/>
            </a:lvl1pPr>
          </a:lstStyle>
          <a:p>
            <a:r>
              <a:rPr lang="en-US" smtClean="0"/>
              <a:t>Drag picture to placeholder or click icon to add</a:t>
            </a:r>
            <a:endParaRPr/>
          </a:p>
        </p:txBody>
      </p:sp>
    </p:spTree>
    <p:extLst>
      <p:ext uri="{BB962C8B-B14F-4D97-AF65-F5344CB8AC3E}">
        <p14:creationId xmlns:p14="http://schemas.microsoft.com/office/powerpoint/2010/main" val="11373059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2666999"/>
            <a:ext cx="8915400" cy="1905000"/>
          </a:xfrm>
          <a:solidFill>
            <a:schemeClr val="tx2"/>
          </a:solidFill>
        </p:spPr>
        <p:txBody>
          <a:bodyPr vert="horz" lIns="1188720" tIns="45720" rIns="274320" bIns="45720" rtlCol="0" anchor="b" anchorCtr="0">
            <a:normAutofit/>
          </a:bodyPr>
          <a:lstStyle>
            <a:lvl1pPr marL="0" indent="0" algn="l" defTabSz="761970" rtl="0" eaLnBrk="1" latinLnBrk="0" hangingPunct="1">
              <a:spcBef>
                <a:spcPct val="0"/>
              </a:spcBef>
              <a:buNone/>
              <a:defRPr sz="30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4570506"/>
            <a:ext cx="8001000" cy="6477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761970" rtl="0" eaLnBrk="1" latinLnBrk="0" hangingPunct="1">
              <a:spcBef>
                <a:spcPts val="250"/>
              </a:spcBef>
              <a:buClr>
                <a:schemeClr val="accent1"/>
              </a:buClr>
              <a:buFont typeface="Wingdings 2" pitchFamily="18" charset="2"/>
              <a:buNone/>
              <a:defRPr sz="1500" kern="1200">
                <a:solidFill>
                  <a:schemeClr val="tx1">
                    <a:lumMod val="65000"/>
                    <a:lumOff val="35000"/>
                  </a:schemeClr>
                </a:solidFill>
                <a:latin typeface="+mn-lt"/>
                <a:ea typeface="+mn-ea"/>
                <a:cs typeface="+mn-cs"/>
              </a:defRPr>
            </a:lvl1pPr>
            <a:lvl2pPr marL="380985" indent="0">
              <a:buNone/>
              <a:defRPr sz="1500">
                <a:solidFill>
                  <a:schemeClr val="tx1">
                    <a:tint val="75000"/>
                  </a:schemeClr>
                </a:solidFill>
              </a:defRPr>
            </a:lvl2pPr>
            <a:lvl3pPr marL="761970" indent="0">
              <a:buNone/>
              <a:defRPr sz="1333">
                <a:solidFill>
                  <a:schemeClr val="tx1">
                    <a:tint val="75000"/>
                  </a:schemeClr>
                </a:solidFill>
              </a:defRPr>
            </a:lvl3pPr>
            <a:lvl4pPr marL="1142954" indent="0">
              <a:buNone/>
              <a:defRPr sz="1167">
                <a:solidFill>
                  <a:schemeClr val="tx1">
                    <a:tint val="75000"/>
                  </a:schemeClr>
                </a:solidFill>
              </a:defRPr>
            </a:lvl4pPr>
            <a:lvl5pPr marL="1523939" indent="0">
              <a:buNone/>
              <a:defRPr sz="1167">
                <a:solidFill>
                  <a:schemeClr val="tx1">
                    <a:tint val="75000"/>
                  </a:schemeClr>
                </a:solidFill>
              </a:defRPr>
            </a:lvl5pPr>
            <a:lvl6pPr marL="1904924" indent="0">
              <a:buNone/>
              <a:defRPr sz="1167">
                <a:solidFill>
                  <a:schemeClr val="tx1">
                    <a:tint val="75000"/>
                  </a:schemeClr>
                </a:solidFill>
              </a:defRPr>
            </a:lvl6pPr>
            <a:lvl7pPr marL="2285909" indent="0">
              <a:buNone/>
              <a:defRPr sz="1167">
                <a:solidFill>
                  <a:schemeClr val="tx1">
                    <a:tint val="75000"/>
                  </a:schemeClr>
                </a:solidFill>
              </a:defRPr>
            </a:lvl7pPr>
            <a:lvl8pPr marL="2666893" indent="0">
              <a:buNone/>
              <a:defRPr sz="1167">
                <a:solidFill>
                  <a:schemeClr val="tx1">
                    <a:tint val="75000"/>
                  </a:schemeClr>
                </a:solidFill>
              </a:defRPr>
            </a:lvl8pPr>
            <a:lvl9pPr marL="3047878" indent="0">
              <a:buNone/>
              <a:defRPr sz="11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8331533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162969"/>
            <a:ext cx="3566160" cy="3067843"/>
          </a:xfrm>
        </p:spPr>
        <p:txBody>
          <a:bodyPr>
            <a:normAutofit/>
          </a:bodyPr>
          <a:lstStyle>
            <a:lvl1pPr>
              <a:defRPr sz="1500"/>
            </a:lvl1pPr>
            <a:lvl2pPr>
              <a:defRPr sz="1500"/>
            </a:lvl2pPr>
            <a:lvl3pPr>
              <a:defRPr sz="1500"/>
            </a:lvl3pPr>
            <a:lvl4pPr>
              <a:defRPr sz="1500"/>
            </a:lvl4pPr>
            <a:lvl5pPr>
              <a:defRPr sz="1500"/>
            </a:lvl5pPr>
            <a:lvl6pPr marL="1713109" indent="-287062">
              <a:defRPr sz="1500"/>
            </a:lvl6pPr>
            <a:lvl7pPr marL="1713109" indent="-287062">
              <a:defRPr sz="1500"/>
            </a:lvl7pPr>
            <a:lvl8pPr marL="1713109" indent="-287062">
              <a:defRPr sz="1500"/>
            </a:lvl8pPr>
            <a:lvl9pPr marL="1713109" indent="-287062">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162969"/>
            <a:ext cx="3566160" cy="3067843"/>
          </a:xfrm>
        </p:spPr>
        <p:txBody>
          <a:bodyPr>
            <a:normAutofit/>
          </a:bodyPr>
          <a:lstStyle>
            <a:lvl1pPr>
              <a:defRPr sz="1500"/>
            </a:lvl1pPr>
            <a:lvl2pPr>
              <a:defRPr sz="1500"/>
            </a:lvl2pPr>
            <a:lvl3pPr>
              <a:defRPr sz="1500"/>
            </a:lvl3pPr>
            <a:lvl4pPr>
              <a:defRPr sz="1500"/>
            </a:lvl4pPr>
            <a:lvl5pPr>
              <a:defRPr sz="1500"/>
            </a:lvl5pPr>
            <a:lvl6pPr marL="1713109" indent="-287062">
              <a:defRPr sz="1500"/>
            </a:lvl6pPr>
            <a:lvl7pPr marL="1713109" indent="-287062">
              <a:defRPr sz="1500"/>
            </a:lvl7pPr>
            <a:lvl8pPr marL="1713109" indent="-287062">
              <a:defRPr sz="1500"/>
            </a:lvl8pPr>
            <a:lvl9pPr marL="1713109" indent="-287062">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56883"/>
            <a:ext cx="2133600" cy="304271"/>
          </a:xfrm>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1147997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1681428"/>
            <a:ext cx="3566160" cy="731573"/>
          </a:xfrm>
        </p:spPr>
        <p:txBody>
          <a:bodyPr anchor="b">
            <a:noAutofit/>
          </a:bodyPr>
          <a:lstStyle>
            <a:lvl1pPr marL="0" indent="0">
              <a:buNone/>
              <a:defRPr sz="2000" b="0"/>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4" name="Content Placeholder 3"/>
          <p:cNvSpPr>
            <a:spLocks noGrp="1"/>
          </p:cNvSpPr>
          <p:nvPr>
            <p:ph sz="half" idx="2"/>
          </p:nvPr>
        </p:nvSpPr>
        <p:spPr>
          <a:xfrm>
            <a:off x="1120588" y="2554941"/>
            <a:ext cx="3566160" cy="2675872"/>
          </a:xfrm>
        </p:spPr>
        <p:txBody>
          <a:bodyPr>
            <a:normAutofit/>
          </a:bodyPr>
          <a:lstStyle>
            <a:lvl1pPr>
              <a:defRPr sz="1500"/>
            </a:lvl1pPr>
            <a:lvl2pPr>
              <a:defRPr sz="1500"/>
            </a:lvl2pPr>
            <a:lvl3pPr>
              <a:defRPr sz="1500"/>
            </a:lvl3pPr>
            <a:lvl4pPr>
              <a:defRPr sz="1500"/>
            </a:lvl4pPr>
            <a:lvl5pPr>
              <a:defRPr sz="1500"/>
            </a:lvl5pPr>
            <a:lvl6pPr marL="1713109" indent="-287062">
              <a:defRPr sz="1333"/>
            </a:lvl6pPr>
            <a:lvl7pPr marL="1713109" indent="-287062">
              <a:defRPr sz="1333"/>
            </a:lvl7pPr>
            <a:lvl8pPr marL="1713109" indent="-287062">
              <a:defRPr sz="1333"/>
            </a:lvl8pPr>
            <a:lvl9pPr marL="1713109" indent="-287062">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1681428"/>
            <a:ext cx="3566160" cy="731573"/>
          </a:xfrm>
        </p:spPr>
        <p:txBody>
          <a:bodyPr anchor="b">
            <a:noAutofit/>
          </a:bodyPr>
          <a:lstStyle>
            <a:lvl1pPr marL="0" indent="0">
              <a:buNone/>
              <a:defRPr sz="2000" b="0"/>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6" name="Content Placeholder 5"/>
          <p:cNvSpPr>
            <a:spLocks noGrp="1"/>
          </p:cNvSpPr>
          <p:nvPr>
            <p:ph sz="quarter" idx="4"/>
          </p:nvPr>
        </p:nvSpPr>
        <p:spPr>
          <a:xfrm>
            <a:off x="5147534" y="2554941"/>
            <a:ext cx="3566160" cy="2675872"/>
          </a:xfrm>
        </p:spPr>
        <p:txBody>
          <a:bodyPr>
            <a:normAutofit/>
          </a:bodyPr>
          <a:lstStyle>
            <a:lvl1pPr>
              <a:defRPr sz="1500"/>
            </a:lvl1pPr>
            <a:lvl2pPr>
              <a:defRPr sz="1500"/>
            </a:lvl2pPr>
            <a:lvl3pPr>
              <a:defRPr sz="1500"/>
            </a:lvl3pPr>
            <a:lvl4pPr>
              <a:defRPr sz="1500"/>
            </a:lvl4pPr>
            <a:lvl5pPr>
              <a:defRPr sz="1500"/>
            </a:lvl5pPr>
            <a:lvl6pPr marL="1713109" indent="-287062">
              <a:defRPr sz="1333"/>
            </a:lvl6pPr>
            <a:lvl7pPr marL="1713109" indent="-287062">
              <a:defRPr sz="1333"/>
            </a:lvl7pPr>
            <a:lvl8pPr marL="1713109" indent="-287062">
              <a:defRPr sz="1333"/>
            </a:lvl8pPr>
            <a:lvl9pPr marL="1713109" indent="-287062">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56883"/>
            <a:ext cx="2133600" cy="304271"/>
          </a:xfrm>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8" name="Footer Placeholder 7"/>
          <p:cNvSpPr>
            <a:spLocks noGrp="1"/>
          </p:cNvSpPr>
          <p:nvPr>
            <p:ph type="ftr" sz="quarter" idx="11"/>
          </p:nvPr>
        </p:nvSpPr>
        <p:spPr>
          <a:xfrm>
            <a:off x="1120588" y="156883"/>
            <a:ext cx="2895600" cy="304271"/>
          </a:xfrm>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cxnSp>
        <p:nvCxnSpPr>
          <p:cNvPr id="11" name="Straight Connector 10"/>
          <p:cNvCxnSpPr/>
          <p:nvPr/>
        </p:nvCxnSpPr>
        <p:spPr>
          <a:xfrm>
            <a:off x="1212028" y="2420471"/>
            <a:ext cx="3383280" cy="1323"/>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420471"/>
            <a:ext cx="3383280" cy="1323"/>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420471"/>
            <a:ext cx="3383280" cy="1323"/>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420471"/>
            <a:ext cx="3383280" cy="1323"/>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420471"/>
            <a:ext cx="3383280" cy="1323"/>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420471"/>
            <a:ext cx="3383280" cy="1323"/>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3627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40150701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6537052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937260"/>
            <a:ext cx="8915400" cy="762000"/>
          </a:xfrm>
          <a:solidFill>
            <a:schemeClr val="tx2"/>
          </a:solidFill>
        </p:spPr>
        <p:txBody>
          <a:bodyPr vert="horz" lIns="1188720" tIns="45720" rIns="274320" bIns="45720" rtlCol="0" anchor="ctr">
            <a:normAutofit/>
          </a:bodyPr>
          <a:lstStyle>
            <a:lvl1pPr marL="0" indent="0" algn="l" defTabSz="761970" rtl="0" eaLnBrk="1" latinLnBrk="0" hangingPunct="1">
              <a:spcBef>
                <a:spcPct val="0"/>
              </a:spcBef>
              <a:buNone/>
              <a:defRPr sz="30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159000"/>
            <a:ext cx="3566160" cy="3071813"/>
          </a:xfrm>
        </p:spPr>
        <p:txBody>
          <a:bodyPr/>
          <a:lstStyle>
            <a:lvl1pPr>
              <a:defRPr sz="1500"/>
            </a:lvl1pPr>
            <a:lvl2pPr>
              <a:defRPr sz="1500"/>
            </a:lvl2pPr>
            <a:lvl3pPr>
              <a:defRPr sz="1500"/>
            </a:lvl3pPr>
            <a:lvl4pPr>
              <a:defRPr sz="1500"/>
            </a:lvl4pPr>
            <a:lvl5pPr>
              <a:defRPr sz="1500"/>
            </a:lvl5pPr>
            <a:lvl6pPr marL="1713109" indent="-287062">
              <a:defRPr sz="1667"/>
            </a:lvl6pPr>
            <a:lvl7pPr marL="1713109" indent="-287062">
              <a:defRPr sz="1667"/>
            </a:lvl7pPr>
            <a:lvl8pPr marL="1713109" indent="-287062">
              <a:defRPr sz="1667"/>
            </a:lvl8pPr>
            <a:lvl9pPr marL="1713109" indent="-287062">
              <a:defRPr sz="1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1699259"/>
            <a:ext cx="3566160" cy="35204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761970" rtl="0" eaLnBrk="1" latinLnBrk="0" hangingPunct="1">
              <a:spcBef>
                <a:spcPts val="1667"/>
              </a:spcBef>
              <a:buClr>
                <a:schemeClr val="accent1"/>
              </a:buClr>
              <a:buFont typeface="Wingdings 2" pitchFamily="18" charset="2"/>
              <a:buNone/>
              <a:defRPr sz="1500" kern="1200">
                <a:solidFill>
                  <a:schemeClr val="tx1">
                    <a:lumMod val="65000"/>
                    <a:lumOff val="35000"/>
                  </a:schemeClr>
                </a:solidFill>
                <a:latin typeface="+mn-lt"/>
                <a:ea typeface="+mn-ea"/>
                <a:cs typeface="+mn-cs"/>
              </a:defRPr>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580094" y="156883"/>
            <a:ext cx="2133600" cy="304271"/>
          </a:xfrm>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1203711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937260"/>
            <a:ext cx="8915400" cy="762000"/>
          </a:xfrm>
          <a:solidFill>
            <a:schemeClr val="tx2"/>
          </a:solidFill>
        </p:spPr>
        <p:txBody>
          <a:bodyPr vert="horz" lIns="1188720" tIns="45720" rIns="274320" bIns="45720" rtlCol="0" anchor="ctr">
            <a:normAutofit/>
          </a:bodyPr>
          <a:lstStyle>
            <a:lvl1pPr marL="0" indent="0" algn="l" defTabSz="761970" rtl="0" eaLnBrk="1" latinLnBrk="0" hangingPunct="1">
              <a:spcBef>
                <a:spcPct val="0"/>
              </a:spcBef>
              <a:buNone/>
              <a:defRPr sz="30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8" y="1706880"/>
            <a:ext cx="3427413" cy="3505200"/>
          </a:xfrm>
        </p:spPr>
        <p:txBody>
          <a:bodyPr>
            <a:normAutofit/>
          </a:bodyPr>
          <a:lstStyle>
            <a:lvl1pPr marL="0" indent="0">
              <a:buNone/>
              <a:defRPr sz="2000"/>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1699260"/>
            <a:ext cx="4572000" cy="35204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500" kern="1200">
                <a:solidFill>
                  <a:schemeClr val="tx1">
                    <a:lumMod val="65000"/>
                    <a:lumOff val="35000"/>
                  </a:schemeClr>
                </a:solidFill>
                <a:latin typeface="+mn-lt"/>
                <a:ea typeface="+mn-ea"/>
                <a:cs typeface="+mn-cs"/>
              </a:defRPr>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marL="0" lvl="0" indent="0" algn="l" defTabSz="761970" rtl="0" eaLnBrk="1" latinLnBrk="0" hangingPunct="1">
              <a:spcBef>
                <a:spcPts val="1667"/>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56883"/>
            <a:ext cx="2133600" cy="304271"/>
          </a:xfrm>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2046409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3429000"/>
            <a:ext cx="8915400" cy="731520"/>
          </a:xfrm>
        </p:spPr>
        <p:txBody>
          <a:bodyPr tIns="137160" bIns="137160" anchor="b" anchorCtr="0">
            <a:normAutofit/>
          </a:bodyPr>
          <a:lstStyle>
            <a:lvl1pPr>
              <a:defRPr sz="2000"/>
            </a:lvl1pPr>
          </a:lstStyle>
          <a:p>
            <a:r>
              <a:rPr lang="en-US" smtClean="0"/>
              <a:t>Click to edit Master title style</a:t>
            </a:r>
            <a:endParaRPr/>
          </a:p>
        </p:txBody>
      </p:sp>
      <p:sp>
        <p:nvSpPr>
          <p:cNvPr id="3" name="Subtitle 2"/>
          <p:cNvSpPr>
            <a:spLocks noGrp="1"/>
          </p:cNvSpPr>
          <p:nvPr>
            <p:ph type="subTitle" idx="1"/>
          </p:nvPr>
        </p:nvSpPr>
        <p:spPr>
          <a:xfrm>
            <a:off x="914400" y="4168588"/>
            <a:ext cx="8001000" cy="1546413"/>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761970" rtl="0" eaLnBrk="1" latinLnBrk="0" hangingPunct="1">
              <a:spcBef>
                <a:spcPts val="250"/>
              </a:spcBef>
              <a:buNone/>
              <a:defRPr sz="1333" kern="1200">
                <a:solidFill>
                  <a:schemeClr val="tx1">
                    <a:lumMod val="65000"/>
                    <a:lumOff val="35000"/>
                  </a:schemeClr>
                </a:solidFill>
                <a:latin typeface="+mn-lt"/>
                <a:ea typeface="+mn-ea"/>
                <a:cs typeface="+mn-cs"/>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9" name="Picture Placeholder 8"/>
          <p:cNvSpPr>
            <a:spLocks noGrp="1"/>
          </p:cNvSpPr>
          <p:nvPr>
            <p:ph type="pic" sz="quarter" idx="13"/>
          </p:nvPr>
        </p:nvSpPr>
        <p:spPr>
          <a:xfrm>
            <a:off x="927100" y="941294"/>
            <a:ext cx="7988300" cy="2484120"/>
          </a:xfrm>
        </p:spPr>
        <p:txBody>
          <a:bodyPr>
            <a:normAutofit/>
          </a:bodyPr>
          <a:lstStyle>
            <a:lvl1pPr marL="0" indent="0">
              <a:buNone/>
              <a:defRPr sz="1500"/>
            </a:lvl1pPr>
          </a:lstStyle>
          <a:p>
            <a:r>
              <a:rPr lang="en-US" smtClean="0"/>
              <a:t>Drag picture to placeholder or click icon to add</a:t>
            </a:r>
            <a:endParaRPr/>
          </a:p>
        </p:txBody>
      </p:sp>
    </p:spTree>
    <p:extLst>
      <p:ext uri="{BB962C8B-B14F-4D97-AF65-F5344CB8AC3E}">
        <p14:creationId xmlns:p14="http://schemas.microsoft.com/office/powerpoint/2010/main" val="10176677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3429000"/>
            <a:ext cx="8915400" cy="731520"/>
          </a:xfrm>
        </p:spPr>
        <p:txBody>
          <a:bodyPr tIns="137160" bIns="137160" anchor="b" anchorCtr="0">
            <a:normAutofit/>
          </a:bodyPr>
          <a:lstStyle>
            <a:lvl1pPr>
              <a:defRPr sz="2000"/>
            </a:lvl1pPr>
          </a:lstStyle>
          <a:p>
            <a:r>
              <a:rPr lang="en-US" smtClean="0"/>
              <a:t>Click to edit Master title style</a:t>
            </a:r>
            <a:endParaRPr/>
          </a:p>
        </p:txBody>
      </p:sp>
      <p:sp>
        <p:nvSpPr>
          <p:cNvPr id="3" name="Subtitle 2"/>
          <p:cNvSpPr>
            <a:spLocks noGrp="1"/>
          </p:cNvSpPr>
          <p:nvPr>
            <p:ph type="subTitle" idx="1"/>
          </p:nvPr>
        </p:nvSpPr>
        <p:spPr>
          <a:xfrm>
            <a:off x="914400" y="4168588"/>
            <a:ext cx="8001000" cy="1546413"/>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761970" rtl="0" eaLnBrk="1" latinLnBrk="0" hangingPunct="1">
              <a:spcBef>
                <a:spcPts val="250"/>
              </a:spcBef>
              <a:buNone/>
              <a:defRPr sz="1333" kern="1200">
                <a:solidFill>
                  <a:schemeClr val="tx1">
                    <a:lumMod val="65000"/>
                    <a:lumOff val="35000"/>
                  </a:schemeClr>
                </a:solidFill>
                <a:latin typeface="+mn-lt"/>
                <a:ea typeface="+mn-ea"/>
                <a:cs typeface="+mn-cs"/>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56883"/>
            <a:ext cx="2133600" cy="304271"/>
          </a:xfrm>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9" name="Picture Placeholder 8"/>
          <p:cNvSpPr>
            <a:spLocks noGrp="1"/>
          </p:cNvSpPr>
          <p:nvPr>
            <p:ph type="pic" sz="quarter" idx="13"/>
          </p:nvPr>
        </p:nvSpPr>
        <p:spPr>
          <a:xfrm>
            <a:off x="927100" y="941294"/>
            <a:ext cx="3986784" cy="2484120"/>
          </a:xfrm>
        </p:spPr>
        <p:txBody>
          <a:bodyPr>
            <a:normAutofit/>
          </a:bodyPr>
          <a:lstStyle>
            <a:lvl1pPr marL="0" indent="0">
              <a:buNone/>
              <a:defRPr sz="15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941294"/>
            <a:ext cx="3986784" cy="2484120"/>
          </a:xfrm>
        </p:spPr>
        <p:txBody>
          <a:bodyPr>
            <a:normAutofit/>
          </a:bodyPr>
          <a:lstStyle>
            <a:lvl1pPr marL="0" indent="0">
              <a:buNone/>
              <a:defRPr sz="1500"/>
            </a:lvl1pPr>
          </a:lstStyle>
          <a:p>
            <a:r>
              <a:rPr lang="en-US" smtClean="0"/>
              <a:t>Drag picture to placeholder or click icon to add</a:t>
            </a:r>
            <a:endParaRPr/>
          </a:p>
        </p:txBody>
      </p:sp>
    </p:spTree>
    <p:extLst>
      <p:ext uri="{BB962C8B-B14F-4D97-AF65-F5344CB8AC3E}">
        <p14:creationId xmlns:p14="http://schemas.microsoft.com/office/powerpoint/2010/main" val="1908990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834CA6-08FF-42F3-910B-65D1AA5E41D3}"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50DE5-1A59-498B-908F-85F82BCC698D}" type="slidenum">
              <a:rPr lang="en-US" smtClean="0"/>
              <a:t>‹#›</a:t>
            </a:fld>
            <a:endParaRPr lang="en-US"/>
          </a:p>
        </p:txBody>
      </p:sp>
    </p:spTree>
    <p:extLst>
      <p:ext uri="{BB962C8B-B14F-4D97-AF65-F5344CB8AC3E}">
        <p14:creationId xmlns:p14="http://schemas.microsoft.com/office/powerpoint/2010/main" val="20038591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3429000"/>
            <a:ext cx="8915400" cy="731520"/>
          </a:xfrm>
        </p:spPr>
        <p:txBody>
          <a:bodyPr tIns="137160" bIns="137160" anchor="b" anchorCtr="0">
            <a:normAutofit/>
          </a:bodyPr>
          <a:lstStyle>
            <a:lvl1pPr>
              <a:defRPr sz="2000"/>
            </a:lvl1pPr>
          </a:lstStyle>
          <a:p>
            <a:r>
              <a:rPr lang="en-US" smtClean="0"/>
              <a:t>Click to edit Master title style</a:t>
            </a:r>
            <a:endParaRPr/>
          </a:p>
        </p:txBody>
      </p:sp>
      <p:sp>
        <p:nvSpPr>
          <p:cNvPr id="3" name="Subtitle 2"/>
          <p:cNvSpPr>
            <a:spLocks noGrp="1"/>
          </p:cNvSpPr>
          <p:nvPr>
            <p:ph type="subTitle" idx="1"/>
          </p:nvPr>
        </p:nvSpPr>
        <p:spPr>
          <a:xfrm>
            <a:off x="914400" y="4168588"/>
            <a:ext cx="8001000" cy="1546413"/>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761970" rtl="0" eaLnBrk="1" latinLnBrk="0" hangingPunct="1">
              <a:spcBef>
                <a:spcPts val="250"/>
              </a:spcBef>
              <a:buNone/>
              <a:defRPr sz="1333" kern="1200">
                <a:solidFill>
                  <a:schemeClr val="tx1">
                    <a:lumMod val="65000"/>
                    <a:lumOff val="35000"/>
                  </a:schemeClr>
                </a:solidFill>
                <a:latin typeface="+mn-lt"/>
                <a:ea typeface="+mn-ea"/>
                <a:cs typeface="+mn-cs"/>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56883"/>
            <a:ext cx="2133600" cy="304271"/>
          </a:xfrm>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9" name="Picture Placeholder 8"/>
          <p:cNvSpPr>
            <a:spLocks noGrp="1"/>
          </p:cNvSpPr>
          <p:nvPr>
            <p:ph type="pic" sz="quarter" idx="13"/>
          </p:nvPr>
        </p:nvSpPr>
        <p:spPr>
          <a:xfrm>
            <a:off x="927100" y="941294"/>
            <a:ext cx="6601968" cy="2484120"/>
          </a:xfrm>
        </p:spPr>
        <p:txBody>
          <a:bodyPr>
            <a:normAutofit/>
          </a:bodyPr>
          <a:lstStyle>
            <a:lvl1pPr marL="0" indent="0">
              <a:buNone/>
              <a:defRPr sz="15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941294"/>
            <a:ext cx="1371600" cy="1234440"/>
          </a:xfrm>
        </p:spPr>
        <p:txBody>
          <a:bodyPr>
            <a:normAutofit/>
          </a:bodyPr>
          <a:lstStyle>
            <a:lvl1pPr marL="0" indent="0">
              <a:buNone/>
              <a:defRPr sz="15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190974"/>
            <a:ext cx="1371600" cy="1234440"/>
          </a:xfrm>
        </p:spPr>
        <p:txBody>
          <a:bodyPr>
            <a:normAutofit/>
          </a:bodyPr>
          <a:lstStyle>
            <a:lvl1pPr marL="0" indent="0">
              <a:buNone/>
              <a:defRPr sz="1500"/>
            </a:lvl1pPr>
          </a:lstStyle>
          <a:p>
            <a:r>
              <a:rPr lang="en-US" smtClean="0"/>
              <a:t>Drag picture to placeholder or click icon to add</a:t>
            </a:r>
            <a:endParaRPr/>
          </a:p>
        </p:txBody>
      </p:sp>
    </p:spTree>
    <p:extLst>
      <p:ext uri="{BB962C8B-B14F-4D97-AF65-F5344CB8AC3E}">
        <p14:creationId xmlns:p14="http://schemas.microsoft.com/office/powerpoint/2010/main" val="26703281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9123883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941295"/>
            <a:ext cx="914400" cy="4611065"/>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445559"/>
            <a:ext cx="6426200" cy="378525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8F2DB0D-23C0-AA40-B767-DC4D5C3022A4}" type="datetimeFigureOut">
              <a:rPr lang="en-US" smtClean="0">
                <a:solidFill>
                  <a:prstClr val="black">
                    <a:lumMod val="65000"/>
                    <a:lumOff val="35000"/>
                  </a:prstClr>
                </a:solidFill>
              </a:rPr>
              <a:pPr/>
              <a:t>12/15/2018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341F9FD6-F97D-2542-96B6-D20DB58A82C6}"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356217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834CA6-08FF-42F3-910B-65D1AA5E41D3}" type="datetimeFigureOut">
              <a:rPr lang="en-US" smtClean="0"/>
              <a:t>12/15/2018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250DE5-1A59-498B-908F-85F82BCC698D}" type="slidenum">
              <a:rPr lang="en-US" smtClean="0"/>
              <a:t>‹#›</a:t>
            </a:fld>
            <a:endParaRPr lang="en-US"/>
          </a:p>
        </p:txBody>
      </p:sp>
    </p:spTree>
    <p:extLst>
      <p:ext uri="{BB962C8B-B14F-4D97-AF65-F5344CB8AC3E}">
        <p14:creationId xmlns:p14="http://schemas.microsoft.com/office/powerpoint/2010/main" val="19867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834CA6-08FF-42F3-910B-65D1AA5E41D3}" type="datetimeFigureOut">
              <a:rPr lang="en-US" smtClean="0"/>
              <a:t>12/15/2018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50DE5-1A59-498B-908F-85F82BCC698D}" type="slidenum">
              <a:rPr lang="en-US" smtClean="0"/>
              <a:t>‹#›</a:t>
            </a:fld>
            <a:endParaRPr lang="en-US"/>
          </a:p>
        </p:txBody>
      </p:sp>
    </p:spTree>
    <p:extLst>
      <p:ext uri="{BB962C8B-B14F-4D97-AF65-F5344CB8AC3E}">
        <p14:creationId xmlns:p14="http://schemas.microsoft.com/office/powerpoint/2010/main" val="87764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834CA6-08FF-42F3-910B-65D1AA5E41D3}" type="datetimeFigureOut">
              <a:rPr lang="en-US" smtClean="0"/>
              <a:t>12/15/2018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250DE5-1A59-498B-908F-85F82BCC698D}" type="slidenum">
              <a:rPr lang="en-US" smtClean="0"/>
              <a:t>‹#›</a:t>
            </a:fld>
            <a:endParaRPr lang="en-US"/>
          </a:p>
        </p:txBody>
      </p:sp>
    </p:spTree>
    <p:extLst>
      <p:ext uri="{BB962C8B-B14F-4D97-AF65-F5344CB8AC3E}">
        <p14:creationId xmlns:p14="http://schemas.microsoft.com/office/powerpoint/2010/main" val="3361689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4" y="227541"/>
            <a:ext cx="3008313" cy="96837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4"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834CA6-08FF-42F3-910B-65D1AA5E41D3}"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50DE5-1A59-498B-908F-85F82BCC698D}" type="slidenum">
              <a:rPr lang="en-US" smtClean="0"/>
              <a:t>‹#›</a:t>
            </a:fld>
            <a:endParaRPr lang="en-US"/>
          </a:p>
        </p:txBody>
      </p:sp>
    </p:spTree>
    <p:extLst>
      <p:ext uri="{BB962C8B-B14F-4D97-AF65-F5344CB8AC3E}">
        <p14:creationId xmlns:p14="http://schemas.microsoft.com/office/powerpoint/2010/main" val="5565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8"/>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834CA6-08FF-42F3-910B-65D1AA5E41D3}" type="datetimeFigureOut">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50DE5-1A59-498B-908F-85F82BCC698D}" type="slidenum">
              <a:rPr lang="en-US" smtClean="0"/>
              <a:t>‹#›</a:t>
            </a:fld>
            <a:endParaRPr lang="en-US"/>
          </a:p>
        </p:txBody>
      </p:sp>
    </p:spTree>
    <p:extLst>
      <p:ext uri="{BB962C8B-B14F-4D97-AF65-F5344CB8AC3E}">
        <p14:creationId xmlns:p14="http://schemas.microsoft.com/office/powerpoint/2010/main" val="363702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theme" Target="../theme/theme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65"/>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00834CA6-08FF-42F3-910B-65D1AA5E41D3}" type="datetimeFigureOut">
              <a:rPr lang="en-US" smtClean="0"/>
              <a:t>12/15/2018</a:t>
            </a:fld>
            <a:endParaRPr lang="en-US"/>
          </a:p>
        </p:txBody>
      </p:sp>
      <p:sp>
        <p:nvSpPr>
          <p:cNvPr id="5" name="Footer Placeholder 4"/>
          <p:cNvSpPr>
            <a:spLocks noGrp="1"/>
          </p:cNvSpPr>
          <p:nvPr>
            <p:ph type="ftr" sz="quarter" idx="3"/>
          </p:nvPr>
        </p:nvSpPr>
        <p:spPr>
          <a:xfrm>
            <a:off x="3124200" y="5296965"/>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65"/>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42250DE5-1A59-498B-908F-85F82BCC698D}" type="slidenum">
              <a:rPr lang="en-US" smtClean="0"/>
              <a:t>‹#›</a:t>
            </a:fld>
            <a:endParaRPr lang="en-US"/>
          </a:p>
        </p:txBody>
      </p:sp>
    </p:spTree>
    <p:extLst>
      <p:ext uri="{BB962C8B-B14F-4D97-AF65-F5344CB8AC3E}">
        <p14:creationId xmlns:p14="http://schemas.microsoft.com/office/powerpoint/2010/main" val="3958702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936547"/>
            <a:ext cx="8913813" cy="7620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162969"/>
            <a:ext cx="7610476" cy="30589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56883"/>
            <a:ext cx="2133600" cy="304271"/>
          </a:xfrm>
          <a:prstGeom prst="rect">
            <a:avLst/>
          </a:prstGeom>
        </p:spPr>
        <p:txBody>
          <a:bodyPr vert="horz" lIns="91440" tIns="45720" rIns="91440" bIns="45720" rtlCol="0" anchor="ctr"/>
          <a:lstStyle>
            <a:lvl1pPr algn="r">
              <a:defRPr sz="833">
                <a:solidFill>
                  <a:schemeClr val="tx1">
                    <a:lumMod val="65000"/>
                    <a:lumOff val="35000"/>
                  </a:schemeClr>
                </a:solidFill>
              </a:defRPr>
            </a:lvl1pPr>
          </a:lstStyle>
          <a:p>
            <a:pPr defTabSz="380985"/>
            <a:fld id="{58F2DB0D-23C0-AA40-B767-DC4D5C3022A4}" type="datetimeFigureOut">
              <a:rPr lang="en-US" smtClean="0">
                <a:solidFill>
                  <a:prstClr val="black">
                    <a:lumMod val="65000"/>
                    <a:lumOff val="35000"/>
                  </a:prstClr>
                </a:solidFill>
              </a:rPr>
              <a:pPr defTabSz="380985"/>
              <a:t>12/15/2018</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1120588" y="156883"/>
            <a:ext cx="2895600" cy="304271"/>
          </a:xfrm>
          <a:prstGeom prst="rect">
            <a:avLst/>
          </a:prstGeom>
        </p:spPr>
        <p:txBody>
          <a:bodyPr vert="horz" lIns="91440" tIns="45720" rIns="91440" bIns="45720" rtlCol="0" anchor="ctr"/>
          <a:lstStyle>
            <a:lvl1pPr algn="l">
              <a:defRPr sz="833">
                <a:solidFill>
                  <a:schemeClr val="tx1">
                    <a:lumMod val="65000"/>
                    <a:lumOff val="35000"/>
                  </a:schemeClr>
                </a:solidFill>
              </a:defRPr>
            </a:lvl1pPr>
          </a:lstStyle>
          <a:p>
            <a:pPr defTabSz="380985"/>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789894" y="5474230"/>
            <a:ext cx="457200" cy="304271"/>
          </a:xfrm>
          <a:prstGeom prst="rect">
            <a:avLst/>
          </a:prstGeom>
        </p:spPr>
        <p:txBody>
          <a:bodyPr vert="horz" lIns="91440" tIns="45720" rIns="91440" bIns="45720" rtlCol="0" anchor="ctr"/>
          <a:lstStyle>
            <a:lvl1pPr algn="ctr">
              <a:defRPr sz="667">
                <a:solidFill>
                  <a:schemeClr val="tx1">
                    <a:lumMod val="65000"/>
                    <a:lumOff val="35000"/>
                  </a:schemeClr>
                </a:solidFill>
              </a:defRPr>
            </a:lvl1pPr>
          </a:lstStyle>
          <a:p>
            <a:pPr defTabSz="380985"/>
            <a:fld id="{341F9FD6-F97D-2542-96B6-D20DB58A82C6}" type="slidenum">
              <a:rPr lang="en-US" smtClean="0">
                <a:solidFill>
                  <a:prstClr val="black">
                    <a:lumMod val="65000"/>
                    <a:lumOff val="35000"/>
                  </a:prstClr>
                </a:solidFill>
              </a:rPr>
              <a:pPr defTabSz="380985"/>
              <a:t>‹#›</a:t>
            </a:fld>
            <a:endParaRPr lang="en-US">
              <a:solidFill>
                <a:prstClr val="black">
                  <a:lumMod val="65000"/>
                  <a:lumOff val="35000"/>
                </a:prstClr>
              </a:solidFill>
            </a:endParaRPr>
          </a:p>
        </p:txBody>
      </p:sp>
      <p:sp>
        <p:nvSpPr>
          <p:cNvPr id="7" name="Rectangle 6"/>
          <p:cNvSpPr/>
          <p:nvPr/>
        </p:nvSpPr>
        <p:spPr>
          <a:xfrm>
            <a:off x="914401" y="0"/>
            <a:ext cx="7999413" cy="1524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0985"/>
            <a:endParaRPr sz="1500">
              <a:solidFill>
                <a:prstClr val="white"/>
              </a:solidFill>
            </a:endParaRPr>
          </a:p>
        </p:txBody>
      </p:sp>
      <p:sp>
        <p:nvSpPr>
          <p:cNvPr id="8" name="Rectangle 7"/>
          <p:cNvSpPr/>
          <p:nvPr/>
        </p:nvSpPr>
        <p:spPr>
          <a:xfrm>
            <a:off x="914401" y="5562600"/>
            <a:ext cx="7999413" cy="1524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0985"/>
            <a:endParaRPr sz="1500">
              <a:solidFill>
                <a:prstClr val="white"/>
              </a:solidFill>
            </a:endParaRPr>
          </a:p>
        </p:txBody>
      </p:sp>
    </p:spTree>
    <p:extLst>
      <p:ext uri="{BB962C8B-B14F-4D97-AF65-F5344CB8AC3E}">
        <p14:creationId xmlns:p14="http://schemas.microsoft.com/office/powerpoint/2010/main" val="2716078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761970" rtl="0" eaLnBrk="1" latinLnBrk="0" hangingPunct="1">
        <a:spcBef>
          <a:spcPct val="0"/>
        </a:spcBef>
        <a:buNone/>
        <a:defRPr sz="3000" kern="1200">
          <a:solidFill>
            <a:schemeClr val="bg1"/>
          </a:solidFill>
          <a:latin typeface="+mj-lt"/>
          <a:ea typeface="+mj-ea"/>
          <a:cs typeface="+mj-cs"/>
        </a:defRPr>
      </a:lvl1pPr>
    </p:titleStyle>
    <p:bodyStyle>
      <a:lvl1pPr marL="285739" indent="-285739" algn="l" defTabSz="761970" rtl="0" eaLnBrk="1" latinLnBrk="0" hangingPunct="1">
        <a:spcBef>
          <a:spcPts val="1667"/>
        </a:spcBef>
        <a:buClr>
          <a:schemeClr val="accent1"/>
        </a:buClr>
        <a:buFont typeface="Wingdings 2" pitchFamily="18" charset="2"/>
        <a:buChar char=""/>
        <a:defRPr sz="1667" kern="1200">
          <a:solidFill>
            <a:schemeClr val="tx1">
              <a:lumMod val="65000"/>
              <a:lumOff val="35000"/>
            </a:schemeClr>
          </a:solidFill>
          <a:latin typeface="+mn-lt"/>
          <a:ea typeface="+mn-ea"/>
          <a:cs typeface="+mn-cs"/>
        </a:defRPr>
      </a:lvl1pPr>
      <a:lvl2pPr marL="571477" indent="-280447" algn="l" defTabSz="761970" rtl="0" eaLnBrk="1" latinLnBrk="0" hangingPunct="1">
        <a:spcBef>
          <a:spcPts val="500"/>
        </a:spcBef>
        <a:buClr>
          <a:schemeClr val="accent1">
            <a:lumMod val="50000"/>
          </a:schemeClr>
        </a:buClr>
        <a:buFont typeface="Wingdings 2" pitchFamily="18" charset="2"/>
        <a:buChar char=""/>
        <a:defRPr sz="1500" kern="1200">
          <a:solidFill>
            <a:schemeClr val="tx1">
              <a:lumMod val="65000"/>
              <a:lumOff val="35000"/>
            </a:schemeClr>
          </a:solidFill>
          <a:latin typeface="+mn-lt"/>
          <a:ea typeface="+mn-ea"/>
          <a:cs typeface="+mn-cs"/>
        </a:defRPr>
      </a:lvl2pPr>
      <a:lvl3pPr marL="862507" indent="-291030" algn="l" defTabSz="761970" rtl="0" eaLnBrk="1" latinLnBrk="0" hangingPunct="1">
        <a:spcBef>
          <a:spcPts val="500"/>
        </a:spcBef>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142954" indent="-280447" algn="l" defTabSz="761970" rtl="0" eaLnBrk="1" latinLnBrk="0" hangingPunct="1">
        <a:spcBef>
          <a:spcPts val="500"/>
        </a:spcBef>
        <a:buClr>
          <a:schemeClr val="accent1">
            <a:lumMod val="50000"/>
          </a:schemeClr>
        </a:buClr>
        <a:buFont typeface="Wingdings 2" pitchFamily="18" charset="2"/>
        <a:buChar char=""/>
        <a:defRPr sz="1500" kern="1200">
          <a:solidFill>
            <a:schemeClr val="tx1">
              <a:lumMod val="65000"/>
              <a:lumOff val="35000"/>
            </a:schemeClr>
          </a:solidFill>
          <a:latin typeface="+mn-lt"/>
          <a:ea typeface="+mn-ea"/>
          <a:cs typeface="+mn-cs"/>
        </a:defRPr>
      </a:lvl4pPr>
      <a:lvl5pPr marL="1433984" indent="-291030" algn="l" defTabSz="761970" rtl="0" eaLnBrk="1" latinLnBrk="0" hangingPunct="1">
        <a:spcBef>
          <a:spcPts val="500"/>
        </a:spcBef>
        <a:buClr>
          <a:schemeClr val="accent1"/>
        </a:buClr>
        <a:buFont typeface="Wingdings 2" pitchFamily="18" charset="2"/>
        <a:buChar char=""/>
        <a:defRPr sz="1500" kern="1200">
          <a:solidFill>
            <a:schemeClr val="tx1">
              <a:lumMod val="65000"/>
              <a:lumOff val="35000"/>
            </a:schemeClr>
          </a:solidFill>
          <a:latin typeface="+mn-lt"/>
          <a:ea typeface="+mn-ea"/>
          <a:cs typeface="+mn-cs"/>
        </a:defRPr>
      </a:lvl5pPr>
      <a:lvl6pPr marL="1713109" indent="-287062" algn="l" defTabSz="761970" rtl="0" eaLnBrk="1" latinLnBrk="0" hangingPunct="1">
        <a:spcBef>
          <a:spcPct val="20000"/>
        </a:spcBef>
        <a:buClr>
          <a:schemeClr val="accent1">
            <a:lumMod val="50000"/>
          </a:schemeClr>
        </a:buClr>
        <a:buFont typeface="Wingdings 2" pitchFamily="18" charset="2"/>
        <a:buChar char=""/>
        <a:defRPr lang="en-US" sz="1500" kern="1200" dirty="0" smtClean="0">
          <a:solidFill>
            <a:schemeClr val="tx1">
              <a:lumMod val="65000"/>
              <a:lumOff val="35000"/>
            </a:schemeClr>
          </a:solidFill>
          <a:latin typeface="+mn-lt"/>
          <a:ea typeface="+mn-ea"/>
          <a:cs typeface="+mn-cs"/>
        </a:defRPr>
      </a:lvl6pPr>
      <a:lvl7pPr marL="1998848" indent="-287062" algn="l" defTabSz="761970" rtl="0" eaLnBrk="1" latinLnBrk="0" hangingPunct="1">
        <a:spcBef>
          <a:spcPct val="20000"/>
        </a:spcBef>
        <a:buClr>
          <a:schemeClr val="accent1"/>
        </a:buClr>
        <a:buFont typeface="Wingdings 2" pitchFamily="18" charset="2"/>
        <a:buChar char=""/>
        <a:defRPr lang="en-US" sz="1500" kern="1200" dirty="0" smtClean="0">
          <a:solidFill>
            <a:schemeClr val="tx1">
              <a:lumMod val="65000"/>
              <a:lumOff val="35000"/>
            </a:schemeClr>
          </a:solidFill>
          <a:latin typeface="+mn-lt"/>
          <a:ea typeface="+mn-ea"/>
          <a:cs typeface="+mn-cs"/>
        </a:defRPr>
      </a:lvl7pPr>
      <a:lvl8pPr marL="2285909" indent="-287062" algn="l" defTabSz="761970" rtl="0" eaLnBrk="1" latinLnBrk="0" hangingPunct="1">
        <a:spcBef>
          <a:spcPct val="20000"/>
        </a:spcBef>
        <a:buClr>
          <a:schemeClr val="accent1">
            <a:lumMod val="50000"/>
          </a:schemeClr>
        </a:buClr>
        <a:buFont typeface="Wingdings 2" pitchFamily="18" charset="2"/>
        <a:buChar char=""/>
        <a:defRPr lang="en-US" sz="1500" kern="1200" dirty="0" smtClean="0">
          <a:solidFill>
            <a:schemeClr val="tx1">
              <a:lumMod val="65000"/>
              <a:lumOff val="35000"/>
            </a:schemeClr>
          </a:solidFill>
          <a:latin typeface="+mn-lt"/>
          <a:ea typeface="+mn-ea"/>
          <a:cs typeface="+mn-cs"/>
        </a:defRPr>
      </a:lvl8pPr>
      <a:lvl9pPr marL="2572970" indent="-287062" algn="l" defTabSz="761970" rtl="0" eaLnBrk="1" latinLnBrk="0" hangingPunct="1">
        <a:spcBef>
          <a:spcPct val="20000"/>
        </a:spcBef>
        <a:buClr>
          <a:schemeClr val="accent1"/>
        </a:buClr>
        <a:buFont typeface="Wingdings 2" pitchFamily="18" charset="2"/>
        <a:buChar char=""/>
        <a:defRPr lang="en-US" sz="1500" kern="1200" dirty="0">
          <a:solidFill>
            <a:schemeClr val="tx1">
              <a:lumMod val="65000"/>
              <a:lumOff val="35000"/>
            </a:schemeClr>
          </a:solidFill>
          <a:latin typeface="+mn-lt"/>
          <a:ea typeface="+mn-ea"/>
          <a:cs typeface="+mn-cs"/>
        </a:defRPr>
      </a:lvl9pPr>
    </p:bodyStyle>
    <p:otherStyle>
      <a:defPPr>
        <a:defRPr/>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936547"/>
            <a:ext cx="8913813" cy="7620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162969"/>
            <a:ext cx="7610476" cy="30589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56883"/>
            <a:ext cx="2133600" cy="304271"/>
          </a:xfrm>
          <a:prstGeom prst="rect">
            <a:avLst/>
          </a:prstGeom>
        </p:spPr>
        <p:txBody>
          <a:bodyPr vert="horz" lIns="91440" tIns="45720" rIns="91440" bIns="45720" rtlCol="0" anchor="ctr"/>
          <a:lstStyle>
            <a:lvl1pPr algn="r">
              <a:defRPr sz="833">
                <a:solidFill>
                  <a:schemeClr val="tx1">
                    <a:lumMod val="65000"/>
                    <a:lumOff val="35000"/>
                  </a:schemeClr>
                </a:solidFill>
              </a:defRPr>
            </a:lvl1pPr>
          </a:lstStyle>
          <a:p>
            <a:pPr defTabSz="380985"/>
            <a:fld id="{58F2DB0D-23C0-AA40-B767-DC4D5C3022A4}" type="datetimeFigureOut">
              <a:rPr lang="en-US" smtClean="0">
                <a:solidFill>
                  <a:prstClr val="black">
                    <a:lumMod val="65000"/>
                    <a:lumOff val="35000"/>
                  </a:prstClr>
                </a:solidFill>
              </a:rPr>
              <a:pPr defTabSz="380985"/>
              <a:t>12/15/2018</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1120588" y="156883"/>
            <a:ext cx="2895600" cy="304271"/>
          </a:xfrm>
          <a:prstGeom prst="rect">
            <a:avLst/>
          </a:prstGeom>
        </p:spPr>
        <p:txBody>
          <a:bodyPr vert="horz" lIns="91440" tIns="45720" rIns="91440" bIns="45720" rtlCol="0" anchor="ctr"/>
          <a:lstStyle>
            <a:lvl1pPr algn="l">
              <a:defRPr sz="833">
                <a:solidFill>
                  <a:schemeClr val="tx1">
                    <a:lumMod val="65000"/>
                    <a:lumOff val="35000"/>
                  </a:schemeClr>
                </a:solidFill>
              </a:defRPr>
            </a:lvl1pPr>
          </a:lstStyle>
          <a:p>
            <a:pPr defTabSz="380985"/>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8789894" y="5474230"/>
            <a:ext cx="457200" cy="304271"/>
          </a:xfrm>
          <a:prstGeom prst="rect">
            <a:avLst/>
          </a:prstGeom>
        </p:spPr>
        <p:txBody>
          <a:bodyPr vert="horz" lIns="91440" tIns="45720" rIns="91440" bIns="45720" rtlCol="0" anchor="ctr"/>
          <a:lstStyle>
            <a:lvl1pPr algn="ctr">
              <a:defRPr sz="667">
                <a:solidFill>
                  <a:schemeClr val="tx1">
                    <a:lumMod val="65000"/>
                    <a:lumOff val="35000"/>
                  </a:schemeClr>
                </a:solidFill>
              </a:defRPr>
            </a:lvl1pPr>
          </a:lstStyle>
          <a:p>
            <a:pPr defTabSz="380985"/>
            <a:fld id="{341F9FD6-F97D-2542-96B6-D20DB58A82C6}" type="slidenum">
              <a:rPr lang="en-US" smtClean="0">
                <a:solidFill>
                  <a:prstClr val="black">
                    <a:lumMod val="65000"/>
                    <a:lumOff val="35000"/>
                  </a:prstClr>
                </a:solidFill>
              </a:rPr>
              <a:pPr defTabSz="380985"/>
              <a:t>‹#›</a:t>
            </a:fld>
            <a:endParaRPr lang="en-US">
              <a:solidFill>
                <a:prstClr val="black">
                  <a:lumMod val="65000"/>
                  <a:lumOff val="35000"/>
                </a:prstClr>
              </a:solidFill>
            </a:endParaRPr>
          </a:p>
        </p:txBody>
      </p:sp>
      <p:sp>
        <p:nvSpPr>
          <p:cNvPr id="7" name="Rectangle 6"/>
          <p:cNvSpPr/>
          <p:nvPr/>
        </p:nvSpPr>
        <p:spPr>
          <a:xfrm>
            <a:off x="914401" y="0"/>
            <a:ext cx="7999413" cy="1524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0985"/>
            <a:endParaRPr sz="1500">
              <a:solidFill>
                <a:prstClr val="white"/>
              </a:solidFill>
            </a:endParaRPr>
          </a:p>
        </p:txBody>
      </p:sp>
      <p:sp>
        <p:nvSpPr>
          <p:cNvPr id="8" name="Rectangle 7"/>
          <p:cNvSpPr/>
          <p:nvPr/>
        </p:nvSpPr>
        <p:spPr>
          <a:xfrm>
            <a:off x="914401" y="5562600"/>
            <a:ext cx="7999413" cy="1524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0985"/>
            <a:endParaRPr sz="1500">
              <a:solidFill>
                <a:prstClr val="white"/>
              </a:solidFill>
            </a:endParaRPr>
          </a:p>
        </p:txBody>
      </p:sp>
    </p:spTree>
    <p:extLst>
      <p:ext uri="{BB962C8B-B14F-4D97-AF65-F5344CB8AC3E}">
        <p14:creationId xmlns:p14="http://schemas.microsoft.com/office/powerpoint/2010/main" val="145451556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marL="0" indent="0" algn="l" defTabSz="761970" rtl="0" eaLnBrk="1" latinLnBrk="0" hangingPunct="1">
        <a:spcBef>
          <a:spcPct val="0"/>
        </a:spcBef>
        <a:buNone/>
        <a:defRPr sz="3000" kern="1200">
          <a:solidFill>
            <a:schemeClr val="bg1"/>
          </a:solidFill>
          <a:latin typeface="+mj-lt"/>
          <a:ea typeface="+mj-ea"/>
          <a:cs typeface="+mj-cs"/>
        </a:defRPr>
      </a:lvl1pPr>
    </p:titleStyle>
    <p:bodyStyle>
      <a:lvl1pPr marL="285739" indent="-285739" algn="l" defTabSz="761970" rtl="0" eaLnBrk="1" latinLnBrk="0" hangingPunct="1">
        <a:spcBef>
          <a:spcPts val="1667"/>
        </a:spcBef>
        <a:buClr>
          <a:schemeClr val="accent1"/>
        </a:buClr>
        <a:buFont typeface="Wingdings 2" pitchFamily="18" charset="2"/>
        <a:buChar char=""/>
        <a:defRPr sz="1667" kern="1200">
          <a:solidFill>
            <a:schemeClr val="tx1">
              <a:lumMod val="65000"/>
              <a:lumOff val="35000"/>
            </a:schemeClr>
          </a:solidFill>
          <a:latin typeface="+mn-lt"/>
          <a:ea typeface="+mn-ea"/>
          <a:cs typeface="+mn-cs"/>
        </a:defRPr>
      </a:lvl1pPr>
      <a:lvl2pPr marL="571477" indent="-280447" algn="l" defTabSz="761970" rtl="0" eaLnBrk="1" latinLnBrk="0" hangingPunct="1">
        <a:spcBef>
          <a:spcPts val="500"/>
        </a:spcBef>
        <a:buClr>
          <a:schemeClr val="accent1">
            <a:lumMod val="50000"/>
          </a:schemeClr>
        </a:buClr>
        <a:buFont typeface="Wingdings 2" pitchFamily="18" charset="2"/>
        <a:buChar char=""/>
        <a:defRPr sz="1500" kern="1200">
          <a:solidFill>
            <a:schemeClr val="tx1">
              <a:lumMod val="65000"/>
              <a:lumOff val="35000"/>
            </a:schemeClr>
          </a:solidFill>
          <a:latin typeface="+mn-lt"/>
          <a:ea typeface="+mn-ea"/>
          <a:cs typeface="+mn-cs"/>
        </a:defRPr>
      </a:lvl2pPr>
      <a:lvl3pPr marL="862507" indent="-291030" algn="l" defTabSz="761970" rtl="0" eaLnBrk="1" latinLnBrk="0" hangingPunct="1">
        <a:spcBef>
          <a:spcPts val="500"/>
        </a:spcBef>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142954" indent="-280447" algn="l" defTabSz="761970" rtl="0" eaLnBrk="1" latinLnBrk="0" hangingPunct="1">
        <a:spcBef>
          <a:spcPts val="500"/>
        </a:spcBef>
        <a:buClr>
          <a:schemeClr val="accent1">
            <a:lumMod val="50000"/>
          </a:schemeClr>
        </a:buClr>
        <a:buFont typeface="Wingdings 2" pitchFamily="18" charset="2"/>
        <a:buChar char=""/>
        <a:defRPr sz="1500" kern="1200">
          <a:solidFill>
            <a:schemeClr val="tx1">
              <a:lumMod val="65000"/>
              <a:lumOff val="35000"/>
            </a:schemeClr>
          </a:solidFill>
          <a:latin typeface="+mn-lt"/>
          <a:ea typeface="+mn-ea"/>
          <a:cs typeface="+mn-cs"/>
        </a:defRPr>
      </a:lvl4pPr>
      <a:lvl5pPr marL="1433984" indent="-291030" algn="l" defTabSz="761970" rtl="0" eaLnBrk="1" latinLnBrk="0" hangingPunct="1">
        <a:spcBef>
          <a:spcPts val="500"/>
        </a:spcBef>
        <a:buClr>
          <a:schemeClr val="accent1"/>
        </a:buClr>
        <a:buFont typeface="Wingdings 2" pitchFamily="18" charset="2"/>
        <a:buChar char=""/>
        <a:defRPr sz="1500" kern="1200">
          <a:solidFill>
            <a:schemeClr val="tx1">
              <a:lumMod val="65000"/>
              <a:lumOff val="35000"/>
            </a:schemeClr>
          </a:solidFill>
          <a:latin typeface="+mn-lt"/>
          <a:ea typeface="+mn-ea"/>
          <a:cs typeface="+mn-cs"/>
        </a:defRPr>
      </a:lvl5pPr>
      <a:lvl6pPr marL="1713109" indent="-287062" algn="l" defTabSz="761970" rtl="0" eaLnBrk="1" latinLnBrk="0" hangingPunct="1">
        <a:spcBef>
          <a:spcPct val="20000"/>
        </a:spcBef>
        <a:buClr>
          <a:schemeClr val="accent1">
            <a:lumMod val="50000"/>
          </a:schemeClr>
        </a:buClr>
        <a:buFont typeface="Wingdings 2" pitchFamily="18" charset="2"/>
        <a:buChar char=""/>
        <a:defRPr lang="en-US" sz="1500" kern="1200" dirty="0" smtClean="0">
          <a:solidFill>
            <a:schemeClr val="tx1">
              <a:lumMod val="65000"/>
              <a:lumOff val="35000"/>
            </a:schemeClr>
          </a:solidFill>
          <a:latin typeface="+mn-lt"/>
          <a:ea typeface="+mn-ea"/>
          <a:cs typeface="+mn-cs"/>
        </a:defRPr>
      </a:lvl6pPr>
      <a:lvl7pPr marL="1998848" indent="-287062" algn="l" defTabSz="761970" rtl="0" eaLnBrk="1" latinLnBrk="0" hangingPunct="1">
        <a:spcBef>
          <a:spcPct val="20000"/>
        </a:spcBef>
        <a:buClr>
          <a:schemeClr val="accent1"/>
        </a:buClr>
        <a:buFont typeface="Wingdings 2" pitchFamily="18" charset="2"/>
        <a:buChar char=""/>
        <a:defRPr lang="en-US" sz="1500" kern="1200" dirty="0" smtClean="0">
          <a:solidFill>
            <a:schemeClr val="tx1">
              <a:lumMod val="65000"/>
              <a:lumOff val="35000"/>
            </a:schemeClr>
          </a:solidFill>
          <a:latin typeface="+mn-lt"/>
          <a:ea typeface="+mn-ea"/>
          <a:cs typeface="+mn-cs"/>
        </a:defRPr>
      </a:lvl7pPr>
      <a:lvl8pPr marL="2285909" indent="-287062" algn="l" defTabSz="761970" rtl="0" eaLnBrk="1" latinLnBrk="0" hangingPunct="1">
        <a:spcBef>
          <a:spcPct val="20000"/>
        </a:spcBef>
        <a:buClr>
          <a:schemeClr val="accent1">
            <a:lumMod val="50000"/>
          </a:schemeClr>
        </a:buClr>
        <a:buFont typeface="Wingdings 2" pitchFamily="18" charset="2"/>
        <a:buChar char=""/>
        <a:defRPr lang="en-US" sz="1500" kern="1200" dirty="0" smtClean="0">
          <a:solidFill>
            <a:schemeClr val="tx1">
              <a:lumMod val="65000"/>
              <a:lumOff val="35000"/>
            </a:schemeClr>
          </a:solidFill>
          <a:latin typeface="+mn-lt"/>
          <a:ea typeface="+mn-ea"/>
          <a:cs typeface="+mn-cs"/>
        </a:defRPr>
      </a:lvl8pPr>
      <a:lvl9pPr marL="2572970" indent="-287062" algn="l" defTabSz="761970" rtl="0" eaLnBrk="1" latinLnBrk="0" hangingPunct="1">
        <a:spcBef>
          <a:spcPct val="20000"/>
        </a:spcBef>
        <a:buClr>
          <a:schemeClr val="accent1"/>
        </a:buClr>
        <a:buFont typeface="Wingdings 2" pitchFamily="18" charset="2"/>
        <a:buChar char=""/>
        <a:defRPr lang="en-US" sz="1500" kern="1200" dirty="0">
          <a:solidFill>
            <a:schemeClr val="tx1">
              <a:lumMod val="65000"/>
              <a:lumOff val="35000"/>
            </a:schemeClr>
          </a:solidFill>
          <a:latin typeface="+mn-lt"/>
          <a:ea typeface="+mn-ea"/>
          <a:cs typeface="+mn-cs"/>
        </a:defRPr>
      </a:lvl9pPr>
    </p:bodyStyle>
    <p:otherStyle>
      <a:defPPr>
        <a:defRPr/>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9.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2.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9.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2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2.jpeg"/><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20.w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2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2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5.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26.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26.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27.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27.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2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28.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9.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3.emf"/><Relationship Id="rId5" Type="http://schemas.openxmlformats.org/officeDocument/2006/relationships/oleObject" Target="../embeddings/oleObject16.bin"/><Relationship Id="rId4" Type="http://schemas.openxmlformats.org/officeDocument/2006/relationships/image" Target="../media/image32.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image" Target="../media/image40.png"/><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39.e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6.e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oleObject" Target="../embeddings/oleObject21.bin"/></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16.vml"/><Relationship Id="rId5" Type="http://schemas.openxmlformats.org/officeDocument/2006/relationships/image" Target="../media/image49.wmf"/><Relationship Id="rId4" Type="http://schemas.openxmlformats.org/officeDocument/2006/relationships/oleObject" Target="../embeddings/oleObject23.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xml"/><Relationship Id="rId1" Type="http://schemas.openxmlformats.org/officeDocument/2006/relationships/vmlDrawing" Target="../drawings/vmlDrawing17.vml"/><Relationship Id="rId4" Type="http://schemas.openxmlformats.org/officeDocument/2006/relationships/image" Target="../media/image51.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2.xml"/><Relationship Id="rId5" Type="http://schemas.openxmlformats.org/officeDocument/2006/relationships/image" Target="../media/image57.png"/><Relationship Id="rId4" Type="http://schemas.openxmlformats.org/officeDocument/2006/relationships/image" Target="../media/image56.png"/></Relationships>
</file>

<file path=ppt/slides/_rels/slide7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xml"/><Relationship Id="rId1" Type="http://schemas.openxmlformats.org/officeDocument/2006/relationships/vmlDrawing" Target="../drawings/vmlDrawing18.vml"/><Relationship Id="rId4" Type="http://schemas.openxmlformats.org/officeDocument/2006/relationships/image" Target="../media/image65.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txBox="1">
            <a:spLocks/>
          </p:cNvSpPr>
          <p:nvPr/>
        </p:nvSpPr>
        <p:spPr>
          <a:xfrm>
            <a:off x="4731" y="188144"/>
            <a:ext cx="8229600" cy="535756"/>
          </a:xfrm>
          <a:prstGeom prst="rect">
            <a:avLst/>
          </a:prstGeom>
        </p:spPr>
        <p:txBody>
          <a:bodyPr vert="horz" lIns="91440" tIns="45720" rIns="91440" bIns="45720" rtlCol="0" anchor="t">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schemeClr val="accent5">
                    <a:lumMod val="75000"/>
                  </a:schemeClr>
                </a:solidFill>
                <a:latin typeface="Times New Roman" pitchFamily="18" charset="0"/>
                <a:cs typeface="Times New Roman" pitchFamily="18" charset="0"/>
              </a:rPr>
              <a:t>Agenda</a:t>
            </a:r>
            <a:endParaRPr lang="en-US" sz="3200" dirty="0">
              <a:solidFill>
                <a:schemeClr val="accent5">
                  <a:lumMod val="75000"/>
                </a:schemeClr>
              </a:solidFill>
              <a:latin typeface="Times New Roman" pitchFamily="18" charset="0"/>
              <a:cs typeface="Times New Roman" pitchFamily="18" charset="0"/>
            </a:endParaRPr>
          </a:p>
        </p:txBody>
      </p:sp>
      <p:sp>
        <p:nvSpPr>
          <p:cNvPr id="3" name="TextBox 2"/>
          <p:cNvSpPr txBox="1"/>
          <p:nvPr/>
        </p:nvSpPr>
        <p:spPr>
          <a:xfrm>
            <a:off x="381000" y="800100"/>
            <a:ext cx="7086600" cy="2954655"/>
          </a:xfrm>
          <a:prstGeom prst="rect">
            <a:avLst/>
          </a:prstGeom>
          <a:noFill/>
        </p:spPr>
        <p:txBody>
          <a:bodyPr wrap="square" rtlCol="0">
            <a:spAutoFit/>
          </a:bodyPr>
          <a:lstStyle/>
          <a:p>
            <a:r>
              <a:rPr lang="en-US" dirty="0" smtClean="0"/>
              <a:t>Decision Tree</a:t>
            </a:r>
            <a:endParaRPr lang="en-US" dirty="0" smtClean="0"/>
          </a:p>
          <a:p>
            <a:pPr marL="457200" lvl="2"/>
            <a:r>
              <a:rPr lang="en-US" sz="1100" dirty="0" smtClean="0"/>
              <a:t>·</a:t>
            </a:r>
            <a:r>
              <a:rPr lang="en-US" sz="1100" dirty="0"/>
              <a:t>        Intro</a:t>
            </a:r>
          </a:p>
          <a:p>
            <a:pPr marL="457200" lvl="2"/>
            <a:r>
              <a:rPr lang="en-US" sz="1100" dirty="0"/>
              <a:t>·        Concept</a:t>
            </a:r>
          </a:p>
          <a:p>
            <a:pPr marL="457200" lvl="2"/>
            <a:r>
              <a:rPr lang="en-US" sz="1100" dirty="0"/>
              <a:t>·        </a:t>
            </a:r>
            <a:r>
              <a:rPr lang="en-US" sz="1100" dirty="0" smtClean="0"/>
              <a:t>Entropy</a:t>
            </a:r>
            <a:endParaRPr lang="en-US" sz="1100" dirty="0"/>
          </a:p>
          <a:p>
            <a:pPr marL="457200" lvl="2"/>
            <a:r>
              <a:rPr lang="en-US" sz="1100" dirty="0"/>
              <a:t>·        Information Gain</a:t>
            </a:r>
          </a:p>
          <a:p>
            <a:pPr marL="457200" lvl="2"/>
            <a:r>
              <a:rPr lang="en-US" sz="1100" dirty="0"/>
              <a:t>·        Forward Pruning</a:t>
            </a:r>
          </a:p>
          <a:p>
            <a:pPr marL="457200" lvl="2"/>
            <a:r>
              <a:rPr lang="en-US" sz="1100" dirty="0"/>
              <a:t>·        Backward Pruning</a:t>
            </a:r>
          </a:p>
          <a:p>
            <a:pPr marL="457200" lvl="2"/>
            <a:r>
              <a:rPr lang="en-US" sz="1100" dirty="0"/>
              <a:t>·        Implementation of </a:t>
            </a:r>
            <a:r>
              <a:rPr lang="en-US" sz="1100" dirty="0" smtClean="0"/>
              <a:t>C5.0</a:t>
            </a:r>
          </a:p>
          <a:p>
            <a:r>
              <a:rPr lang="en-US" dirty="0"/>
              <a:t>Boosting &amp; </a:t>
            </a:r>
            <a:r>
              <a:rPr lang="en-US" dirty="0" smtClean="0"/>
              <a:t>Bagging</a:t>
            </a:r>
            <a:endParaRPr lang="en-US" sz="2800" dirty="0"/>
          </a:p>
          <a:p>
            <a:pPr lvl="1"/>
            <a:r>
              <a:rPr lang="en-US" sz="1100" dirty="0"/>
              <a:t>·        Intro</a:t>
            </a:r>
          </a:p>
          <a:p>
            <a:pPr lvl="1"/>
            <a:r>
              <a:rPr lang="en-US" sz="1100" dirty="0"/>
              <a:t>·        What is Bagging and Boosting</a:t>
            </a:r>
          </a:p>
          <a:p>
            <a:pPr lvl="1"/>
            <a:r>
              <a:rPr lang="en-US" sz="1100" dirty="0"/>
              <a:t>·        Comparing the results of Boosting and single model</a:t>
            </a:r>
          </a:p>
          <a:p>
            <a:pPr lvl="1"/>
            <a:r>
              <a:rPr lang="en-US" sz="1100" dirty="0"/>
              <a:t>·        Parameters in </a:t>
            </a:r>
            <a:r>
              <a:rPr lang="en-US" sz="1100" dirty="0" smtClean="0"/>
              <a:t>Boosting</a:t>
            </a:r>
          </a:p>
          <a:p>
            <a:endParaRPr lang="en-US" sz="1100" dirty="0"/>
          </a:p>
          <a:p>
            <a:pPr marL="0" lvl="1"/>
            <a:r>
              <a:rPr lang="en-US" dirty="0"/>
              <a:t>Bias &amp; </a:t>
            </a:r>
            <a:r>
              <a:rPr lang="en-US" dirty="0" smtClean="0"/>
              <a:t>Variance</a:t>
            </a:r>
            <a:endParaRPr lang="en-US" sz="1100" dirty="0" smtClean="0"/>
          </a:p>
        </p:txBody>
      </p:sp>
    </p:spTree>
    <p:extLst>
      <p:ext uri="{BB962C8B-B14F-4D97-AF65-F5344CB8AC3E}">
        <p14:creationId xmlns:p14="http://schemas.microsoft.com/office/powerpoint/2010/main" val="3606735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7"/>
          <p:cNvGrpSpPr/>
          <p:nvPr/>
        </p:nvGrpSpPr>
        <p:grpSpPr>
          <a:xfrm>
            <a:off x="796888" y="952500"/>
            <a:ext cx="3335226" cy="1386858"/>
            <a:chOff x="41865" y="1156957"/>
            <a:chExt cx="4002271" cy="1664229"/>
          </a:xfrm>
        </p:grpSpPr>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865" y="1156957"/>
              <a:ext cx="2362826" cy="1664229"/>
            </a:xfrm>
            <a:prstGeom prst="rect">
              <a:avLst/>
            </a:prstGeom>
          </p:spPr>
        </p:pic>
        <p:sp>
          <p:nvSpPr>
            <p:cNvPr id="9" name="TextBox 8"/>
            <p:cNvSpPr txBox="1"/>
            <p:nvPr/>
          </p:nvSpPr>
          <p:spPr>
            <a:xfrm>
              <a:off x="2404691" y="1156957"/>
              <a:ext cx="1639445" cy="634173"/>
            </a:xfrm>
            <a:prstGeom prst="rect">
              <a:avLst/>
            </a:prstGeom>
            <a:solidFill>
              <a:srgbClr val="008000"/>
            </a:solidFill>
            <a:ln>
              <a:solidFill>
                <a:srgbClr val="008000"/>
              </a:solidFill>
              <a:prstDash val="dash"/>
            </a:ln>
            <a:effectLst>
              <a:innerShdw blurRad="63500" dist="50800" dir="13500000">
                <a:srgbClr val="000000">
                  <a:alpha val="50000"/>
                </a:srgbClr>
              </a:innerShdw>
            </a:effectLst>
          </p:spPr>
          <p:txBody>
            <a:bodyPr wrap="square" rtlCol="0">
              <a:spAutoFit/>
            </a:bodyPr>
            <a:lstStyle/>
            <a:p>
              <a:pPr algn="ctr"/>
              <a:r>
                <a:rPr lang="en-US" sz="1417" dirty="0">
                  <a:solidFill>
                    <a:schemeClr val="bg1"/>
                  </a:solidFill>
                </a:rPr>
                <a:t>Collect Raw (Input) Data</a:t>
              </a:r>
            </a:p>
          </p:txBody>
        </p:sp>
      </p:grpSp>
      <p:grpSp>
        <p:nvGrpSpPr>
          <p:cNvPr id="4" name="Group 58"/>
          <p:cNvGrpSpPr/>
          <p:nvPr/>
        </p:nvGrpSpPr>
        <p:grpSpPr>
          <a:xfrm>
            <a:off x="4743965" y="947872"/>
            <a:ext cx="3620338" cy="1484750"/>
            <a:chOff x="4778358" y="1151403"/>
            <a:chExt cx="4344405" cy="1781700"/>
          </a:xfrm>
        </p:grpSpPr>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59937" y="1151403"/>
              <a:ext cx="2362826" cy="1781700"/>
            </a:xfrm>
            <a:prstGeom prst="rect">
              <a:avLst/>
            </a:prstGeom>
          </p:spPr>
        </p:pic>
        <p:sp>
          <p:nvSpPr>
            <p:cNvPr id="10" name="TextBox 9"/>
            <p:cNvSpPr txBox="1"/>
            <p:nvPr/>
          </p:nvSpPr>
          <p:spPr>
            <a:xfrm>
              <a:off x="4778358" y="1156957"/>
              <a:ext cx="1981580" cy="634174"/>
            </a:xfrm>
            <a:prstGeom prst="rect">
              <a:avLst/>
            </a:prstGeom>
            <a:solidFill>
              <a:srgbClr val="008000"/>
            </a:solidFill>
            <a:ln>
              <a:solidFill>
                <a:srgbClr val="008000"/>
              </a:solidFill>
              <a:prstDash val="dash"/>
            </a:ln>
            <a:effectLst>
              <a:innerShdw blurRad="63500" dist="50800" dir="13500000">
                <a:srgbClr val="000000">
                  <a:alpha val="50000"/>
                </a:srgbClr>
              </a:innerShdw>
            </a:effectLst>
          </p:spPr>
          <p:txBody>
            <a:bodyPr wrap="square" rtlCol="0">
              <a:spAutoFit/>
            </a:bodyPr>
            <a:lstStyle/>
            <a:p>
              <a:pPr algn="ctr"/>
              <a:r>
                <a:rPr lang="en-US" sz="1417" dirty="0">
                  <a:solidFill>
                    <a:srgbClr val="FFFFFF"/>
                  </a:solidFill>
                </a:rPr>
                <a:t>Collect (Output) Ground Truth!</a:t>
              </a:r>
            </a:p>
          </p:txBody>
        </p:sp>
      </p:grpSp>
      <p:sp>
        <p:nvSpPr>
          <p:cNvPr id="12" name="TextBox 11"/>
          <p:cNvSpPr txBox="1"/>
          <p:nvPr/>
        </p:nvSpPr>
        <p:spPr>
          <a:xfrm>
            <a:off x="6350000" y="2724149"/>
            <a:ext cx="1969022" cy="553998"/>
          </a:xfrm>
          <a:prstGeom prst="rect">
            <a:avLst/>
          </a:prstGeom>
          <a:solidFill>
            <a:srgbClr val="3366FF"/>
          </a:solidFill>
          <a:ln>
            <a:solidFill>
              <a:srgbClr val="3366FF"/>
            </a:solidFill>
            <a:prstDash val="dash"/>
          </a:ln>
          <a:effectLst>
            <a:innerShdw blurRad="63500" dist="50800" dir="13500000">
              <a:srgbClr val="000000">
                <a:alpha val="50000"/>
              </a:srgbClr>
            </a:innerShdw>
          </a:effectLst>
        </p:spPr>
        <p:txBody>
          <a:bodyPr wrap="square" rtlCol="0">
            <a:spAutoFit/>
          </a:bodyPr>
          <a:lstStyle/>
          <a:p>
            <a:pPr algn="ctr"/>
            <a:r>
              <a:rPr lang="en-US" sz="1500" dirty="0">
                <a:solidFill>
                  <a:schemeClr val="bg1"/>
                </a:solidFill>
              </a:rPr>
              <a:t>Choose Model type &amp; complexity</a:t>
            </a:r>
          </a:p>
        </p:txBody>
      </p:sp>
      <p:grpSp>
        <p:nvGrpSpPr>
          <p:cNvPr id="5" name="Group 59"/>
          <p:cNvGrpSpPr/>
          <p:nvPr/>
        </p:nvGrpSpPr>
        <p:grpSpPr>
          <a:xfrm>
            <a:off x="2765909" y="1480977"/>
            <a:ext cx="1978055" cy="1073466"/>
            <a:chOff x="2404691" y="1791130"/>
            <a:chExt cx="2373666" cy="1288160"/>
          </a:xfrm>
        </p:grpSpPr>
        <p:sp>
          <p:nvSpPr>
            <p:cNvPr id="11" name="TextBox 10"/>
            <p:cNvSpPr txBox="1"/>
            <p:nvPr/>
          </p:nvSpPr>
          <p:spPr>
            <a:xfrm>
              <a:off x="2404691" y="2183429"/>
              <a:ext cx="2373666" cy="895861"/>
            </a:xfrm>
            <a:prstGeom prst="rect">
              <a:avLst/>
            </a:prstGeom>
            <a:solidFill>
              <a:srgbClr val="3366FF"/>
            </a:solidFill>
            <a:ln>
              <a:solidFill>
                <a:srgbClr val="3366FF"/>
              </a:solidFill>
              <a:prstDash val="dash"/>
            </a:ln>
            <a:effectLst>
              <a:innerShdw blurRad="63500" dist="50800" dir="13500000">
                <a:srgbClr val="000000">
                  <a:alpha val="50000"/>
                </a:srgbClr>
              </a:innerShdw>
            </a:effectLst>
          </p:spPr>
          <p:txBody>
            <a:bodyPr wrap="square" rtlCol="0">
              <a:spAutoFit/>
            </a:bodyPr>
            <a:lstStyle/>
            <a:p>
              <a:pPr algn="ctr"/>
              <a:r>
                <a:rPr lang="en-US" sz="1417" dirty="0">
                  <a:solidFill>
                    <a:srgbClr val="FFFFFF"/>
                  </a:solidFill>
                </a:rPr>
                <a:t>Engineer “</a:t>
              </a:r>
              <a:r>
                <a:rPr lang="en-US" sz="1417" b="1" i="1" dirty="0">
                  <a:solidFill>
                    <a:srgbClr val="FFFFFF"/>
                  </a:solidFill>
                </a:rPr>
                <a:t>Predictive</a:t>
              </a:r>
              <a:r>
                <a:rPr lang="en-US" sz="1417" dirty="0">
                  <a:solidFill>
                    <a:srgbClr val="FFFFFF"/>
                  </a:solidFill>
                </a:rPr>
                <a:t>” features </a:t>
              </a:r>
            </a:p>
          </p:txBody>
        </p:sp>
        <p:cxnSp>
          <p:nvCxnSpPr>
            <p:cNvPr id="18" name="Straight Arrow Connector 17"/>
            <p:cNvCxnSpPr>
              <a:stCxn id="9" idx="2"/>
            </p:cNvCxnSpPr>
            <p:nvPr/>
          </p:nvCxnSpPr>
          <p:spPr>
            <a:xfrm>
              <a:off x="3224415" y="1791130"/>
              <a:ext cx="0" cy="440739"/>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 name="Group 60"/>
          <p:cNvGrpSpPr/>
          <p:nvPr/>
        </p:nvGrpSpPr>
        <p:grpSpPr>
          <a:xfrm>
            <a:off x="4404080" y="1480978"/>
            <a:ext cx="1945920" cy="1791890"/>
            <a:chOff x="4370495" y="1791130"/>
            <a:chExt cx="2335104" cy="2150267"/>
          </a:xfrm>
        </p:grpSpPr>
        <p:sp>
          <p:nvSpPr>
            <p:cNvPr id="14" name="TextBox 13"/>
            <p:cNvSpPr txBox="1"/>
            <p:nvPr/>
          </p:nvSpPr>
          <p:spPr>
            <a:xfrm>
              <a:off x="4370495" y="3276600"/>
              <a:ext cx="2030305" cy="664797"/>
            </a:xfrm>
            <a:prstGeom prst="rect">
              <a:avLst/>
            </a:prstGeom>
            <a:solidFill>
              <a:srgbClr val="FF6600"/>
            </a:solidFill>
            <a:ln>
              <a:solidFill>
                <a:srgbClr val="FF6600"/>
              </a:solidFill>
              <a:prstDash val="dash"/>
            </a:ln>
            <a:effectLst>
              <a:innerShdw blurRad="63500" dist="50800" dir="13500000">
                <a:srgbClr val="000000">
                  <a:alpha val="50000"/>
                </a:srgbClr>
              </a:innerShdw>
            </a:effectLst>
          </p:spPr>
          <p:txBody>
            <a:bodyPr wrap="square" rtlCol="0">
              <a:spAutoFit/>
            </a:bodyPr>
            <a:lstStyle/>
            <a:p>
              <a:pPr algn="ctr"/>
              <a:r>
                <a:rPr lang="en-US" sz="1500" dirty="0">
                  <a:solidFill>
                    <a:srgbClr val="FFFFFF"/>
                  </a:solidFill>
                </a:rPr>
                <a:t>“</a:t>
              </a:r>
              <a:r>
                <a:rPr lang="en-US" sz="1500" b="1" dirty="0">
                  <a:solidFill>
                    <a:srgbClr val="FFFFFF"/>
                  </a:solidFill>
                </a:rPr>
                <a:t>Train</a:t>
              </a:r>
              <a:r>
                <a:rPr lang="en-US" sz="1500" dirty="0">
                  <a:solidFill>
                    <a:srgbClr val="FFFFFF"/>
                  </a:solidFill>
                </a:rPr>
                <a:t>” an ML “Model”</a:t>
              </a:r>
            </a:p>
          </p:txBody>
        </p:sp>
        <p:cxnSp>
          <p:nvCxnSpPr>
            <p:cNvPr id="25" name="Straight Arrow Connector 24"/>
            <p:cNvCxnSpPr>
              <a:stCxn id="10" idx="2"/>
            </p:cNvCxnSpPr>
            <p:nvPr/>
          </p:nvCxnSpPr>
          <p:spPr>
            <a:xfrm>
              <a:off x="5769148" y="1791130"/>
              <a:ext cx="0" cy="1475465"/>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 name="Shape 26"/>
            <p:cNvCxnSpPr>
              <a:stCxn id="11" idx="3"/>
            </p:cNvCxnSpPr>
            <p:nvPr/>
          </p:nvCxnSpPr>
          <p:spPr>
            <a:xfrm>
              <a:off x="4778356" y="2631358"/>
              <a:ext cx="259014" cy="585350"/>
            </a:xfrm>
            <a:prstGeom prst="bentConnector2">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1"/>
              <a:endCxn id="14" idx="3"/>
            </p:cNvCxnSpPr>
            <p:nvPr/>
          </p:nvCxnSpPr>
          <p:spPr>
            <a:xfrm flipH="1" flipV="1">
              <a:off x="6400800" y="3608998"/>
              <a:ext cx="304799" cy="6335"/>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3" name="Group 61"/>
          <p:cNvGrpSpPr/>
          <p:nvPr/>
        </p:nvGrpSpPr>
        <p:grpSpPr>
          <a:xfrm>
            <a:off x="5250041" y="3272868"/>
            <a:ext cx="2905702" cy="1654769"/>
            <a:chOff x="5385649" y="3927439"/>
            <a:chExt cx="3486843" cy="1985721"/>
          </a:xfrm>
        </p:grpSpPr>
        <p:sp>
          <p:nvSpPr>
            <p:cNvPr id="15" name="TextBox 14"/>
            <p:cNvSpPr txBox="1"/>
            <p:nvPr/>
          </p:nvSpPr>
          <p:spPr>
            <a:xfrm>
              <a:off x="6096000" y="5248363"/>
              <a:ext cx="2776492" cy="664797"/>
            </a:xfrm>
            <a:prstGeom prst="rect">
              <a:avLst/>
            </a:prstGeom>
            <a:solidFill>
              <a:srgbClr val="008000"/>
            </a:solidFill>
            <a:ln>
              <a:solidFill>
                <a:srgbClr val="008000"/>
              </a:solidFill>
              <a:prstDash val="dash"/>
            </a:ln>
            <a:effectLst>
              <a:innerShdw blurRad="63500" dist="50800" dir="13500000">
                <a:srgbClr val="000000">
                  <a:alpha val="50000"/>
                </a:srgbClr>
              </a:innerShdw>
            </a:effectLst>
          </p:spPr>
          <p:txBody>
            <a:bodyPr wrap="square" rtlCol="0">
              <a:spAutoFit/>
            </a:bodyPr>
            <a:lstStyle/>
            <a:p>
              <a:pPr algn="ctr"/>
              <a:r>
                <a:rPr lang="en-US" sz="1500" dirty="0">
                  <a:solidFill>
                    <a:srgbClr val="FFFFFF"/>
                  </a:solidFill>
                </a:rPr>
                <a:t>Evaluate, Iterate, Improve Model</a:t>
              </a:r>
            </a:p>
          </p:txBody>
        </p:sp>
        <p:cxnSp>
          <p:nvCxnSpPr>
            <p:cNvPr id="33" name="Curved Connector 32"/>
            <p:cNvCxnSpPr>
              <a:stCxn id="14" idx="2"/>
              <a:endCxn id="15" idx="0"/>
            </p:cNvCxnSpPr>
            <p:nvPr/>
          </p:nvCxnSpPr>
          <p:spPr>
            <a:xfrm rot="16200000" flipH="1">
              <a:off x="5774486" y="3538602"/>
              <a:ext cx="1320923" cy="2098598"/>
            </a:xfrm>
            <a:prstGeom prst="bentConnector3">
              <a:avLst>
                <a:gd name="adj1" fmla="val 50000"/>
              </a:avLst>
            </a:prstGeom>
            <a:ln>
              <a:solidFill>
                <a:schemeClr val="accent5">
                  <a:lumMod val="50000"/>
                </a:schemeClr>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grpSp>
      <p:grpSp>
        <p:nvGrpSpPr>
          <p:cNvPr id="17" name="Group 62"/>
          <p:cNvGrpSpPr/>
          <p:nvPr/>
        </p:nvGrpSpPr>
        <p:grpSpPr>
          <a:xfrm>
            <a:off x="796888" y="2444253"/>
            <a:ext cx="5045112" cy="3197033"/>
            <a:chOff x="41865" y="2933103"/>
            <a:chExt cx="6054134" cy="3836440"/>
          </a:xfrm>
        </p:grpSpPr>
        <p:sp>
          <p:nvSpPr>
            <p:cNvPr id="16" name="TextBox 15"/>
            <p:cNvSpPr txBox="1"/>
            <p:nvPr/>
          </p:nvSpPr>
          <p:spPr>
            <a:xfrm>
              <a:off x="3210848" y="5109864"/>
              <a:ext cx="2319293" cy="1218796"/>
            </a:xfrm>
            <a:prstGeom prst="rect">
              <a:avLst/>
            </a:prstGeom>
            <a:solidFill>
              <a:srgbClr val="008000"/>
            </a:solidFill>
            <a:ln>
              <a:solidFill>
                <a:srgbClr val="008000"/>
              </a:solidFill>
              <a:prstDash val="dash"/>
            </a:ln>
            <a:effectLst>
              <a:innerShdw blurRad="63500" dist="50800" dir="13500000">
                <a:srgbClr val="000000">
                  <a:alpha val="50000"/>
                </a:srgbClr>
              </a:innerShdw>
            </a:effectLst>
          </p:spPr>
          <p:txBody>
            <a:bodyPr wrap="square" rtlCol="0">
              <a:spAutoFit/>
            </a:bodyPr>
            <a:lstStyle/>
            <a:p>
              <a:pPr algn="ctr"/>
              <a:r>
                <a:rPr lang="en-US" sz="1500" dirty="0">
                  <a:solidFill>
                    <a:srgbClr val="FFFFFF"/>
                  </a:solidFill>
                </a:rPr>
                <a:t>Deploy Model. Make Predictions on Unlabeled data</a:t>
              </a:r>
            </a:p>
          </p:txBody>
        </p:sp>
        <p:cxnSp>
          <p:nvCxnSpPr>
            <p:cNvPr id="35" name="Straight Arrow Connector 34"/>
            <p:cNvCxnSpPr>
              <a:stCxn id="15" idx="1"/>
              <a:endCxn id="16" idx="3"/>
            </p:cNvCxnSpPr>
            <p:nvPr/>
          </p:nvCxnSpPr>
          <p:spPr>
            <a:xfrm flipH="1">
              <a:off x="5530140" y="5580765"/>
              <a:ext cx="565859" cy="138497"/>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pic>
          <p:nvPicPr>
            <p:cNvPr id="38" name="Picture 37" descr="Picture 2.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41865" y="2933103"/>
              <a:ext cx="2833547" cy="3836440"/>
            </a:xfrm>
            <a:prstGeom prst="rect">
              <a:avLst/>
            </a:prstGeom>
          </p:spPr>
        </p:pic>
        <p:cxnSp>
          <p:nvCxnSpPr>
            <p:cNvPr id="51" name="Straight Arrow Connector 50"/>
            <p:cNvCxnSpPr>
              <a:stCxn id="16" idx="1"/>
            </p:cNvCxnSpPr>
            <p:nvPr/>
          </p:nvCxnSpPr>
          <p:spPr>
            <a:xfrm flipH="1" flipV="1">
              <a:off x="2775098" y="5571529"/>
              <a:ext cx="435750" cy="147733"/>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28" name="Title 1"/>
          <p:cNvSpPr txBox="1">
            <a:spLocks/>
          </p:cNvSpPr>
          <p:nvPr/>
        </p:nvSpPr>
        <p:spPr>
          <a:xfrm>
            <a:off x="762000" y="151933"/>
            <a:ext cx="7428178" cy="762000"/>
          </a:xfrm>
          <a:prstGeom prst="rect">
            <a:avLst/>
          </a:prstGeom>
          <a:solidFill>
            <a:schemeClr val="tx2"/>
          </a:solidFill>
        </p:spPr>
        <p:txBody>
          <a:bodyPr vert="horz" lIns="990600" tIns="38100" rIns="228600" bIns="3810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z="3000" dirty="0"/>
              <a:t>Feature Engineering</a:t>
            </a:r>
          </a:p>
        </p:txBody>
      </p:sp>
      <p:sp>
        <p:nvSpPr>
          <p:cNvPr id="26" name="Oval 25"/>
          <p:cNvSpPr/>
          <p:nvPr/>
        </p:nvSpPr>
        <p:spPr>
          <a:xfrm>
            <a:off x="2394297" y="1551502"/>
            <a:ext cx="2785868" cy="1117457"/>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241602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4547"/>
            <a:ext cx="7428178" cy="762000"/>
          </a:xfrm>
        </p:spPr>
        <p:txBody>
          <a:bodyPr/>
          <a:lstStyle/>
          <a:p>
            <a:r>
              <a:rPr lang="en-US" dirty="0" smtClean="0"/>
              <a:t>Two Mindsets to Modeling</a:t>
            </a:r>
            <a:endParaRPr lang="en-US" dirty="0"/>
          </a:p>
        </p:txBody>
      </p:sp>
      <p:sp>
        <p:nvSpPr>
          <p:cNvPr id="4" name="Content Placeholder 3"/>
          <p:cNvSpPr>
            <a:spLocks noGrp="1"/>
          </p:cNvSpPr>
          <p:nvPr>
            <p:ph sz="quarter" idx="1"/>
          </p:nvPr>
        </p:nvSpPr>
        <p:spPr>
          <a:xfrm>
            <a:off x="1143000" y="1028700"/>
            <a:ext cx="3237838" cy="1638300"/>
          </a:xfrm>
        </p:spPr>
        <p:txBody>
          <a:bodyPr>
            <a:normAutofit fontScale="92500" lnSpcReduction="10000"/>
          </a:bodyPr>
          <a:lstStyle/>
          <a:p>
            <a:pPr>
              <a:buNone/>
            </a:pPr>
            <a:r>
              <a:rPr lang="en-US" sz="2333" b="1" dirty="0"/>
              <a:t>Model-Centric</a:t>
            </a:r>
          </a:p>
          <a:p>
            <a:pPr marL="238115" indent="-238115">
              <a:buFont typeface="Arial" pitchFamily="34" charset="0"/>
              <a:buChar char="•"/>
            </a:pPr>
            <a:r>
              <a:rPr lang="en-US" dirty="0" smtClean="0"/>
              <a:t>Throw all features in!</a:t>
            </a:r>
          </a:p>
          <a:p>
            <a:pPr marL="238115" indent="-238115">
              <a:buFont typeface="Arial" pitchFamily="34" charset="0"/>
              <a:buChar char="•"/>
            </a:pPr>
            <a:r>
              <a:rPr lang="en-US" dirty="0" smtClean="0"/>
              <a:t>Have enough data</a:t>
            </a:r>
          </a:p>
          <a:p>
            <a:pPr marL="238115" indent="-238115">
              <a:buFont typeface="Arial" pitchFamily="34" charset="0"/>
              <a:buChar char="•"/>
            </a:pPr>
            <a:r>
              <a:rPr lang="en-US" dirty="0" smtClean="0"/>
              <a:t>Build Complex models</a:t>
            </a:r>
          </a:p>
          <a:p>
            <a:endParaRPr lang="en-US" b="1" dirty="0"/>
          </a:p>
        </p:txBody>
      </p:sp>
      <p:sp>
        <p:nvSpPr>
          <p:cNvPr id="5" name="Content Placeholder 4"/>
          <p:cNvSpPr>
            <a:spLocks noGrp="1"/>
          </p:cNvSpPr>
          <p:nvPr>
            <p:ph sz="quarter" idx="2"/>
          </p:nvPr>
        </p:nvSpPr>
        <p:spPr>
          <a:xfrm>
            <a:off x="4622165" y="1013460"/>
            <a:ext cx="3368040" cy="1653540"/>
          </a:xfrm>
        </p:spPr>
        <p:txBody>
          <a:bodyPr>
            <a:normAutofit fontScale="92500" lnSpcReduction="10000"/>
          </a:bodyPr>
          <a:lstStyle/>
          <a:p>
            <a:pPr>
              <a:buNone/>
            </a:pPr>
            <a:r>
              <a:rPr lang="en-US" sz="2333" b="1" dirty="0"/>
              <a:t>Feature-centric</a:t>
            </a:r>
          </a:p>
          <a:p>
            <a:pPr marL="238115" indent="-238115">
              <a:buFont typeface="Arial" pitchFamily="34" charset="0"/>
              <a:buChar char="•"/>
            </a:pPr>
            <a:r>
              <a:rPr lang="en-US" dirty="0" smtClean="0"/>
              <a:t>Carefully craft features</a:t>
            </a:r>
          </a:p>
          <a:p>
            <a:pPr marL="238115" indent="-238115">
              <a:buFont typeface="Arial" pitchFamily="34" charset="0"/>
              <a:buChar char="•"/>
            </a:pPr>
            <a:r>
              <a:rPr lang="en-US" dirty="0" smtClean="0"/>
              <a:t>Use Domain Knowledge</a:t>
            </a:r>
          </a:p>
          <a:p>
            <a:pPr marL="238115" indent="-238115">
              <a:buFont typeface="Arial" pitchFamily="34" charset="0"/>
              <a:buChar char="•"/>
            </a:pPr>
            <a:r>
              <a:rPr lang="en-US" dirty="0" smtClean="0"/>
              <a:t>Build Simpler Models</a:t>
            </a:r>
          </a:p>
        </p:txBody>
      </p:sp>
      <p:grpSp>
        <p:nvGrpSpPr>
          <p:cNvPr id="18" name="Group 17"/>
          <p:cNvGrpSpPr/>
          <p:nvPr/>
        </p:nvGrpSpPr>
        <p:grpSpPr>
          <a:xfrm>
            <a:off x="1436455" y="2793998"/>
            <a:ext cx="2500545" cy="1587502"/>
            <a:chOff x="237846" y="3657597"/>
            <a:chExt cx="3000654" cy="1905002"/>
          </a:xfrm>
        </p:grpSpPr>
        <p:sp>
          <p:nvSpPr>
            <p:cNvPr id="6" name="Rectangle 5"/>
            <p:cNvSpPr/>
            <p:nvPr/>
          </p:nvSpPr>
          <p:spPr>
            <a:xfrm>
              <a:off x="981354" y="4343398"/>
              <a:ext cx="381000" cy="1219200"/>
            </a:xfrm>
            <a:prstGeom prst="rect">
              <a:avLst/>
            </a:prstGeom>
            <a:solidFill>
              <a:srgbClr val="C6020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500"/>
            </a:p>
          </p:txBody>
        </p:sp>
        <p:sp>
          <p:nvSpPr>
            <p:cNvPr id="7" name="Isosceles Triangle 6"/>
            <p:cNvSpPr/>
            <p:nvPr/>
          </p:nvSpPr>
          <p:spPr>
            <a:xfrm rot="5400000">
              <a:off x="1847849" y="4171949"/>
              <a:ext cx="1219201" cy="1562100"/>
            </a:xfrm>
            <a:prstGeom prst="triangle">
              <a:avLst/>
            </a:prstGeom>
            <a:solidFill>
              <a:srgbClr val="00009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500">
                <a:solidFill>
                  <a:srgbClr val="FFFFFF"/>
                </a:solidFill>
              </a:endParaRPr>
            </a:p>
          </p:txBody>
        </p:sp>
        <p:sp>
          <p:nvSpPr>
            <p:cNvPr id="8" name="TextBox 7"/>
            <p:cNvSpPr txBox="1"/>
            <p:nvPr/>
          </p:nvSpPr>
          <p:spPr>
            <a:xfrm>
              <a:off x="237846" y="3657598"/>
              <a:ext cx="1133754" cy="603087"/>
            </a:xfrm>
            <a:prstGeom prst="rect">
              <a:avLst/>
            </a:prstGeom>
            <a:solidFill>
              <a:srgbClr val="C60202"/>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333" b="1" dirty="0">
                  <a:solidFill>
                    <a:srgbClr val="FFFFFF"/>
                  </a:solidFill>
                </a:rPr>
                <a:t>Simple Features</a:t>
              </a:r>
            </a:p>
          </p:txBody>
        </p:sp>
        <p:sp>
          <p:nvSpPr>
            <p:cNvPr id="9" name="TextBox 8"/>
            <p:cNvSpPr txBox="1"/>
            <p:nvPr/>
          </p:nvSpPr>
          <p:spPr>
            <a:xfrm>
              <a:off x="1676400" y="3657597"/>
              <a:ext cx="1143000" cy="603087"/>
            </a:xfrm>
            <a:prstGeom prst="rect">
              <a:avLst/>
            </a:prstGeom>
            <a:solidFill>
              <a:srgbClr val="000090"/>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333" b="1" dirty="0">
                  <a:solidFill>
                    <a:srgbClr val="FFFFFF"/>
                  </a:solidFill>
                </a:rPr>
                <a:t>Complex Model</a:t>
              </a:r>
            </a:p>
          </p:txBody>
        </p:sp>
        <p:cxnSp>
          <p:nvCxnSpPr>
            <p:cNvPr id="12" name="Straight Arrow Connector 11"/>
            <p:cNvCxnSpPr>
              <a:stCxn id="6" idx="3"/>
              <a:endCxn id="7" idx="3"/>
            </p:cNvCxnSpPr>
            <p:nvPr/>
          </p:nvCxnSpPr>
          <p:spPr>
            <a:xfrm>
              <a:off x="1362354" y="4952998"/>
              <a:ext cx="314046" cy="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9" name="Group 18"/>
          <p:cNvGrpSpPr/>
          <p:nvPr/>
        </p:nvGrpSpPr>
        <p:grpSpPr>
          <a:xfrm>
            <a:off x="4969334" y="2793998"/>
            <a:ext cx="2293704" cy="1587500"/>
            <a:chOff x="5562600" y="3657600"/>
            <a:chExt cx="2752445" cy="1905000"/>
          </a:xfrm>
        </p:grpSpPr>
        <p:sp>
          <p:nvSpPr>
            <p:cNvPr id="13" name="Rectangle 12"/>
            <p:cNvSpPr/>
            <p:nvPr/>
          </p:nvSpPr>
          <p:spPr>
            <a:xfrm>
              <a:off x="5562600" y="4343400"/>
              <a:ext cx="1295400" cy="1219200"/>
            </a:xfrm>
            <a:prstGeom prst="rect">
              <a:avLst/>
            </a:prstGeom>
            <a:solidFill>
              <a:srgbClr val="C6020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500"/>
            </a:p>
          </p:txBody>
        </p:sp>
        <p:sp>
          <p:nvSpPr>
            <p:cNvPr id="14" name="Isosceles Triangle 13"/>
            <p:cNvSpPr/>
            <p:nvPr/>
          </p:nvSpPr>
          <p:spPr>
            <a:xfrm rot="5400000">
              <a:off x="6900724" y="4614720"/>
              <a:ext cx="1219197" cy="676554"/>
            </a:xfrm>
            <a:prstGeom prst="triangle">
              <a:avLst/>
            </a:prstGeom>
            <a:solidFill>
              <a:srgbClr val="00009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500">
                <a:solidFill>
                  <a:srgbClr val="FFFFFF"/>
                </a:solidFill>
              </a:endParaRPr>
            </a:p>
          </p:txBody>
        </p:sp>
        <p:sp>
          <p:nvSpPr>
            <p:cNvPr id="15" name="TextBox 14"/>
            <p:cNvSpPr txBox="1"/>
            <p:nvPr/>
          </p:nvSpPr>
          <p:spPr>
            <a:xfrm>
              <a:off x="5724246" y="3657600"/>
              <a:ext cx="1133754" cy="603088"/>
            </a:xfrm>
            <a:prstGeom prst="rect">
              <a:avLst/>
            </a:prstGeom>
            <a:solidFill>
              <a:srgbClr val="C60202"/>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333" b="1" dirty="0">
                  <a:solidFill>
                    <a:srgbClr val="FFFFFF"/>
                  </a:solidFill>
                </a:rPr>
                <a:t>Complex</a:t>
              </a:r>
            </a:p>
            <a:p>
              <a:pPr algn="ctr"/>
              <a:r>
                <a:rPr lang="en-US" sz="1333" b="1" dirty="0">
                  <a:solidFill>
                    <a:srgbClr val="FFFFFF"/>
                  </a:solidFill>
                </a:rPr>
                <a:t>Features</a:t>
              </a:r>
            </a:p>
          </p:txBody>
        </p:sp>
        <p:sp>
          <p:nvSpPr>
            <p:cNvPr id="16" name="TextBox 15"/>
            <p:cNvSpPr txBox="1"/>
            <p:nvPr/>
          </p:nvSpPr>
          <p:spPr>
            <a:xfrm>
              <a:off x="7172045" y="3683286"/>
              <a:ext cx="1143000" cy="603088"/>
            </a:xfrm>
            <a:prstGeom prst="rect">
              <a:avLst/>
            </a:prstGeom>
            <a:solidFill>
              <a:srgbClr val="000090"/>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333" b="1" dirty="0">
                  <a:solidFill>
                    <a:srgbClr val="FFFFFF"/>
                  </a:solidFill>
                </a:rPr>
                <a:t>Simple</a:t>
              </a:r>
            </a:p>
            <a:p>
              <a:pPr algn="ctr"/>
              <a:r>
                <a:rPr lang="en-US" sz="1333" b="1" dirty="0">
                  <a:solidFill>
                    <a:srgbClr val="FFFFFF"/>
                  </a:solidFill>
                </a:rPr>
                <a:t>Model</a:t>
              </a:r>
            </a:p>
          </p:txBody>
        </p:sp>
        <p:cxnSp>
          <p:nvCxnSpPr>
            <p:cNvPr id="17" name="Straight Arrow Connector 16"/>
            <p:cNvCxnSpPr>
              <a:stCxn id="13" idx="3"/>
              <a:endCxn id="14" idx="3"/>
            </p:cNvCxnSpPr>
            <p:nvPr/>
          </p:nvCxnSpPr>
          <p:spPr>
            <a:xfrm flipV="1">
              <a:off x="6858000" y="4952998"/>
              <a:ext cx="314046" cy="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1480044" y="4762500"/>
            <a:ext cx="5801589" cy="45134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pPr algn="ctr"/>
            <a:r>
              <a:rPr lang="en-US" sz="2333" b="1" dirty="0">
                <a:solidFill>
                  <a:schemeClr val="tx1"/>
                </a:solidFill>
              </a:rPr>
              <a:t>The Law of Conservation of Complexity</a:t>
            </a:r>
          </a:p>
        </p:txBody>
      </p:sp>
      <p:cxnSp>
        <p:nvCxnSpPr>
          <p:cNvPr id="25" name="Straight Connector 24"/>
          <p:cNvCxnSpPr/>
          <p:nvPr/>
        </p:nvCxnSpPr>
        <p:spPr>
          <a:xfrm rot="5400000">
            <a:off x="2570811" y="2824149"/>
            <a:ext cx="3621378" cy="1323"/>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07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0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20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20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2000"/>
                                        <p:tgtEl>
                                          <p:spTgt spid="5">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2000"/>
                                        <p:tgtEl>
                                          <p:spTgt spid="5">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2000"/>
                                        <p:tgtEl>
                                          <p:spTgt spid="5">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2000"/>
                                        <p:tgtEl>
                                          <p:spTgt spid="5">
                                            <p:txEl>
                                              <p:pRg st="3" end="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2000"/>
                                        <p:tgtEl>
                                          <p:spTgt spid="19"/>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Picture 5.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2500" y="1016000"/>
            <a:ext cx="3252692" cy="2896413"/>
          </a:xfrm>
          <a:prstGeom prst="rect">
            <a:avLst/>
          </a:prstGeom>
        </p:spPr>
      </p:pic>
      <p:sp>
        <p:nvSpPr>
          <p:cNvPr id="2" name="Title 1"/>
          <p:cNvSpPr>
            <a:spLocks noGrp="1"/>
          </p:cNvSpPr>
          <p:nvPr>
            <p:ph type="title"/>
          </p:nvPr>
        </p:nvSpPr>
        <p:spPr>
          <a:xfrm>
            <a:off x="762000" y="174547"/>
            <a:ext cx="7428178" cy="762000"/>
          </a:xfrm>
        </p:spPr>
        <p:txBody>
          <a:bodyPr>
            <a:normAutofit/>
          </a:bodyPr>
          <a:lstStyle/>
          <a:p>
            <a:r>
              <a:rPr lang="en-US" dirty="0" smtClean="0"/>
              <a:t>Distribute Complexity Fairly </a:t>
            </a:r>
            <a:endParaRPr lang="en-US" dirty="0"/>
          </a:p>
        </p:txBody>
      </p:sp>
      <p:pic>
        <p:nvPicPr>
          <p:cNvPr id="5" name="Picture 4" descr="Picture 4.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45000" y="1205838"/>
            <a:ext cx="3683000" cy="2413662"/>
          </a:xfrm>
          <a:prstGeom prst="rect">
            <a:avLst/>
          </a:prstGeom>
        </p:spPr>
      </p:pic>
      <p:grpSp>
        <p:nvGrpSpPr>
          <p:cNvPr id="6" name="Group 90"/>
          <p:cNvGrpSpPr/>
          <p:nvPr/>
        </p:nvGrpSpPr>
        <p:grpSpPr>
          <a:xfrm>
            <a:off x="1460500" y="1460500"/>
            <a:ext cx="1778000" cy="2032662"/>
            <a:chOff x="914400" y="2743200"/>
            <a:chExt cx="2133600" cy="2439194"/>
          </a:xfrm>
        </p:grpSpPr>
        <p:cxnSp>
          <p:nvCxnSpPr>
            <p:cNvPr id="7" name="Straight Connector 6"/>
            <p:cNvCxnSpPr/>
            <p:nvPr/>
          </p:nvCxnSpPr>
          <p:spPr>
            <a:xfrm rot="5400000" flipH="1" flipV="1">
              <a:off x="419100" y="3390900"/>
              <a:ext cx="2286000" cy="99060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rot="16200000" flipV="1">
              <a:off x="647303" y="4000897"/>
              <a:ext cx="1829594" cy="53340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914400" y="4343400"/>
              <a:ext cx="2133600" cy="38100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066800" y="3200400"/>
              <a:ext cx="1981200" cy="68580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5400000">
              <a:off x="1447403" y="4038997"/>
              <a:ext cx="1981994" cy="304800"/>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952500" y="3937000"/>
            <a:ext cx="2921000" cy="1587501"/>
            <a:chOff x="228600" y="4724400"/>
            <a:chExt cx="3505200" cy="1905001"/>
          </a:xfrm>
        </p:grpSpPr>
        <p:sp>
          <p:nvSpPr>
            <p:cNvPr id="13" name="Rectangle 12"/>
            <p:cNvSpPr/>
            <p:nvPr/>
          </p:nvSpPr>
          <p:spPr>
            <a:xfrm>
              <a:off x="981354" y="5410200"/>
              <a:ext cx="381000" cy="1219200"/>
            </a:xfrm>
            <a:prstGeom prst="rect">
              <a:avLst/>
            </a:prstGeom>
            <a:solidFill>
              <a:srgbClr val="C6020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500"/>
            </a:p>
          </p:txBody>
        </p:sp>
        <p:sp>
          <p:nvSpPr>
            <p:cNvPr id="14" name="Isosceles Triangle 13"/>
            <p:cNvSpPr/>
            <p:nvPr/>
          </p:nvSpPr>
          <p:spPr>
            <a:xfrm rot="5400000">
              <a:off x="1847849" y="5238751"/>
              <a:ext cx="1219201" cy="1562100"/>
            </a:xfrm>
            <a:prstGeom prst="triangle">
              <a:avLst/>
            </a:prstGeom>
            <a:solidFill>
              <a:srgbClr val="00009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500">
                <a:solidFill>
                  <a:srgbClr val="FFFFFF"/>
                </a:solidFill>
              </a:endParaRPr>
            </a:p>
          </p:txBody>
        </p:sp>
        <p:sp>
          <p:nvSpPr>
            <p:cNvPr id="15" name="TextBox 14"/>
            <p:cNvSpPr txBox="1"/>
            <p:nvPr/>
          </p:nvSpPr>
          <p:spPr>
            <a:xfrm>
              <a:off x="228600" y="4724400"/>
              <a:ext cx="1133754" cy="603088"/>
            </a:xfrm>
            <a:prstGeom prst="rect">
              <a:avLst/>
            </a:prstGeom>
            <a:solidFill>
              <a:srgbClr val="C60202"/>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333" b="1" dirty="0">
                  <a:solidFill>
                    <a:srgbClr val="FFFFFF"/>
                  </a:solidFill>
                </a:rPr>
                <a:t>Simple Features</a:t>
              </a:r>
            </a:p>
          </p:txBody>
        </p:sp>
        <p:sp>
          <p:nvSpPr>
            <p:cNvPr id="16" name="TextBox 15"/>
            <p:cNvSpPr txBox="1"/>
            <p:nvPr/>
          </p:nvSpPr>
          <p:spPr>
            <a:xfrm>
              <a:off x="2590800" y="4724400"/>
              <a:ext cx="1143000" cy="603088"/>
            </a:xfrm>
            <a:prstGeom prst="rect">
              <a:avLst/>
            </a:prstGeom>
            <a:solidFill>
              <a:srgbClr val="000090"/>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333" b="1" dirty="0">
                  <a:solidFill>
                    <a:srgbClr val="FFFFFF"/>
                  </a:solidFill>
                </a:rPr>
                <a:t>Complex Model</a:t>
              </a:r>
            </a:p>
          </p:txBody>
        </p:sp>
        <p:cxnSp>
          <p:nvCxnSpPr>
            <p:cNvPr id="17" name="Straight Arrow Connector 16"/>
            <p:cNvCxnSpPr>
              <a:stCxn id="13" idx="3"/>
              <a:endCxn id="14" idx="3"/>
            </p:cNvCxnSpPr>
            <p:nvPr/>
          </p:nvCxnSpPr>
          <p:spPr>
            <a:xfrm>
              <a:off x="1362354" y="6019800"/>
              <a:ext cx="314046" cy="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4770205" y="3937000"/>
            <a:ext cx="2921000" cy="1587500"/>
            <a:chOff x="4809846" y="4724400"/>
            <a:chExt cx="3505200" cy="1905000"/>
          </a:xfrm>
        </p:grpSpPr>
        <p:sp>
          <p:nvSpPr>
            <p:cNvPr id="19" name="Rectangle 18"/>
            <p:cNvSpPr/>
            <p:nvPr/>
          </p:nvSpPr>
          <p:spPr>
            <a:xfrm>
              <a:off x="5562600" y="5410200"/>
              <a:ext cx="1295400" cy="1219200"/>
            </a:xfrm>
            <a:prstGeom prst="rect">
              <a:avLst/>
            </a:prstGeom>
            <a:solidFill>
              <a:srgbClr val="C6020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500"/>
            </a:p>
          </p:txBody>
        </p:sp>
        <p:sp>
          <p:nvSpPr>
            <p:cNvPr id="20" name="Isosceles Triangle 19"/>
            <p:cNvSpPr/>
            <p:nvPr/>
          </p:nvSpPr>
          <p:spPr>
            <a:xfrm rot="5400000">
              <a:off x="6900724" y="5681520"/>
              <a:ext cx="1219197" cy="676554"/>
            </a:xfrm>
            <a:prstGeom prst="triangle">
              <a:avLst/>
            </a:prstGeom>
            <a:solidFill>
              <a:srgbClr val="00009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500">
                <a:solidFill>
                  <a:srgbClr val="FFFFFF"/>
                </a:solidFill>
              </a:endParaRPr>
            </a:p>
          </p:txBody>
        </p:sp>
        <p:sp>
          <p:nvSpPr>
            <p:cNvPr id="21" name="TextBox 20"/>
            <p:cNvSpPr txBox="1"/>
            <p:nvPr/>
          </p:nvSpPr>
          <p:spPr>
            <a:xfrm>
              <a:off x="4809846" y="4724400"/>
              <a:ext cx="1133754" cy="603088"/>
            </a:xfrm>
            <a:prstGeom prst="rect">
              <a:avLst/>
            </a:prstGeom>
            <a:solidFill>
              <a:srgbClr val="C60202"/>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1333" b="1" dirty="0">
                  <a:solidFill>
                    <a:srgbClr val="FFFFFF"/>
                  </a:solidFill>
                </a:rPr>
                <a:t>Complex</a:t>
              </a:r>
            </a:p>
            <a:p>
              <a:pPr algn="ctr"/>
              <a:r>
                <a:rPr lang="en-US" sz="1333" b="1" dirty="0">
                  <a:solidFill>
                    <a:srgbClr val="FFFFFF"/>
                  </a:solidFill>
                </a:rPr>
                <a:t>Features</a:t>
              </a:r>
            </a:p>
          </p:txBody>
        </p:sp>
        <p:sp>
          <p:nvSpPr>
            <p:cNvPr id="22" name="TextBox 21"/>
            <p:cNvSpPr txBox="1"/>
            <p:nvPr/>
          </p:nvSpPr>
          <p:spPr>
            <a:xfrm>
              <a:off x="7172046" y="4724400"/>
              <a:ext cx="1143000" cy="603088"/>
            </a:xfrm>
            <a:prstGeom prst="rect">
              <a:avLst/>
            </a:prstGeom>
            <a:solidFill>
              <a:srgbClr val="000090"/>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1333" b="1" dirty="0">
                  <a:solidFill>
                    <a:srgbClr val="FFFFFF"/>
                  </a:solidFill>
                </a:rPr>
                <a:t>Simple</a:t>
              </a:r>
            </a:p>
            <a:p>
              <a:pPr algn="ctr"/>
              <a:r>
                <a:rPr lang="en-US" sz="1333" b="1" dirty="0">
                  <a:solidFill>
                    <a:srgbClr val="FFFFFF"/>
                  </a:solidFill>
                </a:rPr>
                <a:t>Model</a:t>
              </a:r>
            </a:p>
          </p:txBody>
        </p:sp>
        <p:cxnSp>
          <p:nvCxnSpPr>
            <p:cNvPr id="23" name="Straight Arrow Connector 22"/>
            <p:cNvCxnSpPr>
              <a:stCxn id="19" idx="3"/>
              <a:endCxn id="20" idx="3"/>
            </p:cNvCxnSpPr>
            <p:nvPr/>
          </p:nvCxnSpPr>
          <p:spPr>
            <a:xfrm flipV="1">
              <a:off x="6858000" y="6019798"/>
              <a:ext cx="314046" cy="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7329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20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000"/>
                                        <p:tgtEl>
                                          <p:spTgt spid="5"/>
                                        </p:tgtEl>
                                      </p:cBhvr>
                                    </p:animEffect>
                                  </p:childTnLst>
                                </p:cTn>
                              </p:par>
                              <p:par>
                                <p:cTn id="20" presetID="1"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1470"/>
            <a:ext cx="7428178" cy="762000"/>
          </a:xfrm>
        </p:spPr>
        <p:txBody>
          <a:bodyPr>
            <a:normAutofit fontScale="90000"/>
          </a:bodyPr>
          <a:lstStyle/>
          <a:p>
            <a:r>
              <a:rPr lang="en-US" dirty="0" smtClean="0"/>
              <a:t>Engineer Features that make sense!</a:t>
            </a:r>
            <a:endParaRPr lang="en-US" dirty="0"/>
          </a:p>
        </p:txBody>
      </p:sp>
      <p:sp>
        <p:nvSpPr>
          <p:cNvPr id="3" name="Content Placeholder 2"/>
          <p:cNvSpPr>
            <a:spLocks noGrp="1"/>
          </p:cNvSpPr>
          <p:nvPr>
            <p:ph sz="quarter" idx="1"/>
          </p:nvPr>
        </p:nvSpPr>
        <p:spPr>
          <a:xfrm>
            <a:off x="1143000" y="1016000"/>
            <a:ext cx="3368040" cy="2159000"/>
          </a:xfrm>
        </p:spPr>
        <p:txBody>
          <a:bodyPr>
            <a:normAutofit lnSpcReduction="10000"/>
          </a:bodyPr>
          <a:lstStyle/>
          <a:p>
            <a:pPr marL="0" indent="0">
              <a:buNone/>
            </a:pPr>
            <a:r>
              <a:rPr lang="en-US" sz="2000" b="1" u="sng" dirty="0"/>
              <a:t>Raw Input</a:t>
            </a:r>
          </a:p>
          <a:p>
            <a:r>
              <a:rPr lang="en-US" b="1" dirty="0" smtClean="0"/>
              <a:t>Time</a:t>
            </a:r>
            <a:r>
              <a:rPr lang="en-US" dirty="0" smtClean="0"/>
              <a:t> of </a:t>
            </a:r>
            <a:r>
              <a:rPr lang="en-US" b="1" dirty="0" smtClean="0"/>
              <a:t>current</a:t>
            </a:r>
            <a:r>
              <a:rPr lang="en-US" dirty="0" smtClean="0"/>
              <a:t> trans.</a:t>
            </a:r>
          </a:p>
          <a:p>
            <a:r>
              <a:rPr lang="en-US" b="1" dirty="0" smtClean="0"/>
              <a:t>Place</a:t>
            </a:r>
            <a:r>
              <a:rPr lang="en-US" dirty="0" smtClean="0"/>
              <a:t> of </a:t>
            </a:r>
            <a:r>
              <a:rPr lang="en-US" b="1" dirty="0" smtClean="0"/>
              <a:t>current</a:t>
            </a:r>
            <a:r>
              <a:rPr lang="en-US" dirty="0" smtClean="0"/>
              <a:t> trans.</a:t>
            </a:r>
          </a:p>
          <a:p>
            <a:r>
              <a:rPr lang="en-US" b="1" dirty="0" smtClean="0"/>
              <a:t>Time</a:t>
            </a:r>
            <a:r>
              <a:rPr lang="en-US" dirty="0" smtClean="0"/>
              <a:t> of </a:t>
            </a:r>
            <a:r>
              <a:rPr lang="en-US" b="1" dirty="0" smtClean="0"/>
              <a:t>prev.</a:t>
            </a:r>
            <a:r>
              <a:rPr lang="en-US" dirty="0" smtClean="0"/>
              <a:t> trans.</a:t>
            </a:r>
          </a:p>
          <a:p>
            <a:r>
              <a:rPr lang="en-US" b="1" dirty="0" smtClean="0"/>
              <a:t>Place</a:t>
            </a:r>
            <a:r>
              <a:rPr lang="en-US" dirty="0" smtClean="0"/>
              <a:t> of </a:t>
            </a:r>
            <a:r>
              <a:rPr lang="en-US" b="1" dirty="0" smtClean="0"/>
              <a:t>prev.</a:t>
            </a:r>
            <a:r>
              <a:rPr lang="en-US" dirty="0" smtClean="0"/>
              <a:t> trans.</a:t>
            </a:r>
          </a:p>
          <a:p>
            <a:pPr marL="0" indent="0">
              <a:buNone/>
            </a:pPr>
            <a:endParaRPr lang="en-US" dirty="0"/>
          </a:p>
        </p:txBody>
      </p:sp>
      <p:sp>
        <p:nvSpPr>
          <p:cNvPr id="5" name="Content Placeholder 2"/>
          <p:cNvSpPr txBox="1">
            <a:spLocks/>
          </p:cNvSpPr>
          <p:nvPr/>
        </p:nvSpPr>
        <p:spPr>
          <a:xfrm>
            <a:off x="4601878" y="1016000"/>
            <a:ext cx="3368040" cy="139700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167" b="1" u="sng" dirty="0"/>
              <a:t>Derived Feature - 1</a:t>
            </a:r>
          </a:p>
          <a:p>
            <a:r>
              <a:rPr lang="en-US" sz="2167" b="1" dirty="0"/>
              <a:t>Distance</a:t>
            </a:r>
            <a:r>
              <a:rPr lang="en-US" sz="2167" dirty="0"/>
              <a:t>(</a:t>
            </a:r>
            <a:r>
              <a:rPr lang="en-US" sz="2167" dirty="0" err="1"/>
              <a:t>Prev</a:t>
            </a:r>
            <a:r>
              <a:rPr lang="en-US" sz="2167" dirty="0" err="1">
                <a:sym typeface="Wingdings"/>
              </a:rPr>
              <a:t>Current</a:t>
            </a:r>
            <a:r>
              <a:rPr lang="en-US" sz="2167" dirty="0">
                <a:sym typeface="Wingdings"/>
              </a:rPr>
              <a:t>) </a:t>
            </a:r>
          </a:p>
          <a:p>
            <a:r>
              <a:rPr lang="en-US" sz="2167" b="1" dirty="0" err="1">
                <a:sym typeface="Wingdings"/>
              </a:rPr>
              <a:t>TimeLag</a:t>
            </a:r>
            <a:r>
              <a:rPr lang="en-US" sz="2167" dirty="0">
                <a:sym typeface="Wingdings"/>
              </a:rPr>
              <a:t>(</a:t>
            </a:r>
            <a:r>
              <a:rPr lang="en-US" sz="2167" dirty="0" err="1">
                <a:sym typeface="Wingdings"/>
              </a:rPr>
              <a:t>PrevCurrent</a:t>
            </a:r>
            <a:r>
              <a:rPr lang="en-US" sz="2167" dirty="0">
                <a:sym typeface="Wingdings"/>
              </a:rPr>
              <a:t>)</a:t>
            </a:r>
            <a:endParaRPr lang="en-US" sz="2167" b="1" dirty="0"/>
          </a:p>
        </p:txBody>
      </p:sp>
      <p:sp>
        <p:nvSpPr>
          <p:cNvPr id="6" name="Content Placeholder 2"/>
          <p:cNvSpPr txBox="1">
            <a:spLocks/>
          </p:cNvSpPr>
          <p:nvPr/>
        </p:nvSpPr>
        <p:spPr>
          <a:xfrm>
            <a:off x="4603747" y="2730500"/>
            <a:ext cx="3368040" cy="1397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2000" b="1" u="sng" dirty="0"/>
              <a:t>Derived Feature - 2</a:t>
            </a:r>
          </a:p>
          <a:p>
            <a:r>
              <a:rPr lang="en-US" sz="2000" b="1" dirty="0"/>
              <a:t>Velocity</a:t>
            </a:r>
            <a:r>
              <a:rPr lang="en-US" sz="2000" dirty="0"/>
              <a:t>(</a:t>
            </a:r>
            <a:r>
              <a:rPr lang="en-US" sz="2000" dirty="0" err="1"/>
              <a:t>Prev</a:t>
            </a:r>
            <a:r>
              <a:rPr lang="en-US" sz="2000" dirty="0" err="1">
                <a:sym typeface="Wingdings"/>
              </a:rPr>
              <a:t>Current</a:t>
            </a:r>
            <a:r>
              <a:rPr lang="en-US" sz="2000" dirty="0">
                <a:sym typeface="Wingdings"/>
              </a:rPr>
              <a:t>)</a:t>
            </a:r>
            <a:endParaRPr lang="en-US" sz="2000" b="1" dirty="0">
              <a:sym typeface="Wingdings"/>
            </a:endParaRPr>
          </a:p>
        </p:txBody>
      </p:sp>
      <p:graphicFrame>
        <p:nvGraphicFramePr>
          <p:cNvPr id="7" name="Object 6"/>
          <p:cNvGraphicFramePr>
            <a:graphicFrameLocks noChangeAspect="1"/>
          </p:cNvGraphicFramePr>
          <p:nvPr>
            <p:extLst/>
          </p:nvPr>
        </p:nvGraphicFramePr>
        <p:xfrm>
          <a:off x="4858928" y="3873500"/>
          <a:ext cx="3144573" cy="1096698"/>
        </p:xfrm>
        <a:graphic>
          <a:graphicData uri="http://schemas.openxmlformats.org/presentationml/2006/ole">
            <mc:AlternateContent xmlns:mc="http://schemas.openxmlformats.org/markup-compatibility/2006">
              <mc:Choice xmlns:v="urn:schemas-microsoft-com:vml" Requires="v">
                <p:oleObj spid="_x0000_s1198" name="Equation" r:id="rId3" imgW="1919880" imgH="658080" progId="">
                  <p:embed/>
                </p:oleObj>
              </mc:Choice>
              <mc:Fallback>
                <p:oleObj name="Equation" r:id="rId3" imgW="1919880" imgH="6580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8928" y="3873500"/>
                        <a:ext cx="3144573" cy="10966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 name="Picture 7"/>
          <p:cNvPicPr>
            <a:picLocks noChangeAspect="1"/>
          </p:cNvPicPr>
          <p:nvPr/>
        </p:nvPicPr>
        <p:blipFill>
          <a:blip r:embed="rId5"/>
          <a:srcRect/>
          <a:stretch>
            <a:fillRect/>
          </a:stretch>
        </p:blipFill>
        <p:spPr bwMode="auto">
          <a:xfrm>
            <a:off x="1081761" y="3380547"/>
            <a:ext cx="3292054" cy="2058677"/>
          </a:xfrm>
          <a:prstGeom prst="rect">
            <a:avLst/>
          </a:prstGeom>
          <a:ln>
            <a:solidFill>
              <a:srgbClr val="21449B"/>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751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7"/>
          <p:cNvGrpSpPr/>
          <p:nvPr/>
        </p:nvGrpSpPr>
        <p:grpSpPr>
          <a:xfrm>
            <a:off x="796888" y="952500"/>
            <a:ext cx="3335226" cy="1386858"/>
            <a:chOff x="41865" y="1156957"/>
            <a:chExt cx="4002271" cy="1664229"/>
          </a:xfrm>
        </p:grpSpPr>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865" y="1156957"/>
              <a:ext cx="2362826" cy="1664229"/>
            </a:xfrm>
            <a:prstGeom prst="rect">
              <a:avLst/>
            </a:prstGeom>
          </p:spPr>
        </p:pic>
        <p:sp>
          <p:nvSpPr>
            <p:cNvPr id="9" name="TextBox 8"/>
            <p:cNvSpPr txBox="1"/>
            <p:nvPr/>
          </p:nvSpPr>
          <p:spPr>
            <a:xfrm>
              <a:off x="2404691" y="1156957"/>
              <a:ext cx="1639445" cy="634173"/>
            </a:xfrm>
            <a:prstGeom prst="rect">
              <a:avLst/>
            </a:prstGeom>
            <a:solidFill>
              <a:srgbClr val="008000"/>
            </a:solidFill>
            <a:ln>
              <a:solidFill>
                <a:srgbClr val="008000"/>
              </a:solidFill>
              <a:prstDash val="dash"/>
            </a:ln>
            <a:effectLst>
              <a:innerShdw blurRad="63500" dist="50800" dir="13500000">
                <a:srgbClr val="000000">
                  <a:alpha val="50000"/>
                </a:srgbClr>
              </a:innerShdw>
            </a:effectLst>
          </p:spPr>
          <p:txBody>
            <a:bodyPr wrap="square" rtlCol="0">
              <a:spAutoFit/>
            </a:bodyPr>
            <a:lstStyle/>
            <a:p>
              <a:pPr algn="ctr"/>
              <a:r>
                <a:rPr lang="en-US" sz="1417" dirty="0">
                  <a:solidFill>
                    <a:schemeClr val="bg1"/>
                  </a:solidFill>
                </a:rPr>
                <a:t>Collect Raw (Input) Data</a:t>
              </a:r>
            </a:p>
          </p:txBody>
        </p:sp>
      </p:grpSp>
      <p:grpSp>
        <p:nvGrpSpPr>
          <p:cNvPr id="4" name="Group 58"/>
          <p:cNvGrpSpPr/>
          <p:nvPr/>
        </p:nvGrpSpPr>
        <p:grpSpPr>
          <a:xfrm>
            <a:off x="4743965" y="947872"/>
            <a:ext cx="3620338" cy="1484750"/>
            <a:chOff x="4778358" y="1151403"/>
            <a:chExt cx="4344405" cy="1781700"/>
          </a:xfrm>
        </p:grpSpPr>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59937" y="1151403"/>
              <a:ext cx="2362826" cy="1781700"/>
            </a:xfrm>
            <a:prstGeom prst="rect">
              <a:avLst/>
            </a:prstGeom>
          </p:spPr>
        </p:pic>
        <p:sp>
          <p:nvSpPr>
            <p:cNvPr id="10" name="TextBox 9"/>
            <p:cNvSpPr txBox="1"/>
            <p:nvPr/>
          </p:nvSpPr>
          <p:spPr>
            <a:xfrm>
              <a:off x="4778358" y="1156957"/>
              <a:ext cx="1981580" cy="634174"/>
            </a:xfrm>
            <a:prstGeom prst="rect">
              <a:avLst/>
            </a:prstGeom>
            <a:solidFill>
              <a:srgbClr val="008000"/>
            </a:solidFill>
            <a:ln>
              <a:solidFill>
                <a:srgbClr val="008000"/>
              </a:solidFill>
              <a:prstDash val="dash"/>
            </a:ln>
            <a:effectLst>
              <a:innerShdw blurRad="63500" dist="50800" dir="13500000">
                <a:srgbClr val="000000">
                  <a:alpha val="50000"/>
                </a:srgbClr>
              </a:innerShdw>
            </a:effectLst>
          </p:spPr>
          <p:txBody>
            <a:bodyPr wrap="square" rtlCol="0">
              <a:spAutoFit/>
            </a:bodyPr>
            <a:lstStyle/>
            <a:p>
              <a:pPr algn="ctr"/>
              <a:r>
                <a:rPr lang="en-US" sz="1417" dirty="0">
                  <a:solidFill>
                    <a:srgbClr val="FFFFFF"/>
                  </a:solidFill>
                </a:rPr>
                <a:t>Collect (Output) Ground Truth!</a:t>
              </a:r>
            </a:p>
          </p:txBody>
        </p:sp>
      </p:grpSp>
      <p:sp>
        <p:nvSpPr>
          <p:cNvPr id="12" name="TextBox 11"/>
          <p:cNvSpPr txBox="1"/>
          <p:nvPr/>
        </p:nvSpPr>
        <p:spPr>
          <a:xfrm>
            <a:off x="6350000" y="2724149"/>
            <a:ext cx="1969022" cy="553998"/>
          </a:xfrm>
          <a:prstGeom prst="rect">
            <a:avLst/>
          </a:prstGeom>
          <a:solidFill>
            <a:srgbClr val="3366FF"/>
          </a:solidFill>
          <a:ln>
            <a:solidFill>
              <a:srgbClr val="3366FF"/>
            </a:solidFill>
            <a:prstDash val="dash"/>
          </a:ln>
          <a:effectLst>
            <a:innerShdw blurRad="63500" dist="50800" dir="13500000">
              <a:srgbClr val="000000">
                <a:alpha val="50000"/>
              </a:srgbClr>
            </a:innerShdw>
          </a:effectLst>
        </p:spPr>
        <p:txBody>
          <a:bodyPr wrap="square" rtlCol="0">
            <a:spAutoFit/>
          </a:bodyPr>
          <a:lstStyle/>
          <a:p>
            <a:pPr algn="ctr"/>
            <a:r>
              <a:rPr lang="en-US" sz="1500" dirty="0">
                <a:solidFill>
                  <a:schemeClr val="bg1"/>
                </a:solidFill>
              </a:rPr>
              <a:t>Choose Model type &amp; complexity</a:t>
            </a:r>
          </a:p>
        </p:txBody>
      </p:sp>
      <p:grpSp>
        <p:nvGrpSpPr>
          <p:cNvPr id="5" name="Group 59"/>
          <p:cNvGrpSpPr/>
          <p:nvPr/>
        </p:nvGrpSpPr>
        <p:grpSpPr>
          <a:xfrm>
            <a:off x="2765909" y="1480977"/>
            <a:ext cx="1978055" cy="1073466"/>
            <a:chOff x="2404691" y="1791130"/>
            <a:chExt cx="2373666" cy="1288160"/>
          </a:xfrm>
        </p:grpSpPr>
        <p:sp>
          <p:nvSpPr>
            <p:cNvPr id="11" name="TextBox 10"/>
            <p:cNvSpPr txBox="1"/>
            <p:nvPr/>
          </p:nvSpPr>
          <p:spPr>
            <a:xfrm>
              <a:off x="2404691" y="2183429"/>
              <a:ext cx="2373666" cy="895861"/>
            </a:xfrm>
            <a:prstGeom prst="rect">
              <a:avLst/>
            </a:prstGeom>
            <a:solidFill>
              <a:srgbClr val="3366FF"/>
            </a:solidFill>
            <a:ln>
              <a:solidFill>
                <a:srgbClr val="3366FF"/>
              </a:solidFill>
              <a:prstDash val="dash"/>
            </a:ln>
            <a:effectLst>
              <a:innerShdw blurRad="63500" dist="50800" dir="13500000">
                <a:srgbClr val="000000">
                  <a:alpha val="50000"/>
                </a:srgbClr>
              </a:innerShdw>
            </a:effectLst>
          </p:spPr>
          <p:txBody>
            <a:bodyPr wrap="square" rtlCol="0">
              <a:spAutoFit/>
            </a:bodyPr>
            <a:lstStyle/>
            <a:p>
              <a:pPr algn="ctr"/>
              <a:r>
                <a:rPr lang="en-US" sz="1417" dirty="0">
                  <a:solidFill>
                    <a:srgbClr val="FFFFFF"/>
                  </a:solidFill>
                </a:rPr>
                <a:t>Engineer “</a:t>
              </a:r>
              <a:r>
                <a:rPr lang="en-US" sz="1417" b="1" i="1" dirty="0">
                  <a:solidFill>
                    <a:srgbClr val="FFFFFF"/>
                  </a:solidFill>
                </a:rPr>
                <a:t>Predictive</a:t>
              </a:r>
              <a:r>
                <a:rPr lang="en-US" sz="1417" dirty="0">
                  <a:solidFill>
                    <a:srgbClr val="FFFFFF"/>
                  </a:solidFill>
                </a:rPr>
                <a:t>” features </a:t>
              </a:r>
            </a:p>
          </p:txBody>
        </p:sp>
        <p:cxnSp>
          <p:nvCxnSpPr>
            <p:cNvPr id="18" name="Straight Arrow Connector 17"/>
            <p:cNvCxnSpPr>
              <a:stCxn id="9" idx="2"/>
            </p:cNvCxnSpPr>
            <p:nvPr/>
          </p:nvCxnSpPr>
          <p:spPr>
            <a:xfrm>
              <a:off x="3224415" y="1791130"/>
              <a:ext cx="0" cy="440739"/>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 name="Group 60"/>
          <p:cNvGrpSpPr/>
          <p:nvPr/>
        </p:nvGrpSpPr>
        <p:grpSpPr>
          <a:xfrm>
            <a:off x="4404080" y="1480978"/>
            <a:ext cx="1945920" cy="1791890"/>
            <a:chOff x="4370495" y="1791130"/>
            <a:chExt cx="2335104" cy="2150267"/>
          </a:xfrm>
        </p:grpSpPr>
        <p:sp>
          <p:nvSpPr>
            <p:cNvPr id="14" name="TextBox 13"/>
            <p:cNvSpPr txBox="1"/>
            <p:nvPr/>
          </p:nvSpPr>
          <p:spPr>
            <a:xfrm>
              <a:off x="4370495" y="3276600"/>
              <a:ext cx="2030305" cy="664797"/>
            </a:xfrm>
            <a:prstGeom prst="rect">
              <a:avLst/>
            </a:prstGeom>
            <a:solidFill>
              <a:srgbClr val="FF6600"/>
            </a:solidFill>
            <a:ln>
              <a:solidFill>
                <a:srgbClr val="FF6600"/>
              </a:solidFill>
              <a:prstDash val="dash"/>
            </a:ln>
            <a:effectLst>
              <a:innerShdw blurRad="63500" dist="50800" dir="13500000">
                <a:srgbClr val="000000">
                  <a:alpha val="50000"/>
                </a:srgbClr>
              </a:innerShdw>
            </a:effectLst>
          </p:spPr>
          <p:txBody>
            <a:bodyPr wrap="square" rtlCol="0">
              <a:spAutoFit/>
            </a:bodyPr>
            <a:lstStyle/>
            <a:p>
              <a:pPr algn="ctr"/>
              <a:r>
                <a:rPr lang="en-US" sz="1500" dirty="0">
                  <a:solidFill>
                    <a:srgbClr val="FFFFFF"/>
                  </a:solidFill>
                </a:rPr>
                <a:t>“</a:t>
              </a:r>
              <a:r>
                <a:rPr lang="en-US" sz="1500" b="1" dirty="0">
                  <a:solidFill>
                    <a:srgbClr val="FFFFFF"/>
                  </a:solidFill>
                </a:rPr>
                <a:t>Train</a:t>
              </a:r>
              <a:r>
                <a:rPr lang="en-US" sz="1500" dirty="0">
                  <a:solidFill>
                    <a:srgbClr val="FFFFFF"/>
                  </a:solidFill>
                </a:rPr>
                <a:t>” an ML “Model”</a:t>
              </a:r>
            </a:p>
          </p:txBody>
        </p:sp>
        <p:cxnSp>
          <p:nvCxnSpPr>
            <p:cNvPr id="25" name="Straight Arrow Connector 24"/>
            <p:cNvCxnSpPr>
              <a:stCxn id="10" idx="2"/>
            </p:cNvCxnSpPr>
            <p:nvPr/>
          </p:nvCxnSpPr>
          <p:spPr>
            <a:xfrm>
              <a:off x="5769148" y="1791130"/>
              <a:ext cx="0" cy="1475465"/>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 name="Shape 26"/>
            <p:cNvCxnSpPr>
              <a:stCxn id="11" idx="3"/>
            </p:cNvCxnSpPr>
            <p:nvPr/>
          </p:nvCxnSpPr>
          <p:spPr>
            <a:xfrm>
              <a:off x="4778356" y="2631358"/>
              <a:ext cx="259014" cy="585350"/>
            </a:xfrm>
            <a:prstGeom prst="bentConnector2">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1"/>
              <a:endCxn id="14" idx="3"/>
            </p:cNvCxnSpPr>
            <p:nvPr/>
          </p:nvCxnSpPr>
          <p:spPr>
            <a:xfrm flipH="1" flipV="1">
              <a:off x="6400800" y="3608998"/>
              <a:ext cx="304799" cy="6335"/>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3" name="Group 61"/>
          <p:cNvGrpSpPr/>
          <p:nvPr/>
        </p:nvGrpSpPr>
        <p:grpSpPr>
          <a:xfrm>
            <a:off x="5250041" y="3272868"/>
            <a:ext cx="2905702" cy="1654769"/>
            <a:chOff x="5385649" y="3927439"/>
            <a:chExt cx="3486843" cy="1985721"/>
          </a:xfrm>
        </p:grpSpPr>
        <p:sp>
          <p:nvSpPr>
            <p:cNvPr id="15" name="TextBox 14"/>
            <p:cNvSpPr txBox="1"/>
            <p:nvPr/>
          </p:nvSpPr>
          <p:spPr>
            <a:xfrm>
              <a:off x="6096000" y="5248363"/>
              <a:ext cx="2776492" cy="664797"/>
            </a:xfrm>
            <a:prstGeom prst="rect">
              <a:avLst/>
            </a:prstGeom>
            <a:solidFill>
              <a:srgbClr val="008000"/>
            </a:solidFill>
            <a:ln>
              <a:solidFill>
                <a:srgbClr val="008000"/>
              </a:solidFill>
              <a:prstDash val="dash"/>
            </a:ln>
            <a:effectLst>
              <a:innerShdw blurRad="63500" dist="50800" dir="13500000">
                <a:srgbClr val="000000">
                  <a:alpha val="50000"/>
                </a:srgbClr>
              </a:innerShdw>
            </a:effectLst>
          </p:spPr>
          <p:txBody>
            <a:bodyPr wrap="square" rtlCol="0">
              <a:spAutoFit/>
            </a:bodyPr>
            <a:lstStyle/>
            <a:p>
              <a:pPr algn="ctr"/>
              <a:r>
                <a:rPr lang="en-US" sz="1500" dirty="0">
                  <a:solidFill>
                    <a:srgbClr val="FFFFFF"/>
                  </a:solidFill>
                </a:rPr>
                <a:t>Evaluate, Iterate, Improve Model</a:t>
              </a:r>
            </a:p>
          </p:txBody>
        </p:sp>
        <p:cxnSp>
          <p:nvCxnSpPr>
            <p:cNvPr id="33" name="Curved Connector 32"/>
            <p:cNvCxnSpPr>
              <a:stCxn id="14" idx="2"/>
              <a:endCxn id="15" idx="0"/>
            </p:cNvCxnSpPr>
            <p:nvPr/>
          </p:nvCxnSpPr>
          <p:spPr>
            <a:xfrm rot="16200000" flipH="1">
              <a:off x="5774486" y="3538602"/>
              <a:ext cx="1320923" cy="2098598"/>
            </a:xfrm>
            <a:prstGeom prst="bentConnector3">
              <a:avLst>
                <a:gd name="adj1" fmla="val 50000"/>
              </a:avLst>
            </a:prstGeom>
            <a:ln>
              <a:solidFill>
                <a:schemeClr val="accent5">
                  <a:lumMod val="50000"/>
                </a:schemeClr>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grpSp>
      <p:grpSp>
        <p:nvGrpSpPr>
          <p:cNvPr id="17" name="Group 62"/>
          <p:cNvGrpSpPr/>
          <p:nvPr/>
        </p:nvGrpSpPr>
        <p:grpSpPr>
          <a:xfrm>
            <a:off x="796888" y="2444253"/>
            <a:ext cx="5045112" cy="3197033"/>
            <a:chOff x="41865" y="2933103"/>
            <a:chExt cx="6054134" cy="3836440"/>
          </a:xfrm>
        </p:grpSpPr>
        <p:sp>
          <p:nvSpPr>
            <p:cNvPr id="16" name="TextBox 15"/>
            <p:cNvSpPr txBox="1"/>
            <p:nvPr/>
          </p:nvSpPr>
          <p:spPr>
            <a:xfrm>
              <a:off x="3210848" y="5109864"/>
              <a:ext cx="2319293" cy="1218796"/>
            </a:xfrm>
            <a:prstGeom prst="rect">
              <a:avLst/>
            </a:prstGeom>
            <a:solidFill>
              <a:srgbClr val="008000"/>
            </a:solidFill>
            <a:ln>
              <a:solidFill>
                <a:srgbClr val="008000"/>
              </a:solidFill>
              <a:prstDash val="dash"/>
            </a:ln>
            <a:effectLst>
              <a:innerShdw blurRad="63500" dist="50800" dir="13500000">
                <a:srgbClr val="000000">
                  <a:alpha val="50000"/>
                </a:srgbClr>
              </a:innerShdw>
            </a:effectLst>
          </p:spPr>
          <p:txBody>
            <a:bodyPr wrap="square" rtlCol="0">
              <a:spAutoFit/>
            </a:bodyPr>
            <a:lstStyle/>
            <a:p>
              <a:pPr algn="ctr"/>
              <a:r>
                <a:rPr lang="en-US" sz="1500" dirty="0">
                  <a:solidFill>
                    <a:srgbClr val="FFFFFF"/>
                  </a:solidFill>
                </a:rPr>
                <a:t>Deploy Model. Make Predictions on Unlabeled data</a:t>
              </a:r>
            </a:p>
          </p:txBody>
        </p:sp>
        <p:cxnSp>
          <p:nvCxnSpPr>
            <p:cNvPr id="35" name="Straight Arrow Connector 34"/>
            <p:cNvCxnSpPr>
              <a:stCxn id="15" idx="1"/>
              <a:endCxn id="16" idx="3"/>
            </p:cNvCxnSpPr>
            <p:nvPr/>
          </p:nvCxnSpPr>
          <p:spPr>
            <a:xfrm flipH="1">
              <a:off x="5530140" y="5580765"/>
              <a:ext cx="565859" cy="138497"/>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pic>
          <p:nvPicPr>
            <p:cNvPr id="38" name="Picture 37" descr="Picture 2.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41865" y="2933103"/>
              <a:ext cx="2833547" cy="3836440"/>
            </a:xfrm>
            <a:prstGeom prst="rect">
              <a:avLst/>
            </a:prstGeom>
          </p:spPr>
        </p:pic>
        <p:cxnSp>
          <p:nvCxnSpPr>
            <p:cNvPr id="51" name="Straight Arrow Connector 50"/>
            <p:cNvCxnSpPr>
              <a:stCxn id="16" idx="1"/>
            </p:cNvCxnSpPr>
            <p:nvPr/>
          </p:nvCxnSpPr>
          <p:spPr>
            <a:xfrm flipH="1" flipV="1">
              <a:off x="2775098" y="5571529"/>
              <a:ext cx="435750" cy="147733"/>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28" name="Title 1"/>
          <p:cNvSpPr txBox="1">
            <a:spLocks/>
          </p:cNvSpPr>
          <p:nvPr/>
        </p:nvSpPr>
        <p:spPr>
          <a:xfrm>
            <a:off x="762000" y="151933"/>
            <a:ext cx="7428178" cy="762000"/>
          </a:xfrm>
          <a:prstGeom prst="rect">
            <a:avLst/>
          </a:prstGeom>
          <a:solidFill>
            <a:schemeClr val="tx2"/>
          </a:solidFill>
        </p:spPr>
        <p:txBody>
          <a:bodyPr vert="horz" lIns="990600" tIns="38100" rIns="228600" bIns="3810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z="3000" dirty="0"/>
              <a:t>Feature Engineering</a:t>
            </a:r>
          </a:p>
        </p:txBody>
      </p:sp>
      <p:sp>
        <p:nvSpPr>
          <p:cNvPr id="26" name="Oval 25"/>
          <p:cNvSpPr/>
          <p:nvPr/>
        </p:nvSpPr>
        <p:spPr>
          <a:xfrm>
            <a:off x="4154613" y="2628900"/>
            <a:ext cx="2197187" cy="767599"/>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100317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Classification?</a:t>
            </a:r>
            <a:br>
              <a:rPr lang="en-US" dirty="0" smtClean="0"/>
            </a:br>
            <a:endParaRPr lang="en-US" dirty="0"/>
          </a:p>
        </p:txBody>
      </p:sp>
      <p:sp>
        <p:nvSpPr>
          <p:cNvPr id="2" name="TextBox 1"/>
          <p:cNvSpPr txBox="1"/>
          <p:nvPr/>
        </p:nvSpPr>
        <p:spPr>
          <a:xfrm>
            <a:off x="1608030" y="823648"/>
            <a:ext cx="5982522" cy="810350"/>
          </a:xfrm>
          <a:prstGeom prst="rect">
            <a:avLst/>
          </a:prstGeom>
          <a:solidFill>
            <a:schemeClr val="bg1">
              <a:lumMod val="85000"/>
            </a:schemeClr>
          </a:solidFill>
          <a:ln>
            <a:solidFill>
              <a:schemeClr val="tx1">
                <a:lumMod val="50000"/>
                <a:lumOff val="50000"/>
              </a:schemeClr>
            </a:solidFill>
          </a:ln>
        </p:spPr>
        <p:txBody>
          <a:bodyPr wrap="square" rtlCol="0">
            <a:spAutoFit/>
          </a:bodyPr>
          <a:lstStyle/>
          <a:p>
            <a:pPr algn="ctr"/>
            <a:r>
              <a:rPr lang="en-US" sz="2333" b="1" dirty="0">
                <a:solidFill>
                  <a:srgbClr val="3366FF"/>
                </a:solidFill>
              </a:rPr>
              <a:t>PARTITIONING</a:t>
            </a:r>
            <a:r>
              <a:rPr lang="en-US" sz="2333" b="1" dirty="0">
                <a:solidFill>
                  <a:schemeClr val="accent5">
                    <a:lumMod val="75000"/>
                  </a:schemeClr>
                </a:solidFill>
              </a:rPr>
              <a:t> </a:t>
            </a:r>
            <a:r>
              <a:rPr lang="en-US" sz="2333" dirty="0"/>
              <a:t>the (</a:t>
            </a:r>
            <a:r>
              <a:rPr lang="en-US" sz="2333" b="1" dirty="0">
                <a:solidFill>
                  <a:schemeClr val="accent1">
                    <a:lumMod val="75000"/>
                  </a:schemeClr>
                </a:solidFill>
              </a:rPr>
              <a:t>FEATURE</a:t>
            </a:r>
            <a:r>
              <a:rPr lang="en-US" sz="2333" dirty="0"/>
              <a:t>)</a:t>
            </a:r>
            <a:r>
              <a:rPr lang="en-US" sz="2333" b="1" dirty="0">
                <a:solidFill>
                  <a:schemeClr val="accent2">
                    <a:lumMod val="75000"/>
                  </a:schemeClr>
                </a:solidFill>
              </a:rPr>
              <a:t> </a:t>
            </a:r>
            <a:r>
              <a:rPr lang="en-US" sz="2333" b="1" dirty="0">
                <a:solidFill>
                  <a:srgbClr val="7A9610"/>
                </a:solidFill>
              </a:rPr>
              <a:t>SPACE</a:t>
            </a:r>
            <a:r>
              <a:rPr lang="en-US" sz="2333" dirty="0">
                <a:solidFill>
                  <a:srgbClr val="7A9610"/>
                </a:solidFill>
              </a:rPr>
              <a:t> </a:t>
            </a:r>
            <a:r>
              <a:rPr lang="en-US" sz="2333" dirty="0"/>
              <a:t>into </a:t>
            </a:r>
            <a:r>
              <a:rPr lang="en-US" sz="2333" b="1" dirty="0">
                <a:solidFill>
                  <a:srgbClr val="FF0000"/>
                </a:solidFill>
              </a:rPr>
              <a:t>PURE</a:t>
            </a:r>
            <a:r>
              <a:rPr lang="en-US" sz="2333" dirty="0"/>
              <a:t> </a:t>
            </a:r>
            <a:r>
              <a:rPr lang="en-US" sz="2333" b="1" dirty="0"/>
              <a:t>REGIONS</a:t>
            </a:r>
            <a:r>
              <a:rPr lang="en-US" sz="2333" dirty="0"/>
              <a:t> assigned to each </a:t>
            </a:r>
            <a:r>
              <a:rPr lang="en-US" sz="2333" b="1" dirty="0">
                <a:solidFill>
                  <a:schemeClr val="accent5">
                    <a:lumMod val="60000"/>
                    <a:lumOff val="40000"/>
                  </a:schemeClr>
                </a:solidFill>
              </a:rPr>
              <a:t>CLASS</a:t>
            </a:r>
            <a:endParaRPr lang="en-US" sz="2333" dirty="0"/>
          </a:p>
        </p:txBody>
      </p:sp>
    </p:spTree>
    <p:extLst>
      <p:ext uri="{BB962C8B-B14F-4D97-AF65-F5344CB8AC3E}">
        <p14:creationId xmlns:p14="http://schemas.microsoft.com/office/powerpoint/2010/main" val="204268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4547"/>
            <a:ext cx="7428178" cy="762000"/>
          </a:xfrm>
        </p:spPr>
        <p:txBody>
          <a:bodyPr/>
          <a:lstStyle/>
          <a:p>
            <a:r>
              <a:rPr lang="en-US" dirty="0"/>
              <a:t>Purity of a Region! </a:t>
            </a:r>
            <a:r>
              <a:rPr lang="en-US" dirty="0" smtClean="0"/>
              <a:t>(</a:t>
            </a:r>
            <a:r>
              <a:rPr lang="en-US" b="1" u="sng" dirty="0" smtClean="0">
                <a:solidFill>
                  <a:srgbClr val="FEE658"/>
                </a:solidFill>
              </a:rPr>
              <a:t>1 – </a:t>
            </a:r>
            <a:r>
              <a:rPr lang="en-US" b="1" u="sng" dirty="0" smtClean="0">
                <a:solidFill>
                  <a:schemeClr val="accent3">
                    <a:lumMod val="60000"/>
                    <a:lumOff val="40000"/>
                  </a:schemeClr>
                </a:solidFill>
              </a:rPr>
              <a:t>Entropy</a:t>
            </a:r>
            <a:r>
              <a:rPr lang="en-US" dirty="0" smtClean="0"/>
              <a:t>)</a:t>
            </a:r>
            <a:endParaRPr lang="en-US" dirty="0"/>
          </a:p>
        </p:txBody>
      </p:sp>
      <p:graphicFrame>
        <p:nvGraphicFramePr>
          <p:cNvPr id="4" name="Table 3"/>
          <p:cNvGraphicFramePr>
            <a:graphicFrameLocks noGrp="1"/>
          </p:cNvGraphicFramePr>
          <p:nvPr>
            <p:extLst/>
          </p:nvPr>
        </p:nvGraphicFramePr>
        <p:xfrm>
          <a:off x="1395224" y="1448707"/>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chemeClr val="tx1"/>
                          </a:solidFill>
                        </a:rPr>
                        <a:t>10</a:t>
                      </a:r>
                      <a:endParaRPr lang="en-US" sz="1300" dirty="0">
                        <a:solidFill>
                          <a:schemeClr val="tx1"/>
                        </a:solidFill>
                      </a:endParaRPr>
                    </a:p>
                  </a:txBody>
                  <a:tcPr marL="76200" marR="76200" marT="38100" marB="38100"/>
                </a:tc>
                <a:tc>
                  <a:txBody>
                    <a:bodyPr/>
                    <a:lstStyle/>
                    <a:p>
                      <a:pPr algn="ctr"/>
                      <a:r>
                        <a:rPr lang="en-US" sz="1300" dirty="0" smtClean="0">
                          <a:solidFill>
                            <a:schemeClr val="tx1"/>
                          </a:solidFill>
                        </a:rPr>
                        <a:t>10</a:t>
                      </a:r>
                      <a:endParaRPr lang="en-US" sz="1300" dirty="0">
                        <a:solidFill>
                          <a:schemeClr val="tx1"/>
                        </a:solidFill>
                      </a:endParaRPr>
                    </a:p>
                  </a:txBody>
                  <a:tcPr marL="76200" marR="76200" marT="38100" marB="38100">
                    <a:solidFill>
                      <a:srgbClr val="FF0000"/>
                    </a:solidFill>
                  </a:tcPr>
                </a:tc>
              </a:tr>
            </a:tbl>
          </a:graphicData>
        </a:graphic>
      </p:graphicFrame>
      <p:graphicFrame>
        <p:nvGraphicFramePr>
          <p:cNvPr id="5" name="Table 4"/>
          <p:cNvGraphicFramePr>
            <a:graphicFrameLocks noGrp="1"/>
          </p:cNvGraphicFramePr>
          <p:nvPr>
            <p:extLst/>
          </p:nvPr>
        </p:nvGraphicFramePr>
        <p:xfrm>
          <a:off x="1395224" y="1970309"/>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100</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100</a:t>
                      </a:r>
                      <a:endParaRPr lang="en-US" sz="1300" dirty="0">
                        <a:solidFill>
                          <a:srgbClr val="000000"/>
                        </a:solidFill>
                      </a:endParaRPr>
                    </a:p>
                  </a:txBody>
                  <a:tcPr marL="76200" marR="76200" marT="38100" marB="38100">
                    <a:solidFill>
                      <a:srgbClr val="FF0000"/>
                    </a:solidFill>
                  </a:tcPr>
                </a:tc>
              </a:tr>
            </a:tbl>
          </a:graphicData>
        </a:graphic>
      </p:graphicFrame>
      <p:graphicFrame>
        <p:nvGraphicFramePr>
          <p:cNvPr id="6" name="Table 5"/>
          <p:cNvGraphicFramePr>
            <a:graphicFrameLocks noGrp="1"/>
          </p:cNvGraphicFramePr>
          <p:nvPr>
            <p:extLst/>
          </p:nvPr>
        </p:nvGraphicFramePr>
        <p:xfrm>
          <a:off x="1395224" y="2581593"/>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100</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50</a:t>
                      </a:r>
                      <a:endParaRPr lang="en-US" sz="1300" dirty="0">
                        <a:solidFill>
                          <a:srgbClr val="000000"/>
                        </a:solidFill>
                      </a:endParaRPr>
                    </a:p>
                  </a:txBody>
                  <a:tcPr marL="76200" marR="76200" marT="38100" marB="38100">
                    <a:solidFill>
                      <a:srgbClr val="FF0000"/>
                    </a:solidFill>
                  </a:tcPr>
                </a:tc>
              </a:tr>
            </a:tbl>
          </a:graphicData>
        </a:graphic>
      </p:graphicFrame>
      <p:graphicFrame>
        <p:nvGraphicFramePr>
          <p:cNvPr id="7" name="Table 6"/>
          <p:cNvGraphicFramePr>
            <a:graphicFrameLocks noGrp="1"/>
          </p:cNvGraphicFramePr>
          <p:nvPr>
            <p:extLst/>
          </p:nvPr>
        </p:nvGraphicFramePr>
        <p:xfrm>
          <a:off x="1395224" y="3157004"/>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50</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100</a:t>
                      </a:r>
                      <a:endParaRPr lang="en-US" sz="1300" dirty="0">
                        <a:solidFill>
                          <a:srgbClr val="000000"/>
                        </a:solidFill>
                      </a:endParaRPr>
                    </a:p>
                  </a:txBody>
                  <a:tcPr marL="76200" marR="76200" marT="38100" marB="38100">
                    <a:solidFill>
                      <a:srgbClr val="FF0000"/>
                    </a:solidFill>
                  </a:tcPr>
                </a:tc>
              </a:tr>
            </a:tbl>
          </a:graphicData>
        </a:graphic>
      </p:graphicFrame>
      <p:graphicFrame>
        <p:nvGraphicFramePr>
          <p:cNvPr id="8" name="Table 7"/>
          <p:cNvGraphicFramePr>
            <a:graphicFrameLocks noGrp="1"/>
          </p:cNvGraphicFramePr>
          <p:nvPr>
            <p:extLst/>
          </p:nvPr>
        </p:nvGraphicFramePr>
        <p:xfrm>
          <a:off x="1395224" y="3795193"/>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100</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10</a:t>
                      </a:r>
                      <a:endParaRPr lang="en-US" sz="1300" dirty="0">
                        <a:solidFill>
                          <a:srgbClr val="000000"/>
                        </a:solidFill>
                      </a:endParaRPr>
                    </a:p>
                  </a:txBody>
                  <a:tcPr marL="76200" marR="76200" marT="38100" marB="38100">
                    <a:solidFill>
                      <a:srgbClr val="FF0000"/>
                    </a:solidFill>
                  </a:tcPr>
                </a:tc>
              </a:tr>
            </a:tbl>
          </a:graphicData>
        </a:graphic>
      </p:graphicFrame>
      <p:graphicFrame>
        <p:nvGraphicFramePr>
          <p:cNvPr id="9" name="Table 8"/>
          <p:cNvGraphicFramePr>
            <a:graphicFrameLocks noGrp="1"/>
          </p:cNvGraphicFramePr>
          <p:nvPr>
            <p:extLst/>
          </p:nvPr>
        </p:nvGraphicFramePr>
        <p:xfrm>
          <a:off x="1395224" y="4361636"/>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100</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0</a:t>
                      </a:r>
                      <a:endParaRPr lang="en-US" sz="1300" dirty="0">
                        <a:solidFill>
                          <a:srgbClr val="000000"/>
                        </a:solidFill>
                      </a:endParaRPr>
                    </a:p>
                  </a:txBody>
                  <a:tcPr marL="76200" marR="76200" marT="38100" marB="38100">
                    <a:solidFill>
                      <a:srgbClr val="FF0000"/>
                    </a:solidFill>
                  </a:tcPr>
                </a:tc>
              </a:tr>
            </a:tbl>
          </a:graphicData>
        </a:graphic>
      </p:graphicFrame>
      <p:graphicFrame>
        <p:nvGraphicFramePr>
          <p:cNvPr id="10" name="Table 9"/>
          <p:cNvGraphicFramePr>
            <a:graphicFrameLocks noGrp="1"/>
          </p:cNvGraphicFramePr>
          <p:nvPr>
            <p:extLst/>
          </p:nvPr>
        </p:nvGraphicFramePr>
        <p:xfrm>
          <a:off x="3602955" y="1447451"/>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0.5</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0.5</a:t>
                      </a:r>
                      <a:endParaRPr lang="en-US" sz="1300" dirty="0">
                        <a:solidFill>
                          <a:srgbClr val="000000"/>
                        </a:solidFill>
                      </a:endParaRPr>
                    </a:p>
                  </a:txBody>
                  <a:tcPr marL="76200" marR="76200" marT="38100" marB="38100">
                    <a:solidFill>
                      <a:srgbClr val="FF0000"/>
                    </a:solidFill>
                  </a:tcPr>
                </a:tc>
              </a:tr>
            </a:tbl>
          </a:graphicData>
        </a:graphic>
      </p:graphicFrame>
      <p:graphicFrame>
        <p:nvGraphicFramePr>
          <p:cNvPr id="11" name="Table 10"/>
          <p:cNvGraphicFramePr>
            <a:graphicFrameLocks noGrp="1"/>
          </p:cNvGraphicFramePr>
          <p:nvPr>
            <p:extLst/>
          </p:nvPr>
        </p:nvGraphicFramePr>
        <p:xfrm>
          <a:off x="3602955" y="1969053"/>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0.5</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0.5</a:t>
                      </a:r>
                      <a:endParaRPr lang="en-US" sz="1300" dirty="0">
                        <a:solidFill>
                          <a:srgbClr val="000000"/>
                        </a:solidFill>
                      </a:endParaRPr>
                    </a:p>
                  </a:txBody>
                  <a:tcPr marL="76200" marR="76200" marT="38100" marB="38100">
                    <a:solidFill>
                      <a:srgbClr val="FF0000"/>
                    </a:solidFill>
                  </a:tcPr>
                </a:tc>
              </a:tr>
            </a:tbl>
          </a:graphicData>
        </a:graphic>
      </p:graphicFrame>
      <p:graphicFrame>
        <p:nvGraphicFramePr>
          <p:cNvPr id="12" name="Table 11"/>
          <p:cNvGraphicFramePr>
            <a:graphicFrameLocks noGrp="1"/>
          </p:cNvGraphicFramePr>
          <p:nvPr>
            <p:extLst/>
          </p:nvPr>
        </p:nvGraphicFramePr>
        <p:xfrm>
          <a:off x="3602955" y="2580337"/>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0.67</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0.33</a:t>
                      </a:r>
                      <a:endParaRPr lang="en-US" sz="1300" dirty="0">
                        <a:solidFill>
                          <a:srgbClr val="000000"/>
                        </a:solidFill>
                      </a:endParaRPr>
                    </a:p>
                  </a:txBody>
                  <a:tcPr marL="76200" marR="76200" marT="38100" marB="38100">
                    <a:solidFill>
                      <a:srgbClr val="FF0000"/>
                    </a:solidFill>
                  </a:tcPr>
                </a:tc>
              </a:tr>
            </a:tbl>
          </a:graphicData>
        </a:graphic>
      </p:graphicFrame>
      <p:graphicFrame>
        <p:nvGraphicFramePr>
          <p:cNvPr id="13" name="Table 12"/>
          <p:cNvGraphicFramePr>
            <a:graphicFrameLocks noGrp="1"/>
          </p:cNvGraphicFramePr>
          <p:nvPr>
            <p:extLst/>
          </p:nvPr>
        </p:nvGraphicFramePr>
        <p:xfrm>
          <a:off x="3602955" y="3155749"/>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0.33</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0.67</a:t>
                      </a:r>
                      <a:endParaRPr lang="en-US" sz="1300" dirty="0">
                        <a:solidFill>
                          <a:srgbClr val="000000"/>
                        </a:solidFill>
                      </a:endParaRPr>
                    </a:p>
                  </a:txBody>
                  <a:tcPr marL="76200" marR="76200" marT="38100" marB="38100">
                    <a:solidFill>
                      <a:srgbClr val="FF0000"/>
                    </a:solidFill>
                  </a:tcPr>
                </a:tc>
              </a:tr>
            </a:tbl>
          </a:graphicData>
        </a:graphic>
      </p:graphicFrame>
      <p:graphicFrame>
        <p:nvGraphicFramePr>
          <p:cNvPr id="14" name="Table 13"/>
          <p:cNvGraphicFramePr>
            <a:graphicFrameLocks noGrp="1"/>
          </p:cNvGraphicFramePr>
          <p:nvPr>
            <p:extLst/>
          </p:nvPr>
        </p:nvGraphicFramePr>
        <p:xfrm>
          <a:off x="3602955" y="3793937"/>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0.91</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0.09</a:t>
                      </a:r>
                      <a:endParaRPr lang="en-US" sz="1300" dirty="0">
                        <a:solidFill>
                          <a:srgbClr val="000000"/>
                        </a:solidFill>
                      </a:endParaRPr>
                    </a:p>
                  </a:txBody>
                  <a:tcPr marL="76200" marR="76200" marT="38100" marB="38100">
                    <a:solidFill>
                      <a:srgbClr val="FF0000"/>
                    </a:solidFill>
                  </a:tcPr>
                </a:tc>
              </a:tr>
            </a:tbl>
          </a:graphicData>
        </a:graphic>
      </p:graphicFrame>
      <p:graphicFrame>
        <p:nvGraphicFramePr>
          <p:cNvPr id="15" name="Table 14"/>
          <p:cNvGraphicFramePr>
            <a:graphicFrameLocks noGrp="1"/>
          </p:cNvGraphicFramePr>
          <p:nvPr>
            <p:extLst/>
          </p:nvPr>
        </p:nvGraphicFramePr>
        <p:xfrm>
          <a:off x="3602955" y="4360380"/>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1.00</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0.00</a:t>
                      </a:r>
                      <a:endParaRPr lang="en-US" sz="1300" dirty="0">
                        <a:solidFill>
                          <a:srgbClr val="000000"/>
                        </a:solidFill>
                      </a:endParaRPr>
                    </a:p>
                  </a:txBody>
                  <a:tcPr marL="76200" marR="76200" marT="38100" marB="38100">
                    <a:solidFill>
                      <a:srgbClr val="FF0000"/>
                    </a:solidFill>
                  </a:tcPr>
                </a:tc>
              </a:tr>
            </a:tbl>
          </a:graphicData>
        </a:graphic>
      </p:graphicFrame>
      <p:sp>
        <p:nvSpPr>
          <p:cNvPr id="16" name="TextBox 15"/>
          <p:cNvSpPr txBox="1"/>
          <p:nvPr/>
        </p:nvSpPr>
        <p:spPr>
          <a:xfrm>
            <a:off x="5569204" y="1488725"/>
            <a:ext cx="604653" cy="323165"/>
          </a:xfrm>
          <a:prstGeom prst="rect">
            <a:avLst/>
          </a:prstGeom>
          <a:noFill/>
        </p:spPr>
        <p:txBody>
          <a:bodyPr wrap="none" rtlCol="0">
            <a:spAutoFit/>
          </a:bodyPr>
          <a:lstStyle/>
          <a:p>
            <a:r>
              <a:rPr lang="en-US" sz="1500" b="1" dirty="0"/>
              <a:t>LOW</a:t>
            </a:r>
          </a:p>
        </p:txBody>
      </p:sp>
      <p:sp>
        <p:nvSpPr>
          <p:cNvPr id="17" name="TextBox 16"/>
          <p:cNvSpPr txBox="1"/>
          <p:nvPr/>
        </p:nvSpPr>
        <p:spPr>
          <a:xfrm>
            <a:off x="5588584" y="1993803"/>
            <a:ext cx="604653" cy="323165"/>
          </a:xfrm>
          <a:prstGeom prst="rect">
            <a:avLst/>
          </a:prstGeom>
          <a:noFill/>
        </p:spPr>
        <p:txBody>
          <a:bodyPr wrap="none" rtlCol="0">
            <a:spAutoFit/>
          </a:bodyPr>
          <a:lstStyle/>
          <a:p>
            <a:r>
              <a:rPr lang="en-US" sz="1500" b="1" dirty="0"/>
              <a:t>LOW</a:t>
            </a:r>
          </a:p>
        </p:txBody>
      </p:sp>
      <p:sp>
        <p:nvSpPr>
          <p:cNvPr id="18" name="TextBox 17"/>
          <p:cNvSpPr txBox="1"/>
          <p:nvPr/>
        </p:nvSpPr>
        <p:spPr>
          <a:xfrm>
            <a:off x="5569204" y="2582850"/>
            <a:ext cx="942887" cy="323165"/>
          </a:xfrm>
          <a:prstGeom prst="rect">
            <a:avLst/>
          </a:prstGeom>
          <a:noFill/>
        </p:spPr>
        <p:txBody>
          <a:bodyPr wrap="none" rtlCol="0">
            <a:spAutoFit/>
          </a:bodyPr>
          <a:lstStyle/>
          <a:p>
            <a:r>
              <a:rPr lang="en-US" sz="1500" b="1" dirty="0"/>
              <a:t>MEDIUM</a:t>
            </a:r>
          </a:p>
        </p:txBody>
      </p:sp>
      <p:sp>
        <p:nvSpPr>
          <p:cNvPr id="19" name="TextBox 18"/>
          <p:cNvSpPr txBox="1"/>
          <p:nvPr/>
        </p:nvSpPr>
        <p:spPr>
          <a:xfrm>
            <a:off x="5588584" y="3155749"/>
            <a:ext cx="942887" cy="323165"/>
          </a:xfrm>
          <a:prstGeom prst="rect">
            <a:avLst/>
          </a:prstGeom>
          <a:noFill/>
        </p:spPr>
        <p:txBody>
          <a:bodyPr wrap="none" rtlCol="0">
            <a:spAutoFit/>
          </a:bodyPr>
          <a:lstStyle/>
          <a:p>
            <a:r>
              <a:rPr lang="en-US" sz="1500" b="1" dirty="0"/>
              <a:t>MEDIUM</a:t>
            </a:r>
          </a:p>
        </p:txBody>
      </p:sp>
      <p:sp>
        <p:nvSpPr>
          <p:cNvPr id="20" name="TextBox 19"/>
          <p:cNvSpPr txBox="1"/>
          <p:nvPr/>
        </p:nvSpPr>
        <p:spPr>
          <a:xfrm>
            <a:off x="5588584" y="3793937"/>
            <a:ext cx="663964" cy="323165"/>
          </a:xfrm>
          <a:prstGeom prst="rect">
            <a:avLst/>
          </a:prstGeom>
          <a:noFill/>
        </p:spPr>
        <p:txBody>
          <a:bodyPr wrap="none" rtlCol="0">
            <a:spAutoFit/>
          </a:bodyPr>
          <a:lstStyle/>
          <a:p>
            <a:r>
              <a:rPr lang="en-US" sz="1500" b="1" dirty="0"/>
              <a:t>HIGH</a:t>
            </a:r>
          </a:p>
        </p:txBody>
      </p:sp>
      <p:sp>
        <p:nvSpPr>
          <p:cNvPr id="21" name="TextBox 20"/>
          <p:cNvSpPr txBox="1"/>
          <p:nvPr/>
        </p:nvSpPr>
        <p:spPr>
          <a:xfrm>
            <a:off x="5516837" y="4360381"/>
            <a:ext cx="926857" cy="323165"/>
          </a:xfrm>
          <a:prstGeom prst="rect">
            <a:avLst/>
          </a:prstGeom>
          <a:noFill/>
        </p:spPr>
        <p:txBody>
          <a:bodyPr wrap="none" rtlCol="0">
            <a:spAutoFit/>
          </a:bodyPr>
          <a:lstStyle/>
          <a:p>
            <a:r>
              <a:rPr lang="en-US" sz="1500" b="1" dirty="0"/>
              <a:t>PERFECT</a:t>
            </a:r>
          </a:p>
        </p:txBody>
      </p:sp>
      <p:sp>
        <p:nvSpPr>
          <p:cNvPr id="22" name="TextBox 21"/>
          <p:cNvSpPr txBox="1"/>
          <p:nvPr/>
        </p:nvSpPr>
        <p:spPr>
          <a:xfrm>
            <a:off x="6563138" y="1148643"/>
            <a:ext cx="1303562" cy="323165"/>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1500" b="1" dirty="0">
                <a:solidFill>
                  <a:schemeClr val="tx1"/>
                </a:solidFill>
              </a:rPr>
              <a:t>1 - ENTROPY</a:t>
            </a:r>
          </a:p>
        </p:txBody>
      </p:sp>
      <p:sp>
        <p:nvSpPr>
          <p:cNvPr id="23" name="TextBox 22"/>
          <p:cNvSpPr txBox="1"/>
          <p:nvPr/>
        </p:nvSpPr>
        <p:spPr>
          <a:xfrm>
            <a:off x="6921791" y="1488725"/>
            <a:ext cx="561372" cy="323165"/>
          </a:xfrm>
          <a:prstGeom prst="rect">
            <a:avLst/>
          </a:prstGeom>
          <a:noFill/>
        </p:spPr>
        <p:txBody>
          <a:bodyPr wrap="none" rtlCol="0">
            <a:spAutoFit/>
          </a:bodyPr>
          <a:lstStyle/>
          <a:p>
            <a:r>
              <a:rPr lang="en-US" sz="1500" b="1" dirty="0"/>
              <a:t>0.00</a:t>
            </a:r>
          </a:p>
        </p:txBody>
      </p:sp>
      <p:sp>
        <p:nvSpPr>
          <p:cNvPr id="24" name="TextBox 23"/>
          <p:cNvSpPr txBox="1"/>
          <p:nvPr/>
        </p:nvSpPr>
        <p:spPr>
          <a:xfrm>
            <a:off x="6925718" y="1993803"/>
            <a:ext cx="561372" cy="323165"/>
          </a:xfrm>
          <a:prstGeom prst="rect">
            <a:avLst/>
          </a:prstGeom>
          <a:noFill/>
        </p:spPr>
        <p:txBody>
          <a:bodyPr wrap="none" rtlCol="0">
            <a:spAutoFit/>
          </a:bodyPr>
          <a:lstStyle/>
          <a:p>
            <a:r>
              <a:rPr lang="en-US" sz="1500" b="1" dirty="0"/>
              <a:t>0.00</a:t>
            </a:r>
          </a:p>
        </p:txBody>
      </p:sp>
      <p:sp>
        <p:nvSpPr>
          <p:cNvPr id="25" name="TextBox 24"/>
          <p:cNvSpPr txBox="1"/>
          <p:nvPr/>
        </p:nvSpPr>
        <p:spPr>
          <a:xfrm>
            <a:off x="6925718" y="2580337"/>
            <a:ext cx="561372" cy="323165"/>
          </a:xfrm>
          <a:prstGeom prst="rect">
            <a:avLst/>
          </a:prstGeom>
          <a:noFill/>
        </p:spPr>
        <p:txBody>
          <a:bodyPr wrap="none" rtlCol="0">
            <a:spAutoFit/>
          </a:bodyPr>
          <a:lstStyle/>
          <a:p>
            <a:r>
              <a:rPr lang="en-US" sz="1500" b="1" dirty="0"/>
              <a:t>0.09</a:t>
            </a:r>
          </a:p>
        </p:txBody>
      </p:sp>
      <p:sp>
        <p:nvSpPr>
          <p:cNvPr id="26" name="TextBox 25"/>
          <p:cNvSpPr txBox="1"/>
          <p:nvPr/>
        </p:nvSpPr>
        <p:spPr>
          <a:xfrm>
            <a:off x="6925718" y="3155749"/>
            <a:ext cx="561372" cy="323165"/>
          </a:xfrm>
          <a:prstGeom prst="rect">
            <a:avLst/>
          </a:prstGeom>
          <a:noFill/>
        </p:spPr>
        <p:txBody>
          <a:bodyPr wrap="none" rtlCol="0">
            <a:spAutoFit/>
          </a:bodyPr>
          <a:lstStyle/>
          <a:p>
            <a:r>
              <a:rPr lang="en-US" sz="1500" b="1" dirty="0"/>
              <a:t>0.09</a:t>
            </a:r>
          </a:p>
        </p:txBody>
      </p:sp>
      <p:sp>
        <p:nvSpPr>
          <p:cNvPr id="27" name="TextBox 26"/>
          <p:cNvSpPr txBox="1"/>
          <p:nvPr/>
        </p:nvSpPr>
        <p:spPr>
          <a:xfrm>
            <a:off x="6925718" y="3793937"/>
            <a:ext cx="561372" cy="323165"/>
          </a:xfrm>
          <a:prstGeom prst="rect">
            <a:avLst/>
          </a:prstGeom>
          <a:noFill/>
        </p:spPr>
        <p:txBody>
          <a:bodyPr wrap="none" rtlCol="0">
            <a:spAutoFit/>
          </a:bodyPr>
          <a:lstStyle/>
          <a:p>
            <a:r>
              <a:rPr lang="en-US" sz="1500" b="1" dirty="0"/>
              <a:t>0.56</a:t>
            </a:r>
          </a:p>
        </p:txBody>
      </p:sp>
      <p:sp>
        <p:nvSpPr>
          <p:cNvPr id="28" name="TextBox 27"/>
          <p:cNvSpPr txBox="1"/>
          <p:nvPr/>
        </p:nvSpPr>
        <p:spPr>
          <a:xfrm>
            <a:off x="6925718" y="4362893"/>
            <a:ext cx="561372" cy="323165"/>
          </a:xfrm>
          <a:prstGeom prst="rect">
            <a:avLst/>
          </a:prstGeom>
          <a:noFill/>
        </p:spPr>
        <p:txBody>
          <a:bodyPr wrap="none" rtlCol="0">
            <a:spAutoFit/>
          </a:bodyPr>
          <a:lstStyle/>
          <a:p>
            <a:r>
              <a:rPr lang="en-US" sz="1500" b="1" dirty="0"/>
              <a:t>1.00</a:t>
            </a:r>
          </a:p>
        </p:txBody>
      </p:sp>
    </p:spTree>
    <p:extLst>
      <p:ext uri="{BB962C8B-B14F-4D97-AF65-F5344CB8AC3E}">
        <p14:creationId xmlns:p14="http://schemas.microsoft.com/office/powerpoint/2010/main" val="628377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4547"/>
            <a:ext cx="7428178" cy="762000"/>
          </a:xfrm>
        </p:spPr>
        <p:txBody>
          <a:bodyPr/>
          <a:lstStyle/>
          <a:p>
            <a:r>
              <a:rPr lang="en-US" dirty="0" smtClean="0"/>
              <a:t>Purity of a Region! (</a:t>
            </a:r>
            <a:r>
              <a:rPr lang="en-US" b="1" u="sng" dirty="0" smtClean="0">
                <a:solidFill>
                  <a:schemeClr val="accent3">
                    <a:lumMod val="60000"/>
                    <a:lumOff val="40000"/>
                  </a:schemeClr>
                </a:solidFill>
              </a:rPr>
              <a:t>Accuracy</a:t>
            </a:r>
            <a:r>
              <a:rPr lang="en-US" dirty="0" smtClean="0"/>
              <a:t>)</a:t>
            </a:r>
            <a:endParaRPr lang="en-US" dirty="0"/>
          </a:p>
        </p:txBody>
      </p:sp>
      <p:graphicFrame>
        <p:nvGraphicFramePr>
          <p:cNvPr id="4" name="Table 3"/>
          <p:cNvGraphicFramePr>
            <a:graphicFrameLocks noGrp="1"/>
          </p:cNvGraphicFramePr>
          <p:nvPr>
            <p:extLst/>
          </p:nvPr>
        </p:nvGraphicFramePr>
        <p:xfrm>
          <a:off x="1395224" y="1448707"/>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chemeClr val="tx1"/>
                          </a:solidFill>
                        </a:rPr>
                        <a:t>10</a:t>
                      </a:r>
                      <a:endParaRPr lang="en-US" sz="1300" dirty="0">
                        <a:solidFill>
                          <a:schemeClr val="tx1"/>
                        </a:solidFill>
                      </a:endParaRPr>
                    </a:p>
                  </a:txBody>
                  <a:tcPr marL="76200" marR="76200" marT="38100" marB="38100"/>
                </a:tc>
                <a:tc>
                  <a:txBody>
                    <a:bodyPr/>
                    <a:lstStyle/>
                    <a:p>
                      <a:pPr algn="ctr"/>
                      <a:r>
                        <a:rPr lang="en-US" sz="1300" dirty="0" smtClean="0">
                          <a:solidFill>
                            <a:schemeClr val="tx1"/>
                          </a:solidFill>
                        </a:rPr>
                        <a:t>10</a:t>
                      </a:r>
                      <a:endParaRPr lang="en-US" sz="1300" dirty="0">
                        <a:solidFill>
                          <a:schemeClr val="tx1"/>
                        </a:solidFill>
                      </a:endParaRPr>
                    </a:p>
                  </a:txBody>
                  <a:tcPr marL="76200" marR="76200" marT="38100" marB="38100">
                    <a:solidFill>
                      <a:srgbClr val="FF0000"/>
                    </a:solidFill>
                  </a:tcPr>
                </a:tc>
              </a:tr>
            </a:tbl>
          </a:graphicData>
        </a:graphic>
      </p:graphicFrame>
      <p:graphicFrame>
        <p:nvGraphicFramePr>
          <p:cNvPr id="5" name="Table 4"/>
          <p:cNvGraphicFramePr>
            <a:graphicFrameLocks noGrp="1"/>
          </p:cNvGraphicFramePr>
          <p:nvPr>
            <p:extLst/>
          </p:nvPr>
        </p:nvGraphicFramePr>
        <p:xfrm>
          <a:off x="1395224" y="1970309"/>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100</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100</a:t>
                      </a:r>
                      <a:endParaRPr lang="en-US" sz="1300" dirty="0">
                        <a:solidFill>
                          <a:srgbClr val="000000"/>
                        </a:solidFill>
                      </a:endParaRPr>
                    </a:p>
                  </a:txBody>
                  <a:tcPr marL="76200" marR="76200" marT="38100" marB="38100">
                    <a:solidFill>
                      <a:srgbClr val="FF0000"/>
                    </a:solidFill>
                  </a:tcPr>
                </a:tc>
              </a:tr>
            </a:tbl>
          </a:graphicData>
        </a:graphic>
      </p:graphicFrame>
      <p:graphicFrame>
        <p:nvGraphicFramePr>
          <p:cNvPr id="6" name="Table 5"/>
          <p:cNvGraphicFramePr>
            <a:graphicFrameLocks noGrp="1"/>
          </p:cNvGraphicFramePr>
          <p:nvPr>
            <p:extLst/>
          </p:nvPr>
        </p:nvGraphicFramePr>
        <p:xfrm>
          <a:off x="1395224" y="2581593"/>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100</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50</a:t>
                      </a:r>
                      <a:endParaRPr lang="en-US" sz="1300" dirty="0">
                        <a:solidFill>
                          <a:srgbClr val="000000"/>
                        </a:solidFill>
                      </a:endParaRPr>
                    </a:p>
                  </a:txBody>
                  <a:tcPr marL="76200" marR="76200" marT="38100" marB="38100">
                    <a:solidFill>
                      <a:srgbClr val="FF0000"/>
                    </a:solidFill>
                  </a:tcPr>
                </a:tc>
              </a:tr>
            </a:tbl>
          </a:graphicData>
        </a:graphic>
      </p:graphicFrame>
      <p:graphicFrame>
        <p:nvGraphicFramePr>
          <p:cNvPr id="7" name="Table 6"/>
          <p:cNvGraphicFramePr>
            <a:graphicFrameLocks noGrp="1"/>
          </p:cNvGraphicFramePr>
          <p:nvPr>
            <p:extLst/>
          </p:nvPr>
        </p:nvGraphicFramePr>
        <p:xfrm>
          <a:off x="1395224" y="3157004"/>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50</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100</a:t>
                      </a:r>
                      <a:endParaRPr lang="en-US" sz="1300" dirty="0">
                        <a:solidFill>
                          <a:srgbClr val="000000"/>
                        </a:solidFill>
                      </a:endParaRPr>
                    </a:p>
                  </a:txBody>
                  <a:tcPr marL="76200" marR="76200" marT="38100" marB="38100">
                    <a:solidFill>
                      <a:srgbClr val="FF0000"/>
                    </a:solidFill>
                  </a:tcPr>
                </a:tc>
              </a:tr>
            </a:tbl>
          </a:graphicData>
        </a:graphic>
      </p:graphicFrame>
      <p:graphicFrame>
        <p:nvGraphicFramePr>
          <p:cNvPr id="8" name="Table 7"/>
          <p:cNvGraphicFramePr>
            <a:graphicFrameLocks noGrp="1"/>
          </p:cNvGraphicFramePr>
          <p:nvPr>
            <p:extLst/>
          </p:nvPr>
        </p:nvGraphicFramePr>
        <p:xfrm>
          <a:off x="1395224" y="3795193"/>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100</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10</a:t>
                      </a:r>
                      <a:endParaRPr lang="en-US" sz="1300" dirty="0">
                        <a:solidFill>
                          <a:srgbClr val="000000"/>
                        </a:solidFill>
                      </a:endParaRPr>
                    </a:p>
                  </a:txBody>
                  <a:tcPr marL="76200" marR="76200" marT="38100" marB="38100">
                    <a:solidFill>
                      <a:srgbClr val="FF0000"/>
                    </a:solidFill>
                  </a:tcPr>
                </a:tc>
              </a:tr>
            </a:tbl>
          </a:graphicData>
        </a:graphic>
      </p:graphicFrame>
      <p:graphicFrame>
        <p:nvGraphicFramePr>
          <p:cNvPr id="9" name="Table 8"/>
          <p:cNvGraphicFramePr>
            <a:graphicFrameLocks noGrp="1"/>
          </p:cNvGraphicFramePr>
          <p:nvPr>
            <p:extLst/>
          </p:nvPr>
        </p:nvGraphicFramePr>
        <p:xfrm>
          <a:off x="1395224" y="4361636"/>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100</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0</a:t>
                      </a:r>
                      <a:endParaRPr lang="en-US" sz="1300" dirty="0">
                        <a:solidFill>
                          <a:srgbClr val="000000"/>
                        </a:solidFill>
                      </a:endParaRPr>
                    </a:p>
                  </a:txBody>
                  <a:tcPr marL="76200" marR="76200" marT="38100" marB="38100">
                    <a:solidFill>
                      <a:srgbClr val="FF0000"/>
                    </a:solidFill>
                  </a:tcPr>
                </a:tc>
              </a:tr>
            </a:tbl>
          </a:graphicData>
        </a:graphic>
      </p:graphicFrame>
      <p:graphicFrame>
        <p:nvGraphicFramePr>
          <p:cNvPr id="10" name="Table 9"/>
          <p:cNvGraphicFramePr>
            <a:graphicFrameLocks noGrp="1"/>
          </p:cNvGraphicFramePr>
          <p:nvPr>
            <p:extLst/>
          </p:nvPr>
        </p:nvGraphicFramePr>
        <p:xfrm>
          <a:off x="3602955" y="1447451"/>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0.5</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0.5</a:t>
                      </a:r>
                      <a:endParaRPr lang="en-US" sz="1300" dirty="0">
                        <a:solidFill>
                          <a:srgbClr val="000000"/>
                        </a:solidFill>
                      </a:endParaRPr>
                    </a:p>
                  </a:txBody>
                  <a:tcPr marL="76200" marR="76200" marT="38100" marB="38100">
                    <a:solidFill>
                      <a:srgbClr val="FF0000"/>
                    </a:solidFill>
                  </a:tcPr>
                </a:tc>
              </a:tr>
            </a:tbl>
          </a:graphicData>
        </a:graphic>
      </p:graphicFrame>
      <p:graphicFrame>
        <p:nvGraphicFramePr>
          <p:cNvPr id="11" name="Table 10"/>
          <p:cNvGraphicFramePr>
            <a:graphicFrameLocks noGrp="1"/>
          </p:cNvGraphicFramePr>
          <p:nvPr>
            <p:extLst/>
          </p:nvPr>
        </p:nvGraphicFramePr>
        <p:xfrm>
          <a:off x="3602955" y="1969053"/>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0.5</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0.5</a:t>
                      </a:r>
                      <a:endParaRPr lang="en-US" sz="1300" dirty="0">
                        <a:solidFill>
                          <a:srgbClr val="000000"/>
                        </a:solidFill>
                      </a:endParaRPr>
                    </a:p>
                  </a:txBody>
                  <a:tcPr marL="76200" marR="76200" marT="38100" marB="38100">
                    <a:solidFill>
                      <a:srgbClr val="FF0000"/>
                    </a:solidFill>
                  </a:tcPr>
                </a:tc>
              </a:tr>
            </a:tbl>
          </a:graphicData>
        </a:graphic>
      </p:graphicFrame>
      <p:graphicFrame>
        <p:nvGraphicFramePr>
          <p:cNvPr id="12" name="Table 11"/>
          <p:cNvGraphicFramePr>
            <a:graphicFrameLocks noGrp="1"/>
          </p:cNvGraphicFramePr>
          <p:nvPr>
            <p:extLst/>
          </p:nvPr>
        </p:nvGraphicFramePr>
        <p:xfrm>
          <a:off x="3602955" y="2580337"/>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0.67</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0.33</a:t>
                      </a:r>
                      <a:endParaRPr lang="en-US" sz="1300" dirty="0">
                        <a:solidFill>
                          <a:srgbClr val="000000"/>
                        </a:solidFill>
                      </a:endParaRPr>
                    </a:p>
                  </a:txBody>
                  <a:tcPr marL="76200" marR="76200" marT="38100" marB="38100">
                    <a:solidFill>
                      <a:srgbClr val="FF0000"/>
                    </a:solidFill>
                  </a:tcPr>
                </a:tc>
              </a:tr>
            </a:tbl>
          </a:graphicData>
        </a:graphic>
      </p:graphicFrame>
      <p:graphicFrame>
        <p:nvGraphicFramePr>
          <p:cNvPr id="13" name="Table 12"/>
          <p:cNvGraphicFramePr>
            <a:graphicFrameLocks noGrp="1"/>
          </p:cNvGraphicFramePr>
          <p:nvPr>
            <p:extLst/>
          </p:nvPr>
        </p:nvGraphicFramePr>
        <p:xfrm>
          <a:off x="3602955" y="3155749"/>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0.33</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0.67</a:t>
                      </a:r>
                      <a:endParaRPr lang="en-US" sz="1300" dirty="0">
                        <a:solidFill>
                          <a:srgbClr val="000000"/>
                        </a:solidFill>
                      </a:endParaRPr>
                    </a:p>
                  </a:txBody>
                  <a:tcPr marL="76200" marR="76200" marT="38100" marB="38100">
                    <a:solidFill>
                      <a:srgbClr val="FF0000"/>
                    </a:solidFill>
                  </a:tcPr>
                </a:tc>
              </a:tr>
            </a:tbl>
          </a:graphicData>
        </a:graphic>
      </p:graphicFrame>
      <p:graphicFrame>
        <p:nvGraphicFramePr>
          <p:cNvPr id="14" name="Table 13"/>
          <p:cNvGraphicFramePr>
            <a:graphicFrameLocks noGrp="1"/>
          </p:cNvGraphicFramePr>
          <p:nvPr>
            <p:extLst/>
          </p:nvPr>
        </p:nvGraphicFramePr>
        <p:xfrm>
          <a:off x="3602955" y="3793937"/>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0.91</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0.09</a:t>
                      </a:r>
                      <a:endParaRPr lang="en-US" sz="1300" dirty="0">
                        <a:solidFill>
                          <a:srgbClr val="000000"/>
                        </a:solidFill>
                      </a:endParaRPr>
                    </a:p>
                  </a:txBody>
                  <a:tcPr marL="76200" marR="76200" marT="38100" marB="38100">
                    <a:solidFill>
                      <a:srgbClr val="FF0000"/>
                    </a:solidFill>
                  </a:tcPr>
                </a:tc>
              </a:tr>
            </a:tbl>
          </a:graphicData>
        </a:graphic>
      </p:graphicFrame>
      <p:graphicFrame>
        <p:nvGraphicFramePr>
          <p:cNvPr id="15" name="Table 14"/>
          <p:cNvGraphicFramePr>
            <a:graphicFrameLocks noGrp="1"/>
          </p:cNvGraphicFramePr>
          <p:nvPr>
            <p:extLst/>
          </p:nvPr>
        </p:nvGraphicFramePr>
        <p:xfrm>
          <a:off x="3602955" y="4360380"/>
          <a:ext cx="1599972" cy="309033"/>
        </p:xfrm>
        <a:graphic>
          <a:graphicData uri="http://schemas.openxmlformats.org/drawingml/2006/table">
            <a:tbl>
              <a:tblPr firstRow="1" bandRow="1">
                <a:tableStyleId>{5C22544A-7EE6-4342-B048-85BDC9FD1C3A}</a:tableStyleId>
              </a:tblPr>
              <a:tblGrid>
                <a:gridCol w="799986"/>
                <a:gridCol w="799986"/>
              </a:tblGrid>
              <a:tr h="309033">
                <a:tc>
                  <a:txBody>
                    <a:bodyPr/>
                    <a:lstStyle/>
                    <a:p>
                      <a:pPr algn="ctr"/>
                      <a:r>
                        <a:rPr lang="en-US" sz="1300" dirty="0" smtClean="0">
                          <a:solidFill>
                            <a:srgbClr val="000000"/>
                          </a:solidFill>
                        </a:rPr>
                        <a:t>1.00</a:t>
                      </a:r>
                      <a:endParaRPr lang="en-US" sz="1300" dirty="0">
                        <a:solidFill>
                          <a:srgbClr val="000000"/>
                        </a:solidFill>
                      </a:endParaRPr>
                    </a:p>
                  </a:txBody>
                  <a:tcPr marL="76200" marR="76200" marT="38100" marB="38100"/>
                </a:tc>
                <a:tc>
                  <a:txBody>
                    <a:bodyPr/>
                    <a:lstStyle/>
                    <a:p>
                      <a:pPr algn="ctr"/>
                      <a:r>
                        <a:rPr lang="en-US" sz="1300" dirty="0" smtClean="0">
                          <a:solidFill>
                            <a:srgbClr val="000000"/>
                          </a:solidFill>
                        </a:rPr>
                        <a:t>0.00</a:t>
                      </a:r>
                      <a:endParaRPr lang="en-US" sz="1300" dirty="0">
                        <a:solidFill>
                          <a:srgbClr val="000000"/>
                        </a:solidFill>
                      </a:endParaRPr>
                    </a:p>
                  </a:txBody>
                  <a:tcPr marL="76200" marR="76200" marT="38100" marB="38100">
                    <a:solidFill>
                      <a:srgbClr val="FF0000"/>
                    </a:solidFill>
                  </a:tcPr>
                </a:tc>
              </a:tr>
            </a:tbl>
          </a:graphicData>
        </a:graphic>
      </p:graphicFrame>
      <p:sp>
        <p:nvSpPr>
          <p:cNvPr id="16" name="TextBox 15"/>
          <p:cNvSpPr txBox="1"/>
          <p:nvPr/>
        </p:nvSpPr>
        <p:spPr>
          <a:xfrm>
            <a:off x="5569204" y="1488725"/>
            <a:ext cx="604653" cy="323165"/>
          </a:xfrm>
          <a:prstGeom prst="rect">
            <a:avLst/>
          </a:prstGeom>
          <a:noFill/>
        </p:spPr>
        <p:txBody>
          <a:bodyPr wrap="none" rtlCol="0">
            <a:spAutoFit/>
          </a:bodyPr>
          <a:lstStyle/>
          <a:p>
            <a:r>
              <a:rPr lang="en-US" sz="1500" b="1" dirty="0"/>
              <a:t>LOW</a:t>
            </a:r>
          </a:p>
        </p:txBody>
      </p:sp>
      <p:sp>
        <p:nvSpPr>
          <p:cNvPr id="17" name="TextBox 16"/>
          <p:cNvSpPr txBox="1"/>
          <p:nvPr/>
        </p:nvSpPr>
        <p:spPr>
          <a:xfrm>
            <a:off x="5588584" y="1993803"/>
            <a:ext cx="604653" cy="323165"/>
          </a:xfrm>
          <a:prstGeom prst="rect">
            <a:avLst/>
          </a:prstGeom>
          <a:noFill/>
        </p:spPr>
        <p:txBody>
          <a:bodyPr wrap="none" rtlCol="0">
            <a:spAutoFit/>
          </a:bodyPr>
          <a:lstStyle/>
          <a:p>
            <a:r>
              <a:rPr lang="en-US" sz="1500" b="1" dirty="0"/>
              <a:t>LOW</a:t>
            </a:r>
          </a:p>
        </p:txBody>
      </p:sp>
      <p:sp>
        <p:nvSpPr>
          <p:cNvPr id="18" name="TextBox 17"/>
          <p:cNvSpPr txBox="1"/>
          <p:nvPr/>
        </p:nvSpPr>
        <p:spPr>
          <a:xfrm>
            <a:off x="5569204" y="2582850"/>
            <a:ext cx="942887" cy="323165"/>
          </a:xfrm>
          <a:prstGeom prst="rect">
            <a:avLst/>
          </a:prstGeom>
          <a:noFill/>
        </p:spPr>
        <p:txBody>
          <a:bodyPr wrap="none" rtlCol="0">
            <a:spAutoFit/>
          </a:bodyPr>
          <a:lstStyle/>
          <a:p>
            <a:r>
              <a:rPr lang="en-US" sz="1500" b="1" dirty="0"/>
              <a:t>MEDIUM</a:t>
            </a:r>
          </a:p>
        </p:txBody>
      </p:sp>
      <p:sp>
        <p:nvSpPr>
          <p:cNvPr id="19" name="TextBox 18"/>
          <p:cNvSpPr txBox="1"/>
          <p:nvPr/>
        </p:nvSpPr>
        <p:spPr>
          <a:xfrm>
            <a:off x="5588584" y="3155749"/>
            <a:ext cx="942887" cy="323165"/>
          </a:xfrm>
          <a:prstGeom prst="rect">
            <a:avLst/>
          </a:prstGeom>
          <a:noFill/>
        </p:spPr>
        <p:txBody>
          <a:bodyPr wrap="none" rtlCol="0">
            <a:spAutoFit/>
          </a:bodyPr>
          <a:lstStyle/>
          <a:p>
            <a:r>
              <a:rPr lang="en-US" sz="1500" b="1" dirty="0"/>
              <a:t>MEDIUM</a:t>
            </a:r>
          </a:p>
        </p:txBody>
      </p:sp>
      <p:sp>
        <p:nvSpPr>
          <p:cNvPr id="20" name="TextBox 19"/>
          <p:cNvSpPr txBox="1"/>
          <p:nvPr/>
        </p:nvSpPr>
        <p:spPr>
          <a:xfrm>
            <a:off x="5588584" y="3793937"/>
            <a:ext cx="663964" cy="323165"/>
          </a:xfrm>
          <a:prstGeom prst="rect">
            <a:avLst/>
          </a:prstGeom>
          <a:noFill/>
        </p:spPr>
        <p:txBody>
          <a:bodyPr wrap="none" rtlCol="0">
            <a:spAutoFit/>
          </a:bodyPr>
          <a:lstStyle/>
          <a:p>
            <a:r>
              <a:rPr lang="en-US" sz="1500" b="1" dirty="0"/>
              <a:t>HIGH</a:t>
            </a:r>
          </a:p>
        </p:txBody>
      </p:sp>
      <p:sp>
        <p:nvSpPr>
          <p:cNvPr id="21" name="TextBox 20"/>
          <p:cNvSpPr txBox="1"/>
          <p:nvPr/>
        </p:nvSpPr>
        <p:spPr>
          <a:xfrm>
            <a:off x="5516837" y="4360381"/>
            <a:ext cx="926857" cy="323165"/>
          </a:xfrm>
          <a:prstGeom prst="rect">
            <a:avLst/>
          </a:prstGeom>
          <a:noFill/>
        </p:spPr>
        <p:txBody>
          <a:bodyPr wrap="none" rtlCol="0">
            <a:spAutoFit/>
          </a:bodyPr>
          <a:lstStyle/>
          <a:p>
            <a:r>
              <a:rPr lang="en-US" sz="1500" b="1" dirty="0"/>
              <a:t>PERFECT</a:t>
            </a:r>
          </a:p>
        </p:txBody>
      </p:sp>
      <p:sp>
        <p:nvSpPr>
          <p:cNvPr id="22" name="TextBox 21"/>
          <p:cNvSpPr txBox="1"/>
          <p:nvPr/>
        </p:nvSpPr>
        <p:spPr>
          <a:xfrm>
            <a:off x="6654412" y="1148643"/>
            <a:ext cx="1276311" cy="323165"/>
          </a:xfrm>
          <a:prstGeom prst="rect">
            <a:avLst/>
          </a:prstGeom>
          <a:solidFill>
            <a:schemeClr val="tx2"/>
          </a:solidFill>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sz="1500" b="1" dirty="0"/>
              <a:t>ACCURACY</a:t>
            </a:r>
          </a:p>
        </p:txBody>
      </p:sp>
      <p:sp>
        <p:nvSpPr>
          <p:cNvPr id="23" name="TextBox 22"/>
          <p:cNvSpPr txBox="1"/>
          <p:nvPr/>
        </p:nvSpPr>
        <p:spPr>
          <a:xfrm>
            <a:off x="6921791" y="1488725"/>
            <a:ext cx="564578" cy="323165"/>
          </a:xfrm>
          <a:prstGeom prst="rect">
            <a:avLst/>
          </a:prstGeom>
          <a:noFill/>
        </p:spPr>
        <p:txBody>
          <a:bodyPr wrap="none" rtlCol="0">
            <a:spAutoFit/>
          </a:bodyPr>
          <a:lstStyle/>
          <a:p>
            <a:r>
              <a:rPr lang="en-US" sz="1500" b="1" dirty="0"/>
              <a:t>50%</a:t>
            </a:r>
          </a:p>
        </p:txBody>
      </p:sp>
      <p:sp>
        <p:nvSpPr>
          <p:cNvPr id="24" name="TextBox 23"/>
          <p:cNvSpPr txBox="1"/>
          <p:nvPr/>
        </p:nvSpPr>
        <p:spPr>
          <a:xfrm>
            <a:off x="6925717" y="1993803"/>
            <a:ext cx="564578" cy="323165"/>
          </a:xfrm>
          <a:prstGeom prst="rect">
            <a:avLst/>
          </a:prstGeom>
          <a:noFill/>
        </p:spPr>
        <p:txBody>
          <a:bodyPr wrap="none" rtlCol="0">
            <a:spAutoFit/>
          </a:bodyPr>
          <a:lstStyle/>
          <a:p>
            <a:r>
              <a:rPr lang="en-US" sz="1500" b="1" dirty="0"/>
              <a:t>50%</a:t>
            </a:r>
          </a:p>
        </p:txBody>
      </p:sp>
      <p:sp>
        <p:nvSpPr>
          <p:cNvPr id="25" name="TextBox 24"/>
          <p:cNvSpPr txBox="1"/>
          <p:nvPr/>
        </p:nvSpPr>
        <p:spPr>
          <a:xfrm>
            <a:off x="6925717" y="2580337"/>
            <a:ext cx="564578" cy="323165"/>
          </a:xfrm>
          <a:prstGeom prst="rect">
            <a:avLst/>
          </a:prstGeom>
          <a:noFill/>
        </p:spPr>
        <p:txBody>
          <a:bodyPr wrap="none" rtlCol="0">
            <a:spAutoFit/>
          </a:bodyPr>
          <a:lstStyle/>
          <a:p>
            <a:r>
              <a:rPr lang="en-US" sz="1500" b="1" dirty="0"/>
              <a:t>67%</a:t>
            </a:r>
          </a:p>
        </p:txBody>
      </p:sp>
      <p:sp>
        <p:nvSpPr>
          <p:cNvPr id="26" name="TextBox 25"/>
          <p:cNvSpPr txBox="1"/>
          <p:nvPr/>
        </p:nvSpPr>
        <p:spPr>
          <a:xfrm>
            <a:off x="6925717" y="3155749"/>
            <a:ext cx="564578" cy="323165"/>
          </a:xfrm>
          <a:prstGeom prst="rect">
            <a:avLst/>
          </a:prstGeom>
          <a:noFill/>
        </p:spPr>
        <p:txBody>
          <a:bodyPr wrap="none" rtlCol="0">
            <a:spAutoFit/>
          </a:bodyPr>
          <a:lstStyle/>
          <a:p>
            <a:r>
              <a:rPr lang="en-US" sz="1500" b="1" dirty="0"/>
              <a:t>67%</a:t>
            </a:r>
          </a:p>
        </p:txBody>
      </p:sp>
      <p:sp>
        <p:nvSpPr>
          <p:cNvPr id="27" name="TextBox 26"/>
          <p:cNvSpPr txBox="1"/>
          <p:nvPr/>
        </p:nvSpPr>
        <p:spPr>
          <a:xfrm>
            <a:off x="6925717" y="3793937"/>
            <a:ext cx="564578" cy="323165"/>
          </a:xfrm>
          <a:prstGeom prst="rect">
            <a:avLst/>
          </a:prstGeom>
          <a:noFill/>
        </p:spPr>
        <p:txBody>
          <a:bodyPr wrap="none" rtlCol="0">
            <a:spAutoFit/>
          </a:bodyPr>
          <a:lstStyle/>
          <a:p>
            <a:r>
              <a:rPr lang="en-US" sz="1500" b="1" dirty="0"/>
              <a:t>91%</a:t>
            </a:r>
          </a:p>
        </p:txBody>
      </p:sp>
      <p:sp>
        <p:nvSpPr>
          <p:cNvPr id="28" name="TextBox 27"/>
          <p:cNvSpPr txBox="1"/>
          <p:nvPr/>
        </p:nvSpPr>
        <p:spPr>
          <a:xfrm>
            <a:off x="6925718" y="4362893"/>
            <a:ext cx="671979" cy="323165"/>
          </a:xfrm>
          <a:prstGeom prst="rect">
            <a:avLst/>
          </a:prstGeom>
          <a:noFill/>
        </p:spPr>
        <p:txBody>
          <a:bodyPr wrap="none" rtlCol="0">
            <a:spAutoFit/>
          </a:bodyPr>
          <a:lstStyle/>
          <a:p>
            <a:r>
              <a:rPr lang="en-US" sz="1500" b="1" dirty="0"/>
              <a:t>100%</a:t>
            </a:r>
          </a:p>
        </p:txBody>
      </p:sp>
    </p:spTree>
    <p:extLst>
      <p:ext uri="{BB962C8B-B14F-4D97-AF65-F5344CB8AC3E}">
        <p14:creationId xmlns:p14="http://schemas.microsoft.com/office/powerpoint/2010/main" val="138167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98083" y="1092379"/>
            <a:ext cx="5937250" cy="4445000"/>
          </a:xfrm>
          <a:prstGeom prst="rect">
            <a:avLst/>
          </a:prstGeom>
        </p:spPr>
      </p:pic>
      <p:sp>
        <p:nvSpPr>
          <p:cNvPr id="5" name="Title 1"/>
          <p:cNvSpPr>
            <a:spLocks noGrp="1"/>
          </p:cNvSpPr>
          <p:nvPr>
            <p:ph type="title"/>
          </p:nvPr>
        </p:nvSpPr>
        <p:spPr>
          <a:xfrm>
            <a:off x="762000" y="174547"/>
            <a:ext cx="7428178" cy="762000"/>
          </a:xfrm>
        </p:spPr>
        <p:txBody>
          <a:bodyPr vert="horz" lIns="76200" tIns="45720" rIns="274320" bIns="45720" rtlCol="0" anchor="ctr">
            <a:normAutofit/>
          </a:bodyPr>
          <a:lstStyle/>
          <a:p>
            <a:r>
              <a:rPr lang="en-US" dirty="0" smtClean="0"/>
              <a:t>   Transformation / Partition / Purity</a:t>
            </a:r>
            <a:endParaRPr lang="en-US" dirty="0"/>
          </a:p>
        </p:txBody>
      </p:sp>
      <p:sp>
        <p:nvSpPr>
          <p:cNvPr id="3" name="Oval 2"/>
          <p:cNvSpPr/>
          <p:nvPr/>
        </p:nvSpPr>
        <p:spPr>
          <a:xfrm>
            <a:off x="1144508" y="4557302"/>
            <a:ext cx="2436785" cy="771268"/>
          </a:xfrm>
          <a:prstGeom prst="ellipse">
            <a:avLst/>
          </a:prstGeom>
          <a:solidFill>
            <a:schemeClr val="accent2">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67" b="1" dirty="0"/>
              <a:t>Transformation</a:t>
            </a:r>
          </a:p>
        </p:txBody>
      </p:sp>
      <p:sp>
        <p:nvSpPr>
          <p:cNvPr id="8" name="Oval 7"/>
          <p:cNvSpPr/>
          <p:nvPr/>
        </p:nvSpPr>
        <p:spPr>
          <a:xfrm>
            <a:off x="3892064" y="5102919"/>
            <a:ext cx="1551578" cy="538093"/>
          </a:xfrm>
          <a:prstGeom prst="ellipse">
            <a:avLst/>
          </a:prstGeom>
          <a:noFill/>
          <a:ln w="57150" cmpd="sng">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9" name="Oval 8"/>
          <p:cNvSpPr/>
          <p:nvPr/>
        </p:nvSpPr>
        <p:spPr>
          <a:xfrm>
            <a:off x="1416712" y="2503580"/>
            <a:ext cx="754807" cy="1298947"/>
          </a:xfrm>
          <a:prstGeom prst="ellipse">
            <a:avLst/>
          </a:prstGeom>
          <a:noFill/>
          <a:ln w="57150" cmpd="sng">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11" name="Oval 10"/>
          <p:cNvSpPr/>
          <p:nvPr/>
        </p:nvSpPr>
        <p:spPr>
          <a:xfrm>
            <a:off x="3192508" y="936547"/>
            <a:ext cx="3237688" cy="564037"/>
          </a:xfrm>
          <a:prstGeom prst="ellipse">
            <a:avLst/>
          </a:prstGeom>
          <a:noFill/>
          <a:ln w="5715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13" name="Oval 12"/>
          <p:cNvSpPr/>
          <p:nvPr/>
        </p:nvSpPr>
        <p:spPr>
          <a:xfrm>
            <a:off x="5443642" y="2789118"/>
            <a:ext cx="606823" cy="573966"/>
          </a:xfrm>
          <a:prstGeom prst="ellipse">
            <a:avLst/>
          </a:prstGeom>
          <a:noFill/>
          <a:ln w="5715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14" name="Oval 13"/>
          <p:cNvSpPr/>
          <p:nvPr/>
        </p:nvSpPr>
        <p:spPr>
          <a:xfrm>
            <a:off x="4368842" y="2593261"/>
            <a:ext cx="606823" cy="573966"/>
          </a:xfrm>
          <a:prstGeom prst="ellipse">
            <a:avLst/>
          </a:prstGeom>
          <a:noFill/>
          <a:ln w="5715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15" name="Oval 14"/>
          <p:cNvSpPr/>
          <p:nvPr/>
        </p:nvSpPr>
        <p:spPr>
          <a:xfrm>
            <a:off x="3383728" y="3167227"/>
            <a:ext cx="606823" cy="573966"/>
          </a:xfrm>
          <a:prstGeom prst="ellipse">
            <a:avLst/>
          </a:prstGeom>
          <a:noFill/>
          <a:ln w="57150" cmpd="sng">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17" name="Rounded Rectangle 16"/>
          <p:cNvSpPr/>
          <p:nvPr/>
        </p:nvSpPr>
        <p:spPr>
          <a:xfrm>
            <a:off x="6666896" y="3508019"/>
            <a:ext cx="1736874" cy="805696"/>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000" b="1" dirty="0"/>
              <a:t>Decision Boundary</a:t>
            </a:r>
          </a:p>
        </p:txBody>
      </p:sp>
      <p:cxnSp>
        <p:nvCxnSpPr>
          <p:cNvPr id="19" name="Straight Arrow Connector 18"/>
          <p:cNvCxnSpPr>
            <a:stCxn id="17" idx="1"/>
          </p:cNvCxnSpPr>
          <p:nvPr/>
        </p:nvCxnSpPr>
        <p:spPr>
          <a:xfrm flipH="1" flipV="1">
            <a:off x="5327049" y="3443798"/>
            <a:ext cx="1339847" cy="467069"/>
          </a:xfrm>
          <a:prstGeom prst="straightConnector1">
            <a:avLst/>
          </a:prstGeom>
          <a:ln>
            <a:solidFill>
              <a:schemeClr val="tx1"/>
            </a:solidFill>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2487168" y="1700025"/>
            <a:ext cx="1578977" cy="550301"/>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sz="2000" b="1" dirty="0"/>
              <a:t>Region - 1</a:t>
            </a:r>
          </a:p>
        </p:txBody>
      </p:sp>
      <p:sp>
        <p:nvSpPr>
          <p:cNvPr id="26" name="Rounded Rectangle 25"/>
          <p:cNvSpPr/>
          <p:nvPr/>
        </p:nvSpPr>
        <p:spPr>
          <a:xfrm>
            <a:off x="5008970" y="4176700"/>
            <a:ext cx="1578977" cy="55030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b="1" dirty="0"/>
              <a:t>Region - 2</a:t>
            </a:r>
          </a:p>
        </p:txBody>
      </p:sp>
      <p:sp>
        <p:nvSpPr>
          <p:cNvPr id="30" name="Rounded Rectangle 29"/>
          <p:cNvSpPr/>
          <p:nvPr/>
        </p:nvSpPr>
        <p:spPr>
          <a:xfrm>
            <a:off x="1410514" y="992403"/>
            <a:ext cx="891292" cy="454794"/>
          </a:xfrm>
          <a:prstGeom prst="roundRect">
            <a:avLst/>
          </a:prstGeom>
          <a:solidFill>
            <a:schemeClr val="accent1">
              <a:lumMod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b="1" dirty="0"/>
              <a:t>Purity</a:t>
            </a:r>
          </a:p>
        </p:txBody>
      </p:sp>
      <p:cxnSp>
        <p:nvCxnSpPr>
          <p:cNvPr id="32" name="Straight Arrow Connector 31"/>
          <p:cNvCxnSpPr>
            <a:stCxn id="30" idx="3"/>
            <a:endCxn id="11" idx="2"/>
          </p:cNvCxnSpPr>
          <p:nvPr/>
        </p:nvCxnSpPr>
        <p:spPr>
          <a:xfrm flipV="1">
            <a:off x="2301806" y="1218565"/>
            <a:ext cx="890702" cy="123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04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1" grpId="0" animBg="1"/>
      <p:bldP spid="13" grpId="0" animBg="1"/>
      <p:bldP spid="14" grpId="0" animBg="1"/>
      <p:bldP spid="15" grpId="0" animBg="1"/>
      <p:bldP spid="17" grpId="0" animBg="1"/>
      <p:bldP spid="25" grpId="0" animBg="1"/>
      <p:bldP spid="26"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4547"/>
            <a:ext cx="7428178" cy="762000"/>
          </a:xfrm>
        </p:spPr>
        <p:txBody>
          <a:bodyPr vert="horz" lIns="76200" tIns="45720" rIns="274320" bIns="45720" rtlCol="0" anchor="ctr">
            <a:normAutofit/>
          </a:bodyPr>
          <a:lstStyle/>
          <a:p>
            <a:r>
              <a:rPr lang="en-US" dirty="0" smtClean="0"/>
              <a:t>    Decision boundary for 3-Class</a:t>
            </a:r>
            <a:endParaRPr lang="en-US" dirty="0"/>
          </a:p>
        </p:txBody>
      </p:sp>
      <p:pic>
        <p:nvPicPr>
          <p:cNvPr id="5" name="Picture 4"/>
          <p:cNvPicPr>
            <a:picLocks noChangeAspect="1"/>
          </p:cNvPicPr>
          <p:nvPr/>
        </p:nvPicPr>
        <p:blipFill rotWithShape="1">
          <a:blip r:embed="rId2"/>
          <a:srcRect l="4440" t="18298" r="7936" b="5534"/>
          <a:stretch/>
        </p:blipFill>
        <p:spPr>
          <a:xfrm>
            <a:off x="2161112" y="1327297"/>
            <a:ext cx="4636798" cy="4030585"/>
          </a:xfrm>
          <a:prstGeom prst="rect">
            <a:avLst/>
          </a:prstGeom>
        </p:spPr>
      </p:pic>
    </p:spTree>
    <p:extLst>
      <p:ext uri="{BB962C8B-B14F-4D97-AF65-F5344CB8AC3E}">
        <p14:creationId xmlns:p14="http://schemas.microsoft.com/office/powerpoint/2010/main" val="922896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7"/>
          <p:cNvGrpSpPr/>
          <p:nvPr/>
        </p:nvGrpSpPr>
        <p:grpSpPr>
          <a:xfrm>
            <a:off x="796888" y="952500"/>
            <a:ext cx="3335226" cy="1386858"/>
            <a:chOff x="41865" y="1156957"/>
            <a:chExt cx="4002271" cy="1664229"/>
          </a:xfrm>
        </p:grpSpPr>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865" y="1156957"/>
              <a:ext cx="2362826" cy="1664229"/>
            </a:xfrm>
            <a:prstGeom prst="rect">
              <a:avLst/>
            </a:prstGeom>
          </p:spPr>
        </p:pic>
        <p:sp>
          <p:nvSpPr>
            <p:cNvPr id="9" name="TextBox 8"/>
            <p:cNvSpPr txBox="1"/>
            <p:nvPr/>
          </p:nvSpPr>
          <p:spPr>
            <a:xfrm>
              <a:off x="2404691" y="1156957"/>
              <a:ext cx="1639445" cy="634173"/>
            </a:xfrm>
            <a:prstGeom prst="rect">
              <a:avLst/>
            </a:prstGeom>
            <a:solidFill>
              <a:srgbClr val="008000"/>
            </a:solidFill>
            <a:ln>
              <a:solidFill>
                <a:srgbClr val="008000"/>
              </a:solidFill>
              <a:prstDash val="dash"/>
            </a:ln>
            <a:effectLst>
              <a:innerShdw blurRad="63500" dist="50800" dir="13500000">
                <a:srgbClr val="000000">
                  <a:alpha val="50000"/>
                </a:srgbClr>
              </a:innerShdw>
            </a:effectLst>
          </p:spPr>
          <p:txBody>
            <a:bodyPr wrap="square" rtlCol="0">
              <a:spAutoFit/>
            </a:bodyPr>
            <a:lstStyle/>
            <a:p>
              <a:pPr algn="ctr"/>
              <a:r>
                <a:rPr lang="en-US" sz="1417" dirty="0">
                  <a:solidFill>
                    <a:schemeClr val="bg1"/>
                  </a:solidFill>
                </a:rPr>
                <a:t>Collect Raw (Input) Data</a:t>
              </a:r>
            </a:p>
          </p:txBody>
        </p:sp>
      </p:grpSp>
      <p:grpSp>
        <p:nvGrpSpPr>
          <p:cNvPr id="4" name="Group 58"/>
          <p:cNvGrpSpPr/>
          <p:nvPr/>
        </p:nvGrpSpPr>
        <p:grpSpPr>
          <a:xfrm>
            <a:off x="4743965" y="947872"/>
            <a:ext cx="3620338" cy="1484750"/>
            <a:chOff x="4778358" y="1151403"/>
            <a:chExt cx="4344405" cy="1781700"/>
          </a:xfrm>
        </p:grpSpPr>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59937" y="1151403"/>
              <a:ext cx="2362826" cy="1781700"/>
            </a:xfrm>
            <a:prstGeom prst="rect">
              <a:avLst/>
            </a:prstGeom>
          </p:spPr>
        </p:pic>
        <p:sp>
          <p:nvSpPr>
            <p:cNvPr id="10" name="TextBox 9"/>
            <p:cNvSpPr txBox="1"/>
            <p:nvPr/>
          </p:nvSpPr>
          <p:spPr>
            <a:xfrm>
              <a:off x="4778358" y="1156957"/>
              <a:ext cx="1981580" cy="634174"/>
            </a:xfrm>
            <a:prstGeom prst="rect">
              <a:avLst/>
            </a:prstGeom>
            <a:solidFill>
              <a:srgbClr val="008000"/>
            </a:solidFill>
            <a:ln>
              <a:solidFill>
                <a:srgbClr val="008000"/>
              </a:solidFill>
              <a:prstDash val="dash"/>
            </a:ln>
            <a:effectLst>
              <a:innerShdw blurRad="63500" dist="50800" dir="13500000">
                <a:srgbClr val="000000">
                  <a:alpha val="50000"/>
                </a:srgbClr>
              </a:innerShdw>
            </a:effectLst>
          </p:spPr>
          <p:txBody>
            <a:bodyPr wrap="square" rtlCol="0">
              <a:spAutoFit/>
            </a:bodyPr>
            <a:lstStyle/>
            <a:p>
              <a:pPr algn="ctr"/>
              <a:r>
                <a:rPr lang="en-US" sz="1417" dirty="0">
                  <a:solidFill>
                    <a:srgbClr val="FFFFFF"/>
                  </a:solidFill>
                </a:rPr>
                <a:t>Collect (Output) Ground Truth!</a:t>
              </a:r>
            </a:p>
          </p:txBody>
        </p:sp>
      </p:grpSp>
      <p:sp>
        <p:nvSpPr>
          <p:cNvPr id="12" name="TextBox 11"/>
          <p:cNvSpPr txBox="1"/>
          <p:nvPr/>
        </p:nvSpPr>
        <p:spPr>
          <a:xfrm>
            <a:off x="6350000" y="2724149"/>
            <a:ext cx="1969022" cy="553998"/>
          </a:xfrm>
          <a:prstGeom prst="rect">
            <a:avLst/>
          </a:prstGeom>
          <a:solidFill>
            <a:srgbClr val="3366FF"/>
          </a:solidFill>
          <a:ln>
            <a:solidFill>
              <a:srgbClr val="3366FF"/>
            </a:solidFill>
            <a:prstDash val="dash"/>
          </a:ln>
          <a:effectLst>
            <a:innerShdw blurRad="63500" dist="50800" dir="13500000">
              <a:srgbClr val="000000">
                <a:alpha val="50000"/>
              </a:srgbClr>
            </a:innerShdw>
          </a:effectLst>
        </p:spPr>
        <p:txBody>
          <a:bodyPr wrap="square" rtlCol="0">
            <a:spAutoFit/>
          </a:bodyPr>
          <a:lstStyle/>
          <a:p>
            <a:pPr algn="ctr"/>
            <a:r>
              <a:rPr lang="en-US" sz="1500" dirty="0">
                <a:solidFill>
                  <a:schemeClr val="bg1"/>
                </a:solidFill>
              </a:rPr>
              <a:t>Choose Model type &amp; complexity</a:t>
            </a:r>
          </a:p>
        </p:txBody>
      </p:sp>
      <p:grpSp>
        <p:nvGrpSpPr>
          <p:cNvPr id="5" name="Group 59"/>
          <p:cNvGrpSpPr/>
          <p:nvPr/>
        </p:nvGrpSpPr>
        <p:grpSpPr>
          <a:xfrm>
            <a:off x="2765909" y="1480977"/>
            <a:ext cx="1978055" cy="1073466"/>
            <a:chOff x="2404691" y="1791130"/>
            <a:chExt cx="2373666" cy="1288160"/>
          </a:xfrm>
        </p:grpSpPr>
        <p:sp>
          <p:nvSpPr>
            <p:cNvPr id="11" name="TextBox 10"/>
            <p:cNvSpPr txBox="1"/>
            <p:nvPr/>
          </p:nvSpPr>
          <p:spPr>
            <a:xfrm>
              <a:off x="2404691" y="2183429"/>
              <a:ext cx="2373666" cy="895861"/>
            </a:xfrm>
            <a:prstGeom prst="rect">
              <a:avLst/>
            </a:prstGeom>
            <a:solidFill>
              <a:srgbClr val="3366FF"/>
            </a:solidFill>
            <a:ln>
              <a:solidFill>
                <a:srgbClr val="3366FF"/>
              </a:solidFill>
              <a:prstDash val="dash"/>
            </a:ln>
            <a:effectLst>
              <a:innerShdw blurRad="63500" dist="50800" dir="13500000">
                <a:srgbClr val="000000">
                  <a:alpha val="50000"/>
                </a:srgbClr>
              </a:innerShdw>
            </a:effectLst>
          </p:spPr>
          <p:txBody>
            <a:bodyPr wrap="square" rtlCol="0">
              <a:spAutoFit/>
            </a:bodyPr>
            <a:lstStyle/>
            <a:p>
              <a:pPr algn="ctr"/>
              <a:r>
                <a:rPr lang="en-US" sz="1417" dirty="0">
                  <a:solidFill>
                    <a:srgbClr val="FFFFFF"/>
                  </a:solidFill>
                </a:rPr>
                <a:t>Engineer “</a:t>
              </a:r>
              <a:r>
                <a:rPr lang="en-US" sz="1417" b="1" i="1" dirty="0">
                  <a:solidFill>
                    <a:srgbClr val="FFFFFF"/>
                  </a:solidFill>
                </a:rPr>
                <a:t>Predictive</a:t>
              </a:r>
              <a:r>
                <a:rPr lang="en-US" sz="1417" dirty="0">
                  <a:solidFill>
                    <a:srgbClr val="FFFFFF"/>
                  </a:solidFill>
                </a:rPr>
                <a:t>” features </a:t>
              </a:r>
            </a:p>
          </p:txBody>
        </p:sp>
        <p:cxnSp>
          <p:nvCxnSpPr>
            <p:cNvPr id="18" name="Straight Arrow Connector 17"/>
            <p:cNvCxnSpPr>
              <a:stCxn id="9" idx="2"/>
            </p:cNvCxnSpPr>
            <p:nvPr/>
          </p:nvCxnSpPr>
          <p:spPr>
            <a:xfrm>
              <a:off x="3224415" y="1791130"/>
              <a:ext cx="0" cy="440739"/>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 name="Group 60"/>
          <p:cNvGrpSpPr/>
          <p:nvPr/>
        </p:nvGrpSpPr>
        <p:grpSpPr>
          <a:xfrm>
            <a:off x="4404080" y="1480978"/>
            <a:ext cx="1945920" cy="1791890"/>
            <a:chOff x="4370495" y="1791130"/>
            <a:chExt cx="2335104" cy="2150267"/>
          </a:xfrm>
        </p:grpSpPr>
        <p:sp>
          <p:nvSpPr>
            <p:cNvPr id="14" name="TextBox 13"/>
            <p:cNvSpPr txBox="1"/>
            <p:nvPr/>
          </p:nvSpPr>
          <p:spPr>
            <a:xfrm>
              <a:off x="4370495" y="3276600"/>
              <a:ext cx="2030305" cy="664797"/>
            </a:xfrm>
            <a:prstGeom prst="rect">
              <a:avLst/>
            </a:prstGeom>
            <a:solidFill>
              <a:srgbClr val="FF6600"/>
            </a:solidFill>
            <a:ln>
              <a:solidFill>
                <a:srgbClr val="FF6600"/>
              </a:solidFill>
              <a:prstDash val="dash"/>
            </a:ln>
            <a:effectLst>
              <a:innerShdw blurRad="63500" dist="50800" dir="13500000">
                <a:srgbClr val="000000">
                  <a:alpha val="50000"/>
                </a:srgbClr>
              </a:innerShdw>
            </a:effectLst>
          </p:spPr>
          <p:txBody>
            <a:bodyPr wrap="square" rtlCol="0">
              <a:spAutoFit/>
            </a:bodyPr>
            <a:lstStyle/>
            <a:p>
              <a:pPr algn="ctr"/>
              <a:r>
                <a:rPr lang="en-US" sz="1500" dirty="0">
                  <a:solidFill>
                    <a:srgbClr val="FFFFFF"/>
                  </a:solidFill>
                </a:rPr>
                <a:t>“</a:t>
              </a:r>
              <a:r>
                <a:rPr lang="en-US" sz="1500" b="1" dirty="0">
                  <a:solidFill>
                    <a:srgbClr val="FFFFFF"/>
                  </a:solidFill>
                </a:rPr>
                <a:t>Train</a:t>
              </a:r>
              <a:r>
                <a:rPr lang="en-US" sz="1500" dirty="0">
                  <a:solidFill>
                    <a:srgbClr val="FFFFFF"/>
                  </a:solidFill>
                </a:rPr>
                <a:t>” an ML “Model”</a:t>
              </a:r>
            </a:p>
          </p:txBody>
        </p:sp>
        <p:cxnSp>
          <p:nvCxnSpPr>
            <p:cNvPr id="25" name="Straight Arrow Connector 24"/>
            <p:cNvCxnSpPr>
              <a:stCxn id="10" idx="2"/>
            </p:cNvCxnSpPr>
            <p:nvPr/>
          </p:nvCxnSpPr>
          <p:spPr>
            <a:xfrm>
              <a:off x="5769148" y="1791130"/>
              <a:ext cx="0" cy="1475465"/>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 name="Shape 26"/>
            <p:cNvCxnSpPr>
              <a:stCxn id="11" idx="3"/>
            </p:cNvCxnSpPr>
            <p:nvPr/>
          </p:nvCxnSpPr>
          <p:spPr>
            <a:xfrm>
              <a:off x="4778356" y="2631358"/>
              <a:ext cx="259014" cy="585350"/>
            </a:xfrm>
            <a:prstGeom prst="bentConnector2">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1"/>
              <a:endCxn id="14" idx="3"/>
            </p:cNvCxnSpPr>
            <p:nvPr/>
          </p:nvCxnSpPr>
          <p:spPr>
            <a:xfrm flipH="1" flipV="1">
              <a:off x="6400800" y="3608998"/>
              <a:ext cx="304799" cy="6335"/>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3" name="Group 61"/>
          <p:cNvGrpSpPr/>
          <p:nvPr/>
        </p:nvGrpSpPr>
        <p:grpSpPr>
          <a:xfrm>
            <a:off x="5250041" y="3272868"/>
            <a:ext cx="2905702" cy="1654769"/>
            <a:chOff x="5385649" y="3927439"/>
            <a:chExt cx="3486843" cy="1985721"/>
          </a:xfrm>
        </p:grpSpPr>
        <p:sp>
          <p:nvSpPr>
            <p:cNvPr id="15" name="TextBox 14"/>
            <p:cNvSpPr txBox="1"/>
            <p:nvPr/>
          </p:nvSpPr>
          <p:spPr>
            <a:xfrm>
              <a:off x="6096000" y="5248363"/>
              <a:ext cx="2776492" cy="664797"/>
            </a:xfrm>
            <a:prstGeom prst="rect">
              <a:avLst/>
            </a:prstGeom>
            <a:solidFill>
              <a:srgbClr val="008000"/>
            </a:solidFill>
            <a:ln>
              <a:solidFill>
                <a:srgbClr val="008000"/>
              </a:solidFill>
              <a:prstDash val="dash"/>
            </a:ln>
            <a:effectLst>
              <a:innerShdw blurRad="63500" dist="50800" dir="13500000">
                <a:srgbClr val="000000">
                  <a:alpha val="50000"/>
                </a:srgbClr>
              </a:innerShdw>
            </a:effectLst>
          </p:spPr>
          <p:txBody>
            <a:bodyPr wrap="square" rtlCol="0">
              <a:spAutoFit/>
            </a:bodyPr>
            <a:lstStyle/>
            <a:p>
              <a:pPr algn="ctr"/>
              <a:r>
                <a:rPr lang="en-US" sz="1500" dirty="0">
                  <a:solidFill>
                    <a:srgbClr val="FFFFFF"/>
                  </a:solidFill>
                </a:rPr>
                <a:t>Evaluate, Iterate, Improve Model</a:t>
              </a:r>
            </a:p>
          </p:txBody>
        </p:sp>
        <p:cxnSp>
          <p:nvCxnSpPr>
            <p:cNvPr id="33" name="Curved Connector 32"/>
            <p:cNvCxnSpPr>
              <a:stCxn id="14" idx="2"/>
              <a:endCxn id="15" idx="0"/>
            </p:cNvCxnSpPr>
            <p:nvPr/>
          </p:nvCxnSpPr>
          <p:spPr>
            <a:xfrm rot="16200000" flipH="1">
              <a:off x="5774486" y="3538602"/>
              <a:ext cx="1320923" cy="2098598"/>
            </a:xfrm>
            <a:prstGeom prst="bentConnector3">
              <a:avLst>
                <a:gd name="adj1" fmla="val 50000"/>
              </a:avLst>
            </a:prstGeom>
            <a:ln>
              <a:solidFill>
                <a:schemeClr val="accent5">
                  <a:lumMod val="50000"/>
                </a:schemeClr>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grpSp>
      <p:grpSp>
        <p:nvGrpSpPr>
          <p:cNvPr id="17" name="Group 62"/>
          <p:cNvGrpSpPr/>
          <p:nvPr/>
        </p:nvGrpSpPr>
        <p:grpSpPr>
          <a:xfrm>
            <a:off x="796888" y="2444253"/>
            <a:ext cx="5045112" cy="3197033"/>
            <a:chOff x="41865" y="2933103"/>
            <a:chExt cx="6054134" cy="3836440"/>
          </a:xfrm>
        </p:grpSpPr>
        <p:sp>
          <p:nvSpPr>
            <p:cNvPr id="16" name="TextBox 15"/>
            <p:cNvSpPr txBox="1"/>
            <p:nvPr/>
          </p:nvSpPr>
          <p:spPr>
            <a:xfrm>
              <a:off x="3210848" y="5109864"/>
              <a:ext cx="2319293" cy="1218796"/>
            </a:xfrm>
            <a:prstGeom prst="rect">
              <a:avLst/>
            </a:prstGeom>
            <a:solidFill>
              <a:srgbClr val="008000"/>
            </a:solidFill>
            <a:ln>
              <a:solidFill>
                <a:srgbClr val="008000"/>
              </a:solidFill>
              <a:prstDash val="dash"/>
            </a:ln>
            <a:effectLst>
              <a:innerShdw blurRad="63500" dist="50800" dir="13500000">
                <a:srgbClr val="000000">
                  <a:alpha val="50000"/>
                </a:srgbClr>
              </a:innerShdw>
            </a:effectLst>
          </p:spPr>
          <p:txBody>
            <a:bodyPr wrap="square" rtlCol="0">
              <a:spAutoFit/>
            </a:bodyPr>
            <a:lstStyle/>
            <a:p>
              <a:pPr algn="ctr"/>
              <a:r>
                <a:rPr lang="en-US" sz="1500" dirty="0">
                  <a:solidFill>
                    <a:srgbClr val="FFFFFF"/>
                  </a:solidFill>
                </a:rPr>
                <a:t>Deploy Model. Make Predictions on Unlabeled data</a:t>
              </a:r>
            </a:p>
          </p:txBody>
        </p:sp>
        <p:cxnSp>
          <p:nvCxnSpPr>
            <p:cNvPr id="35" name="Straight Arrow Connector 34"/>
            <p:cNvCxnSpPr>
              <a:stCxn id="15" idx="1"/>
              <a:endCxn id="16" idx="3"/>
            </p:cNvCxnSpPr>
            <p:nvPr/>
          </p:nvCxnSpPr>
          <p:spPr>
            <a:xfrm flipH="1">
              <a:off x="5530140" y="5644203"/>
              <a:ext cx="565859" cy="11621"/>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pic>
          <p:nvPicPr>
            <p:cNvPr id="38" name="Picture 37" descr="Picture 2.pn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41865" y="2933103"/>
              <a:ext cx="2833547" cy="3836440"/>
            </a:xfrm>
            <a:prstGeom prst="rect">
              <a:avLst/>
            </a:prstGeom>
          </p:spPr>
        </p:pic>
        <p:cxnSp>
          <p:nvCxnSpPr>
            <p:cNvPr id="51" name="Straight Arrow Connector 50"/>
            <p:cNvCxnSpPr>
              <a:stCxn id="16" idx="1"/>
            </p:cNvCxnSpPr>
            <p:nvPr/>
          </p:nvCxnSpPr>
          <p:spPr>
            <a:xfrm flipH="1" flipV="1">
              <a:off x="2775098" y="5645072"/>
              <a:ext cx="435750" cy="646"/>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28" name="Title 1"/>
          <p:cNvSpPr txBox="1">
            <a:spLocks/>
          </p:cNvSpPr>
          <p:nvPr/>
        </p:nvSpPr>
        <p:spPr>
          <a:xfrm>
            <a:off x="762000" y="151933"/>
            <a:ext cx="7428178" cy="762000"/>
          </a:xfrm>
          <a:prstGeom prst="rect">
            <a:avLst/>
          </a:prstGeom>
          <a:solidFill>
            <a:schemeClr val="tx2"/>
          </a:solidFill>
        </p:spPr>
        <p:txBody>
          <a:bodyPr vert="horz" lIns="990600" tIns="38100" rIns="228600" bIns="3810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z="3000" dirty="0" smtClean="0"/>
              <a:t>Workflow- Data to Deployment</a:t>
            </a:r>
            <a:endParaRPr lang="en-US" sz="3000" dirty="0"/>
          </a:p>
        </p:txBody>
      </p:sp>
    </p:spTree>
    <p:extLst>
      <p:ext uri="{BB962C8B-B14F-4D97-AF65-F5344CB8AC3E}">
        <p14:creationId xmlns:p14="http://schemas.microsoft.com/office/powerpoint/2010/main" val="32032843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4547"/>
            <a:ext cx="7428178" cy="762000"/>
          </a:xfrm>
        </p:spPr>
        <p:txBody>
          <a:bodyPr vert="horz" lIns="76200" tIns="45720" rIns="274320" bIns="45720" rtlCol="0" anchor="ctr">
            <a:normAutofit/>
          </a:bodyPr>
          <a:lstStyle/>
          <a:p>
            <a:r>
              <a:rPr lang="en-US" dirty="0" smtClean="0"/>
              <a:t>   Decision Boundaries for multi-class</a:t>
            </a:r>
            <a:endParaRPr lang="en-US" dirty="0"/>
          </a:p>
        </p:txBody>
      </p:sp>
      <p:pic>
        <p:nvPicPr>
          <p:cNvPr id="4" name="Picture 3"/>
          <p:cNvPicPr>
            <a:picLocks noChangeAspect="1"/>
          </p:cNvPicPr>
          <p:nvPr/>
        </p:nvPicPr>
        <p:blipFill rotWithShape="1">
          <a:blip r:embed="rId2"/>
          <a:srcRect l="17242" t="8631" r="14476" b="23107"/>
          <a:stretch/>
        </p:blipFill>
        <p:spPr>
          <a:xfrm>
            <a:off x="1838240" y="936547"/>
            <a:ext cx="5022451" cy="4638343"/>
          </a:xfrm>
          <a:prstGeom prst="rect">
            <a:avLst/>
          </a:prstGeom>
        </p:spPr>
      </p:pic>
    </p:spTree>
    <p:extLst>
      <p:ext uri="{BB962C8B-B14F-4D97-AF65-F5344CB8AC3E}">
        <p14:creationId xmlns:p14="http://schemas.microsoft.com/office/powerpoint/2010/main" val="12795380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4547"/>
            <a:ext cx="7428178" cy="762000"/>
          </a:xfrm>
        </p:spPr>
        <p:txBody>
          <a:bodyPr/>
          <a:lstStyle/>
          <a:p>
            <a:r>
              <a:rPr lang="en-US" dirty="0" smtClean="0"/>
              <a:t>SIMPLE Decision Boundary?</a:t>
            </a:r>
            <a:endParaRPr lang="en-US" dirty="0"/>
          </a:p>
        </p:txBody>
      </p:sp>
      <p:pic>
        <p:nvPicPr>
          <p:cNvPr id="4" name="Picture 3"/>
          <p:cNvPicPr>
            <a:picLocks noChangeAspect="1"/>
          </p:cNvPicPr>
          <p:nvPr/>
        </p:nvPicPr>
        <p:blipFill>
          <a:blip r:embed="rId2"/>
          <a:stretch>
            <a:fillRect/>
          </a:stretch>
        </p:blipFill>
        <p:spPr>
          <a:xfrm>
            <a:off x="1384450" y="1126508"/>
            <a:ext cx="5926667" cy="4445000"/>
          </a:xfrm>
          <a:prstGeom prst="rect">
            <a:avLst/>
          </a:prstGeom>
        </p:spPr>
      </p:pic>
      <p:cxnSp>
        <p:nvCxnSpPr>
          <p:cNvPr id="6" name="Straight Connector 5"/>
          <p:cNvCxnSpPr/>
          <p:nvPr/>
        </p:nvCxnSpPr>
        <p:spPr>
          <a:xfrm flipV="1">
            <a:off x="2753043" y="1443884"/>
            <a:ext cx="3318405" cy="3336178"/>
          </a:xfrm>
          <a:prstGeom prst="line">
            <a:avLst/>
          </a:prstGeom>
          <a:ln w="28575" cmpd="sng">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206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4547"/>
            <a:ext cx="7428178" cy="762000"/>
          </a:xfrm>
        </p:spPr>
        <p:txBody>
          <a:bodyPr vert="horz" lIns="76200" tIns="45720" rIns="274320" bIns="45720" rtlCol="0" anchor="ctr">
            <a:normAutofit/>
          </a:bodyPr>
          <a:lstStyle/>
          <a:p>
            <a:r>
              <a:rPr lang="en-US" dirty="0" smtClean="0"/>
              <a:t>    MEDIUM Decision Boundary!</a:t>
            </a:r>
            <a:endParaRPr lang="en-US" dirty="0"/>
          </a:p>
        </p:txBody>
      </p:sp>
      <p:pic>
        <p:nvPicPr>
          <p:cNvPr id="6" name="Picture 5"/>
          <p:cNvPicPr>
            <a:picLocks noChangeAspect="1"/>
          </p:cNvPicPr>
          <p:nvPr/>
        </p:nvPicPr>
        <p:blipFill rotWithShape="1">
          <a:blip r:embed="rId2"/>
          <a:srcRect l="7203" t="6369" r="6995" b="4251"/>
          <a:stretch/>
        </p:blipFill>
        <p:spPr>
          <a:xfrm>
            <a:off x="1811333" y="1390075"/>
            <a:ext cx="5085232" cy="3972923"/>
          </a:xfrm>
          <a:prstGeom prst="rect">
            <a:avLst/>
          </a:prstGeom>
        </p:spPr>
      </p:pic>
    </p:spTree>
    <p:extLst>
      <p:ext uri="{BB962C8B-B14F-4D97-AF65-F5344CB8AC3E}">
        <p14:creationId xmlns:p14="http://schemas.microsoft.com/office/powerpoint/2010/main" val="21080350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4547"/>
            <a:ext cx="7428178" cy="762000"/>
          </a:xfrm>
        </p:spPr>
        <p:txBody>
          <a:bodyPr vert="horz" lIns="76200" tIns="45720" rIns="274320" bIns="45720" rtlCol="0" anchor="ctr">
            <a:normAutofit/>
          </a:bodyPr>
          <a:lstStyle/>
          <a:p>
            <a:r>
              <a:rPr lang="en-US" dirty="0" smtClean="0"/>
              <a:t>   COMPLEX Decision Boundary!</a:t>
            </a:r>
            <a:endParaRPr lang="en-US" dirty="0"/>
          </a:p>
        </p:txBody>
      </p:sp>
      <p:pic>
        <p:nvPicPr>
          <p:cNvPr id="6" name="Picture 5"/>
          <p:cNvPicPr>
            <a:picLocks noChangeAspect="1"/>
          </p:cNvPicPr>
          <p:nvPr/>
        </p:nvPicPr>
        <p:blipFill rotWithShape="1">
          <a:blip r:embed="rId2"/>
          <a:srcRect l="7354" t="6899" r="7903"/>
          <a:stretch/>
        </p:blipFill>
        <p:spPr>
          <a:xfrm>
            <a:off x="1811333" y="1390075"/>
            <a:ext cx="5022452" cy="4138337"/>
          </a:xfrm>
          <a:prstGeom prst="rect">
            <a:avLst/>
          </a:prstGeom>
        </p:spPr>
      </p:pic>
    </p:spTree>
    <p:extLst>
      <p:ext uri="{BB962C8B-B14F-4D97-AF65-F5344CB8AC3E}">
        <p14:creationId xmlns:p14="http://schemas.microsoft.com/office/powerpoint/2010/main" val="27416740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flipV="1">
            <a:off x="1301750" y="1906533"/>
            <a:ext cx="4127500" cy="1460500"/>
          </a:xfrm>
          <a:prstGeom prst="line">
            <a:avLst/>
          </a:prstGeom>
          <a:ln w="50800">
            <a:solidFill>
              <a:srgbClr val="FF0000"/>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62000" y="174547"/>
            <a:ext cx="7428178" cy="762000"/>
          </a:xfrm>
        </p:spPr>
        <p:txBody>
          <a:bodyPr>
            <a:normAutofit/>
          </a:bodyPr>
          <a:lstStyle/>
          <a:p>
            <a:r>
              <a:rPr lang="en-US" sz="2667" dirty="0"/>
              <a:t>Model SIGNAL not NOISE</a:t>
            </a:r>
            <a:endParaRPr lang="en-US" sz="2333" b="1" dirty="0">
              <a:latin typeface="Bookman Old Style" charset="0"/>
              <a:ea typeface="ＭＳ Ｐゴシック" charset="0"/>
              <a:cs typeface="ＭＳ Ｐゴシック" charset="0"/>
            </a:endParaRPr>
          </a:p>
        </p:txBody>
      </p:sp>
      <p:sp>
        <p:nvSpPr>
          <p:cNvPr id="4" name="Oval 3"/>
          <p:cNvSpPr/>
          <p:nvPr/>
        </p:nvSpPr>
        <p:spPr>
          <a:xfrm>
            <a:off x="1699733" y="3303533"/>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5" name="Oval 4"/>
          <p:cNvSpPr/>
          <p:nvPr/>
        </p:nvSpPr>
        <p:spPr>
          <a:xfrm>
            <a:off x="1619250" y="3557533"/>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6" name="Oval 5"/>
          <p:cNvSpPr/>
          <p:nvPr/>
        </p:nvSpPr>
        <p:spPr>
          <a:xfrm>
            <a:off x="1936750" y="3113033"/>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7" name="Oval 6"/>
          <p:cNvSpPr/>
          <p:nvPr/>
        </p:nvSpPr>
        <p:spPr>
          <a:xfrm>
            <a:off x="2000250" y="2795533"/>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8" name="Oval 7"/>
          <p:cNvSpPr/>
          <p:nvPr/>
        </p:nvSpPr>
        <p:spPr>
          <a:xfrm>
            <a:off x="2190750" y="2732033"/>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9" name="Oval 8"/>
          <p:cNvSpPr/>
          <p:nvPr/>
        </p:nvSpPr>
        <p:spPr>
          <a:xfrm>
            <a:off x="2254250" y="2478033"/>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10" name="Oval 9"/>
          <p:cNvSpPr/>
          <p:nvPr/>
        </p:nvSpPr>
        <p:spPr>
          <a:xfrm>
            <a:off x="2444750" y="2287533"/>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11" name="Oval 10"/>
          <p:cNvSpPr/>
          <p:nvPr/>
        </p:nvSpPr>
        <p:spPr>
          <a:xfrm>
            <a:off x="2825750" y="2478033"/>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12" name="Oval 11"/>
          <p:cNvSpPr/>
          <p:nvPr/>
        </p:nvSpPr>
        <p:spPr>
          <a:xfrm>
            <a:off x="2635250" y="2541533"/>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13" name="Oval 12"/>
          <p:cNvSpPr/>
          <p:nvPr/>
        </p:nvSpPr>
        <p:spPr>
          <a:xfrm>
            <a:off x="3059200" y="2498582"/>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14" name="Oval 13"/>
          <p:cNvSpPr/>
          <p:nvPr/>
        </p:nvSpPr>
        <p:spPr>
          <a:xfrm>
            <a:off x="3143250" y="2795533"/>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15" name="Oval 14"/>
          <p:cNvSpPr/>
          <p:nvPr/>
        </p:nvSpPr>
        <p:spPr>
          <a:xfrm>
            <a:off x="3333750" y="2732033"/>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17" name="Oval 16"/>
          <p:cNvSpPr/>
          <p:nvPr/>
        </p:nvSpPr>
        <p:spPr>
          <a:xfrm>
            <a:off x="3524250" y="2930953"/>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18" name="Oval 17"/>
          <p:cNvSpPr/>
          <p:nvPr/>
        </p:nvSpPr>
        <p:spPr>
          <a:xfrm>
            <a:off x="3651250" y="2668533"/>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19" name="Oval 18"/>
          <p:cNvSpPr/>
          <p:nvPr/>
        </p:nvSpPr>
        <p:spPr>
          <a:xfrm>
            <a:off x="3905250" y="2541533"/>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20" name="Oval 19"/>
          <p:cNvSpPr/>
          <p:nvPr/>
        </p:nvSpPr>
        <p:spPr>
          <a:xfrm>
            <a:off x="4032250" y="2287533"/>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21" name="Oval 20"/>
          <p:cNvSpPr/>
          <p:nvPr/>
        </p:nvSpPr>
        <p:spPr>
          <a:xfrm>
            <a:off x="4222750" y="2414533"/>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22" name="Oval 21"/>
          <p:cNvSpPr/>
          <p:nvPr/>
        </p:nvSpPr>
        <p:spPr>
          <a:xfrm>
            <a:off x="4286250" y="2097033"/>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23" name="Oval 22"/>
          <p:cNvSpPr/>
          <p:nvPr/>
        </p:nvSpPr>
        <p:spPr>
          <a:xfrm>
            <a:off x="4487025" y="2181082"/>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24" name="Oval 23"/>
          <p:cNvSpPr/>
          <p:nvPr/>
        </p:nvSpPr>
        <p:spPr>
          <a:xfrm>
            <a:off x="4605600" y="1961614"/>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26" name="Oval 25"/>
          <p:cNvSpPr/>
          <p:nvPr/>
        </p:nvSpPr>
        <p:spPr>
          <a:xfrm>
            <a:off x="4818500" y="1843033"/>
            <a:ext cx="127000" cy="1270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500"/>
          </a:p>
        </p:txBody>
      </p:sp>
      <p:sp>
        <p:nvSpPr>
          <p:cNvPr id="31" name="Freeform 30"/>
          <p:cNvSpPr/>
          <p:nvPr/>
        </p:nvSpPr>
        <p:spPr>
          <a:xfrm>
            <a:off x="1666875" y="1743815"/>
            <a:ext cx="3636698" cy="1901031"/>
          </a:xfrm>
          <a:custGeom>
            <a:avLst/>
            <a:gdLst>
              <a:gd name="connsiteX0" fmla="*/ 0 w 4364708"/>
              <a:gd name="connsiteY0" fmla="*/ 2280863 h 2280863"/>
              <a:gd name="connsiteX1" fmla="*/ 98638 w 4364708"/>
              <a:gd name="connsiteY1" fmla="*/ 1935651 h 2280863"/>
              <a:gd name="connsiteX2" fmla="*/ 357561 w 4364708"/>
              <a:gd name="connsiteY2" fmla="*/ 1676742 h 2280863"/>
              <a:gd name="connsiteX3" fmla="*/ 456199 w 4364708"/>
              <a:gd name="connsiteY3" fmla="*/ 1319202 h 2280863"/>
              <a:gd name="connsiteX4" fmla="*/ 678133 w 4364708"/>
              <a:gd name="connsiteY4" fmla="*/ 1245228 h 2280863"/>
              <a:gd name="connsiteX5" fmla="*/ 739781 w 4364708"/>
              <a:gd name="connsiteY5" fmla="*/ 961661 h 2280863"/>
              <a:gd name="connsiteX6" fmla="*/ 986375 w 4364708"/>
              <a:gd name="connsiteY6" fmla="*/ 715081 h 2280863"/>
              <a:gd name="connsiteX7" fmla="*/ 1232969 w 4364708"/>
              <a:gd name="connsiteY7" fmla="*/ 1035635 h 2280863"/>
              <a:gd name="connsiteX8" fmla="*/ 1430244 w 4364708"/>
              <a:gd name="connsiteY8" fmla="*/ 937003 h 2280863"/>
              <a:gd name="connsiteX9" fmla="*/ 1701497 w 4364708"/>
              <a:gd name="connsiteY9" fmla="*/ 961661 h 2280863"/>
              <a:gd name="connsiteX10" fmla="*/ 1812464 w 4364708"/>
              <a:gd name="connsiteY10" fmla="*/ 1319202 h 2280863"/>
              <a:gd name="connsiteX11" fmla="*/ 2096046 w 4364708"/>
              <a:gd name="connsiteY11" fmla="*/ 1245228 h 2280863"/>
              <a:gd name="connsiteX12" fmla="*/ 2305651 w 4364708"/>
              <a:gd name="connsiteY12" fmla="*/ 1516465 h 2280863"/>
              <a:gd name="connsiteX13" fmla="*/ 2441277 w 4364708"/>
              <a:gd name="connsiteY13" fmla="*/ 1208241 h 2280863"/>
              <a:gd name="connsiteX14" fmla="*/ 2774179 w 4364708"/>
              <a:gd name="connsiteY14" fmla="*/ 1023306 h 2280863"/>
              <a:gd name="connsiteX15" fmla="*/ 2885146 w 4364708"/>
              <a:gd name="connsiteY15" fmla="*/ 690423 h 2280863"/>
              <a:gd name="connsiteX16" fmla="*/ 3144069 w 4364708"/>
              <a:gd name="connsiteY16" fmla="*/ 900016 h 2280863"/>
              <a:gd name="connsiteX17" fmla="*/ 3205718 w 4364708"/>
              <a:gd name="connsiteY17" fmla="*/ 456172 h 2280863"/>
              <a:gd name="connsiteX18" fmla="*/ 3464641 w 4364708"/>
              <a:gd name="connsiteY18" fmla="*/ 616449 h 2280863"/>
              <a:gd name="connsiteX19" fmla="*/ 3563278 w 4364708"/>
              <a:gd name="connsiteY19" fmla="*/ 320553 h 2280863"/>
              <a:gd name="connsiteX20" fmla="*/ 3859191 w 4364708"/>
              <a:gd name="connsiteY20" fmla="*/ 147948 h 2280863"/>
              <a:gd name="connsiteX21" fmla="*/ 4364708 w 4364708"/>
              <a:gd name="connsiteY21" fmla="*/ 0 h 2280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64708" h="2280863">
                <a:moveTo>
                  <a:pt x="0" y="2280863"/>
                </a:moveTo>
                <a:cubicBezTo>
                  <a:pt x="19522" y="2158600"/>
                  <a:pt x="39045" y="2036338"/>
                  <a:pt x="98638" y="1935651"/>
                </a:cubicBezTo>
                <a:cubicBezTo>
                  <a:pt x="158231" y="1834964"/>
                  <a:pt x="297968" y="1779484"/>
                  <a:pt x="357561" y="1676742"/>
                </a:cubicBezTo>
                <a:cubicBezTo>
                  <a:pt x="417155" y="1574001"/>
                  <a:pt x="402770" y="1391121"/>
                  <a:pt x="456199" y="1319202"/>
                </a:cubicBezTo>
                <a:cubicBezTo>
                  <a:pt x="509628" y="1247283"/>
                  <a:pt x="630869" y="1304818"/>
                  <a:pt x="678133" y="1245228"/>
                </a:cubicBezTo>
                <a:cubicBezTo>
                  <a:pt x="725397" y="1185638"/>
                  <a:pt x="688407" y="1050019"/>
                  <a:pt x="739781" y="961661"/>
                </a:cubicBezTo>
                <a:cubicBezTo>
                  <a:pt x="791155" y="873303"/>
                  <a:pt x="904177" y="702752"/>
                  <a:pt x="986375" y="715081"/>
                </a:cubicBezTo>
                <a:cubicBezTo>
                  <a:pt x="1068573" y="727410"/>
                  <a:pt x="1158991" y="998648"/>
                  <a:pt x="1232969" y="1035635"/>
                </a:cubicBezTo>
                <a:cubicBezTo>
                  <a:pt x="1306947" y="1072622"/>
                  <a:pt x="1352156" y="949332"/>
                  <a:pt x="1430244" y="937003"/>
                </a:cubicBezTo>
                <a:cubicBezTo>
                  <a:pt x="1508332" y="924674"/>
                  <a:pt x="1637794" y="897961"/>
                  <a:pt x="1701497" y="961661"/>
                </a:cubicBezTo>
                <a:cubicBezTo>
                  <a:pt x="1765200" y="1025361"/>
                  <a:pt x="1746706" y="1271941"/>
                  <a:pt x="1812464" y="1319202"/>
                </a:cubicBezTo>
                <a:cubicBezTo>
                  <a:pt x="1878222" y="1366463"/>
                  <a:pt x="2013848" y="1212351"/>
                  <a:pt x="2096046" y="1245228"/>
                </a:cubicBezTo>
                <a:cubicBezTo>
                  <a:pt x="2178244" y="1278105"/>
                  <a:pt x="2248113" y="1522629"/>
                  <a:pt x="2305651" y="1516465"/>
                </a:cubicBezTo>
                <a:cubicBezTo>
                  <a:pt x="2363189" y="1510301"/>
                  <a:pt x="2363189" y="1290434"/>
                  <a:pt x="2441277" y="1208241"/>
                </a:cubicBezTo>
                <a:cubicBezTo>
                  <a:pt x="2519365" y="1126048"/>
                  <a:pt x="2700201" y="1109609"/>
                  <a:pt x="2774179" y="1023306"/>
                </a:cubicBezTo>
                <a:cubicBezTo>
                  <a:pt x="2848157" y="937003"/>
                  <a:pt x="2823498" y="710971"/>
                  <a:pt x="2885146" y="690423"/>
                </a:cubicBezTo>
                <a:cubicBezTo>
                  <a:pt x="2946794" y="669875"/>
                  <a:pt x="3090640" y="939058"/>
                  <a:pt x="3144069" y="900016"/>
                </a:cubicBezTo>
                <a:cubicBezTo>
                  <a:pt x="3197498" y="860974"/>
                  <a:pt x="3152289" y="503433"/>
                  <a:pt x="3205718" y="456172"/>
                </a:cubicBezTo>
                <a:cubicBezTo>
                  <a:pt x="3259147" y="408911"/>
                  <a:pt x="3405048" y="639052"/>
                  <a:pt x="3464641" y="616449"/>
                </a:cubicBezTo>
                <a:cubicBezTo>
                  <a:pt x="3524234" y="593846"/>
                  <a:pt x="3497520" y="398637"/>
                  <a:pt x="3563278" y="320553"/>
                </a:cubicBezTo>
                <a:cubicBezTo>
                  <a:pt x="3629036" y="242470"/>
                  <a:pt x="3725619" y="201373"/>
                  <a:pt x="3859191" y="147948"/>
                </a:cubicBezTo>
                <a:cubicBezTo>
                  <a:pt x="3992763" y="94523"/>
                  <a:pt x="4364708" y="0"/>
                  <a:pt x="4364708" y="0"/>
                </a:cubicBezTo>
              </a:path>
            </a:pathLst>
          </a:custGeom>
          <a:ln w="50800">
            <a:solidFill>
              <a:srgbClr val="0000FF"/>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500" b="1">
              <a:solidFill>
                <a:srgbClr val="0000FF"/>
              </a:solidFill>
            </a:endParaRPr>
          </a:p>
        </p:txBody>
      </p:sp>
      <p:sp>
        <p:nvSpPr>
          <p:cNvPr id="30" name="Freeform 29"/>
          <p:cNvSpPr/>
          <p:nvPr/>
        </p:nvSpPr>
        <p:spPr>
          <a:xfrm>
            <a:off x="1645708" y="1640628"/>
            <a:ext cx="3472657" cy="2034646"/>
          </a:xfrm>
          <a:custGeom>
            <a:avLst/>
            <a:gdLst>
              <a:gd name="connsiteX0" fmla="*/ 0 w 4167432"/>
              <a:gd name="connsiteY0" fmla="*/ 2441140 h 2441140"/>
              <a:gd name="connsiteX1" fmla="*/ 826089 w 4167432"/>
              <a:gd name="connsiteY1" fmla="*/ 1146596 h 2441140"/>
              <a:gd name="connsiteX2" fmla="*/ 1491892 w 4167432"/>
              <a:gd name="connsiteY2" fmla="*/ 1109609 h 2441140"/>
              <a:gd name="connsiteX3" fmla="*/ 2219343 w 4167432"/>
              <a:gd name="connsiteY3" fmla="*/ 1528794 h 2441140"/>
              <a:gd name="connsiteX4" fmla="*/ 4167432 w 4167432"/>
              <a:gd name="connsiteY4" fmla="*/ 0 h 2441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7432" h="2441140">
                <a:moveTo>
                  <a:pt x="0" y="2441140"/>
                </a:moveTo>
                <a:cubicBezTo>
                  <a:pt x="288720" y="1904829"/>
                  <a:pt x="577440" y="1368518"/>
                  <a:pt x="826089" y="1146596"/>
                </a:cubicBezTo>
                <a:cubicBezTo>
                  <a:pt x="1074738" y="924674"/>
                  <a:pt x="1259683" y="1045909"/>
                  <a:pt x="1491892" y="1109609"/>
                </a:cubicBezTo>
                <a:cubicBezTo>
                  <a:pt x="1724101" y="1173309"/>
                  <a:pt x="1773420" y="1713729"/>
                  <a:pt x="2219343" y="1528794"/>
                </a:cubicBezTo>
                <a:cubicBezTo>
                  <a:pt x="2665266" y="1343859"/>
                  <a:pt x="4167432" y="0"/>
                  <a:pt x="4167432" y="0"/>
                </a:cubicBezTo>
              </a:path>
            </a:pathLst>
          </a:custGeom>
          <a:ln w="50800">
            <a:solidFill>
              <a:srgbClr val="00800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500"/>
          </a:p>
        </p:txBody>
      </p:sp>
      <p:sp>
        <p:nvSpPr>
          <p:cNvPr id="32" name="TextBox 31"/>
          <p:cNvSpPr txBox="1">
            <a:spLocks noChangeArrowheads="1"/>
          </p:cNvSpPr>
          <p:nvPr/>
        </p:nvSpPr>
        <p:spPr bwMode="auto">
          <a:xfrm>
            <a:off x="3524250" y="3282270"/>
            <a:ext cx="484780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dirty="0">
                <a:solidFill>
                  <a:srgbClr val="FF0000"/>
                </a:solidFill>
                <a:latin typeface="Gill Sans MT" charset="0"/>
              </a:rPr>
              <a:t>Model is too simple </a:t>
            </a:r>
            <a:r>
              <a:rPr lang="en-US" sz="2000" b="1" dirty="0">
                <a:solidFill>
                  <a:srgbClr val="FF0000"/>
                </a:solidFill>
                <a:latin typeface="Gill Sans MT" charset="0"/>
                <a:sym typeface="Wingdings" charset="0"/>
              </a:rPr>
              <a:t> UNDER LEARN</a:t>
            </a:r>
            <a:endParaRPr lang="en-US" sz="2000" b="1" dirty="0">
              <a:solidFill>
                <a:srgbClr val="FF0000"/>
              </a:solidFill>
              <a:latin typeface="Gill Sans MT" charset="0"/>
            </a:endParaRPr>
          </a:p>
        </p:txBody>
      </p:sp>
      <p:sp>
        <p:nvSpPr>
          <p:cNvPr id="33" name="TextBox 32"/>
          <p:cNvSpPr txBox="1">
            <a:spLocks noChangeArrowheads="1"/>
          </p:cNvSpPr>
          <p:nvPr/>
        </p:nvSpPr>
        <p:spPr bwMode="auto">
          <a:xfrm>
            <a:off x="3524250" y="3765928"/>
            <a:ext cx="458240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dirty="0">
                <a:solidFill>
                  <a:srgbClr val="0000FF"/>
                </a:solidFill>
                <a:latin typeface="Gill Sans MT" charset="0"/>
              </a:rPr>
              <a:t>Model is too complex </a:t>
            </a:r>
            <a:r>
              <a:rPr lang="en-US" sz="2000" b="1" dirty="0">
                <a:solidFill>
                  <a:srgbClr val="0000FF"/>
                </a:solidFill>
                <a:latin typeface="Gill Sans MT" charset="0"/>
                <a:sym typeface="Wingdings" charset="0"/>
              </a:rPr>
              <a:t> MEMORIZE</a:t>
            </a:r>
            <a:endParaRPr lang="en-US" sz="2000" b="1" dirty="0">
              <a:solidFill>
                <a:srgbClr val="0000FF"/>
              </a:solidFill>
              <a:latin typeface="Gill Sans MT" charset="0"/>
            </a:endParaRPr>
          </a:p>
        </p:txBody>
      </p:sp>
      <p:sp>
        <p:nvSpPr>
          <p:cNvPr id="34" name="TextBox 33"/>
          <p:cNvSpPr txBox="1">
            <a:spLocks noChangeArrowheads="1"/>
          </p:cNvSpPr>
          <p:nvPr/>
        </p:nvSpPr>
        <p:spPr bwMode="auto">
          <a:xfrm>
            <a:off x="3546407" y="4248379"/>
            <a:ext cx="4424609"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dirty="0">
                <a:solidFill>
                  <a:srgbClr val="008000"/>
                </a:solidFill>
                <a:latin typeface="Gill Sans MT" charset="0"/>
              </a:rPr>
              <a:t>Model is just right </a:t>
            </a:r>
            <a:r>
              <a:rPr lang="en-US" sz="2000" b="1" dirty="0">
                <a:solidFill>
                  <a:srgbClr val="008000"/>
                </a:solidFill>
                <a:latin typeface="Gill Sans MT" charset="0"/>
                <a:sym typeface="Wingdings" charset="0"/>
              </a:rPr>
              <a:t> GENERALIZE</a:t>
            </a:r>
            <a:endParaRPr lang="en-US" sz="2000" b="1" dirty="0">
              <a:solidFill>
                <a:srgbClr val="008000"/>
              </a:solidFill>
              <a:latin typeface="Gill Sans MT" charset="0"/>
            </a:endParaRPr>
          </a:p>
        </p:txBody>
      </p:sp>
    </p:spTree>
    <p:extLst>
      <p:ext uri="{BB962C8B-B14F-4D97-AF65-F5344CB8AC3E}">
        <p14:creationId xmlns:p14="http://schemas.microsoft.com/office/powerpoint/2010/main" val="2809760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0" grpId="0" animBg="1"/>
      <p:bldP spid="32" grpId="0"/>
      <p:bldP spid="33" grpId="0"/>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1933"/>
            <a:ext cx="7428178" cy="762000"/>
          </a:xfrm>
        </p:spPr>
        <p:txBody>
          <a:bodyPr/>
          <a:lstStyle/>
          <a:p>
            <a:r>
              <a:rPr lang="en-US" dirty="0" smtClean="0"/>
              <a:t>Generalization vs. Memorization</a:t>
            </a:r>
            <a:endParaRPr lang="en-US" dirty="0"/>
          </a:p>
        </p:txBody>
      </p:sp>
      <p:sp>
        <p:nvSpPr>
          <p:cNvPr id="5" name="Content Placeholder 4"/>
          <p:cNvSpPr>
            <a:spLocks noGrp="1"/>
          </p:cNvSpPr>
          <p:nvPr>
            <p:ph idx="4294967295"/>
          </p:nvPr>
        </p:nvSpPr>
        <p:spPr>
          <a:xfrm>
            <a:off x="1156664" y="4279121"/>
            <a:ext cx="6891874" cy="1271562"/>
          </a:xfrm>
        </p:spPr>
        <p:style>
          <a:lnRef idx="1">
            <a:schemeClr val="accent4"/>
          </a:lnRef>
          <a:fillRef idx="3">
            <a:schemeClr val="accent4"/>
          </a:fillRef>
          <a:effectRef idx="2">
            <a:schemeClr val="accent4"/>
          </a:effectRef>
          <a:fontRef idx="minor">
            <a:schemeClr val="lt1"/>
          </a:fontRef>
        </p:style>
        <p:txBody>
          <a:bodyPr>
            <a:noAutofit/>
          </a:bodyPr>
          <a:lstStyle/>
          <a:p>
            <a:pPr marL="0" indent="0" algn="ctr">
              <a:buNone/>
            </a:pPr>
            <a:r>
              <a:rPr lang="en-US" sz="2333" b="1" dirty="0">
                <a:solidFill>
                  <a:srgbClr val="FF0000"/>
                </a:solidFill>
              </a:rPr>
              <a:t>Generalization</a:t>
            </a:r>
            <a:r>
              <a:rPr lang="en-US" sz="2333" dirty="0">
                <a:solidFill>
                  <a:schemeClr val="tx1"/>
                </a:solidFill>
              </a:rPr>
              <a:t>: The ability to </a:t>
            </a:r>
            <a:r>
              <a:rPr lang="en-US" sz="2333" b="1" dirty="0">
                <a:solidFill>
                  <a:srgbClr val="FF0000"/>
                </a:solidFill>
              </a:rPr>
              <a:t>predict</a:t>
            </a:r>
            <a:r>
              <a:rPr lang="en-US" sz="2333" dirty="0">
                <a:solidFill>
                  <a:srgbClr val="FF0000"/>
                </a:solidFill>
              </a:rPr>
              <a:t> </a:t>
            </a:r>
            <a:r>
              <a:rPr lang="en-US" sz="2333" dirty="0">
                <a:solidFill>
                  <a:schemeClr val="tx1"/>
                </a:solidFill>
              </a:rPr>
              <a:t>or assign a label to a “</a:t>
            </a:r>
            <a:r>
              <a:rPr lang="en-US" sz="2333" b="1" dirty="0">
                <a:solidFill>
                  <a:srgbClr val="FF0000"/>
                </a:solidFill>
              </a:rPr>
              <a:t>new</a:t>
            </a:r>
            <a:r>
              <a:rPr lang="en-US" sz="2333" dirty="0">
                <a:solidFill>
                  <a:schemeClr val="tx1"/>
                </a:solidFill>
              </a:rPr>
              <a:t>” observation based on the “</a:t>
            </a:r>
            <a:r>
              <a:rPr lang="en-US" sz="2333" b="1" dirty="0">
                <a:solidFill>
                  <a:srgbClr val="FF0000"/>
                </a:solidFill>
              </a:rPr>
              <a:t>model</a:t>
            </a:r>
            <a:r>
              <a:rPr lang="en-US" sz="2333" dirty="0">
                <a:solidFill>
                  <a:schemeClr val="tx1"/>
                </a:solidFill>
              </a:rPr>
              <a:t>” built from </a:t>
            </a:r>
            <a:r>
              <a:rPr lang="en-US" sz="2333" b="1" dirty="0">
                <a:solidFill>
                  <a:srgbClr val="FF0000"/>
                </a:solidFill>
              </a:rPr>
              <a:t>past experience</a:t>
            </a:r>
          </a:p>
        </p:txBody>
      </p:sp>
      <p:pic>
        <p:nvPicPr>
          <p:cNvPr id="4" name="Picture 3"/>
          <p:cNvPicPr>
            <a:picLocks noChangeAspect="1"/>
          </p:cNvPicPr>
          <p:nvPr/>
        </p:nvPicPr>
        <p:blipFill>
          <a:blip r:embed="rId2"/>
          <a:stretch>
            <a:fillRect/>
          </a:stretch>
        </p:blipFill>
        <p:spPr>
          <a:xfrm>
            <a:off x="1079501" y="1029691"/>
            <a:ext cx="6984999" cy="3032319"/>
          </a:xfrm>
          <a:prstGeom prst="rect">
            <a:avLst/>
          </a:prstGeom>
        </p:spPr>
      </p:pic>
    </p:spTree>
    <p:extLst>
      <p:ext uri="{BB962C8B-B14F-4D97-AF65-F5344CB8AC3E}">
        <p14:creationId xmlns:p14="http://schemas.microsoft.com/office/powerpoint/2010/main" val="133793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fade">
                                      <p:cBhvr>
                                        <p:cTn id="12" dur="500"/>
                                        <p:tgtEl>
                                          <p:spTgt spid="5">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4547"/>
            <a:ext cx="7428178" cy="762000"/>
          </a:xfrm>
        </p:spPr>
        <p:txBody>
          <a:bodyPr/>
          <a:lstStyle/>
          <a:p>
            <a:r>
              <a:rPr lang="en-US" dirty="0" smtClean="0"/>
              <a:t>Generalize, don</a:t>
            </a:r>
            <a:r>
              <a:rPr lang="fr-FR" dirty="0" smtClean="0"/>
              <a:t>’</a:t>
            </a:r>
            <a:r>
              <a:rPr lang="en-US" dirty="0" smtClean="0"/>
              <a:t>t Memorize!</a:t>
            </a:r>
            <a:endParaRPr lang="en-US" dirty="0"/>
          </a:p>
        </p:txBody>
      </p:sp>
      <p:cxnSp>
        <p:nvCxnSpPr>
          <p:cNvPr id="5" name="Straight Arrow Connector 4"/>
          <p:cNvCxnSpPr/>
          <p:nvPr/>
        </p:nvCxnSpPr>
        <p:spPr>
          <a:xfrm flipH="1" flipV="1">
            <a:off x="2008644" y="1973010"/>
            <a:ext cx="17938" cy="249316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2026581" y="4466175"/>
            <a:ext cx="3426029"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860667" y="4600699"/>
            <a:ext cx="1907895" cy="323165"/>
          </a:xfrm>
          <a:prstGeom prst="rect">
            <a:avLst/>
          </a:prstGeom>
          <a:noFill/>
        </p:spPr>
        <p:txBody>
          <a:bodyPr wrap="none" rtlCol="0">
            <a:spAutoFit/>
          </a:bodyPr>
          <a:lstStyle/>
          <a:p>
            <a:r>
              <a:rPr lang="en-US" sz="1500" b="1" dirty="0"/>
              <a:t>Model Complexity</a:t>
            </a:r>
          </a:p>
        </p:txBody>
      </p:sp>
      <p:sp>
        <p:nvSpPr>
          <p:cNvPr id="12" name="TextBox 11"/>
          <p:cNvSpPr txBox="1"/>
          <p:nvPr/>
        </p:nvSpPr>
        <p:spPr>
          <a:xfrm rot="16200000">
            <a:off x="894692" y="3069852"/>
            <a:ext cx="1760418" cy="323165"/>
          </a:xfrm>
          <a:prstGeom prst="rect">
            <a:avLst/>
          </a:prstGeom>
          <a:noFill/>
        </p:spPr>
        <p:txBody>
          <a:bodyPr wrap="none" rtlCol="0">
            <a:spAutoFit/>
          </a:bodyPr>
          <a:lstStyle/>
          <a:p>
            <a:r>
              <a:rPr lang="en-US" sz="1500" b="1" dirty="0"/>
              <a:t>Model Accuracy</a:t>
            </a:r>
          </a:p>
        </p:txBody>
      </p:sp>
      <p:sp>
        <p:nvSpPr>
          <p:cNvPr id="19" name="Freeform 18"/>
          <p:cNvSpPr/>
          <p:nvPr/>
        </p:nvSpPr>
        <p:spPr>
          <a:xfrm>
            <a:off x="2044519" y="1721900"/>
            <a:ext cx="3282530" cy="2349674"/>
          </a:xfrm>
          <a:custGeom>
            <a:avLst/>
            <a:gdLst>
              <a:gd name="connsiteX0" fmla="*/ 0 w 3939036"/>
              <a:gd name="connsiteY0" fmla="*/ 2819609 h 2819609"/>
              <a:gd name="connsiteX1" fmla="*/ 548882 w 3939036"/>
              <a:gd name="connsiteY1" fmla="*/ 2711990 h 2819609"/>
              <a:gd name="connsiteX2" fmla="*/ 548882 w 3939036"/>
              <a:gd name="connsiteY2" fmla="*/ 2711990 h 2819609"/>
              <a:gd name="connsiteX3" fmla="*/ 1345299 w 3939036"/>
              <a:gd name="connsiteY3" fmla="*/ 2432182 h 2819609"/>
              <a:gd name="connsiteX4" fmla="*/ 2034092 w 3939036"/>
              <a:gd name="connsiteY4" fmla="*/ 2001707 h 2819609"/>
              <a:gd name="connsiteX5" fmla="*/ 2679836 w 3939036"/>
              <a:gd name="connsiteY5" fmla="*/ 1485137 h 2819609"/>
              <a:gd name="connsiteX6" fmla="*/ 3217956 w 3939036"/>
              <a:gd name="connsiteY6" fmla="*/ 860949 h 2819609"/>
              <a:gd name="connsiteX7" fmla="*/ 3691501 w 3939036"/>
              <a:gd name="connsiteY7" fmla="*/ 355141 h 2819609"/>
              <a:gd name="connsiteX8" fmla="*/ 3939036 w 3939036"/>
              <a:gd name="connsiteY8" fmla="*/ 0 h 281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39036" h="2819609">
                <a:moveTo>
                  <a:pt x="0" y="2819609"/>
                </a:moveTo>
                <a:lnTo>
                  <a:pt x="548882" y="2711990"/>
                </a:lnTo>
                <a:lnTo>
                  <a:pt x="548882" y="2711990"/>
                </a:lnTo>
                <a:cubicBezTo>
                  <a:pt x="681618" y="2665355"/>
                  <a:pt x="1097764" y="2550562"/>
                  <a:pt x="1345299" y="2432182"/>
                </a:cubicBezTo>
                <a:cubicBezTo>
                  <a:pt x="1592834" y="2313802"/>
                  <a:pt x="1811669" y="2159548"/>
                  <a:pt x="2034092" y="2001707"/>
                </a:cubicBezTo>
                <a:cubicBezTo>
                  <a:pt x="2256515" y="1843866"/>
                  <a:pt x="2482525" y="1675263"/>
                  <a:pt x="2679836" y="1485137"/>
                </a:cubicBezTo>
                <a:cubicBezTo>
                  <a:pt x="2877147" y="1295011"/>
                  <a:pt x="3049345" y="1049282"/>
                  <a:pt x="3217956" y="860949"/>
                </a:cubicBezTo>
                <a:cubicBezTo>
                  <a:pt x="3386567" y="672616"/>
                  <a:pt x="3571321" y="498632"/>
                  <a:pt x="3691501" y="355141"/>
                </a:cubicBezTo>
                <a:cubicBezTo>
                  <a:pt x="3811681" y="211650"/>
                  <a:pt x="3939036" y="0"/>
                  <a:pt x="3939036" y="0"/>
                </a:cubicBezTo>
              </a:path>
            </a:pathLst>
          </a:custGeom>
          <a:ln w="57150" cmpd="sng">
            <a:solidFill>
              <a:srgbClr val="3366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a:p>
        </p:txBody>
      </p:sp>
      <p:sp>
        <p:nvSpPr>
          <p:cNvPr id="20" name="Freeform 19"/>
          <p:cNvSpPr/>
          <p:nvPr/>
        </p:nvSpPr>
        <p:spPr>
          <a:xfrm>
            <a:off x="2035551" y="3199632"/>
            <a:ext cx="3327374" cy="1024402"/>
          </a:xfrm>
          <a:custGeom>
            <a:avLst/>
            <a:gdLst>
              <a:gd name="connsiteX0" fmla="*/ 0 w 3992849"/>
              <a:gd name="connsiteY0" fmla="*/ 1229282 h 1229282"/>
              <a:gd name="connsiteX1" fmla="*/ 785655 w 3992849"/>
              <a:gd name="connsiteY1" fmla="*/ 1110901 h 1229282"/>
              <a:gd name="connsiteX2" fmla="*/ 1485211 w 3992849"/>
              <a:gd name="connsiteY2" fmla="*/ 798807 h 1229282"/>
              <a:gd name="connsiteX3" fmla="*/ 2087905 w 3992849"/>
              <a:gd name="connsiteY3" fmla="*/ 379094 h 1229282"/>
              <a:gd name="connsiteX4" fmla="*/ 2443064 w 3992849"/>
              <a:gd name="connsiteY4" fmla="*/ 23952 h 1229282"/>
              <a:gd name="connsiteX5" fmla="*/ 2819748 w 3992849"/>
              <a:gd name="connsiteY5" fmla="*/ 56238 h 1229282"/>
              <a:gd name="connsiteX6" fmla="*/ 3131857 w 3992849"/>
              <a:gd name="connsiteY6" fmla="*/ 249952 h 1229282"/>
              <a:gd name="connsiteX7" fmla="*/ 3497779 w 3992849"/>
              <a:gd name="connsiteY7" fmla="*/ 497475 h 1229282"/>
              <a:gd name="connsiteX8" fmla="*/ 3992849 w 3992849"/>
              <a:gd name="connsiteY8" fmla="*/ 809569 h 122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92849" h="1229282">
                <a:moveTo>
                  <a:pt x="0" y="1229282"/>
                </a:moveTo>
                <a:cubicBezTo>
                  <a:pt x="269060" y="1205964"/>
                  <a:pt x="538120" y="1182647"/>
                  <a:pt x="785655" y="1110901"/>
                </a:cubicBezTo>
                <a:cubicBezTo>
                  <a:pt x="1033190" y="1039155"/>
                  <a:pt x="1268169" y="920775"/>
                  <a:pt x="1485211" y="798807"/>
                </a:cubicBezTo>
                <a:cubicBezTo>
                  <a:pt x="1702253" y="676839"/>
                  <a:pt x="1928263" y="508236"/>
                  <a:pt x="2087905" y="379094"/>
                </a:cubicBezTo>
                <a:cubicBezTo>
                  <a:pt x="2247547" y="249952"/>
                  <a:pt x="2321090" y="77761"/>
                  <a:pt x="2443064" y="23952"/>
                </a:cubicBezTo>
                <a:cubicBezTo>
                  <a:pt x="2565038" y="-29857"/>
                  <a:pt x="2704949" y="18571"/>
                  <a:pt x="2819748" y="56238"/>
                </a:cubicBezTo>
                <a:cubicBezTo>
                  <a:pt x="2934547" y="93905"/>
                  <a:pt x="3018852" y="176412"/>
                  <a:pt x="3131857" y="249952"/>
                </a:cubicBezTo>
                <a:cubicBezTo>
                  <a:pt x="3244862" y="323491"/>
                  <a:pt x="3354280" y="404205"/>
                  <a:pt x="3497779" y="497475"/>
                </a:cubicBezTo>
                <a:cubicBezTo>
                  <a:pt x="3641278" y="590745"/>
                  <a:pt x="3992849" y="809569"/>
                  <a:pt x="3992849" y="809569"/>
                </a:cubicBezTo>
              </a:path>
            </a:pathLst>
          </a:custGeom>
          <a:ln w="5715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a:p>
        </p:txBody>
      </p:sp>
      <p:sp>
        <p:nvSpPr>
          <p:cNvPr id="21" name="Rounded Rectangle 20"/>
          <p:cNvSpPr/>
          <p:nvPr/>
        </p:nvSpPr>
        <p:spPr>
          <a:xfrm>
            <a:off x="4869648" y="1273487"/>
            <a:ext cx="2421539" cy="44841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500" b="1" dirty="0"/>
              <a:t>Training Set Accuracy</a:t>
            </a:r>
          </a:p>
        </p:txBody>
      </p:sp>
      <p:sp>
        <p:nvSpPr>
          <p:cNvPr id="22" name="Rounded Rectangle 21"/>
          <p:cNvSpPr/>
          <p:nvPr/>
        </p:nvSpPr>
        <p:spPr>
          <a:xfrm>
            <a:off x="4603348" y="3870943"/>
            <a:ext cx="2663693" cy="448412"/>
          </a:xfrm>
          <a:prstGeom prst="round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b="1" dirty="0"/>
              <a:t>Validation Set Accuracy</a:t>
            </a:r>
          </a:p>
        </p:txBody>
      </p:sp>
      <p:cxnSp>
        <p:nvCxnSpPr>
          <p:cNvPr id="24" name="Straight Connector 23"/>
          <p:cNvCxnSpPr/>
          <p:nvPr/>
        </p:nvCxnSpPr>
        <p:spPr>
          <a:xfrm flipH="1">
            <a:off x="4089374" y="2304833"/>
            <a:ext cx="17937" cy="2161342"/>
          </a:xfrm>
          <a:prstGeom prst="line">
            <a:avLst/>
          </a:prstGeom>
          <a:ln>
            <a:solidFill>
              <a:schemeClr val="tx2">
                <a:lumMod val="90000"/>
                <a:lumOff val="10000"/>
              </a:schemeClr>
            </a:solidFill>
            <a:prstDash val="lgDash"/>
          </a:ln>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2414994" y="1721899"/>
            <a:ext cx="2188354" cy="572522"/>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500" b="1" dirty="0"/>
              <a:t>Right Level of Model Complexity</a:t>
            </a:r>
          </a:p>
        </p:txBody>
      </p:sp>
    </p:spTree>
    <p:extLst>
      <p:ext uri="{BB962C8B-B14F-4D97-AF65-F5344CB8AC3E}">
        <p14:creationId xmlns:p14="http://schemas.microsoft.com/office/powerpoint/2010/main" val="213629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6096000" cy="952500"/>
          </a:xfrm>
        </p:spPr>
        <p:txBody>
          <a:bodyPr/>
          <a:lstStyle/>
          <a:p>
            <a:r>
              <a:rPr lang="en-US" altLang="en-US" dirty="0"/>
              <a:t>Classification: </a:t>
            </a:r>
            <a:r>
              <a:rPr lang="en-US" altLang="en-US" dirty="0" smtClean="0"/>
              <a:t>Steps</a:t>
            </a:r>
            <a:endParaRPr lang="en-US" altLang="en-US" dirty="0"/>
          </a:p>
        </p:txBody>
      </p:sp>
      <p:sp>
        <p:nvSpPr>
          <p:cNvPr id="12291" name="Rectangle 3"/>
          <p:cNvSpPr>
            <a:spLocks noGrp="1" noChangeArrowheads="1"/>
          </p:cNvSpPr>
          <p:nvPr>
            <p:ph type="body" idx="1"/>
          </p:nvPr>
        </p:nvSpPr>
        <p:spPr>
          <a:xfrm>
            <a:off x="1369219" y="1444626"/>
            <a:ext cx="6533885" cy="3219979"/>
          </a:xfrm>
        </p:spPr>
        <p:txBody>
          <a:bodyPr>
            <a:normAutofit fontScale="92500"/>
          </a:bodyPr>
          <a:lstStyle/>
          <a:p>
            <a:pPr>
              <a:lnSpc>
                <a:spcPct val="90000"/>
              </a:lnSpc>
            </a:pPr>
            <a:r>
              <a:rPr lang="en-US" altLang="en-US" dirty="0"/>
              <a:t>Given a collection of records (</a:t>
            </a:r>
            <a:r>
              <a:rPr lang="en-US" altLang="en-US" i="1" dirty="0">
                <a:solidFill>
                  <a:srgbClr val="CC0000"/>
                </a:solidFill>
              </a:rPr>
              <a:t>training set </a:t>
            </a:r>
            <a:r>
              <a:rPr lang="en-US" altLang="en-US" dirty="0"/>
              <a:t>)</a:t>
            </a:r>
          </a:p>
          <a:p>
            <a:pPr lvl="1">
              <a:lnSpc>
                <a:spcPct val="90000"/>
              </a:lnSpc>
            </a:pPr>
            <a:r>
              <a:rPr lang="en-US" altLang="en-US" sz="1667" dirty="0"/>
              <a:t>Each record contains a set of </a:t>
            </a:r>
            <a:r>
              <a:rPr lang="en-US" altLang="en-US" sz="1667" i="1" dirty="0">
                <a:solidFill>
                  <a:srgbClr val="CC0000"/>
                </a:solidFill>
              </a:rPr>
              <a:t>attributes</a:t>
            </a:r>
            <a:r>
              <a:rPr lang="en-US" altLang="en-US" sz="1667" dirty="0"/>
              <a:t>, one of the attributes is the </a:t>
            </a:r>
            <a:r>
              <a:rPr lang="en-US" altLang="en-US" sz="1667" i="1" dirty="0">
                <a:solidFill>
                  <a:srgbClr val="CC0000"/>
                </a:solidFill>
              </a:rPr>
              <a:t>class</a:t>
            </a:r>
            <a:r>
              <a:rPr lang="en-US" altLang="en-US" sz="1667" dirty="0"/>
              <a:t>.</a:t>
            </a:r>
            <a:endParaRPr lang="en-US" altLang="en-US" dirty="0"/>
          </a:p>
          <a:p>
            <a:pPr>
              <a:lnSpc>
                <a:spcPct val="90000"/>
              </a:lnSpc>
            </a:pPr>
            <a:r>
              <a:rPr lang="en-US" altLang="en-US" b="1" dirty="0" smtClean="0">
                <a:solidFill>
                  <a:srgbClr val="FF0000"/>
                </a:solidFill>
              </a:rPr>
              <a:t>Task</a:t>
            </a:r>
            <a:r>
              <a:rPr lang="en-US" altLang="en-US" dirty="0" smtClean="0"/>
              <a:t>: Find </a:t>
            </a:r>
            <a:r>
              <a:rPr lang="en-US" altLang="en-US" dirty="0"/>
              <a:t>a </a:t>
            </a:r>
            <a:r>
              <a:rPr lang="en-US" altLang="en-US" i="1" dirty="0">
                <a:solidFill>
                  <a:srgbClr val="CC0000"/>
                </a:solidFill>
              </a:rPr>
              <a:t>model</a:t>
            </a:r>
            <a:r>
              <a:rPr lang="en-US" altLang="en-US" dirty="0"/>
              <a:t>  for class attribute as a function of the values of other attributes.</a:t>
            </a:r>
          </a:p>
          <a:p>
            <a:pPr>
              <a:lnSpc>
                <a:spcPct val="90000"/>
              </a:lnSpc>
            </a:pPr>
            <a:r>
              <a:rPr lang="en-US" altLang="en-US" b="1" dirty="0">
                <a:solidFill>
                  <a:srgbClr val="00B050"/>
                </a:solidFill>
              </a:rPr>
              <a:t>Goal</a:t>
            </a:r>
            <a:r>
              <a:rPr lang="en-US" altLang="en-US" dirty="0"/>
              <a:t>: </a:t>
            </a:r>
            <a:r>
              <a:rPr lang="en-US" altLang="en-US" u="sng" dirty="0"/>
              <a:t>previously unseen</a:t>
            </a:r>
            <a:r>
              <a:rPr lang="en-US" altLang="en-US" dirty="0"/>
              <a:t> records should be assigned a class as accurately as possible.</a:t>
            </a:r>
          </a:p>
          <a:p>
            <a:pPr lvl="1">
              <a:lnSpc>
                <a:spcPct val="90000"/>
              </a:lnSpc>
            </a:pPr>
            <a:r>
              <a:rPr lang="en-US" altLang="en-US" sz="1667" dirty="0"/>
              <a:t>A </a:t>
            </a:r>
            <a:r>
              <a:rPr lang="en-US" altLang="en-US" sz="1667" i="1" dirty="0">
                <a:solidFill>
                  <a:srgbClr val="CC0000"/>
                </a:solidFill>
              </a:rPr>
              <a:t>test set</a:t>
            </a:r>
            <a:r>
              <a:rPr lang="en-US" altLang="en-US" sz="1667" dirty="0"/>
              <a:t> is used to determine the accuracy of the model. Usually, the given data set is divided into training and test sets, with training set used to build the model and test set used to validate it.</a:t>
            </a:r>
            <a:endParaRPr lang="en-US" altLang="en-US" dirty="0"/>
          </a:p>
        </p:txBody>
      </p:sp>
    </p:spTree>
    <p:extLst>
      <p:ext uri="{BB962C8B-B14F-4D97-AF65-F5344CB8AC3E}">
        <p14:creationId xmlns:p14="http://schemas.microsoft.com/office/powerpoint/2010/main" val="32381086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300"/>
            <a:ext cx="8229600" cy="952500"/>
          </a:xfrm>
        </p:spPr>
        <p:txBody>
          <a:bodyPr/>
          <a:lstStyle/>
          <a:p>
            <a:r>
              <a:rPr lang="en-US" altLang="en-US" dirty="0"/>
              <a:t>Illustrating Classification Task</a:t>
            </a:r>
          </a:p>
        </p:txBody>
      </p:sp>
      <p:graphicFrame>
        <p:nvGraphicFramePr>
          <p:cNvPr id="14339" name="Object 3"/>
          <p:cNvGraphicFramePr>
            <a:graphicFrameLocks noGrp="1" noChangeAspect="1"/>
          </p:cNvGraphicFramePr>
          <p:nvPr>
            <p:ph idx="1"/>
          </p:nvPr>
        </p:nvGraphicFramePr>
        <p:xfrm>
          <a:off x="1705240" y="1333501"/>
          <a:ext cx="5732198" cy="3775604"/>
        </p:xfrm>
        <a:graphic>
          <a:graphicData uri="http://schemas.openxmlformats.org/presentationml/2006/ole">
            <mc:AlternateContent xmlns:mc="http://schemas.openxmlformats.org/markup-compatibility/2006">
              <mc:Choice xmlns:v="urn:schemas-microsoft-com:vml" Requires="v">
                <p:oleObj spid="_x0000_s11369" name="Visio" r:id="rId3" imgW="8424875" imgH="6279741" progId="Visio.Drawing.6">
                  <p:embed/>
                </p:oleObj>
              </mc:Choice>
              <mc:Fallback>
                <p:oleObj name="Visio" r:id="rId3" imgW="8424875" imgH="6279741"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240" y="1333501"/>
                        <a:ext cx="5732198" cy="377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3" name="Straight Connector 2"/>
          <p:cNvCxnSpPr/>
          <p:nvPr/>
        </p:nvCxnSpPr>
        <p:spPr>
          <a:xfrm>
            <a:off x="1219200" y="3543300"/>
            <a:ext cx="3352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272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Examples of Classification Task</a:t>
            </a:r>
          </a:p>
        </p:txBody>
      </p:sp>
      <p:sp>
        <p:nvSpPr>
          <p:cNvPr id="15363" name="Rectangle 3"/>
          <p:cNvSpPr>
            <a:spLocks noGrp="1" noChangeArrowheads="1"/>
          </p:cNvSpPr>
          <p:nvPr>
            <p:ph type="body" idx="1"/>
          </p:nvPr>
        </p:nvSpPr>
        <p:spPr/>
        <p:txBody>
          <a:bodyPr/>
          <a:lstStyle/>
          <a:p>
            <a:r>
              <a:rPr lang="en-US" altLang="en-US" sz="2000"/>
              <a:t>Predicting tumor cells as benign or malignant</a:t>
            </a:r>
          </a:p>
          <a:p>
            <a:pPr lvl="4"/>
            <a:endParaRPr lang="en-US" altLang="en-US" sz="1333"/>
          </a:p>
          <a:p>
            <a:r>
              <a:rPr lang="en-US" altLang="en-US" sz="2000"/>
              <a:t>Classifying credit card transactions </a:t>
            </a:r>
            <a:br>
              <a:rPr lang="en-US" altLang="en-US" sz="2000"/>
            </a:br>
            <a:r>
              <a:rPr lang="en-US" altLang="en-US" sz="2000"/>
              <a:t>as legitimate or fraudulent</a:t>
            </a:r>
          </a:p>
          <a:p>
            <a:pPr lvl="4"/>
            <a:endParaRPr lang="en-US" altLang="en-US" sz="1333"/>
          </a:p>
          <a:p>
            <a:r>
              <a:rPr lang="en-US" altLang="en-US" sz="2000"/>
              <a:t>Classifying secondary structures of protein </a:t>
            </a:r>
            <a:br>
              <a:rPr lang="en-US" altLang="en-US" sz="2000"/>
            </a:br>
            <a:r>
              <a:rPr lang="en-US" altLang="en-US" sz="2000"/>
              <a:t>as alpha-helix, beta-sheet, or random </a:t>
            </a:r>
            <a:br>
              <a:rPr lang="en-US" altLang="en-US" sz="2000"/>
            </a:br>
            <a:r>
              <a:rPr lang="en-US" altLang="en-US" sz="2000"/>
              <a:t>coil</a:t>
            </a:r>
          </a:p>
          <a:p>
            <a:pPr lvl="4"/>
            <a:endParaRPr lang="en-US" altLang="en-US" sz="1333"/>
          </a:p>
          <a:p>
            <a:r>
              <a:rPr lang="en-US" altLang="en-US" sz="2000"/>
              <a:t>Categorizing news stories as finance, </a:t>
            </a:r>
            <a:br>
              <a:rPr lang="en-US" altLang="en-US" sz="2000"/>
            </a:br>
            <a:r>
              <a:rPr lang="en-US" altLang="en-US" sz="2000"/>
              <a:t>weather, entertainment, sports, etc</a:t>
            </a:r>
          </a:p>
        </p:txBody>
      </p:sp>
      <p:grpSp>
        <p:nvGrpSpPr>
          <p:cNvPr id="15364" name="Group 4"/>
          <p:cNvGrpSpPr>
            <a:grpSpLocks/>
          </p:cNvGrpSpPr>
          <p:nvPr/>
        </p:nvGrpSpPr>
        <p:grpSpPr bwMode="auto">
          <a:xfrm>
            <a:off x="6286500" y="1676136"/>
            <a:ext cx="1714500" cy="1181364"/>
            <a:chOff x="3360" y="768"/>
            <a:chExt cx="1296" cy="893"/>
          </a:xfrm>
        </p:grpSpPr>
        <p:pic>
          <p:nvPicPr>
            <p:cNvPr id="15365" name="Picture 5" descr="story-3dimensional-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 y="768"/>
              <a:ext cx="1238" cy="8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366" name="Object 6"/>
            <p:cNvGraphicFramePr>
              <a:graphicFrameLocks noChangeAspect="1"/>
            </p:cNvGraphicFramePr>
            <p:nvPr/>
          </p:nvGraphicFramePr>
          <p:xfrm>
            <a:off x="3370" y="1155"/>
            <a:ext cx="432" cy="429"/>
          </p:xfrm>
          <a:graphic>
            <a:graphicData uri="http://schemas.openxmlformats.org/presentationml/2006/ole">
              <mc:AlternateContent xmlns:mc="http://schemas.openxmlformats.org/markup-compatibility/2006">
                <mc:Choice xmlns:v="urn:schemas-microsoft-com:vml" Requires="v">
                  <p:oleObj spid="_x0000_s12496" name="VISIO" r:id="rId4" imgW="618480" imgH="614520" progId="Visio.Drawing.6">
                    <p:embed/>
                  </p:oleObj>
                </mc:Choice>
                <mc:Fallback>
                  <p:oleObj name="VISIO" r:id="rId4" imgW="618480" imgH="6145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0" y="1155"/>
                          <a:ext cx="432"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7" name="Object 7"/>
            <p:cNvGraphicFramePr>
              <a:graphicFrameLocks noChangeAspect="1"/>
            </p:cNvGraphicFramePr>
            <p:nvPr/>
          </p:nvGraphicFramePr>
          <p:xfrm>
            <a:off x="3360" y="912"/>
            <a:ext cx="432" cy="355"/>
          </p:xfrm>
          <a:graphic>
            <a:graphicData uri="http://schemas.openxmlformats.org/presentationml/2006/ole">
              <mc:AlternateContent xmlns:mc="http://schemas.openxmlformats.org/markup-compatibility/2006">
                <mc:Choice xmlns:v="urn:schemas-microsoft-com:vml" Requires="v">
                  <p:oleObj spid="_x0000_s12497" name="VISIO" r:id="rId6" imgW="807120" imgH="662760" progId="Visio.Drawing.6">
                    <p:embed/>
                  </p:oleObj>
                </mc:Choice>
                <mc:Fallback>
                  <p:oleObj name="VISIO" r:id="rId6" imgW="807120" imgH="66276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912"/>
                          <a:ext cx="432"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15368" name="Picture 8" descr="pr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58240" y="3238500"/>
            <a:ext cx="1279260" cy="193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773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Data</a:t>
            </a:r>
            <a:br>
              <a:rPr lang="en-US" dirty="0" smtClean="0"/>
            </a:br>
            <a:endParaRPr lang="en-US" dirty="0"/>
          </a:p>
        </p:txBody>
      </p:sp>
    </p:spTree>
    <p:extLst>
      <p:ext uri="{BB962C8B-B14F-4D97-AF65-F5344CB8AC3E}">
        <p14:creationId xmlns:p14="http://schemas.microsoft.com/office/powerpoint/2010/main" val="16953840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Classification Techniques</a:t>
            </a:r>
          </a:p>
        </p:txBody>
      </p:sp>
      <p:sp>
        <p:nvSpPr>
          <p:cNvPr id="16387" name="Rectangle 3"/>
          <p:cNvSpPr>
            <a:spLocks noGrp="1" noChangeArrowheads="1"/>
          </p:cNvSpPr>
          <p:nvPr>
            <p:ph type="body" idx="1"/>
          </p:nvPr>
        </p:nvSpPr>
        <p:spPr>
          <a:xfrm>
            <a:off x="457200" y="1333501"/>
            <a:ext cx="8229600" cy="2819399"/>
          </a:xfrm>
        </p:spPr>
        <p:txBody>
          <a:bodyPr>
            <a:normAutofit fontScale="92500" lnSpcReduction="10000"/>
          </a:bodyPr>
          <a:lstStyle/>
          <a:p>
            <a:r>
              <a:rPr lang="en-US" altLang="en-US" dirty="0"/>
              <a:t>Decision Tree based Methods</a:t>
            </a:r>
          </a:p>
          <a:p>
            <a:r>
              <a:rPr lang="en-US" altLang="en-US" dirty="0" smtClean="0"/>
              <a:t>Neural </a:t>
            </a:r>
            <a:r>
              <a:rPr lang="en-US" altLang="en-US" dirty="0"/>
              <a:t>Networks</a:t>
            </a:r>
          </a:p>
          <a:p>
            <a:r>
              <a:rPr lang="en-US" altLang="en-US" dirty="0"/>
              <a:t>Naïve Bayes and Bayesian Belief Networks</a:t>
            </a:r>
          </a:p>
          <a:p>
            <a:r>
              <a:rPr lang="en-US" altLang="en-US" dirty="0"/>
              <a:t>Support Vector </a:t>
            </a:r>
            <a:r>
              <a:rPr lang="en-US" altLang="en-US" dirty="0" smtClean="0"/>
              <a:t>Machines</a:t>
            </a:r>
          </a:p>
          <a:p>
            <a:r>
              <a:rPr lang="en-US" altLang="en-US" dirty="0" smtClean="0"/>
              <a:t>…..</a:t>
            </a:r>
          </a:p>
          <a:p>
            <a:r>
              <a:rPr lang="en-US" altLang="en-US" dirty="0" smtClean="0"/>
              <a:t>…..</a:t>
            </a:r>
            <a:endParaRPr lang="en-US" altLang="en-US" dirty="0"/>
          </a:p>
        </p:txBody>
      </p:sp>
    </p:spTree>
    <p:extLst>
      <p:ext uri="{BB962C8B-B14F-4D97-AF65-F5344CB8AC3E}">
        <p14:creationId xmlns:p14="http://schemas.microsoft.com/office/powerpoint/2010/main" val="257916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7400" y="2095500"/>
            <a:ext cx="4724400" cy="646331"/>
          </a:xfrm>
          <a:prstGeom prst="rect">
            <a:avLst/>
          </a:prstGeom>
          <a:noFill/>
        </p:spPr>
        <p:txBody>
          <a:bodyPr wrap="square" rtlCol="0">
            <a:spAutoFit/>
          </a:bodyPr>
          <a:lstStyle/>
          <a:p>
            <a:r>
              <a:rPr lang="en-US" sz="3600" dirty="0" smtClean="0"/>
              <a:t>Decision Tree </a:t>
            </a:r>
            <a:endParaRPr lang="en-US" sz="3600" dirty="0"/>
          </a:p>
        </p:txBody>
      </p:sp>
    </p:spTree>
    <p:extLst>
      <p:ext uri="{BB962C8B-B14F-4D97-AF65-F5344CB8AC3E}">
        <p14:creationId xmlns:p14="http://schemas.microsoft.com/office/powerpoint/2010/main" val="1035111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Example of a Decision Tree</a:t>
            </a:r>
          </a:p>
        </p:txBody>
      </p:sp>
      <p:grpSp>
        <p:nvGrpSpPr>
          <p:cNvPr id="17411" name="Group 3"/>
          <p:cNvGrpSpPr>
            <a:grpSpLocks/>
          </p:cNvGrpSpPr>
          <p:nvPr/>
        </p:nvGrpSpPr>
        <p:grpSpPr bwMode="auto">
          <a:xfrm>
            <a:off x="1016000" y="1424781"/>
            <a:ext cx="3008313" cy="3602302"/>
            <a:chOff x="288" y="944"/>
            <a:chExt cx="2274" cy="2723"/>
          </a:xfrm>
        </p:grpSpPr>
        <p:graphicFrame>
          <p:nvGraphicFramePr>
            <p:cNvPr id="17412" name="Object 4"/>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spid="_x0000_s13417" name="Document" r:id="rId3" imgW="5405040" imgH="5780160" progId="Word.Document.8">
                    <p:embed/>
                  </p:oleObj>
                </mc:Choice>
                <mc:Fallback>
                  <p:oleObj name="Document" r:id="rId3" imgW="5405040" imgH="57801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Text Box 5"/>
            <p:cNvSpPr txBox="1">
              <a:spLocks noChangeArrowheads="1"/>
            </p:cNvSpPr>
            <p:nvPr/>
          </p:nvSpPr>
          <p:spPr bwMode="auto">
            <a:xfrm rot="19183191">
              <a:off x="658" y="944"/>
              <a:ext cx="822"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006600"/>
                  </a:solidFill>
                </a:rPr>
                <a:t>categorical</a:t>
              </a:r>
              <a:endParaRPr lang="en-US" altLang="en-US" sz="1333" b="1">
                <a:solidFill>
                  <a:schemeClr val="bg2"/>
                </a:solidFill>
              </a:endParaRPr>
            </a:p>
          </p:txBody>
        </p:sp>
        <p:sp>
          <p:nvSpPr>
            <p:cNvPr id="17414" name="Text Box 6"/>
            <p:cNvSpPr txBox="1">
              <a:spLocks noChangeArrowheads="1"/>
            </p:cNvSpPr>
            <p:nvPr/>
          </p:nvSpPr>
          <p:spPr bwMode="auto">
            <a:xfrm rot="19183191">
              <a:off x="1090" y="944"/>
              <a:ext cx="822"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006600"/>
                  </a:solidFill>
                </a:rPr>
                <a:t>categorical</a:t>
              </a:r>
              <a:endParaRPr lang="en-US" altLang="en-US" sz="1333" b="1">
                <a:solidFill>
                  <a:schemeClr val="bg2"/>
                </a:solidFill>
              </a:endParaRPr>
            </a:p>
          </p:txBody>
        </p:sp>
        <p:sp>
          <p:nvSpPr>
            <p:cNvPr id="17415" name="Text Box 7"/>
            <p:cNvSpPr txBox="1">
              <a:spLocks noChangeArrowheads="1"/>
            </p:cNvSpPr>
            <p:nvPr/>
          </p:nvSpPr>
          <p:spPr bwMode="auto">
            <a:xfrm rot="19183191">
              <a:off x="1617" y="944"/>
              <a:ext cx="835"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006600"/>
                  </a:solidFill>
                </a:rPr>
                <a:t>continuous</a:t>
              </a:r>
              <a:endParaRPr lang="en-US" altLang="en-US" sz="1333" b="1">
                <a:solidFill>
                  <a:schemeClr val="bg2"/>
                </a:solidFill>
              </a:endParaRPr>
            </a:p>
          </p:txBody>
        </p:sp>
        <p:sp>
          <p:nvSpPr>
            <p:cNvPr id="17416" name="Text Box 8"/>
            <p:cNvSpPr txBox="1">
              <a:spLocks noChangeArrowheads="1"/>
            </p:cNvSpPr>
            <p:nvPr/>
          </p:nvSpPr>
          <p:spPr bwMode="auto">
            <a:xfrm rot="19183191">
              <a:off x="2100" y="1040"/>
              <a:ext cx="462"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006600"/>
                  </a:solidFill>
                </a:rPr>
                <a:t>class</a:t>
              </a:r>
              <a:endParaRPr lang="en-US" altLang="en-US" sz="1333" b="1">
                <a:solidFill>
                  <a:schemeClr val="bg2"/>
                </a:solidFill>
              </a:endParaRPr>
            </a:p>
          </p:txBody>
        </p:sp>
      </p:grpSp>
      <p:sp>
        <p:nvSpPr>
          <p:cNvPr id="17417" name="Line 9"/>
          <p:cNvSpPr>
            <a:spLocks noChangeShapeType="1"/>
          </p:cNvSpPr>
          <p:nvPr/>
        </p:nvSpPr>
        <p:spPr bwMode="auto">
          <a:xfrm>
            <a:off x="6630458" y="4045479"/>
            <a:ext cx="202407" cy="43920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7418" name="Line 10"/>
          <p:cNvSpPr>
            <a:spLocks noChangeShapeType="1"/>
          </p:cNvSpPr>
          <p:nvPr/>
        </p:nvSpPr>
        <p:spPr bwMode="auto">
          <a:xfrm flipH="1">
            <a:off x="5688542" y="4045479"/>
            <a:ext cx="269875" cy="43920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7419" name="Line 11"/>
          <p:cNvSpPr>
            <a:spLocks noChangeShapeType="1"/>
          </p:cNvSpPr>
          <p:nvPr/>
        </p:nvSpPr>
        <p:spPr bwMode="auto">
          <a:xfrm flipH="1">
            <a:off x="6226970" y="3384021"/>
            <a:ext cx="336021" cy="4405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7420" name="Line 12"/>
          <p:cNvSpPr>
            <a:spLocks noChangeShapeType="1"/>
          </p:cNvSpPr>
          <p:nvPr/>
        </p:nvSpPr>
        <p:spPr bwMode="auto">
          <a:xfrm>
            <a:off x="7236354" y="3384021"/>
            <a:ext cx="403490" cy="4405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7421" name="Line 13"/>
          <p:cNvSpPr>
            <a:spLocks noChangeShapeType="1"/>
          </p:cNvSpPr>
          <p:nvPr/>
        </p:nvSpPr>
        <p:spPr bwMode="auto">
          <a:xfrm>
            <a:off x="6361907" y="2778125"/>
            <a:ext cx="470958" cy="386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7422" name="Line 14"/>
          <p:cNvSpPr>
            <a:spLocks noChangeShapeType="1"/>
          </p:cNvSpPr>
          <p:nvPr/>
        </p:nvSpPr>
        <p:spPr bwMode="auto">
          <a:xfrm flipH="1">
            <a:off x="5217584" y="2778125"/>
            <a:ext cx="470958" cy="386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7423" name="Text Box 15"/>
          <p:cNvSpPr txBox="1">
            <a:spLocks noChangeArrowheads="1"/>
          </p:cNvSpPr>
          <p:nvPr/>
        </p:nvSpPr>
        <p:spPr bwMode="auto">
          <a:xfrm>
            <a:off x="5648855" y="2558521"/>
            <a:ext cx="780521" cy="297454"/>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Refund</a:t>
            </a:r>
            <a:endParaRPr lang="en-US" altLang="en-US" sz="1333">
              <a:solidFill>
                <a:schemeClr val="bg2"/>
              </a:solidFill>
            </a:endParaRPr>
          </a:p>
        </p:txBody>
      </p:sp>
      <p:sp>
        <p:nvSpPr>
          <p:cNvPr id="17424" name="Text Box 16"/>
          <p:cNvSpPr txBox="1">
            <a:spLocks noChangeArrowheads="1"/>
          </p:cNvSpPr>
          <p:nvPr/>
        </p:nvSpPr>
        <p:spPr bwMode="auto">
          <a:xfrm>
            <a:off x="6495521" y="3164417"/>
            <a:ext cx="779198" cy="297454"/>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MarSt</a:t>
            </a:r>
            <a:endParaRPr lang="en-US" altLang="en-US" sz="1333">
              <a:solidFill>
                <a:schemeClr val="bg2"/>
              </a:solidFill>
            </a:endParaRPr>
          </a:p>
        </p:txBody>
      </p:sp>
      <p:sp>
        <p:nvSpPr>
          <p:cNvPr id="17425" name="Text Box 17"/>
          <p:cNvSpPr txBox="1">
            <a:spLocks noChangeArrowheads="1"/>
          </p:cNvSpPr>
          <p:nvPr/>
        </p:nvSpPr>
        <p:spPr bwMode="auto">
          <a:xfrm>
            <a:off x="5890949" y="3824553"/>
            <a:ext cx="806979" cy="297454"/>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TaxInc</a:t>
            </a:r>
            <a:endParaRPr lang="en-US" altLang="en-US" sz="1333">
              <a:solidFill>
                <a:schemeClr val="bg2"/>
              </a:solidFill>
            </a:endParaRPr>
          </a:p>
        </p:txBody>
      </p:sp>
      <p:sp>
        <p:nvSpPr>
          <p:cNvPr id="17426" name="AutoShape 18"/>
          <p:cNvSpPr>
            <a:spLocks noChangeArrowheads="1"/>
          </p:cNvSpPr>
          <p:nvPr/>
        </p:nvSpPr>
        <p:spPr bwMode="auto">
          <a:xfrm>
            <a:off x="6663532" y="4482042"/>
            <a:ext cx="522552" cy="305594"/>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7427" name="Text Box 19"/>
          <p:cNvSpPr txBox="1">
            <a:spLocks noChangeArrowheads="1"/>
          </p:cNvSpPr>
          <p:nvPr/>
        </p:nvSpPr>
        <p:spPr bwMode="auto">
          <a:xfrm>
            <a:off x="6600032" y="4482042"/>
            <a:ext cx="571500"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YES</a:t>
            </a:r>
            <a:endParaRPr lang="en-US" altLang="en-US" sz="1333">
              <a:solidFill>
                <a:schemeClr val="bg2"/>
              </a:solidFill>
            </a:endParaRPr>
          </a:p>
        </p:txBody>
      </p:sp>
      <p:sp>
        <p:nvSpPr>
          <p:cNvPr id="17428" name="AutoShape 20"/>
          <p:cNvSpPr>
            <a:spLocks noChangeArrowheads="1"/>
          </p:cNvSpPr>
          <p:nvPr/>
        </p:nvSpPr>
        <p:spPr bwMode="auto">
          <a:xfrm>
            <a:off x="5419990" y="4496594"/>
            <a:ext cx="545042" cy="302948"/>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7429" name="Text Box 21"/>
          <p:cNvSpPr txBox="1">
            <a:spLocks noChangeArrowheads="1"/>
          </p:cNvSpPr>
          <p:nvPr/>
        </p:nvSpPr>
        <p:spPr bwMode="auto">
          <a:xfrm>
            <a:off x="5483844" y="4484688"/>
            <a:ext cx="44114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chemeClr val="bg2"/>
              </a:solidFill>
            </a:endParaRPr>
          </a:p>
        </p:txBody>
      </p:sp>
      <p:sp>
        <p:nvSpPr>
          <p:cNvPr id="17430" name="AutoShape 22"/>
          <p:cNvSpPr>
            <a:spLocks noChangeArrowheads="1"/>
          </p:cNvSpPr>
          <p:nvPr/>
        </p:nvSpPr>
        <p:spPr bwMode="auto">
          <a:xfrm>
            <a:off x="4949032" y="3176324"/>
            <a:ext cx="571500" cy="289718"/>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7431" name="Text Box 23"/>
          <p:cNvSpPr txBox="1">
            <a:spLocks noChangeArrowheads="1"/>
          </p:cNvSpPr>
          <p:nvPr/>
        </p:nvSpPr>
        <p:spPr bwMode="auto">
          <a:xfrm>
            <a:off x="5011563" y="3164417"/>
            <a:ext cx="44114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rgbClr val="00FFFF"/>
              </a:solidFill>
            </a:endParaRPr>
          </a:p>
        </p:txBody>
      </p:sp>
      <p:sp>
        <p:nvSpPr>
          <p:cNvPr id="17432" name="AutoShape 24"/>
          <p:cNvSpPr>
            <a:spLocks noChangeArrowheads="1"/>
          </p:cNvSpPr>
          <p:nvPr/>
        </p:nvSpPr>
        <p:spPr bwMode="auto">
          <a:xfrm>
            <a:off x="7362032" y="3847042"/>
            <a:ext cx="571500" cy="31750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7433" name="Text Box 25"/>
          <p:cNvSpPr txBox="1">
            <a:spLocks noChangeArrowheads="1"/>
          </p:cNvSpPr>
          <p:nvPr/>
        </p:nvSpPr>
        <p:spPr bwMode="auto">
          <a:xfrm>
            <a:off x="7408688" y="3847042"/>
            <a:ext cx="44114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chemeClr val="bg2"/>
              </a:solidFill>
            </a:endParaRPr>
          </a:p>
        </p:txBody>
      </p:sp>
      <p:sp>
        <p:nvSpPr>
          <p:cNvPr id="17434" name="Text Box 26"/>
          <p:cNvSpPr txBox="1">
            <a:spLocks noChangeArrowheads="1"/>
          </p:cNvSpPr>
          <p:nvPr/>
        </p:nvSpPr>
        <p:spPr bwMode="auto">
          <a:xfrm>
            <a:off x="5025151" y="2778125"/>
            <a:ext cx="462307"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Yes</a:t>
            </a:r>
            <a:endParaRPr lang="en-US" altLang="en-US" sz="1333">
              <a:solidFill>
                <a:schemeClr val="bg2"/>
              </a:solidFill>
            </a:endParaRPr>
          </a:p>
        </p:txBody>
      </p:sp>
      <p:sp>
        <p:nvSpPr>
          <p:cNvPr id="17435" name="Text Box 27"/>
          <p:cNvSpPr txBox="1">
            <a:spLocks noChangeArrowheads="1"/>
          </p:cNvSpPr>
          <p:nvPr/>
        </p:nvSpPr>
        <p:spPr bwMode="auto">
          <a:xfrm>
            <a:off x="6563805" y="2778125"/>
            <a:ext cx="402674"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No</a:t>
            </a:r>
            <a:endParaRPr lang="en-US" altLang="en-US" sz="1333">
              <a:solidFill>
                <a:schemeClr val="bg2"/>
              </a:solidFill>
            </a:endParaRPr>
          </a:p>
        </p:txBody>
      </p:sp>
      <p:sp>
        <p:nvSpPr>
          <p:cNvPr id="17436" name="Text Box 28"/>
          <p:cNvSpPr txBox="1">
            <a:spLocks noChangeArrowheads="1"/>
          </p:cNvSpPr>
          <p:nvPr/>
        </p:nvSpPr>
        <p:spPr bwMode="auto">
          <a:xfrm>
            <a:off x="7378457" y="3415771"/>
            <a:ext cx="813044"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Married</a:t>
            </a:r>
            <a:r>
              <a:rPr lang="en-US" altLang="en-US" sz="1333">
                <a:solidFill>
                  <a:schemeClr val="bg2"/>
                </a:solidFill>
              </a:rPr>
              <a:t> </a:t>
            </a:r>
          </a:p>
        </p:txBody>
      </p:sp>
      <p:sp>
        <p:nvSpPr>
          <p:cNvPr id="17437" name="Text Box 29"/>
          <p:cNvSpPr txBox="1">
            <a:spLocks noChangeArrowheads="1"/>
          </p:cNvSpPr>
          <p:nvPr/>
        </p:nvSpPr>
        <p:spPr bwMode="auto">
          <a:xfrm>
            <a:off x="5524654" y="3439584"/>
            <a:ext cx="142859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Single, Divorced</a:t>
            </a:r>
            <a:endParaRPr lang="en-US" altLang="en-US" sz="1333">
              <a:solidFill>
                <a:schemeClr val="bg2"/>
              </a:solidFill>
            </a:endParaRPr>
          </a:p>
        </p:txBody>
      </p:sp>
      <p:sp>
        <p:nvSpPr>
          <p:cNvPr id="17438" name="Text Box 30"/>
          <p:cNvSpPr txBox="1">
            <a:spLocks noChangeArrowheads="1"/>
          </p:cNvSpPr>
          <p:nvPr/>
        </p:nvSpPr>
        <p:spPr bwMode="auto">
          <a:xfrm>
            <a:off x="5218797" y="4099719"/>
            <a:ext cx="635110"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&lt; 80K</a:t>
            </a:r>
            <a:endParaRPr lang="en-US" altLang="en-US" sz="1333">
              <a:solidFill>
                <a:schemeClr val="bg2"/>
              </a:solidFill>
            </a:endParaRPr>
          </a:p>
        </p:txBody>
      </p:sp>
      <p:sp>
        <p:nvSpPr>
          <p:cNvPr id="17439" name="Text Box 31"/>
          <p:cNvSpPr txBox="1">
            <a:spLocks noChangeArrowheads="1"/>
          </p:cNvSpPr>
          <p:nvPr/>
        </p:nvSpPr>
        <p:spPr bwMode="auto">
          <a:xfrm>
            <a:off x="6697818" y="4099719"/>
            <a:ext cx="635110"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&gt; 80K</a:t>
            </a:r>
            <a:endParaRPr lang="en-US" altLang="en-US" sz="1333">
              <a:solidFill>
                <a:schemeClr val="bg2"/>
              </a:solidFill>
            </a:endParaRPr>
          </a:p>
        </p:txBody>
      </p:sp>
      <p:sp>
        <p:nvSpPr>
          <p:cNvPr id="17440" name="Text Box 32"/>
          <p:cNvSpPr txBox="1">
            <a:spLocks noChangeArrowheads="1"/>
          </p:cNvSpPr>
          <p:nvPr/>
        </p:nvSpPr>
        <p:spPr bwMode="auto">
          <a:xfrm>
            <a:off x="6144363" y="1763449"/>
            <a:ext cx="1905586" cy="323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500" b="1" i="1">
                <a:solidFill>
                  <a:srgbClr val="FF0000"/>
                </a:solidFill>
              </a:rPr>
              <a:t>Splitting Attributes</a:t>
            </a:r>
          </a:p>
        </p:txBody>
      </p:sp>
      <p:sp>
        <p:nvSpPr>
          <p:cNvPr id="17441" name="Line 33"/>
          <p:cNvSpPr>
            <a:spLocks noChangeShapeType="1"/>
          </p:cNvSpPr>
          <p:nvPr/>
        </p:nvSpPr>
        <p:spPr bwMode="auto">
          <a:xfrm flipH="1">
            <a:off x="6496845" y="2080949"/>
            <a:ext cx="447146" cy="445823"/>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7442" name="AutoShape 34"/>
          <p:cNvSpPr>
            <a:spLocks noChangeArrowheads="1"/>
          </p:cNvSpPr>
          <p:nvPr/>
        </p:nvSpPr>
        <p:spPr bwMode="auto">
          <a:xfrm>
            <a:off x="4000500" y="3466042"/>
            <a:ext cx="762000" cy="244740"/>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7443" name="Line 35"/>
          <p:cNvSpPr>
            <a:spLocks noChangeShapeType="1"/>
          </p:cNvSpPr>
          <p:nvPr/>
        </p:nvSpPr>
        <p:spPr bwMode="auto">
          <a:xfrm>
            <a:off x="7007490" y="2080949"/>
            <a:ext cx="63500" cy="953823"/>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7444" name="Text Box 36"/>
          <p:cNvSpPr txBox="1">
            <a:spLocks noChangeArrowheads="1"/>
          </p:cNvSpPr>
          <p:nvPr/>
        </p:nvSpPr>
        <p:spPr bwMode="auto">
          <a:xfrm>
            <a:off x="1460500" y="5180542"/>
            <a:ext cx="2095500" cy="297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lnSpc>
                <a:spcPct val="80000"/>
              </a:lnSpc>
              <a:spcBef>
                <a:spcPct val="20000"/>
              </a:spcBef>
              <a:buClr>
                <a:schemeClr val="accent2"/>
              </a:buClr>
              <a:buSzPct val="75000"/>
              <a:buFont typeface="Monotype Sorts" pitchFamily="2" charset="2"/>
              <a:buNone/>
            </a:pPr>
            <a:r>
              <a:rPr lang="en-US" altLang="en-US" sz="1667" b="1">
                <a:solidFill>
                  <a:schemeClr val="tx2"/>
                </a:solidFill>
              </a:rPr>
              <a:t>Training Data</a:t>
            </a:r>
            <a:endParaRPr lang="en-US" altLang="en-US" sz="1667">
              <a:solidFill>
                <a:schemeClr val="bg2"/>
              </a:solidFill>
            </a:endParaRPr>
          </a:p>
        </p:txBody>
      </p:sp>
      <p:sp>
        <p:nvSpPr>
          <p:cNvPr id="17445" name="Text Box 37"/>
          <p:cNvSpPr txBox="1">
            <a:spLocks noChangeArrowheads="1"/>
          </p:cNvSpPr>
          <p:nvPr/>
        </p:nvSpPr>
        <p:spPr bwMode="auto">
          <a:xfrm>
            <a:off x="5016500" y="5154083"/>
            <a:ext cx="2603500" cy="297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lnSpc>
                <a:spcPct val="80000"/>
              </a:lnSpc>
              <a:spcBef>
                <a:spcPct val="20000"/>
              </a:spcBef>
              <a:buClr>
                <a:schemeClr val="accent2"/>
              </a:buClr>
              <a:buSzPct val="75000"/>
              <a:buFont typeface="Monotype Sorts" pitchFamily="2" charset="2"/>
              <a:buNone/>
            </a:pPr>
            <a:r>
              <a:rPr lang="en-US" altLang="en-US" sz="1667" b="1">
                <a:solidFill>
                  <a:schemeClr val="tx2"/>
                </a:solidFill>
              </a:rPr>
              <a:t>Model:  Decision Tree</a:t>
            </a:r>
            <a:endParaRPr lang="en-US" altLang="en-US" sz="1667">
              <a:solidFill>
                <a:schemeClr val="bg2"/>
              </a:solidFill>
            </a:endParaRPr>
          </a:p>
        </p:txBody>
      </p:sp>
    </p:spTree>
    <p:extLst>
      <p:ext uri="{BB962C8B-B14F-4D97-AF65-F5344CB8AC3E}">
        <p14:creationId xmlns:p14="http://schemas.microsoft.com/office/powerpoint/2010/main" val="17535298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Another Example of Decision Tree</a:t>
            </a:r>
          </a:p>
        </p:txBody>
      </p:sp>
      <p:graphicFrame>
        <p:nvGraphicFramePr>
          <p:cNvPr id="18435" name="Object 3"/>
          <p:cNvGraphicFramePr>
            <a:graphicFrameLocks noChangeAspect="1"/>
          </p:cNvGraphicFramePr>
          <p:nvPr/>
        </p:nvGraphicFramePr>
        <p:xfrm>
          <a:off x="1079500" y="2070365"/>
          <a:ext cx="2971271" cy="3073135"/>
        </p:xfrm>
        <a:graphic>
          <a:graphicData uri="http://schemas.openxmlformats.org/presentationml/2006/ole">
            <mc:AlternateContent xmlns:mc="http://schemas.openxmlformats.org/markup-compatibility/2006">
              <mc:Choice xmlns:v="urn:schemas-microsoft-com:vml" Requires="v">
                <p:oleObj spid="_x0000_s14441" name="Document" r:id="rId3" imgW="5405040" imgH="5780160" progId="Word.Document.8">
                  <p:embed/>
                </p:oleObj>
              </mc:Choice>
              <mc:Fallback>
                <p:oleObj name="Document" r:id="rId3" imgW="5405040" imgH="57801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0" y="2070365"/>
                        <a:ext cx="2971271" cy="3073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6" name="Text Box 4"/>
          <p:cNvSpPr txBox="1">
            <a:spLocks noChangeArrowheads="1"/>
          </p:cNvSpPr>
          <p:nvPr/>
        </p:nvSpPr>
        <p:spPr bwMode="auto">
          <a:xfrm rot="-2416809">
            <a:off x="1567797" y="1541961"/>
            <a:ext cx="1087157"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006600"/>
                </a:solidFill>
              </a:rPr>
              <a:t>categorical</a:t>
            </a:r>
            <a:endParaRPr lang="en-US" altLang="en-US" sz="1333" b="1">
              <a:solidFill>
                <a:schemeClr val="bg2"/>
              </a:solidFill>
            </a:endParaRPr>
          </a:p>
        </p:txBody>
      </p:sp>
      <p:sp>
        <p:nvSpPr>
          <p:cNvPr id="18437" name="Text Box 5"/>
          <p:cNvSpPr txBox="1">
            <a:spLocks noChangeArrowheads="1"/>
          </p:cNvSpPr>
          <p:nvPr/>
        </p:nvSpPr>
        <p:spPr bwMode="auto">
          <a:xfrm rot="-2416809">
            <a:off x="2139297" y="1541961"/>
            <a:ext cx="1087157"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006600"/>
                </a:solidFill>
              </a:rPr>
              <a:t>categorical</a:t>
            </a:r>
            <a:endParaRPr lang="en-US" altLang="en-US" sz="1333" b="1">
              <a:solidFill>
                <a:schemeClr val="bg2"/>
              </a:solidFill>
            </a:endParaRPr>
          </a:p>
        </p:txBody>
      </p:sp>
      <p:sp>
        <p:nvSpPr>
          <p:cNvPr id="18438" name="Text Box 6"/>
          <p:cNvSpPr txBox="1">
            <a:spLocks noChangeArrowheads="1"/>
          </p:cNvSpPr>
          <p:nvPr/>
        </p:nvSpPr>
        <p:spPr bwMode="auto">
          <a:xfrm rot="-2416809">
            <a:off x="2837579" y="1541961"/>
            <a:ext cx="1104791"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006600"/>
                </a:solidFill>
              </a:rPr>
              <a:t>continuous</a:t>
            </a:r>
            <a:endParaRPr lang="en-US" altLang="en-US" sz="1333" b="1">
              <a:solidFill>
                <a:schemeClr val="bg2"/>
              </a:solidFill>
            </a:endParaRPr>
          </a:p>
        </p:txBody>
      </p:sp>
      <p:sp>
        <p:nvSpPr>
          <p:cNvPr id="18439" name="Text Box 7"/>
          <p:cNvSpPr txBox="1">
            <a:spLocks noChangeArrowheads="1"/>
          </p:cNvSpPr>
          <p:nvPr/>
        </p:nvSpPr>
        <p:spPr bwMode="auto">
          <a:xfrm rot="-2416809">
            <a:off x="3475363" y="1668961"/>
            <a:ext cx="611065"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006600"/>
                </a:solidFill>
              </a:rPr>
              <a:t>class</a:t>
            </a:r>
            <a:endParaRPr lang="en-US" altLang="en-US" sz="1333" b="1">
              <a:solidFill>
                <a:schemeClr val="bg2"/>
              </a:solidFill>
            </a:endParaRPr>
          </a:p>
        </p:txBody>
      </p:sp>
      <p:sp>
        <p:nvSpPr>
          <p:cNvPr id="18440" name="Line 8"/>
          <p:cNvSpPr>
            <a:spLocks noChangeShapeType="1"/>
          </p:cNvSpPr>
          <p:nvPr/>
        </p:nvSpPr>
        <p:spPr bwMode="auto">
          <a:xfrm>
            <a:off x="7369970" y="3206750"/>
            <a:ext cx="202406" cy="43920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8441" name="Line 9"/>
          <p:cNvSpPr>
            <a:spLocks noChangeShapeType="1"/>
          </p:cNvSpPr>
          <p:nvPr/>
        </p:nvSpPr>
        <p:spPr bwMode="auto">
          <a:xfrm flipH="1">
            <a:off x="6428053" y="3206750"/>
            <a:ext cx="269875" cy="43920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8442" name="Line 10"/>
          <p:cNvSpPr>
            <a:spLocks noChangeShapeType="1"/>
          </p:cNvSpPr>
          <p:nvPr/>
        </p:nvSpPr>
        <p:spPr bwMode="auto">
          <a:xfrm flipH="1">
            <a:off x="5599907" y="2570428"/>
            <a:ext cx="336021" cy="440531"/>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8443" name="Line 11"/>
          <p:cNvSpPr>
            <a:spLocks noChangeShapeType="1"/>
          </p:cNvSpPr>
          <p:nvPr/>
        </p:nvSpPr>
        <p:spPr bwMode="auto">
          <a:xfrm>
            <a:off x="6609292" y="2570428"/>
            <a:ext cx="403490" cy="440531"/>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8444" name="Line 12"/>
          <p:cNvSpPr>
            <a:spLocks noChangeShapeType="1"/>
          </p:cNvSpPr>
          <p:nvPr/>
        </p:nvSpPr>
        <p:spPr bwMode="auto">
          <a:xfrm>
            <a:off x="5734844" y="1964532"/>
            <a:ext cx="470958" cy="386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8445" name="Line 13"/>
          <p:cNvSpPr>
            <a:spLocks noChangeShapeType="1"/>
          </p:cNvSpPr>
          <p:nvPr/>
        </p:nvSpPr>
        <p:spPr bwMode="auto">
          <a:xfrm flipH="1">
            <a:off x="4590521" y="1964532"/>
            <a:ext cx="470958" cy="386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8446" name="Text Box 14"/>
          <p:cNvSpPr txBox="1">
            <a:spLocks noChangeArrowheads="1"/>
          </p:cNvSpPr>
          <p:nvPr/>
        </p:nvSpPr>
        <p:spPr bwMode="auto">
          <a:xfrm>
            <a:off x="5021792" y="1744928"/>
            <a:ext cx="780521" cy="297454"/>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MarSt</a:t>
            </a:r>
            <a:endParaRPr lang="en-US" altLang="en-US" sz="1333">
              <a:solidFill>
                <a:schemeClr val="bg2"/>
              </a:solidFill>
            </a:endParaRPr>
          </a:p>
        </p:txBody>
      </p:sp>
      <p:sp>
        <p:nvSpPr>
          <p:cNvPr id="18447" name="Text Box 15"/>
          <p:cNvSpPr txBox="1">
            <a:spLocks noChangeArrowheads="1"/>
          </p:cNvSpPr>
          <p:nvPr/>
        </p:nvSpPr>
        <p:spPr bwMode="auto">
          <a:xfrm>
            <a:off x="5868459" y="2350824"/>
            <a:ext cx="779198" cy="297454"/>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Refund</a:t>
            </a:r>
            <a:endParaRPr lang="en-US" altLang="en-US" sz="1333">
              <a:solidFill>
                <a:schemeClr val="bg2"/>
              </a:solidFill>
            </a:endParaRPr>
          </a:p>
        </p:txBody>
      </p:sp>
      <p:sp>
        <p:nvSpPr>
          <p:cNvPr id="18448" name="Text Box 16"/>
          <p:cNvSpPr txBox="1">
            <a:spLocks noChangeArrowheads="1"/>
          </p:cNvSpPr>
          <p:nvPr/>
        </p:nvSpPr>
        <p:spPr bwMode="auto">
          <a:xfrm>
            <a:off x="6630459" y="2985824"/>
            <a:ext cx="806979" cy="297454"/>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TaxInc</a:t>
            </a:r>
            <a:endParaRPr lang="en-US" altLang="en-US" sz="1333">
              <a:solidFill>
                <a:schemeClr val="bg2"/>
              </a:solidFill>
            </a:endParaRPr>
          </a:p>
        </p:txBody>
      </p:sp>
      <p:sp>
        <p:nvSpPr>
          <p:cNvPr id="18449" name="AutoShape 17"/>
          <p:cNvSpPr>
            <a:spLocks noChangeArrowheads="1"/>
          </p:cNvSpPr>
          <p:nvPr/>
        </p:nvSpPr>
        <p:spPr bwMode="auto">
          <a:xfrm>
            <a:off x="7403042" y="3643313"/>
            <a:ext cx="522553" cy="305594"/>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8450" name="Text Box 18"/>
          <p:cNvSpPr txBox="1">
            <a:spLocks noChangeArrowheads="1"/>
          </p:cNvSpPr>
          <p:nvPr/>
        </p:nvSpPr>
        <p:spPr bwMode="auto">
          <a:xfrm>
            <a:off x="7339542" y="3643313"/>
            <a:ext cx="571500"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YES</a:t>
            </a:r>
            <a:endParaRPr lang="en-US" altLang="en-US" sz="1333">
              <a:solidFill>
                <a:schemeClr val="bg2"/>
              </a:solidFill>
            </a:endParaRPr>
          </a:p>
        </p:txBody>
      </p:sp>
      <p:sp>
        <p:nvSpPr>
          <p:cNvPr id="18451" name="AutoShape 19"/>
          <p:cNvSpPr>
            <a:spLocks noChangeArrowheads="1"/>
          </p:cNvSpPr>
          <p:nvPr/>
        </p:nvSpPr>
        <p:spPr bwMode="auto">
          <a:xfrm>
            <a:off x="6159500" y="3657865"/>
            <a:ext cx="545042" cy="302948"/>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8452" name="Text Box 20"/>
          <p:cNvSpPr txBox="1">
            <a:spLocks noChangeArrowheads="1"/>
          </p:cNvSpPr>
          <p:nvPr/>
        </p:nvSpPr>
        <p:spPr bwMode="auto">
          <a:xfrm>
            <a:off x="6223355" y="3645959"/>
            <a:ext cx="44114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chemeClr val="bg2"/>
              </a:solidFill>
            </a:endParaRPr>
          </a:p>
        </p:txBody>
      </p:sp>
      <p:sp>
        <p:nvSpPr>
          <p:cNvPr id="18453" name="AutoShape 21"/>
          <p:cNvSpPr>
            <a:spLocks noChangeArrowheads="1"/>
          </p:cNvSpPr>
          <p:nvPr/>
        </p:nvSpPr>
        <p:spPr bwMode="auto">
          <a:xfrm>
            <a:off x="4321969" y="2362730"/>
            <a:ext cx="571500" cy="2897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8454" name="Text Box 22"/>
          <p:cNvSpPr txBox="1">
            <a:spLocks noChangeArrowheads="1"/>
          </p:cNvSpPr>
          <p:nvPr/>
        </p:nvSpPr>
        <p:spPr bwMode="auto">
          <a:xfrm>
            <a:off x="4384500" y="2350824"/>
            <a:ext cx="44114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rgbClr val="00FFFF"/>
              </a:solidFill>
            </a:endParaRPr>
          </a:p>
        </p:txBody>
      </p:sp>
      <p:grpSp>
        <p:nvGrpSpPr>
          <p:cNvPr id="18455" name="Group 23"/>
          <p:cNvGrpSpPr>
            <a:grpSpLocks/>
          </p:cNvGrpSpPr>
          <p:nvPr/>
        </p:nvGrpSpPr>
        <p:grpSpPr bwMode="auto">
          <a:xfrm>
            <a:off x="5360458" y="2985823"/>
            <a:ext cx="571500" cy="317500"/>
            <a:chOff x="4927" y="2340"/>
            <a:chExt cx="432" cy="240"/>
          </a:xfrm>
        </p:grpSpPr>
        <p:sp>
          <p:nvSpPr>
            <p:cNvPr id="18456" name="AutoShape 24"/>
            <p:cNvSpPr>
              <a:spLocks noChangeArrowheads="1"/>
            </p:cNvSpPr>
            <p:nvPr/>
          </p:nvSpPr>
          <p:spPr bwMode="auto">
            <a:xfrm>
              <a:off x="4927" y="2340"/>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18457" name="Text Box 25"/>
            <p:cNvSpPr txBox="1">
              <a:spLocks noChangeArrowheads="1"/>
            </p:cNvSpPr>
            <p:nvPr/>
          </p:nvSpPr>
          <p:spPr bwMode="auto">
            <a:xfrm>
              <a:off x="4962" y="2340"/>
              <a:ext cx="333"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chemeClr val="bg2"/>
                </a:solidFill>
              </a:endParaRPr>
            </a:p>
          </p:txBody>
        </p:sp>
      </p:grpSp>
      <p:sp>
        <p:nvSpPr>
          <p:cNvPr id="18458" name="Text Box 26"/>
          <p:cNvSpPr txBox="1">
            <a:spLocks noChangeArrowheads="1"/>
          </p:cNvSpPr>
          <p:nvPr/>
        </p:nvSpPr>
        <p:spPr bwMode="auto">
          <a:xfrm>
            <a:off x="5279151" y="2604824"/>
            <a:ext cx="462307"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Yes</a:t>
            </a:r>
            <a:endParaRPr lang="en-US" altLang="en-US" sz="1333">
              <a:solidFill>
                <a:schemeClr val="bg2"/>
              </a:solidFill>
            </a:endParaRPr>
          </a:p>
        </p:txBody>
      </p:sp>
      <p:sp>
        <p:nvSpPr>
          <p:cNvPr id="18459" name="Text Box 27"/>
          <p:cNvSpPr txBox="1">
            <a:spLocks noChangeArrowheads="1"/>
          </p:cNvSpPr>
          <p:nvPr/>
        </p:nvSpPr>
        <p:spPr bwMode="auto">
          <a:xfrm>
            <a:off x="6723879" y="2541324"/>
            <a:ext cx="402674"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No</a:t>
            </a:r>
            <a:endParaRPr lang="en-US" altLang="en-US" sz="1333">
              <a:solidFill>
                <a:schemeClr val="bg2"/>
              </a:solidFill>
            </a:endParaRPr>
          </a:p>
        </p:txBody>
      </p:sp>
      <p:sp>
        <p:nvSpPr>
          <p:cNvPr id="18460" name="Text Box 28"/>
          <p:cNvSpPr txBox="1">
            <a:spLocks noChangeArrowheads="1"/>
          </p:cNvSpPr>
          <p:nvPr/>
        </p:nvSpPr>
        <p:spPr bwMode="auto">
          <a:xfrm>
            <a:off x="4116144" y="1906324"/>
            <a:ext cx="813044"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Married</a:t>
            </a:r>
            <a:r>
              <a:rPr lang="en-US" altLang="en-US" sz="1333">
                <a:solidFill>
                  <a:schemeClr val="bg2"/>
                </a:solidFill>
              </a:rPr>
              <a:t> </a:t>
            </a:r>
          </a:p>
        </p:txBody>
      </p:sp>
      <p:sp>
        <p:nvSpPr>
          <p:cNvPr id="18461" name="Text Box 29"/>
          <p:cNvSpPr txBox="1">
            <a:spLocks noChangeArrowheads="1"/>
          </p:cNvSpPr>
          <p:nvPr/>
        </p:nvSpPr>
        <p:spPr bwMode="auto">
          <a:xfrm>
            <a:off x="5487458" y="1715824"/>
            <a:ext cx="1165490" cy="7076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Single, Divorced</a:t>
            </a:r>
            <a:endParaRPr lang="en-US" altLang="en-US" sz="1333">
              <a:solidFill>
                <a:schemeClr val="bg2"/>
              </a:solidFill>
            </a:endParaRPr>
          </a:p>
        </p:txBody>
      </p:sp>
      <p:sp>
        <p:nvSpPr>
          <p:cNvPr id="18462" name="Text Box 30"/>
          <p:cNvSpPr txBox="1">
            <a:spLocks noChangeArrowheads="1"/>
          </p:cNvSpPr>
          <p:nvPr/>
        </p:nvSpPr>
        <p:spPr bwMode="auto">
          <a:xfrm>
            <a:off x="5958307" y="3260990"/>
            <a:ext cx="635110"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&lt; 80K</a:t>
            </a:r>
            <a:endParaRPr lang="en-US" altLang="en-US" sz="1333">
              <a:solidFill>
                <a:schemeClr val="bg2"/>
              </a:solidFill>
            </a:endParaRPr>
          </a:p>
        </p:txBody>
      </p:sp>
      <p:sp>
        <p:nvSpPr>
          <p:cNvPr id="18463" name="Text Box 31"/>
          <p:cNvSpPr txBox="1">
            <a:spLocks noChangeArrowheads="1"/>
          </p:cNvSpPr>
          <p:nvPr/>
        </p:nvSpPr>
        <p:spPr bwMode="auto">
          <a:xfrm>
            <a:off x="7437328" y="3260990"/>
            <a:ext cx="635110"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&gt; 80K</a:t>
            </a:r>
            <a:endParaRPr lang="en-US" altLang="en-US" sz="1333">
              <a:solidFill>
                <a:schemeClr val="bg2"/>
              </a:solidFill>
            </a:endParaRPr>
          </a:p>
        </p:txBody>
      </p:sp>
      <p:sp>
        <p:nvSpPr>
          <p:cNvPr id="18464" name="Text Box 32"/>
          <p:cNvSpPr txBox="1">
            <a:spLocks noChangeArrowheads="1"/>
          </p:cNvSpPr>
          <p:nvPr/>
        </p:nvSpPr>
        <p:spPr bwMode="auto">
          <a:xfrm>
            <a:off x="4318000" y="4483365"/>
            <a:ext cx="36830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500" b="1">
                <a:solidFill>
                  <a:srgbClr val="CC3300"/>
                </a:solidFill>
              </a:rPr>
              <a:t>There could be more than one tree that fits the same data!</a:t>
            </a:r>
          </a:p>
        </p:txBody>
      </p:sp>
    </p:spTree>
    <p:extLst>
      <p:ext uri="{BB962C8B-B14F-4D97-AF65-F5344CB8AC3E}">
        <p14:creationId xmlns:p14="http://schemas.microsoft.com/office/powerpoint/2010/main" val="17974141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Decision Tree Classification Task</a:t>
            </a:r>
          </a:p>
        </p:txBody>
      </p:sp>
      <p:graphicFrame>
        <p:nvGraphicFramePr>
          <p:cNvPr id="19459" name="Object 3"/>
          <p:cNvGraphicFramePr>
            <a:graphicFrameLocks noGrp="1" noChangeAspect="1"/>
          </p:cNvGraphicFramePr>
          <p:nvPr>
            <p:ph idx="1"/>
          </p:nvPr>
        </p:nvGraphicFramePr>
        <p:xfrm>
          <a:off x="1705240" y="1333501"/>
          <a:ext cx="5732198" cy="3775604"/>
        </p:xfrm>
        <a:graphic>
          <a:graphicData uri="http://schemas.openxmlformats.org/presentationml/2006/ole">
            <mc:AlternateContent xmlns:mc="http://schemas.openxmlformats.org/markup-compatibility/2006">
              <mc:Choice xmlns:v="urn:schemas-microsoft-com:vml" Requires="v">
                <p:oleObj spid="_x0000_s15465" name="Visio" r:id="rId3" imgW="8424875" imgH="6279741" progId="Visio.Drawing.6">
                  <p:embed/>
                </p:oleObj>
              </mc:Choice>
              <mc:Fallback>
                <p:oleObj name="Visio" r:id="rId3" imgW="8424875" imgH="6279741"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240" y="1333501"/>
                        <a:ext cx="5732198" cy="377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0" name="Line 4"/>
          <p:cNvSpPr>
            <a:spLocks noChangeShapeType="1"/>
          </p:cNvSpPr>
          <p:nvPr/>
        </p:nvSpPr>
        <p:spPr bwMode="auto">
          <a:xfrm flipH="1" flipV="1">
            <a:off x="5778500" y="3937000"/>
            <a:ext cx="0" cy="57150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500"/>
          </a:p>
        </p:txBody>
      </p:sp>
      <p:sp>
        <p:nvSpPr>
          <p:cNvPr id="19461" name="Text Box 5"/>
          <p:cNvSpPr txBox="1">
            <a:spLocks noChangeArrowheads="1"/>
          </p:cNvSpPr>
          <p:nvPr/>
        </p:nvSpPr>
        <p:spPr bwMode="auto">
          <a:xfrm>
            <a:off x="6667500" y="3429000"/>
            <a:ext cx="101600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167" b="1"/>
              <a:t>Decision Tree</a:t>
            </a:r>
          </a:p>
        </p:txBody>
      </p:sp>
    </p:spTree>
    <p:extLst>
      <p:ext uri="{BB962C8B-B14F-4D97-AF65-F5344CB8AC3E}">
        <p14:creationId xmlns:p14="http://schemas.microsoft.com/office/powerpoint/2010/main" val="6081377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Apply Model to Test Data</a:t>
            </a:r>
          </a:p>
        </p:txBody>
      </p:sp>
      <p:grpSp>
        <p:nvGrpSpPr>
          <p:cNvPr id="20483" name="Group 3"/>
          <p:cNvGrpSpPr>
            <a:grpSpLocks/>
          </p:cNvGrpSpPr>
          <p:nvPr/>
        </p:nvGrpSpPr>
        <p:grpSpPr bwMode="auto">
          <a:xfrm>
            <a:off x="1333500" y="2330980"/>
            <a:ext cx="3556000" cy="2749021"/>
            <a:chOff x="384" y="1584"/>
            <a:chExt cx="2451" cy="1694"/>
          </a:xfrm>
        </p:grpSpPr>
        <p:sp>
          <p:nvSpPr>
            <p:cNvPr id="20484"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0485"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0486"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0487"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0488"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0489"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0490" name="Text Box 10"/>
            <p:cNvSpPr txBox="1">
              <a:spLocks noChangeArrowheads="1"/>
            </p:cNvSpPr>
            <p:nvPr/>
          </p:nvSpPr>
          <p:spPr bwMode="auto">
            <a:xfrm>
              <a:off x="913" y="1584"/>
              <a:ext cx="590" cy="18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Refund</a:t>
              </a:r>
              <a:endParaRPr lang="en-US" altLang="en-US" sz="1333">
                <a:solidFill>
                  <a:schemeClr val="bg2"/>
                </a:solidFill>
              </a:endParaRPr>
            </a:p>
          </p:txBody>
        </p:sp>
        <p:sp>
          <p:nvSpPr>
            <p:cNvPr id="20491" name="Text Box 11"/>
            <p:cNvSpPr txBox="1">
              <a:spLocks noChangeArrowheads="1"/>
            </p:cNvSpPr>
            <p:nvPr/>
          </p:nvSpPr>
          <p:spPr bwMode="auto">
            <a:xfrm>
              <a:off x="1553" y="2042"/>
              <a:ext cx="589" cy="18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MarSt</a:t>
              </a:r>
              <a:endParaRPr lang="en-US" altLang="en-US" sz="1333">
                <a:solidFill>
                  <a:schemeClr val="bg2"/>
                </a:solidFill>
              </a:endParaRPr>
            </a:p>
          </p:txBody>
        </p:sp>
        <p:sp>
          <p:nvSpPr>
            <p:cNvPr id="20492" name="Text Box 12"/>
            <p:cNvSpPr txBox="1">
              <a:spLocks noChangeArrowheads="1"/>
            </p:cNvSpPr>
            <p:nvPr/>
          </p:nvSpPr>
          <p:spPr bwMode="auto">
            <a:xfrm>
              <a:off x="1096" y="2541"/>
              <a:ext cx="610" cy="18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TaxInc</a:t>
              </a:r>
              <a:endParaRPr lang="en-US" altLang="en-US" sz="1333">
                <a:solidFill>
                  <a:schemeClr val="bg2"/>
                </a:solidFill>
              </a:endParaRPr>
            </a:p>
          </p:txBody>
        </p:sp>
        <p:sp>
          <p:nvSpPr>
            <p:cNvPr id="20493"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0494" name="Text Box 14"/>
            <p:cNvSpPr txBox="1">
              <a:spLocks noChangeArrowheads="1"/>
            </p:cNvSpPr>
            <p:nvPr/>
          </p:nvSpPr>
          <p:spPr bwMode="auto">
            <a:xfrm>
              <a:off x="1632" y="3038"/>
              <a:ext cx="432"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YES</a:t>
              </a:r>
              <a:endParaRPr lang="en-US" altLang="en-US" sz="1333">
                <a:solidFill>
                  <a:schemeClr val="bg2"/>
                </a:solidFill>
              </a:endParaRPr>
            </a:p>
          </p:txBody>
        </p:sp>
        <p:sp>
          <p:nvSpPr>
            <p:cNvPr id="20495"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0496" name="Text Box 16"/>
            <p:cNvSpPr txBox="1">
              <a:spLocks noChangeArrowheads="1"/>
            </p:cNvSpPr>
            <p:nvPr/>
          </p:nvSpPr>
          <p:spPr bwMode="auto">
            <a:xfrm>
              <a:off x="802" y="3040"/>
              <a:ext cx="304"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chemeClr val="bg2"/>
                </a:solidFill>
              </a:endParaRPr>
            </a:p>
          </p:txBody>
        </p:sp>
        <p:sp>
          <p:nvSpPr>
            <p:cNvPr id="20497"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0498" name="Text Box 18"/>
            <p:cNvSpPr txBox="1">
              <a:spLocks noChangeArrowheads="1"/>
            </p:cNvSpPr>
            <p:nvPr/>
          </p:nvSpPr>
          <p:spPr bwMode="auto">
            <a:xfrm>
              <a:off x="446" y="2042"/>
              <a:ext cx="304"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rgbClr val="00FFFF"/>
                </a:solidFill>
              </a:endParaRPr>
            </a:p>
          </p:txBody>
        </p:sp>
        <p:sp>
          <p:nvSpPr>
            <p:cNvPr id="20499"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0500" name="Text Box 20"/>
            <p:cNvSpPr txBox="1">
              <a:spLocks noChangeArrowheads="1"/>
            </p:cNvSpPr>
            <p:nvPr/>
          </p:nvSpPr>
          <p:spPr bwMode="auto">
            <a:xfrm>
              <a:off x="2258" y="2558"/>
              <a:ext cx="304"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chemeClr val="bg2"/>
                </a:solidFill>
              </a:endParaRPr>
            </a:p>
          </p:txBody>
        </p:sp>
        <p:sp>
          <p:nvSpPr>
            <p:cNvPr id="20501" name="Text Box 21"/>
            <p:cNvSpPr txBox="1">
              <a:spLocks noChangeArrowheads="1"/>
            </p:cNvSpPr>
            <p:nvPr/>
          </p:nvSpPr>
          <p:spPr bwMode="auto">
            <a:xfrm>
              <a:off x="472" y="1750"/>
              <a:ext cx="319"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Yes</a:t>
              </a:r>
              <a:endParaRPr lang="en-US" altLang="en-US" sz="1333">
                <a:solidFill>
                  <a:schemeClr val="bg2"/>
                </a:solidFill>
              </a:endParaRPr>
            </a:p>
          </p:txBody>
        </p:sp>
        <p:sp>
          <p:nvSpPr>
            <p:cNvPr id="20502" name="Text Box 22"/>
            <p:cNvSpPr txBox="1">
              <a:spLocks noChangeArrowheads="1"/>
            </p:cNvSpPr>
            <p:nvPr/>
          </p:nvSpPr>
          <p:spPr bwMode="auto">
            <a:xfrm>
              <a:off x="1631" y="1750"/>
              <a:ext cx="278"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No</a:t>
              </a:r>
              <a:endParaRPr lang="en-US" altLang="en-US" sz="1333">
                <a:solidFill>
                  <a:schemeClr val="bg2"/>
                </a:solidFill>
              </a:endParaRPr>
            </a:p>
          </p:txBody>
        </p:sp>
        <p:sp>
          <p:nvSpPr>
            <p:cNvPr id="20503" name="Text Box 23"/>
            <p:cNvSpPr txBox="1">
              <a:spLocks noChangeArrowheads="1"/>
            </p:cNvSpPr>
            <p:nvPr/>
          </p:nvSpPr>
          <p:spPr bwMode="auto">
            <a:xfrm>
              <a:off x="2275" y="2232"/>
              <a:ext cx="560"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Married</a:t>
              </a:r>
              <a:r>
                <a:rPr lang="en-US" altLang="en-US" sz="1333">
                  <a:solidFill>
                    <a:schemeClr val="bg2"/>
                  </a:solidFill>
                </a:rPr>
                <a:t> </a:t>
              </a:r>
            </a:p>
          </p:txBody>
        </p:sp>
        <p:sp>
          <p:nvSpPr>
            <p:cNvPr id="20504" name="Text Box 24"/>
            <p:cNvSpPr txBox="1">
              <a:spLocks noChangeArrowheads="1"/>
            </p:cNvSpPr>
            <p:nvPr/>
          </p:nvSpPr>
          <p:spPr bwMode="auto">
            <a:xfrm>
              <a:off x="914" y="2250"/>
              <a:ext cx="985"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Single, Divorced</a:t>
              </a:r>
              <a:endParaRPr lang="en-US" altLang="en-US" sz="1333">
                <a:solidFill>
                  <a:schemeClr val="bg2"/>
                </a:solidFill>
              </a:endParaRPr>
            </a:p>
          </p:txBody>
        </p:sp>
        <p:sp>
          <p:nvSpPr>
            <p:cNvPr id="20505" name="Text Box 25"/>
            <p:cNvSpPr txBox="1">
              <a:spLocks noChangeArrowheads="1"/>
            </p:cNvSpPr>
            <p:nvPr/>
          </p:nvSpPr>
          <p:spPr bwMode="auto">
            <a:xfrm>
              <a:off x="630" y="2749"/>
              <a:ext cx="438"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&lt; 80K</a:t>
              </a:r>
              <a:endParaRPr lang="en-US" altLang="en-US" sz="1333">
                <a:solidFill>
                  <a:schemeClr val="bg2"/>
                </a:solidFill>
              </a:endParaRPr>
            </a:p>
          </p:txBody>
        </p:sp>
        <p:sp>
          <p:nvSpPr>
            <p:cNvPr id="20506" name="Text Box 26"/>
            <p:cNvSpPr txBox="1">
              <a:spLocks noChangeArrowheads="1"/>
            </p:cNvSpPr>
            <p:nvPr/>
          </p:nvSpPr>
          <p:spPr bwMode="auto">
            <a:xfrm>
              <a:off x="1748" y="2749"/>
              <a:ext cx="438"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&gt; 80K</a:t>
              </a:r>
              <a:endParaRPr lang="en-US" altLang="en-US" sz="1333">
                <a:solidFill>
                  <a:schemeClr val="bg2"/>
                </a:solidFill>
              </a:endParaRPr>
            </a:p>
          </p:txBody>
        </p:sp>
      </p:grpSp>
      <p:graphicFrame>
        <p:nvGraphicFramePr>
          <p:cNvPr id="20507" name="Object 27"/>
          <p:cNvGraphicFramePr>
            <a:graphicFrameLocks noChangeAspect="1"/>
          </p:cNvGraphicFramePr>
          <p:nvPr/>
        </p:nvGraphicFramePr>
        <p:xfrm>
          <a:off x="4889500" y="1695979"/>
          <a:ext cx="2786063" cy="944563"/>
        </p:xfrm>
        <a:graphic>
          <a:graphicData uri="http://schemas.openxmlformats.org/presentationml/2006/ole">
            <mc:AlternateContent xmlns:mc="http://schemas.openxmlformats.org/markup-compatibility/2006">
              <mc:Choice xmlns:v="urn:schemas-microsoft-com:vml" Requires="v">
                <p:oleObj spid="_x0000_s16489"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500" y="1695979"/>
                        <a:ext cx="2786063"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8" name="Text Box 28"/>
          <p:cNvSpPr txBox="1">
            <a:spLocks noChangeArrowheads="1"/>
          </p:cNvSpPr>
          <p:nvPr/>
        </p:nvSpPr>
        <p:spPr bwMode="auto">
          <a:xfrm>
            <a:off x="4762500" y="1314979"/>
            <a:ext cx="1333500" cy="297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lnSpc>
                <a:spcPct val="80000"/>
              </a:lnSpc>
              <a:spcBef>
                <a:spcPct val="20000"/>
              </a:spcBef>
              <a:buClr>
                <a:schemeClr val="accent2"/>
              </a:buClr>
              <a:buSzPct val="75000"/>
              <a:buFont typeface="Monotype Sorts" pitchFamily="2" charset="2"/>
              <a:buNone/>
            </a:pPr>
            <a:r>
              <a:rPr lang="en-US" altLang="en-US" sz="1667" b="1">
                <a:solidFill>
                  <a:schemeClr val="tx2"/>
                </a:solidFill>
              </a:rPr>
              <a:t>Test Data</a:t>
            </a:r>
            <a:endParaRPr lang="en-US" altLang="en-US" sz="1667">
              <a:solidFill>
                <a:schemeClr val="bg2"/>
              </a:solidFill>
            </a:endParaRPr>
          </a:p>
        </p:txBody>
      </p:sp>
      <p:sp>
        <p:nvSpPr>
          <p:cNvPr id="20509" name="Text Box 29"/>
          <p:cNvSpPr txBox="1">
            <a:spLocks noChangeArrowheads="1"/>
          </p:cNvSpPr>
          <p:nvPr/>
        </p:nvSpPr>
        <p:spPr bwMode="auto">
          <a:xfrm>
            <a:off x="1587500" y="1568979"/>
            <a:ext cx="2857500" cy="297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lnSpc>
                <a:spcPct val="80000"/>
              </a:lnSpc>
              <a:spcBef>
                <a:spcPct val="20000"/>
              </a:spcBef>
              <a:buClr>
                <a:schemeClr val="accent2"/>
              </a:buClr>
              <a:buSzPct val="75000"/>
              <a:buFont typeface="Monotype Sorts" pitchFamily="2" charset="2"/>
              <a:buNone/>
            </a:pPr>
            <a:r>
              <a:rPr lang="en-US" altLang="en-US" sz="1667"/>
              <a:t>Start from the root of tree.</a:t>
            </a:r>
          </a:p>
        </p:txBody>
      </p:sp>
      <p:sp>
        <p:nvSpPr>
          <p:cNvPr id="20510" name="Line 30"/>
          <p:cNvSpPr>
            <a:spLocks noChangeShapeType="1"/>
          </p:cNvSpPr>
          <p:nvPr/>
        </p:nvSpPr>
        <p:spPr bwMode="auto">
          <a:xfrm>
            <a:off x="2540000" y="1886479"/>
            <a:ext cx="0" cy="381000"/>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Tree>
    <p:extLst>
      <p:ext uri="{BB962C8B-B14F-4D97-AF65-F5344CB8AC3E}">
        <p14:creationId xmlns:p14="http://schemas.microsoft.com/office/powerpoint/2010/main" val="30238718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Apply Model to Test Data</a:t>
            </a:r>
          </a:p>
        </p:txBody>
      </p:sp>
      <p:grpSp>
        <p:nvGrpSpPr>
          <p:cNvPr id="21507" name="Group 3"/>
          <p:cNvGrpSpPr>
            <a:grpSpLocks/>
          </p:cNvGrpSpPr>
          <p:nvPr/>
        </p:nvGrpSpPr>
        <p:grpSpPr bwMode="auto">
          <a:xfrm>
            <a:off x="1333500" y="2330980"/>
            <a:ext cx="3556000" cy="2749021"/>
            <a:chOff x="384" y="1584"/>
            <a:chExt cx="2451" cy="1694"/>
          </a:xfrm>
        </p:grpSpPr>
        <p:sp>
          <p:nvSpPr>
            <p:cNvPr id="2150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150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151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151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151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151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1514" name="Text Box 10"/>
            <p:cNvSpPr txBox="1">
              <a:spLocks noChangeArrowheads="1"/>
            </p:cNvSpPr>
            <p:nvPr/>
          </p:nvSpPr>
          <p:spPr bwMode="auto">
            <a:xfrm>
              <a:off x="913" y="1584"/>
              <a:ext cx="590" cy="18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Refund</a:t>
              </a:r>
              <a:endParaRPr lang="en-US" altLang="en-US" sz="1333">
                <a:solidFill>
                  <a:schemeClr val="bg2"/>
                </a:solidFill>
              </a:endParaRPr>
            </a:p>
          </p:txBody>
        </p:sp>
        <p:sp>
          <p:nvSpPr>
            <p:cNvPr id="21515" name="Text Box 11"/>
            <p:cNvSpPr txBox="1">
              <a:spLocks noChangeArrowheads="1"/>
            </p:cNvSpPr>
            <p:nvPr/>
          </p:nvSpPr>
          <p:spPr bwMode="auto">
            <a:xfrm>
              <a:off x="1553" y="2042"/>
              <a:ext cx="589" cy="18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MarSt</a:t>
              </a:r>
              <a:endParaRPr lang="en-US" altLang="en-US" sz="1333">
                <a:solidFill>
                  <a:schemeClr val="bg2"/>
                </a:solidFill>
              </a:endParaRPr>
            </a:p>
          </p:txBody>
        </p:sp>
        <p:sp>
          <p:nvSpPr>
            <p:cNvPr id="21516" name="Text Box 12"/>
            <p:cNvSpPr txBox="1">
              <a:spLocks noChangeArrowheads="1"/>
            </p:cNvSpPr>
            <p:nvPr/>
          </p:nvSpPr>
          <p:spPr bwMode="auto">
            <a:xfrm>
              <a:off x="1096" y="2541"/>
              <a:ext cx="610" cy="18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TaxInc</a:t>
              </a:r>
              <a:endParaRPr lang="en-US" altLang="en-US" sz="1333">
                <a:solidFill>
                  <a:schemeClr val="bg2"/>
                </a:solidFill>
              </a:endParaRPr>
            </a:p>
          </p:txBody>
        </p:sp>
        <p:sp>
          <p:nvSpPr>
            <p:cNvPr id="21517"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1518" name="Text Box 14"/>
            <p:cNvSpPr txBox="1">
              <a:spLocks noChangeArrowheads="1"/>
            </p:cNvSpPr>
            <p:nvPr/>
          </p:nvSpPr>
          <p:spPr bwMode="auto">
            <a:xfrm>
              <a:off x="1632" y="3038"/>
              <a:ext cx="432"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YES</a:t>
              </a:r>
              <a:endParaRPr lang="en-US" altLang="en-US" sz="1333">
                <a:solidFill>
                  <a:schemeClr val="bg2"/>
                </a:solidFill>
              </a:endParaRPr>
            </a:p>
          </p:txBody>
        </p:sp>
        <p:sp>
          <p:nvSpPr>
            <p:cNvPr id="21519"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1520" name="Text Box 16"/>
            <p:cNvSpPr txBox="1">
              <a:spLocks noChangeArrowheads="1"/>
            </p:cNvSpPr>
            <p:nvPr/>
          </p:nvSpPr>
          <p:spPr bwMode="auto">
            <a:xfrm>
              <a:off x="802" y="3040"/>
              <a:ext cx="304"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chemeClr val="bg2"/>
                </a:solidFill>
              </a:endParaRPr>
            </a:p>
          </p:txBody>
        </p:sp>
        <p:sp>
          <p:nvSpPr>
            <p:cNvPr id="21521"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1522" name="Text Box 18"/>
            <p:cNvSpPr txBox="1">
              <a:spLocks noChangeArrowheads="1"/>
            </p:cNvSpPr>
            <p:nvPr/>
          </p:nvSpPr>
          <p:spPr bwMode="auto">
            <a:xfrm>
              <a:off x="446" y="2042"/>
              <a:ext cx="304"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rgbClr val="00FFFF"/>
                </a:solidFill>
              </a:endParaRPr>
            </a:p>
          </p:txBody>
        </p:sp>
        <p:sp>
          <p:nvSpPr>
            <p:cNvPr id="21523"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1524" name="Text Box 20"/>
            <p:cNvSpPr txBox="1">
              <a:spLocks noChangeArrowheads="1"/>
            </p:cNvSpPr>
            <p:nvPr/>
          </p:nvSpPr>
          <p:spPr bwMode="auto">
            <a:xfrm>
              <a:off x="2258" y="2558"/>
              <a:ext cx="304"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chemeClr val="bg2"/>
                </a:solidFill>
              </a:endParaRPr>
            </a:p>
          </p:txBody>
        </p:sp>
        <p:sp>
          <p:nvSpPr>
            <p:cNvPr id="21525" name="Text Box 21"/>
            <p:cNvSpPr txBox="1">
              <a:spLocks noChangeArrowheads="1"/>
            </p:cNvSpPr>
            <p:nvPr/>
          </p:nvSpPr>
          <p:spPr bwMode="auto">
            <a:xfrm>
              <a:off x="472" y="1750"/>
              <a:ext cx="319"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Yes</a:t>
              </a:r>
              <a:endParaRPr lang="en-US" altLang="en-US" sz="1333">
                <a:solidFill>
                  <a:schemeClr val="bg2"/>
                </a:solidFill>
              </a:endParaRPr>
            </a:p>
          </p:txBody>
        </p:sp>
        <p:sp>
          <p:nvSpPr>
            <p:cNvPr id="21526" name="Text Box 22"/>
            <p:cNvSpPr txBox="1">
              <a:spLocks noChangeArrowheads="1"/>
            </p:cNvSpPr>
            <p:nvPr/>
          </p:nvSpPr>
          <p:spPr bwMode="auto">
            <a:xfrm>
              <a:off x="1631" y="1750"/>
              <a:ext cx="278"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No</a:t>
              </a:r>
              <a:endParaRPr lang="en-US" altLang="en-US" sz="1333">
                <a:solidFill>
                  <a:schemeClr val="bg2"/>
                </a:solidFill>
              </a:endParaRPr>
            </a:p>
          </p:txBody>
        </p:sp>
        <p:sp>
          <p:nvSpPr>
            <p:cNvPr id="21527" name="Text Box 23"/>
            <p:cNvSpPr txBox="1">
              <a:spLocks noChangeArrowheads="1"/>
            </p:cNvSpPr>
            <p:nvPr/>
          </p:nvSpPr>
          <p:spPr bwMode="auto">
            <a:xfrm>
              <a:off x="2275" y="2232"/>
              <a:ext cx="560"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Married</a:t>
              </a:r>
              <a:r>
                <a:rPr lang="en-US" altLang="en-US" sz="1333">
                  <a:solidFill>
                    <a:schemeClr val="bg2"/>
                  </a:solidFill>
                </a:rPr>
                <a:t> </a:t>
              </a:r>
            </a:p>
          </p:txBody>
        </p:sp>
        <p:sp>
          <p:nvSpPr>
            <p:cNvPr id="21528" name="Text Box 24"/>
            <p:cNvSpPr txBox="1">
              <a:spLocks noChangeArrowheads="1"/>
            </p:cNvSpPr>
            <p:nvPr/>
          </p:nvSpPr>
          <p:spPr bwMode="auto">
            <a:xfrm>
              <a:off x="914" y="2250"/>
              <a:ext cx="985"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Single, Divorced</a:t>
              </a:r>
              <a:endParaRPr lang="en-US" altLang="en-US" sz="1333">
                <a:solidFill>
                  <a:schemeClr val="bg2"/>
                </a:solidFill>
              </a:endParaRPr>
            </a:p>
          </p:txBody>
        </p:sp>
        <p:sp>
          <p:nvSpPr>
            <p:cNvPr id="21529" name="Text Box 25"/>
            <p:cNvSpPr txBox="1">
              <a:spLocks noChangeArrowheads="1"/>
            </p:cNvSpPr>
            <p:nvPr/>
          </p:nvSpPr>
          <p:spPr bwMode="auto">
            <a:xfrm>
              <a:off x="630" y="2749"/>
              <a:ext cx="438"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&lt; 80K</a:t>
              </a:r>
              <a:endParaRPr lang="en-US" altLang="en-US" sz="1333">
                <a:solidFill>
                  <a:schemeClr val="bg2"/>
                </a:solidFill>
              </a:endParaRPr>
            </a:p>
          </p:txBody>
        </p:sp>
        <p:sp>
          <p:nvSpPr>
            <p:cNvPr id="21530" name="Text Box 26"/>
            <p:cNvSpPr txBox="1">
              <a:spLocks noChangeArrowheads="1"/>
            </p:cNvSpPr>
            <p:nvPr/>
          </p:nvSpPr>
          <p:spPr bwMode="auto">
            <a:xfrm>
              <a:off x="1748" y="2749"/>
              <a:ext cx="438"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&gt; 80K</a:t>
              </a:r>
              <a:endParaRPr lang="en-US" altLang="en-US" sz="1333">
                <a:solidFill>
                  <a:schemeClr val="bg2"/>
                </a:solidFill>
              </a:endParaRPr>
            </a:p>
          </p:txBody>
        </p:sp>
      </p:grpSp>
      <p:graphicFrame>
        <p:nvGraphicFramePr>
          <p:cNvPr id="21531" name="Object 27"/>
          <p:cNvGraphicFramePr>
            <a:graphicFrameLocks noChangeAspect="1"/>
          </p:cNvGraphicFramePr>
          <p:nvPr/>
        </p:nvGraphicFramePr>
        <p:xfrm>
          <a:off x="4889500" y="1695979"/>
          <a:ext cx="2786063" cy="944563"/>
        </p:xfrm>
        <a:graphic>
          <a:graphicData uri="http://schemas.openxmlformats.org/presentationml/2006/ole">
            <mc:AlternateContent xmlns:mc="http://schemas.openxmlformats.org/markup-compatibility/2006">
              <mc:Choice xmlns:v="urn:schemas-microsoft-com:vml" Requires="v">
                <p:oleObj spid="_x0000_s17513"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500" y="1695979"/>
                        <a:ext cx="2786063"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32" name="Text Box 28"/>
          <p:cNvSpPr txBox="1">
            <a:spLocks noChangeArrowheads="1"/>
          </p:cNvSpPr>
          <p:nvPr/>
        </p:nvSpPr>
        <p:spPr bwMode="auto">
          <a:xfrm>
            <a:off x="4762500" y="1314979"/>
            <a:ext cx="1333500" cy="297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lnSpc>
                <a:spcPct val="80000"/>
              </a:lnSpc>
              <a:spcBef>
                <a:spcPct val="20000"/>
              </a:spcBef>
              <a:buClr>
                <a:schemeClr val="accent2"/>
              </a:buClr>
              <a:buSzPct val="75000"/>
              <a:buFont typeface="Monotype Sorts" pitchFamily="2" charset="2"/>
              <a:buNone/>
            </a:pPr>
            <a:r>
              <a:rPr lang="en-US" altLang="en-US" sz="1667" b="1">
                <a:solidFill>
                  <a:schemeClr val="tx2"/>
                </a:solidFill>
              </a:rPr>
              <a:t>Test Data</a:t>
            </a:r>
            <a:endParaRPr lang="en-US" altLang="en-US" sz="1667">
              <a:solidFill>
                <a:schemeClr val="bg2"/>
              </a:solidFill>
            </a:endParaRPr>
          </a:p>
        </p:txBody>
      </p:sp>
      <p:sp>
        <p:nvSpPr>
          <p:cNvPr id="21533" name="Line 29"/>
          <p:cNvSpPr>
            <a:spLocks noChangeShapeType="1"/>
          </p:cNvSpPr>
          <p:nvPr/>
        </p:nvSpPr>
        <p:spPr bwMode="auto">
          <a:xfrm flipH="1">
            <a:off x="2984500" y="1886479"/>
            <a:ext cx="1968500" cy="5715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Tree>
    <p:extLst>
      <p:ext uri="{BB962C8B-B14F-4D97-AF65-F5344CB8AC3E}">
        <p14:creationId xmlns:p14="http://schemas.microsoft.com/office/powerpoint/2010/main" val="14124270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Apply Model to Test Data</a:t>
            </a:r>
          </a:p>
        </p:txBody>
      </p:sp>
      <p:sp>
        <p:nvSpPr>
          <p:cNvPr id="22531" name="Line 3"/>
          <p:cNvSpPr>
            <a:spLocks noChangeShapeType="1"/>
          </p:cNvSpPr>
          <p:nvPr/>
        </p:nvSpPr>
        <p:spPr bwMode="auto">
          <a:xfrm>
            <a:off x="3177646" y="4110302"/>
            <a:ext cx="222250" cy="53842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2532" name="Line 4"/>
          <p:cNvSpPr>
            <a:spLocks noChangeShapeType="1"/>
          </p:cNvSpPr>
          <p:nvPr/>
        </p:nvSpPr>
        <p:spPr bwMode="auto">
          <a:xfrm flipH="1">
            <a:off x="2144449" y="4110302"/>
            <a:ext cx="296333" cy="53842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2533" name="Line 5"/>
          <p:cNvSpPr>
            <a:spLocks noChangeShapeType="1"/>
          </p:cNvSpPr>
          <p:nvPr/>
        </p:nvSpPr>
        <p:spPr bwMode="auto">
          <a:xfrm flipH="1">
            <a:off x="2734469" y="3298032"/>
            <a:ext cx="369093" cy="54107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2534" name="Line 6"/>
          <p:cNvSpPr>
            <a:spLocks noChangeShapeType="1"/>
          </p:cNvSpPr>
          <p:nvPr/>
        </p:nvSpPr>
        <p:spPr bwMode="auto">
          <a:xfrm>
            <a:off x="3841750" y="3298032"/>
            <a:ext cx="443178" cy="54107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2535" name="Line 7"/>
          <p:cNvSpPr>
            <a:spLocks noChangeShapeType="1"/>
          </p:cNvSpPr>
          <p:nvPr/>
        </p:nvSpPr>
        <p:spPr bwMode="auto">
          <a:xfrm>
            <a:off x="2882636" y="2555876"/>
            <a:ext cx="517260" cy="47360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2536" name="Line 8"/>
          <p:cNvSpPr>
            <a:spLocks noChangeShapeType="1"/>
          </p:cNvSpPr>
          <p:nvPr/>
        </p:nvSpPr>
        <p:spPr bwMode="auto">
          <a:xfrm flipH="1">
            <a:off x="1628511" y="2555876"/>
            <a:ext cx="515938" cy="47360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2537" name="Text Box 9"/>
          <p:cNvSpPr txBox="1">
            <a:spLocks noChangeArrowheads="1"/>
          </p:cNvSpPr>
          <p:nvPr/>
        </p:nvSpPr>
        <p:spPr bwMode="auto">
          <a:xfrm>
            <a:off x="2100792" y="2286000"/>
            <a:ext cx="855928" cy="297454"/>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Refund</a:t>
            </a:r>
            <a:endParaRPr lang="en-US" altLang="en-US" sz="1333">
              <a:solidFill>
                <a:schemeClr val="bg2"/>
              </a:solidFill>
            </a:endParaRPr>
          </a:p>
        </p:txBody>
      </p:sp>
      <p:sp>
        <p:nvSpPr>
          <p:cNvPr id="22538" name="Text Box 10"/>
          <p:cNvSpPr txBox="1">
            <a:spLocks noChangeArrowheads="1"/>
          </p:cNvSpPr>
          <p:nvPr/>
        </p:nvSpPr>
        <p:spPr bwMode="auto">
          <a:xfrm>
            <a:off x="3029480" y="3029479"/>
            <a:ext cx="854604" cy="297454"/>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MarSt</a:t>
            </a:r>
            <a:endParaRPr lang="en-US" altLang="en-US" sz="1333">
              <a:solidFill>
                <a:schemeClr val="bg2"/>
              </a:solidFill>
            </a:endParaRPr>
          </a:p>
        </p:txBody>
      </p:sp>
      <p:sp>
        <p:nvSpPr>
          <p:cNvPr id="22539" name="Text Box 11"/>
          <p:cNvSpPr txBox="1">
            <a:spLocks noChangeArrowheads="1"/>
          </p:cNvSpPr>
          <p:nvPr/>
        </p:nvSpPr>
        <p:spPr bwMode="auto">
          <a:xfrm>
            <a:off x="2366699" y="3839104"/>
            <a:ext cx="885031" cy="297454"/>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TaxInc</a:t>
            </a:r>
            <a:endParaRPr lang="en-US" altLang="en-US" sz="1333">
              <a:solidFill>
                <a:schemeClr val="bg2"/>
              </a:solidFill>
            </a:endParaRPr>
          </a:p>
        </p:txBody>
      </p:sp>
      <p:sp>
        <p:nvSpPr>
          <p:cNvPr id="22540" name="AutoShape 12"/>
          <p:cNvSpPr>
            <a:spLocks noChangeArrowheads="1"/>
          </p:cNvSpPr>
          <p:nvPr/>
        </p:nvSpPr>
        <p:spPr bwMode="auto">
          <a:xfrm>
            <a:off x="3213365" y="4646084"/>
            <a:ext cx="574146" cy="374386"/>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2541" name="Text Box 13"/>
          <p:cNvSpPr txBox="1">
            <a:spLocks noChangeArrowheads="1"/>
          </p:cNvSpPr>
          <p:nvPr/>
        </p:nvSpPr>
        <p:spPr bwMode="auto">
          <a:xfrm>
            <a:off x="3144574" y="4646084"/>
            <a:ext cx="625739"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YES</a:t>
            </a:r>
            <a:endParaRPr lang="en-US" altLang="en-US" sz="1333">
              <a:solidFill>
                <a:schemeClr val="bg2"/>
              </a:solidFill>
            </a:endParaRPr>
          </a:p>
        </p:txBody>
      </p:sp>
      <p:sp>
        <p:nvSpPr>
          <p:cNvPr id="22542" name="AutoShape 14"/>
          <p:cNvSpPr>
            <a:spLocks noChangeArrowheads="1"/>
          </p:cNvSpPr>
          <p:nvPr/>
        </p:nvSpPr>
        <p:spPr bwMode="auto">
          <a:xfrm>
            <a:off x="1849438" y="4663282"/>
            <a:ext cx="597958" cy="37173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2543" name="Text Box 15"/>
          <p:cNvSpPr txBox="1">
            <a:spLocks noChangeArrowheads="1"/>
          </p:cNvSpPr>
          <p:nvPr/>
        </p:nvSpPr>
        <p:spPr bwMode="auto">
          <a:xfrm>
            <a:off x="1941073" y="4648729"/>
            <a:ext cx="44114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chemeClr val="bg2"/>
              </a:solidFill>
            </a:endParaRPr>
          </a:p>
        </p:txBody>
      </p:sp>
      <p:sp>
        <p:nvSpPr>
          <p:cNvPr id="22544" name="AutoShape 16"/>
          <p:cNvSpPr>
            <a:spLocks noChangeArrowheads="1"/>
          </p:cNvSpPr>
          <p:nvPr/>
        </p:nvSpPr>
        <p:spPr bwMode="auto">
          <a:xfrm>
            <a:off x="1333500" y="3044032"/>
            <a:ext cx="627063" cy="355864"/>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2545" name="Text Box 17"/>
          <p:cNvSpPr txBox="1">
            <a:spLocks noChangeArrowheads="1"/>
          </p:cNvSpPr>
          <p:nvPr/>
        </p:nvSpPr>
        <p:spPr bwMode="auto">
          <a:xfrm>
            <a:off x="1423813" y="3029479"/>
            <a:ext cx="44114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rgbClr val="00FFFF"/>
              </a:solidFill>
            </a:endParaRPr>
          </a:p>
        </p:txBody>
      </p:sp>
      <p:sp>
        <p:nvSpPr>
          <p:cNvPr id="22546" name="AutoShape 18"/>
          <p:cNvSpPr>
            <a:spLocks noChangeArrowheads="1"/>
          </p:cNvSpPr>
          <p:nvPr/>
        </p:nvSpPr>
        <p:spPr bwMode="auto">
          <a:xfrm>
            <a:off x="3979334" y="3866886"/>
            <a:ext cx="627063" cy="388938"/>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2547" name="Text Box 19"/>
          <p:cNvSpPr txBox="1">
            <a:spLocks noChangeArrowheads="1"/>
          </p:cNvSpPr>
          <p:nvPr/>
        </p:nvSpPr>
        <p:spPr bwMode="auto">
          <a:xfrm>
            <a:off x="4053110" y="3866886"/>
            <a:ext cx="44114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chemeClr val="bg2"/>
              </a:solidFill>
            </a:endParaRPr>
          </a:p>
        </p:txBody>
      </p:sp>
      <p:sp>
        <p:nvSpPr>
          <p:cNvPr id="22548" name="Text Box 20"/>
          <p:cNvSpPr txBox="1">
            <a:spLocks noChangeArrowheads="1"/>
          </p:cNvSpPr>
          <p:nvPr/>
        </p:nvSpPr>
        <p:spPr bwMode="auto">
          <a:xfrm>
            <a:off x="1461214" y="2555875"/>
            <a:ext cx="462307"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Yes</a:t>
            </a:r>
            <a:endParaRPr lang="en-US" altLang="en-US" sz="1333">
              <a:solidFill>
                <a:schemeClr val="bg2"/>
              </a:solidFill>
            </a:endParaRPr>
          </a:p>
        </p:txBody>
      </p:sp>
      <p:sp>
        <p:nvSpPr>
          <p:cNvPr id="22549" name="Text Box 21"/>
          <p:cNvSpPr txBox="1">
            <a:spLocks noChangeArrowheads="1"/>
          </p:cNvSpPr>
          <p:nvPr/>
        </p:nvSpPr>
        <p:spPr bwMode="auto">
          <a:xfrm>
            <a:off x="3142743" y="2555875"/>
            <a:ext cx="402674"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solidFill>
                  <a:srgbClr val="FF0000"/>
                </a:solidFill>
              </a:rPr>
              <a:t>No</a:t>
            </a:r>
          </a:p>
        </p:txBody>
      </p:sp>
      <p:sp>
        <p:nvSpPr>
          <p:cNvPr id="22550" name="Text Box 22"/>
          <p:cNvSpPr txBox="1">
            <a:spLocks noChangeArrowheads="1"/>
          </p:cNvSpPr>
          <p:nvPr/>
        </p:nvSpPr>
        <p:spPr bwMode="auto">
          <a:xfrm>
            <a:off x="4076457" y="3337719"/>
            <a:ext cx="813044"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Married</a:t>
            </a:r>
            <a:r>
              <a:rPr lang="en-US" altLang="en-US" sz="1333">
                <a:solidFill>
                  <a:schemeClr val="bg2"/>
                </a:solidFill>
              </a:rPr>
              <a:t> </a:t>
            </a:r>
          </a:p>
        </p:txBody>
      </p:sp>
      <p:sp>
        <p:nvSpPr>
          <p:cNvPr id="22551" name="Text Box 23"/>
          <p:cNvSpPr txBox="1">
            <a:spLocks noChangeArrowheads="1"/>
          </p:cNvSpPr>
          <p:nvPr/>
        </p:nvSpPr>
        <p:spPr bwMode="auto">
          <a:xfrm>
            <a:off x="2102269" y="3366824"/>
            <a:ext cx="142859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Single, Divorced</a:t>
            </a:r>
            <a:endParaRPr lang="en-US" altLang="en-US" sz="1333">
              <a:solidFill>
                <a:schemeClr val="bg2"/>
              </a:solidFill>
            </a:endParaRPr>
          </a:p>
        </p:txBody>
      </p:sp>
      <p:sp>
        <p:nvSpPr>
          <p:cNvPr id="22552" name="Text Box 24"/>
          <p:cNvSpPr txBox="1">
            <a:spLocks noChangeArrowheads="1"/>
          </p:cNvSpPr>
          <p:nvPr/>
        </p:nvSpPr>
        <p:spPr bwMode="auto">
          <a:xfrm>
            <a:off x="1690578" y="4176449"/>
            <a:ext cx="635110"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&lt; 80K</a:t>
            </a:r>
            <a:endParaRPr lang="en-US" altLang="en-US" sz="1333">
              <a:solidFill>
                <a:schemeClr val="bg2"/>
              </a:solidFill>
            </a:endParaRPr>
          </a:p>
        </p:txBody>
      </p:sp>
      <p:sp>
        <p:nvSpPr>
          <p:cNvPr id="22553" name="Text Box 25"/>
          <p:cNvSpPr txBox="1">
            <a:spLocks noChangeArrowheads="1"/>
          </p:cNvSpPr>
          <p:nvPr/>
        </p:nvSpPr>
        <p:spPr bwMode="auto">
          <a:xfrm>
            <a:off x="3312474" y="4176449"/>
            <a:ext cx="635110"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&gt; 80K</a:t>
            </a:r>
            <a:endParaRPr lang="en-US" altLang="en-US" sz="1333">
              <a:solidFill>
                <a:schemeClr val="bg2"/>
              </a:solidFill>
            </a:endParaRPr>
          </a:p>
        </p:txBody>
      </p:sp>
      <p:graphicFrame>
        <p:nvGraphicFramePr>
          <p:cNvPr id="22554" name="Object 26"/>
          <p:cNvGraphicFramePr>
            <a:graphicFrameLocks noChangeAspect="1"/>
          </p:cNvGraphicFramePr>
          <p:nvPr/>
        </p:nvGraphicFramePr>
        <p:xfrm>
          <a:off x="4889500" y="1651000"/>
          <a:ext cx="2786063" cy="944563"/>
        </p:xfrm>
        <a:graphic>
          <a:graphicData uri="http://schemas.openxmlformats.org/presentationml/2006/ole">
            <mc:AlternateContent xmlns:mc="http://schemas.openxmlformats.org/markup-compatibility/2006">
              <mc:Choice xmlns:v="urn:schemas-microsoft-com:vml" Requires="v">
                <p:oleObj spid="_x0000_s18537"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500" y="1651000"/>
                        <a:ext cx="2786063"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5" name="Text Box 27"/>
          <p:cNvSpPr txBox="1">
            <a:spLocks noChangeArrowheads="1"/>
          </p:cNvSpPr>
          <p:nvPr/>
        </p:nvSpPr>
        <p:spPr bwMode="auto">
          <a:xfrm>
            <a:off x="4762500" y="1270000"/>
            <a:ext cx="1333500" cy="297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lnSpc>
                <a:spcPct val="80000"/>
              </a:lnSpc>
              <a:spcBef>
                <a:spcPct val="20000"/>
              </a:spcBef>
              <a:buClr>
                <a:schemeClr val="accent2"/>
              </a:buClr>
              <a:buSzPct val="75000"/>
              <a:buFont typeface="Monotype Sorts" pitchFamily="2" charset="2"/>
              <a:buNone/>
            </a:pPr>
            <a:r>
              <a:rPr lang="en-US" altLang="en-US" sz="1667" b="1">
                <a:solidFill>
                  <a:schemeClr val="tx2"/>
                </a:solidFill>
              </a:rPr>
              <a:t>Test Data</a:t>
            </a:r>
            <a:endParaRPr lang="en-US" altLang="en-US" sz="1667">
              <a:solidFill>
                <a:schemeClr val="bg2"/>
              </a:solidFill>
            </a:endParaRPr>
          </a:p>
        </p:txBody>
      </p:sp>
      <p:sp>
        <p:nvSpPr>
          <p:cNvPr id="22556" name="Line 28"/>
          <p:cNvSpPr>
            <a:spLocks noChangeShapeType="1"/>
          </p:cNvSpPr>
          <p:nvPr/>
        </p:nvSpPr>
        <p:spPr bwMode="auto">
          <a:xfrm flipH="1">
            <a:off x="3556000" y="2286000"/>
            <a:ext cx="1333500" cy="3810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Tree>
    <p:extLst>
      <p:ext uri="{BB962C8B-B14F-4D97-AF65-F5344CB8AC3E}">
        <p14:creationId xmlns:p14="http://schemas.microsoft.com/office/powerpoint/2010/main" val="33436145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Apply Model to Test Data</a:t>
            </a:r>
          </a:p>
        </p:txBody>
      </p:sp>
      <p:sp>
        <p:nvSpPr>
          <p:cNvPr id="23555" name="Line 3"/>
          <p:cNvSpPr>
            <a:spLocks noChangeShapeType="1"/>
          </p:cNvSpPr>
          <p:nvPr/>
        </p:nvSpPr>
        <p:spPr bwMode="auto">
          <a:xfrm>
            <a:off x="3177646" y="4091782"/>
            <a:ext cx="222250" cy="53842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3556" name="Line 4"/>
          <p:cNvSpPr>
            <a:spLocks noChangeShapeType="1"/>
          </p:cNvSpPr>
          <p:nvPr/>
        </p:nvSpPr>
        <p:spPr bwMode="auto">
          <a:xfrm flipH="1">
            <a:off x="2144449" y="4091782"/>
            <a:ext cx="296333" cy="53842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3557" name="Line 5"/>
          <p:cNvSpPr>
            <a:spLocks noChangeShapeType="1"/>
          </p:cNvSpPr>
          <p:nvPr/>
        </p:nvSpPr>
        <p:spPr bwMode="auto">
          <a:xfrm flipH="1">
            <a:off x="2734469" y="3279511"/>
            <a:ext cx="369093" cy="54107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3558" name="Line 6"/>
          <p:cNvSpPr>
            <a:spLocks noChangeShapeType="1"/>
          </p:cNvSpPr>
          <p:nvPr/>
        </p:nvSpPr>
        <p:spPr bwMode="auto">
          <a:xfrm>
            <a:off x="3841750" y="3279511"/>
            <a:ext cx="443178" cy="54107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3559" name="Line 7"/>
          <p:cNvSpPr>
            <a:spLocks noChangeShapeType="1"/>
          </p:cNvSpPr>
          <p:nvPr/>
        </p:nvSpPr>
        <p:spPr bwMode="auto">
          <a:xfrm>
            <a:off x="2882636" y="2537355"/>
            <a:ext cx="517260" cy="47360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3560" name="Line 8"/>
          <p:cNvSpPr>
            <a:spLocks noChangeShapeType="1"/>
          </p:cNvSpPr>
          <p:nvPr/>
        </p:nvSpPr>
        <p:spPr bwMode="auto">
          <a:xfrm flipH="1">
            <a:off x="1628511" y="2537355"/>
            <a:ext cx="515938" cy="47360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3561" name="Text Box 9"/>
          <p:cNvSpPr txBox="1">
            <a:spLocks noChangeArrowheads="1"/>
          </p:cNvSpPr>
          <p:nvPr/>
        </p:nvSpPr>
        <p:spPr bwMode="auto">
          <a:xfrm>
            <a:off x="2100792" y="2267479"/>
            <a:ext cx="855928" cy="297454"/>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Refund</a:t>
            </a:r>
            <a:endParaRPr lang="en-US" altLang="en-US" sz="1333">
              <a:solidFill>
                <a:schemeClr val="bg2"/>
              </a:solidFill>
            </a:endParaRPr>
          </a:p>
        </p:txBody>
      </p:sp>
      <p:sp>
        <p:nvSpPr>
          <p:cNvPr id="23562" name="Text Box 10"/>
          <p:cNvSpPr txBox="1">
            <a:spLocks noChangeArrowheads="1"/>
          </p:cNvSpPr>
          <p:nvPr/>
        </p:nvSpPr>
        <p:spPr bwMode="auto">
          <a:xfrm>
            <a:off x="3029480" y="3010959"/>
            <a:ext cx="854604" cy="297454"/>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MarSt</a:t>
            </a:r>
            <a:endParaRPr lang="en-US" altLang="en-US" sz="1333">
              <a:solidFill>
                <a:schemeClr val="bg2"/>
              </a:solidFill>
            </a:endParaRPr>
          </a:p>
        </p:txBody>
      </p:sp>
      <p:sp>
        <p:nvSpPr>
          <p:cNvPr id="23563" name="Text Box 11"/>
          <p:cNvSpPr txBox="1">
            <a:spLocks noChangeArrowheads="1"/>
          </p:cNvSpPr>
          <p:nvPr/>
        </p:nvSpPr>
        <p:spPr bwMode="auto">
          <a:xfrm>
            <a:off x="2366699" y="3820584"/>
            <a:ext cx="885031" cy="297454"/>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TaxInc</a:t>
            </a:r>
            <a:endParaRPr lang="en-US" altLang="en-US" sz="1333">
              <a:solidFill>
                <a:schemeClr val="bg2"/>
              </a:solidFill>
            </a:endParaRPr>
          </a:p>
        </p:txBody>
      </p:sp>
      <p:sp>
        <p:nvSpPr>
          <p:cNvPr id="23564" name="AutoShape 12"/>
          <p:cNvSpPr>
            <a:spLocks noChangeArrowheads="1"/>
          </p:cNvSpPr>
          <p:nvPr/>
        </p:nvSpPr>
        <p:spPr bwMode="auto">
          <a:xfrm>
            <a:off x="3213365" y="4627563"/>
            <a:ext cx="574146" cy="374386"/>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3565" name="Text Box 13"/>
          <p:cNvSpPr txBox="1">
            <a:spLocks noChangeArrowheads="1"/>
          </p:cNvSpPr>
          <p:nvPr/>
        </p:nvSpPr>
        <p:spPr bwMode="auto">
          <a:xfrm>
            <a:off x="3144574" y="4627563"/>
            <a:ext cx="625739"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YES</a:t>
            </a:r>
            <a:endParaRPr lang="en-US" altLang="en-US" sz="1333">
              <a:solidFill>
                <a:schemeClr val="bg2"/>
              </a:solidFill>
            </a:endParaRPr>
          </a:p>
        </p:txBody>
      </p:sp>
      <p:sp>
        <p:nvSpPr>
          <p:cNvPr id="23566" name="AutoShape 14"/>
          <p:cNvSpPr>
            <a:spLocks noChangeArrowheads="1"/>
          </p:cNvSpPr>
          <p:nvPr/>
        </p:nvSpPr>
        <p:spPr bwMode="auto">
          <a:xfrm>
            <a:off x="1849438" y="4644761"/>
            <a:ext cx="597958" cy="37173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3567" name="Text Box 15"/>
          <p:cNvSpPr txBox="1">
            <a:spLocks noChangeArrowheads="1"/>
          </p:cNvSpPr>
          <p:nvPr/>
        </p:nvSpPr>
        <p:spPr bwMode="auto">
          <a:xfrm>
            <a:off x="1941073" y="4630209"/>
            <a:ext cx="44114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chemeClr val="bg2"/>
              </a:solidFill>
            </a:endParaRPr>
          </a:p>
        </p:txBody>
      </p:sp>
      <p:sp>
        <p:nvSpPr>
          <p:cNvPr id="23568" name="AutoShape 16"/>
          <p:cNvSpPr>
            <a:spLocks noChangeArrowheads="1"/>
          </p:cNvSpPr>
          <p:nvPr/>
        </p:nvSpPr>
        <p:spPr bwMode="auto">
          <a:xfrm>
            <a:off x="1333500" y="3025511"/>
            <a:ext cx="627063" cy="355864"/>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3569" name="Text Box 17"/>
          <p:cNvSpPr txBox="1">
            <a:spLocks noChangeArrowheads="1"/>
          </p:cNvSpPr>
          <p:nvPr/>
        </p:nvSpPr>
        <p:spPr bwMode="auto">
          <a:xfrm>
            <a:off x="1423813" y="3010959"/>
            <a:ext cx="44114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rgbClr val="00FFFF"/>
              </a:solidFill>
            </a:endParaRPr>
          </a:p>
        </p:txBody>
      </p:sp>
      <p:sp>
        <p:nvSpPr>
          <p:cNvPr id="23570" name="AutoShape 18"/>
          <p:cNvSpPr>
            <a:spLocks noChangeArrowheads="1"/>
          </p:cNvSpPr>
          <p:nvPr/>
        </p:nvSpPr>
        <p:spPr bwMode="auto">
          <a:xfrm>
            <a:off x="3979334" y="3848365"/>
            <a:ext cx="627063" cy="388938"/>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3571" name="Text Box 19"/>
          <p:cNvSpPr txBox="1">
            <a:spLocks noChangeArrowheads="1"/>
          </p:cNvSpPr>
          <p:nvPr/>
        </p:nvSpPr>
        <p:spPr bwMode="auto">
          <a:xfrm>
            <a:off x="4053110" y="3848365"/>
            <a:ext cx="44114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chemeClr val="bg2"/>
              </a:solidFill>
            </a:endParaRPr>
          </a:p>
        </p:txBody>
      </p:sp>
      <p:sp>
        <p:nvSpPr>
          <p:cNvPr id="23572" name="Text Box 20"/>
          <p:cNvSpPr txBox="1">
            <a:spLocks noChangeArrowheads="1"/>
          </p:cNvSpPr>
          <p:nvPr/>
        </p:nvSpPr>
        <p:spPr bwMode="auto">
          <a:xfrm>
            <a:off x="1461214" y="2537354"/>
            <a:ext cx="462307"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Yes</a:t>
            </a:r>
            <a:endParaRPr lang="en-US" altLang="en-US" sz="1333">
              <a:solidFill>
                <a:schemeClr val="bg2"/>
              </a:solidFill>
            </a:endParaRPr>
          </a:p>
        </p:txBody>
      </p:sp>
      <p:sp>
        <p:nvSpPr>
          <p:cNvPr id="23573" name="Text Box 21"/>
          <p:cNvSpPr txBox="1">
            <a:spLocks noChangeArrowheads="1"/>
          </p:cNvSpPr>
          <p:nvPr/>
        </p:nvSpPr>
        <p:spPr bwMode="auto">
          <a:xfrm>
            <a:off x="3142743" y="2537354"/>
            <a:ext cx="402674"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solidFill>
                  <a:srgbClr val="FF0000"/>
                </a:solidFill>
              </a:rPr>
              <a:t>No</a:t>
            </a:r>
          </a:p>
        </p:txBody>
      </p:sp>
      <p:sp>
        <p:nvSpPr>
          <p:cNvPr id="23574" name="Text Box 22"/>
          <p:cNvSpPr txBox="1">
            <a:spLocks noChangeArrowheads="1"/>
          </p:cNvSpPr>
          <p:nvPr/>
        </p:nvSpPr>
        <p:spPr bwMode="auto">
          <a:xfrm>
            <a:off x="4076457" y="3319199"/>
            <a:ext cx="813044"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Married</a:t>
            </a:r>
            <a:r>
              <a:rPr lang="en-US" altLang="en-US" sz="1333">
                <a:solidFill>
                  <a:schemeClr val="bg2"/>
                </a:solidFill>
              </a:rPr>
              <a:t> </a:t>
            </a:r>
          </a:p>
        </p:txBody>
      </p:sp>
      <p:sp>
        <p:nvSpPr>
          <p:cNvPr id="23575" name="Text Box 23"/>
          <p:cNvSpPr txBox="1">
            <a:spLocks noChangeArrowheads="1"/>
          </p:cNvSpPr>
          <p:nvPr/>
        </p:nvSpPr>
        <p:spPr bwMode="auto">
          <a:xfrm>
            <a:off x="2102269" y="3348303"/>
            <a:ext cx="142859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Single, Divorced</a:t>
            </a:r>
            <a:endParaRPr lang="en-US" altLang="en-US" sz="1333">
              <a:solidFill>
                <a:schemeClr val="bg2"/>
              </a:solidFill>
            </a:endParaRPr>
          </a:p>
        </p:txBody>
      </p:sp>
      <p:sp>
        <p:nvSpPr>
          <p:cNvPr id="23576" name="Text Box 24"/>
          <p:cNvSpPr txBox="1">
            <a:spLocks noChangeArrowheads="1"/>
          </p:cNvSpPr>
          <p:nvPr/>
        </p:nvSpPr>
        <p:spPr bwMode="auto">
          <a:xfrm>
            <a:off x="1690578" y="4157928"/>
            <a:ext cx="635110"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&lt; 80K</a:t>
            </a:r>
            <a:endParaRPr lang="en-US" altLang="en-US" sz="1333">
              <a:solidFill>
                <a:schemeClr val="bg2"/>
              </a:solidFill>
            </a:endParaRPr>
          </a:p>
        </p:txBody>
      </p:sp>
      <p:sp>
        <p:nvSpPr>
          <p:cNvPr id="23577" name="Text Box 25"/>
          <p:cNvSpPr txBox="1">
            <a:spLocks noChangeArrowheads="1"/>
          </p:cNvSpPr>
          <p:nvPr/>
        </p:nvSpPr>
        <p:spPr bwMode="auto">
          <a:xfrm>
            <a:off x="3312474" y="4157928"/>
            <a:ext cx="635110"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&gt; 80K</a:t>
            </a:r>
            <a:endParaRPr lang="en-US" altLang="en-US" sz="1333">
              <a:solidFill>
                <a:schemeClr val="bg2"/>
              </a:solidFill>
            </a:endParaRPr>
          </a:p>
        </p:txBody>
      </p:sp>
      <p:graphicFrame>
        <p:nvGraphicFramePr>
          <p:cNvPr id="23578" name="Object 26"/>
          <p:cNvGraphicFramePr>
            <a:graphicFrameLocks noChangeAspect="1"/>
          </p:cNvGraphicFramePr>
          <p:nvPr/>
        </p:nvGraphicFramePr>
        <p:xfrm>
          <a:off x="4889500" y="1632479"/>
          <a:ext cx="2786063" cy="944563"/>
        </p:xfrm>
        <a:graphic>
          <a:graphicData uri="http://schemas.openxmlformats.org/presentationml/2006/ole">
            <mc:AlternateContent xmlns:mc="http://schemas.openxmlformats.org/markup-compatibility/2006">
              <mc:Choice xmlns:v="urn:schemas-microsoft-com:vml" Requires="v">
                <p:oleObj spid="_x0000_s19561"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500" y="1632479"/>
                        <a:ext cx="2786063"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9" name="Text Box 27"/>
          <p:cNvSpPr txBox="1">
            <a:spLocks noChangeArrowheads="1"/>
          </p:cNvSpPr>
          <p:nvPr/>
        </p:nvSpPr>
        <p:spPr bwMode="auto">
          <a:xfrm>
            <a:off x="4762500" y="1251479"/>
            <a:ext cx="1333500" cy="297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lnSpc>
                <a:spcPct val="80000"/>
              </a:lnSpc>
              <a:spcBef>
                <a:spcPct val="20000"/>
              </a:spcBef>
              <a:buClr>
                <a:schemeClr val="accent2"/>
              </a:buClr>
              <a:buSzPct val="75000"/>
              <a:buFont typeface="Monotype Sorts" pitchFamily="2" charset="2"/>
              <a:buNone/>
            </a:pPr>
            <a:r>
              <a:rPr lang="en-US" altLang="en-US" sz="1667" b="1">
                <a:solidFill>
                  <a:schemeClr val="tx2"/>
                </a:solidFill>
              </a:rPr>
              <a:t>Test Data</a:t>
            </a:r>
            <a:endParaRPr lang="en-US" altLang="en-US" sz="1667">
              <a:solidFill>
                <a:schemeClr val="bg2"/>
              </a:solidFill>
            </a:endParaRPr>
          </a:p>
        </p:txBody>
      </p:sp>
      <p:sp>
        <p:nvSpPr>
          <p:cNvPr id="23580" name="Line 28"/>
          <p:cNvSpPr>
            <a:spLocks noChangeShapeType="1"/>
          </p:cNvSpPr>
          <p:nvPr/>
        </p:nvSpPr>
        <p:spPr bwMode="auto">
          <a:xfrm flipH="1">
            <a:off x="3937000" y="2013479"/>
            <a:ext cx="1714500" cy="10795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Tree>
    <p:extLst>
      <p:ext uri="{BB962C8B-B14F-4D97-AF65-F5344CB8AC3E}">
        <p14:creationId xmlns:p14="http://schemas.microsoft.com/office/powerpoint/2010/main" val="42511902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Apply Model to Test Data</a:t>
            </a:r>
          </a:p>
        </p:txBody>
      </p:sp>
      <p:sp>
        <p:nvSpPr>
          <p:cNvPr id="24579" name="Line 3"/>
          <p:cNvSpPr>
            <a:spLocks noChangeShapeType="1"/>
          </p:cNvSpPr>
          <p:nvPr/>
        </p:nvSpPr>
        <p:spPr bwMode="auto">
          <a:xfrm>
            <a:off x="3177646" y="4110302"/>
            <a:ext cx="222250" cy="53842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4580" name="Line 4"/>
          <p:cNvSpPr>
            <a:spLocks noChangeShapeType="1"/>
          </p:cNvSpPr>
          <p:nvPr/>
        </p:nvSpPr>
        <p:spPr bwMode="auto">
          <a:xfrm flipH="1">
            <a:off x="2144449" y="4110302"/>
            <a:ext cx="296333" cy="53842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4581" name="Line 5"/>
          <p:cNvSpPr>
            <a:spLocks noChangeShapeType="1"/>
          </p:cNvSpPr>
          <p:nvPr/>
        </p:nvSpPr>
        <p:spPr bwMode="auto">
          <a:xfrm flipH="1">
            <a:off x="2734469" y="3298032"/>
            <a:ext cx="369093" cy="54107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4582" name="Line 6"/>
          <p:cNvSpPr>
            <a:spLocks noChangeShapeType="1"/>
          </p:cNvSpPr>
          <p:nvPr/>
        </p:nvSpPr>
        <p:spPr bwMode="auto">
          <a:xfrm>
            <a:off x="3841750" y="3298032"/>
            <a:ext cx="443178" cy="54107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4583" name="Line 7"/>
          <p:cNvSpPr>
            <a:spLocks noChangeShapeType="1"/>
          </p:cNvSpPr>
          <p:nvPr/>
        </p:nvSpPr>
        <p:spPr bwMode="auto">
          <a:xfrm>
            <a:off x="2882636" y="2555876"/>
            <a:ext cx="517260" cy="47360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4584" name="Line 8"/>
          <p:cNvSpPr>
            <a:spLocks noChangeShapeType="1"/>
          </p:cNvSpPr>
          <p:nvPr/>
        </p:nvSpPr>
        <p:spPr bwMode="auto">
          <a:xfrm flipH="1">
            <a:off x="1628511" y="2555876"/>
            <a:ext cx="515938" cy="47360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4585" name="Text Box 9"/>
          <p:cNvSpPr txBox="1">
            <a:spLocks noChangeArrowheads="1"/>
          </p:cNvSpPr>
          <p:nvPr/>
        </p:nvSpPr>
        <p:spPr bwMode="auto">
          <a:xfrm>
            <a:off x="2100792" y="2286000"/>
            <a:ext cx="855928" cy="297454"/>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Refund</a:t>
            </a:r>
            <a:endParaRPr lang="en-US" altLang="en-US" sz="1333">
              <a:solidFill>
                <a:schemeClr val="bg2"/>
              </a:solidFill>
            </a:endParaRPr>
          </a:p>
        </p:txBody>
      </p:sp>
      <p:sp>
        <p:nvSpPr>
          <p:cNvPr id="24586" name="Text Box 10"/>
          <p:cNvSpPr txBox="1">
            <a:spLocks noChangeArrowheads="1"/>
          </p:cNvSpPr>
          <p:nvPr/>
        </p:nvSpPr>
        <p:spPr bwMode="auto">
          <a:xfrm>
            <a:off x="3029480" y="3029479"/>
            <a:ext cx="854604" cy="297454"/>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MarSt</a:t>
            </a:r>
            <a:endParaRPr lang="en-US" altLang="en-US" sz="1333">
              <a:solidFill>
                <a:schemeClr val="bg2"/>
              </a:solidFill>
            </a:endParaRPr>
          </a:p>
        </p:txBody>
      </p:sp>
      <p:sp>
        <p:nvSpPr>
          <p:cNvPr id="24587" name="Text Box 11"/>
          <p:cNvSpPr txBox="1">
            <a:spLocks noChangeArrowheads="1"/>
          </p:cNvSpPr>
          <p:nvPr/>
        </p:nvSpPr>
        <p:spPr bwMode="auto">
          <a:xfrm>
            <a:off x="2366699" y="3839104"/>
            <a:ext cx="885031" cy="297454"/>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TaxInc</a:t>
            </a:r>
            <a:endParaRPr lang="en-US" altLang="en-US" sz="1333">
              <a:solidFill>
                <a:schemeClr val="bg2"/>
              </a:solidFill>
            </a:endParaRPr>
          </a:p>
        </p:txBody>
      </p:sp>
      <p:sp>
        <p:nvSpPr>
          <p:cNvPr id="24588" name="AutoShape 12"/>
          <p:cNvSpPr>
            <a:spLocks noChangeArrowheads="1"/>
          </p:cNvSpPr>
          <p:nvPr/>
        </p:nvSpPr>
        <p:spPr bwMode="auto">
          <a:xfrm>
            <a:off x="3213365" y="4646084"/>
            <a:ext cx="574146" cy="374386"/>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4589" name="Text Box 13"/>
          <p:cNvSpPr txBox="1">
            <a:spLocks noChangeArrowheads="1"/>
          </p:cNvSpPr>
          <p:nvPr/>
        </p:nvSpPr>
        <p:spPr bwMode="auto">
          <a:xfrm>
            <a:off x="3144574" y="4646084"/>
            <a:ext cx="625739"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YES</a:t>
            </a:r>
            <a:endParaRPr lang="en-US" altLang="en-US" sz="1333">
              <a:solidFill>
                <a:schemeClr val="bg2"/>
              </a:solidFill>
            </a:endParaRPr>
          </a:p>
        </p:txBody>
      </p:sp>
      <p:sp>
        <p:nvSpPr>
          <p:cNvPr id="24590" name="AutoShape 14"/>
          <p:cNvSpPr>
            <a:spLocks noChangeArrowheads="1"/>
          </p:cNvSpPr>
          <p:nvPr/>
        </p:nvSpPr>
        <p:spPr bwMode="auto">
          <a:xfrm>
            <a:off x="1849438" y="4663282"/>
            <a:ext cx="597958" cy="37173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4591" name="Text Box 15"/>
          <p:cNvSpPr txBox="1">
            <a:spLocks noChangeArrowheads="1"/>
          </p:cNvSpPr>
          <p:nvPr/>
        </p:nvSpPr>
        <p:spPr bwMode="auto">
          <a:xfrm>
            <a:off x="1941073" y="4648729"/>
            <a:ext cx="44114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chemeClr val="bg2"/>
              </a:solidFill>
            </a:endParaRPr>
          </a:p>
        </p:txBody>
      </p:sp>
      <p:sp>
        <p:nvSpPr>
          <p:cNvPr id="24592" name="AutoShape 16"/>
          <p:cNvSpPr>
            <a:spLocks noChangeArrowheads="1"/>
          </p:cNvSpPr>
          <p:nvPr/>
        </p:nvSpPr>
        <p:spPr bwMode="auto">
          <a:xfrm>
            <a:off x="1333500" y="3044032"/>
            <a:ext cx="627063" cy="355864"/>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4593" name="Text Box 17"/>
          <p:cNvSpPr txBox="1">
            <a:spLocks noChangeArrowheads="1"/>
          </p:cNvSpPr>
          <p:nvPr/>
        </p:nvSpPr>
        <p:spPr bwMode="auto">
          <a:xfrm>
            <a:off x="1423813" y="3029479"/>
            <a:ext cx="44114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rgbClr val="00FFFF"/>
              </a:solidFill>
            </a:endParaRPr>
          </a:p>
        </p:txBody>
      </p:sp>
      <p:sp>
        <p:nvSpPr>
          <p:cNvPr id="24594" name="AutoShape 18"/>
          <p:cNvSpPr>
            <a:spLocks noChangeArrowheads="1"/>
          </p:cNvSpPr>
          <p:nvPr/>
        </p:nvSpPr>
        <p:spPr bwMode="auto">
          <a:xfrm>
            <a:off x="3979334" y="3866886"/>
            <a:ext cx="627063" cy="388938"/>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4595" name="Text Box 19"/>
          <p:cNvSpPr txBox="1">
            <a:spLocks noChangeArrowheads="1"/>
          </p:cNvSpPr>
          <p:nvPr/>
        </p:nvSpPr>
        <p:spPr bwMode="auto">
          <a:xfrm>
            <a:off x="4053110" y="3866886"/>
            <a:ext cx="44114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chemeClr val="bg2"/>
              </a:solidFill>
            </a:endParaRPr>
          </a:p>
        </p:txBody>
      </p:sp>
      <p:sp>
        <p:nvSpPr>
          <p:cNvPr id="24596" name="Text Box 20"/>
          <p:cNvSpPr txBox="1">
            <a:spLocks noChangeArrowheads="1"/>
          </p:cNvSpPr>
          <p:nvPr/>
        </p:nvSpPr>
        <p:spPr bwMode="auto">
          <a:xfrm>
            <a:off x="1461214" y="2555875"/>
            <a:ext cx="462307"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Yes</a:t>
            </a:r>
            <a:endParaRPr lang="en-US" altLang="en-US" sz="1333">
              <a:solidFill>
                <a:schemeClr val="bg2"/>
              </a:solidFill>
            </a:endParaRPr>
          </a:p>
        </p:txBody>
      </p:sp>
      <p:sp>
        <p:nvSpPr>
          <p:cNvPr id="24597" name="Text Box 21"/>
          <p:cNvSpPr txBox="1">
            <a:spLocks noChangeArrowheads="1"/>
          </p:cNvSpPr>
          <p:nvPr/>
        </p:nvSpPr>
        <p:spPr bwMode="auto">
          <a:xfrm>
            <a:off x="3142743" y="2555875"/>
            <a:ext cx="402674"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solidFill>
                  <a:srgbClr val="FF0000"/>
                </a:solidFill>
              </a:rPr>
              <a:t>No</a:t>
            </a:r>
          </a:p>
        </p:txBody>
      </p:sp>
      <p:sp>
        <p:nvSpPr>
          <p:cNvPr id="24598" name="Text Box 22"/>
          <p:cNvSpPr txBox="1">
            <a:spLocks noChangeArrowheads="1"/>
          </p:cNvSpPr>
          <p:nvPr/>
        </p:nvSpPr>
        <p:spPr bwMode="auto">
          <a:xfrm>
            <a:off x="4076457" y="3337719"/>
            <a:ext cx="813044"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solidFill>
                  <a:srgbClr val="FF0000"/>
                </a:solidFill>
              </a:rPr>
              <a:t>Married </a:t>
            </a:r>
          </a:p>
        </p:txBody>
      </p:sp>
      <p:sp>
        <p:nvSpPr>
          <p:cNvPr id="24599" name="Text Box 23"/>
          <p:cNvSpPr txBox="1">
            <a:spLocks noChangeArrowheads="1"/>
          </p:cNvSpPr>
          <p:nvPr/>
        </p:nvSpPr>
        <p:spPr bwMode="auto">
          <a:xfrm>
            <a:off x="2102269" y="3366824"/>
            <a:ext cx="142859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Single, Divorced</a:t>
            </a:r>
            <a:endParaRPr lang="en-US" altLang="en-US" sz="1333">
              <a:solidFill>
                <a:schemeClr val="bg2"/>
              </a:solidFill>
            </a:endParaRPr>
          </a:p>
        </p:txBody>
      </p:sp>
      <p:sp>
        <p:nvSpPr>
          <p:cNvPr id="24600" name="Text Box 24"/>
          <p:cNvSpPr txBox="1">
            <a:spLocks noChangeArrowheads="1"/>
          </p:cNvSpPr>
          <p:nvPr/>
        </p:nvSpPr>
        <p:spPr bwMode="auto">
          <a:xfrm>
            <a:off x="1690578" y="4176449"/>
            <a:ext cx="635110"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&lt; 80K</a:t>
            </a:r>
            <a:endParaRPr lang="en-US" altLang="en-US" sz="1333">
              <a:solidFill>
                <a:schemeClr val="bg2"/>
              </a:solidFill>
            </a:endParaRPr>
          </a:p>
        </p:txBody>
      </p:sp>
      <p:sp>
        <p:nvSpPr>
          <p:cNvPr id="24601" name="Text Box 25"/>
          <p:cNvSpPr txBox="1">
            <a:spLocks noChangeArrowheads="1"/>
          </p:cNvSpPr>
          <p:nvPr/>
        </p:nvSpPr>
        <p:spPr bwMode="auto">
          <a:xfrm>
            <a:off x="3312474" y="4176449"/>
            <a:ext cx="635110"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&gt; 80K</a:t>
            </a:r>
            <a:endParaRPr lang="en-US" altLang="en-US" sz="1333">
              <a:solidFill>
                <a:schemeClr val="bg2"/>
              </a:solidFill>
            </a:endParaRPr>
          </a:p>
        </p:txBody>
      </p:sp>
      <p:graphicFrame>
        <p:nvGraphicFramePr>
          <p:cNvPr id="24602" name="Object 26"/>
          <p:cNvGraphicFramePr>
            <a:graphicFrameLocks noChangeAspect="1"/>
          </p:cNvGraphicFramePr>
          <p:nvPr/>
        </p:nvGraphicFramePr>
        <p:xfrm>
          <a:off x="4889500" y="1651000"/>
          <a:ext cx="2786063" cy="944563"/>
        </p:xfrm>
        <a:graphic>
          <a:graphicData uri="http://schemas.openxmlformats.org/presentationml/2006/ole">
            <mc:AlternateContent xmlns:mc="http://schemas.openxmlformats.org/markup-compatibility/2006">
              <mc:Choice xmlns:v="urn:schemas-microsoft-com:vml" Requires="v">
                <p:oleObj spid="_x0000_s20585"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500" y="1651000"/>
                        <a:ext cx="2786063"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3" name="Text Box 27"/>
          <p:cNvSpPr txBox="1">
            <a:spLocks noChangeArrowheads="1"/>
          </p:cNvSpPr>
          <p:nvPr/>
        </p:nvSpPr>
        <p:spPr bwMode="auto">
          <a:xfrm>
            <a:off x="4762500" y="1270000"/>
            <a:ext cx="1333500" cy="297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lnSpc>
                <a:spcPct val="80000"/>
              </a:lnSpc>
              <a:spcBef>
                <a:spcPct val="20000"/>
              </a:spcBef>
              <a:buClr>
                <a:schemeClr val="accent2"/>
              </a:buClr>
              <a:buSzPct val="75000"/>
              <a:buFont typeface="Monotype Sorts" pitchFamily="2" charset="2"/>
              <a:buNone/>
            </a:pPr>
            <a:r>
              <a:rPr lang="en-US" altLang="en-US" sz="1667" b="1">
                <a:solidFill>
                  <a:schemeClr val="tx2"/>
                </a:solidFill>
              </a:rPr>
              <a:t>Test Data</a:t>
            </a:r>
            <a:endParaRPr lang="en-US" altLang="en-US" sz="1667">
              <a:solidFill>
                <a:schemeClr val="bg2"/>
              </a:solidFill>
            </a:endParaRPr>
          </a:p>
        </p:txBody>
      </p:sp>
      <p:sp>
        <p:nvSpPr>
          <p:cNvPr id="24604" name="Line 28"/>
          <p:cNvSpPr>
            <a:spLocks noChangeShapeType="1"/>
          </p:cNvSpPr>
          <p:nvPr/>
        </p:nvSpPr>
        <p:spPr bwMode="auto">
          <a:xfrm flipH="1">
            <a:off x="4635500" y="2476500"/>
            <a:ext cx="1079500" cy="8255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Tree>
    <p:extLst>
      <p:ext uri="{BB962C8B-B14F-4D97-AF65-F5344CB8AC3E}">
        <p14:creationId xmlns:p14="http://schemas.microsoft.com/office/powerpoint/2010/main" val="2721676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4547"/>
            <a:ext cx="7428178" cy="791224"/>
          </a:xfrm>
        </p:spPr>
        <p:txBody>
          <a:bodyPr>
            <a:normAutofit/>
          </a:bodyPr>
          <a:lstStyle/>
          <a:p>
            <a:pPr>
              <a:defRPr/>
            </a:pPr>
            <a:r>
              <a:rPr lang="en-US" sz="2667" dirty="0" smtClean="0"/>
              <a:t>Workflow From </a:t>
            </a:r>
            <a:r>
              <a:rPr lang="en-US" sz="2667" b="1" dirty="0"/>
              <a:t>Data</a:t>
            </a:r>
            <a:r>
              <a:rPr lang="en-US" sz="2667" dirty="0"/>
              <a:t> to </a:t>
            </a:r>
            <a:r>
              <a:rPr lang="en-US" sz="2667" b="1" dirty="0"/>
              <a:t>Decisions</a:t>
            </a:r>
            <a:r>
              <a:rPr lang="en-US" sz="2667" dirty="0"/>
              <a:t>…</a:t>
            </a:r>
          </a:p>
        </p:txBody>
      </p:sp>
      <p:sp>
        <p:nvSpPr>
          <p:cNvPr id="5" name="Rectangle 4"/>
          <p:cNvSpPr/>
          <p:nvPr/>
        </p:nvSpPr>
        <p:spPr>
          <a:xfrm>
            <a:off x="1274560" y="1185324"/>
            <a:ext cx="1422241" cy="5334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defTabSz="380985">
              <a:defRPr/>
            </a:pPr>
            <a:r>
              <a:rPr lang="en-US" sz="2000" b="1" dirty="0">
                <a:solidFill>
                  <a:prstClr val="black"/>
                </a:solidFill>
              </a:rPr>
              <a:t>Insights</a:t>
            </a:r>
          </a:p>
        </p:txBody>
      </p:sp>
      <p:sp>
        <p:nvSpPr>
          <p:cNvPr id="6" name="Rectangle 5"/>
          <p:cNvSpPr/>
          <p:nvPr/>
        </p:nvSpPr>
        <p:spPr>
          <a:xfrm>
            <a:off x="3542167" y="1185324"/>
            <a:ext cx="1295400" cy="5334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defTabSz="380985">
              <a:defRPr/>
            </a:pPr>
            <a:r>
              <a:rPr lang="en-US" sz="2000" b="1" dirty="0">
                <a:solidFill>
                  <a:prstClr val="black"/>
                </a:solidFill>
              </a:rPr>
              <a:t>Features</a:t>
            </a:r>
          </a:p>
        </p:txBody>
      </p:sp>
      <p:sp>
        <p:nvSpPr>
          <p:cNvPr id="7" name="Rectangle 6"/>
          <p:cNvSpPr/>
          <p:nvPr/>
        </p:nvSpPr>
        <p:spPr>
          <a:xfrm>
            <a:off x="3542167" y="2367601"/>
            <a:ext cx="1295400" cy="5334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defTabSz="380985">
              <a:defRPr/>
            </a:pPr>
            <a:r>
              <a:rPr lang="en-US" sz="2000" b="1" dirty="0">
                <a:solidFill>
                  <a:prstClr val="black"/>
                </a:solidFill>
              </a:rPr>
              <a:t>Models</a:t>
            </a:r>
          </a:p>
        </p:txBody>
      </p:sp>
      <p:sp>
        <p:nvSpPr>
          <p:cNvPr id="8" name="Rectangle 7"/>
          <p:cNvSpPr/>
          <p:nvPr/>
        </p:nvSpPr>
        <p:spPr>
          <a:xfrm>
            <a:off x="3415498" y="3595277"/>
            <a:ext cx="1548738" cy="5334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defTabSz="380985">
              <a:defRPr/>
            </a:pPr>
            <a:r>
              <a:rPr lang="en-US" sz="2000" b="1" dirty="0">
                <a:solidFill>
                  <a:prstClr val="black"/>
                </a:solidFill>
              </a:rPr>
              <a:t>Predictions</a:t>
            </a:r>
          </a:p>
        </p:txBody>
      </p:sp>
      <p:sp>
        <p:nvSpPr>
          <p:cNvPr id="10" name="Rectangle 9"/>
          <p:cNvSpPr/>
          <p:nvPr/>
        </p:nvSpPr>
        <p:spPr>
          <a:xfrm>
            <a:off x="5356058" y="1185324"/>
            <a:ext cx="1541667" cy="533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380985">
              <a:defRPr/>
            </a:pPr>
            <a:r>
              <a:rPr lang="en-US" sz="1667" b="1" dirty="0">
                <a:solidFill>
                  <a:prstClr val="black"/>
                </a:solidFill>
              </a:rPr>
              <a:t>Domain</a:t>
            </a:r>
          </a:p>
          <a:p>
            <a:pPr algn="ctr" defTabSz="380985">
              <a:defRPr/>
            </a:pPr>
            <a:r>
              <a:rPr lang="en-US" sz="1667" b="1" dirty="0">
                <a:solidFill>
                  <a:prstClr val="black"/>
                </a:solidFill>
              </a:rPr>
              <a:t>Knowledge</a:t>
            </a:r>
          </a:p>
        </p:txBody>
      </p:sp>
      <p:cxnSp>
        <p:nvCxnSpPr>
          <p:cNvPr id="12" name="Straight Arrow Connector 11"/>
          <p:cNvCxnSpPr>
            <a:stCxn id="96" idx="1"/>
            <a:endCxn id="5" idx="2"/>
          </p:cNvCxnSpPr>
          <p:nvPr/>
        </p:nvCxnSpPr>
        <p:spPr>
          <a:xfrm flipV="1">
            <a:off x="1980334" y="1718725"/>
            <a:ext cx="5348" cy="656176"/>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a:off x="2696801" y="1452024"/>
            <a:ext cx="845366" cy="0"/>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1"/>
            <a:endCxn id="6" idx="3"/>
          </p:cNvCxnSpPr>
          <p:nvPr/>
        </p:nvCxnSpPr>
        <p:spPr>
          <a:xfrm flipH="1">
            <a:off x="4837567" y="1452024"/>
            <a:ext cx="518492" cy="0"/>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6" idx="2"/>
            <a:endCxn id="7" idx="0"/>
          </p:cNvCxnSpPr>
          <p:nvPr/>
        </p:nvCxnSpPr>
        <p:spPr>
          <a:xfrm>
            <a:off x="4189867" y="1718724"/>
            <a:ext cx="0" cy="648877"/>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5896498" y="4675753"/>
            <a:ext cx="2377108" cy="635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380985">
              <a:defRPr/>
            </a:pPr>
            <a:r>
              <a:rPr lang="en-US" sz="1667" b="1" dirty="0">
                <a:solidFill>
                  <a:prstClr val="black"/>
                </a:solidFill>
              </a:rPr>
              <a:t>Business Objectives</a:t>
            </a:r>
          </a:p>
          <a:p>
            <a:pPr algn="ctr" defTabSz="380985">
              <a:defRPr/>
            </a:pPr>
            <a:r>
              <a:rPr lang="en-US" sz="1667" b="1" dirty="0">
                <a:solidFill>
                  <a:prstClr val="black"/>
                </a:solidFill>
              </a:rPr>
              <a:t>Business Constraints</a:t>
            </a:r>
          </a:p>
        </p:txBody>
      </p:sp>
      <p:cxnSp>
        <p:nvCxnSpPr>
          <p:cNvPr id="38" name="Shape 37"/>
          <p:cNvCxnSpPr>
            <a:stCxn id="96" idx="4"/>
            <a:endCxn id="7" idx="1"/>
          </p:cNvCxnSpPr>
          <p:nvPr/>
        </p:nvCxnSpPr>
        <p:spPr>
          <a:xfrm flipV="1">
            <a:off x="2642652" y="2634301"/>
            <a:ext cx="899515" cy="7299"/>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7" idx="2"/>
            <a:endCxn id="8" idx="0"/>
          </p:cNvCxnSpPr>
          <p:nvPr/>
        </p:nvCxnSpPr>
        <p:spPr>
          <a:xfrm>
            <a:off x="4189867" y="2901001"/>
            <a:ext cx="0" cy="694276"/>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42" name="Shape 41"/>
          <p:cNvCxnSpPr>
            <a:stCxn id="8" idx="2"/>
            <a:endCxn id="108" idx="0"/>
          </p:cNvCxnSpPr>
          <p:nvPr/>
        </p:nvCxnSpPr>
        <p:spPr>
          <a:xfrm>
            <a:off x="4189867" y="4128677"/>
            <a:ext cx="0" cy="490168"/>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23" idx="1"/>
            <a:endCxn id="108" idx="3"/>
          </p:cNvCxnSpPr>
          <p:nvPr/>
        </p:nvCxnSpPr>
        <p:spPr>
          <a:xfrm flipH="1">
            <a:off x="5420889" y="4993253"/>
            <a:ext cx="475608" cy="6592"/>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67" name="Rectangle 66"/>
          <p:cNvSpPr/>
          <p:nvPr/>
        </p:nvSpPr>
        <p:spPr>
          <a:xfrm>
            <a:off x="1275758" y="3595277"/>
            <a:ext cx="1408810" cy="5080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defTabSz="380985">
              <a:defRPr/>
            </a:pPr>
            <a:r>
              <a:rPr lang="en-US" sz="2000" b="1" dirty="0">
                <a:solidFill>
                  <a:prstClr val="black"/>
                </a:solidFill>
              </a:rPr>
              <a:t>Feedback</a:t>
            </a:r>
          </a:p>
        </p:txBody>
      </p:sp>
      <p:cxnSp>
        <p:nvCxnSpPr>
          <p:cNvPr id="69" name="Elbow Connector 68"/>
          <p:cNvCxnSpPr>
            <a:stCxn id="108" idx="1"/>
            <a:endCxn id="67" idx="2"/>
          </p:cNvCxnSpPr>
          <p:nvPr/>
        </p:nvCxnSpPr>
        <p:spPr>
          <a:xfrm rot="10800000">
            <a:off x="1980164" y="4103277"/>
            <a:ext cx="978681" cy="896568"/>
          </a:xfrm>
          <a:prstGeom prst="bentConnector2">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a:stCxn id="67" idx="0"/>
            <a:endCxn id="96" idx="3"/>
          </p:cNvCxnSpPr>
          <p:nvPr/>
        </p:nvCxnSpPr>
        <p:spPr>
          <a:xfrm flipV="1">
            <a:off x="1980163" y="2908300"/>
            <a:ext cx="171" cy="686977"/>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96" name="Can 95"/>
          <p:cNvSpPr/>
          <p:nvPr/>
        </p:nvSpPr>
        <p:spPr>
          <a:xfrm>
            <a:off x="1318015" y="2374900"/>
            <a:ext cx="1324637" cy="5334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defTabSz="380985">
              <a:defRPr/>
            </a:pPr>
            <a:r>
              <a:rPr lang="en-US" sz="2000" b="1" dirty="0">
                <a:solidFill>
                  <a:srgbClr val="FFFFFF"/>
                </a:solidFill>
              </a:rPr>
              <a:t>Data</a:t>
            </a:r>
          </a:p>
        </p:txBody>
      </p:sp>
      <p:sp>
        <p:nvSpPr>
          <p:cNvPr id="108" name="Diamond 107"/>
          <p:cNvSpPr/>
          <p:nvPr/>
        </p:nvSpPr>
        <p:spPr>
          <a:xfrm>
            <a:off x="2958844" y="4618845"/>
            <a:ext cx="2462046" cy="762000"/>
          </a:xfrm>
          <a:prstGeom prst="diamond">
            <a:avLst/>
          </a:prstGeom>
          <a:solidFill>
            <a:srgbClr val="660066"/>
          </a:solidFill>
        </p:spPr>
        <p:style>
          <a:lnRef idx="1">
            <a:schemeClr val="accent5"/>
          </a:lnRef>
          <a:fillRef idx="3">
            <a:schemeClr val="accent5"/>
          </a:fillRef>
          <a:effectRef idx="2">
            <a:schemeClr val="accent5"/>
          </a:effectRef>
          <a:fontRef idx="minor">
            <a:schemeClr val="lt1"/>
          </a:fontRef>
        </p:style>
        <p:txBody>
          <a:bodyPr anchor="ctr"/>
          <a:lstStyle/>
          <a:p>
            <a:pPr algn="ctr" defTabSz="380985">
              <a:defRPr/>
            </a:pPr>
            <a:r>
              <a:rPr lang="en-US" sz="2000" b="1" dirty="0">
                <a:solidFill>
                  <a:srgbClr val="FFFFFF"/>
                </a:solidFill>
              </a:rPr>
              <a:t>Decision</a:t>
            </a:r>
          </a:p>
        </p:txBody>
      </p:sp>
    </p:spTree>
    <p:extLst>
      <p:ext uri="{BB962C8B-B14F-4D97-AF65-F5344CB8AC3E}">
        <p14:creationId xmlns:p14="http://schemas.microsoft.com/office/powerpoint/2010/main" val="301541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Apply Model to Test Data</a:t>
            </a:r>
          </a:p>
        </p:txBody>
      </p:sp>
      <p:sp>
        <p:nvSpPr>
          <p:cNvPr id="25603" name="Line 3"/>
          <p:cNvSpPr>
            <a:spLocks noChangeShapeType="1"/>
          </p:cNvSpPr>
          <p:nvPr/>
        </p:nvSpPr>
        <p:spPr bwMode="auto">
          <a:xfrm>
            <a:off x="3177646" y="4155282"/>
            <a:ext cx="222250" cy="53842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5604" name="Line 4"/>
          <p:cNvSpPr>
            <a:spLocks noChangeShapeType="1"/>
          </p:cNvSpPr>
          <p:nvPr/>
        </p:nvSpPr>
        <p:spPr bwMode="auto">
          <a:xfrm flipH="1">
            <a:off x="2144449" y="4155282"/>
            <a:ext cx="296333" cy="53842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5605" name="Line 5"/>
          <p:cNvSpPr>
            <a:spLocks noChangeShapeType="1"/>
          </p:cNvSpPr>
          <p:nvPr/>
        </p:nvSpPr>
        <p:spPr bwMode="auto">
          <a:xfrm flipH="1">
            <a:off x="2734469" y="3343011"/>
            <a:ext cx="369093" cy="54107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5606" name="Line 6"/>
          <p:cNvSpPr>
            <a:spLocks noChangeShapeType="1"/>
          </p:cNvSpPr>
          <p:nvPr/>
        </p:nvSpPr>
        <p:spPr bwMode="auto">
          <a:xfrm>
            <a:off x="3841750" y="3343011"/>
            <a:ext cx="443178" cy="54107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5607" name="Line 7"/>
          <p:cNvSpPr>
            <a:spLocks noChangeShapeType="1"/>
          </p:cNvSpPr>
          <p:nvPr/>
        </p:nvSpPr>
        <p:spPr bwMode="auto">
          <a:xfrm>
            <a:off x="2882636" y="2600855"/>
            <a:ext cx="517260" cy="47360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5608" name="Line 8"/>
          <p:cNvSpPr>
            <a:spLocks noChangeShapeType="1"/>
          </p:cNvSpPr>
          <p:nvPr/>
        </p:nvSpPr>
        <p:spPr bwMode="auto">
          <a:xfrm flipH="1">
            <a:off x="1628511" y="2600855"/>
            <a:ext cx="515938" cy="47360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5609" name="Text Box 9"/>
          <p:cNvSpPr txBox="1">
            <a:spLocks noChangeArrowheads="1"/>
          </p:cNvSpPr>
          <p:nvPr/>
        </p:nvSpPr>
        <p:spPr bwMode="auto">
          <a:xfrm>
            <a:off x="2100792" y="2330979"/>
            <a:ext cx="855928" cy="297454"/>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Refund</a:t>
            </a:r>
            <a:endParaRPr lang="en-US" altLang="en-US" sz="1333">
              <a:solidFill>
                <a:schemeClr val="bg2"/>
              </a:solidFill>
            </a:endParaRPr>
          </a:p>
        </p:txBody>
      </p:sp>
      <p:sp>
        <p:nvSpPr>
          <p:cNvPr id="25610" name="Text Box 10"/>
          <p:cNvSpPr txBox="1">
            <a:spLocks noChangeArrowheads="1"/>
          </p:cNvSpPr>
          <p:nvPr/>
        </p:nvSpPr>
        <p:spPr bwMode="auto">
          <a:xfrm>
            <a:off x="3029480" y="3074459"/>
            <a:ext cx="854604" cy="297454"/>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MarSt</a:t>
            </a:r>
            <a:endParaRPr lang="en-US" altLang="en-US" sz="1333">
              <a:solidFill>
                <a:schemeClr val="bg2"/>
              </a:solidFill>
            </a:endParaRPr>
          </a:p>
        </p:txBody>
      </p:sp>
      <p:sp>
        <p:nvSpPr>
          <p:cNvPr id="25611" name="Text Box 11"/>
          <p:cNvSpPr txBox="1">
            <a:spLocks noChangeArrowheads="1"/>
          </p:cNvSpPr>
          <p:nvPr/>
        </p:nvSpPr>
        <p:spPr bwMode="auto">
          <a:xfrm>
            <a:off x="2366699" y="3884084"/>
            <a:ext cx="885031" cy="297454"/>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2D1993"/>
                </a:solidFill>
              </a:rPr>
              <a:t>TaxInc</a:t>
            </a:r>
            <a:endParaRPr lang="en-US" altLang="en-US" sz="1333">
              <a:solidFill>
                <a:schemeClr val="bg2"/>
              </a:solidFill>
            </a:endParaRPr>
          </a:p>
        </p:txBody>
      </p:sp>
      <p:sp>
        <p:nvSpPr>
          <p:cNvPr id="25612" name="AutoShape 12"/>
          <p:cNvSpPr>
            <a:spLocks noChangeArrowheads="1"/>
          </p:cNvSpPr>
          <p:nvPr/>
        </p:nvSpPr>
        <p:spPr bwMode="auto">
          <a:xfrm>
            <a:off x="3213365" y="4691063"/>
            <a:ext cx="574146" cy="374386"/>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5613" name="Text Box 13"/>
          <p:cNvSpPr txBox="1">
            <a:spLocks noChangeArrowheads="1"/>
          </p:cNvSpPr>
          <p:nvPr/>
        </p:nvSpPr>
        <p:spPr bwMode="auto">
          <a:xfrm>
            <a:off x="3144574" y="4691063"/>
            <a:ext cx="625739"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YES</a:t>
            </a:r>
            <a:endParaRPr lang="en-US" altLang="en-US" sz="1333">
              <a:solidFill>
                <a:schemeClr val="bg2"/>
              </a:solidFill>
            </a:endParaRPr>
          </a:p>
        </p:txBody>
      </p:sp>
      <p:sp>
        <p:nvSpPr>
          <p:cNvPr id="25614" name="AutoShape 14"/>
          <p:cNvSpPr>
            <a:spLocks noChangeArrowheads="1"/>
          </p:cNvSpPr>
          <p:nvPr/>
        </p:nvSpPr>
        <p:spPr bwMode="auto">
          <a:xfrm>
            <a:off x="1849438" y="4708261"/>
            <a:ext cx="597958" cy="37173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5615" name="Text Box 15"/>
          <p:cNvSpPr txBox="1">
            <a:spLocks noChangeArrowheads="1"/>
          </p:cNvSpPr>
          <p:nvPr/>
        </p:nvSpPr>
        <p:spPr bwMode="auto">
          <a:xfrm>
            <a:off x="1941073" y="4693709"/>
            <a:ext cx="44114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chemeClr val="bg2"/>
              </a:solidFill>
            </a:endParaRPr>
          </a:p>
        </p:txBody>
      </p:sp>
      <p:sp>
        <p:nvSpPr>
          <p:cNvPr id="25616" name="AutoShape 16"/>
          <p:cNvSpPr>
            <a:spLocks noChangeArrowheads="1"/>
          </p:cNvSpPr>
          <p:nvPr/>
        </p:nvSpPr>
        <p:spPr bwMode="auto">
          <a:xfrm>
            <a:off x="1333500" y="3089011"/>
            <a:ext cx="627063" cy="355864"/>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5617" name="Text Box 17"/>
          <p:cNvSpPr txBox="1">
            <a:spLocks noChangeArrowheads="1"/>
          </p:cNvSpPr>
          <p:nvPr/>
        </p:nvSpPr>
        <p:spPr bwMode="auto">
          <a:xfrm>
            <a:off x="1423813" y="3074459"/>
            <a:ext cx="44114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rgbClr val="00FFFF"/>
              </a:solidFill>
            </a:endParaRPr>
          </a:p>
        </p:txBody>
      </p:sp>
      <p:sp>
        <p:nvSpPr>
          <p:cNvPr id="25618" name="AutoShape 18"/>
          <p:cNvSpPr>
            <a:spLocks noChangeArrowheads="1"/>
          </p:cNvSpPr>
          <p:nvPr/>
        </p:nvSpPr>
        <p:spPr bwMode="auto">
          <a:xfrm>
            <a:off x="3979334" y="3911865"/>
            <a:ext cx="627063" cy="388938"/>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5619" name="Text Box 19"/>
          <p:cNvSpPr txBox="1">
            <a:spLocks noChangeArrowheads="1"/>
          </p:cNvSpPr>
          <p:nvPr/>
        </p:nvSpPr>
        <p:spPr bwMode="auto">
          <a:xfrm>
            <a:off x="4053110" y="3911865"/>
            <a:ext cx="44114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spcBef>
                <a:spcPct val="20000"/>
              </a:spcBef>
              <a:buClr>
                <a:schemeClr val="accent2"/>
              </a:buClr>
              <a:buSzPct val="75000"/>
              <a:buFont typeface="Monotype Sorts" pitchFamily="2" charset="2"/>
              <a:buNone/>
            </a:pPr>
            <a:r>
              <a:rPr lang="en-US" altLang="en-US" sz="1333" b="1">
                <a:solidFill>
                  <a:srgbClr val="800000"/>
                </a:solidFill>
              </a:rPr>
              <a:t>NO</a:t>
            </a:r>
            <a:endParaRPr lang="en-US" altLang="en-US" sz="1333">
              <a:solidFill>
                <a:schemeClr val="bg2"/>
              </a:solidFill>
            </a:endParaRPr>
          </a:p>
        </p:txBody>
      </p:sp>
      <p:sp>
        <p:nvSpPr>
          <p:cNvPr id="25620" name="Text Box 20"/>
          <p:cNvSpPr txBox="1">
            <a:spLocks noChangeArrowheads="1"/>
          </p:cNvSpPr>
          <p:nvPr/>
        </p:nvSpPr>
        <p:spPr bwMode="auto">
          <a:xfrm>
            <a:off x="1461214" y="2600854"/>
            <a:ext cx="462307"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Yes</a:t>
            </a:r>
            <a:endParaRPr lang="en-US" altLang="en-US" sz="1333">
              <a:solidFill>
                <a:schemeClr val="bg2"/>
              </a:solidFill>
            </a:endParaRPr>
          </a:p>
        </p:txBody>
      </p:sp>
      <p:sp>
        <p:nvSpPr>
          <p:cNvPr id="25621" name="Text Box 21"/>
          <p:cNvSpPr txBox="1">
            <a:spLocks noChangeArrowheads="1"/>
          </p:cNvSpPr>
          <p:nvPr/>
        </p:nvSpPr>
        <p:spPr bwMode="auto">
          <a:xfrm>
            <a:off x="3142743" y="2600854"/>
            <a:ext cx="402674"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solidFill>
                  <a:srgbClr val="FF0000"/>
                </a:solidFill>
              </a:rPr>
              <a:t>No</a:t>
            </a:r>
          </a:p>
        </p:txBody>
      </p:sp>
      <p:sp>
        <p:nvSpPr>
          <p:cNvPr id="25622" name="Text Box 22"/>
          <p:cNvSpPr txBox="1">
            <a:spLocks noChangeArrowheads="1"/>
          </p:cNvSpPr>
          <p:nvPr/>
        </p:nvSpPr>
        <p:spPr bwMode="auto">
          <a:xfrm>
            <a:off x="4076457" y="3382699"/>
            <a:ext cx="813044"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solidFill>
                  <a:srgbClr val="FF0000"/>
                </a:solidFill>
              </a:rPr>
              <a:t>Married </a:t>
            </a:r>
          </a:p>
        </p:txBody>
      </p:sp>
      <p:sp>
        <p:nvSpPr>
          <p:cNvPr id="25623" name="Text Box 23"/>
          <p:cNvSpPr txBox="1">
            <a:spLocks noChangeArrowheads="1"/>
          </p:cNvSpPr>
          <p:nvPr/>
        </p:nvSpPr>
        <p:spPr bwMode="auto">
          <a:xfrm>
            <a:off x="2102269" y="3411803"/>
            <a:ext cx="1428596"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Single, Divorced</a:t>
            </a:r>
            <a:endParaRPr lang="en-US" altLang="en-US" sz="1333">
              <a:solidFill>
                <a:schemeClr val="bg2"/>
              </a:solidFill>
            </a:endParaRPr>
          </a:p>
        </p:txBody>
      </p:sp>
      <p:sp>
        <p:nvSpPr>
          <p:cNvPr id="25624" name="Text Box 24"/>
          <p:cNvSpPr txBox="1">
            <a:spLocks noChangeArrowheads="1"/>
          </p:cNvSpPr>
          <p:nvPr/>
        </p:nvSpPr>
        <p:spPr bwMode="auto">
          <a:xfrm>
            <a:off x="1690578" y="4221428"/>
            <a:ext cx="635110"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&lt; 80K</a:t>
            </a:r>
            <a:endParaRPr lang="en-US" altLang="en-US" sz="1333">
              <a:solidFill>
                <a:schemeClr val="bg2"/>
              </a:solidFill>
            </a:endParaRPr>
          </a:p>
        </p:txBody>
      </p:sp>
      <p:sp>
        <p:nvSpPr>
          <p:cNvPr id="25625" name="Text Box 25"/>
          <p:cNvSpPr txBox="1">
            <a:spLocks noChangeArrowheads="1"/>
          </p:cNvSpPr>
          <p:nvPr/>
        </p:nvSpPr>
        <p:spPr bwMode="auto">
          <a:xfrm>
            <a:off x="3312474" y="4221428"/>
            <a:ext cx="635110" cy="297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r" eaLnBrk="0" hangingPunct="0">
              <a:spcBef>
                <a:spcPct val="20000"/>
              </a:spcBef>
              <a:buClr>
                <a:schemeClr val="accent2"/>
              </a:buClr>
              <a:buSzPct val="75000"/>
              <a:buFont typeface="Monotype Sorts" pitchFamily="2" charset="2"/>
              <a:buNone/>
            </a:pPr>
            <a:r>
              <a:rPr lang="en-US" altLang="en-US" sz="1333"/>
              <a:t>&gt; 80K</a:t>
            </a:r>
            <a:endParaRPr lang="en-US" altLang="en-US" sz="1333">
              <a:solidFill>
                <a:schemeClr val="bg2"/>
              </a:solidFill>
            </a:endParaRPr>
          </a:p>
        </p:txBody>
      </p:sp>
      <p:graphicFrame>
        <p:nvGraphicFramePr>
          <p:cNvPr id="25626" name="Object 26"/>
          <p:cNvGraphicFramePr>
            <a:graphicFrameLocks noChangeAspect="1"/>
          </p:cNvGraphicFramePr>
          <p:nvPr/>
        </p:nvGraphicFramePr>
        <p:xfrm>
          <a:off x="4889500" y="1695979"/>
          <a:ext cx="2786063" cy="944563"/>
        </p:xfrm>
        <a:graphic>
          <a:graphicData uri="http://schemas.openxmlformats.org/presentationml/2006/ole">
            <mc:AlternateContent xmlns:mc="http://schemas.openxmlformats.org/markup-compatibility/2006">
              <mc:Choice xmlns:v="urn:schemas-microsoft-com:vml" Requires="v">
                <p:oleObj spid="_x0000_s21609" name="Document" r:id="rId3" imgW="4651200" imgH="1576440" progId="Word.Document.8">
                  <p:embed/>
                </p:oleObj>
              </mc:Choice>
              <mc:Fallback>
                <p:oleObj name="Document" r:id="rId3" imgW="4651200" imgH="15764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500" y="1695979"/>
                        <a:ext cx="2786063"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7" name="Text Box 27"/>
          <p:cNvSpPr txBox="1">
            <a:spLocks noChangeArrowheads="1"/>
          </p:cNvSpPr>
          <p:nvPr/>
        </p:nvSpPr>
        <p:spPr bwMode="auto">
          <a:xfrm>
            <a:off x="4762500" y="1314979"/>
            <a:ext cx="1333500" cy="297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0" hangingPunct="0">
              <a:lnSpc>
                <a:spcPct val="80000"/>
              </a:lnSpc>
              <a:spcBef>
                <a:spcPct val="20000"/>
              </a:spcBef>
              <a:buClr>
                <a:schemeClr val="accent2"/>
              </a:buClr>
              <a:buSzPct val="75000"/>
              <a:buFont typeface="Monotype Sorts" pitchFamily="2" charset="2"/>
              <a:buNone/>
            </a:pPr>
            <a:r>
              <a:rPr lang="en-US" altLang="en-US" sz="1667" b="1">
                <a:solidFill>
                  <a:schemeClr val="tx2"/>
                </a:solidFill>
              </a:rPr>
              <a:t>Test Data</a:t>
            </a:r>
            <a:endParaRPr lang="en-US" altLang="en-US" sz="1667">
              <a:solidFill>
                <a:schemeClr val="bg2"/>
              </a:solidFill>
            </a:endParaRPr>
          </a:p>
        </p:txBody>
      </p:sp>
      <p:sp>
        <p:nvSpPr>
          <p:cNvPr id="25628" name="Line 28"/>
          <p:cNvSpPr>
            <a:spLocks noChangeShapeType="1"/>
          </p:cNvSpPr>
          <p:nvPr/>
        </p:nvSpPr>
        <p:spPr bwMode="auto">
          <a:xfrm flipH="1">
            <a:off x="4508500" y="2521479"/>
            <a:ext cx="2603500" cy="15240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25629" name="Text Box 29"/>
          <p:cNvSpPr txBox="1">
            <a:spLocks noChangeArrowheads="1"/>
          </p:cNvSpPr>
          <p:nvPr/>
        </p:nvSpPr>
        <p:spPr bwMode="auto">
          <a:xfrm>
            <a:off x="5778500" y="3346979"/>
            <a:ext cx="2222500" cy="297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eaLnBrk="0" hangingPunct="0">
              <a:lnSpc>
                <a:spcPct val="80000"/>
              </a:lnSpc>
              <a:spcBef>
                <a:spcPct val="20000"/>
              </a:spcBef>
              <a:buClr>
                <a:schemeClr val="accent2"/>
              </a:buClr>
              <a:buSzPct val="75000"/>
              <a:buFont typeface="Monotype Sorts" pitchFamily="2" charset="2"/>
              <a:buNone/>
            </a:pPr>
            <a:r>
              <a:rPr lang="en-US" altLang="en-US" sz="1667"/>
              <a:t>Assign Cheat to “No”</a:t>
            </a:r>
          </a:p>
        </p:txBody>
      </p:sp>
    </p:spTree>
    <p:extLst>
      <p:ext uri="{BB962C8B-B14F-4D97-AF65-F5344CB8AC3E}">
        <p14:creationId xmlns:p14="http://schemas.microsoft.com/office/powerpoint/2010/main" val="19656781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Decision Tree Classification Task</a:t>
            </a:r>
          </a:p>
        </p:txBody>
      </p:sp>
      <p:graphicFrame>
        <p:nvGraphicFramePr>
          <p:cNvPr id="26627" name="Object 3"/>
          <p:cNvGraphicFramePr>
            <a:graphicFrameLocks noGrp="1" noChangeAspect="1"/>
          </p:cNvGraphicFramePr>
          <p:nvPr>
            <p:ph idx="1"/>
          </p:nvPr>
        </p:nvGraphicFramePr>
        <p:xfrm>
          <a:off x="1705240" y="1333501"/>
          <a:ext cx="5732198" cy="3775604"/>
        </p:xfrm>
        <a:graphic>
          <a:graphicData uri="http://schemas.openxmlformats.org/presentationml/2006/ole">
            <mc:AlternateContent xmlns:mc="http://schemas.openxmlformats.org/markup-compatibility/2006">
              <mc:Choice xmlns:v="urn:schemas-microsoft-com:vml" Requires="v">
                <p:oleObj spid="_x0000_s22633" name="Visio" r:id="rId3" imgW="8424875" imgH="6279741" progId="Visio.Drawing.6">
                  <p:embed/>
                </p:oleObj>
              </mc:Choice>
              <mc:Fallback>
                <p:oleObj name="Visio" r:id="rId3" imgW="8424875" imgH="6279741"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5240" y="1333501"/>
                        <a:ext cx="5732198" cy="377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8" name="Line 4"/>
          <p:cNvSpPr>
            <a:spLocks noChangeShapeType="1"/>
          </p:cNvSpPr>
          <p:nvPr/>
        </p:nvSpPr>
        <p:spPr bwMode="auto">
          <a:xfrm flipH="1">
            <a:off x="6096000" y="1968500"/>
            <a:ext cx="571500" cy="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500"/>
          </a:p>
        </p:txBody>
      </p:sp>
      <p:sp>
        <p:nvSpPr>
          <p:cNvPr id="26629" name="Text Box 5"/>
          <p:cNvSpPr txBox="1">
            <a:spLocks noChangeArrowheads="1"/>
          </p:cNvSpPr>
          <p:nvPr/>
        </p:nvSpPr>
        <p:spPr bwMode="auto">
          <a:xfrm>
            <a:off x="6667500" y="3569229"/>
            <a:ext cx="1016000" cy="271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167" b="1"/>
              <a:t>Decision Tree</a:t>
            </a:r>
          </a:p>
        </p:txBody>
      </p:sp>
    </p:spTree>
    <p:extLst>
      <p:ext uri="{BB962C8B-B14F-4D97-AF65-F5344CB8AC3E}">
        <p14:creationId xmlns:p14="http://schemas.microsoft.com/office/powerpoint/2010/main" val="2271761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762000" y="637253"/>
            <a:ext cx="76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117569" y="2164345"/>
            <a:ext cx="2666703" cy="656655"/>
          </a:xfrm>
          <a:prstGeom prst="rect">
            <a:avLst/>
          </a:prstGeom>
          <a:noFill/>
        </p:spPr>
        <p:txBody>
          <a:bodyPr wrap="square" rtlCol="0">
            <a:spAutoFit/>
          </a:bodyPr>
          <a:lstStyle/>
          <a:p>
            <a:r>
              <a:rPr lang="en-US" sz="3667" dirty="0">
                <a:solidFill>
                  <a:srgbClr val="000000"/>
                </a:solidFill>
              </a:rPr>
              <a:t>C5.0</a:t>
            </a:r>
          </a:p>
        </p:txBody>
      </p:sp>
    </p:spTree>
    <p:extLst>
      <p:ext uri="{BB962C8B-B14F-4D97-AF65-F5344CB8AC3E}">
        <p14:creationId xmlns:p14="http://schemas.microsoft.com/office/powerpoint/2010/main" val="6703573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44083" y="1777999"/>
            <a:ext cx="7090258" cy="3752273"/>
          </a:xfrm>
          <a:prstGeom prst="rect">
            <a:avLst/>
          </a:prstGeom>
          <a:noFill/>
          <a:ln w="9525">
            <a:noFill/>
            <a:miter lim="800000"/>
            <a:headEnd/>
            <a:tailEnd/>
          </a:ln>
        </p:spPr>
      </p:pic>
      <p:sp>
        <p:nvSpPr>
          <p:cNvPr id="7" name="Rectangle 6"/>
          <p:cNvSpPr/>
          <p:nvPr/>
        </p:nvSpPr>
        <p:spPr>
          <a:xfrm>
            <a:off x="762001" y="444301"/>
            <a:ext cx="7850909" cy="1169936"/>
          </a:xfrm>
          <a:prstGeom prst="rect">
            <a:avLst/>
          </a:prstGeom>
        </p:spPr>
        <p:txBody>
          <a:bodyPr wrap="square">
            <a:spAutoFit/>
          </a:bodyPr>
          <a:lstStyle/>
          <a:p>
            <a:r>
              <a:rPr lang="en-IN" sz="1167" dirty="0"/>
              <a:t> A job offer to be considered begins at the root node, where it is then passed through decision nodes that require choices to be made based on the attributes of the job. These choices split the data across branches that indicate potential outcomes of a decision, depicted here as yes or no outcomes, </a:t>
            </a:r>
          </a:p>
          <a:p>
            <a:r>
              <a:rPr lang="en-IN" sz="1167" dirty="0"/>
              <a:t>though in some cases there may be more than two possibilities. In the case a final decision can be made, the tree is terminated by leaf nodes (also known as terminal nodes) that denote the action to be taken as the result of the series of decisions. In the case of a predictive model, the leaf nodes provide the expected result given the series of events in the tree.</a:t>
            </a:r>
          </a:p>
        </p:txBody>
      </p:sp>
    </p:spTree>
    <p:extLst>
      <p:ext uri="{BB962C8B-B14F-4D97-AF65-F5344CB8AC3E}">
        <p14:creationId xmlns:p14="http://schemas.microsoft.com/office/powerpoint/2010/main" val="12325445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2909" y="1731819"/>
            <a:ext cx="6823363" cy="2169825"/>
          </a:xfrm>
          <a:prstGeom prst="rect">
            <a:avLst/>
          </a:prstGeom>
        </p:spPr>
        <p:txBody>
          <a:bodyPr wrap="square">
            <a:spAutoFit/>
          </a:bodyPr>
          <a:lstStyle/>
          <a:p>
            <a:pPr>
              <a:lnSpc>
                <a:spcPct val="150000"/>
              </a:lnSpc>
            </a:pPr>
            <a:r>
              <a:rPr lang="en-IN" sz="1500" dirty="0"/>
              <a:t>• Credit scoring models in which the criteria that causes an applicant to be rejected need to be clearly documented and free from bias </a:t>
            </a:r>
          </a:p>
          <a:p>
            <a:pPr>
              <a:lnSpc>
                <a:spcPct val="150000"/>
              </a:lnSpc>
            </a:pPr>
            <a:r>
              <a:rPr lang="en-IN" sz="1500" dirty="0"/>
              <a:t>• Marketing studies of customer </a:t>
            </a:r>
            <a:r>
              <a:rPr lang="en-IN" sz="1500" dirty="0" smtClean="0"/>
              <a:t>behaviour </a:t>
            </a:r>
            <a:r>
              <a:rPr lang="en-IN" sz="1500" dirty="0"/>
              <a:t>such as satisfaction or churn, which will be shared with management or advertising agencies </a:t>
            </a:r>
          </a:p>
          <a:p>
            <a:pPr>
              <a:lnSpc>
                <a:spcPct val="150000"/>
              </a:lnSpc>
            </a:pPr>
            <a:r>
              <a:rPr lang="en-IN" sz="1500" dirty="0"/>
              <a:t>• Diagnosis of medical conditions based on laboratory measurements, symptoms, or the rate of disease progression</a:t>
            </a:r>
          </a:p>
        </p:txBody>
      </p:sp>
      <p:sp>
        <p:nvSpPr>
          <p:cNvPr id="3" name="TextBox 2"/>
          <p:cNvSpPr txBox="1"/>
          <p:nvPr/>
        </p:nvSpPr>
        <p:spPr>
          <a:xfrm>
            <a:off x="1154546" y="346363"/>
            <a:ext cx="3151908" cy="553998"/>
          </a:xfrm>
          <a:prstGeom prst="rect">
            <a:avLst/>
          </a:prstGeom>
          <a:noFill/>
        </p:spPr>
        <p:txBody>
          <a:bodyPr wrap="square" rtlCol="0">
            <a:spAutoFit/>
          </a:bodyPr>
          <a:lstStyle/>
          <a:p>
            <a:r>
              <a:rPr lang="en-IN" sz="3000" dirty="0"/>
              <a:t>Applications</a:t>
            </a:r>
          </a:p>
        </p:txBody>
      </p:sp>
    </p:spTree>
    <p:extLst>
      <p:ext uri="{BB962C8B-B14F-4D97-AF65-F5344CB8AC3E}">
        <p14:creationId xmlns:p14="http://schemas.microsoft.com/office/powerpoint/2010/main" val="76897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9303" y="461818"/>
            <a:ext cx="2881302" cy="502766"/>
          </a:xfrm>
          <a:prstGeom prst="rect">
            <a:avLst/>
          </a:prstGeom>
        </p:spPr>
        <p:txBody>
          <a:bodyPr wrap="none">
            <a:spAutoFit/>
          </a:bodyPr>
          <a:lstStyle/>
          <a:p>
            <a:r>
              <a:rPr lang="en-IN" sz="2667" dirty="0"/>
              <a:t>Divide and conquer</a:t>
            </a:r>
          </a:p>
        </p:txBody>
      </p:sp>
      <p:sp>
        <p:nvSpPr>
          <p:cNvPr id="3" name="Rectangle 2"/>
          <p:cNvSpPr/>
          <p:nvPr/>
        </p:nvSpPr>
        <p:spPr>
          <a:xfrm>
            <a:off x="1019303" y="1434033"/>
            <a:ext cx="6900879" cy="1823576"/>
          </a:xfrm>
          <a:prstGeom prst="rect">
            <a:avLst/>
          </a:prstGeom>
        </p:spPr>
        <p:txBody>
          <a:bodyPr wrap="square">
            <a:spAutoFit/>
          </a:bodyPr>
          <a:lstStyle/>
          <a:p>
            <a:pPr>
              <a:lnSpc>
                <a:spcPct val="150000"/>
              </a:lnSpc>
            </a:pPr>
            <a:r>
              <a:rPr lang="en-IN" sz="1500" dirty="0"/>
              <a:t>Decision trees are built using a heuristic called </a:t>
            </a:r>
            <a:r>
              <a:rPr lang="en-IN" sz="1500" b="1" dirty="0"/>
              <a:t>recursive partitioning</a:t>
            </a:r>
            <a:r>
              <a:rPr lang="en-IN" sz="1500" dirty="0"/>
              <a:t>. This approach is also commonly known as </a:t>
            </a:r>
            <a:r>
              <a:rPr lang="en-IN" sz="1500" b="1" dirty="0"/>
              <a:t>divide and conquer </a:t>
            </a:r>
            <a:r>
              <a:rPr lang="en-IN" sz="1500" dirty="0"/>
              <a:t>because it splits the data into subsets, which are then split repeatedly into even smaller subsets, and so on and so forth until the process stops when the algorithm determines the data within the subsets are sufficiently homogenous, or another stopping criterion has been met.</a:t>
            </a:r>
          </a:p>
        </p:txBody>
      </p:sp>
    </p:spTree>
    <p:extLst>
      <p:ext uri="{BB962C8B-B14F-4D97-AF65-F5344CB8AC3E}">
        <p14:creationId xmlns:p14="http://schemas.microsoft.com/office/powerpoint/2010/main" val="8833967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6091" y="1318617"/>
            <a:ext cx="7215909" cy="2169825"/>
          </a:xfrm>
          <a:prstGeom prst="rect">
            <a:avLst/>
          </a:prstGeom>
        </p:spPr>
        <p:txBody>
          <a:bodyPr wrap="square">
            <a:spAutoFit/>
          </a:bodyPr>
          <a:lstStyle/>
          <a:p>
            <a:pPr>
              <a:lnSpc>
                <a:spcPct val="150000"/>
              </a:lnSpc>
            </a:pPr>
            <a:r>
              <a:rPr lang="en-IN" sz="1500" dirty="0"/>
              <a:t>To see how splitting a dataset can create a decision tree, imagine a bare root node that will grow into a mature tree. At first, the root node represents the entire dataset, since no splitting has transpired. Next, the decision tree algorithm must choose a feature to split upon; </a:t>
            </a:r>
            <a:r>
              <a:rPr lang="en-IN" sz="1500" b="1" dirty="0"/>
              <a:t>ideally, it chooses the feature most predictive of the target class. The examples are then partitioned into groups according to the distinct values of this feature, and the first set of tree branches are formed</a:t>
            </a:r>
          </a:p>
        </p:txBody>
      </p:sp>
      <p:sp>
        <p:nvSpPr>
          <p:cNvPr id="3" name="TextBox 2"/>
          <p:cNvSpPr txBox="1"/>
          <p:nvPr/>
        </p:nvSpPr>
        <p:spPr>
          <a:xfrm>
            <a:off x="1016000" y="519546"/>
            <a:ext cx="4479637" cy="451342"/>
          </a:xfrm>
          <a:prstGeom prst="rect">
            <a:avLst/>
          </a:prstGeom>
          <a:noFill/>
        </p:spPr>
        <p:txBody>
          <a:bodyPr wrap="square" rtlCol="0">
            <a:spAutoFit/>
          </a:bodyPr>
          <a:lstStyle/>
          <a:p>
            <a:r>
              <a:rPr lang="en-IN" sz="2333" dirty="0"/>
              <a:t>How Decision Tree works</a:t>
            </a:r>
          </a:p>
        </p:txBody>
      </p:sp>
    </p:spTree>
    <p:extLst>
      <p:ext uri="{BB962C8B-B14F-4D97-AF65-F5344CB8AC3E}">
        <p14:creationId xmlns:p14="http://schemas.microsoft.com/office/powerpoint/2010/main" val="32748897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762000" y="637253"/>
            <a:ext cx="76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941597" y="937286"/>
            <a:ext cx="7260807" cy="3580532"/>
          </a:xfrm>
          <a:prstGeom prst="rect">
            <a:avLst/>
          </a:prstGeom>
        </p:spPr>
        <p:txBody>
          <a:bodyPr wrap="square">
            <a:spAutoFit/>
          </a:bodyPr>
          <a:lstStyle/>
          <a:p>
            <a:r>
              <a:rPr lang="en-US" sz="1500" dirty="0">
                <a:solidFill>
                  <a:srgbClr val="000000"/>
                </a:solidFill>
              </a:rPr>
              <a:t>C5.0 is one of the best implementations of the Decision</a:t>
            </a:r>
          </a:p>
          <a:p>
            <a:endParaRPr lang="en-US" sz="1500" dirty="0">
              <a:solidFill>
                <a:srgbClr val="000000"/>
              </a:solidFill>
            </a:endParaRPr>
          </a:p>
          <a:p>
            <a:r>
              <a:rPr lang="en-US" sz="1500" b="1" dirty="0">
                <a:solidFill>
                  <a:srgbClr val="000000"/>
                </a:solidFill>
              </a:rPr>
              <a:t>Tree Building methodology:</a:t>
            </a:r>
          </a:p>
          <a:p>
            <a:endParaRPr lang="en-US" sz="1500" dirty="0">
              <a:solidFill>
                <a:srgbClr val="000000"/>
              </a:solidFill>
            </a:endParaRPr>
          </a:p>
          <a:p>
            <a:r>
              <a:rPr lang="en-US" sz="1500" dirty="0">
                <a:solidFill>
                  <a:srgbClr val="000000"/>
                </a:solidFill>
              </a:rPr>
              <a:t>The first question is which feature to select first?</a:t>
            </a:r>
          </a:p>
          <a:p>
            <a:r>
              <a:rPr lang="en-US" sz="1500" dirty="0">
                <a:solidFill>
                  <a:srgbClr val="000000"/>
                </a:solidFill>
              </a:rPr>
              <a:t>There are various measures to identify the best decision tree splitting candidate.</a:t>
            </a:r>
          </a:p>
          <a:p>
            <a:endParaRPr lang="en-US" sz="1500" dirty="0">
              <a:solidFill>
                <a:srgbClr val="000000"/>
              </a:solidFill>
            </a:endParaRPr>
          </a:p>
          <a:p>
            <a:r>
              <a:rPr lang="en-US" sz="1500" dirty="0">
                <a:solidFill>
                  <a:srgbClr val="000000"/>
                </a:solidFill>
              </a:rPr>
              <a:t>C5.0 uses </a:t>
            </a:r>
            <a:r>
              <a:rPr lang="en-US" sz="1667" b="1" dirty="0">
                <a:solidFill>
                  <a:srgbClr val="000000"/>
                </a:solidFill>
              </a:rPr>
              <a:t>entropy</a:t>
            </a:r>
            <a:r>
              <a:rPr lang="en-US" sz="1500" dirty="0">
                <a:solidFill>
                  <a:srgbClr val="000000"/>
                </a:solidFill>
              </a:rPr>
              <a:t>, a concept borrowed from information theory </a:t>
            </a:r>
            <a:r>
              <a:rPr lang="en-US" sz="1500" b="1" dirty="0">
                <a:solidFill>
                  <a:srgbClr val="000000"/>
                </a:solidFill>
              </a:rPr>
              <a:t>that quantifies the randomness, or disorder, within a set of class values</a:t>
            </a:r>
            <a:r>
              <a:rPr lang="en-US" sz="1500" dirty="0">
                <a:solidFill>
                  <a:srgbClr val="000000"/>
                </a:solidFill>
              </a:rPr>
              <a:t>. </a:t>
            </a:r>
          </a:p>
          <a:p>
            <a:endParaRPr lang="en-US" sz="1500" dirty="0">
              <a:solidFill>
                <a:srgbClr val="000000"/>
              </a:solidFill>
            </a:endParaRPr>
          </a:p>
          <a:p>
            <a:r>
              <a:rPr lang="en-US" sz="1500" b="1" dirty="0">
                <a:solidFill>
                  <a:srgbClr val="000000"/>
                </a:solidFill>
              </a:rPr>
              <a:t>Data sets with high entropy are very diverse and provide little information </a:t>
            </a:r>
            <a:r>
              <a:rPr lang="en-US" sz="1500" dirty="0">
                <a:solidFill>
                  <a:srgbClr val="000000"/>
                </a:solidFill>
              </a:rPr>
              <a:t>about other items that may also belong in the set, as there is no apparent commonality. </a:t>
            </a:r>
          </a:p>
          <a:p>
            <a:endParaRPr lang="en-US" sz="1500" dirty="0">
              <a:solidFill>
                <a:srgbClr val="000000"/>
              </a:solidFill>
            </a:endParaRPr>
          </a:p>
          <a:p>
            <a:r>
              <a:rPr lang="en-US" sz="1500" dirty="0">
                <a:solidFill>
                  <a:srgbClr val="000000"/>
                </a:solidFill>
              </a:rPr>
              <a:t>The decision tree hopes to find splits that reduce entropy, ultimately increasing homogeneity within the groups.</a:t>
            </a:r>
          </a:p>
        </p:txBody>
      </p:sp>
    </p:spTree>
    <p:extLst>
      <p:ext uri="{BB962C8B-B14F-4D97-AF65-F5344CB8AC3E}">
        <p14:creationId xmlns:p14="http://schemas.microsoft.com/office/powerpoint/2010/main" val="13987552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4547"/>
            <a:ext cx="7428178" cy="762000"/>
          </a:xfrm>
        </p:spPr>
        <p:txBody>
          <a:bodyPr>
            <a:normAutofit fontScale="90000"/>
          </a:bodyPr>
          <a:lstStyle/>
          <a:p>
            <a:r>
              <a:rPr lang="en-US" dirty="0" smtClean="0"/>
              <a:t>How do you identify good features</a:t>
            </a:r>
            <a:endParaRPr lang="en-US" dirty="0"/>
          </a:p>
        </p:txBody>
      </p:sp>
      <p:pic>
        <p:nvPicPr>
          <p:cNvPr id="20" name="Picture 19"/>
          <p:cNvPicPr>
            <a:picLocks noChangeAspect="1"/>
          </p:cNvPicPr>
          <p:nvPr/>
        </p:nvPicPr>
        <p:blipFill>
          <a:blip r:embed="rId2"/>
          <a:stretch>
            <a:fillRect/>
          </a:stretch>
        </p:blipFill>
        <p:spPr>
          <a:xfrm>
            <a:off x="2057400" y="1110839"/>
            <a:ext cx="3688023" cy="1267568"/>
          </a:xfrm>
          <a:prstGeom prst="rect">
            <a:avLst/>
          </a:prstGeom>
        </p:spPr>
      </p:pic>
      <p:sp>
        <p:nvSpPr>
          <p:cNvPr id="21" name="TextBox 20"/>
          <p:cNvSpPr txBox="1"/>
          <p:nvPr/>
        </p:nvSpPr>
        <p:spPr>
          <a:xfrm>
            <a:off x="838200" y="2552700"/>
            <a:ext cx="7086600" cy="1477328"/>
          </a:xfrm>
          <a:prstGeom prst="rect">
            <a:avLst/>
          </a:prstGeom>
          <a:noFill/>
        </p:spPr>
        <p:txBody>
          <a:bodyPr wrap="square" rtlCol="0">
            <a:spAutoFit/>
          </a:bodyPr>
          <a:lstStyle/>
          <a:p>
            <a:r>
              <a:rPr lang="en-US" dirty="0" smtClean="0"/>
              <a:t>My aim is to determine whether given ball is useful for playing.</a:t>
            </a:r>
          </a:p>
          <a:p>
            <a:r>
              <a:rPr lang="en-US" dirty="0" smtClean="0"/>
              <a:t>Now, </a:t>
            </a:r>
          </a:p>
          <a:p>
            <a:endParaRPr lang="en-US" dirty="0" smtClean="0"/>
          </a:p>
          <a:p>
            <a:r>
              <a:rPr lang="en-US" dirty="0" smtClean="0"/>
              <a:t>Which are the above columns are most helpful to carryout above objective? </a:t>
            </a:r>
            <a:endParaRPr lang="en-US" dirty="0"/>
          </a:p>
        </p:txBody>
      </p:sp>
    </p:spTree>
    <p:extLst>
      <p:ext uri="{BB962C8B-B14F-4D97-AF65-F5344CB8AC3E}">
        <p14:creationId xmlns:p14="http://schemas.microsoft.com/office/powerpoint/2010/main" val="31836606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333500"/>
            <a:ext cx="7428178" cy="762000"/>
          </a:xfrm>
        </p:spPr>
        <p:txBody>
          <a:bodyPr>
            <a:normAutofit fontScale="90000"/>
          </a:bodyPr>
          <a:lstStyle/>
          <a:p>
            <a:r>
              <a:rPr lang="en-US" dirty="0" smtClean="0"/>
              <a:t>Can we quantify the usefulness of columns / Features?</a:t>
            </a:r>
            <a:endParaRPr lang="en-US" dirty="0"/>
          </a:p>
        </p:txBody>
      </p:sp>
    </p:spTree>
    <p:extLst>
      <p:ext uri="{BB962C8B-B14F-4D97-AF65-F5344CB8AC3E}">
        <p14:creationId xmlns:p14="http://schemas.microsoft.com/office/powerpoint/2010/main" val="1331830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4547"/>
            <a:ext cx="7428178" cy="800632"/>
          </a:xfrm>
        </p:spPr>
        <p:txBody>
          <a:bodyPr vert="horz" lIns="76200" tIns="45720" rIns="274320" bIns="45720" rtlCol="0" anchor="ctr">
            <a:normAutofit/>
          </a:bodyPr>
          <a:lstStyle/>
          <a:p>
            <a:pPr>
              <a:defRPr/>
            </a:pPr>
            <a:r>
              <a:rPr lang="en-US" sz="2667" dirty="0"/>
              <a:t>   Dating the Data!</a:t>
            </a:r>
          </a:p>
        </p:txBody>
      </p:sp>
      <p:sp>
        <p:nvSpPr>
          <p:cNvPr id="5" name="Rectangle 4"/>
          <p:cNvSpPr/>
          <p:nvPr/>
        </p:nvSpPr>
        <p:spPr>
          <a:xfrm>
            <a:off x="1274560" y="1185324"/>
            <a:ext cx="1422241" cy="5334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defTabSz="380985">
              <a:defRPr/>
            </a:pPr>
            <a:r>
              <a:rPr lang="en-US" sz="2000" b="1" dirty="0">
                <a:solidFill>
                  <a:prstClr val="black"/>
                </a:solidFill>
              </a:rPr>
              <a:t>Insights</a:t>
            </a:r>
          </a:p>
        </p:txBody>
      </p:sp>
      <p:sp>
        <p:nvSpPr>
          <p:cNvPr id="6" name="Rectangle 5"/>
          <p:cNvSpPr/>
          <p:nvPr/>
        </p:nvSpPr>
        <p:spPr>
          <a:xfrm>
            <a:off x="3542167" y="1185324"/>
            <a:ext cx="1295400" cy="5334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defTabSz="380985">
              <a:defRPr/>
            </a:pPr>
            <a:r>
              <a:rPr lang="en-US" sz="2000" b="1" dirty="0">
                <a:solidFill>
                  <a:prstClr val="black"/>
                </a:solidFill>
              </a:rPr>
              <a:t>Features</a:t>
            </a:r>
          </a:p>
        </p:txBody>
      </p:sp>
      <p:sp>
        <p:nvSpPr>
          <p:cNvPr id="7" name="Rectangle 6"/>
          <p:cNvSpPr/>
          <p:nvPr/>
        </p:nvSpPr>
        <p:spPr>
          <a:xfrm>
            <a:off x="3542167" y="2367601"/>
            <a:ext cx="1295400" cy="5334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defTabSz="380985">
              <a:defRPr/>
            </a:pPr>
            <a:r>
              <a:rPr lang="en-US" sz="2000" b="1" dirty="0">
                <a:solidFill>
                  <a:prstClr val="black"/>
                </a:solidFill>
              </a:rPr>
              <a:t>Models</a:t>
            </a:r>
          </a:p>
        </p:txBody>
      </p:sp>
      <p:sp>
        <p:nvSpPr>
          <p:cNvPr id="8" name="Rectangle 7"/>
          <p:cNvSpPr/>
          <p:nvPr/>
        </p:nvSpPr>
        <p:spPr>
          <a:xfrm>
            <a:off x="3415498" y="3595277"/>
            <a:ext cx="1548738" cy="5334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defTabSz="380985">
              <a:defRPr/>
            </a:pPr>
            <a:r>
              <a:rPr lang="en-US" sz="2000" b="1" dirty="0">
                <a:solidFill>
                  <a:prstClr val="black"/>
                </a:solidFill>
              </a:rPr>
              <a:t>Predictions</a:t>
            </a:r>
          </a:p>
        </p:txBody>
      </p:sp>
      <p:sp>
        <p:nvSpPr>
          <p:cNvPr id="10" name="Rectangle 9"/>
          <p:cNvSpPr/>
          <p:nvPr/>
        </p:nvSpPr>
        <p:spPr>
          <a:xfrm>
            <a:off x="5356058" y="1185324"/>
            <a:ext cx="1541667" cy="533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380985">
              <a:defRPr/>
            </a:pPr>
            <a:r>
              <a:rPr lang="en-US" sz="1667" b="1" dirty="0">
                <a:solidFill>
                  <a:prstClr val="black"/>
                </a:solidFill>
              </a:rPr>
              <a:t>Domain</a:t>
            </a:r>
          </a:p>
          <a:p>
            <a:pPr algn="ctr" defTabSz="380985">
              <a:defRPr/>
            </a:pPr>
            <a:r>
              <a:rPr lang="en-US" sz="1667" b="1" dirty="0">
                <a:solidFill>
                  <a:prstClr val="black"/>
                </a:solidFill>
              </a:rPr>
              <a:t>Knowledge</a:t>
            </a:r>
          </a:p>
        </p:txBody>
      </p:sp>
      <p:cxnSp>
        <p:nvCxnSpPr>
          <p:cNvPr id="12" name="Straight Arrow Connector 11"/>
          <p:cNvCxnSpPr>
            <a:stCxn id="96" idx="1"/>
            <a:endCxn id="5" idx="2"/>
          </p:cNvCxnSpPr>
          <p:nvPr/>
        </p:nvCxnSpPr>
        <p:spPr>
          <a:xfrm flipV="1">
            <a:off x="1980334" y="1718725"/>
            <a:ext cx="5348" cy="656176"/>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a:off x="2696801" y="1452024"/>
            <a:ext cx="845366" cy="0"/>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1"/>
            <a:endCxn id="6" idx="3"/>
          </p:cNvCxnSpPr>
          <p:nvPr/>
        </p:nvCxnSpPr>
        <p:spPr>
          <a:xfrm flipH="1">
            <a:off x="4837567" y="1452024"/>
            <a:ext cx="518492" cy="0"/>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6" idx="2"/>
            <a:endCxn id="7" idx="0"/>
          </p:cNvCxnSpPr>
          <p:nvPr/>
        </p:nvCxnSpPr>
        <p:spPr>
          <a:xfrm>
            <a:off x="4189867" y="1718724"/>
            <a:ext cx="0" cy="648877"/>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5896498" y="4675753"/>
            <a:ext cx="2377108" cy="6350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380985">
              <a:defRPr/>
            </a:pPr>
            <a:r>
              <a:rPr lang="en-US" sz="1667" b="1" dirty="0">
                <a:solidFill>
                  <a:prstClr val="black"/>
                </a:solidFill>
              </a:rPr>
              <a:t>Business Objectives</a:t>
            </a:r>
          </a:p>
          <a:p>
            <a:pPr algn="ctr" defTabSz="380985">
              <a:defRPr/>
            </a:pPr>
            <a:r>
              <a:rPr lang="en-US" sz="1667" b="1" dirty="0">
                <a:solidFill>
                  <a:prstClr val="black"/>
                </a:solidFill>
              </a:rPr>
              <a:t>Business Constraints</a:t>
            </a:r>
          </a:p>
        </p:txBody>
      </p:sp>
      <p:cxnSp>
        <p:nvCxnSpPr>
          <p:cNvPr id="38" name="Shape 37"/>
          <p:cNvCxnSpPr>
            <a:stCxn id="96" idx="4"/>
            <a:endCxn id="7" idx="1"/>
          </p:cNvCxnSpPr>
          <p:nvPr/>
        </p:nvCxnSpPr>
        <p:spPr>
          <a:xfrm flipV="1">
            <a:off x="2642652" y="2634301"/>
            <a:ext cx="899515" cy="7299"/>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7" idx="2"/>
            <a:endCxn id="8" idx="0"/>
          </p:cNvCxnSpPr>
          <p:nvPr/>
        </p:nvCxnSpPr>
        <p:spPr>
          <a:xfrm>
            <a:off x="4189867" y="2901001"/>
            <a:ext cx="0" cy="694276"/>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42" name="Shape 41"/>
          <p:cNvCxnSpPr>
            <a:stCxn id="8" idx="2"/>
            <a:endCxn id="108" idx="0"/>
          </p:cNvCxnSpPr>
          <p:nvPr/>
        </p:nvCxnSpPr>
        <p:spPr>
          <a:xfrm>
            <a:off x="4189867" y="4128677"/>
            <a:ext cx="0" cy="490168"/>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23" idx="1"/>
            <a:endCxn id="108" idx="3"/>
          </p:cNvCxnSpPr>
          <p:nvPr/>
        </p:nvCxnSpPr>
        <p:spPr>
          <a:xfrm flipH="1">
            <a:off x="5420889" y="4993253"/>
            <a:ext cx="475608" cy="6592"/>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67" name="Rectangle 66"/>
          <p:cNvSpPr/>
          <p:nvPr/>
        </p:nvSpPr>
        <p:spPr>
          <a:xfrm>
            <a:off x="1275758" y="3595277"/>
            <a:ext cx="1408810" cy="508000"/>
          </a:xfrm>
          <a:prstGeom prst="rect">
            <a:avLst/>
          </a:prstGeom>
        </p:spPr>
        <p:style>
          <a:lnRef idx="1">
            <a:schemeClr val="accent4"/>
          </a:lnRef>
          <a:fillRef idx="3">
            <a:schemeClr val="accent4"/>
          </a:fillRef>
          <a:effectRef idx="2">
            <a:schemeClr val="accent4"/>
          </a:effectRef>
          <a:fontRef idx="minor">
            <a:schemeClr val="lt1"/>
          </a:fontRef>
        </p:style>
        <p:txBody>
          <a:bodyPr anchor="ctr"/>
          <a:lstStyle/>
          <a:p>
            <a:pPr algn="ctr" defTabSz="380985">
              <a:defRPr/>
            </a:pPr>
            <a:r>
              <a:rPr lang="en-US" sz="2000" b="1" dirty="0">
                <a:solidFill>
                  <a:prstClr val="black"/>
                </a:solidFill>
              </a:rPr>
              <a:t>Feedback</a:t>
            </a:r>
          </a:p>
        </p:txBody>
      </p:sp>
      <p:cxnSp>
        <p:nvCxnSpPr>
          <p:cNvPr id="69" name="Elbow Connector 68"/>
          <p:cNvCxnSpPr>
            <a:stCxn id="108" idx="1"/>
            <a:endCxn id="67" idx="2"/>
          </p:cNvCxnSpPr>
          <p:nvPr/>
        </p:nvCxnSpPr>
        <p:spPr>
          <a:xfrm rot="10800000">
            <a:off x="1980164" y="4103277"/>
            <a:ext cx="978681" cy="896568"/>
          </a:xfrm>
          <a:prstGeom prst="bentConnector2">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a:stCxn id="67" idx="0"/>
            <a:endCxn id="96" idx="3"/>
          </p:cNvCxnSpPr>
          <p:nvPr/>
        </p:nvCxnSpPr>
        <p:spPr>
          <a:xfrm flipV="1">
            <a:off x="1980163" y="2908300"/>
            <a:ext cx="171" cy="686977"/>
          </a:xfrm>
          <a:prstGeom prst="straightConnector1">
            <a:avLst/>
          </a:prstGeom>
          <a:ln w="28575" cmpd="sng">
            <a:solidFill>
              <a:srgbClr val="000000"/>
            </a:solidFill>
            <a:headEnd type="none"/>
            <a:tailEnd type="triangle" w="lg" len="lg"/>
          </a:ln>
        </p:spPr>
        <p:style>
          <a:lnRef idx="2">
            <a:schemeClr val="accent1"/>
          </a:lnRef>
          <a:fillRef idx="0">
            <a:schemeClr val="accent1"/>
          </a:fillRef>
          <a:effectRef idx="1">
            <a:schemeClr val="accent1"/>
          </a:effectRef>
          <a:fontRef idx="minor">
            <a:schemeClr val="tx1"/>
          </a:fontRef>
        </p:style>
      </p:cxnSp>
      <p:sp>
        <p:nvSpPr>
          <p:cNvPr id="96" name="Can 95"/>
          <p:cNvSpPr/>
          <p:nvPr/>
        </p:nvSpPr>
        <p:spPr>
          <a:xfrm>
            <a:off x="1318015" y="2374900"/>
            <a:ext cx="1324637" cy="533400"/>
          </a:xfrm>
          <a:prstGeom prst="can">
            <a:avLst/>
          </a:prstGeom>
        </p:spPr>
        <p:style>
          <a:lnRef idx="1">
            <a:schemeClr val="accent5"/>
          </a:lnRef>
          <a:fillRef idx="3">
            <a:schemeClr val="accent5"/>
          </a:fillRef>
          <a:effectRef idx="2">
            <a:schemeClr val="accent5"/>
          </a:effectRef>
          <a:fontRef idx="minor">
            <a:schemeClr val="lt1"/>
          </a:fontRef>
        </p:style>
        <p:txBody>
          <a:bodyPr anchor="ctr"/>
          <a:lstStyle/>
          <a:p>
            <a:pPr algn="ctr" defTabSz="380985">
              <a:defRPr/>
            </a:pPr>
            <a:r>
              <a:rPr lang="en-US" sz="2000" b="1" dirty="0">
                <a:solidFill>
                  <a:srgbClr val="FFFFFF"/>
                </a:solidFill>
              </a:rPr>
              <a:t>Data</a:t>
            </a:r>
          </a:p>
        </p:txBody>
      </p:sp>
      <p:sp>
        <p:nvSpPr>
          <p:cNvPr id="108" name="Diamond 107"/>
          <p:cNvSpPr/>
          <p:nvPr/>
        </p:nvSpPr>
        <p:spPr>
          <a:xfrm>
            <a:off x="2958844" y="4618845"/>
            <a:ext cx="2462046" cy="762000"/>
          </a:xfrm>
          <a:prstGeom prst="diamond">
            <a:avLst/>
          </a:prstGeom>
          <a:solidFill>
            <a:srgbClr val="660066"/>
          </a:solidFill>
        </p:spPr>
        <p:style>
          <a:lnRef idx="1">
            <a:schemeClr val="accent5"/>
          </a:lnRef>
          <a:fillRef idx="3">
            <a:schemeClr val="accent5"/>
          </a:fillRef>
          <a:effectRef idx="2">
            <a:schemeClr val="accent5"/>
          </a:effectRef>
          <a:fontRef idx="minor">
            <a:schemeClr val="lt1"/>
          </a:fontRef>
        </p:style>
        <p:txBody>
          <a:bodyPr anchor="ctr"/>
          <a:lstStyle/>
          <a:p>
            <a:pPr algn="ctr" defTabSz="380985">
              <a:defRPr/>
            </a:pPr>
            <a:r>
              <a:rPr lang="en-US" sz="2000" b="1" dirty="0">
                <a:solidFill>
                  <a:srgbClr val="FFFFFF"/>
                </a:solidFill>
              </a:rPr>
              <a:t>Decision</a:t>
            </a:r>
          </a:p>
        </p:txBody>
      </p:sp>
      <p:sp>
        <p:nvSpPr>
          <p:cNvPr id="3" name="Oval 2"/>
          <p:cNvSpPr/>
          <p:nvPr/>
        </p:nvSpPr>
        <p:spPr>
          <a:xfrm>
            <a:off x="953894" y="905791"/>
            <a:ext cx="2067728" cy="2204760"/>
          </a:xfrm>
          <a:prstGeom prst="ellipse">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380985"/>
            <a:endParaRPr lang="en-US" sz="1500">
              <a:solidFill>
                <a:prstClr val="white"/>
              </a:solidFill>
            </a:endParaRPr>
          </a:p>
        </p:txBody>
      </p:sp>
    </p:spTree>
    <p:extLst>
      <p:ext uri="{BB962C8B-B14F-4D97-AF65-F5344CB8AC3E}">
        <p14:creationId xmlns:p14="http://schemas.microsoft.com/office/powerpoint/2010/main" val="156969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74547"/>
            <a:ext cx="7428178" cy="762000"/>
          </a:xfrm>
        </p:spPr>
        <p:txBody>
          <a:bodyPr>
            <a:normAutofit/>
          </a:bodyPr>
          <a:lstStyle/>
          <a:p>
            <a:r>
              <a:rPr lang="en-US" dirty="0" smtClean="0"/>
              <a:t>Entropy of a Distribution</a:t>
            </a:r>
            <a:endParaRPr lang="en-US" dirty="0"/>
          </a:p>
        </p:txBody>
      </p:sp>
      <p:sp>
        <p:nvSpPr>
          <p:cNvPr id="5" name="Text Placeholder 4"/>
          <p:cNvSpPr>
            <a:spLocks noGrp="1"/>
          </p:cNvSpPr>
          <p:nvPr>
            <p:ph idx="1"/>
          </p:nvPr>
        </p:nvSpPr>
        <p:spPr>
          <a:xfrm>
            <a:off x="228600" y="876300"/>
            <a:ext cx="6781048" cy="3950405"/>
          </a:xfrm>
        </p:spPr>
        <p:txBody>
          <a:bodyPr>
            <a:normAutofit/>
          </a:bodyPr>
          <a:lstStyle/>
          <a:p>
            <a:pPr marL="0" indent="0">
              <a:buNone/>
            </a:pPr>
            <a:r>
              <a:rPr lang="en-US" dirty="0" smtClean="0"/>
              <a:t>Consider a UNIVERSE of possible events (dice = {1, 2, …, 6})</a:t>
            </a:r>
          </a:p>
          <a:p>
            <a:pPr>
              <a:buFont typeface="Wingdings" charset="2"/>
              <a:buChar char="§"/>
            </a:pPr>
            <a:r>
              <a:rPr lang="en-US" dirty="0" smtClean="0"/>
              <a:t>Probability of an event: </a:t>
            </a:r>
          </a:p>
          <a:p>
            <a:pPr>
              <a:buFont typeface="Wingdings" charset="2"/>
              <a:buChar char="§"/>
            </a:pPr>
            <a:r>
              <a:rPr lang="en-US" dirty="0" smtClean="0"/>
              <a:t>Number of bits to transmit that event: </a:t>
            </a:r>
          </a:p>
          <a:p>
            <a:pPr>
              <a:buFont typeface="Wingdings" charset="2"/>
              <a:buChar char="§"/>
            </a:pPr>
            <a:r>
              <a:rPr lang="en-US" dirty="0" smtClean="0"/>
              <a:t>Expected Number of bits for all events?</a:t>
            </a:r>
          </a:p>
          <a:p>
            <a:pPr marL="0" indent="0">
              <a:buNone/>
            </a:pPr>
            <a:r>
              <a:rPr lang="en-US" dirty="0" smtClean="0"/>
              <a:t>The </a:t>
            </a:r>
            <a:r>
              <a:rPr lang="en-US" b="1" dirty="0" smtClean="0">
                <a:solidFill>
                  <a:srgbClr val="FF0000"/>
                </a:solidFill>
              </a:rPr>
              <a:t>Entropy </a:t>
            </a:r>
            <a:r>
              <a:rPr lang="en-US" dirty="0" smtClean="0"/>
              <a:t>is the </a:t>
            </a:r>
            <a:r>
              <a:rPr lang="en-US" b="1" dirty="0" smtClean="0">
                <a:solidFill>
                  <a:srgbClr val="FF0000"/>
                </a:solidFill>
              </a:rPr>
              <a:t>Expected Information Content </a:t>
            </a:r>
            <a:r>
              <a:rPr lang="en-US" dirty="0" smtClean="0"/>
              <a:t>of all events</a:t>
            </a:r>
          </a:p>
        </p:txBody>
      </p:sp>
      <p:graphicFrame>
        <p:nvGraphicFramePr>
          <p:cNvPr id="15" name="Object 14"/>
          <p:cNvGraphicFramePr>
            <a:graphicFrameLocks noChangeAspect="1"/>
          </p:cNvGraphicFramePr>
          <p:nvPr>
            <p:extLst>
              <p:ext uri="{D42A27DB-BD31-4B8C-83A1-F6EECF244321}">
                <p14:modId xmlns:p14="http://schemas.microsoft.com/office/powerpoint/2010/main" val="284379201"/>
              </p:ext>
            </p:extLst>
          </p:nvPr>
        </p:nvGraphicFramePr>
        <p:xfrm>
          <a:off x="4267200" y="1837531"/>
          <a:ext cx="1240896" cy="603250"/>
        </p:xfrm>
        <a:graphic>
          <a:graphicData uri="http://schemas.openxmlformats.org/presentationml/2006/ole">
            <mc:AlternateContent xmlns:mc="http://schemas.openxmlformats.org/markup-compatibility/2006">
              <mc:Choice xmlns:v="urn:schemas-microsoft-com:vml" Requires="v">
                <p:oleObj spid="_x0000_s53295" name="Equation" r:id="rId3" imgW="804240" imgH="383760" progId="">
                  <p:embed/>
                </p:oleObj>
              </mc:Choice>
              <mc:Fallback>
                <p:oleObj name="Equation" r:id="rId3" imgW="804240" imgH="3837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837531"/>
                        <a:ext cx="1240896"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61941931"/>
              </p:ext>
            </p:extLst>
          </p:nvPr>
        </p:nvGraphicFramePr>
        <p:xfrm>
          <a:off x="6172200" y="2491357"/>
          <a:ext cx="1822979" cy="350573"/>
        </p:xfrm>
        <a:graphic>
          <a:graphicData uri="http://schemas.openxmlformats.org/presentationml/2006/ole">
            <mc:AlternateContent xmlns:mc="http://schemas.openxmlformats.org/markup-compatibility/2006">
              <mc:Choice xmlns:v="urn:schemas-microsoft-com:vml" Requires="v">
                <p:oleObj spid="_x0000_s53296" name="Equation" r:id="rId5" imgW="1179360" imgH="219240" progId="">
                  <p:embed/>
                </p:oleObj>
              </mc:Choice>
              <mc:Fallback>
                <p:oleObj name="Equation" r:id="rId5" imgW="1179360" imgH="21924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2491357"/>
                        <a:ext cx="1822979" cy="3505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242515063"/>
              </p:ext>
            </p:extLst>
          </p:nvPr>
        </p:nvGraphicFramePr>
        <p:xfrm>
          <a:off x="1860153" y="4396740"/>
          <a:ext cx="4814093" cy="718343"/>
        </p:xfrm>
        <a:graphic>
          <a:graphicData uri="http://schemas.openxmlformats.org/presentationml/2006/ole">
            <mc:AlternateContent xmlns:mc="http://schemas.openxmlformats.org/markup-compatibility/2006">
              <mc:Choice xmlns:v="urn:schemas-microsoft-com:vml" Requires="v">
                <p:oleObj spid="_x0000_s53297" name="Equation" r:id="rId7" imgW="3135960" imgH="456840" progId="">
                  <p:embed/>
                </p:oleObj>
              </mc:Choice>
              <mc:Fallback>
                <p:oleObj name="Equation" r:id="rId7" imgW="3135960" imgH="45684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0153" y="4396740"/>
                        <a:ext cx="4814093" cy="718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9858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74547"/>
            <a:ext cx="7428178" cy="762000"/>
          </a:xfrm>
        </p:spPr>
        <p:txBody>
          <a:bodyPr>
            <a:normAutofit/>
          </a:bodyPr>
          <a:lstStyle/>
          <a:p>
            <a:r>
              <a:rPr lang="en-US" dirty="0"/>
              <a:t>In </a:t>
            </a:r>
            <a:r>
              <a:rPr lang="en-US" dirty="0" smtClean="0"/>
              <a:t>General..</a:t>
            </a:r>
            <a:endParaRPr lang="en-US" dirty="0"/>
          </a:p>
        </p:txBody>
      </p:sp>
      <p:sp>
        <p:nvSpPr>
          <p:cNvPr id="6" name="Rectangle 5"/>
          <p:cNvSpPr/>
          <p:nvPr/>
        </p:nvSpPr>
        <p:spPr>
          <a:xfrm>
            <a:off x="228600" y="723900"/>
            <a:ext cx="4800600" cy="646331"/>
          </a:xfrm>
          <a:prstGeom prst="rect">
            <a:avLst/>
          </a:prstGeom>
        </p:spPr>
        <p:txBody>
          <a:bodyPr wrap="square">
            <a:spAutoFit/>
          </a:bodyPr>
          <a:lstStyle/>
          <a:p>
            <a:endParaRPr lang="en-US" dirty="0" smtClean="0"/>
          </a:p>
          <a:p>
            <a:r>
              <a:rPr lang="en-US" dirty="0" smtClean="0"/>
              <a:t>How </a:t>
            </a:r>
            <a:r>
              <a:rPr lang="en-US" dirty="0"/>
              <a:t>do we measure the information?</a:t>
            </a:r>
          </a:p>
        </p:txBody>
      </p:sp>
      <p:sp>
        <p:nvSpPr>
          <p:cNvPr id="8" name="Rectangle 7"/>
          <p:cNvSpPr/>
          <p:nvPr/>
        </p:nvSpPr>
        <p:spPr>
          <a:xfrm>
            <a:off x="609600" y="1638300"/>
            <a:ext cx="7924800" cy="3385542"/>
          </a:xfrm>
          <a:prstGeom prst="rect">
            <a:avLst/>
          </a:prstGeom>
        </p:spPr>
        <p:txBody>
          <a:bodyPr wrap="square">
            <a:spAutoFit/>
          </a:bodyPr>
          <a:lstStyle/>
          <a:p>
            <a:r>
              <a:rPr lang="en-US" sz="1400" b="1" dirty="0"/>
              <a:t>When something </a:t>
            </a:r>
            <a:r>
              <a:rPr lang="en-US" sz="1400" b="1" dirty="0" smtClean="0"/>
              <a:t>unexpected happens</a:t>
            </a:r>
            <a:r>
              <a:rPr lang="en-US" sz="1400" b="1" dirty="0"/>
              <a:t>, we say it's a big news. </a:t>
            </a:r>
            <a:endParaRPr lang="en-US" sz="1400" b="1" dirty="0" smtClean="0"/>
          </a:p>
          <a:p>
            <a:endParaRPr lang="en-US" sz="1400" b="1" dirty="0"/>
          </a:p>
          <a:p>
            <a:r>
              <a:rPr lang="en-US" sz="1400" b="1" dirty="0" smtClean="0"/>
              <a:t>Also</a:t>
            </a:r>
            <a:r>
              <a:rPr lang="en-US" sz="1400" b="1" dirty="0"/>
              <a:t>, when we say something </a:t>
            </a:r>
            <a:r>
              <a:rPr lang="en-US" sz="1400" b="1" dirty="0" smtClean="0"/>
              <a:t>easily predictable</a:t>
            </a:r>
            <a:r>
              <a:rPr lang="en-US" sz="1400" b="1" dirty="0"/>
              <a:t>, it's not really interesting. </a:t>
            </a:r>
            <a:endParaRPr lang="en-US" sz="1400" b="1" dirty="0" smtClean="0"/>
          </a:p>
          <a:p>
            <a:endParaRPr lang="en-US" sz="1400" dirty="0"/>
          </a:p>
          <a:p>
            <a:r>
              <a:rPr lang="en-US" sz="1400" dirty="0" smtClean="0"/>
              <a:t>So </a:t>
            </a:r>
            <a:r>
              <a:rPr lang="en-US" sz="1400" dirty="0"/>
              <a:t>to quantify this interesting-ness, the function should satisfy</a:t>
            </a:r>
          </a:p>
          <a:p>
            <a:endParaRPr lang="en-US" sz="1400" dirty="0"/>
          </a:p>
          <a:p>
            <a:pPr marL="171450" indent="-171450">
              <a:buFont typeface="Wingdings" panose="05000000000000000000" pitchFamily="2" charset="2"/>
              <a:buChar char="ü"/>
            </a:pPr>
            <a:r>
              <a:rPr lang="en-US" sz="1400" dirty="0">
                <a:solidFill>
                  <a:schemeClr val="accent4">
                    <a:lumMod val="50000"/>
                  </a:schemeClr>
                </a:solidFill>
              </a:rPr>
              <a:t>if the probability of the event is 1 (predictable), then </a:t>
            </a:r>
            <a:r>
              <a:rPr lang="en-US" sz="1400" b="1" i="1" dirty="0">
                <a:solidFill>
                  <a:schemeClr val="accent4">
                    <a:lumMod val="50000"/>
                  </a:schemeClr>
                </a:solidFill>
              </a:rPr>
              <a:t>the</a:t>
            </a:r>
            <a:r>
              <a:rPr lang="en-US" sz="1400" dirty="0">
                <a:solidFill>
                  <a:schemeClr val="accent4">
                    <a:lumMod val="50000"/>
                  </a:schemeClr>
                </a:solidFill>
              </a:rPr>
              <a:t> function gives </a:t>
            </a:r>
            <a:r>
              <a:rPr lang="en-US" sz="1400" dirty="0" smtClean="0">
                <a:solidFill>
                  <a:schemeClr val="accent4">
                    <a:lumMod val="50000"/>
                  </a:schemeClr>
                </a:solidFill>
              </a:rPr>
              <a:t>0</a:t>
            </a:r>
          </a:p>
          <a:p>
            <a:pPr marL="171450" indent="-171450">
              <a:buFont typeface="Wingdings" panose="05000000000000000000" pitchFamily="2" charset="2"/>
              <a:buChar char="ü"/>
            </a:pPr>
            <a:endParaRPr lang="en-US" sz="1400" dirty="0">
              <a:solidFill>
                <a:schemeClr val="accent4">
                  <a:lumMod val="50000"/>
                </a:schemeClr>
              </a:solidFill>
            </a:endParaRPr>
          </a:p>
          <a:p>
            <a:pPr marL="171450" indent="-171450">
              <a:buFont typeface="Wingdings" panose="05000000000000000000" pitchFamily="2" charset="2"/>
              <a:buChar char="ü"/>
            </a:pPr>
            <a:r>
              <a:rPr lang="en-US" sz="1400" dirty="0">
                <a:solidFill>
                  <a:schemeClr val="accent4">
                    <a:lumMod val="50000"/>
                  </a:schemeClr>
                </a:solidFill>
              </a:rPr>
              <a:t>if the probability of the event is close to 0, then the function should give high </a:t>
            </a:r>
            <a:r>
              <a:rPr lang="en-US" sz="1400" dirty="0" smtClean="0">
                <a:solidFill>
                  <a:schemeClr val="accent4">
                    <a:lumMod val="50000"/>
                  </a:schemeClr>
                </a:solidFill>
              </a:rPr>
              <a:t>number</a:t>
            </a:r>
          </a:p>
          <a:p>
            <a:pPr marL="171450" indent="-171450">
              <a:buFont typeface="Wingdings" panose="05000000000000000000" pitchFamily="2" charset="2"/>
              <a:buChar char="ü"/>
            </a:pPr>
            <a:endParaRPr lang="en-US" sz="1400" dirty="0">
              <a:solidFill>
                <a:schemeClr val="accent4">
                  <a:lumMod val="50000"/>
                </a:schemeClr>
              </a:solidFill>
            </a:endParaRPr>
          </a:p>
          <a:p>
            <a:pPr marL="171450" indent="-171450">
              <a:buFont typeface="Wingdings" panose="05000000000000000000" pitchFamily="2" charset="2"/>
              <a:buChar char="ü"/>
            </a:pPr>
            <a:r>
              <a:rPr lang="en-US" sz="1400" dirty="0">
                <a:solidFill>
                  <a:schemeClr val="accent4">
                    <a:lumMod val="50000"/>
                  </a:schemeClr>
                </a:solidFill>
              </a:rPr>
              <a:t>if probability 0.5 events happens it give one bit of information.</a:t>
            </a:r>
          </a:p>
          <a:p>
            <a:endParaRPr lang="en-US" sz="1400" dirty="0" smtClean="0"/>
          </a:p>
          <a:p>
            <a:r>
              <a:rPr lang="en-US" sz="1400" dirty="0" smtClean="0"/>
              <a:t>One </a:t>
            </a:r>
            <a:r>
              <a:rPr lang="en-US" sz="1400" dirty="0"/>
              <a:t>natural measure that satisfy the constraints </a:t>
            </a:r>
            <a:r>
              <a:rPr lang="en-US" sz="1400" dirty="0" smtClean="0"/>
              <a:t>is    I(X</a:t>
            </a:r>
            <a:r>
              <a:rPr lang="en-US" sz="1400" dirty="0"/>
              <a:t>) = </a:t>
            </a:r>
            <a:r>
              <a:rPr lang="en-US" sz="1600" b="1" dirty="0"/>
              <a:t>-log_2(p</a:t>
            </a:r>
            <a:r>
              <a:rPr lang="en-US" sz="1600" b="1" dirty="0" smtClean="0"/>
              <a:t>)</a:t>
            </a:r>
          </a:p>
          <a:p>
            <a:endParaRPr lang="en-US" sz="1600" b="1" dirty="0"/>
          </a:p>
          <a:p>
            <a:r>
              <a:rPr lang="en-US" sz="1400" dirty="0"/>
              <a:t>where p is the probability of the event X. And the unit is in bit, the same bit computer uses. 0 or 1.</a:t>
            </a:r>
          </a:p>
        </p:txBody>
      </p:sp>
    </p:spTree>
    <p:extLst>
      <p:ext uri="{BB962C8B-B14F-4D97-AF65-F5344CB8AC3E}">
        <p14:creationId xmlns:p14="http://schemas.microsoft.com/office/powerpoint/2010/main" val="11783982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74547"/>
            <a:ext cx="7428178" cy="762000"/>
          </a:xfrm>
        </p:spPr>
        <p:txBody>
          <a:bodyPr>
            <a:normAutofit/>
          </a:bodyPr>
          <a:lstStyle/>
          <a:p>
            <a:r>
              <a:rPr lang="en-US" dirty="0" smtClean="0"/>
              <a:t>Information Theory 101</a:t>
            </a:r>
            <a:endParaRPr lang="en-US" dirty="0"/>
          </a:p>
        </p:txBody>
      </p:sp>
      <p:sp>
        <p:nvSpPr>
          <p:cNvPr id="5" name="Text Placeholder 4"/>
          <p:cNvSpPr>
            <a:spLocks noGrp="1"/>
          </p:cNvSpPr>
          <p:nvPr>
            <p:ph idx="1"/>
          </p:nvPr>
        </p:nvSpPr>
        <p:spPr>
          <a:xfrm>
            <a:off x="-9902" y="978060"/>
            <a:ext cx="9001502" cy="3950405"/>
          </a:xfrm>
        </p:spPr>
        <p:txBody>
          <a:bodyPr>
            <a:normAutofit/>
          </a:bodyPr>
          <a:lstStyle/>
          <a:p>
            <a:pPr marL="0" indent="0">
              <a:buNone/>
            </a:pPr>
            <a:r>
              <a:rPr lang="en-US" dirty="0" smtClean="0"/>
              <a:t>What is the “</a:t>
            </a:r>
            <a:r>
              <a:rPr lang="en-US" b="1" dirty="0" smtClean="0">
                <a:solidFill>
                  <a:srgbClr val="FF0000"/>
                </a:solidFill>
              </a:rPr>
              <a:t>Information Content</a:t>
            </a:r>
            <a:r>
              <a:rPr lang="en-US" dirty="0" smtClean="0"/>
              <a:t>” of the following events?</a:t>
            </a:r>
          </a:p>
          <a:p>
            <a:pPr>
              <a:buFont typeface="Wingdings" charset="2"/>
              <a:buChar char="§"/>
            </a:pPr>
            <a:r>
              <a:rPr lang="en-US" dirty="0" smtClean="0"/>
              <a:t>The sun rose in the east today. </a:t>
            </a:r>
          </a:p>
          <a:p>
            <a:pPr>
              <a:buFont typeface="Wingdings" charset="2"/>
              <a:buChar char="§"/>
            </a:pPr>
            <a:r>
              <a:rPr lang="en-US" dirty="0" smtClean="0"/>
              <a:t>The weather in London is Cloudy.</a:t>
            </a:r>
          </a:p>
          <a:p>
            <a:pPr>
              <a:buFont typeface="Wingdings" charset="2"/>
              <a:buChar char="§"/>
            </a:pPr>
            <a:r>
              <a:rPr lang="en-US" dirty="0" smtClean="0"/>
              <a:t>A baby is born in my community.</a:t>
            </a:r>
          </a:p>
          <a:p>
            <a:pPr>
              <a:buFont typeface="Wingdings" charset="2"/>
              <a:buChar char="§"/>
            </a:pPr>
            <a:r>
              <a:rPr lang="en-US" dirty="0" smtClean="0"/>
              <a:t>A major earthquake hit LA.</a:t>
            </a:r>
          </a:p>
          <a:p>
            <a:pPr marL="0" indent="0">
              <a:buNone/>
            </a:pPr>
            <a:r>
              <a:rPr lang="en-US" dirty="0" smtClean="0"/>
              <a:t>The </a:t>
            </a:r>
            <a:r>
              <a:rPr lang="en-US" b="1" dirty="0" smtClean="0">
                <a:solidFill>
                  <a:srgbClr val="FF0000"/>
                </a:solidFill>
              </a:rPr>
              <a:t>Information</a:t>
            </a:r>
            <a:r>
              <a:rPr lang="en-US" dirty="0" smtClean="0"/>
              <a:t> </a:t>
            </a:r>
            <a:r>
              <a:rPr lang="en-US" b="1" dirty="0">
                <a:solidFill>
                  <a:srgbClr val="FF0000"/>
                </a:solidFill>
              </a:rPr>
              <a:t>C</a:t>
            </a:r>
            <a:r>
              <a:rPr lang="en-US" b="1" dirty="0" smtClean="0">
                <a:solidFill>
                  <a:srgbClr val="FF0000"/>
                </a:solidFill>
              </a:rPr>
              <a:t>ontent</a:t>
            </a:r>
            <a:r>
              <a:rPr lang="en-US" dirty="0" smtClean="0">
                <a:solidFill>
                  <a:srgbClr val="FF0000"/>
                </a:solidFill>
              </a:rPr>
              <a:t> </a:t>
            </a:r>
            <a:r>
              <a:rPr lang="en-US" dirty="0" smtClean="0"/>
              <a:t>is proportional to </a:t>
            </a:r>
            <a:r>
              <a:rPr lang="en-US" b="1" dirty="0" smtClean="0">
                <a:solidFill>
                  <a:srgbClr val="FF0000"/>
                </a:solidFill>
              </a:rPr>
              <a:t>RARITY</a:t>
            </a:r>
            <a:r>
              <a:rPr lang="en-US" dirty="0" smtClean="0"/>
              <a:t>.</a:t>
            </a:r>
          </a:p>
        </p:txBody>
      </p:sp>
      <p:graphicFrame>
        <p:nvGraphicFramePr>
          <p:cNvPr id="6" name="Object 5"/>
          <p:cNvGraphicFramePr>
            <a:graphicFrameLocks noChangeAspect="1"/>
          </p:cNvGraphicFramePr>
          <p:nvPr>
            <p:extLst>
              <p:ext uri="{D42A27DB-BD31-4B8C-83A1-F6EECF244321}">
                <p14:modId xmlns:p14="http://schemas.microsoft.com/office/powerpoint/2010/main" val="1755228591"/>
              </p:ext>
            </p:extLst>
          </p:nvPr>
        </p:nvGraphicFramePr>
        <p:xfrm>
          <a:off x="5712320" y="1621680"/>
          <a:ext cx="2561167" cy="350573"/>
        </p:xfrm>
        <a:graphic>
          <a:graphicData uri="http://schemas.openxmlformats.org/presentationml/2006/ole">
            <mc:AlternateContent xmlns:mc="http://schemas.openxmlformats.org/markup-compatibility/2006">
              <mc:Choice xmlns:v="urn:schemas-microsoft-com:vml" Requires="v">
                <p:oleObj spid="_x0000_s54349" name="Equation" r:id="rId3" imgW="1663920" imgH="219240" progId="Equation.3">
                  <p:embed/>
                </p:oleObj>
              </mc:Choice>
              <mc:Fallback>
                <p:oleObj name="Equation" r:id="rId3" imgW="1663920" imgH="219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2320" y="1621680"/>
                        <a:ext cx="2561167" cy="3505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789491355"/>
              </p:ext>
            </p:extLst>
          </p:nvPr>
        </p:nvGraphicFramePr>
        <p:xfrm>
          <a:off x="5469564" y="2108674"/>
          <a:ext cx="3046677" cy="350573"/>
        </p:xfrm>
        <a:graphic>
          <a:graphicData uri="http://schemas.openxmlformats.org/presentationml/2006/ole">
            <mc:AlternateContent xmlns:mc="http://schemas.openxmlformats.org/markup-compatibility/2006">
              <mc:Choice xmlns:v="urn:schemas-microsoft-com:vml" Requires="v">
                <p:oleObj spid="_x0000_s54350" name="Equation" r:id="rId5" imgW="1983960" imgH="219240" progId="">
                  <p:embed/>
                </p:oleObj>
              </mc:Choice>
              <mc:Fallback>
                <p:oleObj name="Equation" r:id="rId5" imgW="1983960" imgH="21924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9564" y="2108674"/>
                        <a:ext cx="3046677" cy="3505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nvPr>
        </p:nvGraphicFramePr>
        <p:xfrm>
          <a:off x="5216025" y="2688167"/>
          <a:ext cx="3085042" cy="350573"/>
        </p:xfrm>
        <a:graphic>
          <a:graphicData uri="http://schemas.openxmlformats.org/presentationml/2006/ole">
            <mc:AlternateContent xmlns:mc="http://schemas.openxmlformats.org/markup-compatibility/2006">
              <mc:Choice xmlns:v="urn:schemas-microsoft-com:vml" Requires="v">
                <p:oleObj spid="_x0000_s54351" name="Equation" r:id="rId7" imgW="2011320" imgH="219240" progId="Equation.3">
                  <p:embed/>
                </p:oleObj>
              </mc:Choice>
              <mc:Fallback>
                <p:oleObj name="Equation" r:id="rId7" imgW="2011320" imgH="219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6025" y="2688167"/>
                        <a:ext cx="3085042" cy="3505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nvPr>
        </p:nvGraphicFramePr>
        <p:xfrm>
          <a:off x="4670984" y="3136636"/>
          <a:ext cx="3630083" cy="350573"/>
        </p:xfrm>
        <a:graphic>
          <a:graphicData uri="http://schemas.openxmlformats.org/presentationml/2006/ole">
            <mc:AlternateContent xmlns:mc="http://schemas.openxmlformats.org/markup-compatibility/2006">
              <mc:Choice xmlns:v="urn:schemas-microsoft-com:vml" Requires="v">
                <p:oleObj spid="_x0000_s54352" name="Equation" r:id="rId9" imgW="2358720" imgH="219240" progId="">
                  <p:embed/>
                </p:oleObj>
              </mc:Choice>
              <mc:Fallback>
                <p:oleObj name="Equation" r:id="rId9" imgW="2358720" imgH="21924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0984" y="3136636"/>
                        <a:ext cx="3630083" cy="3505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13"/>
          <p:cNvGrpSpPr/>
          <p:nvPr/>
        </p:nvGrpSpPr>
        <p:grpSpPr>
          <a:xfrm>
            <a:off x="1469042" y="4271274"/>
            <a:ext cx="6832025" cy="1353510"/>
            <a:chOff x="848450" y="4517863"/>
            <a:chExt cx="8198430" cy="2231879"/>
          </a:xfrm>
        </p:grpSpPr>
        <p:sp>
          <p:nvSpPr>
            <p:cNvPr id="11" name="Rectangle 10"/>
            <p:cNvSpPr/>
            <p:nvPr/>
          </p:nvSpPr>
          <p:spPr>
            <a:xfrm>
              <a:off x="848450" y="5183188"/>
              <a:ext cx="5940426" cy="81840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500"/>
            </a:p>
          </p:txBody>
        </p:sp>
        <p:graphicFrame>
          <p:nvGraphicFramePr>
            <p:cNvPr id="2" name="Object 1"/>
            <p:cNvGraphicFramePr>
              <a:graphicFrameLocks noChangeAspect="1"/>
            </p:cNvGraphicFramePr>
            <p:nvPr>
              <p:extLst/>
            </p:nvPr>
          </p:nvGraphicFramePr>
          <p:xfrm>
            <a:off x="848450" y="5147412"/>
            <a:ext cx="5940426" cy="885825"/>
          </p:xfrm>
          <a:graphic>
            <a:graphicData uri="http://schemas.openxmlformats.org/presentationml/2006/ole">
              <mc:AlternateContent xmlns:mc="http://schemas.openxmlformats.org/markup-compatibility/2006">
                <mc:Choice xmlns:v="urn:schemas-microsoft-com:vml" Requires="v">
                  <p:oleObj spid="_x0000_s54353" name="Equation" r:id="rId11" imgW="3227400" imgH="466200" progId="">
                    <p:embed/>
                  </p:oleObj>
                </mc:Choice>
                <mc:Fallback>
                  <p:oleObj name="Equation" r:id="rId11" imgW="3227400" imgH="4662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8450" y="5147412"/>
                          <a:ext cx="5940426"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477084" y="4517863"/>
              <a:ext cx="1569796" cy="2213413"/>
            </a:xfrm>
            <a:prstGeom prst="rect">
              <a:avLst/>
            </a:prstGeom>
          </p:spPr>
        </p:pic>
        <p:sp>
          <p:nvSpPr>
            <p:cNvPr id="13" name="Rectangle 12"/>
            <p:cNvSpPr/>
            <p:nvPr/>
          </p:nvSpPr>
          <p:spPr>
            <a:xfrm>
              <a:off x="3088617" y="6361944"/>
              <a:ext cx="4341958" cy="387798"/>
            </a:xfrm>
            <a:prstGeom prst="rect">
              <a:avLst/>
            </a:prstGeom>
          </p:spPr>
          <p:txBody>
            <a:bodyPr wrap="none">
              <a:spAutoFit/>
            </a:bodyPr>
            <a:lstStyle/>
            <a:p>
              <a:r>
                <a:rPr lang="en-US" sz="1500" b="1" dirty="0"/>
                <a:t>Claude Elwood Shannon </a:t>
              </a:r>
              <a:r>
                <a:rPr lang="en-US" sz="1500" dirty="0"/>
                <a:t>(1916–2001)</a:t>
              </a:r>
            </a:p>
          </p:txBody>
        </p:sp>
      </p:grpSp>
    </p:spTree>
    <p:extLst>
      <p:ext uri="{BB962C8B-B14F-4D97-AF65-F5344CB8AC3E}">
        <p14:creationId xmlns:p14="http://schemas.microsoft.com/office/powerpoint/2010/main" val="409670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762000" y="637253"/>
            <a:ext cx="76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971600" y="937287"/>
            <a:ext cx="7140793" cy="2169825"/>
          </a:xfrm>
          <a:prstGeom prst="rect">
            <a:avLst/>
          </a:prstGeom>
        </p:spPr>
        <p:txBody>
          <a:bodyPr wrap="square">
            <a:spAutoFit/>
          </a:bodyPr>
          <a:lstStyle/>
          <a:p>
            <a:pPr marL="238115" indent="-238115">
              <a:lnSpc>
                <a:spcPct val="150000"/>
              </a:lnSpc>
              <a:buFont typeface="Arial" panose="020B0604020202020204" pitchFamily="34" charset="0"/>
              <a:buChar char="•"/>
            </a:pPr>
            <a:r>
              <a:rPr lang="en-US" sz="1500" dirty="0">
                <a:solidFill>
                  <a:srgbClr val="000000"/>
                </a:solidFill>
              </a:rPr>
              <a:t>Typically, entropy is measured in </a:t>
            </a:r>
            <a:r>
              <a:rPr lang="en-US" sz="1500" b="1" dirty="0">
                <a:solidFill>
                  <a:srgbClr val="000000"/>
                </a:solidFill>
              </a:rPr>
              <a:t>bits</a:t>
            </a:r>
            <a:r>
              <a:rPr lang="en-US" sz="1500" dirty="0">
                <a:solidFill>
                  <a:srgbClr val="000000"/>
                </a:solidFill>
              </a:rPr>
              <a:t>. </a:t>
            </a:r>
          </a:p>
          <a:p>
            <a:pPr marL="238115" indent="-238115">
              <a:lnSpc>
                <a:spcPct val="150000"/>
              </a:lnSpc>
              <a:buFont typeface="Arial" panose="020B0604020202020204" pitchFamily="34" charset="0"/>
              <a:buChar char="•"/>
            </a:pPr>
            <a:r>
              <a:rPr lang="en-US" sz="1500" dirty="0">
                <a:solidFill>
                  <a:srgbClr val="000000"/>
                </a:solidFill>
              </a:rPr>
              <a:t>If there are only two possible classes, entropy values can range from 0 to 1. </a:t>
            </a:r>
          </a:p>
          <a:p>
            <a:pPr marL="238115" indent="-238115">
              <a:lnSpc>
                <a:spcPct val="150000"/>
              </a:lnSpc>
              <a:buFont typeface="Arial" panose="020B0604020202020204" pitchFamily="34" charset="0"/>
              <a:buChar char="•"/>
            </a:pPr>
            <a:r>
              <a:rPr lang="en-US" sz="1500" dirty="0">
                <a:solidFill>
                  <a:srgbClr val="000000"/>
                </a:solidFill>
              </a:rPr>
              <a:t>For </a:t>
            </a:r>
            <a:r>
              <a:rPr lang="en-US" sz="1500" i="1" dirty="0">
                <a:solidFill>
                  <a:srgbClr val="000000"/>
                </a:solidFill>
              </a:rPr>
              <a:t>n </a:t>
            </a:r>
            <a:r>
              <a:rPr lang="en-US" sz="1500" dirty="0">
                <a:solidFill>
                  <a:srgbClr val="000000"/>
                </a:solidFill>
              </a:rPr>
              <a:t>classes, entropy ranges from 0 to </a:t>
            </a:r>
            <a:r>
              <a:rPr lang="en-US" sz="1500" i="1" dirty="0">
                <a:solidFill>
                  <a:srgbClr val="000000"/>
                </a:solidFill>
              </a:rPr>
              <a:t>log2(n)</a:t>
            </a:r>
            <a:r>
              <a:rPr lang="en-US" sz="1500" dirty="0">
                <a:solidFill>
                  <a:srgbClr val="000000"/>
                </a:solidFill>
              </a:rPr>
              <a:t>.</a:t>
            </a:r>
          </a:p>
          <a:p>
            <a:pPr marL="238115" indent="-238115">
              <a:lnSpc>
                <a:spcPct val="150000"/>
              </a:lnSpc>
              <a:buFont typeface="Arial" panose="020B0604020202020204" pitchFamily="34" charset="0"/>
              <a:buChar char="•"/>
            </a:pPr>
            <a:r>
              <a:rPr lang="en-US" sz="1500" dirty="0">
                <a:solidFill>
                  <a:srgbClr val="000000"/>
                </a:solidFill>
              </a:rPr>
              <a:t>Minimum value indicates that the sample is completely homogenous, while the maximum value indicates that the data are as diverse as possible, and no group has even a small plurality.</a:t>
            </a:r>
          </a:p>
        </p:txBody>
      </p:sp>
      <p:sp>
        <p:nvSpPr>
          <p:cNvPr id="6" name="TextBox 5"/>
          <p:cNvSpPr txBox="1"/>
          <p:nvPr/>
        </p:nvSpPr>
        <p:spPr>
          <a:xfrm>
            <a:off x="1031607" y="277214"/>
            <a:ext cx="2160240" cy="323165"/>
          </a:xfrm>
          <a:prstGeom prst="rect">
            <a:avLst/>
          </a:prstGeom>
          <a:noFill/>
        </p:spPr>
        <p:txBody>
          <a:bodyPr wrap="square" rtlCol="0">
            <a:spAutoFit/>
          </a:bodyPr>
          <a:lstStyle/>
          <a:p>
            <a:r>
              <a:rPr lang="en-US" sz="1500" b="1" dirty="0">
                <a:solidFill>
                  <a:srgbClr val="000000"/>
                </a:solidFill>
              </a:rPr>
              <a:t>Entropy</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757600"/>
            <a:ext cx="2754313" cy="642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211627" y="3603712"/>
            <a:ext cx="6360707" cy="323165"/>
          </a:xfrm>
          <a:prstGeom prst="rect">
            <a:avLst/>
          </a:prstGeom>
          <a:noFill/>
        </p:spPr>
        <p:txBody>
          <a:bodyPr wrap="square" rtlCol="0">
            <a:spAutoFit/>
          </a:bodyPr>
          <a:lstStyle/>
          <a:p>
            <a:r>
              <a:rPr lang="en-US" sz="1500" dirty="0">
                <a:solidFill>
                  <a:srgbClr val="000000"/>
                </a:solidFill>
              </a:rPr>
              <a:t>Entropy can be computed by</a:t>
            </a:r>
          </a:p>
        </p:txBody>
      </p:sp>
      <p:sp>
        <p:nvSpPr>
          <p:cNvPr id="8" name="Rectangle 7"/>
          <p:cNvSpPr/>
          <p:nvPr/>
        </p:nvSpPr>
        <p:spPr>
          <a:xfrm>
            <a:off x="1511660" y="4477680"/>
            <a:ext cx="6060673" cy="553998"/>
          </a:xfrm>
          <a:prstGeom prst="rect">
            <a:avLst/>
          </a:prstGeom>
        </p:spPr>
        <p:txBody>
          <a:bodyPr wrap="square">
            <a:spAutoFit/>
          </a:bodyPr>
          <a:lstStyle/>
          <a:p>
            <a:r>
              <a:rPr lang="en-US" sz="1500" dirty="0">
                <a:solidFill>
                  <a:srgbClr val="000000"/>
                </a:solidFill>
              </a:rPr>
              <a:t>For a given segment of data </a:t>
            </a:r>
            <a:r>
              <a:rPr lang="en-US" sz="1500" i="1" dirty="0">
                <a:solidFill>
                  <a:srgbClr val="000000"/>
                </a:solidFill>
              </a:rPr>
              <a:t>(S)</a:t>
            </a:r>
            <a:r>
              <a:rPr lang="en-US" sz="1500" dirty="0">
                <a:solidFill>
                  <a:srgbClr val="000000"/>
                </a:solidFill>
              </a:rPr>
              <a:t>, the term </a:t>
            </a:r>
            <a:r>
              <a:rPr lang="en-US" sz="1500" i="1" dirty="0">
                <a:solidFill>
                  <a:srgbClr val="000000"/>
                </a:solidFill>
              </a:rPr>
              <a:t>c </a:t>
            </a:r>
            <a:r>
              <a:rPr lang="en-US" sz="1500" dirty="0">
                <a:solidFill>
                  <a:srgbClr val="000000"/>
                </a:solidFill>
              </a:rPr>
              <a:t>refers to the number of class levels and </a:t>
            </a:r>
            <a:r>
              <a:rPr lang="en-US" sz="1500" i="1" dirty="0">
                <a:solidFill>
                  <a:srgbClr val="000000"/>
                </a:solidFill>
              </a:rPr>
              <a:t>pi </a:t>
            </a:r>
            <a:r>
              <a:rPr lang="en-US" sz="1500" dirty="0">
                <a:solidFill>
                  <a:srgbClr val="000000"/>
                </a:solidFill>
              </a:rPr>
              <a:t>refers to the proportion of values falling into class level </a:t>
            </a:r>
            <a:r>
              <a:rPr lang="en-US" sz="1500" i="1" dirty="0" err="1">
                <a:solidFill>
                  <a:srgbClr val="000000"/>
                </a:solidFill>
              </a:rPr>
              <a:t>i</a:t>
            </a:r>
            <a:r>
              <a:rPr lang="en-US" sz="1500" dirty="0">
                <a:solidFill>
                  <a:srgbClr val="000000"/>
                </a:solidFill>
              </a:rPr>
              <a:t>.</a:t>
            </a:r>
          </a:p>
        </p:txBody>
      </p:sp>
    </p:spTree>
    <p:extLst>
      <p:ext uri="{BB962C8B-B14F-4D97-AF65-F5344CB8AC3E}">
        <p14:creationId xmlns:p14="http://schemas.microsoft.com/office/powerpoint/2010/main" val="27244700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762000" y="637253"/>
            <a:ext cx="76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391647" y="937287"/>
            <a:ext cx="4800533" cy="323165"/>
          </a:xfrm>
          <a:prstGeom prst="rect">
            <a:avLst/>
          </a:prstGeom>
        </p:spPr>
        <p:txBody>
          <a:bodyPr wrap="square">
            <a:spAutoFit/>
          </a:bodyPr>
          <a:lstStyle/>
          <a:p>
            <a:r>
              <a:rPr lang="en-US" sz="1500" dirty="0">
                <a:solidFill>
                  <a:srgbClr val="000000"/>
                </a:solidFill>
              </a:rPr>
              <a:t>Entropy for all the possible two-class arrangements.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382" y="1477347"/>
            <a:ext cx="3167063" cy="1706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751687" y="3577580"/>
            <a:ext cx="6060673" cy="784830"/>
          </a:xfrm>
          <a:prstGeom prst="rect">
            <a:avLst/>
          </a:prstGeom>
        </p:spPr>
        <p:txBody>
          <a:bodyPr wrap="square">
            <a:spAutoFit/>
          </a:bodyPr>
          <a:lstStyle/>
          <a:p>
            <a:r>
              <a:rPr lang="en-US" sz="1500" dirty="0">
                <a:solidFill>
                  <a:srgbClr val="000000"/>
                </a:solidFill>
              </a:rPr>
              <a:t>As illustrated by the peak in entropy at </a:t>
            </a:r>
            <a:r>
              <a:rPr lang="en-US" sz="1500" i="1" dirty="0">
                <a:solidFill>
                  <a:srgbClr val="000000"/>
                </a:solidFill>
              </a:rPr>
              <a:t>x = 0.50</a:t>
            </a:r>
            <a:r>
              <a:rPr lang="en-US" sz="1500" dirty="0">
                <a:solidFill>
                  <a:srgbClr val="000000"/>
                </a:solidFill>
              </a:rPr>
              <a:t>, a 50-50 split results in maximum entropy. As one class increasingly dominates the other, the entropy reduces to zero</a:t>
            </a:r>
          </a:p>
        </p:txBody>
      </p:sp>
      <p:sp>
        <p:nvSpPr>
          <p:cNvPr id="8" name="TextBox 7"/>
          <p:cNvSpPr txBox="1"/>
          <p:nvPr/>
        </p:nvSpPr>
        <p:spPr>
          <a:xfrm>
            <a:off x="1031607" y="277214"/>
            <a:ext cx="2160240" cy="323165"/>
          </a:xfrm>
          <a:prstGeom prst="rect">
            <a:avLst/>
          </a:prstGeom>
          <a:noFill/>
        </p:spPr>
        <p:txBody>
          <a:bodyPr wrap="square" rtlCol="0">
            <a:spAutoFit/>
          </a:bodyPr>
          <a:lstStyle/>
          <a:p>
            <a:r>
              <a:rPr lang="en-US" sz="1500" dirty="0">
                <a:solidFill>
                  <a:srgbClr val="000000"/>
                </a:solidFill>
              </a:rPr>
              <a:t>Entropy</a:t>
            </a:r>
          </a:p>
        </p:txBody>
      </p:sp>
    </p:spTree>
    <p:extLst>
      <p:ext uri="{BB962C8B-B14F-4D97-AF65-F5344CB8AC3E}">
        <p14:creationId xmlns:p14="http://schemas.microsoft.com/office/powerpoint/2010/main" val="30523246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762000" y="637253"/>
            <a:ext cx="76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984643" y="817273"/>
            <a:ext cx="6480720" cy="1708160"/>
          </a:xfrm>
          <a:prstGeom prst="rect">
            <a:avLst/>
          </a:prstGeom>
        </p:spPr>
        <p:txBody>
          <a:bodyPr wrap="square">
            <a:spAutoFit/>
          </a:bodyPr>
          <a:lstStyle/>
          <a:p>
            <a:r>
              <a:rPr lang="en-US" sz="1500" dirty="0">
                <a:solidFill>
                  <a:srgbClr val="000000"/>
                </a:solidFill>
              </a:rPr>
              <a:t>To use entropy to determine the optimal feature to split upon, the algorithm calculates the change in homogeneity that would result from a split on each possible feature, which is a measure known as </a:t>
            </a:r>
            <a:r>
              <a:rPr lang="en-US" sz="1500" b="1" dirty="0">
                <a:solidFill>
                  <a:srgbClr val="000000"/>
                </a:solidFill>
              </a:rPr>
              <a:t>information gain</a:t>
            </a:r>
            <a:r>
              <a:rPr lang="en-US" sz="1500" dirty="0">
                <a:solidFill>
                  <a:srgbClr val="000000"/>
                </a:solidFill>
              </a:rPr>
              <a:t>. </a:t>
            </a:r>
          </a:p>
          <a:p>
            <a:endParaRPr lang="en-US" sz="1500" dirty="0">
              <a:solidFill>
                <a:srgbClr val="000000"/>
              </a:solidFill>
            </a:endParaRPr>
          </a:p>
          <a:p>
            <a:r>
              <a:rPr lang="en-US" sz="1500" dirty="0">
                <a:solidFill>
                  <a:srgbClr val="000000"/>
                </a:solidFill>
              </a:rPr>
              <a:t>The information gain for a feature </a:t>
            </a:r>
            <a:r>
              <a:rPr lang="en-US" sz="1500" i="1" dirty="0">
                <a:solidFill>
                  <a:srgbClr val="000000"/>
                </a:solidFill>
              </a:rPr>
              <a:t>F </a:t>
            </a:r>
            <a:r>
              <a:rPr lang="en-US" sz="1500" dirty="0">
                <a:solidFill>
                  <a:srgbClr val="000000"/>
                </a:solidFill>
              </a:rPr>
              <a:t>is calculated as the difference between the entropy in the segment before the split </a:t>
            </a:r>
            <a:r>
              <a:rPr lang="en-US" sz="1500" i="1" dirty="0">
                <a:solidFill>
                  <a:srgbClr val="000000"/>
                </a:solidFill>
              </a:rPr>
              <a:t>(S1) </a:t>
            </a:r>
            <a:r>
              <a:rPr lang="en-US" sz="1500" dirty="0">
                <a:solidFill>
                  <a:srgbClr val="000000"/>
                </a:solidFill>
              </a:rPr>
              <a:t>and the partitions resulting from the split </a:t>
            </a:r>
            <a:r>
              <a:rPr lang="en-US" sz="1500" i="1" dirty="0">
                <a:solidFill>
                  <a:srgbClr val="000000"/>
                </a:solidFill>
              </a:rPr>
              <a:t>(S2)</a:t>
            </a:r>
            <a:r>
              <a:rPr lang="en-US" sz="1500" dirty="0">
                <a:solidFill>
                  <a:srgbClr val="000000"/>
                </a:solidFill>
              </a:rPr>
              <a:t>:</a:t>
            </a:r>
          </a:p>
        </p:txBody>
      </p:sp>
      <p:sp>
        <p:nvSpPr>
          <p:cNvPr id="3" name="Rectangle 2"/>
          <p:cNvSpPr/>
          <p:nvPr/>
        </p:nvSpPr>
        <p:spPr>
          <a:xfrm>
            <a:off x="911594" y="217207"/>
            <a:ext cx="2820313" cy="323165"/>
          </a:xfrm>
          <a:prstGeom prst="rect">
            <a:avLst/>
          </a:prstGeom>
        </p:spPr>
        <p:txBody>
          <a:bodyPr wrap="square">
            <a:spAutoFit/>
          </a:bodyPr>
          <a:lstStyle/>
          <a:p>
            <a:r>
              <a:rPr lang="en-US" sz="1500" b="1" dirty="0">
                <a:solidFill>
                  <a:srgbClr val="000000"/>
                </a:solidFill>
              </a:rPr>
              <a:t>Information gain</a:t>
            </a:r>
            <a:endParaRPr lang="en-US" sz="1500" dirty="0">
              <a:solidFill>
                <a:srgbClr val="00000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684" y="3087688"/>
            <a:ext cx="3746500" cy="23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843" y="3992066"/>
            <a:ext cx="2873375" cy="611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294611" y="3337553"/>
            <a:ext cx="5820647" cy="553998"/>
          </a:xfrm>
          <a:prstGeom prst="rect">
            <a:avLst/>
          </a:prstGeom>
        </p:spPr>
        <p:txBody>
          <a:bodyPr wrap="square">
            <a:spAutoFit/>
          </a:bodyPr>
          <a:lstStyle/>
          <a:p>
            <a:r>
              <a:rPr lang="en-US" sz="1500" dirty="0">
                <a:solidFill>
                  <a:srgbClr val="000000"/>
                </a:solidFill>
              </a:rPr>
              <a:t>After splitting the feature , the function to calculate </a:t>
            </a:r>
            <a:r>
              <a:rPr lang="en-US" sz="1500" i="1" dirty="0">
                <a:solidFill>
                  <a:srgbClr val="000000"/>
                </a:solidFill>
              </a:rPr>
              <a:t>Entropy(S2) </a:t>
            </a:r>
            <a:r>
              <a:rPr lang="en-US" sz="1500" dirty="0">
                <a:solidFill>
                  <a:srgbClr val="000000"/>
                </a:solidFill>
              </a:rPr>
              <a:t>needs to consider the total entropy across all of the partitions</a:t>
            </a:r>
          </a:p>
        </p:txBody>
      </p:sp>
      <p:sp>
        <p:nvSpPr>
          <p:cNvPr id="6" name="Rectangle 5"/>
          <p:cNvSpPr/>
          <p:nvPr/>
        </p:nvSpPr>
        <p:spPr>
          <a:xfrm>
            <a:off x="1511660" y="4744195"/>
            <a:ext cx="6570307" cy="451534"/>
          </a:xfrm>
          <a:prstGeom prst="rect">
            <a:avLst/>
          </a:prstGeom>
        </p:spPr>
        <p:txBody>
          <a:bodyPr wrap="square">
            <a:spAutoFit/>
          </a:bodyPr>
          <a:lstStyle/>
          <a:p>
            <a:r>
              <a:rPr lang="en-US" sz="1167" dirty="0">
                <a:solidFill>
                  <a:srgbClr val="000000"/>
                </a:solidFill>
              </a:rPr>
              <a:t>The total entropy resulting from a split is the sum of the entropy</a:t>
            </a:r>
          </a:p>
          <a:p>
            <a:r>
              <a:rPr lang="en-US" sz="1167" dirty="0">
                <a:solidFill>
                  <a:srgbClr val="000000"/>
                </a:solidFill>
              </a:rPr>
              <a:t>of each of the </a:t>
            </a:r>
            <a:r>
              <a:rPr lang="en-US" sz="1167" i="1" dirty="0">
                <a:solidFill>
                  <a:srgbClr val="000000"/>
                </a:solidFill>
              </a:rPr>
              <a:t>n </a:t>
            </a:r>
            <a:r>
              <a:rPr lang="en-US" sz="1167" dirty="0">
                <a:solidFill>
                  <a:srgbClr val="000000"/>
                </a:solidFill>
              </a:rPr>
              <a:t>partitions weighted by the proportion of examples falling in the partition (</a:t>
            </a:r>
            <a:r>
              <a:rPr lang="en-US" sz="1167" i="1" dirty="0" err="1">
                <a:solidFill>
                  <a:srgbClr val="000000"/>
                </a:solidFill>
              </a:rPr>
              <a:t>wi</a:t>
            </a:r>
            <a:r>
              <a:rPr lang="en-US" sz="1167" dirty="0">
                <a:solidFill>
                  <a:srgbClr val="000000"/>
                </a:solidFill>
              </a:rPr>
              <a:t>)</a:t>
            </a:r>
          </a:p>
        </p:txBody>
      </p:sp>
    </p:spTree>
    <p:extLst>
      <p:ext uri="{BB962C8B-B14F-4D97-AF65-F5344CB8AC3E}">
        <p14:creationId xmlns:p14="http://schemas.microsoft.com/office/powerpoint/2010/main" val="39581343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7819" y="519546"/>
            <a:ext cx="2366818" cy="502766"/>
          </a:xfrm>
          <a:prstGeom prst="rect">
            <a:avLst/>
          </a:prstGeom>
          <a:noFill/>
        </p:spPr>
        <p:txBody>
          <a:bodyPr wrap="square" rtlCol="0">
            <a:spAutoFit/>
          </a:bodyPr>
          <a:lstStyle/>
          <a:p>
            <a:r>
              <a:rPr lang="en-IN" sz="2667" dirty="0"/>
              <a:t>Example</a:t>
            </a:r>
          </a:p>
        </p:txBody>
      </p:sp>
      <p:sp>
        <p:nvSpPr>
          <p:cNvPr id="3" name="Rectangle 2"/>
          <p:cNvSpPr/>
          <p:nvPr/>
        </p:nvSpPr>
        <p:spPr>
          <a:xfrm>
            <a:off x="1339272" y="1312423"/>
            <a:ext cx="6569364" cy="553998"/>
          </a:xfrm>
          <a:prstGeom prst="rect">
            <a:avLst/>
          </a:prstGeom>
        </p:spPr>
        <p:txBody>
          <a:bodyPr wrap="square">
            <a:spAutoFit/>
          </a:bodyPr>
          <a:lstStyle/>
          <a:p>
            <a:r>
              <a:rPr lang="en-IN" sz="1500" dirty="0"/>
              <a:t>Predict whether a potential movie would fall into one of three categories: </a:t>
            </a:r>
            <a:r>
              <a:rPr lang="en-IN" sz="1500" b="1" dirty="0"/>
              <a:t>Critical Success, Mainstream Hit, or Box Office Bust</a:t>
            </a:r>
            <a:r>
              <a:rPr lang="en-IN" sz="1500" dirty="0"/>
              <a:t>. </a:t>
            </a:r>
          </a:p>
        </p:txBody>
      </p:sp>
      <p:sp>
        <p:nvSpPr>
          <p:cNvPr id="4" name="Rectangle 3"/>
          <p:cNvSpPr/>
          <p:nvPr/>
        </p:nvSpPr>
        <p:spPr>
          <a:xfrm>
            <a:off x="1339272" y="2297545"/>
            <a:ext cx="5911273" cy="553998"/>
          </a:xfrm>
          <a:prstGeom prst="rect">
            <a:avLst/>
          </a:prstGeom>
        </p:spPr>
        <p:txBody>
          <a:bodyPr wrap="square">
            <a:spAutoFit/>
          </a:bodyPr>
          <a:lstStyle/>
          <a:p>
            <a:r>
              <a:rPr lang="en-IN" sz="1500" dirty="0"/>
              <a:t> Relationship between the film's estimated shooting budget, the number of A-list celebrities lined up for starring roles, and the level of success. </a:t>
            </a:r>
          </a:p>
        </p:txBody>
      </p:sp>
      <p:pic>
        <p:nvPicPr>
          <p:cNvPr id="2050" name="Picture 2"/>
          <p:cNvPicPr>
            <a:picLocks noChangeAspect="1" noChangeArrowheads="1"/>
          </p:cNvPicPr>
          <p:nvPr/>
        </p:nvPicPr>
        <p:blipFill>
          <a:blip r:embed="rId2"/>
          <a:srcRect/>
          <a:stretch>
            <a:fillRect/>
          </a:stretch>
        </p:blipFill>
        <p:spPr bwMode="auto">
          <a:xfrm>
            <a:off x="2814204" y="3066987"/>
            <a:ext cx="4159250" cy="2426229"/>
          </a:xfrm>
          <a:prstGeom prst="rect">
            <a:avLst/>
          </a:prstGeom>
          <a:noFill/>
          <a:ln w="9525">
            <a:noFill/>
            <a:miter lim="800000"/>
            <a:headEnd/>
            <a:tailEnd/>
          </a:ln>
        </p:spPr>
      </p:pic>
    </p:spTree>
    <p:extLst>
      <p:ext uri="{BB962C8B-B14F-4D97-AF65-F5344CB8AC3E}">
        <p14:creationId xmlns:p14="http://schemas.microsoft.com/office/powerpoint/2010/main" val="11872577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507890" y="2280227"/>
            <a:ext cx="4684928" cy="3303972"/>
          </a:xfrm>
          <a:prstGeom prst="rect">
            <a:avLst/>
          </a:prstGeom>
          <a:noFill/>
          <a:ln w="9525">
            <a:noFill/>
            <a:miter lim="800000"/>
            <a:headEnd/>
            <a:tailEnd/>
          </a:ln>
        </p:spPr>
      </p:pic>
      <p:sp>
        <p:nvSpPr>
          <p:cNvPr id="3" name="Rectangle 2"/>
          <p:cNvSpPr/>
          <p:nvPr/>
        </p:nvSpPr>
        <p:spPr>
          <a:xfrm>
            <a:off x="1189182" y="750455"/>
            <a:ext cx="7192818" cy="1477328"/>
          </a:xfrm>
          <a:prstGeom prst="rect">
            <a:avLst/>
          </a:prstGeom>
        </p:spPr>
        <p:txBody>
          <a:bodyPr wrap="square">
            <a:spAutoFit/>
          </a:bodyPr>
          <a:lstStyle/>
          <a:p>
            <a:pPr>
              <a:lnSpc>
                <a:spcPct val="150000"/>
              </a:lnSpc>
            </a:pPr>
            <a:r>
              <a:rPr lang="en-IN" sz="1500" dirty="0"/>
              <a:t>Using the divide and conquer strategy, we can build a simple decision tree from this data. First, to create the tree's root node, we split the feature indicating the number of celebrities, partitioning the movies into groups with and without a significant number of A-list stars:</a:t>
            </a:r>
          </a:p>
        </p:txBody>
      </p:sp>
    </p:spTree>
    <p:extLst>
      <p:ext uri="{BB962C8B-B14F-4D97-AF65-F5344CB8AC3E}">
        <p14:creationId xmlns:p14="http://schemas.microsoft.com/office/powerpoint/2010/main" val="21496271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0636" y="611909"/>
            <a:ext cx="7146636" cy="553998"/>
          </a:xfrm>
          <a:prstGeom prst="rect">
            <a:avLst/>
          </a:prstGeom>
        </p:spPr>
        <p:txBody>
          <a:bodyPr wrap="square">
            <a:spAutoFit/>
          </a:bodyPr>
          <a:lstStyle/>
          <a:p>
            <a:r>
              <a:rPr lang="en-IN" sz="1500" dirty="0"/>
              <a:t>Next, among the group of movies with a larger number of celebrities, we can make another split between movies with and without a high budget:</a:t>
            </a:r>
          </a:p>
        </p:txBody>
      </p:sp>
      <p:pic>
        <p:nvPicPr>
          <p:cNvPr id="4098" name="Picture 2"/>
          <p:cNvPicPr>
            <a:picLocks noChangeAspect="1" noChangeArrowheads="1"/>
          </p:cNvPicPr>
          <p:nvPr/>
        </p:nvPicPr>
        <p:blipFill>
          <a:blip r:embed="rId2"/>
          <a:srcRect/>
          <a:stretch>
            <a:fillRect/>
          </a:stretch>
        </p:blipFill>
        <p:spPr bwMode="auto">
          <a:xfrm>
            <a:off x="2151063" y="1412875"/>
            <a:ext cx="4914756" cy="3802893"/>
          </a:xfrm>
          <a:prstGeom prst="rect">
            <a:avLst/>
          </a:prstGeom>
          <a:noFill/>
          <a:ln w="9525">
            <a:noFill/>
            <a:miter lim="800000"/>
            <a:headEnd/>
            <a:tailEnd/>
          </a:ln>
        </p:spPr>
      </p:pic>
    </p:spTree>
    <p:extLst>
      <p:ext uri="{BB962C8B-B14F-4D97-AF65-F5344CB8AC3E}">
        <p14:creationId xmlns:p14="http://schemas.microsoft.com/office/powerpoint/2010/main" val="29609868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2182" y="389665"/>
            <a:ext cx="6603999" cy="1246495"/>
          </a:xfrm>
          <a:prstGeom prst="rect">
            <a:avLst/>
          </a:prstGeom>
        </p:spPr>
        <p:txBody>
          <a:bodyPr wrap="square">
            <a:spAutoFit/>
          </a:bodyPr>
          <a:lstStyle/>
          <a:p>
            <a:r>
              <a:rPr lang="en-IN" sz="1500" dirty="0"/>
              <a:t> The group at the  top-left corner of the diagram is composed entirely of critically acclaimed films. This group is distinguished by a high number of celebrities and a relatively low budget. At the top-right corner, majority of movies are box office hits with high budgets and a large number of celebrities. The final group, which has little star power but budgets ranging from small to large, contains the flops. </a:t>
            </a:r>
          </a:p>
        </p:txBody>
      </p:sp>
      <p:pic>
        <p:nvPicPr>
          <p:cNvPr id="3" name="Picture 2"/>
          <p:cNvPicPr>
            <a:picLocks noChangeAspect="1" noChangeArrowheads="1"/>
          </p:cNvPicPr>
          <p:nvPr/>
        </p:nvPicPr>
        <p:blipFill>
          <a:blip r:embed="rId2"/>
          <a:srcRect/>
          <a:stretch>
            <a:fillRect/>
          </a:stretch>
        </p:blipFill>
        <p:spPr bwMode="auto">
          <a:xfrm>
            <a:off x="2151063" y="2376651"/>
            <a:ext cx="4314392" cy="3338349"/>
          </a:xfrm>
          <a:prstGeom prst="rect">
            <a:avLst/>
          </a:prstGeom>
          <a:noFill/>
          <a:ln w="9525">
            <a:noFill/>
            <a:miter lim="800000"/>
            <a:headEnd/>
            <a:tailEnd/>
          </a:ln>
        </p:spPr>
      </p:pic>
    </p:spTree>
    <p:extLst>
      <p:ext uri="{BB962C8B-B14F-4D97-AF65-F5344CB8AC3E}">
        <p14:creationId xmlns:p14="http://schemas.microsoft.com/office/powerpoint/2010/main" val="3004261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74547"/>
            <a:ext cx="7428178" cy="762000"/>
          </a:xfrm>
        </p:spPr>
        <p:txBody>
          <a:bodyPr/>
          <a:lstStyle/>
          <a:p>
            <a:r>
              <a:rPr lang="en-US" dirty="0" smtClean="0"/>
              <a:t>Data Nuances</a:t>
            </a:r>
            <a:endParaRPr lang="en-US" dirty="0"/>
          </a:p>
        </p:txBody>
      </p:sp>
      <p:sp>
        <p:nvSpPr>
          <p:cNvPr id="5" name="Content Placeholder 4"/>
          <p:cNvSpPr>
            <a:spLocks noGrp="1"/>
          </p:cNvSpPr>
          <p:nvPr>
            <p:ph idx="1"/>
          </p:nvPr>
        </p:nvSpPr>
        <p:spPr>
          <a:xfrm>
            <a:off x="1174558" y="1049282"/>
            <a:ext cx="6858192" cy="4286811"/>
          </a:xfrm>
        </p:spPr>
        <p:txBody>
          <a:bodyPr>
            <a:normAutofit fontScale="92500" lnSpcReduction="10000"/>
          </a:bodyPr>
          <a:lstStyle/>
          <a:p>
            <a:r>
              <a:rPr lang="en-US" b="1" dirty="0" smtClean="0">
                <a:solidFill>
                  <a:srgbClr val="FF0000"/>
                </a:solidFill>
              </a:rPr>
              <a:t>FEATURE NOISE </a:t>
            </a:r>
            <a:r>
              <a:rPr lang="en-US" dirty="0" smtClean="0"/>
              <a:t>– value may not be accurate</a:t>
            </a:r>
            <a:endParaRPr lang="en-US" b="1" dirty="0" smtClean="0"/>
          </a:p>
          <a:p>
            <a:pPr lvl="1"/>
            <a:r>
              <a:rPr lang="en-US" dirty="0" smtClean="0"/>
              <a:t>Sensor Malfunctioning, Sensor Biased, Sensor Resolution,…</a:t>
            </a:r>
          </a:p>
          <a:p>
            <a:pPr lvl="1"/>
            <a:r>
              <a:rPr lang="en-US" dirty="0" smtClean="0"/>
              <a:t>Call center notes, Transcription errors, Data entry errors</a:t>
            </a:r>
          </a:p>
          <a:p>
            <a:pPr lvl="1"/>
            <a:r>
              <a:rPr lang="en-US" dirty="0" smtClean="0"/>
              <a:t>Comments </a:t>
            </a:r>
            <a:r>
              <a:rPr lang="en-US" dirty="0" smtClean="0">
                <a:sym typeface="Wingdings"/>
              </a:rPr>
              <a:t> </a:t>
            </a:r>
            <a:r>
              <a:rPr lang="en-US" dirty="0" smtClean="0"/>
              <a:t>Tweets </a:t>
            </a:r>
            <a:r>
              <a:rPr lang="en-US" dirty="0" smtClean="0">
                <a:sym typeface="Wingdings"/>
              </a:rPr>
              <a:t>Blogs  News  Scientific Papers</a:t>
            </a:r>
            <a:endParaRPr lang="en-US" dirty="0" smtClean="0"/>
          </a:p>
          <a:p>
            <a:r>
              <a:rPr lang="en-US" b="1" dirty="0" smtClean="0">
                <a:solidFill>
                  <a:srgbClr val="FF0000"/>
                </a:solidFill>
              </a:rPr>
              <a:t>MISSING FEATURES </a:t>
            </a:r>
            <a:r>
              <a:rPr lang="en-US" dirty="0" smtClean="0">
                <a:solidFill>
                  <a:schemeClr val="tx1"/>
                </a:solidFill>
              </a:rPr>
              <a:t>– some feature values might be missing</a:t>
            </a:r>
          </a:p>
          <a:p>
            <a:pPr lvl="1"/>
            <a:r>
              <a:rPr lang="en-US" dirty="0" smtClean="0">
                <a:solidFill>
                  <a:srgbClr val="000000"/>
                </a:solidFill>
              </a:rPr>
              <a:t>Sensor went down, Communication/Storage failure, Human error</a:t>
            </a:r>
          </a:p>
          <a:p>
            <a:r>
              <a:rPr lang="en-US" b="1" dirty="0" smtClean="0">
                <a:solidFill>
                  <a:srgbClr val="FF0000"/>
                </a:solidFill>
              </a:rPr>
              <a:t>NON-NORMAL FEATURE DISTRIBUTIONS</a:t>
            </a:r>
          </a:p>
          <a:p>
            <a:pPr lvl="1"/>
            <a:r>
              <a:rPr lang="en-US" dirty="0" smtClean="0">
                <a:solidFill>
                  <a:srgbClr val="000000"/>
                </a:solidFill>
              </a:rPr>
              <a:t>Exponential, log-normal distributions are more common than normal</a:t>
            </a:r>
          </a:p>
          <a:p>
            <a:pPr lvl="1"/>
            <a:r>
              <a:rPr lang="en-US" dirty="0" smtClean="0">
                <a:solidFill>
                  <a:srgbClr val="000000"/>
                </a:solidFill>
              </a:rPr>
              <a:t>Taking log of features helps</a:t>
            </a:r>
          </a:p>
          <a:p>
            <a:r>
              <a:rPr lang="en-US" b="1" dirty="0" smtClean="0">
                <a:solidFill>
                  <a:srgbClr val="FF0000"/>
                </a:solidFill>
              </a:rPr>
              <a:t>HETEREGONEOUS FEATURES </a:t>
            </a:r>
            <a:r>
              <a:rPr lang="en-US" dirty="0" smtClean="0">
                <a:solidFill>
                  <a:srgbClr val="000000"/>
                </a:solidFill>
              </a:rPr>
              <a:t>-</a:t>
            </a:r>
            <a:r>
              <a:rPr lang="en-US" b="1" dirty="0" smtClean="0">
                <a:solidFill>
                  <a:srgbClr val="000000"/>
                </a:solidFill>
              </a:rPr>
              <a:t> </a:t>
            </a:r>
            <a:r>
              <a:rPr lang="en-US" dirty="0"/>
              <a:t>r</a:t>
            </a:r>
            <a:r>
              <a:rPr lang="en-US" dirty="0" smtClean="0"/>
              <a:t>anges, scales, distributions.</a:t>
            </a:r>
          </a:p>
          <a:p>
            <a:pPr lvl="1"/>
            <a:r>
              <a:rPr lang="en-US" dirty="0" smtClean="0"/>
              <a:t>E.g. Age, Income, Temperature, RBC Counts, Blood Pressure,…</a:t>
            </a:r>
          </a:p>
          <a:p>
            <a:r>
              <a:rPr lang="en-US" b="1" dirty="0" smtClean="0">
                <a:solidFill>
                  <a:srgbClr val="FF0000"/>
                </a:solidFill>
              </a:rPr>
              <a:t>MULTI-MODALITY FEATURES</a:t>
            </a:r>
          </a:p>
          <a:p>
            <a:pPr lvl="1"/>
            <a:r>
              <a:rPr lang="en-US" dirty="0" smtClean="0"/>
              <a:t>Mix of numeric, symbolic, series, text, and image PER data point!</a:t>
            </a:r>
          </a:p>
        </p:txBody>
      </p:sp>
    </p:spTree>
    <p:extLst>
      <p:ext uri="{BB962C8B-B14F-4D97-AF65-F5344CB8AC3E}">
        <p14:creationId xmlns:p14="http://schemas.microsoft.com/office/powerpoint/2010/main" val="192243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fade">
                                      <p:cBhvr>
                                        <p:cTn id="40" dur="500"/>
                                        <p:tgtEl>
                                          <p:spTgt spid="5">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Effect transition="in" filter="fade">
                                      <p:cBhvr>
                                        <p:cTn id="43" dur="500"/>
                                        <p:tgtEl>
                                          <p:spTgt spid="5">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xEl>
                                              <p:pRg st="11" end="11"/>
                                            </p:txEl>
                                          </p:spTgt>
                                        </p:tgtEl>
                                        <p:attrNameLst>
                                          <p:attrName>style.visibility</p:attrName>
                                        </p:attrNameLst>
                                      </p:cBhvr>
                                      <p:to>
                                        <p:strVal val="visible"/>
                                      </p:to>
                                    </p:set>
                                    <p:animEffect transition="in" filter="fade">
                                      <p:cBhvr>
                                        <p:cTn id="48" dur="500"/>
                                        <p:tgtEl>
                                          <p:spTgt spid="5">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animEffect transition="in" filter="fade">
                                      <p:cBhvr>
                                        <p:cTn id="51"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027545" y="292606"/>
            <a:ext cx="7054273" cy="4916723"/>
          </a:xfrm>
          <a:prstGeom prst="rect">
            <a:avLst/>
          </a:prstGeom>
          <a:noFill/>
          <a:ln w="9525">
            <a:noFill/>
            <a:miter lim="800000"/>
            <a:headEnd/>
            <a:tailEnd/>
          </a:ln>
        </p:spPr>
      </p:pic>
    </p:spTree>
    <p:extLst>
      <p:ext uri="{BB962C8B-B14F-4D97-AF65-F5344CB8AC3E}">
        <p14:creationId xmlns:p14="http://schemas.microsoft.com/office/powerpoint/2010/main" val="40415189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06991" y="569678"/>
            <a:ext cx="6409100" cy="451342"/>
          </a:xfrm>
          <a:prstGeom prst="rect">
            <a:avLst/>
          </a:prstGeom>
        </p:spPr>
        <p:txBody>
          <a:bodyPr wrap="square">
            <a:spAutoFit/>
          </a:bodyPr>
          <a:lstStyle/>
          <a:p>
            <a:r>
              <a:rPr lang="en-IN" sz="2333" dirty="0"/>
              <a:t>Pruning the decision tree </a:t>
            </a:r>
          </a:p>
        </p:txBody>
      </p:sp>
      <p:sp>
        <p:nvSpPr>
          <p:cNvPr id="4" name="Rectangle 3"/>
          <p:cNvSpPr/>
          <p:nvPr/>
        </p:nvSpPr>
        <p:spPr>
          <a:xfrm>
            <a:off x="1106991" y="1318617"/>
            <a:ext cx="7055646" cy="2169825"/>
          </a:xfrm>
          <a:prstGeom prst="rect">
            <a:avLst/>
          </a:prstGeom>
        </p:spPr>
        <p:txBody>
          <a:bodyPr wrap="square">
            <a:spAutoFit/>
          </a:bodyPr>
          <a:lstStyle/>
          <a:p>
            <a:pPr>
              <a:lnSpc>
                <a:spcPct val="150000"/>
              </a:lnSpc>
            </a:pPr>
            <a:r>
              <a:rPr lang="en-IN" sz="1500" dirty="0"/>
              <a:t>A decision tree can continue to grow indefinitely, choosing splitting features and dividing the data into smaller and smaller partitions until each example is perfectly classified or the algorithm runs out of features to split on. However, if the tree grows overly large, many of the decisions it makes will be overly specific and the model will be </a:t>
            </a:r>
            <a:r>
              <a:rPr lang="en-IN" sz="1500" dirty="0" err="1"/>
              <a:t>overfitted</a:t>
            </a:r>
            <a:r>
              <a:rPr lang="en-IN" sz="1500" dirty="0"/>
              <a:t> to the training data. The process of pruning a decision tree involves reducing its size such that it generalizes better to unseen data</a:t>
            </a:r>
          </a:p>
        </p:txBody>
      </p:sp>
    </p:spTree>
    <p:extLst>
      <p:ext uri="{BB962C8B-B14F-4D97-AF65-F5344CB8AC3E}">
        <p14:creationId xmlns:p14="http://schemas.microsoft.com/office/powerpoint/2010/main" val="24146876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12232"/>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324100" y="2324100"/>
            <a:ext cx="3886200" cy="369332"/>
          </a:xfrm>
          <a:prstGeom prst="rect">
            <a:avLst/>
          </a:prstGeom>
          <a:noFill/>
        </p:spPr>
        <p:txBody>
          <a:bodyPr wrap="square" rtlCol="0">
            <a:spAutoFit/>
          </a:bodyPr>
          <a:lstStyle/>
          <a:p>
            <a:r>
              <a:rPr lang="en-US" dirty="0" smtClean="0"/>
              <a:t>Implementation of Decision Tree</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360805907"/>
              </p:ext>
            </p:extLst>
          </p:nvPr>
        </p:nvGraphicFramePr>
        <p:xfrm>
          <a:off x="6096000" y="2933700"/>
          <a:ext cx="914400" cy="792163"/>
        </p:xfrm>
        <a:graphic>
          <a:graphicData uri="http://schemas.openxmlformats.org/presentationml/2006/ole">
            <mc:AlternateContent xmlns:mc="http://schemas.openxmlformats.org/markup-compatibility/2006">
              <mc:Choice xmlns:v="urn:schemas-microsoft-com:vml" Requires="v">
                <p:oleObj spid="_x0000_s50207" name="Packager Shell Object" showAsIcon="1" r:id="rId4" imgW="914400" imgH="792360" progId="Package">
                  <p:embed/>
                </p:oleObj>
              </mc:Choice>
              <mc:Fallback>
                <p:oleObj name="Packager Shell Object" showAsIcon="1" r:id="rId4" imgW="914400" imgH="792360" progId="Package">
                  <p:embed/>
                  <p:pic>
                    <p:nvPicPr>
                      <p:cNvPr id="0" name=""/>
                      <p:cNvPicPr/>
                      <p:nvPr/>
                    </p:nvPicPr>
                    <p:blipFill>
                      <a:blip r:embed="rId5"/>
                      <a:stretch>
                        <a:fillRect/>
                      </a:stretch>
                    </p:blipFill>
                    <p:spPr>
                      <a:xfrm>
                        <a:off x="6096000" y="2933700"/>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2236123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3841" y="2171701"/>
            <a:ext cx="4162377" cy="507831"/>
          </a:xfrm>
          <a:prstGeom prst="rect">
            <a:avLst/>
          </a:prstGeom>
          <a:noFill/>
        </p:spPr>
        <p:txBody>
          <a:bodyPr wrap="square" rtlCol="0">
            <a:spAutoFit/>
          </a:bodyPr>
          <a:lstStyle/>
          <a:p>
            <a:r>
              <a:rPr lang="en-US" sz="2700" dirty="0"/>
              <a:t>Intro to Ensemble Methods</a:t>
            </a:r>
          </a:p>
        </p:txBody>
      </p:sp>
    </p:spTree>
    <p:extLst>
      <p:ext uri="{BB962C8B-B14F-4D97-AF65-F5344CB8AC3E}">
        <p14:creationId xmlns:p14="http://schemas.microsoft.com/office/powerpoint/2010/main" val="16862736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444" y="396991"/>
            <a:ext cx="2550319" cy="300082"/>
          </a:xfrm>
          <a:prstGeom prst="rect">
            <a:avLst/>
          </a:prstGeom>
          <a:noFill/>
        </p:spPr>
        <p:txBody>
          <a:bodyPr wrap="square" rtlCol="0">
            <a:spAutoFit/>
          </a:bodyPr>
          <a:lstStyle/>
          <a:p>
            <a:r>
              <a:rPr lang="en-US" sz="1350" dirty="0"/>
              <a:t>Intro : Ensemble methods</a:t>
            </a:r>
          </a:p>
        </p:txBody>
      </p:sp>
      <p:sp>
        <p:nvSpPr>
          <p:cNvPr id="4" name="Rectangle 3"/>
          <p:cNvSpPr/>
          <p:nvPr/>
        </p:nvSpPr>
        <p:spPr>
          <a:xfrm>
            <a:off x="292894" y="911275"/>
            <a:ext cx="8236745" cy="507831"/>
          </a:xfrm>
          <a:prstGeom prst="rect">
            <a:avLst/>
          </a:prstGeom>
        </p:spPr>
        <p:txBody>
          <a:bodyPr wrap="square">
            <a:spAutoFit/>
          </a:bodyPr>
          <a:lstStyle/>
          <a:p>
            <a:r>
              <a:rPr lang="en-US" sz="1350" dirty="0"/>
              <a:t>The accuracy and reliability of a predictive model can be boosted in two ways: Either by embracing feature engineering or by applying boosting algorithms straight away.</a:t>
            </a:r>
          </a:p>
        </p:txBody>
      </p:sp>
      <p:sp>
        <p:nvSpPr>
          <p:cNvPr id="5" name="Rectangle 4"/>
          <p:cNvSpPr/>
          <p:nvPr/>
        </p:nvSpPr>
        <p:spPr>
          <a:xfrm>
            <a:off x="292894" y="1687789"/>
            <a:ext cx="7325916" cy="507831"/>
          </a:xfrm>
          <a:prstGeom prst="rect">
            <a:avLst/>
          </a:prstGeom>
        </p:spPr>
        <p:txBody>
          <a:bodyPr wrap="square">
            <a:spAutoFit/>
          </a:bodyPr>
          <a:lstStyle/>
          <a:p>
            <a:r>
              <a:rPr lang="en-US" sz="1350" dirty="0">
                <a:solidFill>
                  <a:srgbClr val="080E14"/>
                </a:solidFill>
                <a:latin typeface="Raleway"/>
              </a:rPr>
              <a:t>While working with boosting algorithms, you’ll soon come across two frequently occurring buzzwords: Bagging and Boosting</a:t>
            </a:r>
            <a:endParaRPr lang="en-US" sz="1350" dirty="0"/>
          </a:p>
        </p:txBody>
      </p:sp>
      <p:sp>
        <p:nvSpPr>
          <p:cNvPr id="6" name="Rectangle 5"/>
          <p:cNvSpPr/>
          <p:nvPr/>
        </p:nvSpPr>
        <p:spPr>
          <a:xfrm>
            <a:off x="292894" y="2658785"/>
            <a:ext cx="8601076" cy="1546577"/>
          </a:xfrm>
          <a:prstGeom prst="rect">
            <a:avLst/>
          </a:prstGeom>
        </p:spPr>
        <p:txBody>
          <a:bodyPr wrap="square">
            <a:spAutoFit/>
          </a:bodyPr>
          <a:lstStyle/>
          <a:p>
            <a:pPr algn="just"/>
            <a:r>
              <a:rPr lang="en-US" sz="1350" b="1" dirty="0">
                <a:solidFill>
                  <a:srgbClr val="333333"/>
                </a:solidFill>
                <a:latin typeface="Raleway"/>
              </a:rPr>
              <a:t>Bagging:</a:t>
            </a:r>
            <a:r>
              <a:rPr lang="en-US" sz="1350" dirty="0">
                <a:solidFill>
                  <a:srgbClr val="080E14"/>
                </a:solidFill>
                <a:latin typeface="Raleway"/>
              </a:rPr>
              <a:t> It is an approach where you take random samples of data, build </a:t>
            </a:r>
            <a:r>
              <a:rPr lang="en-US" sz="1350" dirty="0" smtClean="0">
                <a:solidFill>
                  <a:srgbClr val="080E14"/>
                </a:solidFill>
                <a:latin typeface="Raleway"/>
              </a:rPr>
              <a:t>same learning </a:t>
            </a:r>
            <a:r>
              <a:rPr lang="en-US" sz="1350" dirty="0">
                <a:solidFill>
                  <a:srgbClr val="080E14"/>
                </a:solidFill>
                <a:latin typeface="Raleway"/>
              </a:rPr>
              <a:t>algorithms and take simple means to find bagging probabilities.</a:t>
            </a:r>
          </a:p>
          <a:p>
            <a:pPr algn="just"/>
            <a:endParaRPr lang="en-US" sz="1350" dirty="0">
              <a:solidFill>
                <a:srgbClr val="080E14"/>
              </a:solidFill>
              <a:latin typeface="Raleway"/>
            </a:endParaRPr>
          </a:p>
          <a:p>
            <a:pPr algn="just"/>
            <a:r>
              <a:rPr lang="en-US" sz="1350" b="1" dirty="0">
                <a:solidFill>
                  <a:srgbClr val="333333"/>
                </a:solidFill>
                <a:latin typeface="Raleway"/>
              </a:rPr>
              <a:t>Boosting:</a:t>
            </a:r>
            <a:r>
              <a:rPr lang="en-US" sz="1350" dirty="0">
                <a:solidFill>
                  <a:srgbClr val="080E14"/>
                </a:solidFill>
                <a:latin typeface="Raleway"/>
              </a:rPr>
              <a:t> Boosting is similar, however the selection of sample is made more intelligently. We subsequently give more and more weight to hard to classify observations.</a:t>
            </a:r>
          </a:p>
          <a:p>
            <a:pPr algn="just"/>
            <a:endParaRPr lang="en-US" sz="1350" dirty="0">
              <a:solidFill>
                <a:srgbClr val="080E14"/>
              </a:solidFill>
              <a:latin typeface="Raleway"/>
            </a:endParaRPr>
          </a:p>
          <a:p>
            <a:pPr algn="just"/>
            <a:endParaRPr lang="en-US" sz="1350" dirty="0">
              <a:solidFill>
                <a:srgbClr val="080E14"/>
              </a:solidFill>
              <a:latin typeface="Raleway"/>
            </a:endParaRPr>
          </a:p>
        </p:txBody>
      </p:sp>
    </p:spTree>
    <p:extLst>
      <p:ext uri="{BB962C8B-B14F-4D97-AF65-F5344CB8AC3E}">
        <p14:creationId xmlns:p14="http://schemas.microsoft.com/office/powerpoint/2010/main" val="24731905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173" y="447430"/>
            <a:ext cx="2348720" cy="300082"/>
          </a:xfrm>
          <a:prstGeom prst="rect">
            <a:avLst/>
          </a:prstGeom>
        </p:spPr>
        <p:txBody>
          <a:bodyPr wrap="none">
            <a:spAutoFit/>
          </a:bodyPr>
          <a:lstStyle/>
          <a:p>
            <a:r>
              <a:rPr lang="en-US" sz="1350" b="1" dirty="0">
                <a:latin typeface="Arial-BoldMT"/>
              </a:rPr>
              <a:t>Understanding ensembles</a:t>
            </a:r>
            <a:endParaRPr lang="en-US" sz="1350" dirty="0"/>
          </a:p>
        </p:txBody>
      </p:sp>
      <p:sp>
        <p:nvSpPr>
          <p:cNvPr id="3" name="Rectangle 2"/>
          <p:cNvSpPr/>
          <p:nvPr/>
        </p:nvSpPr>
        <p:spPr>
          <a:xfrm>
            <a:off x="190173" y="952500"/>
            <a:ext cx="8409327" cy="1616918"/>
          </a:xfrm>
          <a:prstGeom prst="rect">
            <a:avLst/>
          </a:prstGeom>
        </p:spPr>
        <p:txBody>
          <a:bodyPr wrap="square">
            <a:spAutoFit/>
          </a:bodyPr>
          <a:lstStyle/>
          <a:p>
            <a:pPr>
              <a:lnSpc>
                <a:spcPct val="150000"/>
              </a:lnSpc>
            </a:pPr>
            <a:r>
              <a:rPr lang="en-US" sz="1350" dirty="0">
                <a:latin typeface="BookAntiqua"/>
              </a:rPr>
              <a:t>Suppose you were a contestant on a television trivia show that allowed you to choose a panel of five friends to assist you with answering the final question for the million-dollar prize. Most people would try to stack the panel with a diverse set of subject matter experts. A panel containing professors of literature, science, </a:t>
            </a:r>
            <a:r>
              <a:rPr lang="en-US" sz="1350" dirty="0" err="1" smtClean="0">
                <a:latin typeface="BookAntiqua"/>
              </a:rPr>
              <a:t>history,and</a:t>
            </a:r>
            <a:r>
              <a:rPr lang="en-US" sz="1350" dirty="0" smtClean="0">
                <a:latin typeface="BookAntiqua"/>
              </a:rPr>
              <a:t> </a:t>
            </a:r>
            <a:r>
              <a:rPr lang="en-US" sz="1350" dirty="0">
                <a:latin typeface="BookAntiqua"/>
              </a:rPr>
              <a:t>art, along with a current pop-culture expert would be a safely well-rounded group. Given their breadth of knowledge, it would be unlikely to find a question that stumps the group.</a:t>
            </a:r>
            <a:endParaRPr lang="en-US" sz="1350" dirty="0"/>
          </a:p>
        </p:txBody>
      </p:sp>
      <p:sp>
        <p:nvSpPr>
          <p:cNvPr id="4" name="Rectangle 3"/>
          <p:cNvSpPr/>
          <p:nvPr/>
        </p:nvSpPr>
        <p:spPr>
          <a:xfrm>
            <a:off x="163173" y="2784560"/>
            <a:ext cx="8409327" cy="1338828"/>
          </a:xfrm>
          <a:prstGeom prst="rect">
            <a:avLst/>
          </a:prstGeom>
        </p:spPr>
        <p:txBody>
          <a:bodyPr wrap="square">
            <a:spAutoFit/>
          </a:bodyPr>
          <a:lstStyle/>
          <a:p>
            <a:pPr>
              <a:lnSpc>
                <a:spcPct val="150000"/>
              </a:lnSpc>
            </a:pPr>
            <a:r>
              <a:rPr lang="en-US" sz="1350" dirty="0">
                <a:latin typeface="BookAntiqua"/>
              </a:rPr>
              <a:t>The meta-learning approach that utilizes a similar principle of creating a varied</a:t>
            </a:r>
          </a:p>
          <a:p>
            <a:pPr>
              <a:lnSpc>
                <a:spcPct val="150000"/>
              </a:lnSpc>
            </a:pPr>
            <a:r>
              <a:rPr lang="en-US" sz="1350" dirty="0">
                <a:latin typeface="BookAntiqua"/>
              </a:rPr>
              <a:t>team of experts is known as an </a:t>
            </a:r>
            <a:r>
              <a:rPr lang="en-US" sz="1350" b="1" dirty="0">
                <a:latin typeface="BookAntiqua-Bold"/>
              </a:rPr>
              <a:t>ensemble</a:t>
            </a:r>
            <a:r>
              <a:rPr lang="en-US" sz="1350" dirty="0">
                <a:latin typeface="BookAntiqua"/>
              </a:rPr>
              <a:t>. All the ensemble methods are based on the idea that by combining multiple weaker learners, a stronger learner is created.</a:t>
            </a:r>
            <a:endParaRPr lang="en-US" sz="1350" dirty="0"/>
          </a:p>
          <a:p>
            <a:pPr>
              <a:lnSpc>
                <a:spcPct val="150000"/>
              </a:lnSpc>
            </a:pPr>
            <a:endParaRPr lang="en-US" sz="1350" dirty="0"/>
          </a:p>
        </p:txBody>
      </p:sp>
      <p:pic>
        <p:nvPicPr>
          <p:cNvPr id="6" name="Picture 5"/>
          <p:cNvPicPr>
            <a:picLocks noChangeAspect="1"/>
          </p:cNvPicPr>
          <p:nvPr/>
        </p:nvPicPr>
        <p:blipFill>
          <a:blip r:embed="rId2" cstate="print"/>
          <a:stretch>
            <a:fillRect/>
          </a:stretch>
        </p:blipFill>
        <p:spPr>
          <a:xfrm>
            <a:off x="358321" y="3829050"/>
            <a:ext cx="8064161" cy="1600200"/>
          </a:xfrm>
          <a:prstGeom prst="rect">
            <a:avLst/>
          </a:prstGeom>
        </p:spPr>
      </p:pic>
    </p:spTree>
    <p:extLst>
      <p:ext uri="{BB962C8B-B14F-4D97-AF65-F5344CB8AC3E}">
        <p14:creationId xmlns:p14="http://schemas.microsoft.com/office/powerpoint/2010/main" val="40906675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7884" y="2288635"/>
            <a:ext cx="8761810" cy="2516073"/>
          </a:xfrm>
          <a:prstGeom prst="rect">
            <a:avLst/>
          </a:prstGeom>
        </p:spPr>
        <p:txBody>
          <a:bodyPr wrap="square">
            <a:spAutoFit/>
          </a:bodyPr>
          <a:lstStyle/>
          <a:p>
            <a:pPr marL="214313" indent="-214313">
              <a:lnSpc>
                <a:spcPct val="150000"/>
              </a:lnSpc>
              <a:buFont typeface="Arial" panose="020B0604020202020204" pitchFamily="34" charset="0"/>
              <a:buChar char="•"/>
            </a:pPr>
            <a:r>
              <a:rPr lang="en-US" sz="1350" dirty="0">
                <a:latin typeface="BookAntiqua"/>
              </a:rPr>
              <a:t>First, input training data is used to build a number of models. </a:t>
            </a:r>
          </a:p>
          <a:p>
            <a:pPr marL="214313" indent="-214313">
              <a:lnSpc>
                <a:spcPct val="150000"/>
              </a:lnSpc>
              <a:buFont typeface="Arial" panose="020B0604020202020204" pitchFamily="34" charset="0"/>
              <a:buChar char="•"/>
            </a:pPr>
            <a:r>
              <a:rPr lang="en-US" sz="1350" dirty="0">
                <a:latin typeface="BookAntiqua"/>
              </a:rPr>
              <a:t>The allocation function dictates how much of the training data each model receives. Do they each receive the full training dataset or merely a sample? Do they each receive every feature or a subset?</a:t>
            </a:r>
          </a:p>
          <a:p>
            <a:pPr marL="214313" indent="-214313">
              <a:lnSpc>
                <a:spcPct val="150000"/>
              </a:lnSpc>
              <a:buFont typeface="Arial" panose="020B0604020202020204" pitchFamily="34" charset="0"/>
              <a:buChar char="•"/>
            </a:pPr>
            <a:r>
              <a:rPr lang="en-US" sz="1350" dirty="0">
                <a:latin typeface="BookAntiqua"/>
              </a:rPr>
              <a:t>After the models are constructed, they can be used to generate a set of predictions, which must be managed in some way.</a:t>
            </a:r>
          </a:p>
          <a:p>
            <a:pPr marL="214313" indent="-214313">
              <a:lnSpc>
                <a:spcPct val="150000"/>
              </a:lnSpc>
              <a:buFont typeface="Arial" panose="020B0604020202020204" pitchFamily="34" charset="0"/>
              <a:buChar char="•"/>
            </a:pPr>
            <a:r>
              <a:rPr lang="en-US" sz="1350" dirty="0">
                <a:latin typeface="BookAntiqua"/>
              </a:rPr>
              <a:t>The combination function governs how disagreements among the predictions are reconciled</a:t>
            </a:r>
          </a:p>
          <a:p>
            <a:pPr lvl="1">
              <a:lnSpc>
                <a:spcPct val="150000"/>
              </a:lnSpc>
            </a:pPr>
            <a:r>
              <a:rPr lang="en-US" sz="1200" dirty="0">
                <a:latin typeface="BookAntiqua"/>
              </a:rPr>
              <a:t>     For example, the ensemble might use a majority vote to determine the final prediction, or it could use a more  </a:t>
            </a:r>
          </a:p>
          <a:p>
            <a:pPr lvl="1">
              <a:lnSpc>
                <a:spcPct val="150000"/>
              </a:lnSpc>
            </a:pPr>
            <a:r>
              <a:rPr lang="en-US" sz="1200" dirty="0">
                <a:latin typeface="BookAntiqua"/>
              </a:rPr>
              <a:t>    complex strategy such as weighting each model's votes based on its prior performance</a:t>
            </a:r>
          </a:p>
        </p:txBody>
      </p:sp>
      <p:pic>
        <p:nvPicPr>
          <p:cNvPr id="4" name="Picture 3"/>
          <p:cNvPicPr>
            <a:picLocks noChangeAspect="1"/>
          </p:cNvPicPr>
          <p:nvPr/>
        </p:nvPicPr>
        <p:blipFill>
          <a:blip r:embed="rId2" cstate="print"/>
          <a:stretch>
            <a:fillRect/>
          </a:stretch>
        </p:blipFill>
        <p:spPr>
          <a:xfrm>
            <a:off x="217885" y="688435"/>
            <a:ext cx="8064161" cy="1600200"/>
          </a:xfrm>
          <a:prstGeom prst="rect">
            <a:avLst/>
          </a:prstGeom>
        </p:spPr>
      </p:pic>
    </p:spTree>
    <p:extLst>
      <p:ext uri="{BB962C8B-B14F-4D97-AF65-F5344CB8AC3E}">
        <p14:creationId xmlns:p14="http://schemas.microsoft.com/office/powerpoint/2010/main" val="2675869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436" y="437001"/>
            <a:ext cx="1414170" cy="461665"/>
          </a:xfrm>
          <a:prstGeom prst="rect">
            <a:avLst/>
          </a:prstGeom>
        </p:spPr>
        <p:txBody>
          <a:bodyPr wrap="none">
            <a:spAutoFit/>
          </a:bodyPr>
          <a:lstStyle/>
          <a:p>
            <a:r>
              <a:rPr lang="en-US" sz="2400" b="1" dirty="0">
                <a:latin typeface="Arial-BoldMT"/>
              </a:rPr>
              <a:t>Bagging</a:t>
            </a:r>
            <a:endParaRPr lang="en-US" sz="2400" dirty="0"/>
          </a:p>
        </p:txBody>
      </p:sp>
      <p:sp>
        <p:nvSpPr>
          <p:cNvPr id="3" name="Rectangle 2"/>
          <p:cNvSpPr/>
          <p:nvPr/>
        </p:nvSpPr>
        <p:spPr>
          <a:xfrm>
            <a:off x="277016" y="1026916"/>
            <a:ext cx="7791421" cy="715581"/>
          </a:xfrm>
          <a:prstGeom prst="rect">
            <a:avLst/>
          </a:prstGeom>
        </p:spPr>
        <p:txBody>
          <a:bodyPr wrap="square">
            <a:spAutoFit/>
          </a:bodyPr>
          <a:lstStyle/>
          <a:p>
            <a:pPr>
              <a:lnSpc>
                <a:spcPct val="150000"/>
              </a:lnSpc>
            </a:pPr>
            <a:r>
              <a:rPr lang="en-US" sz="1350" dirty="0">
                <a:latin typeface="BookAntiqua"/>
              </a:rPr>
              <a:t>One of the first ensemble methods to gain widespread acceptance used a technique</a:t>
            </a:r>
          </a:p>
          <a:p>
            <a:pPr>
              <a:lnSpc>
                <a:spcPct val="150000"/>
              </a:lnSpc>
            </a:pPr>
            <a:r>
              <a:rPr lang="en-US" sz="1350" dirty="0">
                <a:latin typeface="BookAntiqua"/>
              </a:rPr>
              <a:t>called </a:t>
            </a:r>
            <a:r>
              <a:rPr lang="en-US" sz="1350" b="1" dirty="0">
                <a:latin typeface="BookAntiqua-Bold"/>
              </a:rPr>
              <a:t>bootstrap aggregating </a:t>
            </a:r>
            <a:r>
              <a:rPr lang="en-US" sz="1350" dirty="0">
                <a:latin typeface="BookAntiqua"/>
              </a:rPr>
              <a:t>or </a:t>
            </a:r>
            <a:r>
              <a:rPr lang="en-US" sz="1350" b="1" dirty="0">
                <a:latin typeface="BookAntiqua-Bold"/>
              </a:rPr>
              <a:t>bagging </a:t>
            </a:r>
            <a:r>
              <a:rPr lang="en-US" sz="1350" dirty="0">
                <a:latin typeface="BookAntiqua"/>
              </a:rPr>
              <a:t>for short</a:t>
            </a:r>
            <a:endParaRPr lang="en-US" sz="1350" dirty="0"/>
          </a:p>
        </p:txBody>
      </p:sp>
      <p:sp>
        <p:nvSpPr>
          <p:cNvPr id="4" name="Rectangle 3"/>
          <p:cNvSpPr/>
          <p:nvPr/>
        </p:nvSpPr>
        <p:spPr>
          <a:xfrm>
            <a:off x="289366" y="1863553"/>
            <a:ext cx="8562947" cy="1027204"/>
          </a:xfrm>
          <a:prstGeom prst="rect">
            <a:avLst/>
          </a:prstGeom>
        </p:spPr>
        <p:txBody>
          <a:bodyPr wrap="square">
            <a:spAutoFit/>
          </a:bodyPr>
          <a:lstStyle/>
          <a:p>
            <a:pPr>
              <a:lnSpc>
                <a:spcPct val="150000"/>
              </a:lnSpc>
            </a:pPr>
            <a:r>
              <a:rPr lang="en-US" sz="1350" dirty="0">
                <a:latin typeface="BookAntiqua"/>
              </a:rPr>
              <a:t>Bagging generates a number of training datasets by bootstrap sampling the original training data. These datasets are then used to generate a set of models using </a:t>
            </a:r>
            <a:r>
              <a:rPr lang="en-US" sz="1350" b="1" dirty="0">
                <a:latin typeface="BookAntiqua"/>
              </a:rPr>
              <a:t>a single learning algorithm</a:t>
            </a:r>
            <a:r>
              <a:rPr lang="en-US" sz="1350" dirty="0">
                <a:latin typeface="BookAntiqua"/>
              </a:rPr>
              <a:t>. The models' predictions are combined using voting (for classification) or averaging (for numeric prediction).</a:t>
            </a:r>
            <a:endParaRPr lang="en-US" sz="1350" dirty="0"/>
          </a:p>
        </p:txBody>
      </p:sp>
      <p:sp>
        <p:nvSpPr>
          <p:cNvPr id="5" name="Rectangle 4"/>
          <p:cNvSpPr/>
          <p:nvPr/>
        </p:nvSpPr>
        <p:spPr>
          <a:xfrm>
            <a:off x="352454" y="3045380"/>
            <a:ext cx="8436771" cy="1650452"/>
          </a:xfrm>
          <a:prstGeom prst="rect">
            <a:avLst/>
          </a:prstGeom>
        </p:spPr>
        <p:txBody>
          <a:bodyPr wrap="square">
            <a:spAutoFit/>
          </a:bodyPr>
          <a:lstStyle/>
          <a:p>
            <a:pPr>
              <a:lnSpc>
                <a:spcPct val="150000"/>
              </a:lnSpc>
            </a:pPr>
            <a:r>
              <a:rPr lang="en-US" sz="1350" dirty="0">
                <a:latin typeface="BookAntiqua"/>
              </a:rPr>
              <a:t>Although bagging is a relatively simple ensemble, it can perform quite well as long as it is used with relatively </a:t>
            </a:r>
            <a:r>
              <a:rPr lang="en-US" sz="1350" b="1" dirty="0">
                <a:latin typeface="BookAntiqua-Bold"/>
              </a:rPr>
              <a:t>unstable </a:t>
            </a:r>
            <a:r>
              <a:rPr lang="en-US" sz="1350" dirty="0">
                <a:latin typeface="BookAntiqua"/>
              </a:rPr>
              <a:t>learners, that is, those generating models that tend to change substantially when the input data changes only slightly. Unstable models are essential in order to ensure the ensemble's diversity in spite of only minor variations between the bootstrap training datasets. For this reason, bagging is often used with decision trees, which have the tendency to vary dramatically given minor changes in the input data.</a:t>
            </a:r>
            <a:endParaRPr lang="en-US" sz="1350" dirty="0"/>
          </a:p>
        </p:txBody>
      </p:sp>
      <p:cxnSp>
        <p:nvCxnSpPr>
          <p:cNvPr id="6" name="Straight Connector 5"/>
          <p:cNvCxnSpPr/>
          <p:nvPr/>
        </p:nvCxnSpPr>
        <p:spPr>
          <a:xfrm>
            <a:off x="0" y="916686"/>
            <a:ext cx="83804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6851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916686"/>
            <a:ext cx="838047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30302" y="525780"/>
            <a:ext cx="1851660" cy="300082"/>
          </a:xfrm>
          <a:prstGeom prst="rect">
            <a:avLst/>
          </a:prstGeom>
          <a:noFill/>
        </p:spPr>
        <p:txBody>
          <a:bodyPr wrap="square" rtlCol="0">
            <a:spAutoFit/>
          </a:bodyPr>
          <a:lstStyle/>
          <a:p>
            <a:pPr fontAlgn="base"/>
            <a:r>
              <a:rPr lang="en-US" sz="1350" b="1" dirty="0"/>
              <a:t>Bootstrap Method</a:t>
            </a:r>
          </a:p>
        </p:txBody>
      </p:sp>
      <p:sp>
        <p:nvSpPr>
          <p:cNvPr id="9" name="Rectangle 8"/>
          <p:cNvSpPr/>
          <p:nvPr/>
        </p:nvSpPr>
        <p:spPr>
          <a:xfrm>
            <a:off x="130302" y="1083784"/>
            <a:ext cx="8250174" cy="507831"/>
          </a:xfrm>
          <a:prstGeom prst="rect">
            <a:avLst/>
          </a:prstGeom>
        </p:spPr>
        <p:txBody>
          <a:bodyPr wrap="square">
            <a:spAutoFit/>
          </a:bodyPr>
          <a:lstStyle/>
          <a:p>
            <a:r>
              <a:rPr lang="en-US" sz="1350" dirty="0">
                <a:solidFill>
                  <a:srgbClr val="555555"/>
                </a:solidFill>
                <a:latin typeface="Helvetica Neue"/>
              </a:rPr>
              <a:t>The bootstrap is a powerful statistical method for estimating a quantity from a data sample. This is easiest to understand if the quantity is a descriptive statistic such as a mean or a standard deviation</a:t>
            </a:r>
            <a:endParaRPr lang="en-US" sz="1350" dirty="0"/>
          </a:p>
        </p:txBody>
      </p:sp>
      <p:sp>
        <p:nvSpPr>
          <p:cNvPr id="10" name="Rectangle 9"/>
          <p:cNvSpPr/>
          <p:nvPr/>
        </p:nvSpPr>
        <p:spPr>
          <a:xfrm>
            <a:off x="130302" y="1735627"/>
            <a:ext cx="8762238" cy="2793072"/>
          </a:xfrm>
          <a:prstGeom prst="rect">
            <a:avLst/>
          </a:prstGeom>
        </p:spPr>
        <p:txBody>
          <a:bodyPr wrap="square">
            <a:spAutoFit/>
          </a:bodyPr>
          <a:lstStyle/>
          <a:p>
            <a:pPr fontAlgn="base"/>
            <a:r>
              <a:rPr lang="en-US" sz="1350" dirty="0">
                <a:solidFill>
                  <a:srgbClr val="555555"/>
                </a:solidFill>
                <a:latin typeface="Helvetica Neue"/>
              </a:rPr>
              <a:t>Let’s assume we have a sample of 100 values (x) and we’d like to get an estimate of the mean of the sample.</a:t>
            </a:r>
          </a:p>
          <a:p>
            <a:pPr fontAlgn="base"/>
            <a:r>
              <a:rPr lang="en-US" sz="1350" dirty="0">
                <a:solidFill>
                  <a:srgbClr val="555555"/>
                </a:solidFill>
                <a:latin typeface="Helvetica Neue"/>
              </a:rPr>
              <a:t>We can calculate the mean directly from the sample as:</a:t>
            </a:r>
          </a:p>
          <a:p>
            <a:pPr fontAlgn="base"/>
            <a:r>
              <a:rPr lang="en-US" sz="1350" dirty="0">
                <a:solidFill>
                  <a:srgbClr val="555555"/>
                </a:solidFill>
                <a:latin typeface="Helvetica Neue"/>
              </a:rPr>
              <a:t> </a:t>
            </a:r>
          </a:p>
          <a:p>
            <a:pPr fontAlgn="base"/>
            <a:r>
              <a:rPr lang="en-US" sz="1350" dirty="0">
                <a:solidFill>
                  <a:srgbClr val="555555"/>
                </a:solidFill>
                <a:latin typeface="Helvetica Neue"/>
              </a:rPr>
              <a:t>mean(x) = 1/100 * sum(x)</a:t>
            </a:r>
          </a:p>
          <a:p>
            <a:pPr fontAlgn="base"/>
            <a:endParaRPr lang="en-US" sz="1350" dirty="0">
              <a:solidFill>
                <a:srgbClr val="555555"/>
              </a:solidFill>
              <a:latin typeface="Helvetica Neue"/>
            </a:endParaRPr>
          </a:p>
          <a:p>
            <a:pPr fontAlgn="base"/>
            <a:r>
              <a:rPr lang="en-US" sz="1350" dirty="0"/>
              <a:t>We know that our sample is small and that our mean has error in it. We can improve the estimate of our mean using the bootstrap procedure:</a:t>
            </a:r>
          </a:p>
          <a:p>
            <a:pPr fontAlgn="base"/>
            <a:endParaRPr lang="en-US" sz="1350" dirty="0">
              <a:solidFill>
                <a:srgbClr val="555555"/>
              </a:solidFill>
              <a:latin typeface="Helvetica Neue"/>
            </a:endParaRPr>
          </a:p>
          <a:p>
            <a:pPr marL="214313" indent="-214313" fontAlgn="base">
              <a:buFont typeface="Wingdings" panose="05000000000000000000" pitchFamily="2" charset="2"/>
              <a:buChar char="ü"/>
            </a:pPr>
            <a:r>
              <a:rPr lang="en-US" sz="1350" dirty="0"/>
              <a:t>Create many (e.g. 1000) random sub-samples of our dataset with replacement (meaning we can select the same value multiple times).</a:t>
            </a:r>
          </a:p>
          <a:p>
            <a:pPr marL="214313" indent="-214313" fontAlgn="base">
              <a:buFont typeface="Wingdings" panose="05000000000000000000" pitchFamily="2" charset="2"/>
              <a:buChar char="ü"/>
            </a:pPr>
            <a:r>
              <a:rPr lang="en-US" sz="1350" dirty="0"/>
              <a:t>Calculate the mean of each sub-sample.</a:t>
            </a:r>
          </a:p>
          <a:p>
            <a:pPr marL="214313" indent="-214313" fontAlgn="base">
              <a:buFont typeface="Wingdings" panose="05000000000000000000" pitchFamily="2" charset="2"/>
              <a:buChar char="ü"/>
            </a:pPr>
            <a:r>
              <a:rPr lang="en-US" sz="1350" dirty="0"/>
              <a:t>Calculate the average of all of our collected means and use that as our estimated mean for the data.</a:t>
            </a:r>
          </a:p>
          <a:p>
            <a:pPr fontAlgn="base"/>
            <a:endParaRPr lang="en-US" sz="1350" dirty="0">
              <a:solidFill>
                <a:srgbClr val="555555"/>
              </a:solidFill>
              <a:latin typeface="Helvetica Neue"/>
            </a:endParaRPr>
          </a:p>
        </p:txBody>
      </p:sp>
    </p:spTree>
    <p:extLst>
      <p:ext uri="{BB962C8B-B14F-4D97-AF65-F5344CB8AC3E}">
        <p14:creationId xmlns:p14="http://schemas.microsoft.com/office/powerpoint/2010/main" val="22380075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916686"/>
            <a:ext cx="838047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79476" y="1326653"/>
            <a:ext cx="8385048" cy="2793072"/>
          </a:xfrm>
          <a:prstGeom prst="rect">
            <a:avLst/>
          </a:prstGeom>
        </p:spPr>
        <p:txBody>
          <a:bodyPr wrap="square">
            <a:spAutoFit/>
          </a:bodyPr>
          <a:lstStyle/>
          <a:p>
            <a:pPr fontAlgn="base"/>
            <a:r>
              <a:rPr lang="en-US" sz="1350" dirty="0">
                <a:solidFill>
                  <a:srgbClr val="555555"/>
                </a:solidFill>
                <a:latin typeface="Helvetica Neue"/>
              </a:rPr>
              <a:t>Let’s assume we have a sample dataset of 1000 instances (x) and we are using the C5.0 algorithm. Bagging of the C5.0 algorithm would work as follows.</a:t>
            </a:r>
          </a:p>
          <a:p>
            <a:pPr fontAlgn="base"/>
            <a:endParaRPr lang="en-US" sz="1350" dirty="0">
              <a:solidFill>
                <a:srgbClr val="555555"/>
              </a:solidFill>
              <a:latin typeface="Helvetica Neue"/>
            </a:endParaRPr>
          </a:p>
          <a:p>
            <a:pPr fontAlgn="base">
              <a:buFont typeface="+mj-lt"/>
              <a:buAutoNum type="arabicPeriod"/>
            </a:pPr>
            <a:r>
              <a:rPr lang="en-US" sz="1350" dirty="0">
                <a:solidFill>
                  <a:srgbClr val="555555"/>
                </a:solidFill>
                <a:latin typeface="Helvetica Neue"/>
              </a:rPr>
              <a:t>Create many (e.g. 100) random sub-samples of our dataset with replacement.</a:t>
            </a:r>
          </a:p>
          <a:p>
            <a:pPr fontAlgn="base">
              <a:buFont typeface="+mj-lt"/>
              <a:buAutoNum type="arabicPeriod"/>
            </a:pPr>
            <a:r>
              <a:rPr lang="en-US" sz="1350" dirty="0">
                <a:solidFill>
                  <a:srgbClr val="555555"/>
                </a:solidFill>
                <a:latin typeface="Helvetica Neue"/>
              </a:rPr>
              <a:t>Train a C5.0 model on each sample.</a:t>
            </a:r>
          </a:p>
          <a:p>
            <a:pPr fontAlgn="base">
              <a:buFont typeface="+mj-lt"/>
              <a:buAutoNum type="arabicPeriod"/>
            </a:pPr>
            <a:r>
              <a:rPr lang="en-US" sz="1350" dirty="0">
                <a:solidFill>
                  <a:srgbClr val="555555"/>
                </a:solidFill>
                <a:latin typeface="Helvetica Neue"/>
              </a:rPr>
              <a:t>Given a new dataset, calculate the average prediction from each model.</a:t>
            </a:r>
          </a:p>
          <a:p>
            <a:pPr fontAlgn="base">
              <a:buFont typeface="+mj-lt"/>
              <a:buAutoNum type="arabicPeriod"/>
            </a:pPr>
            <a:endParaRPr lang="en-US" sz="1350" dirty="0">
              <a:solidFill>
                <a:srgbClr val="555555"/>
              </a:solidFill>
              <a:latin typeface="Helvetica Neue"/>
            </a:endParaRPr>
          </a:p>
          <a:p>
            <a:pPr fontAlgn="base">
              <a:buFont typeface="+mj-lt"/>
              <a:buAutoNum type="arabicPeriod"/>
            </a:pPr>
            <a:endParaRPr lang="en-US" sz="1350" dirty="0">
              <a:solidFill>
                <a:srgbClr val="555555"/>
              </a:solidFill>
              <a:latin typeface="Helvetica Neue"/>
            </a:endParaRPr>
          </a:p>
          <a:p>
            <a:pPr fontAlgn="base">
              <a:buFont typeface="+mj-lt"/>
              <a:buAutoNum type="arabicPeriod"/>
            </a:pPr>
            <a:endParaRPr lang="en-US" sz="1350" dirty="0">
              <a:solidFill>
                <a:srgbClr val="555555"/>
              </a:solidFill>
              <a:latin typeface="Helvetica Neue"/>
            </a:endParaRPr>
          </a:p>
          <a:p>
            <a:pPr fontAlgn="base"/>
            <a:r>
              <a:rPr lang="en-US" sz="1350" dirty="0"/>
              <a:t>For example, </a:t>
            </a:r>
          </a:p>
          <a:p>
            <a:pPr fontAlgn="base"/>
            <a:endParaRPr lang="en-US" sz="1350" dirty="0"/>
          </a:p>
          <a:p>
            <a:pPr fontAlgn="base"/>
            <a:r>
              <a:rPr lang="en-US" sz="1350" dirty="0"/>
              <a:t>if we had 5 bagged decision trees that made the following class predictions for a in input sample: </a:t>
            </a:r>
          </a:p>
          <a:p>
            <a:pPr fontAlgn="base"/>
            <a:r>
              <a:rPr lang="en-US" sz="1350" dirty="0"/>
              <a:t>blue, blue, red, blue and red, we would take the most frequent class and predict blue</a:t>
            </a:r>
            <a:endParaRPr lang="en-US" sz="1350" dirty="0">
              <a:solidFill>
                <a:srgbClr val="555555"/>
              </a:solidFill>
              <a:latin typeface="Helvetica Neue"/>
            </a:endParaRPr>
          </a:p>
        </p:txBody>
      </p:sp>
    </p:spTree>
    <p:extLst>
      <p:ext uri="{BB962C8B-B14F-4D97-AF65-F5344CB8AC3E}">
        <p14:creationId xmlns:p14="http://schemas.microsoft.com/office/powerpoint/2010/main" val="3992350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7428178" cy="762000"/>
          </a:xfrm>
        </p:spPr>
        <p:txBody>
          <a:bodyPr>
            <a:normAutofit/>
          </a:bodyPr>
          <a:lstStyle/>
          <a:p>
            <a:r>
              <a:rPr lang="en-US" dirty="0" smtClean="0"/>
              <a:t>Not normal distributions!</a:t>
            </a:r>
            <a:endParaRPr lang="en-US" dirty="0"/>
          </a:p>
        </p:txBody>
      </p:sp>
      <p:pic>
        <p:nvPicPr>
          <p:cNvPr id="10" name="Picture 9" descr="Screen Shot 2014-07-26 at 12.35.59 AM.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2000" y="2677583"/>
            <a:ext cx="5111750" cy="3037417"/>
          </a:xfrm>
          <a:prstGeom prst="rect">
            <a:avLst/>
          </a:prstGeom>
        </p:spPr>
      </p:pic>
      <p:pic>
        <p:nvPicPr>
          <p:cNvPr id="9" name="Picture 8" descr="Screen Shot 2014-07-26 at 12.36.08 AM.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235017" y="1016000"/>
            <a:ext cx="5132917" cy="3048000"/>
          </a:xfrm>
          <a:prstGeom prst="rect">
            <a:avLst/>
          </a:prstGeom>
        </p:spPr>
      </p:pic>
      <p:sp>
        <p:nvSpPr>
          <p:cNvPr id="11" name="TextBox 10"/>
          <p:cNvSpPr txBox="1"/>
          <p:nvPr/>
        </p:nvSpPr>
        <p:spPr>
          <a:xfrm>
            <a:off x="4445000" y="5024402"/>
            <a:ext cx="1398140" cy="502766"/>
          </a:xfrm>
          <a:prstGeom prst="rect">
            <a:avLst/>
          </a:prstGeom>
          <a:noFill/>
        </p:spPr>
        <p:txBody>
          <a:bodyPr wrap="none" rtlCol="0">
            <a:spAutoFit/>
          </a:bodyPr>
          <a:lstStyle/>
          <a:p>
            <a:r>
              <a:rPr lang="en-US" sz="2667" dirty="0">
                <a:solidFill>
                  <a:srgbClr val="C60202"/>
                </a:solidFill>
              </a:rPr>
              <a:t>feature</a:t>
            </a:r>
          </a:p>
        </p:txBody>
      </p:sp>
      <p:sp>
        <p:nvSpPr>
          <p:cNvPr id="12" name="TextBox 11"/>
          <p:cNvSpPr txBox="1"/>
          <p:nvPr/>
        </p:nvSpPr>
        <p:spPr>
          <a:xfrm>
            <a:off x="6540500" y="1227187"/>
            <a:ext cx="2175596" cy="502766"/>
          </a:xfrm>
          <a:prstGeom prst="rect">
            <a:avLst/>
          </a:prstGeom>
          <a:noFill/>
        </p:spPr>
        <p:txBody>
          <a:bodyPr wrap="none" rtlCol="0">
            <a:spAutoFit/>
          </a:bodyPr>
          <a:lstStyle/>
          <a:p>
            <a:r>
              <a:rPr lang="en-US" sz="2667" dirty="0">
                <a:solidFill>
                  <a:srgbClr val="C60202"/>
                </a:solidFill>
              </a:rPr>
              <a:t>log(feature)</a:t>
            </a:r>
          </a:p>
        </p:txBody>
      </p:sp>
    </p:spTree>
    <p:extLst>
      <p:ext uri="{BB962C8B-B14F-4D97-AF65-F5344CB8AC3E}">
        <p14:creationId xmlns:p14="http://schemas.microsoft.com/office/powerpoint/2010/main" val="302066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916686"/>
            <a:ext cx="838047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4592" y="1264931"/>
            <a:ext cx="8572500" cy="2896947"/>
          </a:xfrm>
          <a:prstGeom prst="rect">
            <a:avLst/>
          </a:prstGeom>
        </p:spPr>
        <p:txBody>
          <a:bodyPr wrap="square">
            <a:spAutoFit/>
          </a:bodyPr>
          <a:lstStyle/>
          <a:p>
            <a:pPr>
              <a:lnSpc>
                <a:spcPct val="150000"/>
              </a:lnSpc>
            </a:pPr>
            <a:r>
              <a:rPr lang="en-US" sz="1350" dirty="0">
                <a:solidFill>
                  <a:srgbClr val="555555"/>
                </a:solidFill>
                <a:latin typeface="Helvetica Neue"/>
              </a:rPr>
              <a:t>When bagging with decision trees, </a:t>
            </a:r>
            <a:r>
              <a:rPr lang="en-US" sz="1350" b="1" dirty="0">
                <a:solidFill>
                  <a:srgbClr val="555555"/>
                </a:solidFill>
                <a:latin typeface="Helvetica Neue"/>
              </a:rPr>
              <a:t>we are less concerned about individual trees overfitting the training data</a:t>
            </a:r>
            <a:r>
              <a:rPr lang="en-US" sz="1350" dirty="0">
                <a:solidFill>
                  <a:srgbClr val="555555"/>
                </a:solidFill>
                <a:latin typeface="Helvetica Neue"/>
              </a:rPr>
              <a:t>. For this reason and for efficiency, the individual decision trees are grown deep (e.g. few training samples at each leaf-node of the tree) and the trees are not pruned. These trees will have both high variance and low bias. These are important characterize of sub-models when combining predictions using bagging.</a:t>
            </a:r>
          </a:p>
          <a:p>
            <a:pPr>
              <a:lnSpc>
                <a:spcPct val="150000"/>
              </a:lnSpc>
            </a:pPr>
            <a:endParaRPr lang="en-US" sz="1350" dirty="0">
              <a:solidFill>
                <a:srgbClr val="555555"/>
              </a:solidFill>
              <a:latin typeface="Helvetica Neue"/>
            </a:endParaRPr>
          </a:p>
          <a:p>
            <a:pPr>
              <a:lnSpc>
                <a:spcPct val="150000"/>
              </a:lnSpc>
            </a:pPr>
            <a:r>
              <a:rPr lang="en-US" sz="1350" dirty="0"/>
              <a:t>The only </a:t>
            </a:r>
            <a:r>
              <a:rPr lang="en-US" sz="1350" b="1" dirty="0"/>
              <a:t>parameters when bagging decision trees is the number of samples and hence the number of trees to include</a:t>
            </a:r>
            <a:r>
              <a:rPr lang="en-US" sz="1350" dirty="0"/>
              <a:t>. This can be chosen by increasing the number of trees on run after run until the accuracy begins to stop showing improvement (e.g. on a cross validation test harness). Very large numbers of models may take a long time to prepare, but will not over fit the training data</a:t>
            </a:r>
          </a:p>
        </p:txBody>
      </p:sp>
      <p:sp>
        <p:nvSpPr>
          <p:cNvPr id="3" name="TextBox 2"/>
          <p:cNvSpPr txBox="1"/>
          <p:nvPr/>
        </p:nvSpPr>
        <p:spPr>
          <a:xfrm>
            <a:off x="1268730" y="4359402"/>
            <a:ext cx="3113532" cy="300082"/>
          </a:xfrm>
          <a:prstGeom prst="rect">
            <a:avLst/>
          </a:prstGeom>
          <a:noFill/>
        </p:spPr>
        <p:txBody>
          <a:bodyPr wrap="square" rtlCol="0">
            <a:spAutoFit/>
          </a:bodyPr>
          <a:lstStyle/>
          <a:p>
            <a:r>
              <a:rPr lang="en-US" sz="1350" dirty="0"/>
              <a:t>Practical R session on Bagged Tree</a:t>
            </a:r>
          </a:p>
        </p:txBody>
      </p:sp>
      <p:graphicFrame>
        <p:nvGraphicFramePr>
          <p:cNvPr id="4" name="Object 3"/>
          <p:cNvGraphicFramePr>
            <a:graphicFrameLocks noChangeAspect="1"/>
          </p:cNvGraphicFramePr>
          <p:nvPr>
            <p:extLst>
              <p:ext uri="{D42A27DB-BD31-4B8C-83A1-F6EECF244321}">
                <p14:modId xmlns:p14="http://schemas.microsoft.com/office/powerpoint/2010/main" val="4092929931"/>
              </p:ext>
            </p:extLst>
          </p:nvPr>
        </p:nvGraphicFramePr>
        <p:xfrm>
          <a:off x="6781800" y="4381500"/>
          <a:ext cx="914400" cy="792163"/>
        </p:xfrm>
        <a:graphic>
          <a:graphicData uri="http://schemas.openxmlformats.org/presentationml/2006/ole">
            <mc:AlternateContent xmlns:mc="http://schemas.openxmlformats.org/markup-compatibility/2006">
              <mc:Choice xmlns:v="urn:schemas-microsoft-com:vml" Requires="v">
                <p:oleObj spid="_x0000_s51230" name="Packager Shell Object" showAsIcon="1" r:id="rId3" imgW="914400" imgH="792360" progId="Package">
                  <p:embed/>
                </p:oleObj>
              </mc:Choice>
              <mc:Fallback>
                <p:oleObj name="Packager Shell Object" showAsIcon="1" r:id="rId3" imgW="914400" imgH="792360" progId="Package">
                  <p:embed/>
                  <p:pic>
                    <p:nvPicPr>
                      <p:cNvPr id="0" name=""/>
                      <p:cNvPicPr/>
                      <p:nvPr/>
                    </p:nvPicPr>
                    <p:blipFill>
                      <a:blip r:embed="rId4"/>
                      <a:stretch>
                        <a:fillRect/>
                      </a:stretch>
                    </p:blipFill>
                    <p:spPr>
                      <a:xfrm>
                        <a:off x="6781800" y="4381500"/>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36255286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59278"/>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42207" y="2476500"/>
            <a:ext cx="1459586" cy="415498"/>
          </a:xfrm>
          <a:prstGeom prst="rect">
            <a:avLst/>
          </a:prstGeom>
          <a:noFill/>
        </p:spPr>
        <p:txBody>
          <a:bodyPr wrap="square" rtlCol="0">
            <a:spAutoFit/>
          </a:bodyPr>
          <a:lstStyle/>
          <a:p>
            <a:r>
              <a:rPr lang="en-US" sz="2100" dirty="0">
                <a:solidFill>
                  <a:srgbClr val="000000"/>
                </a:solidFill>
              </a:rPr>
              <a:t>Boosting</a:t>
            </a:r>
          </a:p>
        </p:txBody>
      </p:sp>
    </p:spTree>
    <p:extLst>
      <p:ext uri="{BB962C8B-B14F-4D97-AF65-F5344CB8AC3E}">
        <p14:creationId xmlns:p14="http://schemas.microsoft.com/office/powerpoint/2010/main" val="24269427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916686"/>
            <a:ext cx="838047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3162" y="1264101"/>
            <a:ext cx="8227314" cy="2585323"/>
          </a:xfrm>
          <a:prstGeom prst="rect">
            <a:avLst/>
          </a:prstGeom>
        </p:spPr>
        <p:txBody>
          <a:bodyPr wrap="square">
            <a:spAutoFit/>
          </a:bodyPr>
          <a:lstStyle/>
          <a:p>
            <a:r>
              <a:rPr lang="en-US" sz="1350" dirty="0">
                <a:solidFill>
                  <a:srgbClr val="555555"/>
                </a:solidFill>
                <a:latin typeface="Helvetica Neue"/>
              </a:rPr>
              <a:t>Boosting is an ensemble technique that attempts to create a strong classifier from a number of weak classifiers</a:t>
            </a:r>
          </a:p>
          <a:p>
            <a:endParaRPr lang="en-US" sz="1350" dirty="0">
              <a:solidFill>
                <a:srgbClr val="555555"/>
              </a:solidFill>
              <a:latin typeface="Helvetica Neue"/>
            </a:endParaRPr>
          </a:p>
          <a:p>
            <a:r>
              <a:rPr lang="en-US" sz="1350" dirty="0"/>
              <a:t>This is done by building a model from the training data, then creating a second model that attempts to correct the errors from the first model. Models are added until the training set is predicted perfectly or a maximum number of models are added.</a:t>
            </a:r>
          </a:p>
          <a:p>
            <a:endParaRPr lang="en-US" sz="1350" dirty="0"/>
          </a:p>
          <a:p>
            <a:r>
              <a:rPr lang="en-US" sz="1350" dirty="0" err="1"/>
              <a:t>AdaBoost</a:t>
            </a:r>
            <a:r>
              <a:rPr lang="en-US" sz="1350" dirty="0"/>
              <a:t> was the first really successful boosting algorithm developed for binary classification and later on extended to multiclass problem. It is the best starting point for understanding boosting.</a:t>
            </a:r>
          </a:p>
          <a:p>
            <a:endParaRPr lang="en-US" sz="1350" dirty="0"/>
          </a:p>
          <a:p>
            <a:r>
              <a:rPr lang="en-US" sz="1350" dirty="0" err="1"/>
              <a:t>AdaBoost</a:t>
            </a:r>
            <a:r>
              <a:rPr lang="en-US" sz="1350" dirty="0"/>
              <a:t> can be used to boost the performance of any machine learning algorithm. It is best used with weak learners. These are models that achieve accuracy just above random chance on a classification problem</a:t>
            </a:r>
          </a:p>
        </p:txBody>
      </p:sp>
    </p:spTree>
    <p:extLst>
      <p:ext uri="{BB962C8B-B14F-4D97-AF65-F5344CB8AC3E}">
        <p14:creationId xmlns:p14="http://schemas.microsoft.com/office/powerpoint/2010/main" val="190841800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59278"/>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23529" y="481236"/>
            <a:ext cx="3168352" cy="300082"/>
          </a:xfrm>
          <a:prstGeom prst="rect">
            <a:avLst/>
          </a:prstGeom>
          <a:noFill/>
        </p:spPr>
        <p:txBody>
          <a:bodyPr wrap="square" rtlCol="0">
            <a:spAutoFit/>
          </a:bodyPr>
          <a:lstStyle/>
          <a:p>
            <a:r>
              <a:rPr lang="en-US" sz="1350" dirty="0">
                <a:solidFill>
                  <a:srgbClr val="000000"/>
                </a:solidFill>
              </a:rPr>
              <a:t>Algorithm</a:t>
            </a:r>
          </a:p>
        </p:txBody>
      </p:sp>
      <p:sp>
        <p:nvSpPr>
          <p:cNvPr id="3" name="Rectangle 2"/>
          <p:cNvSpPr/>
          <p:nvPr/>
        </p:nvSpPr>
        <p:spPr>
          <a:xfrm>
            <a:off x="323529" y="3127530"/>
            <a:ext cx="8352928" cy="1223412"/>
          </a:xfrm>
          <a:prstGeom prst="rect">
            <a:avLst/>
          </a:prstGeom>
        </p:spPr>
        <p:txBody>
          <a:bodyPr wrap="square">
            <a:spAutoFit/>
          </a:bodyPr>
          <a:lstStyle/>
          <a:p>
            <a:r>
              <a:rPr lang="en-US" sz="1050" b="1" dirty="0">
                <a:solidFill>
                  <a:srgbClr val="000000"/>
                </a:solidFill>
              </a:rPr>
              <a:t>Samples </a:t>
            </a:r>
            <a:r>
              <a:rPr lang="en-US" sz="1050" dirty="0">
                <a:solidFill>
                  <a:srgbClr val="000000"/>
                </a:solidFill>
              </a:rPr>
              <a:t>difficult to classify receives increasingly larger weights until the algorithm identifies an algorithm that correctly classifies these samples</a:t>
            </a:r>
          </a:p>
          <a:p>
            <a:endParaRPr lang="en-US" sz="1050" dirty="0">
              <a:solidFill>
                <a:srgbClr val="000000"/>
              </a:solidFill>
            </a:endParaRPr>
          </a:p>
          <a:p>
            <a:r>
              <a:rPr lang="en-US" sz="1050" dirty="0">
                <a:solidFill>
                  <a:srgbClr val="000000"/>
                </a:solidFill>
              </a:rPr>
              <a:t>At each iteration, a </a:t>
            </a:r>
            <a:r>
              <a:rPr lang="en-US" sz="1050" b="1" i="1" dirty="0">
                <a:solidFill>
                  <a:srgbClr val="92D050"/>
                </a:solidFill>
              </a:rPr>
              <a:t>stage weight [ln(1-err/err)] </a:t>
            </a:r>
            <a:r>
              <a:rPr lang="en-US" sz="1050" dirty="0">
                <a:solidFill>
                  <a:srgbClr val="000000"/>
                </a:solidFill>
              </a:rPr>
              <a:t>is computed based on the error rate at that iteration [ at the initial stage it assigns equal weights </a:t>
            </a:r>
            <a:r>
              <a:rPr lang="en-US" sz="1050" dirty="0">
                <a:solidFill>
                  <a:srgbClr val="92D050"/>
                </a:solidFill>
              </a:rPr>
              <a:t>(</a:t>
            </a:r>
            <a:r>
              <a:rPr lang="en-US" sz="1050" b="1" dirty="0">
                <a:solidFill>
                  <a:srgbClr val="92D050"/>
                </a:solidFill>
              </a:rPr>
              <a:t>1/N</a:t>
            </a:r>
            <a:r>
              <a:rPr lang="en-US" sz="1050" dirty="0">
                <a:solidFill>
                  <a:srgbClr val="92D050"/>
                </a:solidFill>
              </a:rPr>
              <a:t>) </a:t>
            </a:r>
            <a:r>
              <a:rPr lang="en-US" sz="1050" dirty="0">
                <a:solidFill>
                  <a:srgbClr val="000000"/>
                </a:solidFill>
              </a:rPr>
              <a:t>to all observations ]</a:t>
            </a:r>
          </a:p>
          <a:p>
            <a:endParaRPr lang="en-US" sz="1050" dirty="0">
              <a:solidFill>
                <a:srgbClr val="000000"/>
              </a:solidFill>
            </a:endParaRPr>
          </a:p>
          <a:p>
            <a:r>
              <a:rPr lang="en-US" sz="1050" dirty="0">
                <a:solidFill>
                  <a:srgbClr val="000000"/>
                </a:solidFill>
              </a:rPr>
              <a:t>The overall sequence of weighted classifiers is then </a:t>
            </a:r>
            <a:r>
              <a:rPr lang="en-US" sz="1050" b="1" dirty="0">
                <a:solidFill>
                  <a:srgbClr val="000000"/>
                </a:solidFill>
              </a:rPr>
              <a:t>combined </a:t>
            </a:r>
            <a:r>
              <a:rPr lang="en-US" sz="1050" dirty="0">
                <a:solidFill>
                  <a:srgbClr val="000000"/>
                </a:solidFill>
              </a:rPr>
              <a:t>into an ensemble and has a </a:t>
            </a:r>
            <a:r>
              <a:rPr lang="en-US" sz="1050" b="1" dirty="0">
                <a:solidFill>
                  <a:srgbClr val="000000"/>
                </a:solidFill>
              </a:rPr>
              <a:t>strong potential </a:t>
            </a:r>
            <a:r>
              <a:rPr lang="en-US" sz="1050" dirty="0">
                <a:solidFill>
                  <a:srgbClr val="000000"/>
                </a:solidFill>
              </a:rPr>
              <a:t>to classify better than any of the individual classifiers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533" y="1183314"/>
            <a:ext cx="2436015" cy="1620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1183314"/>
            <a:ext cx="2592288" cy="1674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3275857" y="1939398"/>
            <a:ext cx="1152128" cy="432048"/>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endParaRPr>
          </a:p>
        </p:txBody>
      </p:sp>
    </p:spTree>
    <p:extLst>
      <p:ext uri="{BB962C8B-B14F-4D97-AF65-F5344CB8AC3E}">
        <p14:creationId xmlns:p14="http://schemas.microsoft.com/office/powerpoint/2010/main" val="22361863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59278"/>
            <a:ext cx="914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351" y="1075302"/>
            <a:ext cx="1972729" cy="1404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7" y="1075302"/>
            <a:ext cx="2047939" cy="1404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99942" y="1075302"/>
            <a:ext cx="2303752" cy="16201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99942" y="3019518"/>
            <a:ext cx="2582207" cy="1782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ight Arrow 1"/>
          <p:cNvSpPr/>
          <p:nvPr/>
        </p:nvSpPr>
        <p:spPr>
          <a:xfrm>
            <a:off x="2339752" y="1669368"/>
            <a:ext cx="648072" cy="270030"/>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endParaRPr>
          </a:p>
        </p:txBody>
      </p:sp>
      <p:sp>
        <p:nvSpPr>
          <p:cNvPr id="8" name="Right Arrow 7"/>
          <p:cNvSpPr/>
          <p:nvPr/>
        </p:nvSpPr>
        <p:spPr>
          <a:xfrm>
            <a:off x="5508104" y="1669368"/>
            <a:ext cx="648072" cy="270030"/>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endParaRPr>
          </a:p>
        </p:txBody>
      </p:sp>
      <p:sp>
        <p:nvSpPr>
          <p:cNvPr id="3" name="Down Arrow 2"/>
          <p:cNvSpPr/>
          <p:nvPr/>
        </p:nvSpPr>
        <p:spPr>
          <a:xfrm>
            <a:off x="7308305" y="2695482"/>
            <a:ext cx="576064" cy="324036"/>
          </a:xfrm>
          <a:prstGeom prst="down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endParaRPr>
          </a:p>
        </p:txBody>
      </p:sp>
      <p:sp>
        <p:nvSpPr>
          <p:cNvPr id="4" name="Rectangle 3"/>
          <p:cNvSpPr/>
          <p:nvPr/>
        </p:nvSpPr>
        <p:spPr>
          <a:xfrm>
            <a:off x="251520" y="3356619"/>
            <a:ext cx="5634372" cy="923330"/>
          </a:xfrm>
          <a:prstGeom prst="rect">
            <a:avLst/>
          </a:prstGeom>
        </p:spPr>
        <p:txBody>
          <a:bodyPr wrap="square">
            <a:spAutoFit/>
          </a:bodyPr>
          <a:lstStyle/>
          <a:p>
            <a:r>
              <a:rPr lang="en-US" sz="1350" dirty="0">
                <a:solidFill>
                  <a:srgbClr val="000000"/>
                </a:solidFill>
              </a:rPr>
              <a:t>Samples that are incorrectly classified</a:t>
            </a:r>
          </a:p>
          <a:p>
            <a:r>
              <a:rPr lang="en-US" sz="1350" dirty="0">
                <a:solidFill>
                  <a:srgbClr val="000000"/>
                </a:solidFill>
              </a:rPr>
              <a:t>in the </a:t>
            </a:r>
            <a:r>
              <a:rPr lang="en-US" sz="1350" b="1" i="1" dirty="0">
                <a:solidFill>
                  <a:srgbClr val="000000"/>
                </a:solidFill>
              </a:rPr>
              <a:t>kth iteration </a:t>
            </a:r>
            <a:r>
              <a:rPr lang="en-US" sz="1350" dirty="0">
                <a:solidFill>
                  <a:srgbClr val="000000"/>
                </a:solidFill>
              </a:rPr>
              <a:t>receives more weights in the </a:t>
            </a:r>
            <a:r>
              <a:rPr lang="en-US" sz="1350" b="1" i="1" dirty="0">
                <a:solidFill>
                  <a:srgbClr val="000000"/>
                </a:solidFill>
              </a:rPr>
              <a:t>(k+1)</a:t>
            </a:r>
            <a:r>
              <a:rPr lang="en-US" sz="1350" b="1" i="1" dirty="0" err="1">
                <a:solidFill>
                  <a:srgbClr val="000000"/>
                </a:solidFill>
              </a:rPr>
              <a:t>st</a:t>
            </a:r>
            <a:r>
              <a:rPr lang="en-US" sz="1350" b="1" i="1" dirty="0">
                <a:solidFill>
                  <a:srgbClr val="000000"/>
                </a:solidFill>
              </a:rPr>
              <a:t> iteration</a:t>
            </a:r>
            <a:r>
              <a:rPr lang="en-US" sz="1350" dirty="0">
                <a:solidFill>
                  <a:srgbClr val="000000"/>
                </a:solidFill>
              </a:rPr>
              <a:t>, while samples that are correctly classified receives less weights in subsequent iteration</a:t>
            </a:r>
          </a:p>
        </p:txBody>
      </p:sp>
    </p:spTree>
    <p:extLst>
      <p:ext uri="{BB962C8B-B14F-4D97-AF65-F5344CB8AC3E}">
        <p14:creationId xmlns:p14="http://schemas.microsoft.com/office/powerpoint/2010/main" val="1761438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916686"/>
            <a:ext cx="838047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21847" y="558730"/>
            <a:ext cx="3281796" cy="300082"/>
          </a:xfrm>
          <a:prstGeom prst="rect">
            <a:avLst/>
          </a:prstGeom>
        </p:spPr>
        <p:txBody>
          <a:bodyPr wrap="none">
            <a:spAutoFit/>
          </a:bodyPr>
          <a:lstStyle/>
          <a:p>
            <a:r>
              <a:rPr lang="en-US" sz="1350" dirty="0">
                <a:latin typeface="CMBX12"/>
              </a:rPr>
              <a:t>Learning An </a:t>
            </a:r>
            <a:r>
              <a:rPr lang="en-US" sz="1350" dirty="0" err="1">
                <a:latin typeface="CMBX12"/>
              </a:rPr>
              <a:t>AdaBoost</a:t>
            </a:r>
            <a:r>
              <a:rPr lang="en-US" sz="1350" dirty="0">
                <a:latin typeface="CMBX12"/>
              </a:rPr>
              <a:t> Model From Data</a:t>
            </a:r>
            <a:endParaRPr lang="en-US" sz="1350" dirty="0"/>
          </a:p>
        </p:txBody>
      </p:sp>
      <p:sp>
        <p:nvSpPr>
          <p:cNvPr id="3" name="Rectangle 2"/>
          <p:cNvSpPr/>
          <p:nvPr/>
        </p:nvSpPr>
        <p:spPr>
          <a:xfrm>
            <a:off x="121847" y="3677033"/>
            <a:ext cx="8543426" cy="1962076"/>
          </a:xfrm>
          <a:prstGeom prst="rect">
            <a:avLst/>
          </a:prstGeom>
        </p:spPr>
        <p:txBody>
          <a:bodyPr wrap="square">
            <a:spAutoFit/>
          </a:bodyPr>
          <a:lstStyle/>
          <a:p>
            <a:pPr marL="257175" indent="-257175">
              <a:lnSpc>
                <a:spcPct val="150000"/>
              </a:lnSpc>
              <a:buAutoNum type="arabicParenR"/>
            </a:pPr>
            <a:r>
              <a:rPr lang="en-US" sz="1350" dirty="0">
                <a:solidFill>
                  <a:srgbClr val="000000"/>
                </a:solidFill>
              </a:rPr>
              <a:t>Each sample have the same starting weight (1</a:t>
            </a:r>
            <a:r>
              <a:rPr lang="en-US" sz="1350" i="1" dirty="0">
                <a:solidFill>
                  <a:srgbClr val="000000"/>
                </a:solidFill>
              </a:rPr>
              <a:t>/n</a:t>
            </a:r>
            <a:r>
              <a:rPr lang="en-US" sz="1350" dirty="0">
                <a:solidFill>
                  <a:srgbClr val="000000"/>
                </a:solidFill>
              </a:rPr>
              <a:t>) initially</a:t>
            </a:r>
          </a:p>
          <a:p>
            <a:pPr marL="257175" indent="-257175">
              <a:lnSpc>
                <a:spcPct val="150000"/>
              </a:lnSpc>
              <a:buAutoNum type="arabicParenR"/>
            </a:pPr>
            <a:r>
              <a:rPr lang="en-US" sz="1350" dirty="0">
                <a:solidFill>
                  <a:srgbClr val="000000"/>
                </a:solidFill>
              </a:rPr>
              <a:t>Fit a weak classifier using the weighted samples and compute the kth model’s misclassification error (</a:t>
            </a:r>
            <a:r>
              <a:rPr lang="en-US" sz="1350" dirty="0" err="1">
                <a:solidFill>
                  <a:srgbClr val="000000"/>
                </a:solidFill>
              </a:rPr>
              <a:t>errk</a:t>
            </a:r>
            <a:r>
              <a:rPr lang="en-US" sz="1350" dirty="0">
                <a:solidFill>
                  <a:srgbClr val="000000"/>
                </a:solidFill>
              </a:rPr>
              <a:t>)</a:t>
            </a:r>
          </a:p>
          <a:p>
            <a:pPr marL="257175" indent="-257175">
              <a:lnSpc>
                <a:spcPct val="150000"/>
              </a:lnSpc>
              <a:buAutoNum type="arabicParenR"/>
            </a:pPr>
            <a:r>
              <a:rPr lang="en-US" sz="1350" dirty="0">
                <a:solidFill>
                  <a:srgbClr val="000000"/>
                </a:solidFill>
              </a:rPr>
              <a:t>Compute the kth stage value as ln ((1 − </a:t>
            </a:r>
            <a:r>
              <a:rPr lang="en-US" sz="1350" dirty="0" err="1">
                <a:solidFill>
                  <a:srgbClr val="000000"/>
                </a:solidFill>
              </a:rPr>
              <a:t>errk</a:t>
            </a:r>
            <a:r>
              <a:rPr lang="en-US" sz="1350" dirty="0">
                <a:solidFill>
                  <a:srgbClr val="000000"/>
                </a:solidFill>
              </a:rPr>
              <a:t>) /</a:t>
            </a:r>
            <a:r>
              <a:rPr lang="en-US" sz="1350" dirty="0" err="1">
                <a:solidFill>
                  <a:srgbClr val="000000"/>
                </a:solidFill>
              </a:rPr>
              <a:t>errk</a:t>
            </a:r>
            <a:r>
              <a:rPr lang="en-US" sz="1350" dirty="0">
                <a:solidFill>
                  <a:srgbClr val="000000"/>
                </a:solidFill>
              </a:rPr>
              <a:t>)</a:t>
            </a:r>
          </a:p>
          <a:p>
            <a:pPr marL="257175" indent="-257175">
              <a:lnSpc>
                <a:spcPct val="150000"/>
              </a:lnSpc>
              <a:buAutoNum type="arabicParenR"/>
            </a:pPr>
            <a:r>
              <a:rPr lang="en-US" sz="1350" dirty="0">
                <a:solidFill>
                  <a:srgbClr val="000000"/>
                </a:solidFill>
              </a:rPr>
              <a:t>Update the sample weights giving more weight to incorrectly predicted samples and less weight to correctly predicted samples</a:t>
            </a:r>
          </a:p>
          <a:p>
            <a:pPr marL="257175" indent="-257175">
              <a:lnSpc>
                <a:spcPct val="150000"/>
              </a:lnSpc>
              <a:buAutoNum type="arabicParenR"/>
            </a:pPr>
            <a:endParaRPr lang="en-US" sz="1350" dirty="0">
              <a:solidFill>
                <a:srgbClr val="000000"/>
              </a:solidFill>
            </a:endParaRPr>
          </a:p>
        </p:txBody>
      </p:sp>
      <p:pic>
        <p:nvPicPr>
          <p:cNvPr id="4" name="Picture 3"/>
          <p:cNvPicPr>
            <a:picLocks noChangeAspect="1"/>
          </p:cNvPicPr>
          <p:nvPr/>
        </p:nvPicPr>
        <p:blipFill>
          <a:blip r:embed="rId2"/>
          <a:stretch>
            <a:fillRect/>
          </a:stretch>
        </p:blipFill>
        <p:spPr>
          <a:xfrm>
            <a:off x="1414676" y="1005101"/>
            <a:ext cx="3570169" cy="2671932"/>
          </a:xfrm>
          <a:prstGeom prst="rect">
            <a:avLst/>
          </a:prstGeom>
        </p:spPr>
      </p:pic>
      <p:sp>
        <p:nvSpPr>
          <p:cNvPr id="5" name="TextBox 4"/>
          <p:cNvSpPr txBox="1"/>
          <p:nvPr/>
        </p:nvSpPr>
        <p:spPr>
          <a:xfrm>
            <a:off x="5130540" y="2054486"/>
            <a:ext cx="1236142" cy="507831"/>
          </a:xfrm>
          <a:prstGeom prst="rect">
            <a:avLst/>
          </a:prstGeom>
          <a:noFill/>
        </p:spPr>
        <p:txBody>
          <a:bodyPr wrap="square" rtlCol="0">
            <a:spAutoFit/>
          </a:bodyPr>
          <a:lstStyle/>
          <a:p>
            <a:r>
              <a:rPr lang="en-IN" sz="1350" dirty="0"/>
              <a:t>Output summarization</a:t>
            </a:r>
          </a:p>
        </p:txBody>
      </p:sp>
    </p:spTree>
    <p:extLst>
      <p:ext uri="{BB962C8B-B14F-4D97-AF65-F5344CB8AC3E}">
        <p14:creationId xmlns:p14="http://schemas.microsoft.com/office/powerpoint/2010/main" val="33367499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916686"/>
            <a:ext cx="838047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6883" y="1040479"/>
            <a:ext cx="7280910" cy="1338828"/>
          </a:xfrm>
          <a:prstGeom prst="rect">
            <a:avLst/>
          </a:prstGeom>
        </p:spPr>
        <p:txBody>
          <a:bodyPr wrap="square">
            <a:spAutoFit/>
          </a:bodyPr>
          <a:lstStyle/>
          <a:p>
            <a:pPr>
              <a:lnSpc>
                <a:spcPct val="150000"/>
              </a:lnSpc>
            </a:pPr>
            <a:r>
              <a:rPr lang="en-US" sz="1350" dirty="0">
                <a:latin typeface="CMR12"/>
              </a:rPr>
              <a:t>Where </a:t>
            </a:r>
            <a:r>
              <a:rPr lang="en-US" sz="1350" dirty="0">
                <a:latin typeface="CMMI12"/>
              </a:rPr>
              <a:t>error </a:t>
            </a:r>
            <a:r>
              <a:rPr lang="en-US" sz="1350" dirty="0">
                <a:latin typeface="CMR12"/>
              </a:rPr>
              <a:t>is the </a:t>
            </a:r>
            <a:r>
              <a:rPr lang="en-US" sz="1350" dirty="0" err="1">
                <a:latin typeface="CMR12"/>
              </a:rPr>
              <a:t>mis</a:t>
            </a:r>
            <a:r>
              <a:rPr lang="en-US" sz="1350" dirty="0">
                <a:latin typeface="CMR12"/>
              </a:rPr>
              <a:t> </a:t>
            </a:r>
            <a:r>
              <a:rPr lang="en-US" sz="1350" dirty="0" err="1">
                <a:latin typeface="CMR12"/>
              </a:rPr>
              <a:t>classication</a:t>
            </a:r>
            <a:r>
              <a:rPr lang="en-US" sz="1350" dirty="0">
                <a:latin typeface="CMR12"/>
              </a:rPr>
              <a:t> rate, correct are the number of training instance predicted</a:t>
            </a:r>
          </a:p>
          <a:p>
            <a:pPr>
              <a:lnSpc>
                <a:spcPct val="150000"/>
              </a:lnSpc>
            </a:pPr>
            <a:r>
              <a:rPr lang="en-US" sz="1350" dirty="0">
                <a:latin typeface="CMR12"/>
              </a:rPr>
              <a:t>correctly by the model and </a:t>
            </a:r>
            <a:r>
              <a:rPr lang="en-US" sz="1350" dirty="0">
                <a:latin typeface="CMMI12"/>
              </a:rPr>
              <a:t>N </a:t>
            </a:r>
            <a:r>
              <a:rPr lang="en-US" sz="1350" dirty="0">
                <a:latin typeface="CMR12"/>
              </a:rPr>
              <a:t>is the total number of training instances. For example, if the</a:t>
            </a:r>
          </a:p>
          <a:p>
            <a:pPr>
              <a:lnSpc>
                <a:spcPct val="150000"/>
              </a:lnSpc>
            </a:pPr>
            <a:r>
              <a:rPr lang="en-US" sz="1350" dirty="0">
                <a:latin typeface="CMR12"/>
              </a:rPr>
              <a:t>model predicted 78 of 100 training instances correctly the error or </a:t>
            </a:r>
            <a:r>
              <a:rPr lang="en-US" sz="1350" dirty="0" err="1">
                <a:latin typeface="CMR12"/>
              </a:rPr>
              <a:t>misclassication</a:t>
            </a:r>
            <a:r>
              <a:rPr lang="en-US" sz="1350" dirty="0">
                <a:latin typeface="CMR12"/>
              </a:rPr>
              <a:t> rate would</a:t>
            </a:r>
          </a:p>
          <a:p>
            <a:pPr>
              <a:lnSpc>
                <a:spcPct val="150000"/>
              </a:lnSpc>
            </a:pPr>
            <a:r>
              <a:rPr lang="en-US" sz="1350" dirty="0">
                <a:latin typeface="CMR12"/>
              </a:rPr>
              <a:t>be </a:t>
            </a:r>
            <a:r>
              <a:rPr lang="en-US" sz="788" dirty="0">
                <a:latin typeface="CMR8"/>
              </a:rPr>
              <a:t>78-100 /100 </a:t>
            </a:r>
            <a:r>
              <a:rPr lang="en-US" sz="1350" dirty="0">
                <a:latin typeface="CMR12"/>
              </a:rPr>
              <a:t>or 0.22. </a:t>
            </a:r>
            <a:endParaRPr lang="en-US" sz="1350" dirty="0"/>
          </a:p>
        </p:txBody>
      </p:sp>
      <p:pic>
        <p:nvPicPr>
          <p:cNvPr id="5" name="Picture 4"/>
          <p:cNvPicPr>
            <a:picLocks noChangeAspect="1"/>
          </p:cNvPicPr>
          <p:nvPr/>
        </p:nvPicPr>
        <p:blipFill>
          <a:blip r:embed="rId2"/>
          <a:stretch>
            <a:fillRect/>
          </a:stretch>
        </p:blipFill>
        <p:spPr>
          <a:xfrm>
            <a:off x="1179291" y="3795760"/>
            <a:ext cx="2121694" cy="578644"/>
          </a:xfrm>
          <a:prstGeom prst="rect">
            <a:avLst/>
          </a:prstGeom>
        </p:spPr>
      </p:pic>
      <p:pic>
        <p:nvPicPr>
          <p:cNvPr id="8" name="Picture 7"/>
          <p:cNvPicPr>
            <a:picLocks noChangeAspect="1"/>
          </p:cNvPicPr>
          <p:nvPr/>
        </p:nvPicPr>
        <p:blipFill>
          <a:blip r:embed="rId3"/>
          <a:stretch>
            <a:fillRect/>
          </a:stretch>
        </p:blipFill>
        <p:spPr>
          <a:xfrm>
            <a:off x="1179290" y="2408306"/>
            <a:ext cx="1671638" cy="542925"/>
          </a:xfrm>
          <a:prstGeom prst="rect">
            <a:avLst/>
          </a:prstGeom>
        </p:spPr>
      </p:pic>
      <p:sp>
        <p:nvSpPr>
          <p:cNvPr id="9" name="Rectangle 8"/>
          <p:cNvSpPr/>
          <p:nvPr/>
        </p:nvSpPr>
        <p:spPr>
          <a:xfrm>
            <a:off x="206883" y="3113043"/>
            <a:ext cx="7055739" cy="403957"/>
          </a:xfrm>
          <a:prstGeom prst="rect">
            <a:avLst/>
          </a:prstGeom>
        </p:spPr>
        <p:txBody>
          <a:bodyPr wrap="square">
            <a:spAutoFit/>
          </a:bodyPr>
          <a:lstStyle/>
          <a:p>
            <a:pPr>
              <a:lnSpc>
                <a:spcPct val="150000"/>
              </a:lnSpc>
            </a:pPr>
            <a:r>
              <a:rPr lang="en-US" sz="1350" dirty="0">
                <a:latin typeface="CMR12"/>
              </a:rPr>
              <a:t>The above formula is modified to use the weightage of the training instances:</a:t>
            </a:r>
            <a:endParaRPr lang="en-US" sz="1350" dirty="0"/>
          </a:p>
        </p:txBody>
      </p:sp>
    </p:spTree>
    <p:extLst>
      <p:ext uri="{BB962C8B-B14F-4D97-AF65-F5344CB8AC3E}">
        <p14:creationId xmlns:p14="http://schemas.microsoft.com/office/powerpoint/2010/main" val="90233662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916686"/>
            <a:ext cx="838047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61188" y="2126025"/>
            <a:ext cx="8308553" cy="1754326"/>
          </a:xfrm>
          <a:prstGeom prst="rect">
            <a:avLst/>
          </a:prstGeom>
        </p:spPr>
        <p:txBody>
          <a:bodyPr wrap="square">
            <a:spAutoFit/>
          </a:bodyPr>
          <a:lstStyle/>
          <a:p>
            <a:r>
              <a:rPr lang="en-US" sz="1350" dirty="0">
                <a:latin typeface="CMR12"/>
              </a:rPr>
              <a:t>Which is the weighted sum of the misclassification rate, where </a:t>
            </a:r>
            <a:r>
              <a:rPr lang="en-US" sz="1350" dirty="0">
                <a:latin typeface="CMMI12"/>
              </a:rPr>
              <a:t>w </a:t>
            </a:r>
            <a:r>
              <a:rPr lang="en-US" sz="1350" dirty="0">
                <a:latin typeface="CMR12"/>
              </a:rPr>
              <a:t>is the weight for training</a:t>
            </a:r>
          </a:p>
          <a:p>
            <a:r>
              <a:rPr lang="en-US" sz="1350" dirty="0">
                <a:latin typeface="CMR12"/>
              </a:rPr>
              <a:t>instance </a:t>
            </a:r>
            <a:r>
              <a:rPr lang="en-US" sz="1350" dirty="0" err="1">
                <a:latin typeface="CMMI12"/>
              </a:rPr>
              <a:t>i</a:t>
            </a:r>
            <a:r>
              <a:rPr lang="en-US" sz="1350" dirty="0">
                <a:latin typeface="CMMI12"/>
              </a:rPr>
              <a:t> </a:t>
            </a:r>
            <a:r>
              <a:rPr lang="en-US" sz="1350" dirty="0">
                <a:latin typeface="CMR12"/>
              </a:rPr>
              <a:t>and </a:t>
            </a:r>
            <a:r>
              <a:rPr lang="en-US" sz="1350" dirty="0" err="1">
                <a:latin typeface="CMMI12"/>
              </a:rPr>
              <a:t>perror</a:t>
            </a:r>
            <a:r>
              <a:rPr lang="en-US" sz="1350" dirty="0">
                <a:latin typeface="CMMI12"/>
              </a:rPr>
              <a:t> </a:t>
            </a:r>
            <a:r>
              <a:rPr lang="en-US" sz="1350" dirty="0">
                <a:latin typeface="CMR12"/>
              </a:rPr>
              <a:t>is the prediction error for training instance </a:t>
            </a:r>
            <a:r>
              <a:rPr lang="en-US" sz="1350" dirty="0" err="1">
                <a:latin typeface="CMMI12"/>
              </a:rPr>
              <a:t>i</a:t>
            </a:r>
            <a:r>
              <a:rPr lang="en-US" sz="1350" dirty="0">
                <a:latin typeface="CMMI12"/>
              </a:rPr>
              <a:t> </a:t>
            </a:r>
            <a:r>
              <a:rPr lang="en-US" sz="1350" dirty="0">
                <a:latin typeface="CMR12"/>
              </a:rPr>
              <a:t>which is </a:t>
            </a:r>
            <a:r>
              <a:rPr lang="en-US" sz="1350" b="1" dirty="0">
                <a:latin typeface="CMR12"/>
              </a:rPr>
              <a:t>1 if misclassified</a:t>
            </a:r>
          </a:p>
          <a:p>
            <a:r>
              <a:rPr lang="en-US" sz="1350" b="1" dirty="0">
                <a:latin typeface="CMR12"/>
              </a:rPr>
              <a:t>and 0 if correctly classified.</a:t>
            </a:r>
          </a:p>
          <a:p>
            <a:endParaRPr lang="en-US" sz="1350" dirty="0">
              <a:latin typeface="CMR12"/>
            </a:endParaRPr>
          </a:p>
          <a:p>
            <a:r>
              <a:rPr lang="en-US" sz="1350" dirty="0">
                <a:latin typeface="CMR12"/>
              </a:rPr>
              <a:t> For example, if we had 3 training instances with the weights 0.01, 0.5 and 0.2. </a:t>
            </a:r>
          </a:p>
          <a:p>
            <a:endParaRPr lang="en-US" sz="1350" dirty="0">
              <a:latin typeface="CMR12"/>
            </a:endParaRPr>
          </a:p>
          <a:p>
            <a:r>
              <a:rPr lang="en-US" sz="1350" dirty="0">
                <a:latin typeface="CMR12"/>
              </a:rPr>
              <a:t>The predicted values were -1, -1 and -1, and the actual output variables in the instances were -1, 1 and -1, then the </a:t>
            </a:r>
            <a:r>
              <a:rPr lang="en-US" sz="1350" dirty="0" err="1">
                <a:latin typeface="CMMI12"/>
              </a:rPr>
              <a:t>perror</a:t>
            </a:r>
            <a:r>
              <a:rPr lang="en-US" sz="1350" dirty="0">
                <a:latin typeface="CMMI12"/>
              </a:rPr>
              <a:t> </a:t>
            </a:r>
            <a:r>
              <a:rPr lang="en-US" sz="1350" dirty="0">
                <a:latin typeface="CMR12"/>
              </a:rPr>
              <a:t>values would be 0, 1, and 0. The misclassification rate would be calculated as:</a:t>
            </a:r>
            <a:endParaRPr lang="en-US" sz="1350" dirty="0"/>
          </a:p>
        </p:txBody>
      </p:sp>
      <p:pic>
        <p:nvPicPr>
          <p:cNvPr id="4" name="Picture 3"/>
          <p:cNvPicPr>
            <a:picLocks noChangeAspect="1"/>
          </p:cNvPicPr>
          <p:nvPr/>
        </p:nvPicPr>
        <p:blipFill>
          <a:blip r:embed="rId2"/>
          <a:stretch>
            <a:fillRect/>
          </a:stretch>
        </p:blipFill>
        <p:spPr>
          <a:xfrm>
            <a:off x="1727931" y="1381744"/>
            <a:ext cx="2121694" cy="578644"/>
          </a:xfrm>
          <a:prstGeom prst="rect">
            <a:avLst/>
          </a:prstGeom>
        </p:spPr>
      </p:pic>
      <p:pic>
        <p:nvPicPr>
          <p:cNvPr id="3" name="Picture 2"/>
          <p:cNvPicPr>
            <a:picLocks noChangeAspect="1"/>
          </p:cNvPicPr>
          <p:nvPr/>
        </p:nvPicPr>
        <p:blipFill>
          <a:blip r:embed="rId3"/>
          <a:stretch>
            <a:fillRect/>
          </a:stretch>
        </p:blipFill>
        <p:spPr>
          <a:xfrm>
            <a:off x="2220849" y="4298324"/>
            <a:ext cx="3257550" cy="671513"/>
          </a:xfrm>
          <a:prstGeom prst="rect">
            <a:avLst/>
          </a:prstGeom>
        </p:spPr>
      </p:pic>
    </p:spTree>
    <p:extLst>
      <p:ext uri="{BB962C8B-B14F-4D97-AF65-F5344CB8AC3E}">
        <p14:creationId xmlns:p14="http://schemas.microsoft.com/office/powerpoint/2010/main" val="21715229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916686"/>
            <a:ext cx="838047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87452" y="1371820"/>
            <a:ext cx="8193024" cy="507831"/>
          </a:xfrm>
          <a:prstGeom prst="rect">
            <a:avLst/>
          </a:prstGeom>
        </p:spPr>
        <p:txBody>
          <a:bodyPr wrap="square">
            <a:spAutoFit/>
          </a:bodyPr>
          <a:lstStyle/>
          <a:p>
            <a:r>
              <a:rPr lang="en-US" sz="1350" dirty="0">
                <a:latin typeface="CMR12"/>
              </a:rPr>
              <a:t>A stage value is calculated for the trained model which provides a weighting for any predictions</a:t>
            </a:r>
          </a:p>
          <a:p>
            <a:r>
              <a:rPr lang="en-US" sz="1350" dirty="0">
                <a:latin typeface="CMR12"/>
              </a:rPr>
              <a:t>that the model makes. The stage value for a trained model is calculated as follows:</a:t>
            </a:r>
            <a:endParaRPr lang="en-US" sz="1350" dirty="0"/>
          </a:p>
        </p:txBody>
      </p:sp>
      <p:pic>
        <p:nvPicPr>
          <p:cNvPr id="3" name="Picture 2"/>
          <p:cNvPicPr>
            <a:picLocks noChangeAspect="1"/>
          </p:cNvPicPr>
          <p:nvPr/>
        </p:nvPicPr>
        <p:blipFill>
          <a:blip r:embed="rId2"/>
          <a:stretch>
            <a:fillRect/>
          </a:stretch>
        </p:blipFill>
        <p:spPr>
          <a:xfrm>
            <a:off x="2986088" y="2237994"/>
            <a:ext cx="1800225" cy="457200"/>
          </a:xfrm>
          <a:prstGeom prst="rect">
            <a:avLst/>
          </a:prstGeom>
        </p:spPr>
      </p:pic>
      <p:sp>
        <p:nvSpPr>
          <p:cNvPr id="4" name="Rectangle 3"/>
          <p:cNvSpPr/>
          <p:nvPr/>
        </p:nvSpPr>
        <p:spPr>
          <a:xfrm>
            <a:off x="214312" y="2695194"/>
            <a:ext cx="8557070" cy="1338828"/>
          </a:xfrm>
          <a:prstGeom prst="rect">
            <a:avLst/>
          </a:prstGeom>
        </p:spPr>
        <p:txBody>
          <a:bodyPr wrap="square">
            <a:spAutoFit/>
          </a:bodyPr>
          <a:lstStyle/>
          <a:p>
            <a:r>
              <a:rPr lang="en-US" sz="1350" dirty="0">
                <a:latin typeface="CMR12"/>
              </a:rPr>
              <a:t>Where stage is the stage value used to weight predictions from the model, </a:t>
            </a:r>
            <a:r>
              <a:rPr lang="en-US" sz="1350" dirty="0">
                <a:latin typeface="CMMI12"/>
              </a:rPr>
              <a:t>ln</a:t>
            </a:r>
            <a:r>
              <a:rPr lang="en-US" sz="1350" dirty="0">
                <a:latin typeface="CMR12"/>
              </a:rPr>
              <a:t>() is the natural</a:t>
            </a:r>
          </a:p>
          <a:p>
            <a:r>
              <a:rPr lang="en-US" sz="1350" dirty="0">
                <a:latin typeface="CMR12"/>
              </a:rPr>
              <a:t>logarithm and error is the misclassification error for the model. </a:t>
            </a:r>
            <a:r>
              <a:rPr lang="en-US" sz="1350" b="1" dirty="0">
                <a:latin typeface="CMR12"/>
              </a:rPr>
              <a:t>The effect of the stage weight</a:t>
            </a:r>
          </a:p>
          <a:p>
            <a:r>
              <a:rPr lang="en-US" sz="1350" b="1" dirty="0">
                <a:latin typeface="CMR12"/>
              </a:rPr>
              <a:t>is that more accurate models have more weight or contribution to the final prediction</a:t>
            </a:r>
            <a:r>
              <a:rPr lang="en-US" sz="1350" dirty="0">
                <a:latin typeface="CMR12"/>
              </a:rPr>
              <a:t>. </a:t>
            </a:r>
          </a:p>
          <a:p>
            <a:r>
              <a:rPr lang="en-US" sz="1350" dirty="0">
                <a:latin typeface="CMR12"/>
              </a:rPr>
              <a:t>The training weights are updated giving more weight to incorrectly predicted instances, and less</a:t>
            </a:r>
          </a:p>
          <a:p>
            <a:r>
              <a:rPr lang="en-US" sz="1350" dirty="0">
                <a:latin typeface="CMR12"/>
              </a:rPr>
              <a:t>weight to correctly predicted instances. For example, the weight of one training instance (</a:t>
            </a:r>
            <a:r>
              <a:rPr lang="en-US" sz="1350" dirty="0">
                <a:latin typeface="CMMI12"/>
              </a:rPr>
              <a:t>w</a:t>
            </a:r>
            <a:r>
              <a:rPr lang="en-US" sz="1350" dirty="0">
                <a:latin typeface="CMR12"/>
              </a:rPr>
              <a:t>) is</a:t>
            </a:r>
          </a:p>
          <a:p>
            <a:r>
              <a:rPr lang="en-US" sz="1350" dirty="0">
                <a:latin typeface="CMR12"/>
              </a:rPr>
              <a:t>updated using:</a:t>
            </a:r>
            <a:endParaRPr lang="en-US" sz="1350" dirty="0"/>
          </a:p>
        </p:txBody>
      </p:sp>
      <p:pic>
        <p:nvPicPr>
          <p:cNvPr id="5" name="Picture 4"/>
          <p:cNvPicPr>
            <a:picLocks noChangeAspect="1"/>
          </p:cNvPicPr>
          <p:nvPr/>
        </p:nvPicPr>
        <p:blipFill>
          <a:blip r:embed="rId3"/>
          <a:stretch>
            <a:fillRect/>
          </a:stretch>
        </p:blipFill>
        <p:spPr>
          <a:xfrm>
            <a:off x="3251692" y="4239539"/>
            <a:ext cx="1721644" cy="457200"/>
          </a:xfrm>
          <a:prstGeom prst="rect">
            <a:avLst/>
          </a:prstGeom>
        </p:spPr>
      </p:pic>
    </p:spTree>
    <p:extLst>
      <p:ext uri="{BB962C8B-B14F-4D97-AF65-F5344CB8AC3E}">
        <p14:creationId xmlns:p14="http://schemas.microsoft.com/office/powerpoint/2010/main" val="34536236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916686"/>
            <a:ext cx="838047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45186" y="2198623"/>
            <a:ext cx="7774686" cy="923330"/>
          </a:xfrm>
          <a:prstGeom prst="rect">
            <a:avLst/>
          </a:prstGeom>
        </p:spPr>
        <p:txBody>
          <a:bodyPr wrap="square">
            <a:spAutoFit/>
          </a:bodyPr>
          <a:lstStyle/>
          <a:p>
            <a:r>
              <a:rPr lang="en-US" sz="1350" dirty="0">
                <a:latin typeface="CMR12"/>
              </a:rPr>
              <a:t>Where </a:t>
            </a:r>
            <a:r>
              <a:rPr lang="en-US" sz="1350" dirty="0">
                <a:latin typeface="CMMI12"/>
              </a:rPr>
              <a:t>w </a:t>
            </a:r>
            <a:r>
              <a:rPr lang="en-US" sz="1350" dirty="0">
                <a:latin typeface="CMR12"/>
              </a:rPr>
              <a:t>is the weight for a specific training instance, </a:t>
            </a:r>
            <a:r>
              <a:rPr lang="en-US" sz="1350" dirty="0">
                <a:latin typeface="CMMI12"/>
              </a:rPr>
              <a:t>e </a:t>
            </a:r>
            <a:r>
              <a:rPr lang="en-US" sz="1350" dirty="0">
                <a:latin typeface="CMR12"/>
              </a:rPr>
              <a:t>is the numerical constant Euler's</a:t>
            </a:r>
          </a:p>
          <a:p>
            <a:r>
              <a:rPr lang="en-US" sz="1350" dirty="0">
                <a:latin typeface="CMR12"/>
              </a:rPr>
              <a:t>number raised to a power, stage is the misclassification rate for the weak classier and </a:t>
            </a:r>
            <a:r>
              <a:rPr lang="en-US" sz="1350" dirty="0" err="1">
                <a:latin typeface="CMMI12"/>
              </a:rPr>
              <a:t>perror</a:t>
            </a:r>
            <a:endParaRPr lang="en-US" sz="1350" dirty="0">
              <a:latin typeface="CMMI12"/>
            </a:endParaRPr>
          </a:p>
          <a:p>
            <a:r>
              <a:rPr lang="en-US" sz="1350" dirty="0">
                <a:latin typeface="CMR12"/>
              </a:rPr>
              <a:t>is the error the weak classier made predicting the output variable for the training instance,</a:t>
            </a:r>
          </a:p>
          <a:p>
            <a:r>
              <a:rPr lang="en-US" sz="1350" dirty="0">
                <a:latin typeface="CMR12"/>
              </a:rPr>
              <a:t>evaluated as:</a:t>
            </a:r>
            <a:endParaRPr lang="en-US" sz="1350" dirty="0"/>
          </a:p>
        </p:txBody>
      </p:sp>
      <p:pic>
        <p:nvPicPr>
          <p:cNvPr id="4" name="Picture 3"/>
          <p:cNvPicPr>
            <a:picLocks noChangeAspect="1"/>
          </p:cNvPicPr>
          <p:nvPr/>
        </p:nvPicPr>
        <p:blipFill>
          <a:blip r:embed="rId2"/>
          <a:stretch>
            <a:fillRect/>
          </a:stretch>
        </p:blipFill>
        <p:spPr>
          <a:xfrm>
            <a:off x="2703052" y="1420901"/>
            <a:ext cx="1721644" cy="457200"/>
          </a:xfrm>
          <a:prstGeom prst="rect">
            <a:avLst/>
          </a:prstGeom>
        </p:spPr>
      </p:pic>
      <p:pic>
        <p:nvPicPr>
          <p:cNvPr id="3" name="Picture 2"/>
          <p:cNvPicPr>
            <a:picLocks noChangeAspect="1"/>
          </p:cNvPicPr>
          <p:nvPr/>
        </p:nvPicPr>
        <p:blipFill>
          <a:blip r:embed="rId3"/>
          <a:stretch>
            <a:fillRect/>
          </a:stretch>
        </p:blipFill>
        <p:spPr>
          <a:xfrm>
            <a:off x="2524458" y="3098871"/>
            <a:ext cx="1900238" cy="721519"/>
          </a:xfrm>
          <a:prstGeom prst="rect">
            <a:avLst/>
          </a:prstGeom>
        </p:spPr>
      </p:pic>
      <p:sp>
        <p:nvSpPr>
          <p:cNvPr id="5" name="Rectangle 4"/>
          <p:cNvSpPr/>
          <p:nvPr/>
        </p:nvSpPr>
        <p:spPr>
          <a:xfrm>
            <a:off x="458343" y="4306353"/>
            <a:ext cx="7548372" cy="715581"/>
          </a:xfrm>
          <a:prstGeom prst="rect">
            <a:avLst/>
          </a:prstGeom>
        </p:spPr>
        <p:txBody>
          <a:bodyPr wrap="square">
            <a:spAutoFit/>
          </a:bodyPr>
          <a:lstStyle/>
          <a:p>
            <a:r>
              <a:rPr lang="en-US" sz="1350" dirty="0">
                <a:latin typeface="CMR12"/>
              </a:rPr>
              <a:t>Where </a:t>
            </a:r>
            <a:r>
              <a:rPr lang="en-US" sz="1350" dirty="0">
                <a:latin typeface="CMMI12"/>
              </a:rPr>
              <a:t>y </a:t>
            </a:r>
            <a:r>
              <a:rPr lang="en-US" sz="1350" dirty="0">
                <a:latin typeface="CMR12"/>
              </a:rPr>
              <a:t>is the output variable for the training instance and </a:t>
            </a:r>
            <a:r>
              <a:rPr lang="en-US" sz="1350" dirty="0">
                <a:latin typeface="CMMI12"/>
              </a:rPr>
              <a:t>p </a:t>
            </a:r>
            <a:r>
              <a:rPr lang="en-US" sz="1350" dirty="0">
                <a:latin typeface="CMR12"/>
              </a:rPr>
              <a:t>is the prediction from the weak</a:t>
            </a:r>
          </a:p>
          <a:p>
            <a:r>
              <a:rPr lang="en-US" sz="1350" dirty="0">
                <a:latin typeface="CMR12"/>
              </a:rPr>
              <a:t>learner. This has the effect of not changing the weight if the training instance was classified</a:t>
            </a:r>
          </a:p>
          <a:p>
            <a:r>
              <a:rPr lang="en-US" sz="1350" dirty="0">
                <a:latin typeface="CMR12"/>
              </a:rPr>
              <a:t>correctly and making the weight slightly larger if the weak learner misclassified the instance.</a:t>
            </a:r>
            <a:endParaRPr lang="en-US" sz="1350" dirty="0"/>
          </a:p>
        </p:txBody>
      </p:sp>
    </p:spTree>
    <p:extLst>
      <p:ext uri="{BB962C8B-B14F-4D97-AF65-F5344CB8AC3E}">
        <p14:creationId xmlns:p14="http://schemas.microsoft.com/office/powerpoint/2010/main" val="4217650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555"/>
            <a:ext cx="7428178" cy="762000"/>
          </a:xfrm>
        </p:spPr>
        <p:txBody>
          <a:bodyPr/>
          <a:lstStyle/>
          <a:p>
            <a:r>
              <a:rPr lang="en-US" dirty="0" smtClean="0"/>
              <a:t>Hidden Treasures!</a:t>
            </a:r>
            <a:endParaRPr lang="en-US" dirty="0"/>
          </a:p>
        </p:txBody>
      </p:sp>
      <p:pic>
        <p:nvPicPr>
          <p:cNvPr id="4" name="Picture 3" descr="Screen Shot 2014-07-26 at 12.38.20 AM.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2000" y="2667000"/>
            <a:ext cx="5111750" cy="3048000"/>
          </a:xfrm>
          <a:prstGeom prst="rect">
            <a:avLst/>
          </a:prstGeom>
        </p:spPr>
      </p:pic>
      <p:pic>
        <p:nvPicPr>
          <p:cNvPr id="5" name="Picture 4" descr="Screen Shot 2014-07-26 at 12.38.29 AM.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253495" y="977123"/>
            <a:ext cx="5122333" cy="3037417"/>
          </a:xfrm>
          <a:prstGeom prst="rect">
            <a:avLst/>
          </a:prstGeom>
        </p:spPr>
      </p:pic>
      <p:sp>
        <p:nvSpPr>
          <p:cNvPr id="6" name="TextBox 5"/>
          <p:cNvSpPr txBox="1"/>
          <p:nvPr/>
        </p:nvSpPr>
        <p:spPr>
          <a:xfrm>
            <a:off x="4445000" y="5024402"/>
            <a:ext cx="1398140" cy="502766"/>
          </a:xfrm>
          <a:prstGeom prst="rect">
            <a:avLst/>
          </a:prstGeom>
          <a:noFill/>
        </p:spPr>
        <p:txBody>
          <a:bodyPr wrap="none" rtlCol="0">
            <a:spAutoFit/>
          </a:bodyPr>
          <a:lstStyle/>
          <a:p>
            <a:r>
              <a:rPr lang="en-US" sz="2667" dirty="0">
                <a:solidFill>
                  <a:srgbClr val="C60202"/>
                </a:solidFill>
              </a:rPr>
              <a:t>feature</a:t>
            </a:r>
          </a:p>
        </p:txBody>
      </p:sp>
      <p:sp>
        <p:nvSpPr>
          <p:cNvPr id="7" name="TextBox 6"/>
          <p:cNvSpPr txBox="1"/>
          <p:nvPr/>
        </p:nvSpPr>
        <p:spPr>
          <a:xfrm>
            <a:off x="3429000" y="1143000"/>
            <a:ext cx="2175596" cy="502766"/>
          </a:xfrm>
          <a:prstGeom prst="rect">
            <a:avLst/>
          </a:prstGeom>
          <a:noFill/>
        </p:spPr>
        <p:txBody>
          <a:bodyPr wrap="none" rtlCol="0">
            <a:spAutoFit/>
          </a:bodyPr>
          <a:lstStyle/>
          <a:p>
            <a:r>
              <a:rPr lang="en-US" sz="2667" dirty="0">
                <a:solidFill>
                  <a:srgbClr val="C60202"/>
                </a:solidFill>
              </a:rPr>
              <a:t>log(feature)</a:t>
            </a:r>
          </a:p>
        </p:txBody>
      </p:sp>
    </p:spTree>
    <p:extLst>
      <p:ext uri="{BB962C8B-B14F-4D97-AF65-F5344CB8AC3E}">
        <p14:creationId xmlns:p14="http://schemas.microsoft.com/office/powerpoint/2010/main" val="156520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916686"/>
            <a:ext cx="838047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3568" y="538156"/>
            <a:ext cx="1733167" cy="300082"/>
          </a:xfrm>
          <a:prstGeom prst="rect">
            <a:avLst/>
          </a:prstGeom>
        </p:spPr>
        <p:txBody>
          <a:bodyPr wrap="none">
            <a:spAutoFit/>
          </a:bodyPr>
          <a:lstStyle/>
          <a:p>
            <a:r>
              <a:rPr lang="en-US" sz="1350" dirty="0">
                <a:latin typeface="CMBX12"/>
              </a:rPr>
              <a:t>Adaboost Ensemble</a:t>
            </a:r>
            <a:endParaRPr lang="en-US" sz="1350" dirty="0"/>
          </a:p>
        </p:txBody>
      </p:sp>
      <p:sp>
        <p:nvSpPr>
          <p:cNvPr id="3" name="Rectangle 2"/>
          <p:cNvSpPr/>
          <p:nvPr/>
        </p:nvSpPr>
        <p:spPr>
          <a:xfrm>
            <a:off x="598932" y="1636268"/>
            <a:ext cx="7568946" cy="1338828"/>
          </a:xfrm>
          <a:prstGeom prst="rect">
            <a:avLst/>
          </a:prstGeom>
        </p:spPr>
        <p:txBody>
          <a:bodyPr wrap="square">
            <a:spAutoFit/>
          </a:bodyPr>
          <a:lstStyle/>
          <a:p>
            <a:pPr>
              <a:lnSpc>
                <a:spcPct val="150000"/>
              </a:lnSpc>
            </a:pPr>
            <a:r>
              <a:rPr lang="en-US" sz="1350" dirty="0">
                <a:latin typeface="CMR12"/>
              </a:rPr>
              <a:t>Weak models are added sequentially, trained using the weighted training data. The process</a:t>
            </a:r>
          </a:p>
          <a:p>
            <a:pPr>
              <a:lnSpc>
                <a:spcPct val="150000"/>
              </a:lnSpc>
            </a:pPr>
            <a:r>
              <a:rPr lang="en-US" sz="1350" dirty="0">
                <a:latin typeface="CMR12"/>
              </a:rPr>
              <a:t>continues until a pre-set number of weak learners have been created (a user parameter) or no</a:t>
            </a:r>
          </a:p>
          <a:p>
            <a:pPr>
              <a:lnSpc>
                <a:spcPct val="150000"/>
              </a:lnSpc>
            </a:pPr>
            <a:r>
              <a:rPr lang="en-US" sz="1350" dirty="0">
                <a:latin typeface="CMR12"/>
              </a:rPr>
              <a:t>further improvement can be made on the training dataset. Once completed, you are left with a</a:t>
            </a:r>
          </a:p>
          <a:p>
            <a:pPr>
              <a:lnSpc>
                <a:spcPct val="150000"/>
              </a:lnSpc>
            </a:pPr>
            <a:r>
              <a:rPr lang="en-US" sz="1350" dirty="0">
                <a:latin typeface="CMR12"/>
              </a:rPr>
              <a:t>pool of weak learners each with a stage value.</a:t>
            </a:r>
            <a:endParaRPr lang="en-US" sz="1350" dirty="0"/>
          </a:p>
        </p:txBody>
      </p:sp>
      <p:graphicFrame>
        <p:nvGraphicFramePr>
          <p:cNvPr id="4" name="Object 3"/>
          <p:cNvGraphicFramePr>
            <a:graphicFrameLocks noChangeAspect="1"/>
          </p:cNvGraphicFramePr>
          <p:nvPr>
            <p:extLst>
              <p:ext uri="{D42A27DB-BD31-4B8C-83A1-F6EECF244321}">
                <p14:modId xmlns:p14="http://schemas.microsoft.com/office/powerpoint/2010/main" val="1305144029"/>
              </p:ext>
            </p:extLst>
          </p:nvPr>
        </p:nvGraphicFramePr>
        <p:xfrm>
          <a:off x="6172200" y="3543300"/>
          <a:ext cx="914400" cy="792163"/>
        </p:xfrm>
        <a:graphic>
          <a:graphicData uri="http://schemas.openxmlformats.org/presentationml/2006/ole">
            <mc:AlternateContent xmlns:mc="http://schemas.openxmlformats.org/markup-compatibility/2006">
              <mc:Choice xmlns:v="urn:schemas-microsoft-com:vml" Requires="v">
                <p:oleObj spid="_x0000_s52251" name="Packager Shell Object" showAsIcon="1" r:id="rId3" imgW="914400" imgH="792360" progId="Package">
                  <p:embed/>
                </p:oleObj>
              </mc:Choice>
              <mc:Fallback>
                <p:oleObj name="Packager Shell Object" showAsIcon="1" r:id="rId3" imgW="914400" imgH="792360" progId="Package">
                  <p:embed/>
                  <p:pic>
                    <p:nvPicPr>
                      <p:cNvPr id="0" name=""/>
                      <p:cNvPicPr/>
                      <p:nvPr/>
                    </p:nvPicPr>
                    <p:blipFill>
                      <a:blip r:embed="rId4"/>
                      <a:stretch>
                        <a:fillRect/>
                      </a:stretch>
                    </p:blipFill>
                    <p:spPr>
                      <a:xfrm>
                        <a:off x="6172200" y="3543300"/>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134661604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916686"/>
            <a:ext cx="838047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819400" y="2628900"/>
            <a:ext cx="4299045" cy="461665"/>
          </a:xfrm>
          <a:prstGeom prst="rect">
            <a:avLst/>
          </a:prstGeom>
          <a:noFill/>
        </p:spPr>
        <p:txBody>
          <a:bodyPr wrap="square" rtlCol="0">
            <a:spAutoFit/>
          </a:bodyPr>
          <a:lstStyle/>
          <a:p>
            <a:r>
              <a:rPr lang="en-IN" sz="2400" dirty="0"/>
              <a:t>Stacking</a:t>
            </a:r>
          </a:p>
        </p:txBody>
      </p:sp>
    </p:spTree>
    <p:extLst>
      <p:ext uri="{BB962C8B-B14F-4D97-AF65-F5344CB8AC3E}">
        <p14:creationId xmlns:p14="http://schemas.microsoft.com/office/powerpoint/2010/main" val="27546551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59278"/>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05770" y="1323897"/>
            <a:ext cx="8352430" cy="507831"/>
          </a:xfrm>
          <a:prstGeom prst="rect">
            <a:avLst/>
          </a:prstGeom>
        </p:spPr>
        <p:txBody>
          <a:bodyPr wrap="square">
            <a:spAutoFit/>
          </a:bodyPr>
          <a:lstStyle/>
          <a:p>
            <a:pPr fontAlgn="base">
              <a:buFont typeface="Arial" panose="020B0604020202020204" pitchFamily="34" charset="0"/>
              <a:buChar char="•"/>
            </a:pPr>
            <a:r>
              <a:rPr lang="en-IN" sz="1350" b="1" dirty="0">
                <a:solidFill>
                  <a:srgbClr val="555555"/>
                </a:solidFill>
                <a:latin typeface="Helvetica Neue"/>
              </a:rPr>
              <a:t>Stacking</a:t>
            </a:r>
            <a:r>
              <a:rPr lang="en-IN" sz="1350" dirty="0">
                <a:solidFill>
                  <a:srgbClr val="555555"/>
                </a:solidFill>
                <a:latin typeface="Helvetica Neue"/>
              </a:rPr>
              <a:t>. Building multiple models (typically of differing types) and supervisor model that learns how to best combine the predictions of the primary models.</a:t>
            </a:r>
          </a:p>
        </p:txBody>
      </p:sp>
      <p:pic>
        <p:nvPicPr>
          <p:cNvPr id="4" name="Picture 3"/>
          <p:cNvPicPr>
            <a:picLocks noChangeAspect="1"/>
          </p:cNvPicPr>
          <p:nvPr/>
        </p:nvPicPr>
        <p:blipFill>
          <a:blip r:embed="rId2"/>
          <a:stretch>
            <a:fillRect/>
          </a:stretch>
        </p:blipFill>
        <p:spPr>
          <a:xfrm>
            <a:off x="2139394" y="2273262"/>
            <a:ext cx="3043238" cy="2521744"/>
          </a:xfrm>
          <a:prstGeom prst="rect">
            <a:avLst/>
          </a:prstGeom>
          <a:ln>
            <a:solidFill>
              <a:schemeClr val="accent1"/>
            </a:solidFill>
          </a:ln>
        </p:spPr>
      </p:pic>
    </p:spTree>
    <p:extLst>
      <p:ext uri="{BB962C8B-B14F-4D97-AF65-F5344CB8AC3E}">
        <p14:creationId xmlns:p14="http://schemas.microsoft.com/office/powerpoint/2010/main" val="79715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59278"/>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20721" y="1325413"/>
            <a:ext cx="7652983" cy="300082"/>
          </a:xfrm>
          <a:prstGeom prst="rect">
            <a:avLst/>
          </a:prstGeom>
        </p:spPr>
        <p:txBody>
          <a:bodyPr wrap="square">
            <a:spAutoFit/>
          </a:bodyPr>
          <a:lstStyle/>
          <a:p>
            <a:r>
              <a:rPr lang="en-IN" sz="1350" dirty="0">
                <a:solidFill>
                  <a:srgbClr val="555555"/>
                </a:solidFill>
                <a:latin typeface="Helvetica Neue"/>
              </a:rPr>
              <a:t>We can combine the predictions of multiple </a:t>
            </a:r>
            <a:r>
              <a:rPr lang="en-IN" sz="1350" i="1" dirty="0">
                <a:solidFill>
                  <a:srgbClr val="555555"/>
                </a:solidFill>
                <a:latin typeface="Helvetica Neue"/>
              </a:rPr>
              <a:t>caret</a:t>
            </a:r>
            <a:r>
              <a:rPr lang="en-IN" sz="1350" dirty="0">
                <a:solidFill>
                  <a:srgbClr val="555555"/>
                </a:solidFill>
                <a:latin typeface="Helvetica Neue"/>
              </a:rPr>
              <a:t> models using the </a:t>
            </a:r>
            <a:r>
              <a:rPr lang="en-IN" sz="1350" i="1" dirty="0" err="1">
                <a:solidFill>
                  <a:srgbClr val="555555"/>
                </a:solidFill>
                <a:latin typeface="Helvetica Neue"/>
              </a:rPr>
              <a:t>caretEnsemble</a:t>
            </a:r>
            <a:r>
              <a:rPr lang="en-IN" sz="1350" dirty="0">
                <a:solidFill>
                  <a:srgbClr val="555555"/>
                </a:solidFill>
                <a:latin typeface="Helvetica Neue"/>
              </a:rPr>
              <a:t> package.</a:t>
            </a:r>
            <a:endParaRPr lang="en-IN" sz="1350" dirty="0"/>
          </a:p>
        </p:txBody>
      </p:sp>
      <p:sp>
        <p:nvSpPr>
          <p:cNvPr id="7" name="Rectangle 6"/>
          <p:cNvSpPr/>
          <p:nvPr/>
        </p:nvSpPr>
        <p:spPr>
          <a:xfrm>
            <a:off x="228600" y="2068546"/>
            <a:ext cx="7980528" cy="507831"/>
          </a:xfrm>
          <a:prstGeom prst="rect">
            <a:avLst/>
          </a:prstGeom>
        </p:spPr>
        <p:txBody>
          <a:bodyPr wrap="square">
            <a:spAutoFit/>
          </a:bodyPr>
          <a:lstStyle/>
          <a:p>
            <a:r>
              <a:rPr lang="en-IN" sz="1350" dirty="0">
                <a:solidFill>
                  <a:srgbClr val="555555"/>
                </a:solidFill>
                <a:latin typeface="Helvetica Neue"/>
              </a:rPr>
              <a:t>Given a list of caret models, the </a:t>
            </a:r>
            <a:r>
              <a:rPr lang="en-IN" sz="1350" i="1" dirty="0" err="1">
                <a:solidFill>
                  <a:srgbClr val="555555"/>
                </a:solidFill>
                <a:latin typeface="Helvetica Neue"/>
              </a:rPr>
              <a:t>caretStack</a:t>
            </a:r>
            <a:r>
              <a:rPr lang="en-IN" sz="1350" i="1" dirty="0">
                <a:solidFill>
                  <a:srgbClr val="555555"/>
                </a:solidFill>
                <a:latin typeface="Helvetica Neue"/>
              </a:rPr>
              <a:t>()</a:t>
            </a:r>
            <a:r>
              <a:rPr lang="en-IN" sz="1350" dirty="0">
                <a:solidFill>
                  <a:srgbClr val="555555"/>
                </a:solidFill>
                <a:latin typeface="Helvetica Neue"/>
              </a:rPr>
              <a:t> function can be used to specify a higher-order model to learn how to best combine the predictions of sub-models together.</a:t>
            </a:r>
            <a:endParaRPr lang="en-IN" sz="1350" dirty="0"/>
          </a:p>
        </p:txBody>
      </p:sp>
      <p:sp>
        <p:nvSpPr>
          <p:cNvPr id="8" name="Rectangle 7"/>
          <p:cNvSpPr/>
          <p:nvPr/>
        </p:nvSpPr>
        <p:spPr>
          <a:xfrm>
            <a:off x="284897" y="2811679"/>
            <a:ext cx="7867934" cy="1546577"/>
          </a:xfrm>
          <a:prstGeom prst="rect">
            <a:avLst/>
          </a:prstGeom>
        </p:spPr>
        <p:txBody>
          <a:bodyPr wrap="square">
            <a:spAutoFit/>
          </a:bodyPr>
          <a:lstStyle/>
          <a:p>
            <a:pPr fontAlgn="base"/>
            <a:r>
              <a:rPr lang="en-IN" sz="1350" dirty="0">
                <a:solidFill>
                  <a:srgbClr val="555555"/>
                </a:solidFill>
                <a:latin typeface="Helvetica Neue"/>
              </a:rPr>
              <a:t>Let’s first look at creating 5 sub-models for the ionosphere dataset, specifically:</a:t>
            </a:r>
          </a:p>
          <a:p>
            <a:pPr fontAlgn="base"/>
            <a:endParaRPr lang="en-IN" sz="1350" dirty="0">
              <a:solidFill>
                <a:srgbClr val="555555"/>
              </a:solidFill>
              <a:latin typeface="Helvetica Neue"/>
            </a:endParaRPr>
          </a:p>
          <a:p>
            <a:pPr fontAlgn="base">
              <a:buFont typeface="Arial" panose="020B0604020202020204" pitchFamily="34" charset="0"/>
              <a:buChar char="•"/>
            </a:pPr>
            <a:r>
              <a:rPr lang="en-IN" sz="1350" dirty="0">
                <a:solidFill>
                  <a:srgbClr val="555555"/>
                </a:solidFill>
                <a:latin typeface="Helvetica Neue"/>
              </a:rPr>
              <a:t>Linear Discriminate Analysis (LDA)</a:t>
            </a:r>
          </a:p>
          <a:p>
            <a:pPr fontAlgn="base">
              <a:buFont typeface="Arial" panose="020B0604020202020204" pitchFamily="34" charset="0"/>
              <a:buChar char="•"/>
            </a:pPr>
            <a:r>
              <a:rPr lang="en-IN" sz="1350" dirty="0">
                <a:solidFill>
                  <a:srgbClr val="555555"/>
                </a:solidFill>
                <a:latin typeface="Helvetica Neue"/>
              </a:rPr>
              <a:t>Classification and Regression Trees (CART)</a:t>
            </a:r>
          </a:p>
          <a:p>
            <a:pPr fontAlgn="base">
              <a:buFont typeface="Arial" panose="020B0604020202020204" pitchFamily="34" charset="0"/>
              <a:buChar char="•"/>
            </a:pPr>
            <a:r>
              <a:rPr lang="en-IN" sz="1350" dirty="0">
                <a:solidFill>
                  <a:srgbClr val="555555"/>
                </a:solidFill>
                <a:latin typeface="Helvetica Neue"/>
              </a:rPr>
              <a:t>Logistic Regression (via Generalized Linear Model or GLM)</a:t>
            </a:r>
          </a:p>
          <a:p>
            <a:pPr fontAlgn="base">
              <a:buFont typeface="Arial" panose="020B0604020202020204" pitchFamily="34" charset="0"/>
              <a:buChar char="•"/>
            </a:pPr>
            <a:r>
              <a:rPr lang="en-IN" sz="1350" dirty="0">
                <a:solidFill>
                  <a:srgbClr val="555555"/>
                </a:solidFill>
                <a:latin typeface="Helvetica Neue"/>
              </a:rPr>
              <a:t>k-Nearest </a:t>
            </a:r>
            <a:r>
              <a:rPr lang="en-IN" sz="1350" dirty="0" err="1">
                <a:solidFill>
                  <a:srgbClr val="555555"/>
                </a:solidFill>
                <a:latin typeface="Helvetica Neue"/>
              </a:rPr>
              <a:t>Neighbors</a:t>
            </a:r>
            <a:r>
              <a:rPr lang="en-IN" sz="1350" dirty="0">
                <a:solidFill>
                  <a:srgbClr val="555555"/>
                </a:solidFill>
                <a:latin typeface="Helvetica Neue"/>
              </a:rPr>
              <a:t> (</a:t>
            </a:r>
            <a:r>
              <a:rPr lang="en-IN" sz="1350" dirty="0" err="1">
                <a:solidFill>
                  <a:srgbClr val="555555"/>
                </a:solidFill>
                <a:latin typeface="Helvetica Neue"/>
              </a:rPr>
              <a:t>kNN</a:t>
            </a:r>
            <a:r>
              <a:rPr lang="en-IN" sz="1350" dirty="0">
                <a:solidFill>
                  <a:srgbClr val="555555"/>
                </a:solidFill>
                <a:latin typeface="Helvetica Neue"/>
              </a:rPr>
              <a:t>)</a:t>
            </a:r>
          </a:p>
          <a:p>
            <a:pPr fontAlgn="base">
              <a:buFont typeface="Arial" panose="020B0604020202020204" pitchFamily="34" charset="0"/>
              <a:buChar char="•"/>
            </a:pPr>
            <a:r>
              <a:rPr lang="en-IN" sz="1350" dirty="0">
                <a:solidFill>
                  <a:srgbClr val="555555"/>
                </a:solidFill>
                <a:latin typeface="Helvetica Neue"/>
              </a:rPr>
              <a:t>Support Vector Machine with a Radial Basis Kernel Function (SVM)</a:t>
            </a:r>
          </a:p>
        </p:txBody>
      </p:sp>
    </p:spTree>
    <p:extLst>
      <p:ext uri="{BB962C8B-B14F-4D97-AF65-F5344CB8AC3E}">
        <p14:creationId xmlns:p14="http://schemas.microsoft.com/office/powerpoint/2010/main" val="43042648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59278"/>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7892" y="1319348"/>
            <a:ext cx="8441141" cy="715581"/>
          </a:xfrm>
          <a:prstGeom prst="rect">
            <a:avLst/>
          </a:prstGeom>
        </p:spPr>
        <p:txBody>
          <a:bodyPr wrap="square">
            <a:spAutoFit/>
          </a:bodyPr>
          <a:lstStyle/>
          <a:p>
            <a:r>
              <a:rPr lang="en-IN" sz="1350" dirty="0">
                <a:solidFill>
                  <a:srgbClr val="555555"/>
                </a:solidFill>
                <a:latin typeface="Helvetica Neue"/>
              </a:rPr>
              <a:t>When we combine the predictions of different models using stacking, it is desirable that the predictions made by the sub-models have low correlation. This would suggest that the models are </a:t>
            </a:r>
            <a:r>
              <a:rPr lang="en-IN" sz="1350" dirty="0" smtClean="0">
                <a:solidFill>
                  <a:srgbClr val="555555"/>
                </a:solidFill>
                <a:latin typeface="Helvetica Neue"/>
              </a:rPr>
              <a:t>skilful </a:t>
            </a:r>
            <a:r>
              <a:rPr lang="en-IN" sz="1350" dirty="0">
                <a:solidFill>
                  <a:srgbClr val="555555"/>
                </a:solidFill>
                <a:latin typeface="Helvetica Neue"/>
              </a:rPr>
              <a:t>but in different ways, allowing a new classifier to figure out how to get the best from each model for an improved score.</a:t>
            </a:r>
            <a:endParaRPr lang="en-IN" sz="1350" dirty="0"/>
          </a:p>
        </p:txBody>
      </p:sp>
      <p:sp>
        <p:nvSpPr>
          <p:cNvPr id="3" name="Rectangle 2"/>
          <p:cNvSpPr/>
          <p:nvPr/>
        </p:nvSpPr>
        <p:spPr>
          <a:xfrm>
            <a:off x="279779" y="2471914"/>
            <a:ext cx="8246660" cy="507831"/>
          </a:xfrm>
          <a:prstGeom prst="rect">
            <a:avLst/>
          </a:prstGeom>
        </p:spPr>
        <p:txBody>
          <a:bodyPr wrap="square">
            <a:spAutoFit/>
          </a:bodyPr>
          <a:lstStyle/>
          <a:p>
            <a:r>
              <a:rPr lang="en-IN" sz="1350" dirty="0">
                <a:solidFill>
                  <a:srgbClr val="555555"/>
                </a:solidFill>
                <a:latin typeface="Helvetica Neue"/>
              </a:rPr>
              <a:t>If the predictions for the sub-models were highly corrected (&gt;0.75) then they would be making the same or very similar predictions most of the time reducing the benefit of combining the prediction</a:t>
            </a:r>
            <a:endParaRPr lang="en-IN" sz="1350" dirty="0"/>
          </a:p>
        </p:txBody>
      </p:sp>
    </p:spTree>
    <p:extLst>
      <p:ext uri="{BB962C8B-B14F-4D97-AF65-F5344CB8AC3E}">
        <p14:creationId xmlns:p14="http://schemas.microsoft.com/office/powerpoint/2010/main" val="10631948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t>Practical Issues of Classification</a:t>
            </a:r>
          </a:p>
        </p:txBody>
      </p:sp>
      <p:sp>
        <p:nvSpPr>
          <p:cNvPr id="62467" name="Rectangle 3"/>
          <p:cNvSpPr>
            <a:spLocks noGrp="1" noChangeArrowheads="1"/>
          </p:cNvSpPr>
          <p:nvPr>
            <p:ph type="body" idx="1"/>
          </p:nvPr>
        </p:nvSpPr>
        <p:spPr>
          <a:xfrm>
            <a:off x="533400" y="2019300"/>
            <a:ext cx="5029200" cy="1066799"/>
          </a:xfrm>
        </p:spPr>
        <p:txBody>
          <a:bodyPr/>
          <a:lstStyle/>
          <a:p>
            <a:r>
              <a:rPr lang="en-US" altLang="en-US" dirty="0" smtClean="0"/>
              <a:t>Under fitting </a:t>
            </a:r>
            <a:r>
              <a:rPr lang="en-US" altLang="en-US" dirty="0"/>
              <a:t>and </a:t>
            </a:r>
            <a:r>
              <a:rPr lang="en-US" altLang="en-US" dirty="0" smtClean="0"/>
              <a:t>Overfitting</a:t>
            </a:r>
          </a:p>
          <a:p>
            <a:r>
              <a:rPr lang="en-US" altLang="en-US" dirty="0" smtClean="0"/>
              <a:t>Class Imbalance</a:t>
            </a:r>
            <a:endParaRPr lang="en-US" altLang="en-US" dirty="0"/>
          </a:p>
          <a:p>
            <a:endParaRPr lang="en-US" altLang="en-US" dirty="0"/>
          </a:p>
        </p:txBody>
      </p:sp>
    </p:spTree>
    <p:extLst>
      <p:ext uri="{BB962C8B-B14F-4D97-AF65-F5344CB8AC3E}">
        <p14:creationId xmlns:p14="http://schemas.microsoft.com/office/powerpoint/2010/main" val="387116879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r>
              <a:rPr lang="en-US" altLang="en-US"/>
              <a:t>Underfitting and Overfitting (Example)</a:t>
            </a:r>
          </a:p>
        </p:txBody>
      </p:sp>
      <p:pic>
        <p:nvPicPr>
          <p:cNvPr id="63491" name="Picture 3"/>
          <p:cNvPicPr>
            <a:picLocks noChangeAspect="1" noChangeArrowheads="1"/>
          </p:cNvPicPr>
          <p:nvPr/>
        </p:nvPicPr>
        <p:blipFill>
          <a:blip r:embed="rId2">
            <a:extLst>
              <a:ext uri="{28A0092B-C50C-407E-A947-70E740481C1C}">
                <a14:useLocalDpi xmlns:a14="http://schemas.microsoft.com/office/drawing/2010/main" val="0"/>
              </a:ext>
            </a:extLst>
          </a:blip>
          <a:srcRect l="8139" t="5307" r="5814" b="5804"/>
          <a:stretch>
            <a:fillRect/>
          </a:stretch>
        </p:blipFill>
        <p:spPr bwMode="auto">
          <a:xfrm>
            <a:off x="952500" y="1270000"/>
            <a:ext cx="4699000"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2" name="Text Box 4"/>
          <p:cNvSpPr txBox="1">
            <a:spLocks noChangeArrowheads="1"/>
          </p:cNvSpPr>
          <p:nvPr/>
        </p:nvSpPr>
        <p:spPr bwMode="auto">
          <a:xfrm>
            <a:off x="5842000" y="1905000"/>
            <a:ext cx="2286000"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500" b="1" dirty="0"/>
              <a:t>500 circular and 500 triangular data points.</a:t>
            </a:r>
          </a:p>
          <a:p>
            <a:pPr eaLnBrk="0" hangingPunct="0">
              <a:spcBef>
                <a:spcPct val="50000"/>
              </a:spcBef>
            </a:pPr>
            <a:endParaRPr lang="en-US" altLang="en-US" sz="1500" b="1" dirty="0"/>
          </a:p>
        </p:txBody>
      </p:sp>
    </p:spTree>
    <p:extLst>
      <p:ext uri="{BB962C8B-B14F-4D97-AF65-F5344CB8AC3E}">
        <p14:creationId xmlns:p14="http://schemas.microsoft.com/office/powerpoint/2010/main" val="365648542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03200" y="95250"/>
            <a:ext cx="8229600" cy="952500"/>
          </a:xfrm>
        </p:spPr>
        <p:txBody>
          <a:bodyPr/>
          <a:lstStyle/>
          <a:p>
            <a:r>
              <a:rPr lang="en-US" altLang="en-US"/>
              <a:t>Underfitting and Overfitting</a:t>
            </a:r>
          </a:p>
        </p:txBody>
      </p:sp>
      <p:pic>
        <p:nvPicPr>
          <p:cNvPr id="645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47750"/>
            <a:ext cx="5080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16" name="Line 4"/>
          <p:cNvSpPr>
            <a:spLocks noChangeShapeType="1"/>
          </p:cNvSpPr>
          <p:nvPr/>
        </p:nvSpPr>
        <p:spPr bwMode="auto">
          <a:xfrm>
            <a:off x="4318000" y="1489364"/>
            <a:ext cx="0" cy="3117273"/>
          </a:xfrm>
          <a:prstGeom prst="line">
            <a:avLst/>
          </a:prstGeom>
          <a:noFill/>
          <a:ln w="25400">
            <a:solidFill>
              <a:srgbClr val="8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500"/>
          </a:p>
        </p:txBody>
      </p:sp>
      <p:sp>
        <p:nvSpPr>
          <p:cNvPr id="64517" name="Text Box 5"/>
          <p:cNvSpPr txBox="1">
            <a:spLocks noChangeArrowheads="1"/>
          </p:cNvSpPr>
          <p:nvPr/>
        </p:nvSpPr>
        <p:spPr bwMode="auto">
          <a:xfrm>
            <a:off x="4381500" y="1524001"/>
            <a:ext cx="13335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500" b="1"/>
              <a:t>Overfitting</a:t>
            </a:r>
            <a:endParaRPr lang="en-US" altLang="en-US" sz="1500" b="1">
              <a:sym typeface="Symbol" panose="05050102010706020507" pitchFamily="18" charset="2"/>
            </a:endParaRPr>
          </a:p>
        </p:txBody>
      </p:sp>
      <p:sp>
        <p:nvSpPr>
          <p:cNvPr id="64518" name="Text Box 6"/>
          <p:cNvSpPr txBox="1">
            <a:spLocks noChangeArrowheads="1"/>
          </p:cNvSpPr>
          <p:nvPr/>
        </p:nvSpPr>
        <p:spPr bwMode="auto">
          <a:xfrm>
            <a:off x="1143000" y="5080001"/>
            <a:ext cx="70485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500" b="1" dirty="0" err="1"/>
              <a:t>Underfitting</a:t>
            </a:r>
            <a:r>
              <a:rPr lang="en-US" altLang="en-US" sz="1500" dirty="0"/>
              <a:t>: when model is too simple, </a:t>
            </a:r>
            <a:r>
              <a:rPr lang="en-US" altLang="en-US" sz="1500" dirty="0" smtClean="0"/>
              <a:t>and insufficient features would lead to both </a:t>
            </a:r>
            <a:r>
              <a:rPr lang="en-US" altLang="en-US" sz="1500" dirty="0"/>
              <a:t>training and test errors are large </a:t>
            </a:r>
            <a:endParaRPr lang="en-US" altLang="en-US" sz="1500" dirty="0">
              <a:sym typeface="Symbol" panose="05050102010706020507" pitchFamily="18" charset="2"/>
            </a:endParaRPr>
          </a:p>
        </p:txBody>
      </p:sp>
    </p:spTree>
    <p:extLst>
      <p:ext uri="{BB962C8B-B14F-4D97-AF65-F5344CB8AC3E}">
        <p14:creationId xmlns:p14="http://schemas.microsoft.com/office/powerpoint/2010/main" val="216479202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Overfitting due to Noise </a:t>
            </a:r>
          </a:p>
        </p:txBody>
      </p:sp>
      <p:pic>
        <p:nvPicPr>
          <p:cNvPr id="65539" name="Picture 3"/>
          <p:cNvPicPr>
            <a:picLocks noChangeAspect="1" noChangeArrowheads="1"/>
          </p:cNvPicPr>
          <p:nvPr/>
        </p:nvPicPr>
        <p:blipFill>
          <a:blip r:embed="rId2">
            <a:extLst>
              <a:ext uri="{28A0092B-C50C-407E-A947-70E740481C1C}">
                <a14:useLocalDpi xmlns:a14="http://schemas.microsoft.com/office/drawing/2010/main" val="0"/>
              </a:ext>
            </a:extLst>
          </a:blip>
          <a:srcRect t="4819" b="3615"/>
          <a:stretch>
            <a:fillRect/>
          </a:stretch>
        </p:blipFill>
        <p:spPr bwMode="auto">
          <a:xfrm>
            <a:off x="1841500" y="1270000"/>
            <a:ext cx="52705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0" name="Text Box 4"/>
          <p:cNvSpPr txBox="1">
            <a:spLocks noChangeArrowheads="1"/>
          </p:cNvSpPr>
          <p:nvPr/>
        </p:nvSpPr>
        <p:spPr bwMode="auto">
          <a:xfrm>
            <a:off x="2159000" y="5143501"/>
            <a:ext cx="48260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500" b="1"/>
              <a:t>Decision boundary is distorted by noise point</a:t>
            </a:r>
            <a:endParaRPr lang="en-US" altLang="en-US" sz="1500" b="1">
              <a:sym typeface="Symbol" panose="05050102010706020507" pitchFamily="18" charset="2"/>
            </a:endParaRPr>
          </a:p>
        </p:txBody>
      </p:sp>
    </p:spTree>
    <p:extLst>
      <p:ext uri="{BB962C8B-B14F-4D97-AF65-F5344CB8AC3E}">
        <p14:creationId xmlns:p14="http://schemas.microsoft.com/office/powerpoint/2010/main" val="402283629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8600" y="0"/>
            <a:ext cx="7175500" cy="444500"/>
          </a:xfrm>
        </p:spPr>
        <p:txBody>
          <a:bodyPr>
            <a:normAutofit fontScale="90000"/>
          </a:bodyPr>
          <a:lstStyle/>
          <a:p>
            <a:r>
              <a:rPr lang="en-US" altLang="en-US" dirty="0" smtClean="0"/>
              <a:t>Overfitting</a:t>
            </a:r>
            <a:endParaRPr lang="en-US" altLang="en-US" dirty="0"/>
          </a:p>
        </p:txBody>
      </p:sp>
      <p:sp>
        <p:nvSpPr>
          <p:cNvPr id="66563" name="Text Box 3"/>
          <p:cNvSpPr txBox="1">
            <a:spLocks noChangeArrowheads="1"/>
          </p:cNvSpPr>
          <p:nvPr/>
        </p:nvSpPr>
        <p:spPr bwMode="auto">
          <a:xfrm>
            <a:off x="1270000" y="3937000"/>
            <a:ext cx="74168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altLang="en-US" sz="1500" b="1" dirty="0" smtClean="0">
                <a:sym typeface="Symbol" panose="05050102010706020507" pitchFamily="18" charset="2"/>
              </a:rPr>
              <a:t>High complex model and Lack </a:t>
            </a:r>
            <a:r>
              <a:rPr lang="en-US" altLang="en-US" sz="1500" b="1" dirty="0">
                <a:sym typeface="Symbol" panose="05050102010706020507" pitchFamily="18" charset="2"/>
              </a:rPr>
              <a:t>of data points in the lower half of the diagram makes it difficult to predict correctly the class labels of that region </a:t>
            </a:r>
          </a:p>
        </p:txBody>
      </p:sp>
      <p:pic>
        <p:nvPicPr>
          <p:cNvPr id="6656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7072" t="4857" r="5357" b="4857"/>
          <a:stretch>
            <a:fillRect/>
          </a:stretch>
        </p:blipFill>
        <p:spPr>
          <a:xfrm>
            <a:off x="1262800" y="1333500"/>
            <a:ext cx="3706813" cy="249899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877962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Feature Engineering</a:t>
            </a:r>
            <a:br>
              <a:rPr lang="en-US" dirty="0" smtClean="0"/>
            </a:br>
            <a:endParaRPr lang="en-US" dirty="0"/>
          </a:p>
        </p:txBody>
      </p:sp>
    </p:spTree>
    <p:extLst>
      <p:ext uri="{BB962C8B-B14F-4D97-AF65-F5344CB8AC3E}">
        <p14:creationId xmlns:p14="http://schemas.microsoft.com/office/powerpoint/2010/main" val="304412484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59278"/>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0" y="485307"/>
            <a:ext cx="3807725" cy="300082"/>
          </a:xfrm>
          <a:prstGeom prst="rect">
            <a:avLst/>
          </a:prstGeom>
          <a:noFill/>
        </p:spPr>
        <p:txBody>
          <a:bodyPr wrap="square" rtlCol="0">
            <a:spAutoFit/>
          </a:bodyPr>
          <a:lstStyle/>
          <a:p>
            <a:r>
              <a:rPr lang="en-IN" sz="1350" dirty="0"/>
              <a:t>Imbalance data set</a:t>
            </a:r>
          </a:p>
        </p:txBody>
      </p:sp>
      <p:sp>
        <p:nvSpPr>
          <p:cNvPr id="3" name="Rectangle 2"/>
          <p:cNvSpPr/>
          <p:nvPr/>
        </p:nvSpPr>
        <p:spPr>
          <a:xfrm>
            <a:off x="133066" y="1163155"/>
            <a:ext cx="2771913" cy="300082"/>
          </a:xfrm>
          <a:prstGeom prst="rect">
            <a:avLst/>
          </a:prstGeom>
        </p:spPr>
        <p:txBody>
          <a:bodyPr wrap="none">
            <a:spAutoFit/>
          </a:bodyPr>
          <a:lstStyle/>
          <a:p>
            <a:r>
              <a:rPr lang="en-IN" sz="1350" dirty="0">
                <a:solidFill>
                  <a:srgbClr val="333333"/>
                </a:solidFill>
                <a:latin typeface="Oswald"/>
              </a:rPr>
              <a:t>What is Imbalanced Classification</a:t>
            </a:r>
          </a:p>
        </p:txBody>
      </p:sp>
      <p:sp>
        <p:nvSpPr>
          <p:cNvPr id="4" name="Rectangle 3"/>
          <p:cNvSpPr/>
          <p:nvPr/>
        </p:nvSpPr>
        <p:spPr>
          <a:xfrm>
            <a:off x="133066" y="1687167"/>
            <a:ext cx="8778923" cy="715581"/>
          </a:xfrm>
          <a:prstGeom prst="rect">
            <a:avLst/>
          </a:prstGeom>
        </p:spPr>
        <p:txBody>
          <a:bodyPr wrap="square">
            <a:spAutoFit/>
          </a:bodyPr>
          <a:lstStyle/>
          <a:p>
            <a:r>
              <a:rPr lang="en-IN" sz="1350" dirty="0">
                <a:solidFill>
                  <a:srgbClr val="080E14"/>
                </a:solidFill>
                <a:latin typeface="Raleway"/>
              </a:rPr>
              <a:t>Imbalanced classification is a supervised learning problem where one class outnumbers other class by a large proportion. This problem is faced more frequently in binary classification problems than multi-level classification problems</a:t>
            </a:r>
            <a:endParaRPr lang="en-IN" sz="1350" dirty="0"/>
          </a:p>
        </p:txBody>
      </p:sp>
      <p:sp>
        <p:nvSpPr>
          <p:cNvPr id="6" name="Rectangle 5"/>
          <p:cNvSpPr/>
          <p:nvPr/>
        </p:nvSpPr>
        <p:spPr>
          <a:xfrm>
            <a:off x="228599" y="2552700"/>
            <a:ext cx="8683389" cy="2273699"/>
          </a:xfrm>
          <a:prstGeom prst="rect">
            <a:avLst/>
          </a:prstGeom>
        </p:spPr>
        <p:txBody>
          <a:bodyPr wrap="square">
            <a:spAutoFit/>
          </a:bodyPr>
          <a:lstStyle/>
          <a:p>
            <a:pPr>
              <a:lnSpc>
                <a:spcPct val="150000"/>
              </a:lnSpc>
            </a:pPr>
            <a:r>
              <a:rPr lang="en-IN" sz="1350" dirty="0">
                <a:solidFill>
                  <a:srgbClr val="080E14"/>
                </a:solidFill>
                <a:latin typeface="Raleway"/>
              </a:rPr>
              <a:t>Below are the reasons which leads to reduction in accuracy of ML algorithms on imbalanced data sets:</a:t>
            </a:r>
          </a:p>
          <a:p>
            <a:pPr>
              <a:lnSpc>
                <a:spcPct val="150000"/>
              </a:lnSpc>
              <a:buFont typeface="+mj-lt"/>
              <a:buAutoNum type="arabicPeriod"/>
            </a:pPr>
            <a:r>
              <a:rPr lang="en-IN" sz="1350" dirty="0">
                <a:solidFill>
                  <a:srgbClr val="080E14"/>
                </a:solidFill>
                <a:latin typeface="Raleway"/>
              </a:rPr>
              <a:t>ML algorithms struggle with accuracy because of the unequal distribution in dependent variable.</a:t>
            </a:r>
          </a:p>
          <a:p>
            <a:pPr>
              <a:lnSpc>
                <a:spcPct val="150000"/>
              </a:lnSpc>
              <a:buFont typeface="+mj-lt"/>
              <a:buAutoNum type="arabicPeriod"/>
            </a:pPr>
            <a:r>
              <a:rPr lang="en-IN" sz="1350" dirty="0">
                <a:solidFill>
                  <a:srgbClr val="080E14"/>
                </a:solidFill>
                <a:latin typeface="Raleway"/>
              </a:rPr>
              <a:t>This causes the performance of existing classifiers to get biased towards majority class.</a:t>
            </a:r>
          </a:p>
          <a:p>
            <a:pPr>
              <a:lnSpc>
                <a:spcPct val="150000"/>
              </a:lnSpc>
              <a:buFont typeface="+mj-lt"/>
              <a:buAutoNum type="arabicPeriod"/>
            </a:pPr>
            <a:r>
              <a:rPr lang="en-IN" sz="1350" dirty="0">
                <a:solidFill>
                  <a:srgbClr val="080E14"/>
                </a:solidFill>
                <a:latin typeface="Raleway"/>
              </a:rPr>
              <a:t>The algorithms are accuracy driven i.e. they aim to minimize the overall error to which the minority class contributes very little.</a:t>
            </a:r>
          </a:p>
          <a:p>
            <a:pPr>
              <a:lnSpc>
                <a:spcPct val="150000"/>
              </a:lnSpc>
              <a:buFont typeface="+mj-lt"/>
              <a:buAutoNum type="arabicPeriod"/>
            </a:pPr>
            <a:r>
              <a:rPr lang="en-IN" sz="1350" dirty="0">
                <a:solidFill>
                  <a:srgbClr val="080E14"/>
                </a:solidFill>
                <a:latin typeface="Raleway"/>
              </a:rPr>
              <a:t>ML algorithms assume that the data set has balanced class distributions.</a:t>
            </a:r>
          </a:p>
          <a:p>
            <a:pPr>
              <a:lnSpc>
                <a:spcPct val="150000"/>
              </a:lnSpc>
              <a:buFont typeface="+mj-lt"/>
              <a:buAutoNum type="arabicPeriod"/>
            </a:pPr>
            <a:r>
              <a:rPr lang="en-IN" sz="1350" dirty="0">
                <a:solidFill>
                  <a:srgbClr val="080E14"/>
                </a:solidFill>
                <a:latin typeface="Raleway"/>
              </a:rPr>
              <a:t>They also assume that errors obtained from different classes have same cost (explained below in detail).</a:t>
            </a:r>
          </a:p>
        </p:txBody>
      </p:sp>
    </p:spTree>
    <p:extLst>
      <p:ext uri="{BB962C8B-B14F-4D97-AF65-F5344CB8AC3E}">
        <p14:creationId xmlns:p14="http://schemas.microsoft.com/office/powerpoint/2010/main" val="98304728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59278"/>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18364" y="1138135"/>
            <a:ext cx="4572000" cy="1131079"/>
          </a:xfrm>
          <a:prstGeom prst="rect">
            <a:avLst/>
          </a:prstGeom>
        </p:spPr>
        <p:txBody>
          <a:bodyPr>
            <a:spAutoFit/>
          </a:bodyPr>
          <a:lstStyle/>
          <a:p>
            <a:r>
              <a:rPr lang="en-IN" sz="1350" dirty="0">
                <a:solidFill>
                  <a:srgbClr val="080E14"/>
                </a:solidFill>
                <a:latin typeface="Raleway"/>
              </a:rPr>
              <a:t>Below are the methods used to treat imbalanced datasets:</a:t>
            </a:r>
          </a:p>
          <a:p>
            <a:pPr>
              <a:buFont typeface="+mj-lt"/>
              <a:buAutoNum type="arabicPeriod"/>
            </a:pPr>
            <a:r>
              <a:rPr lang="en-IN" sz="1350" dirty="0">
                <a:solidFill>
                  <a:srgbClr val="080E14"/>
                </a:solidFill>
                <a:latin typeface="Raleway"/>
              </a:rPr>
              <a:t>Under sampling</a:t>
            </a:r>
          </a:p>
          <a:p>
            <a:pPr>
              <a:buFont typeface="+mj-lt"/>
              <a:buAutoNum type="arabicPeriod"/>
            </a:pPr>
            <a:r>
              <a:rPr lang="en-IN" sz="1350" dirty="0">
                <a:solidFill>
                  <a:srgbClr val="080E14"/>
                </a:solidFill>
                <a:latin typeface="Raleway"/>
              </a:rPr>
              <a:t>Oversampling</a:t>
            </a:r>
          </a:p>
          <a:p>
            <a:pPr>
              <a:buFont typeface="+mj-lt"/>
              <a:buAutoNum type="arabicPeriod"/>
            </a:pPr>
            <a:r>
              <a:rPr lang="en-IN" sz="1350" dirty="0">
                <a:solidFill>
                  <a:srgbClr val="080E14"/>
                </a:solidFill>
                <a:latin typeface="Raleway"/>
              </a:rPr>
              <a:t>Synthetic Data Generation</a:t>
            </a:r>
          </a:p>
        </p:txBody>
      </p:sp>
      <p:sp>
        <p:nvSpPr>
          <p:cNvPr id="3" name="Rectangle 2"/>
          <p:cNvSpPr/>
          <p:nvPr/>
        </p:nvSpPr>
        <p:spPr>
          <a:xfrm>
            <a:off x="310486" y="2671992"/>
            <a:ext cx="8379725" cy="923330"/>
          </a:xfrm>
          <a:prstGeom prst="rect">
            <a:avLst/>
          </a:prstGeom>
        </p:spPr>
        <p:txBody>
          <a:bodyPr wrap="square">
            <a:spAutoFit/>
          </a:bodyPr>
          <a:lstStyle/>
          <a:p>
            <a:r>
              <a:rPr lang="en-IN" sz="1350" dirty="0">
                <a:solidFill>
                  <a:srgbClr val="080E14"/>
                </a:solidFill>
                <a:latin typeface="Raleway"/>
              </a:rPr>
              <a:t>Under sampling</a:t>
            </a:r>
          </a:p>
          <a:p>
            <a:r>
              <a:rPr lang="en-IN" sz="1350" dirty="0" smtClean="0">
                <a:solidFill>
                  <a:srgbClr val="080E14"/>
                </a:solidFill>
                <a:latin typeface="Raleway"/>
              </a:rPr>
              <a:t>This </a:t>
            </a:r>
            <a:r>
              <a:rPr lang="en-IN" sz="1350" dirty="0">
                <a:solidFill>
                  <a:srgbClr val="080E14"/>
                </a:solidFill>
                <a:latin typeface="Raleway"/>
              </a:rPr>
              <a:t>method works with majority class. It reduces the number of observations from majority class to make the data set balanced. This method is best to use when the data set is huge and reducing the number of training samples helps to improve run time and storage troubles.</a:t>
            </a:r>
            <a:endParaRPr lang="en-IN" sz="1350" dirty="0"/>
          </a:p>
        </p:txBody>
      </p:sp>
      <p:sp>
        <p:nvSpPr>
          <p:cNvPr id="4" name="Rectangle 3"/>
          <p:cNvSpPr/>
          <p:nvPr/>
        </p:nvSpPr>
        <p:spPr>
          <a:xfrm>
            <a:off x="310486" y="3756989"/>
            <a:ext cx="8379725" cy="715581"/>
          </a:xfrm>
          <a:prstGeom prst="rect">
            <a:avLst/>
          </a:prstGeom>
        </p:spPr>
        <p:txBody>
          <a:bodyPr wrap="square">
            <a:spAutoFit/>
          </a:bodyPr>
          <a:lstStyle/>
          <a:p>
            <a:r>
              <a:rPr lang="en-IN" sz="1350" dirty="0">
                <a:solidFill>
                  <a:srgbClr val="080E14"/>
                </a:solidFill>
                <a:latin typeface="Raleway"/>
              </a:rPr>
              <a:t>Oversampling</a:t>
            </a:r>
          </a:p>
          <a:p>
            <a:r>
              <a:rPr lang="en-IN" sz="1350" dirty="0" smtClean="0">
                <a:solidFill>
                  <a:srgbClr val="080E14"/>
                </a:solidFill>
                <a:latin typeface="Raleway"/>
              </a:rPr>
              <a:t>This </a:t>
            </a:r>
            <a:r>
              <a:rPr lang="en-IN" sz="1350" dirty="0">
                <a:solidFill>
                  <a:srgbClr val="080E14"/>
                </a:solidFill>
                <a:latin typeface="Raleway"/>
              </a:rPr>
              <a:t>method works with minority class. It replicates the observations from minority class to balance the data. It is also known as </a:t>
            </a:r>
            <a:r>
              <a:rPr lang="en-IN" sz="1350" i="1" dirty="0" err="1">
                <a:solidFill>
                  <a:srgbClr val="080E14"/>
                </a:solidFill>
                <a:latin typeface="Raleway"/>
              </a:rPr>
              <a:t>upsampling</a:t>
            </a:r>
            <a:r>
              <a:rPr lang="en-IN" sz="1350" dirty="0">
                <a:solidFill>
                  <a:srgbClr val="080E14"/>
                </a:solidFill>
                <a:latin typeface="Raleway"/>
              </a:rPr>
              <a:t>. </a:t>
            </a:r>
            <a:endParaRPr lang="en-IN" sz="1350" dirty="0"/>
          </a:p>
        </p:txBody>
      </p:sp>
    </p:spTree>
    <p:extLst>
      <p:ext uri="{BB962C8B-B14F-4D97-AF65-F5344CB8AC3E}">
        <p14:creationId xmlns:p14="http://schemas.microsoft.com/office/powerpoint/2010/main" val="371047729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859278"/>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49071" y="1276131"/>
            <a:ext cx="8737980" cy="3208571"/>
          </a:xfrm>
          <a:prstGeom prst="rect">
            <a:avLst/>
          </a:prstGeom>
        </p:spPr>
        <p:txBody>
          <a:bodyPr wrap="square">
            <a:spAutoFit/>
          </a:bodyPr>
          <a:lstStyle/>
          <a:p>
            <a:r>
              <a:rPr lang="en-IN" sz="1350" dirty="0">
                <a:solidFill>
                  <a:srgbClr val="333333"/>
                </a:solidFill>
                <a:latin typeface="Oswald"/>
              </a:rPr>
              <a:t>3. Synthetic Data Generation</a:t>
            </a:r>
          </a:p>
          <a:p>
            <a:pPr algn="just"/>
            <a:r>
              <a:rPr lang="en-IN" sz="1350" dirty="0">
                <a:solidFill>
                  <a:srgbClr val="080E14"/>
                </a:solidFill>
                <a:latin typeface="Raleway"/>
              </a:rPr>
              <a:t>In simple words, instead of replicating and adding the observations from the minority class, it overcome imbalances by generates artificial data. It is also a type of oversampling technique.</a:t>
            </a:r>
          </a:p>
          <a:p>
            <a:pPr algn="just"/>
            <a:endParaRPr lang="en-IN" sz="1350" dirty="0">
              <a:solidFill>
                <a:srgbClr val="080E14"/>
              </a:solidFill>
              <a:latin typeface="Raleway"/>
            </a:endParaRPr>
          </a:p>
          <a:p>
            <a:pPr algn="just"/>
            <a:r>
              <a:rPr lang="en-IN" sz="1350" dirty="0">
                <a:solidFill>
                  <a:srgbClr val="080E14"/>
                </a:solidFill>
                <a:latin typeface="Raleway"/>
              </a:rPr>
              <a:t>In regards to synthetic data generation, synthetic minority oversampling technique (SMOTE) is a powerful and widely used method. SMOTE algorithm creates artificial data based on feature space (rather than data space) similarities from minority samples. We can also say, it generates a random set of minority class observations to shift the classifier learning bias towards minority class.</a:t>
            </a:r>
          </a:p>
          <a:p>
            <a:pPr algn="just"/>
            <a:endParaRPr lang="en-IN" sz="1350" dirty="0">
              <a:solidFill>
                <a:srgbClr val="080E14"/>
              </a:solidFill>
              <a:latin typeface="Raleway"/>
            </a:endParaRPr>
          </a:p>
          <a:p>
            <a:pPr algn="just"/>
            <a:r>
              <a:rPr lang="en-IN" sz="1350" dirty="0">
                <a:solidFill>
                  <a:srgbClr val="080E14"/>
                </a:solidFill>
                <a:latin typeface="Raleway"/>
              </a:rPr>
              <a:t>To generate artificial data, it uses bootstrapping and k-nearest </a:t>
            </a:r>
            <a:r>
              <a:rPr lang="en-IN" sz="1350" dirty="0" err="1">
                <a:solidFill>
                  <a:srgbClr val="080E14"/>
                </a:solidFill>
                <a:latin typeface="Raleway"/>
              </a:rPr>
              <a:t>neighbors</a:t>
            </a:r>
            <a:r>
              <a:rPr lang="en-IN" sz="1350" dirty="0">
                <a:solidFill>
                  <a:srgbClr val="080E14"/>
                </a:solidFill>
                <a:latin typeface="Raleway"/>
              </a:rPr>
              <a:t>. Precisely, it works this way:</a:t>
            </a:r>
          </a:p>
          <a:p>
            <a:pPr algn="just"/>
            <a:endParaRPr lang="en-IN" sz="1350" dirty="0">
              <a:solidFill>
                <a:srgbClr val="080E14"/>
              </a:solidFill>
              <a:latin typeface="Raleway"/>
            </a:endParaRPr>
          </a:p>
          <a:p>
            <a:pPr algn="just">
              <a:buFont typeface="+mj-lt"/>
              <a:buAutoNum type="arabicPeriod"/>
            </a:pPr>
            <a:r>
              <a:rPr lang="en-IN" sz="1350" dirty="0">
                <a:solidFill>
                  <a:srgbClr val="080E14"/>
                </a:solidFill>
                <a:latin typeface="Raleway"/>
              </a:rPr>
              <a:t>Take the difference between the feature vector (sample) under consideration and its nearest </a:t>
            </a:r>
            <a:r>
              <a:rPr lang="en-IN" sz="1350" dirty="0" err="1">
                <a:solidFill>
                  <a:srgbClr val="080E14"/>
                </a:solidFill>
                <a:latin typeface="Raleway"/>
              </a:rPr>
              <a:t>neighbor</a:t>
            </a:r>
            <a:r>
              <a:rPr lang="en-IN" sz="1350" dirty="0">
                <a:solidFill>
                  <a:srgbClr val="080E14"/>
                </a:solidFill>
                <a:latin typeface="Raleway"/>
              </a:rPr>
              <a:t>.</a:t>
            </a:r>
          </a:p>
          <a:p>
            <a:pPr algn="just">
              <a:buFont typeface="+mj-lt"/>
              <a:buAutoNum type="arabicPeriod"/>
            </a:pPr>
            <a:r>
              <a:rPr lang="en-IN" sz="1350" dirty="0">
                <a:solidFill>
                  <a:srgbClr val="080E14"/>
                </a:solidFill>
                <a:latin typeface="Raleway"/>
              </a:rPr>
              <a:t>Multiply this difference by a random number between 0 and 1</a:t>
            </a:r>
          </a:p>
          <a:p>
            <a:pPr algn="just">
              <a:buFont typeface="+mj-lt"/>
              <a:buAutoNum type="arabicPeriod"/>
            </a:pPr>
            <a:r>
              <a:rPr lang="en-IN" sz="1350" dirty="0">
                <a:solidFill>
                  <a:srgbClr val="080E14"/>
                </a:solidFill>
                <a:latin typeface="Raleway"/>
              </a:rPr>
              <a:t>Add it to the feature vector under consideration</a:t>
            </a:r>
          </a:p>
          <a:p>
            <a:pPr algn="just">
              <a:buFont typeface="+mj-lt"/>
              <a:buAutoNum type="arabicPeriod"/>
            </a:pPr>
            <a:r>
              <a:rPr lang="en-IN" sz="1350" dirty="0">
                <a:solidFill>
                  <a:srgbClr val="080E14"/>
                </a:solidFill>
                <a:latin typeface="Raleway"/>
              </a:rPr>
              <a:t>This causes the selection of a random point along the line segment between two specific features</a:t>
            </a:r>
          </a:p>
        </p:txBody>
      </p:sp>
    </p:spTree>
    <p:extLst>
      <p:ext uri="{BB962C8B-B14F-4D97-AF65-F5344CB8AC3E}">
        <p14:creationId xmlns:p14="http://schemas.microsoft.com/office/powerpoint/2010/main" val="1098514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4486</Words>
  <Application>Microsoft Office PowerPoint</Application>
  <PresentationFormat>On-screen Show (16:10)</PresentationFormat>
  <Paragraphs>628</Paragraphs>
  <Slides>92</Slides>
  <Notes>4</Notes>
  <HiddenSlides>0</HiddenSlides>
  <MMClips>0</MMClips>
  <ScaleCrop>false</ScaleCrop>
  <HeadingPairs>
    <vt:vector size="8" baseType="variant">
      <vt:variant>
        <vt:lpstr>Fonts Used</vt:lpstr>
      </vt:variant>
      <vt:variant>
        <vt:i4>22</vt:i4>
      </vt:variant>
      <vt:variant>
        <vt:lpstr>Theme</vt:lpstr>
      </vt:variant>
      <vt:variant>
        <vt:i4>3</vt:i4>
      </vt:variant>
      <vt:variant>
        <vt:lpstr>Embedded OLE Servers</vt:lpstr>
      </vt:variant>
      <vt:variant>
        <vt:i4>6</vt:i4>
      </vt:variant>
      <vt:variant>
        <vt:lpstr>Slide Titles</vt:lpstr>
      </vt:variant>
      <vt:variant>
        <vt:i4>92</vt:i4>
      </vt:variant>
    </vt:vector>
  </HeadingPairs>
  <TitlesOfParts>
    <vt:vector size="123" baseType="lpstr">
      <vt:lpstr>ＭＳ Ｐゴシック</vt:lpstr>
      <vt:lpstr>Arial</vt:lpstr>
      <vt:lpstr>Arial-BoldMT</vt:lpstr>
      <vt:lpstr>BookAntiqua</vt:lpstr>
      <vt:lpstr>BookAntiqua-Bold</vt:lpstr>
      <vt:lpstr>Bookman Old Style</vt:lpstr>
      <vt:lpstr>Calibri</vt:lpstr>
      <vt:lpstr>Century Gothic</vt:lpstr>
      <vt:lpstr>CMBX12</vt:lpstr>
      <vt:lpstr>CMMI12</vt:lpstr>
      <vt:lpstr>CMR12</vt:lpstr>
      <vt:lpstr>CMR8</vt:lpstr>
      <vt:lpstr>Gill Sans MT</vt:lpstr>
      <vt:lpstr>Helvetica Neue</vt:lpstr>
      <vt:lpstr>Monotype Sorts</vt:lpstr>
      <vt:lpstr>Oswald</vt:lpstr>
      <vt:lpstr>Raleway</vt:lpstr>
      <vt:lpstr>Symbol</vt:lpstr>
      <vt:lpstr>Times New Roman</vt:lpstr>
      <vt:lpstr>Wingdings</vt:lpstr>
      <vt:lpstr>Wingdings 2</vt:lpstr>
      <vt:lpstr>Wingdings 3</vt:lpstr>
      <vt:lpstr>Office Theme</vt:lpstr>
      <vt:lpstr>Perception</vt:lpstr>
      <vt:lpstr>1_Perception</vt:lpstr>
      <vt:lpstr>Equation</vt:lpstr>
      <vt:lpstr>Visio</vt:lpstr>
      <vt:lpstr>VISIO</vt:lpstr>
      <vt:lpstr>Document</vt:lpstr>
      <vt:lpstr>Package</vt:lpstr>
      <vt:lpstr>Packager Shell Object</vt:lpstr>
      <vt:lpstr>PowerPoint Presentation</vt:lpstr>
      <vt:lpstr>PowerPoint Presentation</vt:lpstr>
      <vt:lpstr>Data </vt:lpstr>
      <vt:lpstr>Workflow From Data to Decisions…</vt:lpstr>
      <vt:lpstr>   Dating the Data!</vt:lpstr>
      <vt:lpstr>Data Nuances</vt:lpstr>
      <vt:lpstr>Not normal distributions!</vt:lpstr>
      <vt:lpstr>Hidden Treasures!</vt:lpstr>
      <vt:lpstr>Feature Engineering </vt:lpstr>
      <vt:lpstr>PowerPoint Presentation</vt:lpstr>
      <vt:lpstr>Two Mindsets to Modeling</vt:lpstr>
      <vt:lpstr>Distribute Complexity Fairly </vt:lpstr>
      <vt:lpstr>Engineer Features that make sense!</vt:lpstr>
      <vt:lpstr>PowerPoint Presentation</vt:lpstr>
      <vt:lpstr>What is Classification? </vt:lpstr>
      <vt:lpstr>Purity of a Region! (1 – Entropy)</vt:lpstr>
      <vt:lpstr>Purity of a Region! (Accuracy)</vt:lpstr>
      <vt:lpstr>   Transformation / Partition / Purity</vt:lpstr>
      <vt:lpstr>    Decision boundary for 3-Class</vt:lpstr>
      <vt:lpstr>   Decision Boundaries for multi-class</vt:lpstr>
      <vt:lpstr>SIMPLE Decision Boundary?</vt:lpstr>
      <vt:lpstr>    MEDIUM Decision Boundary!</vt:lpstr>
      <vt:lpstr>   COMPLEX Decision Boundary!</vt:lpstr>
      <vt:lpstr>Model SIGNAL not NOISE</vt:lpstr>
      <vt:lpstr>Generalization vs. Memorization</vt:lpstr>
      <vt:lpstr>Generalize, don’t Memorize!</vt:lpstr>
      <vt:lpstr>Classification: Steps</vt:lpstr>
      <vt:lpstr>Illustrating Classification Task</vt:lpstr>
      <vt:lpstr>Examples of Classification Task</vt:lpstr>
      <vt:lpstr>Classification Techniques</vt:lpstr>
      <vt:lpstr>PowerPoint Presentation</vt:lpstr>
      <vt:lpstr>Example of a Decision Tree</vt:lpstr>
      <vt:lpstr>Another Example of Decision Tree</vt:lpstr>
      <vt:lpstr>Decision Tree Classification Task</vt:lpstr>
      <vt:lpstr>Apply Model to Test Data</vt:lpstr>
      <vt:lpstr>Apply Model to Test Data</vt:lpstr>
      <vt:lpstr>Apply Model to Test Data</vt:lpstr>
      <vt:lpstr>Apply Model to Test Data</vt:lpstr>
      <vt:lpstr>Apply Model to Test Data</vt:lpstr>
      <vt:lpstr>Apply Model to Test Data</vt:lpstr>
      <vt:lpstr>Decision Tree Classification Task</vt:lpstr>
      <vt:lpstr>PowerPoint Presentation</vt:lpstr>
      <vt:lpstr>PowerPoint Presentation</vt:lpstr>
      <vt:lpstr>PowerPoint Presentation</vt:lpstr>
      <vt:lpstr>PowerPoint Presentation</vt:lpstr>
      <vt:lpstr>PowerPoint Presentation</vt:lpstr>
      <vt:lpstr>PowerPoint Presentation</vt:lpstr>
      <vt:lpstr>How do you identify good features</vt:lpstr>
      <vt:lpstr>Can we quantify the usefulness of columns / Features?</vt:lpstr>
      <vt:lpstr>Entropy of a Distribution</vt:lpstr>
      <vt:lpstr>In General..</vt:lpstr>
      <vt:lpstr>Information Theory 101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Practical Issues of Classification</vt:lpstr>
      <vt:lpstr>Underfitting and Overfitting (Example)</vt:lpstr>
      <vt:lpstr>Underfitting and Overfitting</vt:lpstr>
      <vt:lpstr>Overfitting due to Noise </vt:lpstr>
      <vt:lpstr>Overfitting</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User 2</dc:creator>
  <cp:lastModifiedBy>Gurrala, Srinivas (623)</cp:lastModifiedBy>
  <cp:revision>1317</cp:revision>
  <dcterms:created xsi:type="dcterms:W3CDTF">2015-09-01T10:28:05Z</dcterms:created>
  <dcterms:modified xsi:type="dcterms:W3CDTF">2018-12-15T12:23:34Z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10589979</vt:lpwstr>
  </property>
  <property fmtid="{D5CDD505-2E9C-101B-9397-08002B2CF9AE}" pid="3" name="NXPowerLiteSettings">
    <vt:lpwstr>F7000400038000</vt:lpwstr>
  </property>
  <property fmtid="{D5CDD505-2E9C-101B-9397-08002B2CF9AE}" pid="4" name="NXPowerLiteVersion">
    <vt:lpwstr>D7.1.1</vt:lpwstr>
  </property>
</Properties>
</file>