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5" r:id="rId3"/>
    <p:sldId id="306" r:id="rId4"/>
    <p:sldId id="364" r:id="rId5"/>
    <p:sldId id="365" r:id="rId6"/>
    <p:sldId id="366" r:id="rId7"/>
    <p:sldId id="367" r:id="rId8"/>
    <p:sldId id="368" r:id="rId9"/>
    <p:sldId id="369" r:id="rId10"/>
    <p:sldId id="370" r:id="rId11"/>
    <p:sldId id="371" r:id="rId12"/>
    <p:sldId id="372" r:id="rId13"/>
    <p:sldId id="382" r:id="rId14"/>
    <p:sldId id="375" r:id="rId15"/>
    <p:sldId id="383" r:id="rId16"/>
    <p:sldId id="374" r:id="rId17"/>
    <p:sldId id="384" r:id="rId18"/>
    <p:sldId id="373" r:id="rId19"/>
    <p:sldId id="378" r:id="rId20"/>
    <p:sldId id="385" r:id="rId21"/>
    <p:sldId id="386" r:id="rId22"/>
    <p:sldId id="387" r:id="rId23"/>
    <p:sldId id="379" r:id="rId24"/>
    <p:sldId id="380" r:id="rId25"/>
    <p:sldId id="381" r:id="rId26"/>
    <p:sldId id="308" r:id="rId27"/>
    <p:sldId id="388" r:id="rId28"/>
    <p:sldId id="391" r:id="rId29"/>
    <p:sldId id="392" r:id="rId30"/>
    <p:sldId id="393" r:id="rId31"/>
    <p:sldId id="30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455" autoAdjust="0"/>
  </p:normalViewPr>
  <p:slideViewPr>
    <p:cSldViewPr>
      <p:cViewPr varScale="1">
        <p:scale>
          <a:sx n="89" d="100"/>
          <a:sy n="89" d="100"/>
        </p:scale>
        <p:origin x="128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7EFBF-F155-4A7D-B556-842DEDA9C05A}" type="datetimeFigureOut">
              <a:rPr lang="en-IN" smtClean="0"/>
              <a:pPr/>
              <a:t>27-10-2018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1DBE61-79BF-4D06-8B60-0CAEFE752705}" type="slidenum">
              <a:rPr lang="en-IN" smtClean="0"/>
              <a:pPr/>
              <a:t>‹#›</a:t>
            </a:fld>
            <a:endParaRPr lang="en-IN"/>
          </a:p>
        </p:txBody>
      </p:sp>
    </p:spTree>
    <p:extLst>
      <p:ext uri="{BB962C8B-B14F-4D97-AF65-F5344CB8AC3E}">
        <p14:creationId xmlns:p14="http://schemas.microsoft.com/office/powerpoint/2010/main" val="3188616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endParaRPr lang="en-US" smtClean="0">
              <a:ea typeface="ＭＳ Ｐゴシック" pitchFamily="34" charset="-128"/>
            </a:endParaRPr>
          </a:p>
          <a:p>
            <a:pPr eaLnBrk="1" hangingPunct="1">
              <a:spcBef>
                <a:spcPct val="0"/>
              </a:spcBef>
              <a:buFontTx/>
              <a:buChar char="•"/>
            </a:pPr>
            <a:endParaRPr lang="en-US" smtClean="0">
              <a:ea typeface="ＭＳ Ｐゴシック" pitchFamily="34" charset="-128"/>
            </a:endParaRPr>
          </a:p>
        </p:txBody>
      </p:sp>
      <p:sp>
        <p:nvSpPr>
          <p:cNvPr id="54276" name="Slide Number Placeholder 3"/>
          <p:cNvSpPr>
            <a:spLocks noGrp="1"/>
          </p:cNvSpPr>
          <p:nvPr>
            <p:ph type="sldNum" sz="quarter" idx="5"/>
          </p:nvPr>
        </p:nvSpPr>
        <p:spPr bwMode="auto">
          <a:noFill/>
          <a:ln>
            <a:miter lim="800000"/>
            <a:headEnd/>
            <a:tailEnd/>
          </a:ln>
        </p:spPr>
        <p:txBody>
          <a:bodyPr/>
          <a:lstStyle/>
          <a:p>
            <a:fld id="{4D1F1FE8-4311-41A9-AF23-91110C3FBD55}" type="slidenum">
              <a:rPr lang="en-US" smtClean="0">
                <a:latin typeface="Arial" charset="0"/>
              </a:rPr>
              <a:pPr/>
              <a:t>4</a:t>
            </a:fld>
            <a:endParaRPr lang="en-US" smtClean="0">
              <a:latin typeface="Arial" charset="0"/>
            </a:endParaRPr>
          </a:p>
        </p:txBody>
      </p:sp>
    </p:spTree>
    <p:extLst>
      <p:ext uri="{BB962C8B-B14F-4D97-AF65-F5344CB8AC3E}">
        <p14:creationId xmlns:p14="http://schemas.microsoft.com/office/powerpoint/2010/main" val="150172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You will learn later that dataframes can be imported from other statistical packages such as Excel and Spss.  </a:t>
            </a:r>
          </a:p>
          <a:p>
            <a:r>
              <a:rPr lang="en-US" smtClean="0">
                <a:ea typeface="ＭＳ Ｐゴシック" pitchFamily="34" charset="-128"/>
              </a:rPr>
              <a:t>However, knowing the basics on how R reads dataframes will help you manipulate your own data better in this package.</a:t>
            </a:r>
          </a:p>
        </p:txBody>
      </p:sp>
      <p:sp>
        <p:nvSpPr>
          <p:cNvPr id="63492" name="Slide Number Placeholder 3"/>
          <p:cNvSpPr>
            <a:spLocks noGrp="1"/>
          </p:cNvSpPr>
          <p:nvPr>
            <p:ph type="sldNum" sz="quarter" idx="5"/>
          </p:nvPr>
        </p:nvSpPr>
        <p:spPr bwMode="auto">
          <a:noFill/>
          <a:ln>
            <a:miter lim="800000"/>
            <a:headEnd/>
            <a:tailEnd/>
          </a:ln>
        </p:spPr>
        <p:txBody>
          <a:bodyPr/>
          <a:lstStyle/>
          <a:p>
            <a:fld id="{5647B665-3F08-4728-A9D5-0E5E04E27A4B}" type="slidenum">
              <a:rPr lang="en-US" smtClean="0">
                <a:latin typeface="Arial" charset="0"/>
              </a:rPr>
              <a:pPr/>
              <a:t>18</a:t>
            </a:fld>
            <a:endParaRPr lang="en-US" smtClean="0">
              <a:latin typeface="Arial" charset="0"/>
            </a:endParaRPr>
          </a:p>
        </p:txBody>
      </p:sp>
    </p:spTree>
    <p:extLst>
      <p:ext uri="{BB962C8B-B14F-4D97-AF65-F5344CB8AC3E}">
        <p14:creationId xmlns:p14="http://schemas.microsoft.com/office/powerpoint/2010/main" val="395682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In this slide.  Go to R code and practice creating objects and vectors.</a:t>
            </a:r>
          </a:p>
        </p:txBody>
      </p:sp>
      <p:sp>
        <p:nvSpPr>
          <p:cNvPr id="66564" name="Slide Number Placeholder 3"/>
          <p:cNvSpPr>
            <a:spLocks noGrp="1"/>
          </p:cNvSpPr>
          <p:nvPr>
            <p:ph type="sldNum" sz="quarter" idx="5"/>
          </p:nvPr>
        </p:nvSpPr>
        <p:spPr bwMode="auto">
          <a:noFill/>
          <a:ln>
            <a:miter lim="800000"/>
            <a:headEnd/>
            <a:tailEnd/>
          </a:ln>
        </p:spPr>
        <p:txBody>
          <a:bodyPr/>
          <a:lstStyle/>
          <a:p>
            <a:fld id="{C0BCEE22-A312-4387-8F74-A49D824F2BB0}"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2344416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In this slide.  Go to R code and practice creating objects and vectors.</a:t>
            </a:r>
          </a:p>
        </p:txBody>
      </p:sp>
      <p:sp>
        <p:nvSpPr>
          <p:cNvPr id="66564" name="Slide Number Placeholder 3"/>
          <p:cNvSpPr>
            <a:spLocks noGrp="1"/>
          </p:cNvSpPr>
          <p:nvPr>
            <p:ph type="sldNum" sz="quarter" idx="5"/>
          </p:nvPr>
        </p:nvSpPr>
        <p:spPr bwMode="auto">
          <a:noFill/>
          <a:ln>
            <a:miter lim="800000"/>
            <a:headEnd/>
            <a:tailEnd/>
          </a:ln>
        </p:spPr>
        <p:txBody>
          <a:bodyPr/>
          <a:lstStyle/>
          <a:p>
            <a:fld id="{C0BCEE22-A312-4387-8F74-A49D824F2BB0}" type="slidenum">
              <a:rPr lang="en-US" smtClean="0">
                <a:latin typeface="Arial" charset="0"/>
              </a:rPr>
              <a:pPr/>
              <a:t>27</a:t>
            </a:fld>
            <a:endParaRPr lang="en-US" smtClean="0">
              <a:latin typeface="Arial" charset="0"/>
            </a:endParaRPr>
          </a:p>
        </p:txBody>
      </p:sp>
    </p:spTree>
    <p:extLst>
      <p:ext uri="{BB962C8B-B14F-4D97-AF65-F5344CB8AC3E}">
        <p14:creationId xmlns:p14="http://schemas.microsoft.com/office/powerpoint/2010/main" val="3746487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In this slide.  Go to R code and practice creating objects and vectors.</a:t>
            </a:r>
          </a:p>
        </p:txBody>
      </p:sp>
      <p:sp>
        <p:nvSpPr>
          <p:cNvPr id="66564" name="Slide Number Placeholder 3"/>
          <p:cNvSpPr>
            <a:spLocks noGrp="1"/>
          </p:cNvSpPr>
          <p:nvPr>
            <p:ph type="sldNum" sz="quarter" idx="5"/>
          </p:nvPr>
        </p:nvSpPr>
        <p:spPr bwMode="auto">
          <a:noFill/>
          <a:ln>
            <a:miter lim="800000"/>
            <a:headEnd/>
            <a:tailEnd/>
          </a:ln>
        </p:spPr>
        <p:txBody>
          <a:bodyPr/>
          <a:lstStyle/>
          <a:p>
            <a:fld id="{C0BCEE22-A312-4387-8F74-A49D824F2BB0}" type="slidenum">
              <a:rPr lang="en-US" smtClean="0">
                <a:latin typeface="Arial" charset="0"/>
              </a:rPr>
              <a:pPr/>
              <a:t>28</a:t>
            </a:fld>
            <a:endParaRPr lang="en-US" smtClean="0">
              <a:latin typeface="Arial" charset="0"/>
            </a:endParaRPr>
          </a:p>
        </p:txBody>
      </p:sp>
    </p:spTree>
    <p:extLst>
      <p:ext uri="{BB962C8B-B14F-4D97-AF65-F5344CB8AC3E}">
        <p14:creationId xmlns:p14="http://schemas.microsoft.com/office/powerpoint/2010/main" val="250483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In this slide.  Go to R code and practice creating objects and vectors.</a:t>
            </a:r>
          </a:p>
        </p:txBody>
      </p:sp>
      <p:sp>
        <p:nvSpPr>
          <p:cNvPr id="66564" name="Slide Number Placeholder 3"/>
          <p:cNvSpPr>
            <a:spLocks noGrp="1"/>
          </p:cNvSpPr>
          <p:nvPr>
            <p:ph type="sldNum" sz="quarter" idx="5"/>
          </p:nvPr>
        </p:nvSpPr>
        <p:spPr bwMode="auto">
          <a:noFill/>
          <a:ln>
            <a:miter lim="800000"/>
            <a:headEnd/>
            <a:tailEnd/>
          </a:ln>
        </p:spPr>
        <p:txBody>
          <a:bodyPr/>
          <a:lstStyle/>
          <a:p>
            <a:fld id="{C0BCEE22-A312-4387-8F74-A49D824F2BB0}" type="slidenum">
              <a:rPr lang="en-US" smtClean="0">
                <a:latin typeface="Arial" charset="0"/>
              </a:rPr>
              <a:pPr/>
              <a:t>29</a:t>
            </a:fld>
            <a:endParaRPr lang="en-US" smtClean="0">
              <a:latin typeface="Arial" charset="0"/>
            </a:endParaRPr>
          </a:p>
        </p:txBody>
      </p:sp>
    </p:spTree>
    <p:extLst>
      <p:ext uri="{BB962C8B-B14F-4D97-AF65-F5344CB8AC3E}">
        <p14:creationId xmlns:p14="http://schemas.microsoft.com/office/powerpoint/2010/main" val="966503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In this slide.  Go to R code and practice creating objects and vectors.</a:t>
            </a:r>
          </a:p>
        </p:txBody>
      </p:sp>
      <p:sp>
        <p:nvSpPr>
          <p:cNvPr id="66564" name="Slide Number Placeholder 3"/>
          <p:cNvSpPr>
            <a:spLocks noGrp="1"/>
          </p:cNvSpPr>
          <p:nvPr>
            <p:ph type="sldNum" sz="quarter" idx="5"/>
          </p:nvPr>
        </p:nvSpPr>
        <p:spPr bwMode="auto">
          <a:noFill/>
          <a:ln>
            <a:miter lim="800000"/>
            <a:headEnd/>
            <a:tailEnd/>
          </a:ln>
        </p:spPr>
        <p:txBody>
          <a:bodyPr/>
          <a:lstStyle/>
          <a:p>
            <a:fld id="{C0BCEE22-A312-4387-8F74-A49D824F2BB0}" type="slidenum">
              <a:rPr lang="en-US" smtClean="0">
                <a:latin typeface="Arial" charset="0"/>
              </a:rPr>
              <a:pPr/>
              <a:t>30</a:t>
            </a:fld>
            <a:endParaRPr lang="en-US" smtClean="0">
              <a:latin typeface="Arial" charset="0"/>
            </a:endParaRPr>
          </a:p>
        </p:txBody>
      </p:sp>
    </p:spTree>
    <p:extLst>
      <p:ext uri="{BB962C8B-B14F-4D97-AF65-F5344CB8AC3E}">
        <p14:creationId xmlns:p14="http://schemas.microsoft.com/office/powerpoint/2010/main" val="22449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Depending on if you are downloading for Windows or Mac click on your perspective thing…</a:t>
            </a:r>
          </a:p>
          <a:p>
            <a:endParaRPr lang="en-US" smtClean="0">
              <a:ea typeface="ＭＳ Ｐゴシック" pitchFamily="34" charset="-128"/>
            </a:endParaRPr>
          </a:p>
          <a:p>
            <a:r>
              <a:rPr lang="en-US" smtClean="0">
                <a:ea typeface="ＭＳ Ｐゴシック" pitchFamily="34" charset="-128"/>
              </a:rPr>
              <a:t>Here we are going to go over windows so click on Download R for Windows</a:t>
            </a:r>
          </a:p>
          <a:p>
            <a:endParaRPr lang="en-US" smtClean="0">
              <a:ea typeface="ＭＳ Ｐゴシック" pitchFamily="34" charset="-128"/>
            </a:endParaRPr>
          </a:p>
          <a:p>
            <a:r>
              <a:rPr lang="en-US" smtClean="0">
                <a:ea typeface="ＭＳ Ｐゴシック" pitchFamily="34" charset="-128"/>
              </a:rPr>
              <a:t>Then click download R</a:t>
            </a:r>
          </a:p>
        </p:txBody>
      </p:sp>
      <p:sp>
        <p:nvSpPr>
          <p:cNvPr id="55300" name="Slide Number Placeholder 3"/>
          <p:cNvSpPr>
            <a:spLocks noGrp="1"/>
          </p:cNvSpPr>
          <p:nvPr>
            <p:ph type="sldNum" sz="quarter" idx="5"/>
          </p:nvPr>
        </p:nvSpPr>
        <p:spPr bwMode="auto">
          <a:noFill/>
          <a:ln>
            <a:miter lim="800000"/>
            <a:headEnd/>
            <a:tailEnd/>
          </a:ln>
        </p:spPr>
        <p:txBody>
          <a:bodyPr/>
          <a:lstStyle/>
          <a:p>
            <a:fld id="{FBD2B9BF-6B02-4F89-840B-1A3F135F6D9B}" type="slidenum">
              <a:rPr lang="en-US" smtClean="0">
                <a:latin typeface="Arial" charset="0"/>
              </a:rPr>
              <a:pPr/>
              <a:t>5</a:t>
            </a:fld>
            <a:endParaRPr lang="en-US" smtClean="0">
              <a:latin typeface="Arial" charset="0"/>
            </a:endParaRPr>
          </a:p>
        </p:txBody>
      </p:sp>
    </p:spTree>
    <p:extLst>
      <p:ext uri="{BB962C8B-B14F-4D97-AF65-F5344CB8AC3E}">
        <p14:creationId xmlns:p14="http://schemas.microsoft.com/office/powerpoint/2010/main" val="8663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This is the next screen that you will come to. Read the information and click next. </a:t>
            </a:r>
          </a:p>
          <a:p>
            <a:endParaRPr lang="en-US" smtClean="0">
              <a:ea typeface="ＭＳ Ｐゴシック" pitchFamily="34" charset="-128"/>
            </a:endParaRPr>
          </a:p>
          <a:p>
            <a:r>
              <a:rPr lang="en-US" smtClean="0">
                <a:ea typeface="ＭＳ Ｐゴシック" pitchFamily="34" charset="-128"/>
              </a:rPr>
              <a:t>This is also where you need to set up you working directory…basically where you files are going to end up</a:t>
            </a:r>
          </a:p>
          <a:p>
            <a:endParaRPr lang="en-US" smtClean="0">
              <a:ea typeface="ＭＳ Ｐゴシック" pitchFamily="34" charset="-128"/>
            </a:endParaRPr>
          </a:p>
          <a:p>
            <a:r>
              <a:rPr lang="en-US" smtClean="0">
                <a:ea typeface="ＭＳ Ｐゴシック" pitchFamily="34" charset="-128"/>
              </a:rPr>
              <a:t>Click where you want to put the file. This would be where if you wanted to put R on a flashdrive. Once you decide Click next. </a:t>
            </a:r>
          </a:p>
          <a:p>
            <a:endParaRPr lang="en-US" smtClean="0">
              <a:ea typeface="ＭＳ Ｐゴシック" pitchFamily="34" charset="-128"/>
            </a:endParaRPr>
          </a:p>
        </p:txBody>
      </p:sp>
      <p:sp>
        <p:nvSpPr>
          <p:cNvPr id="56324" name="Slide Number Placeholder 3"/>
          <p:cNvSpPr>
            <a:spLocks noGrp="1"/>
          </p:cNvSpPr>
          <p:nvPr>
            <p:ph type="sldNum" sz="quarter" idx="5"/>
          </p:nvPr>
        </p:nvSpPr>
        <p:spPr bwMode="auto">
          <a:noFill/>
          <a:ln>
            <a:miter lim="800000"/>
            <a:headEnd/>
            <a:tailEnd/>
          </a:ln>
        </p:spPr>
        <p:txBody>
          <a:bodyPr/>
          <a:lstStyle/>
          <a:p>
            <a:fld id="{B2C3958B-C949-4DB4-97F1-551132F3BB21}" type="slidenum">
              <a:rPr lang="en-US" smtClean="0">
                <a:latin typeface="Arial" charset="0"/>
              </a:rPr>
              <a:pPr/>
              <a:t>6</a:t>
            </a:fld>
            <a:endParaRPr lang="en-US" smtClean="0">
              <a:latin typeface="Arial" charset="0"/>
            </a:endParaRPr>
          </a:p>
        </p:txBody>
      </p:sp>
    </p:spTree>
    <p:extLst>
      <p:ext uri="{BB962C8B-B14F-4D97-AF65-F5344CB8AC3E}">
        <p14:creationId xmlns:p14="http://schemas.microsoft.com/office/powerpoint/2010/main" val="137944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Its always a good idea to download all the files.</a:t>
            </a:r>
          </a:p>
          <a:p>
            <a:endParaRPr lang="en-US" smtClean="0">
              <a:ea typeface="ＭＳ Ｐゴシック" pitchFamily="34" charset="-128"/>
            </a:endParaRPr>
          </a:p>
          <a:p>
            <a:r>
              <a:rPr lang="en-US" smtClean="0">
                <a:ea typeface="ＭＳ Ｐゴシック" pitchFamily="34" charset="-128"/>
              </a:rPr>
              <a:t> MDI is when the windows will be contained within one large window. This is similar to how Excel is setup. SDI is a single document interface where every item will get its own window. This is similar to how SPSS is set up where it has separate data editor, viewer, and syntax windows. Once you choose which your prefer click next.  </a:t>
            </a:r>
          </a:p>
        </p:txBody>
      </p:sp>
      <p:sp>
        <p:nvSpPr>
          <p:cNvPr id="57348" name="Slide Number Placeholder 3"/>
          <p:cNvSpPr>
            <a:spLocks noGrp="1"/>
          </p:cNvSpPr>
          <p:nvPr>
            <p:ph type="sldNum" sz="quarter" idx="5"/>
          </p:nvPr>
        </p:nvSpPr>
        <p:spPr bwMode="auto">
          <a:noFill/>
          <a:ln>
            <a:miter lim="800000"/>
            <a:headEnd/>
            <a:tailEnd/>
          </a:ln>
        </p:spPr>
        <p:txBody>
          <a:bodyPr/>
          <a:lstStyle/>
          <a:p>
            <a:fld id="{4395FF3A-4950-4161-A7AA-CF80C1E0952F}" type="slidenum">
              <a:rPr lang="en-US" smtClean="0">
                <a:latin typeface="Arial" charset="0"/>
              </a:rPr>
              <a:pPr/>
              <a:t>7</a:t>
            </a:fld>
            <a:endParaRPr lang="en-US" smtClean="0">
              <a:latin typeface="Arial" charset="0"/>
            </a:endParaRPr>
          </a:p>
        </p:txBody>
      </p:sp>
    </p:spTree>
    <p:extLst>
      <p:ext uri="{BB962C8B-B14F-4D97-AF65-F5344CB8AC3E}">
        <p14:creationId xmlns:p14="http://schemas.microsoft.com/office/powerpoint/2010/main" val="307854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Choose either html or plain text. Again, click next. </a:t>
            </a:r>
          </a:p>
          <a:p>
            <a:endParaRPr lang="en-US" smtClean="0">
              <a:ea typeface="ＭＳ Ｐゴシック" pitchFamily="34" charset="-128"/>
            </a:endParaRPr>
          </a:p>
          <a:p>
            <a:r>
              <a:rPr lang="en-US" smtClean="0">
                <a:ea typeface="ＭＳ Ｐゴシック" pitchFamily="34" charset="-128"/>
              </a:rPr>
              <a:t>If you are installing R onto a flash drive click on Don</a:t>
            </a:r>
            <a:r>
              <a:rPr lang="ja-JP" altLang="en-US" smtClean="0">
                <a:ea typeface="ＭＳ Ｐゴシック" pitchFamily="34" charset="-128"/>
              </a:rPr>
              <a:t>’</a:t>
            </a:r>
            <a:r>
              <a:rPr lang="en-US" altLang="ja-JP" smtClean="0">
                <a:ea typeface="ＭＳ Ｐゴシック" pitchFamily="34" charset="-128"/>
              </a:rPr>
              <a:t>t create a start menu folder. Otherwise, you can leave it unchecked. Then click next. </a:t>
            </a:r>
          </a:p>
          <a:p>
            <a:endParaRPr lang="en-US" smtClean="0">
              <a:ea typeface="ＭＳ Ｐゴシック" pitchFamily="34" charset="-128"/>
            </a:endParaRPr>
          </a:p>
        </p:txBody>
      </p:sp>
      <p:sp>
        <p:nvSpPr>
          <p:cNvPr id="58372" name="Slide Number Placeholder 3"/>
          <p:cNvSpPr>
            <a:spLocks noGrp="1"/>
          </p:cNvSpPr>
          <p:nvPr>
            <p:ph type="sldNum" sz="quarter" idx="5"/>
          </p:nvPr>
        </p:nvSpPr>
        <p:spPr bwMode="auto">
          <a:noFill/>
          <a:ln>
            <a:miter lim="800000"/>
            <a:headEnd/>
            <a:tailEnd/>
          </a:ln>
        </p:spPr>
        <p:txBody>
          <a:bodyPr/>
          <a:lstStyle/>
          <a:p>
            <a:fld id="{AF6F0612-CE10-4E10-AEDD-0B60BE557A83}" type="slidenum">
              <a:rPr lang="en-US" smtClean="0">
                <a:latin typeface="Arial" charset="0"/>
              </a:rPr>
              <a:pPr/>
              <a:t>9</a:t>
            </a:fld>
            <a:endParaRPr lang="en-US" smtClean="0">
              <a:latin typeface="Arial" charset="0"/>
            </a:endParaRPr>
          </a:p>
        </p:txBody>
      </p:sp>
    </p:spTree>
    <p:extLst>
      <p:ext uri="{BB962C8B-B14F-4D97-AF65-F5344CB8AC3E}">
        <p14:creationId xmlns:p14="http://schemas.microsoft.com/office/powerpoint/2010/main" val="217894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Click next</a:t>
            </a:r>
          </a:p>
          <a:p>
            <a:endParaRPr lang="en-US" smtClean="0">
              <a:ea typeface="ＭＳ Ｐゴシック" pitchFamily="34" charset="-128"/>
            </a:endParaRPr>
          </a:p>
          <a:p>
            <a:r>
              <a:rPr lang="en-US" smtClean="0">
                <a:ea typeface="ＭＳ Ｐゴシック" pitchFamily="34" charset="-128"/>
              </a:rPr>
              <a:t>The installation may take awhile </a:t>
            </a:r>
          </a:p>
        </p:txBody>
      </p:sp>
      <p:sp>
        <p:nvSpPr>
          <p:cNvPr id="59396" name="Slide Number Placeholder 3"/>
          <p:cNvSpPr>
            <a:spLocks noGrp="1"/>
          </p:cNvSpPr>
          <p:nvPr>
            <p:ph type="sldNum" sz="quarter" idx="5"/>
          </p:nvPr>
        </p:nvSpPr>
        <p:spPr bwMode="auto">
          <a:noFill/>
          <a:ln>
            <a:miter lim="800000"/>
            <a:headEnd/>
            <a:tailEnd/>
          </a:ln>
        </p:spPr>
        <p:txBody>
          <a:bodyPr/>
          <a:lstStyle/>
          <a:p>
            <a:fld id="{55CB1154-E53E-4D37-B51B-9AF596F62ACB}" type="slidenum">
              <a:rPr lang="en-US" smtClean="0">
                <a:latin typeface="Arial" charset="0"/>
              </a:rPr>
              <a:pPr/>
              <a:t>10</a:t>
            </a:fld>
            <a:endParaRPr lang="en-US" smtClean="0">
              <a:latin typeface="Arial" charset="0"/>
            </a:endParaRPr>
          </a:p>
        </p:txBody>
      </p:sp>
    </p:spTree>
    <p:extLst>
      <p:ext uri="{BB962C8B-B14F-4D97-AF65-F5344CB8AC3E}">
        <p14:creationId xmlns:p14="http://schemas.microsoft.com/office/powerpoint/2010/main" val="114392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To  install packages on Windows, click on packages and install packages. </a:t>
            </a:r>
          </a:p>
          <a:p>
            <a:endParaRPr lang="en-US" smtClean="0">
              <a:ea typeface="ＭＳ Ｐゴシック" pitchFamily="34" charset="-128"/>
            </a:endParaRPr>
          </a:p>
          <a:p>
            <a:r>
              <a:rPr lang="en-US" smtClean="0">
                <a:ea typeface="ＭＳ Ｐゴシック" pitchFamily="34" charset="-128"/>
              </a:rPr>
              <a:t>Scroll down to USA and choose a </a:t>
            </a:r>
            <a:r>
              <a:rPr lang="ja-JP" altLang="en-US" smtClean="0">
                <a:ea typeface="ＭＳ Ｐゴシック" pitchFamily="34" charset="-128"/>
              </a:rPr>
              <a:t>“</a:t>
            </a:r>
            <a:r>
              <a:rPr lang="en-US" altLang="ja-JP" smtClean="0">
                <a:ea typeface="ＭＳ Ｐゴシック" pitchFamily="34" charset="-128"/>
              </a:rPr>
              <a:t>mirror</a:t>
            </a:r>
            <a:r>
              <a:rPr lang="ja-JP" altLang="en-US" smtClean="0">
                <a:ea typeface="ＭＳ Ｐゴシック" pitchFamily="34" charset="-128"/>
              </a:rPr>
              <a:t>”</a:t>
            </a:r>
            <a:r>
              <a:rPr lang="en-US" altLang="ja-JP" smtClean="0">
                <a:ea typeface="ＭＳ Ｐゴシック" pitchFamily="34" charset="-128"/>
              </a:rPr>
              <a:t> that is close to your physical location. </a:t>
            </a:r>
            <a:endParaRPr lang="en-US" smtClean="0">
              <a:ea typeface="ＭＳ Ｐゴシック" pitchFamily="34" charset="-128"/>
            </a:endParaRPr>
          </a:p>
        </p:txBody>
      </p:sp>
      <p:sp>
        <p:nvSpPr>
          <p:cNvPr id="60420" name="Slide Number Placeholder 3"/>
          <p:cNvSpPr>
            <a:spLocks noGrp="1"/>
          </p:cNvSpPr>
          <p:nvPr>
            <p:ph type="sldNum" sz="quarter" idx="5"/>
          </p:nvPr>
        </p:nvSpPr>
        <p:spPr bwMode="auto">
          <a:noFill/>
          <a:ln>
            <a:miter lim="800000"/>
            <a:headEnd/>
            <a:tailEnd/>
          </a:ln>
        </p:spPr>
        <p:txBody>
          <a:bodyPr/>
          <a:lstStyle/>
          <a:p>
            <a:fld id="{45E08BF2-00A7-4CCD-86E8-6AA6F61EA05A}" type="slidenum">
              <a:rPr lang="en-US" smtClean="0">
                <a:latin typeface="Arial" charset="0"/>
              </a:rPr>
              <a:pPr/>
              <a:t>11</a:t>
            </a:fld>
            <a:endParaRPr lang="en-US" smtClean="0">
              <a:latin typeface="Arial" charset="0"/>
            </a:endParaRPr>
          </a:p>
        </p:txBody>
      </p:sp>
    </p:spTree>
    <p:extLst>
      <p:ext uri="{BB962C8B-B14F-4D97-AF65-F5344CB8AC3E}">
        <p14:creationId xmlns:p14="http://schemas.microsoft.com/office/powerpoint/2010/main" val="80715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ea typeface="ＭＳ Ｐゴシック" pitchFamily="34" charset="-128"/>
              </a:rPr>
              <a:t>Scroll down list until you find the package you are looking for. Keep in mind that R lists things in alphabetical order and by uppercase than lowercase. Once you click on a package to load, click ok. R will install not only the package but all of the packages needed to run your package. </a:t>
            </a:r>
          </a:p>
          <a:p>
            <a:endParaRPr lang="en-US" smtClean="0">
              <a:ea typeface="ＭＳ Ｐゴシック" pitchFamily="34" charset="-128"/>
            </a:endParaRPr>
          </a:p>
          <a:p>
            <a:r>
              <a:rPr lang="en-US" smtClean="0">
                <a:ea typeface="ＭＳ Ｐゴシック" pitchFamily="34" charset="-128"/>
              </a:rPr>
              <a:t>To actually use the package, go back to the package tab and click on load package. </a:t>
            </a:r>
          </a:p>
          <a:p>
            <a:endParaRPr lang="en-US" smtClean="0">
              <a:ea typeface="ＭＳ Ｐゴシック" pitchFamily="34" charset="-128"/>
            </a:endParaRPr>
          </a:p>
        </p:txBody>
      </p:sp>
      <p:sp>
        <p:nvSpPr>
          <p:cNvPr id="61444" name="Slide Number Placeholder 3"/>
          <p:cNvSpPr>
            <a:spLocks noGrp="1"/>
          </p:cNvSpPr>
          <p:nvPr>
            <p:ph type="sldNum" sz="quarter" idx="5"/>
          </p:nvPr>
        </p:nvSpPr>
        <p:spPr bwMode="auto">
          <a:noFill/>
          <a:ln>
            <a:miter lim="800000"/>
            <a:headEnd/>
            <a:tailEnd/>
          </a:ln>
        </p:spPr>
        <p:txBody>
          <a:bodyPr/>
          <a:lstStyle/>
          <a:p>
            <a:fld id="{46ABD1CE-282D-47D8-AAEF-9F737314804E}" type="slidenum">
              <a:rPr lang="en-US" smtClean="0">
                <a:latin typeface="Arial" charset="0"/>
              </a:rPr>
              <a:pPr/>
              <a:t>12</a:t>
            </a:fld>
            <a:endParaRPr lang="en-US" smtClean="0">
              <a:latin typeface="Arial" charset="0"/>
            </a:endParaRPr>
          </a:p>
        </p:txBody>
      </p:sp>
    </p:spTree>
    <p:extLst>
      <p:ext uri="{BB962C8B-B14F-4D97-AF65-F5344CB8AC3E}">
        <p14:creationId xmlns:p14="http://schemas.microsoft.com/office/powerpoint/2010/main" val="178768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ea typeface="ＭＳ Ｐゴシック" pitchFamily="34" charset="-128"/>
              </a:rPr>
              <a:t>To the minimum R can be used as a calculator.</a:t>
            </a:r>
          </a:p>
          <a:p>
            <a:pPr eaLnBrk="1" hangingPunct="1">
              <a:spcBef>
                <a:spcPct val="0"/>
              </a:spcBef>
              <a:buFontTx/>
              <a:buChar char="•"/>
            </a:pPr>
            <a:r>
              <a:rPr lang="en-US" smtClean="0">
                <a:ea typeface="ＭＳ Ｐゴシック" pitchFamily="34" charset="-128"/>
              </a:rPr>
              <a:t> The prompt sign means the active line where you are allowed to enter code.</a:t>
            </a:r>
          </a:p>
          <a:p>
            <a:pPr eaLnBrk="1" hangingPunct="1">
              <a:spcBef>
                <a:spcPct val="0"/>
              </a:spcBef>
              <a:buFontTx/>
              <a:buChar char="•"/>
            </a:pPr>
            <a:r>
              <a:rPr lang="en-US" smtClean="0">
                <a:ea typeface="ＭＳ Ｐゴシック" pitchFamily="34" charset="-128"/>
              </a:rPr>
              <a:t>The number in brackets is the result.</a:t>
            </a:r>
          </a:p>
          <a:p>
            <a:pPr eaLnBrk="1" hangingPunct="1">
              <a:spcBef>
                <a:spcPct val="0"/>
              </a:spcBef>
              <a:buFontTx/>
              <a:buChar char="•"/>
            </a:pPr>
            <a:r>
              <a:rPr lang="en-US" smtClean="0">
                <a:ea typeface="ＭＳ Ｐゴシック" pitchFamily="34" charset="-128"/>
              </a:rPr>
              <a:t>When you enter a line in R, you don</a:t>
            </a:r>
            <a:r>
              <a:rPr lang="en-US" altLang="en-US" smtClean="0">
                <a:ea typeface="ＭＳ Ｐゴシック" pitchFamily="34" charset="-128"/>
              </a:rPr>
              <a:t>’</a:t>
            </a:r>
            <a:r>
              <a:rPr lang="en-US" smtClean="0">
                <a:ea typeface="ＭＳ Ｐゴシック" pitchFamily="34" charset="-128"/>
              </a:rPr>
              <a:t>t need to end it with a period as opposed to other software such as the syntax in spss.</a:t>
            </a:r>
          </a:p>
        </p:txBody>
      </p:sp>
      <p:sp>
        <p:nvSpPr>
          <p:cNvPr id="64516" name="Slide Number Placeholder 3"/>
          <p:cNvSpPr>
            <a:spLocks noGrp="1"/>
          </p:cNvSpPr>
          <p:nvPr>
            <p:ph type="sldNum" sz="quarter" idx="5"/>
          </p:nvPr>
        </p:nvSpPr>
        <p:spPr bwMode="auto">
          <a:noFill/>
          <a:ln>
            <a:miter lim="800000"/>
            <a:headEnd/>
            <a:tailEnd/>
          </a:ln>
        </p:spPr>
        <p:txBody>
          <a:bodyPr/>
          <a:lstStyle/>
          <a:p>
            <a:fld id="{4388391D-703B-40CB-BF64-634F06FBB60C}" type="slidenum">
              <a:rPr lang="en-US" smtClean="0">
                <a:latin typeface="Arial" charset="0"/>
              </a:rPr>
              <a:pPr/>
              <a:t>16</a:t>
            </a:fld>
            <a:endParaRPr lang="en-US" smtClean="0">
              <a:latin typeface="Arial" charset="0"/>
            </a:endParaRPr>
          </a:p>
        </p:txBody>
      </p:sp>
    </p:spTree>
    <p:extLst>
      <p:ext uri="{BB962C8B-B14F-4D97-AF65-F5344CB8AC3E}">
        <p14:creationId xmlns:p14="http://schemas.microsoft.com/office/powerpoint/2010/main" val="18676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dv-r.had.co.nz/Data-structur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vita.had.co.nz/papers/tidy-data.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biometrics.mtu.edu/CRAN/bin/windows/base/R-2.4.1-win32.exe" TargetMode="External"/><Relationship Id="rId2" Type="http://schemas.openxmlformats.org/officeDocument/2006/relationships/hyperlink" Target="http://www.r-project.or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981200"/>
            <a:ext cx="3962400" cy="646331"/>
          </a:xfrm>
          <a:prstGeom prst="rect">
            <a:avLst/>
          </a:prstGeom>
          <a:noFill/>
        </p:spPr>
        <p:txBody>
          <a:bodyPr wrap="square" rtlCol="0">
            <a:spAutoFit/>
          </a:bodyPr>
          <a:lstStyle/>
          <a:p>
            <a:r>
              <a:rPr lang="en-IN" sz="3600" dirty="0" smtClean="0"/>
              <a:t>R  Introduction</a:t>
            </a:r>
            <a:endParaRPr lang="en-IN"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smtClean="0"/>
          </a:p>
        </p:txBody>
      </p:sp>
      <p:sp>
        <p:nvSpPr>
          <p:cNvPr id="10243" name="Content Placeholder 2"/>
          <p:cNvSpPr>
            <a:spLocks noGrp="1"/>
          </p:cNvSpPr>
          <p:nvPr>
            <p:ph idx="1"/>
          </p:nvPr>
        </p:nvSpPr>
        <p:spPr/>
        <p:txBody>
          <a:bodyPr/>
          <a:lstStyle/>
          <a:p>
            <a:endParaRPr lang="en-US" smtClean="0"/>
          </a:p>
        </p:txBody>
      </p:sp>
      <p:pic>
        <p:nvPicPr>
          <p:cNvPr id="10244" name="Picture 3"/>
          <p:cNvPicPr>
            <a:picLocks noChangeAspect="1" noChangeArrowheads="1"/>
          </p:cNvPicPr>
          <p:nvPr/>
        </p:nvPicPr>
        <p:blipFill>
          <a:blip r:embed="rId3" cstate="print"/>
          <a:srcRect/>
          <a:stretch>
            <a:fillRect/>
          </a:stretch>
        </p:blipFill>
        <p:spPr bwMode="auto">
          <a:xfrm>
            <a:off x="0" y="0"/>
            <a:ext cx="4905375" cy="3810000"/>
          </a:xfrm>
          <a:prstGeom prst="rect">
            <a:avLst/>
          </a:prstGeom>
          <a:noFill/>
          <a:ln w="9525">
            <a:noFill/>
            <a:miter lim="800000"/>
            <a:headEnd/>
            <a:tailEnd/>
          </a:ln>
        </p:spPr>
      </p:pic>
      <p:pic>
        <p:nvPicPr>
          <p:cNvPr id="10245" name="Picture 4"/>
          <p:cNvPicPr>
            <a:picLocks noChangeAspect="1" noChangeArrowheads="1"/>
          </p:cNvPicPr>
          <p:nvPr/>
        </p:nvPicPr>
        <p:blipFill>
          <a:blip r:embed="rId4" cstate="print"/>
          <a:srcRect/>
          <a:stretch>
            <a:fillRect/>
          </a:stretch>
        </p:blipFill>
        <p:spPr bwMode="auto">
          <a:xfrm>
            <a:off x="4275138" y="1981200"/>
            <a:ext cx="4868862" cy="3729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152400"/>
            <a:ext cx="7772400" cy="1143000"/>
          </a:xfrm>
        </p:spPr>
        <p:txBody>
          <a:bodyPr/>
          <a:lstStyle/>
          <a:p>
            <a:r>
              <a:rPr lang="en-US" smtClean="0"/>
              <a:t>Installing Packages</a:t>
            </a:r>
          </a:p>
        </p:txBody>
      </p:sp>
      <p:sp>
        <p:nvSpPr>
          <p:cNvPr id="11267" name="Content Placeholder 2"/>
          <p:cNvSpPr>
            <a:spLocks noGrp="1"/>
          </p:cNvSpPr>
          <p:nvPr>
            <p:ph idx="1"/>
          </p:nvPr>
        </p:nvSpPr>
        <p:spPr/>
        <p:txBody>
          <a:bodyPr/>
          <a:lstStyle/>
          <a:p>
            <a:endParaRPr lang="en-US" smtClean="0"/>
          </a:p>
        </p:txBody>
      </p:sp>
      <p:pic>
        <p:nvPicPr>
          <p:cNvPr id="11268" name="Picture 3"/>
          <p:cNvPicPr>
            <a:picLocks noChangeAspect="1" noChangeArrowheads="1"/>
          </p:cNvPicPr>
          <p:nvPr/>
        </p:nvPicPr>
        <p:blipFill>
          <a:blip r:embed="rId3" cstate="print"/>
          <a:srcRect/>
          <a:stretch>
            <a:fillRect/>
          </a:stretch>
        </p:blipFill>
        <p:spPr bwMode="auto">
          <a:xfrm>
            <a:off x="457200" y="1676400"/>
            <a:ext cx="7394575" cy="1790700"/>
          </a:xfrm>
          <a:prstGeom prst="rect">
            <a:avLst/>
          </a:prstGeom>
          <a:noFill/>
          <a:ln w="9525">
            <a:noFill/>
            <a:miter lim="800000"/>
            <a:headEnd/>
            <a:tailEnd/>
          </a:ln>
        </p:spPr>
      </p:pic>
      <p:pic>
        <p:nvPicPr>
          <p:cNvPr id="11269" name="Picture 4"/>
          <p:cNvPicPr>
            <a:picLocks noChangeAspect="1" noChangeArrowheads="1"/>
          </p:cNvPicPr>
          <p:nvPr/>
        </p:nvPicPr>
        <p:blipFill>
          <a:blip r:embed="rId4" cstate="print"/>
          <a:srcRect/>
          <a:stretch>
            <a:fillRect/>
          </a:stretch>
        </p:blipFill>
        <p:spPr bwMode="auto">
          <a:xfrm>
            <a:off x="4738688" y="1143000"/>
            <a:ext cx="2043112" cy="556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lstStyle/>
          <a:p>
            <a:endParaRPr lang="en-US" dirty="0" smtClean="0"/>
          </a:p>
        </p:txBody>
      </p:sp>
      <p:pic>
        <p:nvPicPr>
          <p:cNvPr id="12292" name="Picture 3"/>
          <p:cNvPicPr>
            <a:picLocks noChangeAspect="1" noChangeArrowheads="1"/>
          </p:cNvPicPr>
          <p:nvPr/>
        </p:nvPicPr>
        <p:blipFill>
          <a:blip r:embed="rId3" cstate="print"/>
          <a:srcRect/>
          <a:stretch>
            <a:fillRect/>
          </a:stretch>
        </p:blipFill>
        <p:spPr bwMode="auto">
          <a:xfrm>
            <a:off x="685800" y="228600"/>
            <a:ext cx="2371725" cy="5553075"/>
          </a:xfrm>
          <a:prstGeom prst="rect">
            <a:avLst/>
          </a:prstGeom>
          <a:noFill/>
          <a:ln w="9525">
            <a:noFill/>
            <a:miter lim="800000"/>
            <a:headEnd/>
            <a:tailEnd/>
          </a:ln>
        </p:spPr>
      </p:pic>
      <p:pic>
        <p:nvPicPr>
          <p:cNvPr id="12293" name="Picture 4"/>
          <p:cNvPicPr>
            <a:picLocks noChangeAspect="1" noChangeArrowheads="1"/>
          </p:cNvPicPr>
          <p:nvPr/>
        </p:nvPicPr>
        <p:blipFill>
          <a:blip r:embed="rId4" cstate="print"/>
          <a:srcRect/>
          <a:stretch>
            <a:fillRect/>
          </a:stretch>
        </p:blipFill>
        <p:spPr bwMode="auto">
          <a:xfrm>
            <a:off x="3429000" y="2057400"/>
            <a:ext cx="8337550" cy="201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40242" y="228600"/>
            <a:ext cx="8803758"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Operation Symbols</a:t>
            </a:r>
          </a:p>
        </p:txBody>
      </p:sp>
      <p:graphicFrame>
        <p:nvGraphicFramePr>
          <p:cNvPr id="4" name="Content Placeholder 3"/>
          <p:cNvGraphicFramePr>
            <a:graphicFrameLocks noGrp="1"/>
          </p:cNvGraphicFramePr>
          <p:nvPr>
            <p:ph idx="1"/>
          </p:nvPr>
        </p:nvGraphicFramePr>
        <p:xfrm>
          <a:off x="685800" y="1981200"/>
          <a:ext cx="7772400" cy="2952115"/>
        </p:xfrm>
        <a:graphic>
          <a:graphicData uri="http://schemas.openxmlformats.org/drawingml/2006/table">
            <a:tbl>
              <a:tblPr firstRow="1" bandRow="1">
                <a:tableStyleId>{5C22544A-7EE6-4342-B048-85BDC9FD1C3A}</a:tableStyleId>
              </a:tblPr>
              <a:tblGrid>
                <a:gridCol w="3886200"/>
                <a:gridCol w="3886200"/>
              </a:tblGrid>
              <a:tr h="370938">
                <a:tc>
                  <a:txBody>
                    <a:bodyPr/>
                    <a:lstStyle/>
                    <a:p>
                      <a:pPr marL="0" marR="0" algn="ctr">
                        <a:spcBef>
                          <a:spcPts val="0"/>
                        </a:spcBef>
                        <a:spcAft>
                          <a:spcPts val="0"/>
                        </a:spcAft>
                      </a:pPr>
                      <a:r>
                        <a:rPr lang="en-US" sz="1800" dirty="0" smtClean="0">
                          <a:solidFill>
                            <a:schemeClr val="tx1"/>
                          </a:solidFill>
                          <a:effectLst/>
                          <a:latin typeface="Garamond"/>
                          <a:ea typeface="ＭＳ 明朝"/>
                          <a:cs typeface="Times New Roman"/>
                        </a:rPr>
                        <a:t>Symbol</a:t>
                      </a:r>
                      <a:r>
                        <a:rPr lang="en-US" sz="1800" baseline="0" dirty="0" smtClean="0">
                          <a:solidFill>
                            <a:schemeClr val="tx1"/>
                          </a:solidFill>
                          <a:effectLst/>
                          <a:latin typeface="Garamond"/>
                          <a:ea typeface="ＭＳ 明朝"/>
                          <a:cs typeface="Times New Roman"/>
                        </a:rPr>
                        <a:t> </a:t>
                      </a:r>
                      <a:endParaRPr lang="en-US" sz="1800" dirty="0">
                        <a:solidFill>
                          <a:schemeClr val="tx1"/>
                        </a:solidFill>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smtClean="0">
                          <a:solidFill>
                            <a:schemeClr val="tx1"/>
                          </a:solidFill>
                          <a:effectLst/>
                          <a:latin typeface="Garamond"/>
                          <a:ea typeface="ＭＳ 明朝"/>
                          <a:cs typeface="Times New Roman"/>
                        </a:rPr>
                        <a:t>Meaning </a:t>
                      </a:r>
                      <a:endParaRPr lang="en-US" sz="1800" dirty="0">
                        <a:solidFill>
                          <a:schemeClr val="tx1"/>
                        </a:solidFill>
                        <a:effectLst/>
                        <a:latin typeface="Garamond"/>
                        <a:ea typeface="Times New Roman"/>
                        <a:cs typeface="Times New Roman"/>
                      </a:endParaRPr>
                    </a:p>
                  </a:txBody>
                  <a:tcPr marL="68580" marR="68580" marT="0" marB="0" anchor="ctr"/>
                </a:tc>
              </a:tr>
              <a:tr h="370938">
                <a:tc>
                  <a:txBody>
                    <a:bodyPr/>
                    <a:lstStyle/>
                    <a:p>
                      <a:pPr marL="0" marR="0" algn="ctr">
                        <a:spcBef>
                          <a:spcPts val="0"/>
                        </a:spcBef>
                        <a:spcAft>
                          <a:spcPts val="0"/>
                        </a:spcAft>
                      </a:pPr>
                      <a:r>
                        <a:rPr lang="en-US" sz="1800" dirty="0">
                          <a:solidFill>
                            <a:schemeClr val="tx1"/>
                          </a:solidFill>
                          <a:effectLst/>
                          <a:latin typeface="Garamond"/>
                          <a:ea typeface="ＭＳ 明朝"/>
                          <a:cs typeface="Times New Roman"/>
                        </a:rPr>
                        <a:t>+</a:t>
                      </a:r>
                      <a:endParaRPr lang="en-US" sz="1800" dirty="0">
                        <a:solidFill>
                          <a:schemeClr val="tx1"/>
                        </a:solidFill>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a:solidFill>
                            <a:schemeClr val="tx1"/>
                          </a:solidFill>
                          <a:effectLst/>
                          <a:latin typeface="Garamond"/>
                          <a:ea typeface="ＭＳ 明朝"/>
                          <a:cs typeface="Times New Roman"/>
                        </a:rPr>
                        <a:t>Addition</a:t>
                      </a:r>
                      <a:endParaRPr lang="en-US" sz="1800" dirty="0">
                        <a:solidFill>
                          <a:schemeClr val="tx1"/>
                        </a:solidFill>
                        <a:effectLst/>
                        <a:latin typeface="Garamond"/>
                        <a:ea typeface="Times New Roman"/>
                        <a:cs typeface="Times New Roman"/>
                      </a:endParaRPr>
                    </a:p>
                  </a:txBody>
                  <a:tcPr marL="68580" marR="68580" marT="0" marB="0" anchor="ctr"/>
                </a:tc>
              </a:tr>
              <a:tr h="370938">
                <a:tc>
                  <a:txBody>
                    <a:bodyPr/>
                    <a:lstStyle/>
                    <a:p>
                      <a:pPr marL="0" marR="0" algn="ctr">
                        <a:spcBef>
                          <a:spcPts val="0"/>
                        </a:spcBef>
                        <a:spcAft>
                          <a:spcPts val="0"/>
                        </a:spcAft>
                      </a:pPr>
                      <a:r>
                        <a:rPr lang="en-US" sz="1800" dirty="0">
                          <a:effectLst/>
                          <a:latin typeface="Garamond"/>
                          <a:ea typeface="ＭＳ 明朝"/>
                          <a:cs typeface="Times New Roman"/>
                        </a:rPr>
                        <a:t>-</a:t>
                      </a:r>
                      <a:endParaRPr lang="en-US" sz="1800" dirty="0">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a:effectLst/>
                          <a:latin typeface="Garamond"/>
                          <a:ea typeface="ＭＳ 明朝"/>
                          <a:cs typeface="Times New Roman"/>
                        </a:rPr>
                        <a:t>Subtraction</a:t>
                      </a:r>
                      <a:endParaRPr lang="en-US" sz="1800" dirty="0">
                        <a:effectLst/>
                        <a:latin typeface="Garamond"/>
                        <a:ea typeface="Times New Roman"/>
                        <a:cs typeface="Times New Roman"/>
                      </a:endParaRPr>
                    </a:p>
                  </a:txBody>
                  <a:tcPr marL="68580" marR="68580" marT="0" marB="0" anchor="ctr"/>
                </a:tc>
              </a:tr>
              <a:tr h="370938">
                <a:tc>
                  <a:txBody>
                    <a:bodyPr/>
                    <a:lstStyle/>
                    <a:p>
                      <a:pPr marL="0" marR="0" algn="ctr">
                        <a:spcBef>
                          <a:spcPts val="0"/>
                        </a:spcBef>
                        <a:spcAft>
                          <a:spcPts val="0"/>
                        </a:spcAft>
                      </a:pPr>
                      <a:r>
                        <a:rPr lang="en-US" sz="1800" dirty="0">
                          <a:effectLst/>
                          <a:latin typeface="Garamond"/>
                          <a:ea typeface="ＭＳ 明朝"/>
                          <a:cs typeface="Times New Roman"/>
                        </a:rPr>
                        <a:t>*</a:t>
                      </a:r>
                      <a:endParaRPr lang="en-US" sz="1800" dirty="0">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a:effectLst/>
                          <a:latin typeface="Garamond"/>
                          <a:ea typeface="ＭＳ 明朝"/>
                          <a:cs typeface="Times New Roman"/>
                        </a:rPr>
                        <a:t>Multiplication</a:t>
                      </a:r>
                      <a:endParaRPr lang="en-US" sz="1800" dirty="0">
                        <a:effectLst/>
                        <a:latin typeface="Garamond"/>
                        <a:ea typeface="Times New Roman"/>
                        <a:cs typeface="Times New Roman"/>
                      </a:endParaRPr>
                    </a:p>
                  </a:txBody>
                  <a:tcPr marL="68580" marR="68580" marT="0" marB="0" anchor="ctr"/>
                </a:tc>
              </a:tr>
              <a:tr h="548785">
                <a:tc>
                  <a:txBody>
                    <a:bodyPr/>
                    <a:lstStyle/>
                    <a:p>
                      <a:pPr marL="0" marR="0" algn="ctr">
                        <a:spcBef>
                          <a:spcPts val="0"/>
                        </a:spcBef>
                        <a:spcAft>
                          <a:spcPts val="0"/>
                        </a:spcAft>
                      </a:pPr>
                      <a:r>
                        <a:rPr lang="en-US" sz="1800" dirty="0">
                          <a:effectLst/>
                          <a:latin typeface="Garamond"/>
                          <a:ea typeface="ＭＳ 明朝"/>
                          <a:cs typeface="Times New Roman"/>
                        </a:rPr>
                        <a:t>/</a:t>
                      </a:r>
                      <a:endParaRPr lang="en-US" sz="1800" dirty="0">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a:effectLst/>
                          <a:latin typeface="Garamond"/>
                          <a:ea typeface="ＭＳ 明朝"/>
                          <a:cs typeface="Times New Roman"/>
                        </a:rPr>
                        <a:t>Division</a:t>
                      </a:r>
                      <a:endParaRPr lang="en-US" sz="1800" dirty="0">
                        <a:effectLst/>
                        <a:latin typeface="Garamond"/>
                        <a:ea typeface="Times New Roman"/>
                        <a:cs typeface="Times New Roman"/>
                      </a:endParaRPr>
                    </a:p>
                  </a:txBody>
                  <a:tcPr marL="68580" marR="68580" marT="0" marB="0" anchor="ctr"/>
                </a:tc>
              </a:tr>
              <a:tr h="370938">
                <a:tc>
                  <a:txBody>
                    <a:bodyPr/>
                    <a:lstStyle/>
                    <a:p>
                      <a:pPr marL="0" marR="0" algn="ctr">
                        <a:spcBef>
                          <a:spcPts val="0"/>
                        </a:spcBef>
                        <a:spcAft>
                          <a:spcPts val="0"/>
                        </a:spcAft>
                      </a:pPr>
                      <a:r>
                        <a:rPr lang="en-US" sz="1800" b="1" dirty="0">
                          <a:effectLst/>
                          <a:latin typeface="Garamond"/>
                          <a:ea typeface="ＭＳ 明朝"/>
                          <a:cs typeface="Times New Roman"/>
                        </a:rPr>
                        <a:t>%%</a:t>
                      </a:r>
                      <a:endParaRPr lang="en-US" sz="1800" b="1" dirty="0">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b="1" dirty="0">
                          <a:effectLst/>
                          <a:latin typeface="Garamond"/>
                          <a:ea typeface="ＭＳ 明朝"/>
                          <a:cs typeface="Times New Roman"/>
                        </a:rPr>
                        <a:t>Modulo (estimates remainder in a division)</a:t>
                      </a:r>
                      <a:endParaRPr lang="en-US" sz="1800" b="1" dirty="0">
                        <a:effectLst/>
                        <a:latin typeface="Garamond"/>
                        <a:ea typeface="Times New Roman"/>
                        <a:cs typeface="Times New Roman"/>
                      </a:endParaRPr>
                    </a:p>
                  </a:txBody>
                  <a:tcPr marL="68580" marR="68580" marT="0" marB="0" anchor="ctr"/>
                </a:tc>
              </a:tr>
              <a:tr h="370938">
                <a:tc>
                  <a:txBody>
                    <a:bodyPr/>
                    <a:lstStyle/>
                    <a:p>
                      <a:pPr marL="0" marR="0" algn="ctr">
                        <a:spcBef>
                          <a:spcPts val="0"/>
                        </a:spcBef>
                        <a:spcAft>
                          <a:spcPts val="0"/>
                        </a:spcAft>
                      </a:pPr>
                      <a:r>
                        <a:rPr lang="en-US" sz="1800" dirty="0">
                          <a:effectLst/>
                          <a:latin typeface="Garamond"/>
                          <a:ea typeface="ＭＳ 明朝"/>
                          <a:cs typeface="Times New Roman"/>
                        </a:rPr>
                        <a:t>^</a:t>
                      </a:r>
                      <a:endParaRPr lang="en-US" sz="1800" dirty="0">
                        <a:effectLst/>
                        <a:latin typeface="Garamond"/>
                        <a:ea typeface="Times New Roman"/>
                        <a:cs typeface="Times New Roman"/>
                      </a:endParaRPr>
                    </a:p>
                  </a:txBody>
                  <a:tcPr marL="68580" marR="68580" marT="0" marB="0" anchor="ctr"/>
                </a:tc>
                <a:tc>
                  <a:txBody>
                    <a:bodyPr/>
                    <a:lstStyle/>
                    <a:p>
                      <a:pPr marL="0" marR="0" algn="ctr">
                        <a:spcBef>
                          <a:spcPts val="0"/>
                        </a:spcBef>
                        <a:spcAft>
                          <a:spcPts val="0"/>
                        </a:spcAft>
                      </a:pPr>
                      <a:r>
                        <a:rPr lang="en-US" sz="1800" dirty="0">
                          <a:effectLst/>
                          <a:latin typeface="Garamond"/>
                          <a:ea typeface="ＭＳ 明朝"/>
                          <a:cs typeface="Times New Roman"/>
                        </a:rPr>
                        <a:t>Exponential</a:t>
                      </a:r>
                      <a:endParaRPr lang="en-US" sz="1800" dirty="0">
                        <a:effectLst/>
                        <a:latin typeface="Garamond"/>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0"/>
            <a:ext cx="8686800" cy="629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52400" y="228599"/>
            <a:ext cx="8839200" cy="62016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1" y="0"/>
            <a:ext cx="8991600"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 data Structures</a:t>
            </a:r>
          </a:p>
        </p:txBody>
      </p:sp>
      <p:pic>
        <p:nvPicPr>
          <p:cNvPr id="6146" name="Picture 2"/>
          <p:cNvPicPr>
            <a:picLocks noChangeAspect="1" noChangeArrowheads="1"/>
          </p:cNvPicPr>
          <p:nvPr/>
        </p:nvPicPr>
        <p:blipFill>
          <a:blip r:embed="rId3" cstate="print"/>
          <a:srcRect/>
          <a:stretch>
            <a:fillRect/>
          </a:stretch>
        </p:blipFill>
        <p:spPr bwMode="auto">
          <a:xfrm>
            <a:off x="533400" y="1600200"/>
            <a:ext cx="8153400" cy="1828800"/>
          </a:xfrm>
          <a:prstGeom prst="rect">
            <a:avLst/>
          </a:prstGeom>
          <a:noFill/>
          <a:ln w="9525">
            <a:noFill/>
            <a:miter lim="800000"/>
            <a:headEnd/>
            <a:tailEnd/>
          </a:ln>
        </p:spPr>
      </p:pic>
      <p:sp>
        <p:nvSpPr>
          <p:cNvPr id="6" name="Rectangle 5"/>
          <p:cNvSpPr/>
          <p:nvPr/>
        </p:nvSpPr>
        <p:spPr>
          <a:xfrm>
            <a:off x="609600" y="3733800"/>
            <a:ext cx="8001000" cy="2585323"/>
          </a:xfrm>
          <a:prstGeom prst="rect">
            <a:avLst/>
          </a:prstGeom>
        </p:spPr>
        <p:txBody>
          <a:bodyPr wrap="square">
            <a:spAutoFit/>
          </a:bodyPr>
          <a:lstStyle/>
          <a:p>
            <a:r>
              <a:rPr lang="en-IN" dirty="0" smtClean="0">
                <a:hlinkClick r:id="rId4"/>
              </a:rPr>
              <a:t>Vectors</a:t>
            </a:r>
            <a:r>
              <a:rPr lang="en-IN" dirty="0" smtClean="0"/>
              <a:t> introduces you to atomic vectors and lists, R’s 1d data structures.</a:t>
            </a:r>
          </a:p>
          <a:p>
            <a:r>
              <a:rPr lang="en-IN" dirty="0" smtClean="0">
                <a:hlinkClick r:id="rId4"/>
              </a:rPr>
              <a:t>Attributes</a:t>
            </a:r>
            <a:r>
              <a:rPr lang="en-IN" dirty="0" smtClean="0"/>
              <a:t> takes a small detour to discuss attributes, R’s flexible metadata specification. Here you’ll learn about factors, an important data structure created by setting attributes of an atomic vector.</a:t>
            </a:r>
          </a:p>
          <a:p>
            <a:r>
              <a:rPr lang="en-IN" dirty="0" smtClean="0">
                <a:hlinkClick r:id="rId4"/>
              </a:rPr>
              <a:t>Matrices and arrays</a:t>
            </a:r>
            <a:r>
              <a:rPr lang="en-IN" dirty="0" smtClean="0"/>
              <a:t> introduces matrices and arrays, data structures for storing 2d and higher dimensional data.</a:t>
            </a:r>
          </a:p>
          <a:p>
            <a:r>
              <a:rPr lang="en-IN" dirty="0" smtClean="0">
                <a:hlinkClick r:id="rId4"/>
              </a:rPr>
              <a:t>Data frames</a:t>
            </a:r>
            <a:r>
              <a:rPr lang="en-IN" dirty="0" smtClean="0"/>
              <a:t> teaches you about the data frame, the most important data structure for storing data in R. Data frames combine the behaviour of lists and matrices to make a structure ideally suited for the needs of statistical data</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Vectors</a:t>
            </a:r>
          </a:p>
        </p:txBody>
      </p:sp>
      <p:sp>
        <p:nvSpPr>
          <p:cNvPr id="19459" name="Content Placeholder 2"/>
          <p:cNvSpPr>
            <a:spLocks noGrp="1"/>
          </p:cNvSpPr>
          <p:nvPr>
            <p:ph idx="1"/>
          </p:nvPr>
        </p:nvSpPr>
        <p:spPr>
          <a:xfrm>
            <a:off x="685800" y="1676400"/>
            <a:ext cx="7772400" cy="1828800"/>
          </a:xfrm>
        </p:spPr>
        <p:txBody>
          <a:bodyPr/>
          <a:lstStyle/>
          <a:p>
            <a:r>
              <a:rPr lang="en-IN" sz="2800" dirty="0" smtClean="0"/>
              <a:t>Atomic vectors are usually created with c(), short for combine:</a:t>
            </a:r>
          </a:p>
          <a:p>
            <a:r>
              <a:rPr lang="en-IN" sz="2800" dirty="0" err="1" smtClean="0"/>
              <a:t>dbl_var</a:t>
            </a:r>
            <a:r>
              <a:rPr lang="en-IN" sz="2800" dirty="0" smtClean="0"/>
              <a:t> &lt;- </a:t>
            </a:r>
            <a:r>
              <a:rPr lang="en-IN" sz="2800" b="1" dirty="0" smtClean="0"/>
              <a:t>c</a:t>
            </a:r>
            <a:r>
              <a:rPr lang="en-IN" sz="2800" dirty="0" smtClean="0"/>
              <a:t>(1, 2.5, 4.5)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09600" y="14478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81000" marR="0" lvl="0" indent="-3810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US" sz="2800" b="0" i="0" u="none" strike="noStrike" kern="0" cap="none" spc="0" normalizeH="0" baseline="0" noProof="0" dirty="0" smtClean="0">
                <a:ln>
                  <a:noFill/>
                </a:ln>
                <a:solidFill>
                  <a:srgbClr val="000000"/>
                </a:solidFill>
                <a:effectLst/>
                <a:uLnTx/>
                <a:uFillTx/>
                <a:latin typeface="Tahoma"/>
                <a:ea typeface="+mn-ea"/>
                <a:cs typeface="+mn-cs"/>
              </a:rPr>
              <a:t>R is a comprehensive statistical and graphical programming language and is a dialect of the S language:</a:t>
            </a:r>
          </a:p>
          <a:p>
            <a:pPr marL="1638300" marR="0" lvl="3" indent="-266700" algn="l" defTabSz="914400" rtl="0" eaLnBrk="1" fontAlgn="base" latinLnBrk="0" hangingPunct="1">
              <a:lnSpc>
                <a:spcPct val="80000"/>
              </a:lnSpc>
              <a:spcBef>
                <a:spcPct val="20000"/>
              </a:spcBef>
              <a:spcAft>
                <a:spcPct val="0"/>
              </a:spcAft>
              <a:buClr>
                <a:srgbClr val="FFCF01"/>
              </a:buClr>
              <a:buSzPct val="55000"/>
              <a:buFont typeface="Wingdings" pitchFamily="2" charset="2"/>
              <a:buNone/>
              <a:tabLst/>
              <a:defRPr/>
            </a:pPr>
            <a:r>
              <a:rPr kumimoji="0" lang="en-US" sz="1800" b="0" i="0" u="none" strike="noStrike" kern="0" cap="none" spc="0" normalizeH="0" baseline="0" noProof="0" dirty="0" smtClean="0">
                <a:ln>
                  <a:noFill/>
                </a:ln>
                <a:solidFill>
                  <a:srgbClr val="000000"/>
                </a:solidFill>
                <a:effectLst/>
                <a:uLnTx/>
                <a:uFillTx/>
                <a:latin typeface="Tahoma"/>
              </a:rPr>
              <a:t>1988 - S2: </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R</a:t>
            </a:r>
            <a:r>
              <a:rPr kumimoji="0" lang="en-US" sz="1800" b="0" i="0" u="none" strike="noStrike" kern="0" cap="none" spc="0" normalizeH="0" baseline="0" noProof="0" dirty="0" smtClean="0">
                <a:ln>
                  <a:noFill/>
                </a:ln>
                <a:solidFill>
                  <a:srgbClr val="000000"/>
                </a:solidFill>
                <a:effectLst/>
                <a:uLnTx/>
                <a:uFillTx/>
                <a:latin typeface="Tahoma"/>
              </a:rPr>
              <a:t>A</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 Becker, J</a:t>
            </a:r>
            <a:r>
              <a:rPr kumimoji="0" lang="en-US" sz="1800" b="0" i="0" u="none" strike="noStrike" kern="0" cap="none" spc="0" normalizeH="0" baseline="0" noProof="0" dirty="0" smtClean="0">
                <a:ln>
                  <a:noFill/>
                </a:ln>
                <a:solidFill>
                  <a:srgbClr val="000000"/>
                </a:solidFill>
                <a:effectLst/>
                <a:uLnTx/>
                <a:uFillTx/>
                <a:latin typeface="Tahoma"/>
              </a:rPr>
              <a:t>M</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 Chambers</a:t>
            </a:r>
            <a:r>
              <a:rPr kumimoji="0" lang="en-US" sz="1800" b="0" i="0" u="none" strike="noStrike" kern="0" cap="none" spc="0" normalizeH="0" baseline="0" noProof="0" dirty="0" smtClean="0">
                <a:ln>
                  <a:noFill/>
                </a:ln>
                <a:solidFill>
                  <a:srgbClr val="000000"/>
                </a:solidFill>
                <a:effectLst/>
                <a:uLnTx/>
                <a:uFillTx/>
                <a:latin typeface="Tahoma"/>
              </a:rPr>
              <a:t>,</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 A Wilks </a:t>
            </a:r>
          </a:p>
          <a:p>
            <a:pPr marL="1638300" marR="0" lvl="3" indent="-266700" algn="l" defTabSz="914400" rtl="0" eaLnBrk="1" fontAlgn="base" latinLnBrk="0" hangingPunct="1">
              <a:lnSpc>
                <a:spcPct val="80000"/>
              </a:lnSpc>
              <a:spcBef>
                <a:spcPct val="20000"/>
              </a:spcBef>
              <a:spcAft>
                <a:spcPct val="0"/>
              </a:spcAft>
              <a:buClr>
                <a:srgbClr val="FFCF01"/>
              </a:buClr>
              <a:buSzPct val="55000"/>
              <a:buFont typeface="Wingdings" pitchFamily="2" charset="2"/>
              <a:buNone/>
              <a:tabLst/>
              <a:defRPr/>
            </a:pPr>
            <a:r>
              <a:rPr kumimoji="0" lang="en-US" sz="1800" b="0" i="0" u="none" strike="noStrike" kern="0" cap="none" spc="0" normalizeH="0" baseline="0" noProof="0" dirty="0" smtClean="0">
                <a:ln>
                  <a:noFill/>
                </a:ln>
                <a:solidFill>
                  <a:srgbClr val="000000"/>
                </a:solidFill>
                <a:effectLst/>
                <a:uLnTx/>
                <a:uFillTx/>
                <a:latin typeface="Tahoma"/>
              </a:rPr>
              <a:t>1992 - S3: </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J</a:t>
            </a:r>
            <a:r>
              <a:rPr kumimoji="0" lang="en-US" sz="1800" b="0" i="0" u="none" strike="noStrike" kern="0" cap="none" spc="0" normalizeH="0" baseline="0" noProof="0" dirty="0" smtClean="0">
                <a:ln>
                  <a:noFill/>
                </a:ln>
                <a:solidFill>
                  <a:srgbClr val="000000"/>
                </a:solidFill>
                <a:effectLst/>
                <a:uLnTx/>
                <a:uFillTx/>
                <a:latin typeface="Tahoma"/>
              </a:rPr>
              <a:t>M</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 Chambers</a:t>
            </a:r>
            <a:r>
              <a:rPr kumimoji="0" lang="en-US" sz="1800" b="0" i="0" u="none" strike="noStrike" kern="0" cap="none" spc="0" normalizeH="0" baseline="0" noProof="0" dirty="0" smtClean="0">
                <a:ln>
                  <a:noFill/>
                </a:ln>
                <a:solidFill>
                  <a:srgbClr val="000000"/>
                </a:solidFill>
                <a:effectLst/>
                <a:uLnTx/>
                <a:uFillTx/>
                <a:latin typeface="Tahoma"/>
              </a:rPr>
              <a:t>, TJ Hastie</a:t>
            </a:r>
          </a:p>
          <a:p>
            <a:pPr marL="1638300" marR="0" lvl="3" indent="-266700" algn="l" defTabSz="914400" rtl="0" eaLnBrk="1" fontAlgn="base" latinLnBrk="0" hangingPunct="1">
              <a:lnSpc>
                <a:spcPct val="80000"/>
              </a:lnSpc>
              <a:spcBef>
                <a:spcPct val="20000"/>
              </a:spcBef>
              <a:spcAft>
                <a:spcPct val="0"/>
              </a:spcAft>
              <a:buClr>
                <a:srgbClr val="FFCF01"/>
              </a:buClr>
              <a:buSzPct val="55000"/>
              <a:buFont typeface="Wingdings" pitchFamily="2" charset="2"/>
              <a:buNone/>
              <a:tabLst/>
              <a:defRPr/>
            </a:pPr>
            <a:r>
              <a:rPr kumimoji="0" lang="en-US" sz="1800" b="0" i="0" u="none" strike="noStrike" kern="0" cap="none" spc="0" normalizeH="0" baseline="0" noProof="0" dirty="0" smtClean="0">
                <a:ln>
                  <a:noFill/>
                </a:ln>
                <a:solidFill>
                  <a:srgbClr val="000000"/>
                </a:solidFill>
                <a:effectLst/>
                <a:uLnTx/>
                <a:uFillTx/>
                <a:latin typeface="Tahoma"/>
              </a:rPr>
              <a:t>1998 - S4: </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J</a:t>
            </a:r>
            <a:r>
              <a:rPr kumimoji="0" lang="en-US" sz="1800" b="0" i="0" u="none" strike="noStrike" kern="0" cap="none" spc="0" normalizeH="0" baseline="0" noProof="0" dirty="0" smtClean="0">
                <a:ln>
                  <a:noFill/>
                </a:ln>
                <a:solidFill>
                  <a:srgbClr val="000000"/>
                </a:solidFill>
                <a:effectLst/>
                <a:uLnTx/>
                <a:uFillTx/>
                <a:latin typeface="Tahoma"/>
              </a:rPr>
              <a:t>M</a:t>
            </a:r>
            <a:r>
              <a:rPr kumimoji="0" lang="de-DE" altLang="zh-TW" sz="1800" b="0" i="0" u="none" strike="noStrike" kern="0" cap="none" spc="0" normalizeH="0" baseline="0" noProof="0" dirty="0" smtClean="0">
                <a:ln>
                  <a:noFill/>
                </a:ln>
                <a:solidFill>
                  <a:srgbClr val="000000"/>
                </a:solidFill>
                <a:effectLst/>
                <a:uLnTx/>
                <a:uFillTx/>
                <a:latin typeface="Tahoma"/>
                <a:ea typeface="新細明體" pitchFamily="18" charset="-120"/>
              </a:rPr>
              <a:t> Chambers</a:t>
            </a:r>
          </a:p>
          <a:p>
            <a:pPr marL="381000" marR="0" lvl="0" indent="-3810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US" sz="2800" b="0" i="0" u="none" strike="noStrike" kern="0" cap="none" spc="0" normalizeH="0" baseline="0" noProof="0" dirty="0" smtClean="0">
                <a:ln>
                  <a:noFill/>
                </a:ln>
                <a:solidFill>
                  <a:srgbClr val="000000"/>
                </a:solidFill>
                <a:effectLst/>
                <a:uLnTx/>
                <a:uFillTx/>
                <a:latin typeface="Tahoma"/>
                <a:ea typeface="+mn-ea"/>
                <a:cs typeface="+mn-cs"/>
              </a:rPr>
              <a:t>R: initially written by Ross </a:t>
            </a:r>
            <a:r>
              <a:rPr kumimoji="0" lang="en-US" sz="2800" b="0" i="0" u="none" strike="noStrike" kern="0" cap="none" spc="0" normalizeH="0" baseline="0" noProof="0" dirty="0" err="1" smtClean="0">
                <a:ln>
                  <a:noFill/>
                </a:ln>
                <a:solidFill>
                  <a:srgbClr val="000000"/>
                </a:solidFill>
                <a:effectLst/>
                <a:uLnTx/>
                <a:uFillTx/>
                <a:latin typeface="Tahoma"/>
                <a:ea typeface="+mn-ea"/>
                <a:cs typeface="+mn-cs"/>
              </a:rPr>
              <a:t>Ihaka</a:t>
            </a:r>
            <a:r>
              <a:rPr kumimoji="0" lang="en-US" sz="2800" b="0" i="0" u="none" strike="noStrike" kern="0" cap="none" spc="0" normalizeH="0" baseline="0" noProof="0" dirty="0" smtClean="0">
                <a:ln>
                  <a:noFill/>
                </a:ln>
                <a:solidFill>
                  <a:srgbClr val="000000"/>
                </a:solidFill>
                <a:effectLst/>
                <a:uLnTx/>
                <a:uFillTx/>
                <a:latin typeface="Tahoma"/>
                <a:ea typeface="+mn-ea"/>
                <a:cs typeface="+mn-cs"/>
              </a:rPr>
              <a:t> and Robert Gentleman at </a:t>
            </a:r>
            <a:r>
              <a:rPr kumimoji="0" lang="de-DE" altLang="zh-TW" sz="2800" b="0" i="0" u="none" strike="noStrike" kern="0" cap="none" spc="0" normalizeH="0" baseline="0" noProof="0" dirty="0" smtClean="0">
                <a:ln>
                  <a:noFill/>
                </a:ln>
                <a:solidFill>
                  <a:srgbClr val="000000"/>
                </a:solidFill>
                <a:effectLst/>
                <a:uLnTx/>
                <a:uFillTx/>
                <a:latin typeface="Tahoma"/>
                <a:ea typeface="新細明體" pitchFamily="18" charset="-120"/>
                <a:cs typeface="+mn-cs"/>
              </a:rPr>
              <a:t>Dep</a:t>
            </a:r>
            <a:r>
              <a:rPr kumimoji="0" lang="en-US" sz="2800" b="0" i="0" u="none" strike="noStrike" kern="0" cap="none" spc="0" normalizeH="0" baseline="0" noProof="0" dirty="0" smtClean="0">
                <a:ln>
                  <a:noFill/>
                </a:ln>
                <a:solidFill>
                  <a:srgbClr val="000000"/>
                </a:solidFill>
                <a:effectLst/>
                <a:uLnTx/>
                <a:uFillTx/>
                <a:latin typeface="Tahoma"/>
                <a:ea typeface="+mn-ea"/>
                <a:cs typeface="+mn-cs"/>
              </a:rPr>
              <a:t>.</a:t>
            </a:r>
            <a:r>
              <a:rPr kumimoji="0" lang="de-DE" altLang="zh-TW" sz="2800" b="0" i="0" u="none" strike="noStrike" kern="0" cap="none" spc="0" normalizeH="0" baseline="0" noProof="0" dirty="0" smtClean="0">
                <a:ln>
                  <a:noFill/>
                </a:ln>
                <a:solidFill>
                  <a:srgbClr val="000000"/>
                </a:solidFill>
                <a:effectLst/>
                <a:uLnTx/>
                <a:uFillTx/>
                <a:latin typeface="Tahoma"/>
                <a:ea typeface="新細明體" pitchFamily="18" charset="-120"/>
                <a:cs typeface="+mn-cs"/>
              </a:rPr>
              <a:t> of Statistics of U of Auckland, New Zealand</a:t>
            </a:r>
            <a:r>
              <a:rPr kumimoji="0" lang="en-US" sz="2800" b="0" i="0" u="none" strike="noStrike" kern="0" cap="none" spc="0" normalizeH="0" baseline="0" noProof="0" dirty="0" smtClean="0">
                <a:ln>
                  <a:noFill/>
                </a:ln>
                <a:solidFill>
                  <a:srgbClr val="000000"/>
                </a:solidFill>
                <a:effectLst/>
                <a:uLnTx/>
                <a:uFillTx/>
                <a:latin typeface="Tahoma"/>
                <a:ea typeface="+mn-ea"/>
                <a:cs typeface="+mn-cs"/>
              </a:rPr>
              <a:t> during 1990s.</a:t>
            </a:r>
          </a:p>
          <a:p>
            <a:pPr marL="381000" marR="0" lvl="0" indent="-381000" algn="l" defTabSz="914400" rtl="0" eaLnBrk="1" fontAlgn="base" latinLnBrk="0" hangingPunct="1">
              <a:lnSpc>
                <a:spcPct val="80000"/>
              </a:lnSpc>
              <a:spcBef>
                <a:spcPct val="20000"/>
              </a:spcBef>
              <a:spcAft>
                <a:spcPct val="0"/>
              </a:spcAft>
              <a:buClr>
                <a:srgbClr val="3333CC"/>
              </a:buClr>
              <a:buSzPct val="60000"/>
              <a:buFont typeface="Wingdings" pitchFamily="2" charset="2"/>
              <a:buNone/>
              <a:tabLst/>
              <a:defRPr/>
            </a:pPr>
            <a:r>
              <a:rPr kumimoji="0" lang="en-US" sz="2800" b="0" i="0" u="none" strike="noStrike" kern="0" cap="none" spc="0" normalizeH="0" baseline="0" noProof="0" dirty="0" smtClean="0">
                <a:ln>
                  <a:noFill/>
                </a:ln>
                <a:solidFill>
                  <a:srgbClr val="000000"/>
                </a:solidFill>
                <a:effectLst/>
                <a:uLnTx/>
                <a:uFillTx/>
                <a:latin typeface="Tahoma"/>
                <a:ea typeface="+mn-ea"/>
                <a:cs typeface="+mn-cs"/>
              </a:rPr>
              <a:t>Since 1997: international “R-core” team of 15 people with access to common CVS archive.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cstate="print"/>
          <a:srcRect/>
          <a:stretch>
            <a:fillRect/>
          </a:stretch>
        </p:blipFill>
        <p:spPr bwMode="auto">
          <a:xfrm>
            <a:off x="381000" y="228600"/>
            <a:ext cx="8562057"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p:cNvPicPr>
            <a:picLocks noChangeAspect="1" noChangeArrowheads="1"/>
          </p:cNvPicPr>
          <p:nvPr/>
        </p:nvPicPr>
        <p:blipFill>
          <a:blip r:embed="rId2" cstate="print"/>
          <a:srcRect/>
          <a:stretch>
            <a:fillRect/>
          </a:stretch>
        </p:blipFill>
        <p:spPr bwMode="auto">
          <a:xfrm>
            <a:off x="0" y="0"/>
            <a:ext cx="9140311"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p:cNvPicPr>
            <a:picLocks noChangeAspect="1" noChangeArrowheads="1"/>
          </p:cNvPicPr>
          <p:nvPr/>
        </p:nvPicPr>
        <p:blipFill>
          <a:blip r:embed="rId2" cstate="print"/>
          <a:srcRect/>
          <a:stretch>
            <a:fillRect/>
          </a:stretch>
        </p:blipFill>
        <p:spPr bwMode="auto">
          <a:xfrm>
            <a:off x="0" y="228600"/>
            <a:ext cx="8951742"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dirty="0" smtClean="0"/>
              <a:t>Matrices</a:t>
            </a:r>
            <a:endParaRPr lang="en-IN" dirty="0"/>
          </a:p>
        </p:txBody>
      </p:sp>
      <p:sp>
        <p:nvSpPr>
          <p:cNvPr id="20483" name="Content Placeholder 2"/>
          <p:cNvSpPr>
            <a:spLocks noGrp="1"/>
          </p:cNvSpPr>
          <p:nvPr>
            <p:ph idx="1"/>
          </p:nvPr>
        </p:nvSpPr>
        <p:spPr>
          <a:xfrm>
            <a:off x="457200" y="1600200"/>
            <a:ext cx="8458200" cy="4525963"/>
          </a:xfrm>
        </p:spPr>
        <p:txBody>
          <a:bodyPr/>
          <a:lstStyle/>
          <a:p>
            <a:r>
              <a:rPr lang="en-IN" sz="2000" dirty="0" smtClean="0"/>
              <a:t>Adding a dim() attribute to an atomic vector allows it to behave like a multi-dimensional array. A special case of the array is the matrix, which has two dimensions. Matrices are used commonly as part of the mathematical machinery of statistics. Arrays are much rarer, but worth being aware of</a:t>
            </a:r>
            <a:r>
              <a:rPr lang="en-US" sz="2000" dirty="0" smtClean="0"/>
              <a:t>.  </a:t>
            </a:r>
          </a:p>
          <a:p>
            <a:r>
              <a:rPr lang="en-IN" sz="2000" i="1" dirty="0" smtClean="0"/>
              <a:t># Two scalar arguments to specify rows and columns</a:t>
            </a:r>
          </a:p>
          <a:p>
            <a:r>
              <a:rPr lang="en-IN" sz="2000" dirty="0" smtClean="0"/>
              <a:t> a &lt;- </a:t>
            </a:r>
            <a:r>
              <a:rPr lang="en-IN" sz="2000" b="1" dirty="0" smtClean="0"/>
              <a:t>matrix</a:t>
            </a:r>
            <a:r>
              <a:rPr lang="en-IN" sz="2000" dirty="0" smtClean="0"/>
              <a:t>(1:6, </a:t>
            </a:r>
            <a:r>
              <a:rPr lang="en-IN" sz="2000" dirty="0" err="1" smtClean="0"/>
              <a:t>ncol</a:t>
            </a:r>
            <a:r>
              <a:rPr lang="en-IN" sz="2000" dirty="0" smtClean="0"/>
              <a:t> = 3, </a:t>
            </a:r>
            <a:r>
              <a:rPr lang="en-IN" sz="2000" dirty="0" err="1" smtClean="0"/>
              <a:t>nrow</a:t>
            </a:r>
            <a:r>
              <a:rPr lang="en-IN" sz="2000" dirty="0" smtClean="0"/>
              <a:t> = 2)</a:t>
            </a:r>
            <a:endParaRPr lang="en-US" sz="2000" dirty="0" smtClean="0"/>
          </a:p>
          <a:p>
            <a:r>
              <a:rPr lang="en-IN" sz="2000" dirty="0" smtClean="0"/>
              <a:t># One vector argument to describe all dimensions</a:t>
            </a:r>
          </a:p>
          <a:p>
            <a:r>
              <a:rPr lang="en-IN" sz="2000" dirty="0" smtClean="0"/>
              <a:t> b &lt;- array(1:12, c(2, 3, 2))</a:t>
            </a:r>
          </a:p>
          <a:p>
            <a:r>
              <a:rPr lang="en-IN" sz="2000" i="1" dirty="0" smtClean="0"/>
              <a:t># You can also modify an object in place by setting dim()</a:t>
            </a:r>
            <a:r>
              <a:rPr lang="en-IN" sz="2000" dirty="0" smtClean="0"/>
              <a:t> </a:t>
            </a:r>
          </a:p>
          <a:p>
            <a:r>
              <a:rPr lang="en-IN" sz="2000" dirty="0" smtClean="0"/>
              <a:t>c &lt;- 1:6</a:t>
            </a:r>
          </a:p>
          <a:p>
            <a:r>
              <a:rPr lang="en-IN" sz="2000" dirty="0" smtClean="0"/>
              <a:t> </a:t>
            </a:r>
            <a:r>
              <a:rPr lang="en-IN" sz="2000" b="1" dirty="0" smtClean="0"/>
              <a:t>dim</a:t>
            </a:r>
            <a:r>
              <a:rPr lang="en-IN" sz="2000" dirty="0" smtClean="0"/>
              <a:t>(c) &lt;- </a:t>
            </a:r>
            <a:r>
              <a:rPr lang="en-IN" sz="2000" b="1" dirty="0" smtClean="0"/>
              <a:t>c</a:t>
            </a:r>
            <a:r>
              <a:rPr lang="en-IN" sz="2000" dirty="0" smtClean="0"/>
              <a:t>(3, 2)</a:t>
            </a:r>
          </a:p>
          <a:p>
            <a:r>
              <a:rPr lang="en-IN" sz="2000" b="1" dirty="0" smtClean="0"/>
              <a:t>dim</a:t>
            </a:r>
            <a:r>
              <a:rPr lang="en-IN" sz="2000" dirty="0" smtClean="0"/>
              <a:t>(c) &lt;- </a:t>
            </a:r>
            <a:r>
              <a:rPr lang="en-IN" sz="2000" b="1" dirty="0" smtClean="0"/>
              <a:t>c</a:t>
            </a:r>
            <a:r>
              <a:rPr lang="en-IN" sz="2000" dirty="0" smtClean="0"/>
              <a:t>(2, 3)</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N" dirty="0" smtClean="0"/>
              <a:t>Data frames</a:t>
            </a:r>
            <a:endParaRPr lang="en-IN" dirty="0"/>
          </a:p>
        </p:txBody>
      </p:sp>
      <p:sp>
        <p:nvSpPr>
          <p:cNvPr id="21507" name="Content Placeholder 2"/>
          <p:cNvSpPr>
            <a:spLocks noGrp="1"/>
          </p:cNvSpPr>
          <p:nvPr>
            <p:ph idx="1"/>
          </p:nvPr>
        </p:nvSpPr>
        <p:spPr>
          <a:xfrm>
            <a:off x="190500" y="1430578"/>
            <a:ext cx="8763000" cy="4525963"/>
          </a:xfrm>
        </p:spPr>
        <p:txBody>
          <a:bodyPr>
            <a:noAutofit/>
          </a:bodyPr>
          <a:lstStyle/>
          <a:p>
            <a:r>
              <a:rPr lang="en-IN" sz="2000" dirty="0" smtClean="0"/>
              <a:t>A data frame is the most common way of storing data in R, and if </a:t>
            </a:r>
            <a:r>
              <a:rPr lang="en-IN" sz="2000" dirty="0" smtClean="0">
                <a:hlinkClick r:id="rId2"/>
              </a:rPr>
              <a:t>used systematically</a:t>
            </a:r>
            <a:r>
              <a:rPr lang="en-IN" sz="2000" dirty="0" smtClean="0"/>
              <a:t> makes data analysis easier. Under the hood, a data frame is a list of equal-length vectors. This makes it a 2-dimensional structure, so it shares properties of both the matrix and the list. This means that a data frame has names(), </a:t>
            </a:r>
            <a:r>
              <a:rPr lang="en-IN" sz="2000" dirty="0" err="1" smtClean="0"/>
              <a:t>colnames</a:t>
            </a:r>
            <a:r>
              <a:rPr lang="en-IN" sz="2000" dirty="0" smtClean="0"/>
              <a:t>(), and </a:t>
            </a:r>
            <a:r>
              <a:rPr lang="en-IN" sz="2000" dirty="0" err="1" smtClean="0"/>
              <a:t>rownames</a:t>
            </a:r>
            <a:r>
              <a:rPr lang="en-IN" sz="2000" dirty="0" smtClean="0"/>
              <a:t>(), although names() and </a:t>
            </a:r>
            <a:r>
              <a:rPr lang="en-IN" sz="2000" dirty="0" err="1" smtClean="0"/>
              <a:t>colnames</a:t>
            </a:r>
            <a:r>
              <a:rPr lang="en-IN" sz="2000" dirty="0" smtClean="0"/>
              <a:t>() are the same thing. The length() of a data frame is the length of the underlying list and so is the same as </a:t>
            </a:r>
            <a:r>
              <a:rPr lang="en-IN" sz="2000" dirty="0" err="1" smtClean="0"/>
              <a:t>ncol</a:t>
            </a:r>
            <a:r>
              <a:rPr lang="en-IN" sz="2000" dirty="0" smtClean="0"/>
              <a:t>(); </a:t>
            </a:r>
            <a:r>
              <a:rPr lang="en-IN" sz="2000" dirty="0" err="1" smtClean="0"/>
              <a:t>nrow</a:t>
            </a:r>
            <a:r>
              <a:rPr lang="en-IN" sz="2000" dirty="0" smtClean="0"/>
              <a:t>() gives the number of rows.</a:t>
            </a:r>
          </a:p>
          <a:p>
            <a:endParaRPr lang="en-IN" sz="2000" dirty="0"/>
          </a:p>
          <a:p>
            <a:endParaRPr lang="en-IN" sz="2000" dirty="0" smtClean="0"/>
          </a:p>
          <a:p>
            <a:endParaRPr lang="en-IN" sz="2000" dirty="0" smtClean="0"/>
          </a:p>
          <a:p>
            <a:r>
              <a:rPr lang="en-IN" sz="2000" dirty="0" err="1" smtClean="0"/>
              <a:t>df</a:t>
            </a:r>
            <a:r>
              <a:rPr lang="en-IN" sz="2000" dirty="0" smtClean="0"/>
              <a:t> &lt;- </a:t>
            </a:r>
            <a:r>
              <a:rPr lang="en-IN" sz="2000" b="1" dirty="0" err="1" smtClean="0"/>
              <a:t>data.frame</a:t>
            </a:r>
            <a:r>
              <a:rPr lang="en-IN" sz="2000" dirty="0" smtClean="0"/>
              <a:t>(x = 1:3, y = </a:t>
            </a:r>
            <a:r>
              <a:rPr lang="en-IN" sz="2000" b="1" dirty="0" smtClean="0"/>
              <a:t>c</a:t>
            </a:r>
            <a:r>
              <a:rPr lang="en-IN" sz="2000" dirty="0" smtClean="0"/>
              <a:t>("a", "b", "c"))</a:t>
            </a:r>
          </a:p>
          <a:p>
            <a:r>
              <a:rPr lang="en-IN" sz="2000" dirty="0" err="1" smtClean="0"/>
              <a:t>data.frame</a:t>
            </a:r>
            <a:r>
              <a:rPr lang="en-IN" sz="2000" dirty="0" smtClean="0"/>
              <a:t>(height=c(150,160),weight=c(65,72))</a:t>
            </a: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normAutofit/>
          </a:bodyPr>
          <a:lstStyle/>
          <a:p>
            <a:pPr>
              <a:defRPr/>
            </a:pPr>
            <a:r>
              <a:rPr lang="en-IN" sz="2000" dirty="0" smtClean="0"/>
              <a:t>One important use of attributes is to define factors. A factor is a vector that can contain only predefined values, and is used to store categorical data</a:t>
            </a:r>
          </a:p>
          <a:p>
            <a:pPr>
              <a:defRPr/>
            </a:pPr>
            <a:r>
              <a:rPr lang="pt-BR" sz="2000" dirty="0" smtClean="0"/>
              <a:t>x &lt;- </a:t>
            </a:r>
            <a:r>
              <a:rPr lang="pt-BR" sz="2000" b="1" dirty="0" smtClean="0"/>
              <a:t>factor</a:t>
            </a:r>
            <a:r>
              <a:rPr lang="pt-BR" sz="2000" dirty="0" smtClean="0"/>
              <a:t>(</a:t>
            </a:r>
            <a:r>
              <a:rPr lang="pt-BR" sz="2000" b="1" dirty="0" smtClean="0"/>
              <a:t>c</a:t>
            </a:r>
            <a:r>
              <a:rPr lang="pt-BR" sz="2000" dirty="0" smtClean="0"/>
              <a:t>("a", "b", "b", "a"))</a:t>
            </a:r>
          </a:p>
          <a:p>
            <a:pPr>
              <a:defRPr/>
            </a:pPr>
            <a:r>
              <a:rPr lang="en-IN" sz="2000" b="1" dirty="0" smtClean="0"/>
              <a:t>class</a:t>
            </a:r>
            <a:r>
              <a:rPr lang="en-IN" sz="2000" dirty="0" smtClean="0"/>
              <a:t>(x)</a:t>
            </a:r>
          </a:p>
          <a:p>
            <a:pPr>
              <a:defRPr/>
            </a:pPr>
            <a:r>
              <a:rPr lang="en-IN" sz="2000" b="1" dirty="0" smtClean="0"/>
              <a:t>levels</a:t>
            </a:r>
            <a:r>
              <a:rPr lang="en-IN" sz="2000" dirty="0" smtClean="0"/>
              <a:t>(x)</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2209800" cy="369332"/>
          </a:xfrm>
          <a:prstGeom prst="rect">
            <a:avLst/>
          </a:prstGeom>
        </p:spPr>
        <p:txBody>
          <a:bodyPr wrap="square">
            <a:spAutoFit/>
          </a:bodyPr>
          <a:lstStyle/>
          <a:p>
            <a:r>
              <a:rPr lang="en-IN" dirty="0" smtClean="0"/>
              <a:t>Lists</a:t>
            </a:r>
            <a:endParaRPr lang="en-IN" dirty="0"/>
          </a:p>
        </p:txBody>
      </p:sp>
      <p:sp>
        <p:nvSpPr>
          <p:cNvPr id="91137" name="Rectangle 1"/>
          <p:cNvSpPr>
            <a:spLocks noChangeArrowheads="1"/>
          </p:cNvSpPr>
          <p:nvPr/>
        </p:nvSpPr>
        <p:spPr bwMode="auto">
          <a:xfrm>
            <a:off x="228600" y="914400"/>
            <a:ext cx="7924800" cy="646331"/>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Helvetica Neue"/>
                <a:cs typeface="Arial" pitchFamily="34" charset="0"/>
              </a:rPr>
              <a:t>Lists are different from atomic vectors because their elements can be of any type, including lists. You construct lists by using </a:t>
            </a:r>
            <a:r>
              <a:rPr kumimoji="0" lang="en-US" b="0" i="0" u="none" strike="noStrike" cap="none" normalizeH="0" baseline="0" dirty="0" smtClean="0">
                <a:ln>
                  <a:noFill/>
                </a:ln>
                <a:solidFill>
                  <a:srgbClr val="333333"/>
                </a:solidFill>
                <a:effectLst/>
                <a:latin typeface="Inconsolata"/>
                <a:cs typeface="Arial" pitchFamily="34" charset="0"/>
              </a:rPr>
              <a:t>list()</a:t>
            </a:r>
            <a:r>
              <a:rPr kumimoji="0" lang="en-US" b="0" i="0" u="none" strike="noStrike" cap="none" normalizeH="0" baseline="0" dirty="0" smtClean="0">
                <a:ln>
                  <a:noFill/>
                </a:ln>
                <a:solidFill>
                  <a:srgbClr val="333333"/>
                </a:solidFill>
                <a:effectLst/>
                <a:latin typeface="Helvetica Neue"/>
                <a:cs typeface="Arial" pitchFamily="34" charset="0"/>
              </a:rPr>
              <a:t> instead of </a:t>
            </a:r>
            <a:r>
              <a:rPr kumimoji="0" lang="en-US" b="0" i="0" u="none" strike="noStrike" cap="none" normalizeH="0" baseline="0" dirty="0" smtClean="0">
                <a:ln>
                  <a:noFill/>
                </a:ln>
                <a:solidFill>
                  <a:srgbClr val="333333"/>
                </a:solidFill>
                <a:effectLst/>
                <a:latin typeface="Inconsolata"/>
                <a:cs typeface="Arial" pitchFamily="34" charset="0"/>
              </a:rPr>
              <a:t>c()</a:t>
            </a:r>
            <a:r>
              <a:rPr kumimoji="0" lang="en-US" b="0" i="0" u="none" strike="noStrike" cap="none" normalizeH="0" baseline="0" dirty="0" smtClean="0">
                <a:ln>
                  <a:noFill/>
                </a:ln>
                <a:solidFill>
                  <a:srgbClr val="333333"/>
                </a:solidFill>
                <a:effectLst/>
                <a:latin typeface="Helvetica Neue"/>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91138" name="Rectangle 2"/>
          <p:cNvSpPr>
            <a:spLocks noChangeArrowheads="1"/>
          </p:cNvSpPr>
          <p:nvPr/>
        </p:nvSpPr>
        <p:spPr bwMode="auto">
          <a:xfrm>
            <a:off x="381000" y="1995846"/>
            <a:ext cx="6248400" cy="366739"/>
          </a:xfrm>
          <a:prstGeom prst="rect">
            <a:avLst/>
          </a:prstGeom>
          <a:solidFill>
            <a:srgbClr val="FAFAFA"/>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consolata"/>
                <a:cs typeface="Arial" pitchFamily="34" charset="0"/>
              </a:rPr>
              <a:t>x &lt;-</a:t>
            </a:r>
            <a:r>
              <a:rPr kumimoji="0" lang="en-US" b="0" i="0" u="none" strike="noStrike" cap="none" normalizeH="0" baseline="0" dirty="0" smtClean="0">
                <a:ln>
                  <a:noFill/>
                </a:ln>
                <a:solidFill>
                  <a:srgbClr val="DD1144"/>
                </a:solidFill>
                <a:effectLst/>
                <a:latin typeface="Inconsolata"/>
                <a:cs typeface="Arial" pitchFamily="34" charset="0"/>
              </a:rPr>
              <a:t> </a:t>
            </a:r>
            <a:r>
              <a:rPr kumimoji="0" lang="en-US" b="1" i="0" u="none" strike="noStrike" cap="none" normalizeH="0" baseline="0" dirty="0" smtClean="0">
                <a:ln>
                  <a:noFill/>
                </a:ln>
                <a:solidFill>
                  <a:srgbClr val="555555"/>
                </a:solidFill>
                <a:effectLst/>
                <a:latin typeface="Inconsolata"/>
                <a:cs typeface="Arial" pitchFamily="34" charset="0"/>
              </a:rPr>
              <a:t>list</a:t>
            </a:r>
            <a:r>
              <a:rPr kumimoji="0" lang="en-US" b="0" i="0" u="none" strike="noStrike" cap="none" normalizeH="0" baseline="0" dirty="0" smtClean="0">
                <a:ln>
                  <a:noFill/>
                </a:ln>
                <a:solidFill>
                  <a:srgbClr val="333333"/>
                </a:solidFill>
                <a:effectLst/>
                <a:latin typeface="Inconsolata"/>
                <a:cs typeface="Arial" pitchFamily="34" charset="0"/>
              </a:rPr>
              <a:t>(</a:t>
            </a:r>
            <a:r>
              <a:rPr kumimoji="0" lang="en-US" b="0" i="0" u="none" strike="noStrike" cap="none" normalizeH="0" baseline="0" dirty="0" smtClean="0">
                <a:ln>
                  <a:noFill/>
                </a:ln>
                <a:solidFill>
                  <a:srgbClr val="40A070"/>
                </a:solidFill>
                <a:effectLst/>
                <a:latin typeface="Inconsolata"/>
                <a:cs typeface="Arial" pitchFamily="34" charset="0"/>
              </a:rPr>
              <a:t>1</a:t>
            </a:r>
            <a:r>
              <a:rPr kumimoji="0" lang="en-US" b="0" i="0" u="none" strike="noStrike" cap="none" normalizeH="0" baseline="0" dirty="0" smtClean="0">
                <a:ln>
                  <a:noFill/>
                </a:ln>
                <a:solidFill>
                  <a:srgbClr val="333333"/>
                </a:solidFill>
                <a:effectLst/>
                <a:latin typeface="Inconsolata"/>
                <a:cs typeface="Arial" pitchFamily="34" charset="0"/>
              </a:rPr>
              <a:t>:</a:t>
            </a:r>
            <a:r>
              <a:rPr kumimoji="0" lang="en-US" b="0" i="0" u="none" strike="noStrike" cap="none" normalizeH="0" baseline="0" dirty="0" smtClean="0">
                <a:ln>
                  <a:noFill/>
                </a:ln>
                <a:solidFill>
                  <a:srgbClr val="40A070"/>
                </a:solidFill>
                <a:effectLst/>
                <a:latin typeface="Inconsolata"/>
                <a:cs typeface="Arial" pitchFamily="34" charset="0"/>
              </a:rPr>
              <a:t>3</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0" i="0" u="none" strike="noStrike" cap="none" normalizeH="0" baseline="0" dirty="0" smtClean="0">
                <a:ln>
                  <a:noFill/>
                </a:ln>
                <a:solidFill>
                  <a:srgbClr val="DD1144"/>
                </a:solidFill>
                <a:effectLst/>
                <a:latin typeface="Inconsolata"/>
                <a:cs typeface="Arial" pitchFamily="34" charset="0"/>
              </a:rPr>
              <a:t>"a"</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1" i="0" u="none" strike="noStrike" cap="none" normalizeH="0" baseline="0" dirty="0" smtClean="0">
                <a:ln>
                  <a:noFill/>
                </a:ln>
                <a:solidFill>
                  <a:srgbClr val="555555"/>
                </a:solidFill>
                <a:effectLst/>
                <a:latin typeface="Inconsolata"/>
                <a:cs typeface="Arial" pitchFamily="34" charset="0"/>
              </a:rPr>
              <a:t>c</a:t>
            </a:r>
            <a:r>
              <a:rPr kumimoji="0" lang="en-US" b="0" i="0" u="none" strike="noStrike" cap="none" normalizeH="0" baseline="0" dirty="0" smtClean="0">
                <a:ln>
                  <a:noFill/>
                </a:ln>
                <a:solidFill>
                  <a:srgbClr val="333333"/>
                </a:solidFill>
                <a:effectLst/>
                <a:latin typeface="Inconsolata"/>
                <a:cs typeface="Arial" pitchFamily="34" charset="0"/>
              </a:rPr>
              <a:t>(</a:t>
            </a:r>
            <a:r>
              <a:rPr kumimoji="0" lang="en-US" b="0" i="0" u="none" strike="noStrike" cap="none" normalizeH="0" baseline="0" dirty="0" smtClean="0">
                <a:ln>
                  <a:noFill/>
                </a:ln>
                <a:solidFill>
                  <a:srgbClr val="007020"/>
                </a:solidFill>
                <a:effectLst/>
                <a:latin typeface="Inconsolata"/>
                <a:cs typeface="Arial" pitchFamily="34" charset="0"/>
              </a:rPr>
              <a:t>TRUE</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0" i="0" u="none" strike="noStrike" cap="none" normalizeH="0" baseline="0" dirty="0" smtClean="0">
                <a:ln>
                  <a:noFill/>
                </a:ln>
                <a:solidFill>
                  <a:srgbClr val="007020"/>
                </a:solidFill>
                <a:effectLst/>
                <a:latin typeface="Inconsolata"/>
                <a:cs typeface="Arial" pitchFamily="34" charset="0"/>
              </a:rPr>
              <a:t>FALSE</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0" i="0" u="none" strike="noStrike" cap="none" normalizeH="0" baseline="0" dirty="0" smtClean="0">
                <a:ln>
                  <a:noFill/>
                </a:ln>
                <a:solidFill>
                  <a:srgbClr val="007020"/>
                </a:solidFill>
                <a:effectLst/>
                <a:latin typeface="Inconsolata"/>
                <a:cs typeface="Arial" pitchFamily="34" charset="0"/>
              </a:rPr>
              <a:t>TRUE</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1" i="0" u="none" strike="noStrike" cap="none" normalizeH="0" baseline="0" dirty="0" smtClean="0">
                <a:ln>
                  <a:noFill/>
                </a:ln>
                <a:solidFill>
                  <a:srgbClr val="555555"/>
                </a:solidFill>
                <a:effectLst/>
                <a:latin typeface="Inconsolata"/>
                <a:cs typeface="Arial" pitchFamily="34" charset="0"/>
              </a:rPr>
              <a:t>c</a:t>
            </a:r>
            <a:r>
              <a:rPr kumimoji="0" lang="en-US" b="0" i="0" u="none" strike="noStrike" cap="none" normalizeH="0" baseline="0" dirty="0" smtClean="0">
                <a:ln>
                  <a:noFill/>
                </a:ln>
                <a:solidFill>
                  <a:srgbClr val="333333"/>
                </a:solidFill>
                <a:effectLst/>
                <a:latin typeface="Inconsolata"/>
                <a:cs typeface="Arial" pitchFamily="34" charset="0"/>
              </a:rPr>
              <a:t>(</a:t>
            </a:r>
            <a:r>
              <a:rPr kumimoji="0" lang="en-US" b="0" i="0" u="none" strike="noStrike" cap="none" normalizeH="0" baseline="0" dirty="0" smtClean="0">
                <a:ln>
                  <a:noFill/>
                </a:ln>
                <a:solidFill>
                  <a:srgbClr val="DD1144"/>
                </a:solidFill>
                <a:effectLst/>
                <a:latin typeface="Inconsolata"/>
                <a:cs typeface="Arial" pitchFamily="34" charset="0"/>
              </a:rPr>
              <a:t>2.3</a:t>
            </a:r>
            <a:r>
              <a:rPr kumimoji="0" lang="en-US" b="0" i="0" u="none" strike="noStrike" cap="none" normalizeH="0" baseline="0" dirty="0" smtClean="0">
                <a:ln>
                  <a:noFill/>
                </a:ln>
                <a:solidFill>
                  <a:srgbClr val="333333"/>
                </a:solidFill>
                <a:effectLst/>
                <a:latin typeface="Inconsolata"/>
                <a:cs typeface="Arial" pitchFamily="34" charset="0"/>
              </a:rPr>
              <a:t>, </a:t>
            </a:r>
            <a:r>
              <a:rPr kumimoji="0" lang="en-US" b="0" i="0" u="none" strike="noStrike" cap="none" normalizeH="0" baseline="0" dirty="0" smtClean="0">
                <a:ln>
                  <a:noFill/>
                </a:ln>
                <a:solidFill>
                  <a:srgbClr val="DD1144"/>
                </a:solidFill>
                <a:effectLst/>
                <a:latin typeface="Inconsolata"/>
                <a:cs typeface="Arial" pitchFamily="34" charset="0"/>
              </a:rPr>
              <a:t>5.9</a:t>
            </a:r>
            <a:r>
              <a:rPr kumimoji="0" lang="en-US" b="0" i="0" u="none" strike="noStrike" cap="none" normalizeH="0" baseline="0" dirty="0" smtClean="0">
                <a:ln>
                  <a:noFill/>
                </a:ln>
                <a:solidFill>
                  <a:srgbClr val="333333"/>
                </a:solidFill>
                <a:effectLst/>
                <a:latin typeface="Inconsolata"/>
                <a:cs typeface="Arial" pitchFamily="34"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91139" name="Rectangle 3"/>
          <p:cNvSpPr>
            <a:spLocks noChangeArrowheads="1"/>
          </p:cNvSpPr>
          <p:nvPr/>
        </p:nvSpPr>
        <p:spPr bwMode="auto">
          <a:xfrm>
            <a:off x="457200" y="2514600"/>
            <a:ext cx="811119" cy="459072"/>
          </a:xfrm>
          <a:prstGeom prst="rect">
            <a:avLst/>
          </a:prstGeom>
          <a:solidFill>
            <a:srgbClr val="FAFAFA"/>
          </a:solidFill>
          <a:ln w="9525">
            <a:noFill/>
            <a:miter lim="800000"/>
            <a:headEnd/>
            <a:tailEnd/>
          </a:ln>
          <a:effec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555555"/>
                </a:solidFill>
                <a:effectLst/>
                <a:latin typeface="Inconsolata"/>
                <a:cs typeface="Arial" pitchFamily="34" charset="0"/>
              </a:rPr>
              <a:t>str</a:t>
            </a:r>
            <a:r>
              <a:rPr kumimoji="0" lang="en-US" sz="2400" b="0" i="0" u="none" strike="noStrike" cap="none" normalizeH="0" baseline="0" smtClean="0">
                <a:ln>
                  <a:noFill/>
                </a:ln>
                <a:solidFill>
                  <a:srgbClr val="333333"/>
                </a:solidFill>
                <a:effectLst/>
                <a:latin typeface="Inconsolata"/>
                <a:cs typeface="Arial" pitchFamily="34" charset="0"/>
              </a:rPr>
              <a:t>(x)</a:t>
            </a:r>
            <a:r>
              <a:rPr kumimoji="0" lang="en-US" b="0" i="0" u="none" strike="noStrike" cap="none" normalizeH="0" baseline="0" smtClean="0">
                <a:ln>
                  <a:noFill/>
                </a:ln>
                <a:solidFill>
                  <a:schemeClr val="tx1"/>
                </a:solidFill>
                <a:effectLst/>
                <a:latin typeface="Arial" pitchFamily="34" charset="0"/>
                <a:cs typeface="Arial" pitchFamily="34" charset="0"/>
              </a:rPr>
              <a:t> </a:t>
            </a:r>
            <a:endParaRPr kumimoji="0" lang="en-US" sz="4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cstate="print"/>
          <a:srcRect/>
          <a:stretch>
            <a:fillRect/>
          </a:stretch>
        </p:blipFill>
        <p:spPr bwMode="auto">
          <a:xfrm>
            <a:off x="228600" y="0"/>
            <a:ext cx="8534400"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3" cstate="print"/>
          <a:srcRect/>
          <a:stretch>
            <a:fillRect/>
          </a:stretch>
        </p:blipFill>
        <p:spPr bwMode="auto">
          <a:xfrm>
            <a:off x="457199" y="228600"/>
            <a:ext cx="8225951"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p:cNvPicPr>
            <a:picLocks noChangeAspect="1" noChangeArrowheads="1"/>
          </p:cNvPicPr>
          <p:nvPr/>
        </p:nvPicPr>
        <p:blipFill>
          <a:blip r:embed="rId3" cstate="print"/>
          <a:srcRect/>
          <a:stretch>
            <a:fillRect/>
          </a:stretch>
        </p:blipFill>
        <p:spPr bwMode="auto">
          <a:xfrm>
            <a:off x="228600" y="0"/>
            <a:ext cx="7945206" cy="5757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295400"/>
            <a:ext cx="8229600" cy="4530725"/>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Where to get R?</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Go to </a:t>
            </a: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2"/>
              </a:rPr>
              <a:t>www.r-project.org</a:t>
            </a:r>
            <a:endPar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Downloads: CRAN</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Set your Mirror: Anyone in the India is fine.</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Select Windows 95 or later.</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Select base.</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Select </a:t>
            </a: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hlinkClick r:id="rId3"/>
              </a:rPr>
              <a:t>R-2.4.1-win32.exe</a:t>
            </a: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457200" marR="0" lvl="1"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200" b="0" i="0" u="none" strike="noStrike" kern="1200" cap="none" spc="0" normalizeH="0" baseline="0" noProof="0" dirty="0" smtClean="0">
                <a:ln>
                  <a:noFill/>
                </a:ln>
                <a:solidFill>
                  <a:schemeClr val="tx1">
                    <a:tint val="75000"/>
                  </a:schemeClr>
                </a:solidFill>
                <a:effectLst/>
                <a:uLnTx/>
                <a:uFillTx/>
                <a:latin typeface="+mn-lt"/>
                <a:ea typeface="+mn-ea"/>
                <a:cs typeface="+mn-cs"/>
              </a:rPr>
              <a:t>The others are if you are a developer and wish to change the source code.</a:t>
            </a: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smtClean="0">
                <a:ln>
                  <a:noFill/>
                </a:ln>
                <a:solidFill>
                  <a:schemeClr val="tx1">
                    <a:tint val="75000"/>
                  </a:schemeClr>
                </a:solidFill>
                <a:effectLst/>
                <a:uLnTx/>
                <a:uFillTx/>
                <a:latin typeface="+mn-lt"/>
                <a:ea typeface="+mn-ea"/>
                <a:cs typeface="+mn-cs"/>
              </a:rPr>
              <a:t>And then download R Studio</a:t>
            </a:r>
            <a:endParaRPr kumimoji="0" lang="en-US" sz="2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457200" marR="0" lvl="1" indent="0" algn="ctr"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TextBox 2"/>
          <p:cNvSpPr txBox="1"/>
          <p:nvPr/>
        </p:nvSpPr>
        <p:spPr>
          <a:xfrm>
            <a:off x="304800" y="228600"/>
            <a:ext cx="3124200" cy="369332"/>
          </a:xfrm>
          <a:prstGeom prst="rect">
            <a:avLst/>
          </a:prstGeom>
          <a:noFill/>
        </p:spPr>
        <p:txBody>
          <a:bodyPr wrap="square" rtlCol="0">
            <a:spAutoFit/>
          </a:bodyPr>
          <a:lstStyle/>
          <a:p>
            <a:r>
              <a:rPr lang="en-IN" dirty="0" smtClean="0"/>
              <a:t>Getting Started</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p:cNvPicPr>
            <a:picLocks noChangeAspect="1" noChangeArrowheads="1"/>
          </p:cNvPicPr>
          <p:nvPr/>
        </p:nvPicPr>
        <p:blipFill>
          <a:blip r:embed="rId3" cstate="print"/>
          <a:srcRect/>
          <a:stretch>
            <a:fillRect/>
          </a:stretch>
        </p:blipFill>
        <p:spPr bwMode="auto">
          <a:xfrm>
            <a:off x="228600" y="152400"/>
            <a:ext cx="8820762"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Thank You</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1143000"/>
          </a:xfrm>
        </p:spPr>
        <p:txBody>
          <a:bodyPr/>
          <a:lstStyle/>
          <a:p>
            <a:pPr eaLnBrk="1" hangingPunct="1"/>
            <a:r>
              <a:rPr lang="en-US" smtClean="0"/>
              <a:t>Getting Started</a:t>
            </a:r>
          </a:p>
        </p:txBody>
      </p:sp>
      <p:sp>
        <p:nvSpPr>
          <p:cNvPr id="4099" name="Rectangle 3"/>
          <p:cNvSpPr>
            <a:spLocks noGrp="1" noChangeArrowheads="1"/>
          </p:cNvSpPr>
          <p:nvPr>
            <p:ph type="body" idx="1"/>
          </p:nvPr>
        </p:nvSpPr>
        <p:spPr>
          <a:xfrm>
            <a:off x="457200" y="1371600"/>
            <a:ext cx="8229600" cy="4343400"/>
          </a:xfrm>
        </p:spPr>
        <p:txBody>
          <a:bodyPr/>
          <a:lstStyle/>
          <a:p>
            <a:pPr eaLnBrk="1" hangingPunct="1"/>
            <a:r>
              <a:rPr lang="en-US" sz="2000" smtClean="0"/>
              <a:t>To install R on your MAC or PC you first need to go to </a:t>
            </a:r>
            <a:r>
              <a:rPr lang="en-US" sz="2000" smtClean="0">
                <a:hlinkClick r:id="rId3"/>
              </a:rPr>
              <a:t>http://www.r-project.org/</a:t>
            </a:r>
            <a:r>
              <a:rPr lang="en-US" sz="2000" smtClean="0"/>
              <a:t>.</a:t>
            </a:r>
          </a:p>
          <a:p>
            <a:pPr eaLnBrk="1" hangingPunct="1"/>
            <a:r>
              <a:rPr lang="en-US" sz="2000" smtClean="0"/>
              <a:t> </a:t>
            </a:r>
          </a:p>
          <a:p>
            <a:pPr eaLnBrk="1" hangingPunct="1"/>
            <a:endParaRPr lang="en-US" sz="2000" smtClean="0"/>
          </a:p>
        </p:txBody>
      </p:sp>
      <p:pic>
        <p:nvPicPr>
          <p:cNvPr id="4100" name="Picture 3"/>
          <p:cNvPicPr>
            <a:picLocks noChangeAspect="1" noChangeArrowheads="1"/>
          </p:cNvPicPr>
          <p:nvPr/>
        </p:nvPicPr>
        <p:blipFill>
          <a:blip r:embed="rId4" cstate="print"/>
          <a:srcRect/>
          <a:stretch>
            <a:fillRect/>
          </a:stretch>
        </p:blipFill>
        <p:spPr bwMode="auto">
          <a:xfrm>
            <a:off x="1143000" y="2057400"/>
            <a:ext cx="7162800" cy="4176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smtClean="0"/>
          </a:p>
        </p:txBody>
      </p:sp>
      <p:sp>
        <p:nvSpPr>
          <p:cNvPr id="5123" name="Content Placeholder 2"/>
          <p:cNvSpPr>
            <a:spLocks noGrp="1"/>
          </p:cNvSpPr>
          <p:nvPr>
            <p:ph idx="1"/>
          </p:nvPr>
        </p:nvSpPr>
        <p:spPr/>
        <p:txBody>
          <a:bodyPr/>
          <a:lstStyle/>
          <a:p>
            <a:endParaRPr lang="en-US" smtClean="0"/>
          </a:p>
        </p:txBody>
      </p:sp>
      <p:pic>
        <p:nvPicPr>
          <p:cNvPr id="5124" name="Picture 3"/>
          <p:cNvPicPr>
            <a:picLocks noChangeAspect="1" noChangeArrowheads="1"/>
          </p:cNvPicPr>
          <p:nvPr/>
        </p:nvPicPr>
        <p:blipFill>
          <a:blip r:embed="rId3" cstate="print"/>
          <a:srcRect/>
          <a:stretch>
            <a:fillRect/>
          </a:stretch>
        </p:blipFill>
        <p:spPr bwMode="auto">
          <a:xfrm>
            <a:off x="152400" y="228600"/>
            <a:ext cx="5867400" cy="2886075"/>
          </a:xfrm>
          <a:prstGeom prst="rect">
            <a:avLst/>
          </a:prstGeom>
          <a:noFill/>
          <a:ln w="9525">
            <a:noFill/>
            <a:miter lim="800000"/>
            <a:headEnd/>
            <a:tailEnd/>
          </a:ln>
        </p:spPr>
      </p:pic>
      <p:pic>
        <p:nvPicPr>
          <p:cNvPr id="5125" name="Picture 4"/>
          <p:cNvPicPr>
            <a:picLocks noChangeAspect="1" noChangeArrowheads="1"/>
          </p:cNvPicPr>
          <p:nvPr/>
        </p:nvPicPr>
        <p:blipFill>
          <a:blip r:embed="rId4" cstate="print"/>
          <a:srcRect/>
          <a:stretch>
            <a:fillRect/>
          </a:stretch>
        </p:blipFill>
        <p:spPr bwMode="auto">
          <a:xfrm>
            <a:off x="3276600" y="2971800"/>
            <a:ext cx="5715000" cy="2757488"/>
          </a:xfrm>
          <a:prstGeom prst="rect">
            <a:avLst/>
          </a:prstGeom>
          <a:noFill/>
          <a:ln w="9525">
            <a:noFill/>
            <a:miter lim="800000"/>
            <a:headEnd/>
            <a:tailEnd/>
          </a:ln>
        </p:spPr>
      </p:pic>
      <p:cxnSp>
        <p:nvCxnSpPr>
          <p:cNvPr id="5126" name="Straight Arrow Connector 6"/>
          <p:cNvCxnSpPr>
            <a:cxnSpLocks noChangeShapeType="1"/>
          </p:cNvCxnSpPr>
          <p:nvPr/>
        </p:nvCxnSpPr>
        <p:spPr bwMode="auto">
          <a:xfrm flipV="1">
            <a:off x="1371600" y="1143000"/>
            <a:ext cx="685800" cy="762000"/>
          </a:xfrm>
          <a:prstGeom prst="straightConnector1">
            <a:avLst/>
          </a:prstGeom>
          <a:noFill/>
          <a:ln w="22225">
            <a:solidFill>
              <a:schemeClr val="tx1"/>
            </a:solidFill>
            <a:round/>
            <a:headEnd/>
            <a:tailEnd type="arrow" w="med" len="med"/>
          </a:ln>
        </p:spPr>
      </p:cxnSp>
      <p:cxnSp>
        <p:nvCxnSpPr>
          <p:cNvPr id="5127" name="Straight Arrow Connector 7"/>
          <p:cNvCxnSpPr>
            <a:cxnSpLocks noChangeShapeType="1"/>
          </p:cNvCxnSpPr>
          <p:nvPr/>
        </p:nvCxnSpPr>
        <p:spPr bwMode="auto">
          <a:xfrm flipV="1">
            <a:off x="2133600" y="3276600"/>
            <a:ext cx="2438400" cy="76200"/>
          </a:xfrm>
          <a:prstGeom prst="straightConnector1">
            <a:avLst/>
          </a:prstGeom>
          <a:noFill/>
          <a:ln w="22225">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6147" name="Content Placeholder 2"/>
          <p:cNvSpPr>
            <a:spLocks noGrp="1"/>
          </p:cNvSpPr>
          <p:nvPr>
            <p:ph idx="1"/>
          </p:nvPr>
        </p:nvSpPr>
        <p:spPr/>
        <p:txBody>
          <a:bodyPr/>
          <a:lstStyle/>
          <a:p>
            <a:endParaRPr lang="en-US" smtClean="0"/>
          </a:p>
        </p:txBody>
      </p:sp>
      <p:pic>
        <p:nvPicPr>
          <p:cNvPr id="6148" name="Picture 3"/>
          <p:cNvPicPr>
            <a:picLocks noChangeAspect="1" noChangeArrowheads="1"/>
          </p:cNvPicPr>
          <p:nvPr/>
        </p:nvPicPr>
        <p:blipFill>
          <a:blip r:embed="rId3" cstate="print"/>
          <a:srcRect/>
          <a:stretch>
            <a:fillRect/>
          </a:stretch>
        </p:blipFill>
        <p:spPr bwMode="auto">
          <a:xfrm>
            <a:off x="76200" y="76200"/>
            <a:ext cx="4876800" cy="3810000"/>
          </a:xfrm>
          <a:prstGeom prst="rect">
            <a:avLst/>
          </a:prstGeom>
          <a:noFill/>
          <a:ln w="9525">
            <a:noFill/>
            <a:miter lim="800000"/>
            <a:headEnd/>
            <a:tailEnd/>
          </a:ln>
        </p:spPr>
      </p:pic>
      <p:pic>
        <p:nvPicPr>
          <p:cNvPr id="6149" name="Picture 3"/>
          <p:cNvPicPr>
            <a:picLocks noChangeAspect="1" noChangeArrowheads="1"/>
          </p:cNvPicPr>
          <p:nvPr/>
        </p:nvPicPr>
        <p:blipFill>
          <a:blip r:embed="rId4" cstate="print"/>
          <a:srcRect/>
          <a:stretch>
            <a:fillRect/>
          </a:stretch>
        </p:blipFill>
        <p:spPr bwMode="auto">
          <a:xfrm>
            <a:off x="3894138" y="1447800"/>
            <a:ext cx="5249862" cy="434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7171" name="Content Placeholder 2"/>
          <p:cNvSpPr>
            <a:spLocks noGrp="1"/>
          </p:cNvSpPr>
          <p:nvPr>
            <p:ph idx="1"/>
          </p:nvPr>
        </p:nvSpPr>
        <p:spPr/>
        <p:txBody>
          <a:bodyPr/>
          <a:lstStyle/>
          <a:p>
            <a:endParaRPr lang="en-US" smtClean="0"/>
          </a:p>
        </p:txBody>
      </p:sp>
      <p:pic>
        <p:nvPicPr>
          <p:cNvPr id="7172" name="Picture 3"/>
          <p:cNvPicPr>
            <a:picLocks noChangeAspect="1" noChangeArrowheads="1"/>
          </p:cNvPicPr>
          <p:nvPr/>
        </p:nvPicPr>
        <p:blipFill>
          <a:blip r:embed="rId3" cstate="print"/>
          <a:srcRect/>
          <a:stretch>
            <a:fillRect/>
          </a:stretch>
        </p:blipFill>
        <p:spPr bwMode="auto">
          <a:xfrm>
            <a:off x="0" y="0"/>
            <a:ext cx="4876800" cy="3800475"/>
          </a:xfrm>
          <a:prstGeom prst="rect">
            <a:avLst/>
          </a:prstGeom>
          <a:noFill/>
          <a:ln w="9525">
            <a:noFill/>
            <a:miter lim="800000"/>
            <a:headEnd/>
            <a:tailEnd/>
          </a:ln>
        </p:spPr>
      </p:pic>
      <p:pic>
        <p:nvPicPr>
          <p:cNvPr id="7173" name="Picture 4"/>
          <p:cNvPicPr>
            <a:picLocks noChangeAspect="1" noChangeArrowheads="1"/>
          </p:cNvPicPr>
          <p:nvPr/>
        </p:nvPicPr>
        <p:blipFill>
          <a:blip r:embed="rId4" cstate="print"/>
          <a:srcRect/>
          <a:stretch>
            <a:fillRect/>
          </a:stretch>
        </p:blipFill>
        <p:spPr bwMode="auto">
          <a:xfrm>
            <a:off x="4248150" y="2133600"/>
            <a:ext cx="4895850"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endParaRPr lang="en-US" smtClean="0"/>
          </a:p>
        </p:txBody>
      </p:sp>
      <p:pic>
        <p:nvPicPr>
          <p:cNvPr id="8196" name="Picture 3"/>
          <p:cNvPicPr>
            <a:picLocks noChangeAspect="1" noChangeArrowheads="1"/>
          </p:cNvPicPr>
          <p:nvPr/>
        </p:nvPicPr>
        <p:blipFill>
          <a:blip r:embed="rId2" cstate="print"/>
          <a:srcRect/>
          <a:stretch>
            <a:fillRect/>
          </a:stretch>
        </p:blipFill>
        <p:spPr bwMode="auto">
          <a:xfrm>
            <a:off x="0" y="0"/>
            <a:ext cx="4857750" cy="3781425"/>
          </a:xfrm>
          <a:prstGeom prst="rect">
            <a:avLst/>
          </a:prstGeom>
          <a:noFill/>
          <a:ln w="9525">
            <a:noFill/>
            <a:miter lim="800000"/>
            <a:headEnd/>
            <a:tailEnd/>
          </a:ln>
        </p:spPr>
      </p:pic>
      <p:pic>
        <p:nvPicPr>
          <p:cNvPr id="8197" name="Picture 4"/>
          <p:cNvPicPr>
            <a:picLocks noChangeAspect="1" noChangeArrowheads="1"/>
          </p:cNvPicPr>
          <p:nvPr/>
        </p:nvPicPr>
        <p:blipFill>
          <a:blip r:embed="rId3" cstate="print"/>
          <a:srcRect/>
          <a:stretch>
            <a:fillRect/>
          </a:stretch>
        </p:blipFill>
        <p:spPr bwMode="auto">
          <a:xfrm>
            <a:off x="4276725" y="2133600"/>
            <a:ext cx="4867275" cy="375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endParaRPr lang="en-US" smtClean="0"/>
          </a:p>
        </p:txBody>
      </p:sp>
      <p:pic>
        <p:nvPicPr>
          <p:cNvPr id="9220" name="Picture 3"/>
          <p:cNvPicPr>
            <a:picLocks noChangeAspect="1" noChangeArrowheads="1"/>
          </p:cNvPicPr>
          <p:nvPr/>
        </p:nvPicPr>
        <p:blipFill>
          <a:blip r:embed="rId3" cstate="print"/>
          <a:srcRect/>
          <a:stretch>
            <a:fillRect/>
          </a:stretch>
        </p:blipFill>
        <p:spPr bwMode="auto">
          <a:xfrm>
            <a:off x="0" y="0"/>
            <a:ext cx="4886325" cy="3781425"/>
          </a:xfrm>
          <a:prstGeom prst="rect">
            <a:avLst/>
          </a:prstGeom>
          <a:noFill/>
          <a:ln w="9525">
            <a:noFill/>
            <a:miter lim="800000"/>
            <a:headEnd/>
            <a:tailEnd/>
          </a:ln>
        </p:spPr>
      </p:pic>
      <p:pic>
        <p:nvPicPr>
          <p:cNvPr id="9221" name="Picture 4"/>
          <p:cNvPicPr>
            <a:picLocks noChangeAspect="1" noChangeArrowheads="1"/>
          </p:cNvPicPr>
          <p:nvPr/>
        </p:nvPicPr>
        <p:blipFill>
          <a:blip r:embed="rId4" cstate="print"/>
          <a:srcRect/>
          <a:stretch>
            <a:fillRect/>
          </a:stretch>
        </p:blipFill>
        <p:spPr bwMode="auto">
          <a:xfrm>
            <a:off x="4286250" y="1905000"/>
            <a:ext cx="4857750"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On-screen Show (4:3)</PresentationFormat>
  <Paragraphs>122</Paragraphs>
  <Slides>31</Slides>
  <Notes>15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MS Mincho</vt:lpstr>
      <vt:lpstr>MS PGothic</vt:lpstr>
      <vt:lpstr>PMingLiU</vt:lpstr>
      <vt:lpstr>Arial</vt:lpstr>
      <vt:lpstr>Calibri</vt:lpstr>
      <vt:lpstr>Garamond</vt:lpstr>
      <vt:lpstr>Helvetica Neue</vt:lpstr>
      <vt:lpstr>Inconsolata</vt:lpstr>
      <vt:lpstr>Tahoma</vt:lpstr>
      <vt:lpstr>Times New Roman</vt:lpstr>
      <vt:lpstr>Wingdings</vt:lpstr>
      <vt:lpstr>Office Theme</vt:lpstr>
      <vt:lpstr>PowerPoint Presentation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Installing Packages</vt:lpstr>
      <vt:lpstr>PowerPoint Presentation</vt:lpstr>
      <vt:lpstr>PowerPoint Presentation</vt:lpstr>
      <vt:lpstr>Operation Symbols</vt:lpstr>
      <vt:lpstr>PowerPoint Presentation</vt:lpstr>
      <vt:lpstr>PowerPoint Presentation</vt:lpstr>
      <vt:lpstr>PowerPoint Presentation</vt:lpstr>
      <vt:lpstr>R data Structures</vt:lpstr>
      <vt:lpstr>Vectors</vt:lpstr>
      <vt:lpstr>PowerPoint Presentation</vt:lpstr>
      <vt:lpstr>PowerPoint Presentation</vt:lpstr>
      <vt:lpstr>PowerPoint Presentation</vt:lpstr>
      <vt:lpstr>Matrices</vt:lpstr>
      <vt:lpstr>Data frames</vt:lpstr>
      <vt:lpstr>Factors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Srinivas Reddy Gurrala</dc:creator>
  <cp:lastModifiedBy>Gurrala, Srinivas (623)</cp:lastModifiedBy>
  <cp:revision>21</cp:revision>
  <dcterms:created xsi:type="dcterms:W3CDTF">2006-08-16T00:00:00Z</dcterms:created>
  <dcterms:modified xsi:type="dcterms:W3CDTF">2018-10-27T10:14:32Z</dcterms:modified>
</cp:coreProperties>
</file>