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6" r:id="rId5"/>
    <p:sldId id="257" r:id="rId6"/>
    <p:sldId id="258" r:id="rId7"/>
    <p:sldId id="259" r:id="rId8"/>
    <p:sldId id="260" r:id="rId9"/>
    <p:sldId id="261" r:id="rId10"/>
    <p:sldId id="263" r:id="rId11"/>
    <p:sldId id="264" r:id="rId12"/>
    <p:sldId id="262" r:id="rId13"/>
    <p:sldId id="265" r:id="rId14"/>
    <p:sldId id="267" r:id="rId15"/>
    <p:sldId id="266" r:id="rId16"/>
    <p:sldId id="268" r:id="rId17"/>
    <p:sldId id="269" r:id="rId18"/>
    <p:sldId id="270" r:id="rId19"/>
    <p:sldId id="272" r:id="rId20"/>
    <p:sldId id="273" r:id="rId21"/>
    <p:sldId id="274" r:id="rId22"/>
    <p:sldId id="271"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10/10/2024</a:t>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7541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113680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1957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73755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9499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1340271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7547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3612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6762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1211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7955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7389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8982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81885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0392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3651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C3BD54-29B9-3D42-B178-776ED395AA85}" type="datetimeFigureOut">
              <a:rPr lang="en-US" smtClean="0"/>
              <a:pPr/>
              <a:t>10/10/2024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56081315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A156-B6C3-D691-6AAE-5474ABBA46F3}"/>
              </a:ext>
            </a:extLst>
          </p:cNvPr>
          <p:cNvSpPr>
            <a:spLocks noGrp="1"/>
          </p:cNvSpPr>
          <p:nvPr>
            <p:ph type="ctrTitle"/>
          </p:nvPr>
        </p:nvSpPr>
        <p:spPr>
          <a:xfrm>
            <a:off x="4974337" y="1265314"/>
            <a:ext cx="4299666" cy="3249131"/>
          </a:xfrm>
        </p:spPr>
        <p:txBody>
          <a:bodyPr>
            <a:normAutofit/>
          </a:bodyPr>
          <a:lstStyle/>
          <a:p>
            <a:pPr algn="l"/>
            <a:r>
              <a:rPr lang="en-US"/>
              <a:t>INDIAN CROP PRODUCTION ANALYSIS</a:t>
            </a:r>
          </a:p>
        </p:txBody>
      </p:sp>
      <p:sp>
        <p:nvSpPr>
          <p:cNvPr id="3" name="Subtitle 2">
            <a:extLst>
              <a:ext uri="{FF2B5EF4-FFF2-40B4-BE49-F238E27FC236}">
                <a16:creationId xmlns:a16="http://schemas.microsoft.com/office/drawing/2014/main" id="{56D8185F-E049-CBB1-A713-4BC9A02C1DF9}"/>
              </a:ext>
            </a:extLst>
          </p:cNvPr>
          <p:cNvSpPr>
            <a:spLocks noGrp="1"/>
          </p:cNvSpPr>
          <p:nvPr>
            <p:ph type="subTitle" idx="1"/>
          </p:nvPr>
        </p:nvSpPr>
        <p:spPr>
          <a:xfrm>
            <a:off x="4974336" y="4514446"/>
            <a:ext cx="4299666" cy="871042"/>
          </a:xfrm>
        </p:spPr>
        <p:txBody>
          <a:bodyPr>
            <a:normAutofit/>
          </a:bodyPr>
          <a:lstStyle/>
          <a:p>
            <a:pPr algn="l">
              <a:lnSpc>
                <a:spcPct val="90000"/>
              </a:lnSpc>
            </a:pPr>
            <a:r>
              <a:rPr lang="en-US" b="1" dirty="0">
                <a:solidFill>
                  <a:schemeClr val="accent4">
                    <a:lumMod val="75000"/>
                  </a:schemeClr>
                </a:solidFill>
                <a:latin typeface="ADLaM Display" panose="02010000000000000000" pitchFamily="2" charset="0"/>
                <a:ea typeface="ADLaM Display" panose="02010000000000000000" pitchFamily="2" charset="0"/>
                <a:cs typeface="ADLaM Display" panose="02010000000000000000" pitchFamily="2" charset="0"/>
              </a:rPr>
              <a:t>Comprehensive Analysis of Crop Production Efficiency and Trends Across Indian States Using SQL</a:t>
            </a: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DE988E85-23EA-5592-F55D-D75A2E78295E}"/>
              </a:ext>
            </a:extLst>
          </p:cNvPr>
          <p:cNvPicPr>
            <a:picLocks noChangeAspect="1"/>
          </p:cNvPicPr>
          <p:nvPr/>
        </p:nvPicPr>
        <p:blipFill>
          <a:blip r:embed="rId2">
            <a:extLst>
              <a:ext uri="{28A0092B-C50C-407E-A947-70E740481C1C}">
                <a14:useLocalDpi xmlns:a14="http://schemas.microsoft.com/office/drawing/2010/main" val="0"/>
              </a:ext>
            </a:extLst>
          </a:blip>
          <a:srcRect l="28249" r="28249"/>
          <a:stretch/>
        </p:blipFill>
        <p:spPr>
          <a:xfrm>
            <a:off x="845771" y="266100"/>
            <a:ext cx="3980872" cy="2623779"/>
          </a:xfrm>
          <a:prstGeom prst="rect">
            <a:avLst/>
          </a:prstGeom>
        </p:spPr>
      </p:pic>
      <p:sp>
        <p:nvSpPr>
          <p:cNvPr id="5" name="TextBox 4">
            <a:extLst>
              <a:ext uri="{FF2B5EF4-FFF2-40B4-BE49-F238E27FC236}">
                <a16:creationId xmlns:a16="http://schemas.microsoft.com/office/drawing/2014/main" id="{8282E7EC-DBE2-A969-534F-1BEEBB56430B}"/>
              </a:ext>
            </a:extLst>
          </p:cNvPr>
          <p:cNvSpPr txBox="1"/>
          <p:nvPr/>
        </p:nvSpPr>
        <p:spPr>
          <a:xfrm>
            <a:off x="7804640" y="5203877"/>
            <a:ext cx="4525701" cy="1523494"/>
          </a:xfrm>
          <a:prstGeom prst="rect">
            <a:avLst/>
          </a:prstGeom>
          <a:noFill/>
        </p:spPr>
        <p:txBody>
          <a:bodyPr wrap="square" rtlCol="0">
            <a:spAutoFit/>
          </a:bodyPr>
          <a:lstStyle/>
          <a:p>
            <a:pPr>
              <a:spcAft>
                <a:spcPts val="600"/>
              </a:spcAft>
            </a:pPr>
            <a:r>
              <a:rPr lang="en-US" dirty="0">
                <a:solidFill>
                  <a:schemeClr val="bg2">
                    <a:lumMod val="50000"/>
                  </a:schemeClr>
                </a:solidFill>
              </a:rPr>
              <a:t>                </a:t>
            </a:r>
            <a:r>
              <a:rPr lang="en-US" dirty="0">
                <a:solidFill>
                  <a:schemeClr val="accent4">
                    <a:lumMod val="75000"/>
                  </a:schemeClr>
                </a:solidFill>
              </a:rPr>
              <a:t>PRESENTED BY </a:t>
            </a:r>
          </a:p>
          <a:p>
            <a:pPr>
              <a:spcAft>
                <a:spcPts val="600"/>
              </a:spcAft>
            </a:pPr>
            <a:r>
              <a:rPr lang="en-US" dirty="0">
                <a:solidFill>
                  <a:schemeClr val="bg2">
                    <a:lumMod val="50000"/>
                  </a:schemeClr>
                </a:solidFill>
              </a:rPr>
              <a:t>            </a:t>
            </a:r>
            <a:r>
              <a:rPr lang="en-US" sz="2400" b="1" dirty="0">
                <a:solidFill>
                  <a:schemeClr val="bg2">
                    <a:lumMod val="25000"/>
                  </a:schemeClr>
                </a:solidFill>
              </a:rPr>
              <a:t>BISWAJIT MAITY</a:t>
            </a:r>
          </a:p>
          <a:p>
            <a:pPr>
              <a:spcAft>
                <a:spcPts val="600"/>
              </a:spcAft>
            </a:pPr>
            <a:r>
              <a:rPr lang="en-US" dirty="0">
                <a:solidFill>
                  <a:schemeClr val="bg2">
                    <a:lumMod val="50000"/>
                  </a:schemeClr>
                </a:solidFill>
              </a:rPr>
              <a:t>                </a:t>
            </a:r>
            <a:r>
              <a:rPr lang="en-US" dirty="0">
                <a:solidFill>
                  <a:schemeClr val="accent5">
                    <a:lumMod val="75000"/>
                  </a:schemeClr>
                </a:solidFill>
              </a:rPr>
              <a:t>DATA ANALYST</a:t>
            </a:r>
          </a:p>
          <a:p>
            <a:pPr>
              <a:spcAft>
                <a:spcPts val="600"/>
              </a:spcAft>
            </a:pPr>
            <a:r>
              <a:rPr lang="en-US" dirty="0">
                <a:solidFill>
                  <a:schemeClr val="bg2">
                    <a:lumMod val="50000"/>
                  </a:schemeClr>
                </a:solidFill>
              </a:rPr>
              <a:t>    </a:t>
            </a:r>
            <a:r>
              <a:rPr lang="en-US" dirty="0">
                <a:solidFill>
                  <a:schemeClr val="accent5">
                    <a:lumMod val="50000"/>
                  </a:schemeClr>
                </a:solidFill>
              </a:rPr>
              <a:t>LEARNBAY INSTITUTE OF PVT LTD</a:t>
            </a:r>
          </a:p>
        </p:txBody>
      </p:sp>
    </p:spTree>
    <p:extLst>
      <p:ext uri="{BB962C8B-B14F-4D97-AF65-F5344CB8AC3E}">
        <p14:creationId xmlns:p14="http://schemas.microsoft.com/office/powerpoint/2010/main" val="412437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a:extLst>
              <a:ext uri="{FF2B5EF4-FFF2-40B4-BE49-F238E27FC236}">
                <a16:creationId xmlns:a16="http://schemas.microsoft.com/office/drawing/2014/main" id="{CAA43391-5E0F-9CE8-78B9-2B9F90A88621}"/>
              </a:ext>
            </a:extLst>
          </p:cNvPr>
          <p:cNvSpPr txBox="1"/>
          <p:nvPr/>
        </p:nvSpPr>
        <p:spPr>
          <a:xfrm>
            <a:off x="3175" y="0"/>
            <a:ext cx="4335468" cy="1328057"/>
          </a:xfrm>
          <a:prstGeom prst="rect">
            <a:avLst/>
          </a:prstGeom>
        </p:spPr>
        <p:txBody>
          <a:bodyPr vert="horz" lIns="91440" tIns="45720" rIns="91440" bIns="45720" rtlCol="0" anchor="b">
            <a:normAutofit/>
          </a:bodyPr>
          <a:lstStyle/>
          <a:p>
            <a:pPr algn="r">
              <a:spcBef>
                <a:spcPct val="0"/>
              </a:spcBef>
              <a:spcAft>
                <a:spcPts val="600"/>
              </a:spcAft>
            </a:pPr>
            <a:r>
              <a:rPr lang="en-US" sz="5400" kern="1200" dirty="0">
                <a:solidFill>
                  <a:schemeClr val="accent1"/>
                </a:solidFill>
                <a:latin typeface="+mj-lt"/>
                <a:ea typeface="+mj-ea"/>
                <a:cs typeface="+mj-cs"/>
              </a:rPr>
              <a:t>ANSWER:-</a:t>
            </a:r>
          </a:p>
        </p:txBody>
      </p:sp>
      <p:pic>
        <p:nvPicPr>
          <p:cNvPr id="4" name="Picture 3" descr="A screenshot of a computer&#10;&#10;Description automatically generated">
            <a:extLst>
              <a:ext uri="{FF2B5EF4-FFF2-40B4-BE49-F238E27FC236}">
                <a16:creationId xmlns:a16="http://schemas.microsoft.com/office/drawing/2014/main" id="{A7CEE124-7FC4-6421-2FBF-AACE3BEFA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735" y="836415"/>
            <a:ext cx="6867436" cy="5689995"/>
          </a:xfrm>
          <a:prstGeom prst="rect">
            <a:avLst/>
          </a:prstGeom>
        </p:spPr>
      </p:pic>
    </p:spTree>
    <p:extLst>
      <p:ext uri="{BB962C8B-B14F-4D97-AF65-F5344CB8AC3E}">
        <p14:creationId xmlns:p14="http://schemas.microsoft.com/office/powerpoint/2010/main" val="202045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BD2C3-6B44-81F5-EA8F-7D7015881039}"/>
              </a:ext>
            </a:extLst>
          </p:cNvPr>
          <p:cNvSpPr txBox="1"/>
          <p:nvPr/>
        </p:nvSpPr>
        <p:spPr>
          <a:xfrm>
            <a:off x="587830" y="424543"/>
            <a:ext cx="8763000" cy="923330"/>
          </a:xfrm>
          <a:prstGeom prst="rect">
            <a:avLst/>
          </a:prstGeom>
          <a:noFill/>
        </p:spPr>
        <p:txBody>
          <a:bodyPr wrap="square" rtlCol="0">
            <a:spAutoFit/>
          </a:bodyPr>
          <a:lstStyle/>
          <a:p>
            <a:r>
              <a:rPr lang="en-US" dirty="0"/>
              <a:t>2.calculates the year-over-year percentage growth in crop production for each state and crop.</a:t>
            </a:r>
          </a:p>
          <a:p>
            <a:endParaRPr lang="en-US" dirty="0"/>
          </a:p>
        </p:txBody>
      </p:sp>
      <p:sp>
        <p:nvSpPr>
          <p:cNvPr id="4" name="Rectangle: Rounded Corners 3">
            <a:extLst>
              <a:ext uri="{FF2B5EF4-FFF2-40B4-BE49-F238E27FC236}">
                <a16:creationId xmlns:a16="http://schemas.microsoft.com/office/drawing/2014/main" id="{8B15D111-0313-8737-3329-90C547A6D05A}"/>
              </a:ext>
            </a:extLst>
          </p:cNvPr>
          <p:cNvSpPr/>
          <p:nvPr/>
        </p:nvSpPr>
        <p:spPr>
          <a:xfrm>
            <a:off x="435430" y="348343"/>
            <a:ext cx="9067799" cy="999530"/>
          </a:xfrm>
          <a:prstGeom prst="roundRect">
            <a:avLst/>
          </a:prstGeom>
          <a:solidFill>
            <a:schemeClr val="accent1">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CF75E14-12AD-F8E1-963E-33C3843F2344}"/>
              </a:ext>
            </a:extLst>
          </p:cNvPr>
          <p:cNvSpPr/>
          <p:nvPr/>
        </p:nvSpPr>
        <p:spPr>
          <a:xfrm>
            <a:off x="1284514" y="1905000"/>
            <a:ext cx="8371115" cy="441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State _ 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Crop</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crop _ Year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Production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LAG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Production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State _ 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Crop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crop _ 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Previous _ Year _ Production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Production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LAG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Production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State _ 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Crop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crop _ 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NULLIF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LAG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Production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State _ 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Crop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crop _ 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100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Year _ Over _ Year _ Growth</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Crop _ prod _ study</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State _ 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Crop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crop _ Year</a:t>
            </a:r>
            <a:r>
              <a:rPr lang="en-US" sz="1800" dirty="0">
                <a:solidFill>
                  <a:srgbClr val="80808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66242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a:extLst>
              <a:ext uri="{FF2B5EF4-FFF2-40B4-BE49-F238E27FC236}">
                <a16:creationId xmlns:a16="http://schemas.microsoft.com/office/drawing/2014/main" id="{4E8DD25F-F15A-FF80-42DB-4639DB0A36BB}"/>
              </a:ext>
            </a:extLst>
          </p:cNvPr>
          <p:cNvSpPr txBox="1"/>
          <p:nvPr/>
        </p:nvSpPr>
        <p:spPr>
          <a:xfrm>
            <a:off x="710783" y="220287"/>
            <a:ext cx="4299666" cy="792086"/>
          </a:xfrm>
          <a:prstGeom prst="rect">
            <a:avLst/>
          </a:prstGeom>
        </p:spPr>
        <p:txBody>
          <a:bodyPr vert="horz" lIns="91440" tIns="45720" rIns="91440" bIns="45720" rtlCol="0" anchor="b">
            <a:normAutofit fontScale="92500" lnSpcReduction="10000"/>
          </a:bodyPr>
          <a:lstStyle/>
          <a:p>
            <a:pPr>
              <a:spcBef>
                <a:spcPct val="0"/>
              </a:spcBef>
              <a:spcAft>
                <a:spcPts val="600"/>
              </a:spcAft>
            </a:pPr>
            <a:r>
              <a:rPr lang="en-US" sz="5400" kern="1200" dirty="0">
                <a:solidFill>
                  <a:schemeClr val="accent1"/>
                </a:solidFill>
                <a:latin typeface="+mj-lt"/>
                <a:ea typeface="+mj-ea"/>
                <a:cs typeface="+mj-cs"/>
              </a:rPr>
              <a:t>ANSWER</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D1FEC366-A0F0-BBB7-698B-B1B8DAD9F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906" y="849085"/>
            <a:ext cx="8289698" cy="5519057"/>
          </a:xfrm>
          <a:prstGeom prst="rect">
            <a:avLst/>
          </a:prstGeom>
        </p:spPr>
      </p:pic>
    </p:spTree>
    <p:extLst>
      <p:ext uri="{BB962C8B-B14F-4D97-AF65-F5344CB8AC3E}">
        <p14:creationId xmlns:p14="http://schemas.microsoft.com/office/powerpoint/2010/main" val="217639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BD2C3-6B44-81F5-EA8F-7D7015881039}"/>
              </a:ext>
            </a:extLst>
          </p:cNvPr>
          <p:cNvSpPr txBox="1"/>
          <p:nvPr/>
        </p:nvSpPr>
        <p:spPr>
          <a:xfrm>
            <a:off x="587830" y="424543"/>
            <a:ext cx="8763000" cy="923330"/>
          </a:xfrm>
          <a:prstGeom prst="rect">
            <a:avLst/>
          </a:prstGeom>
          <a:noFill/>
        </p:spPr>
        <p:txBody>
          <a:bodyPr wrap="square" rtlCol="0">
            <a:spAutoFit/>
          </a:bodyPr>
          <a:lstStyle/>
          <a:p>
            <a:r>
              <a:rPr lang="en-US" dirty="0"/>
              <a:t>3. calculates each state's average yield (production per area) and identifies the top N states with the highest average yield over multiple years.</a:t>
            </a:r>
          </a:p>
          <a:p>
            <a:endParaRPr lang="en-US" dirty="0"/>
          </a:p>
        </p:txBody>
      </p:sp>
      <p:sp>
        <p:nvSpPr>
          <p:cNvPr id="4" name="Rectangle: Rounded Corners 3">
            <a:extLst>
              <a:ext uri="{FF2B5EF4-FFF2-40B4-BE49-F238E27FC236}">
                <a16:creationId xmlns:a16="http://schemas.microsoft.com/office/drawing/2014/main" id="{8B15D111-0313-8737-3329-90C547A6D05A}"/>
              </a:ext>
            </a:extLst>
          </p:cNvPr>
          <p:cNvSpPr/>
          <p:nvPr/>
        </p:nvSpPr>
        <p:spPr>
          <a:xfrm>
            <a:off x="435430" y="386443"/>
            <a:ext cx="9067799" cy="999530"/>
          </a:xfrm>
          <a:prstGeom prst="roundRect">
            <a:avLst/>
          </a:prstGeom>
          <a:solidFill>
            <a:schemeClr val="accent1">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CF75E14-12AD-F8E1-963E-33C3843F2344}"/>
              </a:ext>
            </a:extLst>
          </p:cNvPr>
          <p:cNvSpPr/>
          <p:nvPr/>
        </p:nvSpPr>
        <p:spPr>
          <a:xfrm>
            <a:off x="1284514" y="1905000"/>
            <a:ext cx="8371115" cy="441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0000FF"/>
                </a:solidFill>
                <a:latin typeface="Consolas" panose="020B0609020204030204" pitchFamily="49" charset="0"/>
              </a:rPr>
              <a:t>SELECT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TOP</a:t>
            </a:r>
            <a:r>
              <a:rPr lang="en-US" sz="2800" dirty="0">
                <a:solidFill>
                  <a:srgbClr val="000000"/>
                </a:solidFill>
                <a:latin typeface="Consolas" panose="020B0609020204030204" pitchFamily="49" charset="0"/>
              </a:rPr>
              <a:t> 10</a:t>
            </a:r>
          </a:p>
          <a:p>
            <a:r>
              <a:rPr lang="en-US" sz="2800" dirty="0">
                <a:solidFill>
                  <a:srgbClr val="000000"/>
                </a:solidFill>
                <a:latin typeface="Consolas" panose="020B0609020204030204" pitchFamily="49" charset="0"/>
              </a:rPr>
              <a:t>    State _ Name</a:t>
            </a:r>
            <a:r>
              <a:rPr lang="en-US" sz="2800" dirty="0">
                <a:solidFill>
                  <a:srgbClr val="808080"/>
                </a:solidFill>
                <a:latin typeface="Consolas" panose="020B0609020204030204" pitchFamily="49" charset="0"/>
              </a:rPr>
              <a: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FF00FF"/>
                </a:solidFill>
                <a:latin typeface="Consolas" panose="020B0609020204030204" pitchFamily="49" charset="0"/>
              </a:rPr>
              <a:t>AVG</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Production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FF00FF"/>
                </a:solidFill>
                <a:latin typeface="Consolas" panose="020B0609020204030204" pitchFamily="49" charset="0"/>
              </a:rPr>
              <a:t>NULLIF</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Area</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0</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Average _Yield</a:t>
            </a:r>
          </a:p>
          <a:p>
            <a:r>
              <a:rPr lang="en-US" sz="2800" dirty="0">
                <a:solidFill>
                  <a:srgbClr val="0000FF"/>
                </a:solidFill>
                <a:latin typeface="Consolas" panose="020B0609020204030204" pitchFamily="49" charset="0"/>
              </a:rPr>
              <a:t>FROM</a:t>
            </a:r>
            <a:r>
              <a:rPr lang="en-US" sz="2800" dirty="0">
                <a:solidFill>
                  <a:srgbClr val="000000"/>
                </a:solidFill>
                <a:latin typeface="Consolas" panose="020B0609020204030204" pitchFamily="49" charset="0"/>
              </a:rPr>
              <a:t> Crop _ prod _study</a:t>
            </a:r>
          </a:p>
          <a:p>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State _ Name</a:t>
            </a:r>
          </a:p>
          <a:p>
            <a:r>
              <a:rPr lang="en-US" sz="2800" dirty="0">
                <a:solidFill>
                  <a:srgbClr val="0000FF"/>
                </a:solidFill>
                <a:latin typeface="Consolas" panose="020B0609020204030204" pitchFamily="49" charset="0"/>
              </a:rPr>
              <a:t>ORDER</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Average _ Yield </a:t>
            </a:r>
            <a:r>
              <a:rPr lang="en-US" sz="2800" dirty="0">
                <a:solidFill>
                  <a:srgbClr val="0000FF"/>
                </a:solidFill>
                <a:latin typeface="Consolas" panose="020B0609020204030204" pitchFamily="49" charset="0"/>
              </a:rPr>
              <a:t>DESC</a:t>
            </a:r>
            <a:r>
              <a:rPr lang="en-US" sz="2800" dirty="0">
                <a:solidFill>
                  <a:srgbClr val="80808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416444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a:extLst>
              <a:ext uri="{FF2B5EF4-FFF2-40B4-BE49-F238E27FC236}">
                <a16:creationId xmlns:a16="http://schemas.microsoft.com/office/drawing/2014/main" id="{55A8B129-9285-A487-C766-EDFAB3B35612}"/>
              </a:ext>
            </a:extLst>
          </p:cNvPr>
          <p:cNvSpPr txBox="1"/>
          <p:nvPr/>
        </p:nvSpPr>
        <p:spPr>
          <a:xfrm>
            <a:off x="1601788" y="709613"/>
            <a:ext cx="4299666" cy="833032"/>
          </a:xfrm>
          <a:prstGeom prst="rect">
            <a:avLst/>
          </a:prstGeom>
        </p:spPr>
        <p:txBody>
          <a:bodyPr vert="horz" lIns="91440" tIns="45720" rIns="91440" bIns="45720" rtlCol="0" anchor="b">
            <a:normAutofit lnSpcReduction="10000"/>
          </a:bodyPr>
          <a:lstStyle/>
          <a:p>
            <a:pPr>
              <a:spcBef>
                <a:spcPct val="0"/>
              </a:spcBef>
              <a:spcAft>
                <a:spcPts val="600"/>
              </a:spcAft>
            </a:pPr>
            <a:r>
              <a:rPr lang="en-US" sz="5400" kern="1200" dirty="0">
                <a:solidFill>
                  <a:schemeClr val="accent1"/>
                </a:solidFill>
                <a:latin typeface="+mj-lt"/>
                <a:ea typeface="+mj-ea"/>
                <a:cs typeface="+mj-cs"/>
              </a:rPr>
              <a:t>ANSWER:-</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CF7852D-7FF3-C1DF-DA58-AF248423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739" y="1774371"/>
            <a:ext cx="5238358" cy="4671153"/>
          </a:xfrm>
          <a:prstGeom prst="rect">
            <a:avLst/>
          </a:prstGeom>
        </p:spPr>
      </p:pic>
    </p:spTree>
    <p:extLst>
      <p:ext uri="{BB962C8B-B14F-4D97-AF65-F5344CB8AC3E}">
        <p14:creationId xmlns:p14="http://schemas.microsoft.com/office/powerpoint/2010/main" val="414870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BD2C3-6B44-81F5-EA8F-7D7015881039}"/>
              </a:ext>
            </a:extLst>
          </p:cNvPr>
          <p:cNvSpPr txBox="1"/>
          <p:nvPr/>
        </p:nvSpPr>
        <p:spPr>
          <a:xfrm>
            <a:off x="587830" y="424543"/>
            <a:ext cx="8763000" cy="369332"/>
          </a:xfrm>
          <a:prstGeom prst="rect">
            <a:avLst/>
          </a:prstGeom>
          <a:noFill/>
        </p:spPr>
        <p:txBody>
          <a:bodyPr wrap="square" rtlCol="0">
            <a:spAutoFit/>
          </a:bodyPr>
          <a:lstStyle/>
          <a:p>
            <a:r>
              <a:rPr lang="en-US" dirty="0"/>
              <a:t>4.calculates the variance in production across different crops and states. </a:t>
            </a:r>
          </a:p>
        </p:txBody>
      </p:sp>
      <p:sp>
        <p:nvSpPr>
          <p:cNvPr id="4" name="Rectangle: Rounded Corners 3">
            <a:extLst>
              <a:ext uri="{FF2B5EF4-FFF2-40B4-BE49-F238E27FC236}">
                <a16:creationId xmlns:a16="http://schemas.microsoft.com/office/drawing/2014/main" id="{8B15D111-0313-8737-3329-90C547A6D05A}"/>
              </a:ext>
            </a:extLst>
          </p:cNvPr>
          <p:cNvSpPr/>
          <p:nvPr/>
        </p:nvSpPr>
        <p:spPr>
          <a:xfrm>
            <a:off x="283031" y="217910"/>
            <a:ext cx="9067799" cy="999530"/>
          </a:xfrm>
          <a:prstGeom prst="roundRect">
            <a:avLst/>
          </a:prstGeom>
          <a:solidFill>
            <a:schemeClr val="accent1">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CF75E14-12AD-F8E1-963E-33C3843F2344}"/>
              </a:ext>
            </a:extLst>
          </p:cNvPr>
          <p:cNvSpPr/>
          <p:nvPr/>
        </p:nvSpPr>
        <p:spPr>
          <a:xfrm>
            <a:off x="1284514" y="1905000"/>
            <a:ext cx="8371115" cy="441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Crop</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State _ name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VAR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Production</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Production _ Variance</a:t>
            </a:r>
          </a:p>
          <a:p>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Crop _ prod _ study</a:t>
            </a:r>
          </a:p>
          <a:p>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Crop</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State _ Name</a:t>
            </a:r>
          </a:p>
          <a:p>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Production _ Variance </a:t>
            </a:r>
            <a:r>
              <a:rPr lang="en-US" sz="2000" dirty="0">
                <a:solidFill>
                  <a:srgbClr val="0000FF"/>
                </a:solidFill>
                <a:latin typeface="Consolas" panose="020B0609020204030204" pitchFamily="49" charset="0"/>
              </a:rPr>
              <a:t>DESC</a:t>
            </a:r>
            <a:r>
              <a:rPr lang="en-US" sz="2000" dirty="0">
                <a:solidFill>
                  <a:srgbClr val="80808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130332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a:extLst>
              <a:ext uri="{FF2B5EF4-FFF2-40B4-BE49-F238E27FC236}">
                <a16:creationId xmlns:a16="http://schemas.microsoft.com/office/drawing/2014/main" id="{55A8B129-9285-A487-C766-EDFAB3B35612}"/>
              </a:ext>
            </a:extLst>
          </p:cNvPr>
          <p:cNvSpPr txBox="1"/>
          <p:nvPr/>
        </p:nvSpPr>
        <p:spPr>
          <a:xfrm>
            <a:off x="1253445" y="275936"/>
            <a:ext cx="4299666" cy="833032"/>
          </a:xfrm>
          <a:prstGeom prst="rect">
            <a:avLst/>
          </a:prstGeom>
        </p:spPr>
        <p:txBody>
          <a:bodyPr vert="horz" lIns="91440" tIns="45720" rIns="91440" bIns="45720" rtlCol="0" anchor="b">
            <a:normAutofit lnSpcReduction="10000"/>
          </a:bodyPr>
          <a:lstStyle/>
          <a:p>
            <a:pPr>
              <a:spcBef>
                <a:spcPct val="0"/>
              </a:spcBef>
              <a:spcAft>
                <a:spcPts val="600"/>
              </a:spcAft>
            </a:pPr>
            <a:r>
              <a:rPr lang="en-US" sz="5400" kern="1200" dirty="0">
                <a:solidFill>
                  <a:schemeClr val="accent1"/>
                </a:solidFill>
                <a:latin typeface="+mj-lt"/>
                <a:ea typeface="+mj-ea"/>
                <a:cs typeface="+mj-cs"/>
              </a:rPr>
              <a:t>ANSWER:-</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FCF7852D-7FF3-C1DF-DA58-AF248423A4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52741" y="1393371"/>
            <a:ext cx="5942815" cy="5052153"/>
          </a:xfrm>
          <a:prstGeom prst="rect">
            <a:avLst/>
          </a:prstGeom>
        </p:spPr>
      </p:pic>
    </p:spTree>
    <p:extLst>
      <p:ext uri="{BB962C8B-B14F-4D97-AF65-F5344CB8AC3E}">
        <p14:creationId xmlns:p14="http://schemas.microsoft.com/office/powerpoint/2010/main" val="184768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BD2C3-6B44-81F5-EA8F-7D7015881039}"/>
              </a:ext>
            </a:extLst>
          </p:cNvPr>
          <p:cNvSpPr txBox="1"/>
          <p:nvPr/>
        </p:nvSpPr>
        <p:spPr>
          <a:xfrm>
            <a:off x="587830" y="424543"/>
            <a:ext cx="8763000" cy="923330"/>
          </a:xfrm>
          <a:prstGeom prst="rect">
            <a:avLst/>
          </a:prstGeom>
          <a:noFill/>
        </p:spPr>
        <p:txBody>
          <a:bodyPr wrap="square" rtlCol="0">
            <a:spAutoFit/>
          </a:bodyPr>
          <a:lstStyle/>
          <a:p>
            <a:r>
              <a:rPr lang="en-US" dirty="0"/>
              <a:t>5. Identifies states that have the largest increase in cultivated area for a specific crop between two years</a:t>
            </a:r>
          </a:p>
          <a:p>
            <a:endParaRPr lang="en-US" dirty="0"/>
          </a:p>
        </p:txBody>
      </p:sp>
      <p:sp>
        <p:nvSpPr>
          <p:cNvPr id="4" name="Rectangle: Rounded Corners 3">
            <a:extLst>
              <a:ext uri="{FF2B5EF4-FFF2-40B4-BE49-F238E27FC236}">
                <a16:creationId xmlns:a16="http://schemas.microsoft.com/office/drawing/2014/main" id="{8B15D111-0313-8737-3329-90C547A6D05A}"/>
              </a:ext>
            </a:extLst>
          </p:cNvPr>
          <p:cNvSpPr/>
          <p:nvPr/>
        </p:nvSpPr>
        <p:spPr>
          <a:xfrm>
            <a:off x="435430" y="255814"/>
            <a:ext cx="9067799" cy="999530"/>
          </a:xfrm>
          <a:prstGeom prst="roundRect">
            <a:avLst/>
          </a:prstGeom>
          <a:solidFill>
            <a:schemeClr val="accent1">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CF75E14-12AD-F8E1-963E-33C3843F2344}"/>
              </a:ext>
            </a:extLst>
          </p:cNvPr>
          <p:cNvSpPr/>
          <p:nvPr/>
        </p:nvSpPr>
        <p:spPr>
          <a:xfrm>
            <a:off x="1284514" y="1905000"/>
            <a:ext cx="8371115" cy="441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State _ 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Crop</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crop _ Year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Area</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Area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LAG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Area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State _ 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Crop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crop _ 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Increase _ in _ Area</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Crop _ prod _ study</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Crop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'coconut'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Increase _ in _ Area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18188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a:extLst>
              <a:ext uri="{FF2B5EF4-FFF2-40B4-BE49-F238E27FC236}">
                <a16:creationId xmlns:a16="http://schemas.microsoft.com/office/drawing/2014/main" id="{55A8B129-9285-A487-C766-EDFAB3B35612}"/>
              </a:ext>
            </a:extLst>
          </p:cNvPr>
          <p:cNvSpPr txBox="1"/>
          <p:nvPr/>
        </p:nvSpPr>
        <p:spPr>
          <a:xfrm>
            <a:off x="1253445" y="275936"/>
            <a:ext cx="4299666" cy="833032"/>
          </a:xfrm>
          <a:prstGeom prst="rect">
            <a:avLst/>
          </a:prstGeom>
        </p:spPr>
        <p:txBody>
          <a:bodyPr vert="horz" lIns="91440" tIns="45720" rIns="91440" bIns="45720" rtlCol="0" anchor="b">
            <a:normAutofit lnSpcReduction="10000"/>
          </a:bodyPr>
          <a:lstStyle/>
          <a:p>
            <a:pPr>
              <a:spcBef>
                <a:spcPct val="0"/>
              </a:spcBef>
              <a:spcAft>
                <a:spcPts val="600"/>
              </a:spcAft>
            </a:pPr>
            <a:r>
              <a:rPr lang="en-US" sz="5400" kern="1200" dirty="0">
                <a:solidFill>
                  <a:schemeClr val="accent1"/>
                </a:solidFill>
                <a:latin typeface="+mj-lt"/>
                <a:ea typeface="+mj-ea"/>
                <a:cs typeface="+mj-cs"/>
              </a:rPr>
              <a:t>ANSWER:-</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FCF7852D-7FF3-C1DF-DA58-AF248423A4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0229" y="642257"/>
            <a:ext cx="5943600" cy="5803267"/>
          </a:xfrm>
          <a:prstGeom prst="rect">
            <a:avLst/>
          </a:prstGeom>
        </p:spPr>
      </p:pic>
    </p:spTree>
    <p:extLst>
      <p:ext uri="{BB962C8B-B14F-4D97-AF65-F5344CB8AC3E}">
        <p14:creationId xmlns:p14="http://schemas.microsoft.com/office/powerpoint/2010/main" val="3469628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AB822FA-B455-6DF3-D6DF-D18C31017D25}"/>
              </a:ext>
            </a:extLst>
          </p:cNvPr>
          <p:cNvSpPr/>
          <p:nvPr/>
        </p:nvSpPr>
        <p:spPr>
          <a:xfrm>
            <a:off x="664029" y="511629"/>
            <a:ext cx="11081657" cy="5823857"/>
          </a:xfrm>
          <a:prstGeom prst="roundRect">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00818F-5E1F-56BD-BAB6-12D83B55C7A1}"/>
              </a:ext>
            </a:extLst>
          </p:cNvPr>
          <p:cNvSpPr txBox="1"/>
          <p:nvPr/>
        </p:nvSpPr>
        <p:spPr>
          <a:xfrm>
            <a:off x="4550229" y="740229"/>
            <a:ext cx="4909457" cy="400110"/>
          </a:xfrm>
          <a:prstGeom prst="rect">
            <a:avLst/>
          </a:prstGeom>
          <a:noFill/>
        </p:spPr>
        <p:txBody>
          <a:bodyPr wrap="square" rtlCol="0">
            <a:spAutoFit/>
          </a:bodyPr>
          <a:lstStyle/>
          <a:p>
            <a:r>
              <a:rPr lang="en-US" sz="2000" b="1" dirty="0"/>
              <a:t>RECOMMENDATION</a:t>
            </a:r>
          </a:p>
        </p:txBody>
      </p:sp>
      <p:sp>
        <p:nvSpPr>
          <p:cNvPr id="4" name="TextBox 3">
            <a:extLst>
              <a:ext uri="{FF2B5EF4-FFF2-40B4-BE49-F238E27FC236}">
                <a16:creationId xmlns:a16="http://schemas.microsoft.com/office/drawing/2014/main" id="{EA5B37B1-AC13-89FE-E9BF-F84012112F50}"/>
              </a:ext>
            </a:extLst>
          </p:cNvPr>
          <p:cNvSpPr txBox="1"/>
          <p:nvPr/>
        </p:nvSpPr>
        <p:spPr>
          <a:xfrm>
            <a:off x="1230086" y="1436914"/>
            <a:ext cx="10112828" cy="4401205"/>
          </a:xfrm>
          <a:prstGeom prst="rect">
            <a:avLst/>
          </a:prstGeom>
          <a:noFill/>
        </p:spPr>
        <p:txBody>
          <a:bodyPr wrap="square" rtlCol="0">
            <a:spAutoFit/>
          </a:bodyPr>
          <a:lstStyle/>
          <a:p>
            <a:pPr marL="342900" indent="-342900">
              <a:buClr>
                <a:schemeClr val="accent2">
                  <a:lumMod val="50000"/>
                </a:schemeClr>
              </a:buClr>
              <a:buFont typeface="Wingdings" panose="05000000000000000000" pitchFamily="2" charset="2"/>
              <a:buChar char="v"/>
            </a:pPr>
            <a:r>
              <a:rPr lang="en-US" sz="2000" b="1" dirty="0">
                <a:solidFill>
                  <a:schemeClr val="accent5">
                    <a:lumMod val="50000"/>
                  </a:schemeClr>
                </a:solidFill>
              </a:rPr>
              <a:t>Focus on High-Yield Crops: </a:t>
            </a:r>
            <a:r>
              <a:rPr lang="en-US" sz="2000" dirty="0">
                <a:solidFill>
                  <a:schemeClr val="accent5">
                    <a:lumMod val="50000"/>
                  </a:schemeClr>
                </a:solidFill>
              </a:rPr>
              <a:t>Based on yield efficiency analysis, states should focus on cultivating high-yield crops to maximize productivity and profitability.</a:t>
            </a:r>
          </a:p>
          <a:p>
            <a:pPr marL="342900" indent="-342900">
              <a:buClr>
                <a:schemeClr val="accent2">
                  <a:lumMod val="50000"/>
                </a:schemeClr>
              </a:buClr>
              <a:buFont typeface="Wingdings" panose="05000000000000000000" pitchFamily="2" charset="2"/>
              <a:buChar char="v"/>
            </a:pPr>
            <a:endParaRPr lang="en-US" sz="2000" dirty="0">
              <a:solidFill>
                <a:schemeClr val="accent5">
                  <a:lumMod val="50000"/>
                </a:schemeClr>
              </a:solidFill>
            </a:endParaRPr>
          </a:p>
          <a:p>
            <a:pPr marL="342900" indent="-342900">
              <a:buClr>
                <a:schemeClr val="accent2">
                  <a:lumMod val="50000"/>
                </a:schemeClr>
              </a:buClr>
              <a:buFont typeface="Wingdings" panose="05000000000000000000" pitchFamily="2" charset="2"/>
              <a:buChar char="v"/>
            </a:pPr>
            <a:r>
              <a:rPr lang="en-US" sz="2000" b="1" dirty="0">
                <a:solidFill>
                  <a:schemeClr val="accent5">
                    <a:lumMod val="50000"/>
                  </a:schemeClr>
                </a:solidFill>
              </a:rPr>
              <a:t>Monitor and Support States with High Growth: </a:t>
            </a:r>
            <a:r>
              <a:rPr lang="en-US" sz="2000" dirty="0">
                <a:solidFill>
                  <a:schemeClr val="accent5">
                    <a:lumMod val="50000"/>
                  </a:schemeClr>
                </a:solidFill>
              </a:rPr>
              <a:t>States showing the highest year-over-year production growth should receive support in terms of infrastructure, technology, and financing to sustain growth.</a:t>
            </a:r>
          </a:p>
          <a:p>
            <a:pPr marL="342900" indent="-342900">
              <a:buClr>
                <a:schemeClr val="accent2">
                  <a:lumMod val="50000"/>
                </a:schemeClr>
              </a:buClr>
              <a:buFont typeface="Wingdings" panose="05000000000000000000" pitchFamily="2" charset="2"/>
              <a:buChar char="v"/>
            </a:pPr>
            <a:endParaRPr lang="en-US" sz="2000" dirty="0">
              <a:solidFill>
                <a:schemeClr val="accent5">
                  <a:lumMod val="50000"/>
                </a:schemeClr>
              </a:solidFill>
            </a:endParaRPr>
          </a:p>
          <a:p>
            <a:pPr marL="342900" indent="-342900">
              <a:buClr>
                <a:schemeClr val="accent2">
                  <a:lumMod val="50000"/>
                </a:schemeClr>
              </a:buClr>
              <a:buFont typeface="Wingdings" panose="05000000000000000000" pitchFamily="2" charset="2"/>
              <a:buChar char="v"/>
            </a:pPr>
            <a:r>
              <a:rPr lang="en-US" sz="2000" b="1" dirty="0">
                <a:solidFill>
                  <a:schemeClr val="accent5">
                    <a:lumMod val="50000"/>
                  </a:schemeClr>
                </a:solidFill>
              </a:rPr>
              <a:t>Stabilize Production Variances</a:t>
            </a:r>
            <a:r>
              <a:rPr lang="en-US" sz="2000" dirty="0">
                <a:solidFill>
                  <a:schemeClr val="accent5">
                    <a:lumMod val="50000"/>
                  </a:schemeClr>
                </a:solidFill>
              </a:rPr>
              <a:t>: For crops or states with high variance, stabilizing factors should be introduced, such as better irrigation techniques, pest control, and climate-resilient crop varieties.</a:t>
            </a:r>
          </a:p>
          <a:p>
            <a:pPr marL="342900" indent="-342900">
              <a:buClr>
                <a:schemeClr val="accent2">
                  <a:lumMod val="50000"/>
                </a:schemeClr>
              </a:buClr>
              <a:buFont typeface="Wingdings" panose="05000000000000000000" pitchFamily="2" charset="2"/>
              <a:buChar char="v"/>
            </a:pPr>
            <a:endParaRPr lang="en-US" sz="2000" dirty="0">
              <a:solidFill>
                <a:schemeClr val="accent5">
                  <a:lumMod val="50000"/>
                </a:schemeClr>
              </a:solidFill>
            </a:endParaRPr>
          </a:p>
          <a:p>
            <a:pPr marL="342900" indent="-342900">
              <a:buClr>
                <a:schemeClr val="accent2">
                  <a:lumMod val="50000"/>
                </a:schemeClr>
              </a:buClr>
              <a:buFont typeface="Wingdings" panose="05000000000000000000" pitchFamily="2" charset="2"/>
              <a:buChar char="v"/>
            </a:pPr>
            <a:r>
              <a:rPr lang="en-US" sz="2000" b="1" dirty="0">
                <a:solidFill>
                  <a:schemeClr val="accent5">
                    <a:lumMod val="50000"/>
                  </a:schemeClr>
                </a:solidFill>
              </a:rPr>
              <a:t>Targeted Expansion: </a:t>
            </a:r>
            <a:r>
              <a:rPr lang="en-US" sz="2000" dirty="0">
                <a:solidFill>
                  <a:schemeClr val="accent5">
                    <a:lumMod val="50000"/>
                  </a:schemeClr>
                </a:solidFill>
              </a:rPr>
              <a:t>For states with the largest increase in cultivated areas, further analysis should be conducted to determine if this expansion is sustainable and aligned with market demand.</a:t>
            </a:r>
          </a:p>
        </p:txBody>
      </p:sp>
    </p:spTree>
    <p:extLst>
      <p:ext uri="{BB962C8B-B14F-4D97-AF65-F5344CB8AC3E}">
        <p14:creationId xmlns:p14="http://schemas.microsoft.com/office/powerpoint/2010/main" val="416556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 name="Rectangle: Rounded Corners 5">
            <a:extLst>
              <a:ext uri="{FF2B5EF4-FFF2-40B4-BE49-F238E27FC236}">
                <a16:creationId xmlns:a16="http://schemas.microsoft.com/office/drawing/2014/main" id="{C4E5D875-083C-2D84-4AD3-A91025E93221}"/>
              </a:ext>
            </a:extLst>
          </p:cNvPr>
          <p:cNvSpPr/>
          <p:nvPr/>
        </p:nvSpPr>
        <p:spPr>
          <a:xfrm>
            <a:off x="4063160" y="947057"/>
            <a:ext cx="7366840" cy="5094305"/>
          </a:xfrm>
          <a:prstGeom prst="roundRect">
            <a:avLst/>
          </a:prstGeom>
          <a:solidFill>
            <a:schemeClr val="accent1">
              <a:alpha val="61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 </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2400" b="1" dirty="0">
                <a:solidFill>
                  <a:schemeClr val="tx1">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rPr>
              <a:t>      PROJECT PROBLEM SATEMENT</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pPr>
            <a:r>
              <a:rPr lang="en-US" sz="2000" b="1" dirty="0">
                <a:solidFill>
                  <a:schemeClr val="accent5">
                    <a:lumMod val="50000"/>
                  </a:schemeClr>
                </a:solidFill>
              </a:rPr>
              <a:t>The agricultural sector plays a critical role in the Indian economy, contributing significantly to GDP and providing livelihoods for millions. However, assessing the efficiency of crop production is essential to understand which crops yield the best results, identify patterns in production growth, and highlight areas for improvement.</a:t>
            </a:r>
          </a:p>
        </p:txBody>
      </p:sp>
      <p:pic>
        <p:nvPicPr>
          <p:cNvPr id="5" name="Picture 4" descr="A close up of a green field&#10;&#10;Description automatically generated">
            <a:extLst>
              <a:ext uri="{FF2B5EF4-FFF2-40B4-BE49-F238E27FC236}">
                <a16:creationId xmlns:a16="http://schemas.microsoft.com/office/drawing/2014/main" id="{7651C931-2502-FC58-60D7-117AE349A8F6}"/>
              </a:ext>
            </a:extLst>
          </p:cNvPr>
          <p:cNvPicPr>
            <a:picLocks noChangeAspect="1"/>
          </p:cNvPicPr>
          <p:nvPr/>
        </p:nvPicPr>
        <p:blipFill>
          <a:blip r:embed="rId2">
            <a:extLst>
              <a:ext uri="{28A0092B-C50C-407E-A947-70E740481C1C}">
                <a14:useLocalDpi xmlns:a14="http://schemas.microsoft.com/office/drawing/2010/main" val="0"/>
              </a:ext>
            </a:extLst>
          </a:blip>
          <a:srcRect l="22338" r="23957"/>
          <a:stretch/>
        </p:blipFill>
        <p:spPr>
          <a:xfrm>
            <a:off x="666243" y="1648686"/>
            <a:ext cx="3144597" cy="3882362"/>
          </a:xfrm>
          <a:prstGeom prst="rect">
            <a:avLst/>
          </a:prstGeom>
        </p:spPr>
      </p:pic>
    </p:spTree>
    <p:extLst>
      <p:ext uri="{BB962C8B-B14F-4D97-AF65-F5344CB8AC3E}">
        <p14:creationId xmlns:p14="http://schemas.microsoft.com/office/powerpoint/2010/main" val="3037726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97B1741-797C-64CF-FDD8-DE6221B66A22}"/>
              </a:ext>
            </a:extLst>
          </p:cNvPr>
          <p:cNvSpPr/>
          <p:nvPr/>
        </p:nvSpPr>
        <p:spPr>
          <a:xfrm>
            <a:off x="609600" y="473529"/>
            <a:ext cx="8534399" cy="3815442"/>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385874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Rectangle: Rounded Corners 3">
            <a:extLst>
              <a:ext uri="{FF2B5EF4-FFF2-40B4-BE49-F238E27FC236}">
                <a16:creationId xmlns:a16="http://schemas.microsoft.com/office/drawing/2014/main" id="{D00E863F-A75F-88DB-10B7-DEA481E57213}"/>
              </a:ext>
            </a:extLst>
          </p:cNvPr>
          <p:cNvSpPr/>
          <p:nvPr/>
        </p:nvSpPr>
        <p:spPr>
          <a:xfrm>
            <a:off x="493593" y="197044"/>
            <a:ext cx="4203045" cy="658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a:spcBef>
                <a:spcPct val="0"/>
              </a:spcBef>
              <a:spcAft>
                <a:spcPts val="600"/>
              </a:spcAft>
            </a:pPr>
            <a:r>
              <a:rPr lang="en-US" sz="3600" dirty="0">
                <a:solidFill>
                  <a:schemeClr val="bg1"/>
                </a:solidFill>
                <a:latin typeface="+mj-lt"/>
                <a:ea typeface="+mj-ea"/>
                <a:cs typeface="+mj-cs"/>
              </a:rPr>
              <a:t>PROJECT GOAL:-</a:t>
            </a:r>
          </a:p>
        </p:txBody>
      </p:sp>
      <p:sp>
        <p:nvSpPr>
          <p:cNvPr id="5" name="Rectangle: Rounded Corners 4">
            <a:extLst>
              <a:ext uri="{FF2B5EF4-FFF2-40B4-BE49-F238E27FC236}">
                <a16:creationId xmlns:a16="http://schemas.microsoft.com/office/drawing/2014/main" id="{28BE2117-689A-9A8A-D098-D8D18E84CE4C}"/>
              </a:ext>
            </a:extLst>
          </p:cNvPr>
          <p:cNvSpPr/>
          <p:nvPr/>
        </p:nvSpPr>
        <p:spPr>
          <a:xfrm>
            <a:off x="448733" y="1454727"/>
            <a:ext cx="7333465" cy="48767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endParaRPr lang="en-US" sz="1000" dirty="0">
              <a:solidFill>
                <a:schemeClr val="bg1"/>
              </a:solidFill>
            </a:endParaRPr>
          </a:p>
          <a:p>
            <a:pPr>
              <a:lnSpc>
                <a:spcPct val="90000"/>
              </a:lnSpc>
              <a:spcBef>
                <a:spcPts val="1000"/>
              </a:spcBef>
              <a:buClr>
                <a:schemeClr val="accent1"/>
              </a:buClr>
              <a:buSzPct val="80000"/>
              <a:buFont typeface="Wingdings 3" charset="2"/>
              <a:buChar char=""/>
            </a:pPr>
            <a:endParaRPr lang="en-US" sz="1000" dirty="0">
              <a:solidFill>
                <a:schemeClr val="bg1"/>
              </a:solidFill>
            </a:endParaRPr>
          </a:p>
          <a:p>
            <a:pPr>
              <a:lnSpc>
                <a:spcPct val="90000"/>
              </a:lnSpc>
              <a:spcBef>
                <a:spcPts val="1000"/>
              </a:spcBef>
              <a:buClr>
                <a:schemeClr val="accent1"/>
              </a:buClr>
              <a:buSzPct val="80000"/>
              <a:buFont typeface="Wingdings 3" charset="2"/>
              <a:buChar char=""/>
            </a:pPr>
            <a:r>
              <a:rPr lang="en-US" sz="1600" dirty="0">
                <a:solidFill>
                  <a:schemeClr val="bg2">
                    <a:lumMod val="10000"/>
                  </a:schemeClr>
                </a:solidFill>
              </a:rPr>
              <a:t>The goal of this project is to analyze crop production data from various states and districts in India over multiple years to:</a:t>
            </a:r>
          </a:p>
          <a:p>
            <a:pPr>
              <a:lnSpc>
                <a:spcPct val="90000"/>
              </a:lnSpc>
              <a:spcBef>
                <a:spcPts val="1000"/>
              </a:spcBef>
              <a:buClr>
                <a:schemeClr val="accent1"/>
              </a:buClr>
              <a:buSzPct val="80000"/>
              <a:buFont typeface="Wingdings 3" charset="2"/>
              <a:buChar char=""/>
            </a:pPr>
            <a:r>
              <a:rPr lang="en-US" sz="1600" b="1" dirty="0">
                <a:solidFill>
                  <a:schemeClr val="bg2">
                    <a:lumMod val="10000"/>
                  </a:schemeClr>
                </a:solidFill>
              </a:rPr>
              <a:t>Determine which crops are the most efficient in terms of production yield (production per unit area).</a:t>
            </a:r>
          </a:p>
          <a:p>
            <a:pPr>
              <a:lnSpc>
                <a:spcPct val="90000"/>
              </a:lnSpc>
              <a:spcBef>
                <a:spcPts val="1000"/>
              </a:spcBef>
              <a:buClr>
                <a:schemeClr val="accent1"/>
              </a:buClr>
              <a:buSzPct val="80000"/>
              <a:buFont typeface="Wingdings 3" charset="2"/>
              <a:buChar char=""/>
            </a:pPr>
            <a:r>
              <a:rPr lang="en-US" sz="1600" b="1" dirty="0">
                <a:solidFill>
                  <a:schemeClr val="bg2">
                    <a:lumMod val="10000"/>
                  </a:schemeClr>
                </a:solidFill>
              </a:rPr>
              <a:t>Calculate year-over-year percentage growth in crop production for each state and crop. </a:t>
            </a:r>
          </a:p>
          <a:p>
            <a:pPr>
              <a:lnSpc>
                <a:spcPct val="90000"/>
              </a:lnSpc>
              <a:spcBef>
                <a:spcPts val="1000"/>
              </a:spcBef>
              <a:buClr>
                <a:schemeClr val="accent1"/>
              </a:buClr>
              <a:buSzPct val="80000"/>
              <a:buFont typeface="Wingdings 3" charset="2"/>
              <a:buChar char=""/>
            </a:pPr>
            <a:r>
              <a:rPr lang="en-US" sz="1600" b="1" dirty="0">
                <a:solidFill>
                  <a:schemeClr val="bg2">
                    <a:lumMod val="10000"/>
                  </a:schemeClr>
                </a:solidFill>
              </a:rPr>
              <a:t>Identify the top N states with the highest average crop yield over multiple years.</a:t>
            </a:r>
          </a:p>
          <a:p>
            <a:pPr>
              <a:lnSpc>
                <a:spcPct val="90000"/>
              </a:lnSpc>
              <a:spcBef>
                <a:spcPts val="1000"/>
              </a:spcBef>
              <a:buClr>
                <a:schemeClr val="accent1"/>
              </a:buClr>
              <a:buSzPct val="80000"/>
              <a:buFont typeface="Wingdings 3" charset="2"/>
              <a:buChar char=""/>
            </a:pPr>
            <a:r>
              <a:rPr lang="en-US" sz="1600" b="1" dirty="0">
                <a:solidFill>
                  <a:schemeClr val="bg2">
                    <a:lumMod val="10000"/>
                  </a:schemeClr>
                </a:solidFill>
              </a:rPr>
              <a:t>Assess the variance in crop production across different states and crops to determine stability and consistency.</a:t>
            </a:r>
          </a:p>
          <a:p>
            <a:pPr>
              <a:lnSpc>
                <a:spcPct val="90000"/>
              </a:lnSpc>
              <a:spcBef>
                <a:spcPts val="1000"/>
              </a:spcBef>
              <a:buClr>
                <a:schemeClr val="accent1"/>
              </a:buClr>
              <a:buSzPct val="80000"/>
              <a:buFont typeface="Wingdings 3" charset="2"/>
              <a:buChar char=""/>
            </a:pPr>
            <a:r>
              <a:rPr lang="en-US" sz="1600" b="1" dirty="0">
                <a:solidFill>
                  <a:schemeClr val="bg2">
                    <a:lumMod val="10000"/>
                  </a:schemeClr>
                </a:solidFill>
              </a:rPr>
              <a:t>Identify states with the largest increase in cultivated area for a specific crop between two years.</a:t>
            </a:r>
          </a:p>
          <a:p>
            <a:pPr>
              <a:lnSpc>
                <a:spcPct val="90000"/>
              </a:lnSpc>
              <a:spcBef>
                <a:spcPts val="1000"/>
              </a:spcBef>
              <a:buClr>
                <a:schemeClr val="accent1"/>
              </a:buClr>
              <a:buSzPct val="80000"/>
              <a:buFont typeface="Wingdings 3" charset="2"/>
              <a:buChar char=""/>
            </a:pPr>
            <a:endParaRPr lang="en-US" sz="1000" dirty="0">
              <a:solidFill>
                <a:schemeClr val="bg1"/>
              </a:solidFill>
            </a:endParaRPr>
          </a:p>
          <a:p>
            <a:pPr>
              <a:lnSpc>
                <a:spcPct val="90000"/>
              </a:lnSpc>
              <a:spcBef>
                <a:spcPts val="1000"/>
              </a:spcBef>
              <a:buClr>
                <a:schemeClr val="accent1"/>
              </a:buClr>
              <a:buSzPct val="80000"/>
              <a:buFont typeface="Wingdings 3" charset="2"/>
              <a:buChar char=""/>
            </a:pPr>
            <a:endParaRPr lang="en-US" sz="1000" dirty="0">
              <a:solidFill>
                <a:schemeClr val="bg1"/>
              </a:solidFill>
            </a:endParaRPr>
          </a:p>
          <a:p>
            <a:pPr>
              <a:lnSpc>
                <a:spcPct val="90000"/>
              </a:lnSpc>
              <a:spcBef>
                <a:spcPts val="1000"/>
              </a:spcBef>
              <a:buClr>
                <a:schemeClr val="accent1"/>
              </a:buClr>
              <a:buSzPct val="80000"/>
              <a:buFont typeface="Wingdings 3" charset="2"/>
              <a:buChar char=""/>
            </a:pPr>
            <a:endParaRPr lang="en-US" sz="1000" dirty="0">
              <a:solidFill>
                <a:schemeClr val="bg1"/>
              </a:solidFill>
            </a:endParaRPr>
          </a:p>
          <a:p>
            <a:pPr>
              <a:lnSpc>
                <a:spcPct val="90000"/>
              </a:lnSpc>
              <a:spcBef>
                <a:spcPts val="1000"/>
              </a:spcBef>
              <a:buClr>
                <a:schemeClr val="accent1"/>
              </a:buClr>
              <a:buSzPct val="80000"/>
              <a:buFont typeface="Wingdings 3" charset="2"/>
              <a:buChar char=""/>
            </a:pPr>
            <a:endParaRPr lang="en-US" sz="1000" dirty="0">
              <a:solidFill>
                <a:schemeClr val="bg1"/>
              </a:solidFill>
            </a:endParaRPr>
          </a:p>
        </p:txBody>
      </p:sp>
      <p:pic>
        <p:nvPicPr>
          <p:cNvPr id="3" name="Picture 2" descr="A field of green grass&#10;&#10;Description automatically generated">
            <a:extLst>
              <a:ext uri="{FF2B5EF4-FFF2-40B4-BE49-F238E27FC236}">
                <a16:creationId xmlns:a16="http://schemas.microsoft.com/office/drawing/2014/main" id="{3A6655AD-FD1A-F85B-FFDF-64875FA24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125" y="148714"/>
            <a:ext cx="4038772" cy="2687619"/>
          </a:xfrm>
          <a:prstGeom prst="rect">
            <a:avLst/>
          </a:prstGeom>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7853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close up of rice plants&#10;&#10;Description automatically generated">
            <a:extLst>
              <a:ext uri="{FF2B5EF4-FFF2-40B4-BE49-F238E27FC236}">
                <a16:creationId xmlns:a16="http://schemas.microsoft.com/office/drawing/2014/main" id="{5799D11D-4B4E-4390-BC0F-B10F874F0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2509256"/>
            <a:ext cx="3856774" cy="1928387"/>
          </a:xfrm>
          <a:prstGeom prst="rect">
            <a:avLst/>
          </a:prstGeom>
        </p:spPr>
      </p:pic>
      <p:sp>
        <p:nvSpPr>
          <p:cNvPr id="4" name="Rectangle: Rounded Corners 3">
            <a:extLst>
              <a:ext uri="{FF2B5EF4-FFF2-40B4-BE49-F238E27FC236}">
                <a16:creationId xmlns:a16="http://schemas.microsoft.com/office/drawing/2014/main" id="{D584A537-8FC2-7683-048F-DD47B5F68551}"/>
              </a:ext>
            </a:extLst>
          </p:cNvPr>
          <p:cNvSpPr/>
          <p:nvPr/>
        </p:nvSpPr>
        <p:spPr>
          <a:xfrm>
            <a:off x="5108140" y="1311964"/>
            <a:ext cx="6586574" cy="49430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lnSpc>
                <a:spcPct val="90000"/>
              </a:lnSpc>
              <a:spcBef>
                <a:spcPts val="1000"/>
              </a:spcBef>
              <a:buClr>
                <a:schemeClr val="accent1"/>
              </a:buClr>
              <a:buSzPct val="80000"/>
              <a:buFont typeface="Wingdings 3" charset="2"/>
              <a:buChar char=""/>
            </a:pPr>
            <a:r>
              <a:rPr lang="en-US" sz="2800" dirty="0">
                <a:solidFill>
                  <a:srgbClr val="FFFFFF"/>
                </a:solidFill>
              </a:rPr>
              <a:t>PROJECT OVERVIEW</a:t>
            </a:r>
          </a:p>
          <a:p>
            <a:pPr>
              <a:lnSpc>
                <a:spcPct val="90000"/>
              </a:lnSpc>
              <a:spcBef>
                <a:spcPts val="1000"/>
              </a:spcBef>
              <a:buClr>
                <a:schemeClr val="accent1"/>
              </a:buClr>
              <a:buSzPct val="80000"/>
              <a:buFont typeface="Wingdings 3" charset="2"/>
              <a:buChar char=""/>
            </a:pPr>
            <a:endParaRPr lang="en-US" sz="900" dirty="0">
              <a:solidFill>
                <a:srgbClr val="FFFFFF"/>
              </a:solidFill>
            </a:endParaRPr>
          </a:p>
          <a:p>
            <a:pPr>
              <a:lnSpc>
                <a:spcPct val="90000"/>
              </a:lnSpc>
              <a:spcBef>
                <a:spcPts val="1000"/>
              </a:spcBef>
              <a:buClr>
                <a:schemeClr val="accent1"/>
              </a:buClr>
              <a:buSzPct val="80000"/>
              <a:buFont typeface="Wingdings 3" charset="2"/>
              <a:buChar char=""/>
            </a:pPr>
            <a:r>
              <a:rPr lang="en-US" sz="1600" b="1" dirty="0">
                <a:solidFill>
                  <a:srgbClr val="FFFFFF"/>
                </a:solidFill>
              </a:rPr>
              <a:t>This project will utilize a dataset containing crop production data across different Indian states, districts, and years to derive insights using SQL. The analysis will focus on calculating key performance indicators such as crop yield, production growth, average yield, and area variance. Specific SQL queries will be developed to address the following:</a:t>
            </a:r>
          </a:p>
          <a:p>
            <a:pPr>
              <a:lnSpc>
                <a:spcPct val="90000"/>
              </a:lnSpc>
              <a:spcBef>
                <a:spcPts val="1000"/>
              </a:spcBef>
              <a:buClr>
                <a:schemeClr val="accent1"/>
              </a:buClr>
              <a:buSzPct val="80000"/>
              <a:buFont typeface="Wingdings 3" charset="2"/>
              <a:buChar char=""/>
            </a:pPr>
            <a:endParaRPr lang="en-US" sz="900" dirty="0">
              <a:solidFill>
                <a:srgbClr val="FFFFFF"/>
              </a:solidFill>
            </a:endParaRPr>
          </a:p>
          <a:p>
            <a:pPr marL="342900" indent="-342900">
              <a:lnSpc>
                <a:spcPct val="90000"/>
              </a:lnSpc>
              <a:spcBef>
                <a:spcPts val="1000"/>
              </a:spcBef>
              <a:buClr>
                <a:schemeClr val="accent1"/>
              </a:buClr>
              <a:buSzPct val="80000"/>
              <a:buFont typeface="Wingdings 3" charset="2"/>
              <a:buChar char=""/>
            </a:pPr>
            <a:r>
              <a:rPr lang="en-US" sz="2000" b="1" dirty="0">
                <a:solidFill>
                  <a:srgbClr val="FFFFFF"/>
                </a:solidFill>
              </a:rPr>
              <a:t>Crop Yield Calculation</a:t>
            </a:r>
            <a:r>
              <a:rPr lang="en-US" sz="2000" dirty="0">
                <a:solidFill>
                  <a:srgbClr val="FFFFFF"/>
                </a:solidFill>
              </a:rPr>
              <a:t>: </a:t>
            </a:r>
          </a:p>
          <a:p>
            <a:pPr lvl="1">
              <a:lnSpc>
                <a:spcPct val="90000"/>
              </a:lnSpc>
              <a:spcBef>
                <a:spcPts val="1000"/>
              </a:spcBef>
              <a:buClr>
                <a:schemeClr val="accent1"/>
              </a:buClr>
              <a:buSzPct val="80000"/>
              <a:buFont typeface="Wingdings 3" charset="2"/>
              <a:buChar char=""/>
            </a:pPr>
            <a:r>
              <a:rPr lang="en-US" sz="2000" dirty="0">
                <a:solidFill>
                  <a:srgbClr val="FFFFFF"/>
                </a:solidFill>
              </a:rPr>
              <a:t>2.</a:t>
            </a:r>
            <a:r>
              <a:rPr lang="en-US" sz="2000" b="1" dirty="0">
                <a:solidFill>
                  <a:srgbClr val="FFFFFF"/>
                </a:solidFill>
              </a:rPr>
              <a:t> Year-over-Year Growth Analysis</a:t>
            </a:r>
            <a:r>
              <a:rPr lang="en-US" sz="2000" dirty="0">
                <a:solidFill>
                  <a:srgbClr val="FFFFFF"/>
                </a:solidFill>
              </a:rPr>
              <a:t>:</a:t>
            </a:r>
          </a:p>
          <a:p>
            <a:pPr lvl="1">
              <a:lnSpc>
                <a:spcPct val="90000"/>
              </a:lnSpc>
              <a:spcBef>
                <a:spcPts val="1000"/>
              </a:spcBef>
              <a:buClr>
                <a:schemeClr val="accent1"/>
              </a:buClr>
              <a:buSzPct val="80000"/>
              <a:buFont typeface="Wingdings 3" charset="2"/>
              <a:buChar char=""/>
            </a:pPr>
            <a:r>
              <a:rPr lang="en-US" sz="2000" dirty="0">
                <a:solidFill>
                  <a:srgbClr val="FFFFFF"/>
                </a:solidFill>
              </a:rPr>
              <a:t>3.</a:t>
            </a:r>
            <a:r>
              <a:rPr lang="en-US" sz="2000" b="1" dirty="0">
                <a:solidFill>
                  <a:srgbClr val="FFFFFF"/>
                </a:solidFill>
              </a:rPr>
              <a:t> Top N States by Average Yield</a:t>
            </a:r>
            <a:r>
              <a:rPr lang="en-US" sz="2000" dirty="0">
                <a:solidFill>
                  <a:srgbClr val="FFFFFF"/>
                </a:solidFill>
              </a:rPr>
              <a:t>: </a:t>
            </a:r>
          </a:p>
          <a:p>
            <a:pPr lvl="1">
              <a:lnSpc>
                <a:spcPct val="90000"/>
              </a:lnSpc>
              <a:spcBef>
                <a:spcPts val="1000"/>
              </a:spcBef>
              <a:buClr>
                <a:schemeClr val="accent1"/>
              </a:buClr>
              <a:buSzPct val="80000"/>
              <a:buFont typeface="Wingdings 3" charset="2"/>
              <a:buChar char=""/>
            </a:pPr>
            <a:r>
              <a:rPr lang="en-US" sz="2000" dirty="0">
                <a:solidFill>
                  <a:srgbClr val="FFFFFF"/>
                </a:solidFill>
              </a:rPr>
              <a:t>4.</a:t>
            </a:r>
            <a:r>
              <a:rPr lang="en-US" sz="2000" b="1" dirty="0">
                <a:solidFill>
                  <a:srgbClr val="FFFFFF"/>
                </a:solidFill>
              </a:rPr>
              <a:t> Variance in Production</a:t>
            </a:r>
            <a:r>
              <a:rPr lang="en-US" sz="2000" dirty="0">
                <a:solidFill>
                  <a:srgbClr val="FFFFFF"/>
                </a:solidFill>
              </a:rPr>
              <a:t>:</a:t>
            </a:r>
          </a:p>
          <a:p>
            <a:pPr lvl="1">
              <a:lnSpc>
                <a:spcPct val="90000"/>
              </a:lnSpc>
              <a:spcBef>
                <a:spcPts val="1000"/>
              </a:spcBef>
              <a:buClr>
                <a:schemeClr val="accent1"/>
              </a:buClr>
              <a:buSzPct val="80000"/>
              <a:buFont typeface="Wingdings 3" charset="2"/>
              <a:buChar char=""/>
            </a:pPr>
            <a:r>
              <a:rPr lang="en-US" sz="2000" dirty="0">
                <a:solidFill>
                  <a:srgbClr val="FFFFFF"/>
                </a:solidFill>
              </a:rPr>
              <a:t>5.</a:t>
            </a:r>
            <a:r>
              <a:rPr lang="en-US" sz="2000" b="1" dirty="0">
                <a:solidFill>
                  <a:srgbClr val="FFFFFF"/>
                </a:solidFill>
              </a:rPr>
              <a:t> Cultivated Area Changes</a:t>
            </a:r>
            <a:r>
              <a:rPr lang="en-US" sz="2000" dirty="0">
                <a:solidFill>
                  <a:srgbClr val="FFFFFF"/>
                </a:solidFill>
              </a:rPr>
              <a:t>:</a:t>
            </a:r>
          </a:p>
        </p:txBody>
      </p:sp>
    </p:spTree>
    <p:extLst>
      <p:ext uri="{BB962C8B-B14F-4D97-AF65-F5344CB8AC3E}">
        <p14:creationId xmlns:p14="http://schemas.microsoft.com/office/powerpoint/2010/main" val="60366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584A537-8FC2-7683-048F-DD47B5F68551}"/>
              </a:ext>
            </a:extLst>
          </p:cNvPr>
          <p:cNvSpPr/>
          <p:nvPr/>
        </p:nvSpPr>
        <p:spPr>
          <a:xfrm>
            <a:off x="145775" y="208722"/>
            <a:ext cx="7368208" cy="4416287"/>
          </a:xfrm>
          <a:prstGeom prst="roundRect">
            <a:avLst/>
          </a:prstGeom>
          <a:solidFill>
            <a:schemeClr val="accent3">
              <a:lumMod val="75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Data Description.</a:t>
            </a:r>
          </a:p>
          <a:p>
            <a:pPr algn="ctr"/>
            <a:endParaRPr lang="en-GB" sz="2000" dirty="0"/>
          </a:p>
          <a:p>
            <a:r>
              <a:rPr lang="en-US" sz="2000" b="1" dirty="0">
                <a:solidFill>
                  <a:schemeClr val="accent4">
                    <a:lumMod val="75000"/>
                  </a:schemeClr>
                </a:solidFill>
              </a:rPr>
              <a:t>State Name</a:t>
            </a:r>
            <a:r>
              <a:rPr lang="en-US" sz="2000" dirty="0">
                <a:solidFill>
                  <a:schemeClr val="accent4">
                    <a:lumMod val="75000"/>
                  </a:schemeClr>
                </a:solidFill>
              </a:rPr>
              <a:t>: </a:t>
            </a:r>
            <a:r>
              <a:rPr lang="en-US" sz="2000" dirty="0"/>
              <a:t>Name of the state where the crop was grown.</a:t>
            </a:r>
          </a:p>
          <a:p>
            <a:r>
              <a:rPr lang="en-US" sz="2000" b="1" dirty="0">
                <a:solidFill>
                  <a:schemeClr val="accent4">
                    <a:lumMod val="75000"/>
                  </a:schemeClr>
                </a:solidFill>
              </a:rPr>
              <a:t>District Name</a:t>
            </a:r>
            <a:r>
              <a:rPr lang="en-US" sz="2000" dirty="0">
                <a:solidFill>
                  <a:schemeClr val="accent4">
                    <a:lumMod val="75000"/>
                  </a:schemeClr>
                </a:solidFill>
              </a:rPr>
              <a:t>: </a:t>
            </a:r>
            <a:r>
              <a:rPr lang="en-US" sz="2000" dirty="0"/>
              <a:t>District within the state.</a:t>
            </a:r>
          </a:p>
          <a:p>
            <a:r>
              <a:rPr lang="en-US" sz="2000" b="1" dirty="0">
                <a:solidFill>
                  <a:schemeClr val="accent4">
                    <a:lumMod val="75000"/>
                  </a:schemeClr>
                </a:solidFill>
              </a:rPr>
              <a:t>Crop Year</a:t>
            </a:r>
            <a:r>
              <a:rPr lang="en-US" sz="2000" dirty="0">
                <a:solidFill>
                  <a:schemeClr val="accent4">
                    <a:lumMod val="75000"/>
                  </a:schemeClr>
                </a:solidFill>
              </a:rPr>
              <a:t>: </a:t>
            </a:r>
            <a:r>
              <a:rPr lang="en-US" sz="2000" dirty="0"/>
              <a:t>Year of crop production.</a:t>
            </a:r>
          </a:p>
          <a:p>
            <a:r>
              <a:rPr lang="en-US" sz="2000" b="1" dirty="0">
                <a:solidFill>
                  <a:schemeClr val="accent4">
                    <a:lumMod val="75000"/>
                  </a:schemeClr>
                </a:solidFill>
              </a:rPr>
              <a:t>Season</a:t>
            </a:r>
            <a:r>
              <a:rPr lang="en-US" sz="2000" dirty="0">
                <a:solidFill>
                  <a:schemeClr val="accent4">
                    <a:lumMod val="75000"/>
                  </a:schemeClr>
                </a:solidFill>
              </a:rPr>
              <a:t>: </a:t>
            </a:r>
            <a:r>
              <a:rPr lang="en-US" sz="2000" dirty="0"/>
              <a:t>Season in which the crop was grown (e.g., Kharif, Whole Year).</a:t>
            </a:r>
          </a:p>
          <a:p>
            <a:r>
              <a:rPr lang="en-US" sz="2000" b="1" dirty="0">
                <a:solidFill>
                  <a:schemeClr val="accent4">
                    <a:lumMod val="75000"/>
                  </a:schemeClr>
                </a:solidFill>
              </a:rPr>
              <a:t>Crop</a:t>
            </a:r>
            <a:r>
              <a:rPr lang="en-US" sz="2000" dirty="0">
                <a:solidFill>
                  <a:schemeClr val="accent4">
                    <a:lumMod val="75000"/>
                  </a:schemeClr>
                </a:solidFill>
              </a:rPr>
              <a:t>: </a:t>
            </a:r>
            <a:r>
              <a:rPr lang="en-US" sz="2000" dirty="0"/>
              <a:t>Type of crop produced.</a:t>
            </a:r>
          </a:p>
          <a:p>
            <a:r>
              <a:rPr lang="en-US" sz="2000" b="1" dirty="0">
                <a:solidFill>
                  <a:schemeClr val="accent4">
                    <a:lumMod val="75000"/>
                  </a:schemeClr>
                </a:solidFill>
              </a:rPr>
              <a:t>Area</a:t>
            </a:r>
            <a:r>
              <a:rPr lang="en-US" sz="2000" dirty="0">
                <a:solidFill>
                  <a:schemeClr val="accent4">
                    <a:lumMod val="75000"/>
                  </a:schemeClr>
                </a:solidFill>
              </a:rPr>
              <a:t>: </a:t>
            </a:r>
            <a:r>
              <a:rPr lang="en-US" sz="2000" dirty="0"/>
              <a:t>The area (presumably in hectares) used for cultivation.</a:t>
            </a:r>
          </a:p>
          <a:p>
            <a:r>
              <a:rPr lang="en-US" sz="2000" b="1" dirty="0">
                <a:solidFill>
                  <a:schemeClr val="accent4">
                    <a:lumMod val="75000"/>
                  </a:schemeClr>
                </a:solidFill>
              </a:rPr>
              <a:t>Production</a:t>
            </a:r>
            <a:r>
              <a:rPr lang="en-US" sz="2000" dirty="0">
                <a:solidFill>
                  <a:schemeClr val="accent4">
                    <a:lumMod val="75000"/>
                  </a:schemeClr>
                </a:solidFill>
              </a:rPr>
              <a:t>: </a:t>
            </a:r>
            <a:r>
              <a:rPr lang="en-US" sz="2000" dirty="0"/>
              <a:t>The crop production output (presumably in metric tons).</a:t>
            </a:r>
          </a:p>
          <a:p>
            <a:pPr algn="ctr"/>
            <a:endParaRPr lang="en-US" sz="1600" dirty="0">
              <a:latin typeface="Arial Nova" panose="020F0502020204030204" pitchFamily="34" charset="0"/>
            </a:endParaRPr>
          </a:p>
        </p:txBody>
      </p:sp>
      <p:sp>
        <p:nvSpPr>
          <p:cNvPr id="6" name="Oval 5">
            <a:extLst>
              <a:ext uri="{FF2B5EF4-FFF2-40B4-BE49-F238E27FC236}">
                <a16:creationId xmlns:a16="http://schemas.microsoft.com/office/drawing/2014/main" id="{E2FA0D51-231B-56FB-506B-0D5ABC85EFE3}"/>
              </a:ext>
            </a:extLst>
          </p:cNvPr>
          <p:cNvSpPr/>
          <p:nvPr/>
        </p:nvSpPr>
        <p:spPr>
          <a:xfrm>
            <a:off x="8600661" y="662609"/>
            <a:ext cx="3127513" cy="1378226"/>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TOOLS USED</a:t>
            </a:r>
          </a:p>
        </p:txBody>
      </p:sp>
      <p:pic>
        <p:nvPicPr>
          <p:cNvPr id="8" name="Picture 7" descr="A logo for a microsoft server&#10;&#10;Description automatically generated">
            <a:extLst>
              <a:ext uri="{FF2B5EF4-FFF2-40B4-BE49-F238E27FC236}">
                <a16:creationId xmlns:a16="http://schemas.microsoft.com/office/drawing/2014/main" id="{BD839DBC-B9AE-1D4B-B7FF-8668547FA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983" y="2388291"/>
            <a:ext cx="4532242" cy="4184787"/>
          </a:xfrm>
          <a:prstGeom prst="rect">
            <a:avLst/>
          </a:prstGeom>
        </p:spPr>
      </p:pic>
      <p:pic>
        <p:nvPicPr>
          <p:cNvPr id="11" name="Picture 10" descr="A close up of grass&#10;&#10;Description automatically generated">
            <a:extLst>
              <a:ext uri="{FF2B5EF4-FFF2-40B4-BE49-F238E27FC236}">
                <a16:creationId xmlns:a16="http://schemas.microsoft.com/office/drawing/2014/main" id="{56E32400-94ED-70F2-B87B-77472F5F0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3" y="4784035"/>
            <a:ext cx="4903304" cy="1981200"/>
          </a:xfrm>
          <a:prstGeom prst="rect">
            <a:avLst/>
          </a:prstGeom>
        </p:spPr>
      </p:pic>
    </p:spTree>
    <p:extLst>
      <p:ext uri="{BB962C8B-B14F-4D97-AF65-F5344CB8AC3E}">
        <p14:creationId xmlns:p14="http://schemas.microsoft.com/office/powerpoint/2010/main" val="19100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85E1D-719E-C269-D95C-B5696D6173C8}"/>
              </a:ext>
            </a:extLst>
          </p:cNvPr>
          <p:cNvSpPr txBox="1"/>
          <p:nvPr/>
        </p:nvSpPr>
        <p:spPr>
          <a:xfrm>
            <a:off x="435428" y="500742"/>
            <a:ext cx="6868885" cy="523220"/>
          </a:xfrm>
          <a:prstGeom prst="rect">
            <a:avLst/>
          </a:prstGeom>
          <a:noFill/>
        </p:spPr>
        <p:txBody>
          <a:bodyPr wrap="square" rtlCol="0">
            <a:spAutoFit/>
          </a:bodyPr>
          <a:lstStyle/>
          <a:p>
            <a:r>
              <a:rPr lang="en-GB" sz="2800" dirty="0">
                <a:solidFill>
                  <a:schemeClr val="accent2">
                    <a:lumMod val="75000"/>
                  </a:schemeClr>
                </a:solidFill>
              </a:rPr>
              <a:t>Insights I need to find in SQL</a:t>
            </a:r>
            <a:endParaRPr lang="en-US" sz="2800" dirty="0">
              <a:solidFill>
                <a:schemeClr val="accent2">
                  <a:lumMod val="75000"/>
                </a:schemeClr>
              </a:solidFill>
            </a:endParaRPr>
          </a:p>
        </p:txBody>
      </p:sp>
      <p:sp>
        <p:nvSpPr>
          <p:cNvPr id="3" name="TextBox 2">
            <a:extLst>
              <a:ext uri="{FF2B5EF4-FFF2-40B4-BE49-F238E27FC236}">
                <a16:creationId xmlns:a16="http://schemas.microsoft.com/office/drawing/2014/main" id="{12C7E325-7A9E-B3F5-5A53-491356EC757E}"/>
              </a:ext>
            </a:extLst>
          </p:cNvPr>
          <p:cNvSpPr txBox="1"/>
          <p:nvPr/>
        </p:nvSpPr>
        <p:spPr>
          <a:xfrm>
            <a:off x="903514" y="1524000"/>
            <a:ext cx="8414657" cy="3754874"/>
          </a:xfrm>
          <a:prstGeom prst="rect">
            <a:avLst/>
          </a:prstGeom>
          <a:noFill/>
        </p:spPr>
        <p:txBody>
          <a:bodyPr wrap="square" rtlCol="0">
            <a:spAutoFit/>
          </a:bodyPr>
          <a:lstStyle/>
          <a:p>
            <a:pPr marL="342900" indent="-342900">
              <a:buFont typeface="+mj-lt"/>
              <a:buAutoNum type="arabicPeriod"/>
            </a:pPr>
            <a:r>
              <a:rPr lang="en-US" sz="2000" dirty="0">
                <a:solidFill>
                  <a:schemeClr val="accent2">
                    <a:lumMod val="75000"/>
                  </a:schemeClr>
                </a:solidFill>
              </a:rPr>
              <a:t>Calculate crop yield (production per unit area) to assess which crops are the most efficient in production.</a:t>
            </a:r>
          </a:p>
          <a:p>
            <a:pPr marL="342900" indent="-342900">
              <a:buFont typeface="+mj-lt"/>
              <a:buAutoNum type="arabicPeriod"/>
            </a:pPr>
            <a:r>
              <a:rPr lang="en-US" sz="2000" dirty="0">
                <a:solidFill>
                  <a:schemeClr val="accent2">
                    <a:lumMod val="75000"/>
                  </a:schemeClr>
                </a:solidFill>
              </a:rPr>
              <a:t>calculates the year-over-year percentage growth in crop production for each state and crop.</a:t>
            </a:r>
          </a:p>
          <a:p>
            <a:pPr marL="342900" indent="-342900">
              <a:buFont typeface="+mj-lt"/>
              <a:buAutoNum type="arabicPeriod"/>
            </a:pPr>
            <a:r>
              <a:rPr lang="en-US" sz="2000" dirty="0">
                <a:solidFill>
                  <a:schemeClr val="accent2">
                    <a:lumMod val="75000"/>
                  </a:schemeClr>
                </a:solidFill>
              </a:rPr>
              <a:t>calculates each state's average yield (production per area) and identifies the top N states with the highest average yield over multiple years.</a:t>
            </a:r>
          </a:p>
          <a:p>
            <a:pPr marL="342900" indent="-342900">
              <a:buFont typeface="+mj-lt"/>
              <a:buAutoNum type="arabicPeriod"/>
            </a:pPr>
            <a:r>
              <a:rPr lang="en-US" sz="2000" dirty="0">
                <a:solidFill>
                  <a:schemeClr val="accent2">
                    <a:lumMod val="75000"/>
                  </a:schemeClr>
                </a:solidFill>
              </a:rPr>
              <a:t>calculates the variance in production across different crops and states. (tip: use </a:t>
            </a:r>
            <a:r>
              <a:rPr lang="en-US" sz="2000" b="1" dirty="0">
                <a:solidFill>
                  <a:schemeClr val="accent2">
                    <a:lumMod val="75000"/>
                  </a:schemeClr>
                </a:solidFill>
              </a:rPr>
              <a:t>VAR function)</a:t>
            </a:r>
            <a:r>
              <a:rPr lang="en-US" sz="2000" dirty="0">
                <a:solidFill>
                  <a:schemeClr val="accent2">
                    <a:lumMod val="75000"/>
                  </a:schemeClr>
                </a:solidFill>
              </a:rPr>
              <a:t>.</a:t>
            </a:r>
          </a:p>
          <a:p>
            <a:pPr marL="342900" indent="-342900">
              <a:buFont typeface="+mj-lt"/>
              <a:buAutoNum type="arabicPeriod"/>
            </a:pPr>
            <a:r>
              <a:rPr lang="en-US" sz="2000" dirty="0">
                <a:solidFill>
                  <a:schemeClr val="accent2">
                    <a:lumMod val="75000"/>
                  </a:schemeClr>
                </a:solidFill>
              </a:rPr>
              <a:t>Identifies states that have the largest increase in cultivated area for a specific crop between two years</a:t>
            </a:r>
          </a:p>
          <a:p>
            <a:endParaRPr lang="en-US" dirty="0"/>
          </a:p>
        </p:txBody>
      </p:sp>
    </p:spTree>
    <p:extLst>
      <p:ext uri="{BB962C8B-B14F-4D97-AF65-F5344CB8AC3E}">
        <p14:creationId xmlns:p14="http://schemas.microsoft.com/office/powerpoint/2010/main" val="381785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DE99B8D-D481-ECDD-A28D-21E800D63E3D}"/>
              </a:ext>
            </a:extLst>
          </p:cNvPr>
          <p:cNvSpPr/>
          <p:nvPr/>
        </p:nvSpPr>
        <p:spPr>
          <a:xfrm>
            <a:off x="751114" y="435429"/>
            <a:ext cx="8153400" cy="1567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ADLaM Display" panose="02010000000000000000" pitchFamily="2" charset="0"/>
                <a:ea typeface="ADLaM Display" panose="02010000000000000000" pitchFamily="2" charset="0"/>
                <a:cs typeface="ADLaM Display" panose="02010000000000000000" pitchFamily="2" charset="0"/>
              </a:rPr>
              <a:t>CREATE DATABASE AND LOAD THE FILE IN MICROSOFT SQL SERVER</a:t>
            </a:r>
          </a:p>
        </p:txBody>
      </p:sp>
      <p:sp>
        <p:nvSpPr>
          <p:cNvPr id="4" name="Rectangle: Rounded Corners 3">
            <a:extLst>
              <a:ext uri="{FF2B5EF4-FFF2-40B4-BE49-F238E27FC236}">
                <a16:creationId xmlns:a16="http://schemas.microsoft.com/office/drawing/2014/main" id="{BA5112F7-8A59-C5BD-9994-B705996BA9D4}"/>
              </a:ext>
            </a:extLst>
          </p:cNvPr>
          <p:cNvSpPr/>
          <p:nvPr/>
        </p:nvSpPr>
        <p:spPr>
          <a:xfrm>
            <a:off x="968829" y="2569029"/>
            <a:ext cx="8937171" cy="3276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rgbClr val="0000FF"/>
                </a:solidFill>
                <a:latin typeface="Consolas" panose="020B0609020204030204" pitchFamily="49" charset="0"/>
              </a:rPr>
              <a:t>create</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database</a:t>
            </a:r>
            <a:r>
              <a:rPr lang="en-US" sz="3600" dirty="0">
                <a:solidFill>
                  <a:srgbClr val="000000"/>
                </a:solidFill>
                <a:latin typeface="Consolas" panose="020B0609020204030204" pitchFamily="49" charset="0"/>
              </a:rPr>
              <a:t> learn bay</a:t>
            </a:r>
            <a:r>
              <a:rPr lang="en-US" sz="3600" dirty="0">
                <a:solidFill>
                  <a:srgbClr val="80808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select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from</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Crop _ prod _ study</a:t>
            </a:r>
            <a:r>
              <a:rPr lang="en-US" sz="3600" dirty="0">
                <a:solidFill>
                  <a:srgbClr val="808080"/>
                </a:solidFill>
                <a:latin typeface="Consolas" panose="020B0609020204030204" pitchFamily="49" charset="0"/>
              </a:rPr>
              <a:t>;</a:t>
            </a:r>
            <a:r>
              <a:rPr lang="en-US" sz="3600" dirty="0">
                <a:solidFill>
                  <a:srgbClr val="000000"/>
                </a:solidFill>
                <a:latin typeface="Consolas" panose="020B0609020204030204" pitchFamily="49" charset="0"/>
              </a:rPr>
              <a:t> </a:t>
            </a:r>
            <a:endParaRPr lang="en-US" sz="3600" dirty="0"/>
          </a:p>
        </p:txBody>
      </p:sp>
    </p:spTree>
    <p:extLst>
      <p:ext uri="{BB962C8B-B14F-4D97-AF65-F5344CB8AC3E}">
        <p14:creationId xmlns:p14="http://schemas.microsoft.com/office/powerpoint/2010/main" val="124253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2" name="Rectangle 5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7E10178-FC5E-05C8-F507-55AC43717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03" y="480060"/>
            <a:ext cx="9057460" cy="6143374"/>
          </a:xfrm>
          <a:prstGeom prst="rect">
            <a:avLst/>
          </a:prstGeom>
        </p:spPr>
      </p:pic>
    </p:spTree>
    <p:extLst>
      <p:ext uri="{BB962C8B-B14F-4D97-AF65-F5344CB8AC3E}">
        <p14:creationId xmlns:p14="http://schemas.microsoft.com/office/powerpoint/2010/main" val="157709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BD2C3-6B44-81F5-EA8F-7D7015881039}"/>
              </a:ext>
            </a:extLst>
          </p:cNvPr>
          <p:cNvSpPr txBox="1"/>
          <p:nvPr/>
        </p:nvSpPr>
        <p:spPr>
          <a:xfrm>
            <a:off x="587830" y="424543"/>
            <a:ext cx="8763000" cy="923330"/>
          </a:xfrm>
          <a:prstGeom prst="rect">
            <a:avLst/>
          </a:prstGeom>
          <a:noFill/>
        </p:spPr>
        <p:txBody>
          <a:bodyPr wrap="square" rtlCol="0">
            <a:spAutoFit/>
          </a:bodyPr>
          <a:lstStyle/>
          <a:p>
            <a:pPr marL="342900" indent="-342900">
              <a:buFont typeface="+mj-lt"/>
              <a:buAutoNum type="arabicPeriod"/>
            </a:pPr>
            <a:r>
              <a:rPr lang="en-US" sz="1800" b="1" dirty="0">
                <a:solidFill>
                  <a:schemeClr val="accent2">
                    <a:lumMod val="75000"/>
                  </a:schemeClr>
                </a:solidFill>
              </a:rPr>
              <a:t>Calculate crop yield (production per unit area) to assess which crops are the most efficient in production.</a:t>
            </a:r>
          </a:p>
          <a:p>
            <a:endParaRPr lang="en-US" dirty="0"/>
          </a:p>
        </p:txBody>
      </p:sp>
      <p:sp>
        <p:nvSpPr>
          <p:cNvPr id="4" name="Rectangle: Rounded Corners 3">
            <a:extLst>
              <a:ext uri="{FF2B5EF4-FFF2-40B4-BE49-F238E27FC236}">
                <a16:creationId xmlns:a16="http://schemas.microsoft.com/office/drawing/2014/main" id="{8B15D111-0313-8737-3329-90C547A6D05A}"/>
              </a:ext>
            </a:extLst>
          </p:cNvPr>
          <p:cNvSpPr/>
          <p:nvPr/>
        </p:nvSpPr>
        <p:spPr>
          <a:xfrm>
            <a:off x="587830" y="348343"/>
            <a:ext cx="9067799" cy="999530"/>
          </a:xfrm>
          <a:prstGeom prst="roundRect">
            <a:avLst/>
          </a:prstGeom>
          <a:solidFill>
            <a:schemeClr val="accent1">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CF75E14-12AD-F8E1-963E-33C3843F2344}"/>
              </a:ext>
            </a:extLst>
          </p:cNvPr>
          <p:cNvSpPr/>
          <p:nvPr/>
        </p:nvSpPr>
        <p:spPr>
          <a:xfrm>
            <a:off x="1284514" y="1905000"/>
            <a:ext cx="8371115" cy="441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Crop</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State _ Name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Crop _ Year</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SUM</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Production</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NULLIF</a:t>
            </a:r>
            <a:r>
              <a:rPr lang="en-US" sz="2000" dirty="0">
                <a:solidFill>
                  <a:srgbClr val="808080"/>
                </a:solidFill>
                <a:latin typeface="Consolas" panose="020B0609020204030204" pitchFamily="49" charset="0"/>
              </a:rPr>
              <a:t>(</a:t>
            </a:r>
            <a:r>
              <a:rPr lang="en-US" sz="2000" dirty="0">
                <a:solidFill>
                  <a:srgbClr val="FF00FF"/>
                </a:solidFill>
                <a:latin typeface="Consolas" panose="020B0609020204030204" pitchFamily="49" charset="0"/>
              </a:rPr>
              <a:t>SUM</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Area</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0</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Crop _ Yield</a:t>
            </a:r>
          </a:p>
          <a:p>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Crop _ prod _ study</a:t>
            </a:r>
          </a:p>
          <a:p>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Crop</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State _ Name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Crop _ Year</a:t>
            </a:r>
          </a:p>
          <a:p>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Crop _ Yield </a:t>
            </a:r>
            <a:r>
              <a:rPr lang="en-US" sz="2000" dirty="0">
                <a:solidFill>
                  <a:srgbClr val="0000FF"/>
                </a:solidFill>
                <a:latin typeface="Consolas" panose="020B0609020204030204" pitchFamily="49" charset="0"/>
              </a:rPr>
              <a:t>DESC</a:t>
            </a:r>
            <a:r>
              <a:rPr lang="en-US" sz="2000" dirty="0">
                <a:solidFill>
                  <a:srgbClr val="80808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106935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040D593ED362469DB1CB6333BC2926" ma:contentTypeVersion="5" ma:contentTypeDescription="Create a new document." ma:contentTypeScope="" ma:versionID="354f026e8212464e23985f14c952835f">
  <xsd:schema xmlns:xsd="http://www.w3.org/2001/XMLSchema" xmlns:xs="http://www.w3.org/2001/XMLSchema" xmlns:p="http://schemas.microsoft.com/office/2006/metadata/properties" xmlns:ns3="91bc4a7c-5993-4065-ab1e-9842e9542880" targetNamespace="http://schemas.microsoft.com/office/2006/metadata/properties" ma:root="true" ma:fieldsID="c7602c2df45fbc05b55229fda7d98545" ns3:_="">
    <xsd:import namespace="91bc4a7c-5993-4065-ab1e-9842e954288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c4a7c-5993-4065-ab1e-9842e954288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A65D50-785C-4169-8D69-8033013F0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bc4a7c-5993-4065-ab1e-9842e95428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DA9C0B-089D-4180-ADCD-9EB9B5E74091}">
  <ds:schemaRefs>
    <ds:schemaRef ds:uri="http://schemas.microsoft.com/sharepoint/v3/contenttype/forms"/>
  </ds:schemaRefs>
</ds:datastoreItem>
</file>

<file path=customXml/itemProps3.xml><?xml version="1.0" encoding="utf-8"?>
<ds:datastoreItem xmlns:ds="http://schemas.openxmlformats.org/officeDocument/2006/customXml" ds:itemID="{B16BF584-7F39-405F-B409-F87E2263E5C6}">
  <ds:schemaRefs>
    <ds:schemaRef ds:uri="91bc4a7c-5993-4065-ab1e-9842e9542880"/>
    <ds:schemaRef ds:uri="http://www.w3.org/XML/1998/namespace"/>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Facet</Template>
  <TotalTime>180</TotalTime>
  <Words>1047</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ADLaM Display</vt:lpstr>
      <vt:lpstr>Arial</vt:lpstr>
      <vt:lpstr>Arial Nova</vt:lpstr>
      <vt:lpstr>Consolas</vt:lpstr>
      <vt:lpstr>Trebuchet MS</vt:lpstr>
      <vt:lpstr>Wingdings</vt:lpstr>
      <vt:lpstr>Wingdings 3</vt:lpstr>
      <vt:lpstr>Facet</vt:lpstr>
      <vt:lpstr>INDIAN CROP PRODUCTION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Winters</dc:creator>
  <cp:lastModifiedBy>Biswajit  maith</cp:lastModifiedBy>
  <cp:revision>4</cp:revision>
  <dcterms:created xsi:type="dcterms:W3CDTF">2024-10-08T03:32:56Z</dcterms:created>
  <dcterms:modified xsi:type="dcterms:W3CDTF">2024-10-10T03:37:55Z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0x0101000F040D593ED362469DB1CB6333BC2926</vt:lpwstr>
  </property>
</Properties>
</file>