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0" r:id="rId5"/>
    <p:sldId id="311" r:id="rId6"/>
    <p:sldId id="309" r:id="rId7"/>
    <p:sldId id="312" r:id="rId8"/>
    <p:sldId id="306" r:id="rId9"/>
    <p:sldId id="315" r:id="rId10"/>
    <p:sldId id="316" r:id="rId11"/>
    <p:sldId id="317" r:id="rId12"/>
    <p:sldId id="318" r:id="rId13"/>
    <p:sldId id="319" r:id="rId14"/>
    <p:sldId id="320" r:id="rId15"/>
    <p:sldId id="305" r:id="rId16"/>
    <p:sldId id="321"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7" d="100"/>
          <a:sy n="87" d="100"/>
        </p:scale>
        <p:origin x="28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10/13/2024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10/13/2024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mt="50000"/>
          </a:blip>
          <a:srcRect/>
          <a:stretch/>
        </p:blipFill>
        <p:spPr>
          <a:xfrm>
            <a:off x="0" y="0"/>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1199909" y="811192"/>
            <a:ext cx="9792182" cy="2187616"/>
          </a:xfrm>
        </p:spPr>
        <p:txBody>
          <a:bodyPr/>
          <a:lstStyle/>
          <a:p>
            <a:r>
              <a:rPr lang="en-US" dirty="0"/>
              <a:t>INDIAN CROP YIELD PRODUCTION ANALYSIS </a:t>
            </a:r>
          </a:p>
        </p:txBody>
      </p:sp>
      <p:sp>
        <p:nvSpPr>
          <p:cNvPr id="2" name="TextBox 1">
            <a:extLst>
              <a:ext uri="{FF2B5EF4-FFF2-40B4-BE49-F238E27FC236}">
                <a16:creationId xmlns:a16="http://schemas.microsoft.com/office/drawing/2014/main" id="{87A71980-DE72-D427-CE4A-972224509DF4}"/>
              </a:ext>
            </a:extLst>
          </p:cNvPr>
          <p:cNvSpPr txBox="1"/>
          <p:nvPr/>
        </p:nvSpPr>
        <p:spPr>
          <a:xfrm>
            <a:off x="7660640" y="4043680"/>
            <a:ext cx="3931920" cy="369332"/>
          </a:xfrm>
          <a:prstGeom prst="rect">
            <a:avLst/>
          </a:prstGeom>
          <a:noFill/>
        </p:spPr>
        <p:txBody>
          <a:bodyPr wrap="square" rtlCol="0">
            <a:spAutoFit/>
          </a:bodyPr>
          <a:lstStyle/>
          <a:p>
            <a:r>
              <a:rPr lang="en-US" b="1"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PRESENTED BY</a:t>
            </a:r>
          </a:p>
        </p:txBody>
      </p:sp>
      <p:sp>
        <p:nvSpPr>
          <p:cNvPr id="3" name="TextBox 2">
            <a:extLst>
              <a:ext uri="{FF2B5EF4-FFF2-40B4-BE49-F238E27FC236}">
                <a16:creationId xmlns:a16="http://schemas.microsoft.com/office/drawing/2014/main" id="{98011865-D37D-8CCB-0F2C-DEF2ED54FBD1}"/>
              </a:ext>
            </a:extLst>
          </p:cNvPr>
          <p:cNvSpPr txBox="1"/>
          <p:nvPr/>
        </p:nvSpPr>
        <p:spPr>
          <a:xfrm>
            <a:off x="7183120" y="4551680"/>
            <a:ext cx="4551680" cy="584775"/>
          </a:xfrm>
          <a:prstGeom prst="rect">
            <a:avLst/>
          </a:prstGeom>
          <a:noFill/>
        </p:spPr>
        <p:txBody>
          <a:bodyPr wrap="square" rtlCol="0">
            <a:spAutoFit/>
          </a:bodyPr>
          <a:lstStyle/>
          <a:p>
            <a:r>
              <a:rPr lang="en-US" sz="3200" b="1" dirty="0">
                <a:solidFill>
                  <a:schemeClr val="accent3">
                    <a:lumMod val="75000"/>
                  </a:schemeClr>
                </a:solidFill>
              </a:rPr>
              <a:t>BISWAJIT MAITY</a:t>
            </a:r>
          </a:p>
        </p:txBody>
      </p:sp>
      <p:sp>
        <p:nvSpPr>
          <p:cNvPr id="6" name="TextBox 5">
            <a:extLst>
              <a:ext uri="{FF2B5EF4-FFF2-40B4-BE49-F238E27FC236}">
                <a16:creationId xmlns:a16="http://schemas.microsoft.com/office/drawing/2014/main" id="{6B3999E0-7E48-3402-061C-E9B24291B501}"/>
              </a:ext>
            </a:extLst>
          </p:cNvPr>
          <p:cNvSpPr txBox="1"/>
          <p:nvPr/>
        </p:nvSpPr>
        <p:spPr>
          <a:xfrm>
            <a:off x="6329680" y="5254803"/>
            <a:ext cx="4978400" cy="400110"/>
          </a:xfrm>
          <a:prstGeom prst="rect">
            <a:avLst/>
          </a:prstGeom>
          <a:noFill/>
        </p:spPr>
        <p:txBody>
          <a:bodyPr wrap="square" rtlCol="0">
            <a:spAutoFit/>
          </a:bodyPr>
          <a:lstStyle/>
          <a:p>
            <a:r>
              <a:rPr lang="en-US" dirty="0"/>
              <a:t>                        </a:t>
            </a:r>
            <a:r>
              <a:rPr lang="en-US" sz="2000" dirty="0">
                <a:solidFill>
                  <a:schemeClr val="accent1">
                    <a:lumMod val="75000"/>
                  </a:schemeClr>
                </a:solidFill>
                <a:latin typeface="Amasis MT Pro Black" panose="020F0502020204030204" pitchFamily="18" charset="0"/>
              </a:rPr>
              <a:t>DATA ANALYST</a:t>
            </a:r>
          </a:p>
        </p:txBody>
      </p:sp>
      <p:sp>
        <p:nvSpPr>
          <p:cNvPr id="8" name="TextBox 7">
            <a:extLst>
              <a:ext uri="{FF2B5EF4-FFF2-40B4-BE49-F238E27FC236}">
                <a16:creationId xmlns:a16="http://schemas.microsoft.com/office/drawing/2014/main" id="{5BDF71E4-4846-60BB-6ED5-0C49A5242DCA}"/>
              </a:ext>
            </a:extLst>
          </p:cNvPr>
          <p:cNvSpPr txBox="1"/>
          <p:nvPr/>
        </p:nvSpPr>
        <p:spPr>
          <a:xfrm>
            <a:off x="6807200" y="5781218"/>
            <a:ext cx="6096000" cy="369332"/>
          </a:xfrm>
          <a:prstGeom prst="rect">
            <a:avLst/>
          </a:prstGeom>
          <a:noFill/>
        </p:spPr>
        <p:txBody>
          <a:bodyPr wrap="square" rtlCol="0">
            <a:spAutoFit/>
          </a:bodyPr>
          <a:lstStyle/>
          <a:p>
            <a:r>
              <a:rPr lang="en-US"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LEARNBAY INSTITUTE OF PVT.  LTD</a:t>
            </a:r>
            <a:r>
              <a:rPr lang="en-US" dirty="0"/>
              <a:t>.</a:t>
            </a:r>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33790" y="787869"/>
            <a:ext cx="2778893" cy="1966348"/>
          </a:xfrm>
        </p:spPr>
        <p:txBody>
          <a:bodyPr anchor="ctr">
            <a:normAutofit/>
          </a:bodyPr>
          <a:lstStyle/>
          <a:p>
            <a:r>
              <a:rPr lang="en-US" dirty="0"/>
              <a:t>How does yields differ across region</a:t>
            </a:r>
            <a:r>
              <a:rPr lang="en-US" kern="1200" cap="all" spc="100" baseline="0" dirty="0">
                <a:latin typeface="+mj-lt"/>
                <a:ea typeface="+mj-ea"/>
                <a:cs typeface="+mj-cs"/>
              </a:rPr>
              <a:t>?</a:t>
            </a:r>
          </a:p>
        </p:txBody>
      </p:sp>
      <p:sp>
        <p:nvSpPr>
          <p:cNvPr id="9" name="TextBox 8">
            <a:extLst>
              <a:ext uri="{FF2B5EF4-FFF2-40B4-BE49-F238E27FC236}">
                <a16:creationId xmlns:a16="http://schemas.microsoft.com/office/drawing/2014/main" id="{08B1669B-BBAD-ABF6-DDB0-BB6A350EFBD0}"/>
              </a:ext>
            </a:extLst>
          </p:cNvPr>
          <p:cNvSpPr txBox="1"/>
          <p:nvPr/>
        </p:nvSpPr>
        <p:spPr>
          <a:xfrm>
            <a:off x="242370" y="3657600"/>
            <a:ext cx="4021157" cy="2698750"/>
          </a:xfrm>
          <a:prstGeom prst="rect">
            <a:avLst/>
          </a:prstGeom>
        </p:spPr>
        <p:txBody>
          <a:bodyPr rtlCol="0">
            <a:normAutofit/>
          </a:bodyPr>
          <a:lstStyle/>
          <a:p>
            <a:endParaRPr lang="en-US" sz="1400" b="1" dirty="0"/>
          </a:p>
          <a:p>
            <a:r>
              <a:rPr lang="en-US" sz="1400" b="1" dirty="0"/>
              <a:t>The graph  Top 10 yield by region shows the </a:t>
            </a:r>
            <a:r>
              <a:rPr lang="en-US" sz="1400" b="1" dirty="0" err="1"/>
              <a:t>uttar</a:t>
            </a:r>
            <a:r>
              <a:rPr lang="en-US" sz="1400" b="1" dirty="0"/>
              <a:t> Pradesh  is very high .</a:t>
            </a:r>
          </a:p>
        </p:txBody>
      </p:sp>
      <p:pic>
        <p:nvPicPr>
          <p:cNvPr id="8" name="Content Placeholder 7">
            <a:extLst>
              <a:ext uri="{FF2B5EF4-FFF2-40B4-BE49-F238E27FC236}">
                <a16:creationId xmlns:a16="http://schemas.microsoft.com/office/drawing/2014/main" id="{1645916B-662E-9D21-81BE-A8443B5EB648}"/>
              </a:ext>
            </a:extLst>
          </p:cNvPr>
          <p:cNvPicPr>
            <a:picLocks noGrp="1" noChangeAspect="1"/>
          </p:cNvPicPr>
          <p:nvPr>
            <p:ph sz="quarter" idx="15"/>
          </p:nvPr>
        </p:nvPicPr>
        <p:blipFill>
          <a:blip r:embed="rId2"/>
          <a:srcRect/>
          <a:stretch/>
        </p:blipFill>
        <p:spPr>
          <a:xfrm>
            <a:off x="4920760" y="787869"/>
            <a:ext cx="6833994" cy="5030830"/>
          </a:xfrm>
          <a:prstGeom prst="rect">
            <a:avLst/>
          </a:prstGeom>
          <a:noFill/>
          <a:effectLst>
            <a:outerShdw blurRad="50800" dist="38100" dir="16200000" rotWithShape="0">
              <a:prstClr val="black">
                <a:alpha val="40000"/>
              </a:prstClr>
            </a:outerShdw>
          </a:effectLst>
        </p:spPr>
      </p:pic>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10</a:t>
            </a:fld>
            <a:endParaRPr lang="en-US"/>
          </a:p>
        </p:txBody>
      </p:sp>
    </p:spTree>
    <p:extLst>
      <p:ext uri="{BB962C8B-B14F-4D97-AF65-F5344CB8AC3E}">
        <p14:creationId xmlns:p14="http://schemas.microsoft.com/office/powerpoint/2010/main" val="262186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242370" y="378824"/>
            <a:ext cx="3924681" cy="2181496"/>
          </a:xfrm>
        </p:spPr>
        <p:txBody>
          <a:bodyPr anchor="ctr">
            <a:normAutofit/>
          </a:bodyPr>
          <a:lstStyle/>
          <a:p>
            <a:r>
              <a:rPr lang="en-US" dirty="0"/>
              <a:t>How does production vary seasonally across the year  </a:t>
            </a:r>
            <a:r>
              <a:rPr lang="en-US" kern="1200" cap="all" spc="100" baseline="0" dirty="0">
                <a:latin typeface="+mj-lt"/>
                <a:ea typeface="+mj-ea"/>
                <a:cs typeface="+mj-cs"/>
              </a:rPr>
              <a:t>?</a:t>
            </a:r>
          </a:p>
        </p:txBody>
      </p:sp>
      <p:sp>
        <p:nvSpPr>
          <p:cNvPr id="9" name="TextBox 8">
            <a:extLst>
              <a:ext uri="{FF2B5EF4-FFF2-40B4-BE49-F238E27FC236}">
                <a16:creationId xmlns:a16="http://schemas.microsoft.com/office/drawing/2014/main" id="{08B1669B-BBAD-ABF6-DDB0-BB6A350EFBD0}"/>
              </a:ext>
            </a:extLst>
          </p:cNvPr>
          <p:cNvSpPr txBox="1"/>
          <p:nvPr/>
        </p:nvSpPr>
        <p:spPr>
          <a:xfrm>
            <a:off x="242370" y="3657600"/>
            <a:ext cx="4021157" cy="2698750"/>
          </a:xfrm>
          <a:prstGeom prst="rect">
            <a:avLst/>
          </a:prstGeom>
        </p:spPr>
        <p:txBody>
          <a:bodyPr rtlCol="0">
            <a:normAutofit/>
          </a:bodyPr>
          <a:lstStyle/>
          <a:p>
            <a:endParaRPr lang="en-US" sz="1400" b="1" dirty="0"/>
          </a:p>
          <a:p>
            <a:r>
              <a:rPr lang="en-US" sz="1400" b="1" dirty="0"/>
              <a:t>From the visualization, we observe the following trends.</a:t>
            </a:r>
          </a:p>
          <a:p>
            <a:r>
              <a:rPr lang="en-US" sz="1400" b="1" dirty="0"/>
              <a:t> The “whole year” season has consistently higher crop production compared to other seasons.</a:t>
            </a:r>
          </a:p>
          <a:p>
            <a:r>
              <a:rPr lang="en-US" sz="1400" b="1" dirty="0"/>
              <a:t>There is a noticeable peak around 2010-2012, indicating  a surge  in production during this period followed by decline.</a:t>
            </a:r>
          </a:p>
        </p:txBody>
      </p:sp>
      <p:pic>
        <p:nvPicPr>
          <p:cNvPr id="8" name="Content Placeholder 7">
            <a:extLst>
              <a:ext uri="{FF2B5EF4-FFF2-40B4-BE49-F238E27FC236}">
                <a16:creationId xmlns:a16="http://schemas.microsoft.com/office/drawing/2014/main" id="{1645916B-662E-9D21-81BE-A8443B5EB648}"/>
              </a:ext>
            </a:extLst>
          </p:cNvPr>
          <p:cNvPicPr>
            <a:picLocks noGrp="1" noChangeAspect="1"/>
          </p:cNvPicPr>
          <p:nvPr>
            <p:ph sz="quarter" idx="15"/>
          </p:nvPr>
        </p:nvPicPr>
        <p:blipFill>
          <a:blip r:embed="rId2"/>
          <a:srcRect/>
          <a:stretch/>
        </p:blipFill>
        <p:spPr>
          <a:xfrm>
            <a:off x="4920760" y="787869"/>
            <a:ext cx="6833994" cy="5030830"/>
          </a:xfrm>
          <a:prstGeom prst="rect">
            <a:avLst/>
          </a:prstGeom>
          <a:noFill/>
          <a:effectLst>
            <a:outerShdw blurRad="50800" dist="38100" dir="16200000" rotWithShape="0">
              <a:prstClr val="black">
                <a:alpha val="40000"/>
              </a:prstClr>
            </a:outerShdw>
          </a:effectLst>
        </p:spPr>
      </p:pic>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11</a:t>
            </a:fld>
            <a:endParaRPr lang="en-US"/>
          </a:p>
        </p:txBody>
      </p:sp>
    </p:spTree>
    <p:extLst>
      <p:ext uri="{BB962C8B-B14F-4D97-AF65-F5344CB8AC3E}">
        <p14:creationId xmlns:p14="http://schemas.microsoft.com/office/powerpoint/2010/main" val="64960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EAB21749-21E0-B555-8423-AF94BE383D1C}"/>
              </a:ext>
            </a:extLst>
          </p:cNvPr>
          <p:cNvSpPr>
            <a:spLocks noGrp="1"/>
          </p:cNvSpPr>
          <p:nvPr>
            <p:ph type="title"/>
          </p:nvPr>
        </p:nvSpPr>
        <p:spPr>
          <a:xfrm>
            <a:off x="6647727" y="2060294"/>
            <a:ext cx="4359795" cy="2141316"/>
          </a:xfrm>
        </p:spPr>
        <p:txBody>
          <a:bodyPr/>
          <a:lstStyle/>
          <a:p>
            <a:r>
              <a:rPr lang="en-US" dirty="0" err="1"/>
              <a:t>Wel</a:t>
            </a:r>
            <a:r>
              <a:rPr lang="en-US" dirty="0"/>
              <a:t> come to </a:t>
            </a:r>
            <a:br>
              <a:rPr lang="en-US" dirty="0"/>
            </a:br>
            <a:r>
              <a:rPr lang="en-US" dirty="0"/>
              <a:t> my visual</a:t>
            </a:r>
          </a:p>
        </p:txBody>
      </p:sp>
      <p:pic>
        <p:nvPicPr>
          <p:cNvPr id="12" name="Picture Placeholder 20" descr="Close up of green grass">
            <a:extLst>
              <a:ext uri="{FF2B5EF4-FFF2-40B4-BE49-F238E27FC236}">
                <a16:creationId xmlns:a16="http://schemas.microsoft.com/office/drawing/2014/main" id="{C082290F-76CE-97A7-ECB5-83B0FEA27B3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0" y="-9009"/>
            <a:ext cx="5521124" cy="6878584"/>
          </a:xfrm>
        </p:spPr>
      </p:pic>
      <p:sp>
        <p:nvSpPr>
          <p:cNvPr id="2" name="Slide Number Placeholder 1">
            <a:extLst>
              <a:ext uri="{FF2B5EF4-FFF2-40B4-BE49-F238E27FC236}">
                <a16:creationId xmlns:a16="http://schemas.microsoft.com/office/drawing/2014/main" id="{C0D15DC2-8425-2530-3D59-ABE5D5C4AD2E}"/>
              </a:ext>
            </a:extLst>
          </p:cNvPr>
          <p:cNvSpPr>
            <a:spLocks noGrp="1"/>
          </p:cNvSpPr>
          <p:nvPr>
            <p:ph type="sldNum" sz="quarter" idx="4"/>
          </p:nvPr>
        </p:nvSpPr>
        <p:spPr/>
        <p:txBody>
          <a:bodyPr/>
          <a:lstStyle/>
          <a:p>
            <a:fld id="{EA87306C-81BA-4795-A5CA-9392456A8C1E}" type="slidenum">
              <a:rPr lang="en-US" smtClean="0"/>
              <a:pPr/>
              <a:t>12</a:t>
            </a:fld>
            <a:endParaRPr lang="en-US" dirty="0"/>
          </a:p>
        </p:txBody>
      </p:sp>
    </p:spTree>
    <p:extLst>
      <p:ext uri="{BB962C8B-B14F-4D97-AF65-F5344CB8AC3E}">
        <p14:creationId xmlns:p14="http://schemas.microsoft.com/office/powerpoint/2010/main" val="201287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85D3F3-4762-B639-6874-E327F4AF8703}"/>
              </a:ext>
            </a:extLst>
          </p:cNvPr>
          <p:cNvSpPr>
            <a:spLocks noGrp="1"/>
          </p:cNvSpPr>
          <p:nvPr>
            <p:ph type="sldNum" sz="quarter" idx="4"/>
          </p:nvPr>
        </p:nvSpPr>
        <p:spPr/>
        <p:txBody>
          <a:bodyPr/>
          <a:lstStyle/>
          <a:p>
            <a:fld id="{EA87306C-81BA-4795-A5CA-9392456A8C1E}" type="slidenum">
              <a:rPr lang="en-US" smtClean="0"/>
              <a:pPr/>
              <a:t>13</a:t>
            </a:fld>
            <a:endParaRPr lang="en-US" dirty="0"/>
          </a:p>
        </p:txBody>
      </p:sp>
      <p:sp>
        <p:nvSpPr>
          <p:cNvPr id="9" name="Picture Placeholder 8">
            <a:extLst>
              <a:ext uri="{FF2B5EF4-FFF2-40B4-BE49-F238E27FC236}">
                <a16:creationId xmlns:a16="http://schemas.microsoft.com/office/drawing/2014/main" id="{0D6D7C0B-72A9-4F2F-F745-6076B849E4D2}"/>
              </a:ext>
            </a:extLst>
          </p:cNvPr>
          <p:cNvSpPr>
            <a:spLocks noGrp="1"/>
          </p:cNvSpPr>
          <p:nvPr>
            <p:ph type="pic" sz="quarter" idx="15"/>
          </p:nvPr>
        </p:nvSpPr>
        <p:spPr/>
        <p:txBody>
          <a:bodyPr/>
          <a:lstStyle/>
          <a:p>
            <a:endParaRPr lang="en-US"/>
          </a:p>
        </p:txBody>
      </p:sp>
      <p:pic>
        <p:nvPicPr>
          <p:cNvPr id="10" name="Picture 9">
            <a:extLst>
              <a:ext uri="{FF2B5EF4-FFF2-40B4-BE49-F238E27FC236}">
                <a16:creationId xmlns:a16="http://schemas.microsoft.com/office/drawing/2014/main" id="{B4594309-8A4C-D8CD-8E53-F260581A18A6}"/>
              </a:ext>
            </a:extLst>
          </p:cNvPr>
          <p:cNvPicPr>
            <a:picLocks noChangeAspect="1"/>
          </p:cNvPicPr>
          <p:nvPr/>
        </p:nvPicPr>
        <p:blipFill>
          <a:blip r:embed="rId2"/>
          <a:stretch>
            <a:fillRect/>
          </a:stretch>
        </p:blipFill>
        <p:spPr>
          <a:xfrm>
            <a:off x="0" y="-1"/>
            <a:ext cx="12191999" cy="6858001"/>
          </a:xfrm>
          <a:prstGeom prst="rect">
            <a:avLst/>
          </a:prstGeom>
        </p:spPr>
      </p:pic>
    </p:spTree>
    <p:extLst>
      <p:ext uri="{BB962C8B-B14F-4D97-AF65-F5344CB8AC3E}">
        <p14:creationId xmlns:p14="http://schemas.microsoft.com/office/powerpoint/2010/main" val="289567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1130061" y="1541398"/>
            <a:ext cx="4442603" cy="2124827"/>
          </a:xfrm>
        </p:spPr>
        <p:txBody>
          <a:bodyPr/>
          <a:lstStyle/>
          <a:p>
            <a:r>
              <a:rPr lang="en-US" b="1" dirty="0">
                <a:latin typeface="Amasis MT Pro Black" panose="02040A04050005020304" pitchFamily="18" charset="0"/>
              </a:rPr>
              <a:t>Thank you</a:t>
            </a:r>
          </a:p>
        </p:txBody>
      </p:sp>
      <p:sp>
        <p:nvSpPr>
          <p:cNvPr id="6" name="Text Placeholder 5">
            <a:extLst>
              <a:ext uri="{FF2B5EF4-FFF2-40B4-BE49-F238E27FC236}">
                <a16:creationId xmlns:a16="http://schemas.microsoft.com/office/drawing/2014/main" id="{75335026-4908-B82C-0C3C-4E5E0498CB6A}"/>
              </a:ext>
            </a:extLst>
          </p:cNvPr>
          <p:cNvSpPr>
            <a:spLocks noGrp="1"/>
          </p:cNvSpPr>
          <p:nvPr>
            <p:ph type="body" sz="quarter" idx="19"/>
          </p:nvPr>
        </p:nvSpPr>
        <p:spPr/>
        <p:txBody>
          <a:bodyPr/>
          <a:lstStyle/>
          <a:p>
            <a:r>
              <a:rPr lang="en-US" dirty="0"/>
              <a:t>BISWAJIT MAITY</a:t>
            </a:r>
          </a:p>
          <a:p>
            <a:r>
              <a:rPr lang="en-US" dirty="0"/>
              <a:t>8167635058/890223874</a:t>
            </a:r>
          </a:p>
          <a:p>
            <a:r>
              <a:rPr lang="en-US" dirty="0"/>
              <a:t>biswajjitmaity19981@gmail.com​</a:t>
            </a:r>
          </a:p>
          <a:p>
            <a:r>
              <a:rPr lang="en-US" sz="1600" dirty="0"/>
              <a:t>www.linkedin.com/in/biswajitmaity1315</a:t>
            </a:r>
          </a:p>
          <a:p>
            <a:endParaRPr lang="en-US" dirty="0"/>
          </a:p>
        </p:txBody>
      </p:sp>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2"/>
          <a:srcRect l="55" r="55"/>
          <a:stretch/>
        </p:blipFill>
        <p:spPr>
          <a:xfrm>
            <a:off x="6771736" y="0"/>
            <a:ext cx="5420263" cy="6858000"/>
          </a:xfrm>
        </p:spPr>
      </p:pic>
    </p:spTree>
    <p:extLst>
      <p:ext uri="{BB962C8B-B14F-4D97-AF65-F5344CB8AC3E}">
        <p14:creationId xmlns:p14="http://schemas.microsoft.com/office/powerpoint/2010/main" val="301015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field of wheat with tracks in it">
            <a:extLst>
              <a:ext uri="{FF2B5EF4-FFF2-40B4-BE49-F238E27FC236}">
                <a16:creationId xmlns:a16="http://schemas.microsoft.com/office/drawing/2014/main" id="{5BA975B6-ACDF-974C-4B0A-792DE5F09CB6}"/>
              </a:ext>
            </a:extLst>
          </p:cNvPr>
          <p:cNvPicPr>
            <a:picLocks noGrp="1" noChangeAspect="1"/>
          </p:cNvPicPr>
          <p:nvPr>
            <p:ph type="pic" sz="quarter" idx="10"/>
          </p:nvPr>
        </p:nvPicPr>
        <p:blipFill>
          <a:blip r:embed="rId2"/>
          <a:stretch/>
        </p:blipFill>
        <p:spPr>
          <a:xfrm>
            <a:off x="0" y="0"/>
            <a:ext cx="12192000" cy="6858000"/>
          </a:xfrm>
          <a:noFill/>
        </p:spPr>
      </p:pic>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1199908" y="1584960"/>
            <a:ext cx="9986251" cy="4470400"/>
          </a:xfrm>
        </p:spPr>
        <p:txBody>
          <a:bodyPr anchor="ctr">
            <a:normAutofit/>
          </a:bodyPr>
          <a:lstStyle/>
          <a:p>
            <a:r>
              <a:rPr lang="en-US" sz="2400" dirty="0">
                <a:solidFill>
                  <a:srgbClr val="FFFF00"/>
                </a:solidFill>
              </a:rPr>
              <a:t>INTRODUCTION</a:t>
            </a:r>
            <a:br>
              <a:rPr lang="en-US" sz="1400" dirty="0"/>
            </a:br>
            <a:br>
              <a:rPr lang="en-US" sz="1400" dirty="0"/>
            </a:br>
            <a:r>
              <a:rPr lang="en-US" sz="1600" b="0" dirty="0">
                <a:solidFill>
                  <a:schemeClr val="bg1">
                    <a:lumMod val="95000"/>
                  </a:schemeClr>
                </a:solidFill>
              </a:rPr>
              <a:t>The dataset focuses on agricultural crop production across various states and districts in India over multiple years. It includes detailed information such as crop type, the area cultivated, the quantity produced, and the season in which the crops were grown. This data provides valuable insights into regional agricultural performance, including production trends and the efficiency of land use (yield). Additionally, the dataset allows for year-over-year analysis, helping to track changes in crop production and identify which crops or regions are the most efficient and productive. Overall, it serves as a robust resource for exploring the dynamics of crop production and supporting agricultural decision-making.</a:t>
            </a:r>
          </a:p>
        </p:txBody>
      </p:sp>
    </p:spTree>
    <p:extLst>
      <p:ext uri="{BB962C8B-B14F-4D97-AF65-F5344CB8AC3E}">
        <p14:creationId xmlns:p14="http://schemas.microsoft.com/office/powerpoint/2010/main" val="17100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224747" y="2365057"/>
            <a:ext cx="4377400" cy="2160644"/>
          </a:xfrm>
        </p:spPr>
        <p:txBody>
          <a:bodyPr/>
          <a:lstStyle/>
          <a:p>
            <a:r>
              <a:rPr lang="en-US" noProof="0" dirty="0"/>
              <a:t>AGENDA</a:t>
            </a:r>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7835900" y="365760"/>
            <a:ext cx="3756660" cy="6207760"/>
          </a:xfrm>
        </p:spPr>
        <p:txBody>
          <a:bodyPr/>
          <a:lstStyle/>
          <a:p>
            <a:pPr marL="285750" indent="-285750">
              <a:buClr>
                <a:srgbClr val="00B0F0"/>
              </a:buClr>
              <a:buFont typeface="Wingdings" panose="05000000000000000000" pitchFamily="2" charset="2"/>
              <a:buChar char="v"/>
            </a:pPr>
            <a:r>
              <a:rPr lang="en-US" dirty="0">
                <a:solidFill>
                  <a:schemeClr val="accent4">
                    <a:lumMod val="50000"/>
                  </a:schemeClr>
                </a:solidFill>
              </a:rPr>
              <a:t>Which states have the highest crop production? </a:t>
            </a:r>
          </a:p>
          <a:p>
            <a:pPr marL="285750" indent="-285750">
              <a:buClr>
                <a:srgbClr val="00B0F0"/>
              </a:buClr>
              <a:buFont typeface="Wingdings" panose="05000000000000000000" pitchFamily="2" charset="2"/>
              <a:buChar char="v"/>
            </a:pPr>
            <a:r>
              <a:rPr lang="en-US" dirty="0">
                <a:solidFill>
                  <a:schemeClr val="accent4">
                    <a:lumMod val="50000"/>
                  </a:schemeClr>
                </a:solidFill>
              </a:rPr>
              <a:t>What are the top crops in each region, and how does crop production vary by season? </a:t>
            </a:r>
          </a:p>
          <a:p>
            <a:pPr marL="285750" indent="-285750">
              <a:buClr>
                <a:srgbClr val="00B0F0"/>
              </a:buClr>
              <a:buFont typeface="Wingdings" panose="05000000000000000000" pitchFamily="2" charset="2"/>
              <a:buChar char="v"/>
            </a:pPr>
            <a:r>
              <a:rPr lang="en-US" dirty="0">
                <a:solidFill>
                  <a:schemeClr val="accent4">
                    <a:lumMod val="50000"/>
                  </a:schemeClr>
                </a:solidFill>
              </a:rPr>
              <a:t>How has crop production evolved over the years for key crops? </a:t>
            </a:r>
          </a:p>
          <a:p>
            <a:pPr marL="285750" indent="-285750">
              <a:buClr>
                <a:srgbClr val="00B0F0"/>
              </a:buClr>
              <a:buFont typeface="Wingdings" panose="05000000000000000000" pitchFamily="2" charset="2"/>
              <a:buChar char="v"/>
            </a:pPr>
            <a:r>
              <a:rPr lang="en-US" dirty="0">
                <a:solidFill>
                  <a:schemeClr val="accent4">
                    <a:lumMod val="50000"/>
                  </a:schemeClr>
                </a:solidFill>
              </a:rPr>
              <a:t>Which crops have the highest yields, and how do yields differ across regions?</a:t>
            </a:r>
          </a:p>
          <a:p>
            <a:pPr marL="285750" indent="-285750">
              <a:buClr>
                <a:srgbClr val="00B0F0"/>
              </a:buClr>
              <a:buFont typeface="Wingdings" panose="05000000000000000000" pitchFamily="2" charset="2"/>
              <a:buChar char="v"/>
            </a:pPr>
            <a:r>
              <a:rPr lang="en-US" dirty="0">
                <a:solidFill>
                  <a:schemeClr val="accent4">
                    <a:lumMod val="50000"/>
                  </a:schemeClr>
                </a:solidFill>
              </a:rPr>
              <a:t>How does production vary seasonally across the years?</a:t>
            </a:r>
            <a:endParaRPr lang="en-IN" dirty="0">
              <a:solidFill>
                <a:schemeClr val="accent4">
                  <a:lumMod val="50000"/>
                </a:schemeClr>
              </a:solidFill>
            </a:endParaRPr>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359029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1341505" y="594810"/>
            <a:ext cx="3362575" cy="1056190"/>
          </a:xfrm>
        </p:spPr>
        <p:txBody>
          <a:bodyPr/>
          <a:lstStyle/>
          <a:p>
            <a:r>
              <a:rPr lang="en-US" b="1" dirty="0"/>
              <a:t>TOOLS USED</a:t>
            </a:r>
          </a:p>
        </p:txBody>
      </p:sp>
      <p:pic>
        <p:nvPicPr>
          <p:cNvPr id="7" name="Picture Placeholder 4" descr="A close-up of a field">
            <a:extLst>
              <a:ext uri="{FF2B5EF4-FFF2-40B4-BE49-F238E27FC236}">
                <a16:creationId xmlns:a16="http://schemas.microsoft.com/office/drawing/2014/main" id="{DA3FAC68-747F-999F-4EF5-874B39A6DD5B}"/>
              </a:ext>
            </a:extLst>
          </p:cNvPr>
          <p:cNvPicPr>
            <a:picLocks noGrp="1" noChangeAspect="1"/>
          </p:cNvPicPr>
          <p:nvPr>
            <p:ph type="pic" sz="quarter" idx="15"/>
          </p:nvPr>
        </p:nvPicPr>
        <p:blipFill>
          <a:blip r:embed="rId2"/>
          <a:srcRect l="234" r="234"/>
          <a:stretch/>
        </p:blipFill>
        <p:spPr>
          <a:xfrm>
            <a:off x="6789480" y="0"/>
            <a:ext cx="5394960" cy="6858000"/>
          </a:xfrm>
        </p:spPr>
      </p:pic>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4</a:t>
            </a:fld>
            <a:endParaRPr lang="en-US" dirty="0"/>
          </a:p>
        </p:txBody>
      </p:sp>
      <p:pic>
        <p:nvPicPr>
          <p:cNvPr id="4" name="Picture 3">
            <a:extLst>
              <a:ext uri="{FF2B5EF4-FFF2-40B4-BE49-F238E27FC236}">
                <a16:creationId xmlns:a16="http://schemas.microsoft.com/office/drawing/2014/main" id="{756FBB5F-256D-40DE-6F58-3D7BF2BBC09F}"/>
              </a:ext>
            </a:extLst>
          </p:cNvPr>
          <p:cNvPicPr>
            <a:picLocks noChangeAspect="1"/>
          </p:cNvPicPr>
          <p:nvPr/>
        </p:nvPicPr>
        <p:blipFill>
          <a:blip r:embed="rId3"/>
          <a:srcRect/>
          <a:stretch/>
        </p:blipFill>
        <p:spPr>
          <a:xfrm>
            <a:off x="1328657" y="2607162"/>
            <a:ext cx="4444182" cy="1799586"/>
          </a:xfrm>
          <a:prstGeom prst="rect">
            <a:avLst/>
          </a:prstGeom>
          <a:blipFill>
            <a:blip r:embed="rId4"/>
            <a:tile tx="0" ty="0" sx="100000" sy="100000" flip="none" algn="tl"/>
          </a:blipFill>
          <a:effectLst>
            <a:outerShdw blurRad="50800" dist="50800" dir="5400000" algn="ctr" rotWithShape="0">
              <a:schemeClr val="accent5">
                <a:lumMod val="60000"/>
                <a:lumOff val="40000"/>
              </a:schemeClr>
            </a:outerShdw>
          </a:effectLst>
        </p:spPr>
      </p:pic>
      <p:sp>
        <p:nvSpPr>
          <p:cNvPr id="3" name="Title 1">
            <a:extLst>
              <a:ext uri="{FF2B5EF4-FFF2-40B4-BE49-F238E27FC236}">
                <a16:creationId xmlns:a16="http://schemas.microsoft.com/office/drawing/2014/main" id="{F4144903-6313-A303-B1CC-3D3FD5715649}"/>
              </a:ext>
            </a:extLst>
          </p:cNvPr>
          <p:cNvSpPr txBox="1">
            <a:spLocks/>
          </p:cNvSpPr>
          <p:nvPr/>
        </p:nvSpPr>
        <p:spPr>
          <a:xfrm>
            <a:off x="1747293" y="4735316"/>
            <a:ext cx="3362575" cy="1056190"/>
          </a:xfrm>
          <a:prstGeom prst="rect">
            <a:avLst/>
          </a:prstGeom>
          <a:ln w="28575">
            <a:solidFill>
              <a:schemeClr val="accent4">
                <a:lumMod val="50000"/>
              </a:schemeClr>
            </a:solidFill>
          </a:ln>
        </p:spPr>
        <p:txBody>
          <a:bodyPr anchor="ctr"/>
          <a:lstStyle>
            <a:lvl1pPr algn="ctr" defTabSz="914400" rtl="0" eaLnBrk="1" latinLnBrk="0" hangingPunct="1">
              <a:lnSpc>
                <a:spcPct val="90000"/>
              </a:lnSpc>
              <a:spcBef>
                <a:spcPct val="0"/>
              </a:spcBef>
              <a:buNone/>
              <a:defRPr sz="2400" kern="1200" cap="all" spc="100" baseline="0">
                <a:solidFill>
                  <a:schemeClr val="accent4">
                    <a:lumMod val="50000"/>
                  </a:schemeClr>
                </a:solidFill>
                <a:latin typeface="+mj-lt"/>
                <a:ea typeface="+mj-ea"/>
                <a:cs typeface="+mj-cs"/>
              </a:defRPr>
            </a:lvl1pPr>
          </a:lstStyle>
          <a:p>
            <a:r>
              <a:rPr lang="en-US" b="1" dirty="0"/>
              <a:t>Power bi</a:t>
            </a:r>
          </a:p>
        </p:txBody>
      </p:sp>
    </p:spTree>
    <p:extLst>
      <p:ext uri="{BB962C8B-B14F-4D97-AF65-F5344CB8AC3E}">
        <p14:creationId xmlns:p14="http://schemas.microsoft.com/office/powerpoint/2010/main" val="78822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636608" y="804862"/>
            <a:ext cx="3401992" cy="4511721"/>
          </a:xfrm>
          <a:ln>
            <a:noFill/>
          </a:ln>
        </p:spPr>
        <p:txBody>
          <a:bodyPr/>
          <a:lstStyle/>
          <a:p>
            <a:r>
              <a:rPr lang="en-US" dirty="0"/>
              <a:t>Which states have the highest crop production?</a:t>
            </a:r>
          </a:p>
        </p:txBody>
      </p:sp>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4"/>
          </p:nvPr>
        </p:nvSpPr>
        <p:spPr/>
        <p:txBody>
          <a:bodyPr/>
          <a:lstStyle/>
          <a:p>
            <a:fld id="{EA87306C-81BA-4795-A5CA-9392456A8C1E}" type="slidenum">
              <a:rPr lang="en-US" smtClean="0"/>
              <a:pPr/>
              <a:t>5</a:t>
            </a:fld>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1645916B-662E-9D21-81BE-A8443B5EB648}"/>
              </a:ext>
            </a:extLst>
          </p:cNvPr>
          <p:cNvPicPr>
            <a:picLocks noGrp="1" noChangeAspect="1"/>
          </p:cNvPicPr>
          <p:nvPr>
            <p:ph sz="quarter" idx="10"/>
          </p:nvPr>
        </p:nvPicPr>
        <p:blipFill>
          <a:blip r:embed="rId2"/>
          <a:stretch>
            <a:fillRect/>
          </a:stretch>
        </p:blipFill>
        <p:spPr>
          <a:xfrm>
            <a:off x="5502797" y="591526"/>
            <a:ext cx="5640931" cy="4001487"/>
          </a:xfrm>
          <a:effectLst>
            <a:outerShdw blurRad="50800" dist="38100" dir="16200000" rotWithShape="0">
              <a:prstClr val="black">
                <a:alpha val="40000"/>
              </a:prstClr>
            </a:outerShdw>
          </a:effectLst>
        </p:spPr>
      </p:pic>
      <p:sp>
        <p:nvSpPr>
          <p:cNvPr id="9" name="TextBox 8">
            <a:extLst>
              <a:ext uri="{FF2B5EF4-FFF2-40B4-BE49-F238E27FC236}">
                <a16:creationId xmlns:a16="http://schemas.microsoft.com/office/drawing/2014/main" id="{08B1669B-BBAD-ABF6-DDB0-BB6A350EFBD0}"/>
              </a:ext>
            </a:extLst>
          </p:cNvPr>
          <p:cNvSpPr txBox="1"/>
          <p:nvPr/>
        </p:nvSpPr>
        <p:spPr>
          <a:xfrm>
            <a:off x="5055326" y="4806349"/>
            <a:ext cx="7014754" cy="1815882"/>
          </a:xfrm>
          <a:prstGeom prst="rect">
            <a:avLst/>
          </a:prstGeom>
          <a:noFill/>
        </p:spPr>
        <p:txBody>
          <a:bodyPr wrap="square" rtlCol="0">
            <a:spAutoFit/>
          </a:bodyPr>
          <a:lstStyle/>
          <a:p>
            <a:r>
              <a:rPr lang="en-US" sz="1600" dirty="0"/>
              <a:t>According to the chart, </a:t>
            </a:r>
            <a:r>
              <a:rPr lang="en-US" sz="1600" b="1" dirty="0"/>
              <a:t>Tamil Nadu</a:t>
            </a:r>
            <a:r>
              <a:rPr lang="en-US" sz="1600" dirty="0"/>
              <a:t> has the highest crop production, reaching </a:t>
            </a:r>
            <a:r>
              <a:rPr lang="en-US" sz="1600" b="1" dirty="0"/>
              <a:t>12.1 billion</a:t>
            </a:r>
            <a:r>
              <a:rPr lang="en-US" sz="1600" dirty="0"/>
              <a:t> units, significantly surpassing other states. </a:t>
            </a:r>
            <a:r>
              <a:rPr lang="en-US" sz="1600" b="1" dirty="0"/>
              <a:t>Uttar Pradesh</a:t>
            </a:r>
            <a:r>
              <a:rPr lang="en-US" sz="1600" dirty="0"/>
              <a:t> follows in second place with </a:t>
            </a:r>
            <a:r>
              <a:rPr lang="en-US" sz="1600" b="1" dirty="0"/>
              <a:t>3.2 billion</a:t>
            </a:r>
            <a:r>
              <a:rPr lang="en-US" sz="1600" dirty="0"/>
              <a:t>, while </a:t>
            </a:r>
            <a:r>
              <a:rPr lang="en-US" sz="1600" b="1" dirty="0"/>
              <a:t>West Bengal</a:t>
            </a:r>
            <a:r>
              <a:rPr lang="en-US" sz="1600" dirty="0"/>
              <a:t> ranks third with </a:t>
            </a:r>
            <a:r>
              <a:rPr lang="en-US" sz="1600" b="1" dirty="0"/>
              <a:t>1.4 billion</a:t>
            </a:r>
            <a:r>
              <a:rPr lang="en-US" sz="1600" dirty="0"/>
              <a:t> units of production. The remaining states, including Punjab, Puducherry, Telangana, and others, exhibit much lower production levels, with figures below </a:t>
            </a:r>
            <a:r>
              <a:rPr lang="en-US" sz="1600" b="1" dirty="0"/>
              <a:t>1 billion</a:t>
            </a:r>
            <a:r>
              <a:rPr lang="en-US" sz="1600" dirty="0"/>
              <a:t>. The graph highlights the dominance of Tamil Nadu in crop production compared to the other states.</a:t>
            </a:r>
          </a:p>
        </p:txBody>
      </p:sp>
    </p:spTree>
    <p:extLst>
      <p:ext uri="{BB962C8B-B14F-4D97-AF65-F5344CB8AC3E}">
        <p14:creationId xmlns:p14="http://schemas.microsoft.com/office/powerpoint/2010/main" val="65465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33790" y="787869"/>
            <a:ext cx="2778893" cy="1426521"/>
          </a:xfrm>
        </p:spPr>
        <p:txBody>
          <a:bodyPr anchor="ctr">
            <a:normAutofit/>
          </a:bodyPr>
          <a:lstStyle/>
          <a:p>
            <a:r>
              <a:rPr lang="en-US" kern="1200" cap="all" spc="100" baseline="0" dirty="0">
                <a:latin typeface="+mj-lt"/>
                <a:ea typeface="+mj-ea"/>
                <a:cs typeface="+mj-cs"/>
              </a:rPr>
              <a:t>What are the top crops in each region?</a:t>
            </a:r>
          </a:p>
        </p:txBody>
      </p:sp>
      <p:sp>
        <p:nvSpPr>
          <p:cNvPr id="9" name="TextBox 8">
            <a:extLst>
              <a:ext uri="{FF2B5EF4-FFF2-40B4-BE49-F238E27FC236}">
                <a16:creationId xmlns:a16="http://schemas.microsoft.com/office/drawing/2014/main" id="{08B1669B-BBAD-ABF6-DDB0-BB6A350EFBD0}"/>
              </a:ext>
            </a:extLst>
          </p:cNvPr>
          <p:cNvSpPr txBox="1"/>
          <p:nvPr/>
        </p:nvSpPr>
        <p:spPr>
          <a:xfrm>
            <a:off x="242370" y="3657600"/>
            <a:ext cx="4021157" cy="2698750"/>
          </a:xfrm>
          <a:prstGeom prst="rect">
            <a:avLst/>
          </a:prstGeom>
        </p:spPr>
        <p:txBody>
          <a:bodyPr rtlCol="0">
            <a:normAutofit fontScale="92500" lnSpcReduction="10000"/>
          </a:bodyPr>
          <a:lstStyle/>
          <a:p>
            <a:endParaRPr lang="en-US" sz="1000" dirty="0"/>
          </a:p>
          <a:p>
            <a:r>
              <a:rPr lang="en-US" sz="1600" dirty="0"/>
              <a:t>The graph displays the </a:t>
            </a:r>
            <a:r>
              <a:rPr lang="en-US" sz="1600" b="1" dirty="0"/>
              <a:t>Top 10 Crops in Each Region</a:t>
            </a:r>
            <a:r>
              <a:rPr lang="en-US" sz="1600" dirty="0"/>
              <a:t> based on total production. </a:t>
            </a:r>
            <a:r>
              <a:rPr lang="en-US" sz="1600" b="1" dirty="0"/>
              <a:t>Wheat</a:t>
            </a:r>
            <a:r>
              <a:rPr lang="en-US" sz="1600" dirty="0"/>
              <a:t> is clearly the highest-producing crop, with a total production of </a:t>
            </a:r>
            <a:r>
              <a:rPr lang="en-US" sz="1600" b="1" dirty="0"/>
              <a:t>1.33 billion</a:t>
            </a:r>
            <a:r>
              <a:rPr lang="en-US" sz="1600" dirty="0"/>
              <a:t> units, far surpassing all other crops. Other crops, such as </a:t>
            </a:r>
            <a:r>
              <a:rPr lang="en-US" sz="1600" b="1" dirty="0"/>
              <a:t>Turmeric</a:t>
            </a:r>
            <a:r>
              <a:rPr lang="en-US" sz="1600" dirty="0"/>
              <a:t> (0.04 billion), </a:t>
            </a:r>
            <a:r>
              <a:rPr lang="en-US" sz="1600" b="1" dirty="0"/>
              <a:t>Tobacco</a:t>
            </a:r>
            <a:r>
              <a:rPr lang="en-US" sz="1600" dirty="0"/>
              <a:t> (0.01 billion), and </a:t>
            </a:r>
            <a:r>
              <a:rPr lang="en-US" sz="1600" b="1" dirty="0"/>
              <a:t>Tomato</a:t>
            </a:r>
            <a:r>
              <a:rPr lang="en-US" sz="1600" dirty="0"/>
              <a:t>, have significantly lower production levels. Several crops, including </a:t>
            </a:r>
            <a:r>
              <a:rPr lang="en-US" sz="1600" b="1" dirty="0"/>
              <a:t>Turnip</a:t>
            </a:r>
            <a:r>
              <a:rPr lang="en-US" sz="1600" dirty="0"/>
              <a:t>, </a:t>
            </a:r>
            <a:r>
              <a:rPr lang="en-US" sz="1600" b="1" dirty="0"/>
              <a:t>Urad</a:t>
            </a:r>
            <a:r>
              <a:rPr lang="en-US" sz="1600" dirty="0"/>
              <a:t>, </a:t>
            </a:r>
            <a:r>
              <a:rPr lang="en-US" sz="1600" b="1" dirty="0" err="1"/>
              <a:t>Varagu</a:t>
            </a:r>
            <a:r>
              <a:rPr lang="en-US" sz="1600" dirty="0"/>
              <a:t>, </a:t>
            </a:r>
            <a:r>
              <a:rPr lang="en-US" sz="1600" b="1" dirty="0"/>
              <a:t>Watermelon</a:t>
            </a:r>
            <a:r>
              <a:rPr lang="en-US" sz="1600" dirty="0"/>
              <a:t>, and </a:t>
            </a:r>
            <a:r>
              <a:rPr lang="en-US" sz="1600" b="1" dirty="0"/>
              <a:t>Yam</a:t>
            </a:r>
            <a:r>
              <a:rPr lang="en-US" sz="1600" dirty="0"/>
              <a:t>, show negligible or zero production. This indicates that wheat dominates production across regions compared to other crops.</a:t>
            </a:r>
          </a:p>
        </p:txBody>
      </p:sp>
      <p:pic>
        <p:nvPicPr>
          <p:cNvPr id="8" name="Content Placeholder 7">
            <a:extLst>
              <a:ext uri="{FF2B5EF4-FFF2-40B4-BE49-F238E27FC236}">
                <a16:creationId xmlns:a16="http://schemas.microsoft.com/office/drawing/2014/main" id="{1645916B-662E-9D21-81BE-A8443B5EB648}"/>
              </a:ext>
            </a:extLst>
          </p:cNvPr>
          <p:cNvPicPr>
            <a:picLocks noGrp="1" noChangeAspect="1"/>
          </p:cNvPicPr>
          <p:nvPr>
            <p:ph sz="quarter" idx="15"/>
          </p:nvPr>
        </p:nvPicPr>
        <p:blipFill>
          <a:blip r:embed="rId2"/>
          <a:stretch/>
        </p:blipFill>
        <p:spPr>
          <a:xfrm>
            <a:off x="4920760" y="787869"/>
            <a:ext cx="6833994" cy="5030830"/>
          </a:xfrm>
          <a:prstGeom prst="rect">
            <a:avLst/>
          </a:prstGeom>
          <a:noFill/>
          <a:effectLst>
            <a:outerShdw blurRad="50800" dist="38100" dir="16200000" rotWithShape="0">
              <a:prstClr val="black">
                <a:alpha val="40000"/>
              </a:prstClr>
            </a:outerShdw>
          </a:effectLst>
        </p:spPr>
      </p:pic>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6</a:t>
            </a:fld>
            <a:endParaRPr lang="en-US"/>
          </a:p>
        </p:txBody>
      </p:sp>
    </p:spTree>
    <p:extLst>
      <p:ext uri="{BB962C8B-B14F-4D97-AF65-F5344CB8AC3E}">
        <p14:creationId xmlns:p14="http://schemas.microsoft.com/office/powerpoint/2010/main" val="62006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33790" y="787869"/>
            <a:ext cx="2778893" cy="1426521"/>
          </a:xfrm>
        </p:spPr>
        <p:txBody>
          <a:bodyPr anchor="ctr">
            <a:normAutofit/>
          </a:bodyPr>
          <a:lstStyle/>
          <a:p>
            <a:r>
              <a:rPr lang="en-US" kern="1200" cap="all" spc="100" baseline="0" dirty="0">
                <a:latin typeface="+mj-lt"/>
                <a:ea typeface="+mj-ea"/>
                <a:cs typeface="+mj-cs"/>
              </a:rPr>
              <a:t>What are the top crops in each region?</a:t>
            </a:r>
          </a:p>
        </p:txBody>
      </p:sp>
      <p:sp>
        <p:nvSpPr>
          <p:cNvPr id="9" name="TextBox 8">
            <a:extLst>
              <a:ext uri="{FF2B5EF4-FFF2-40B4-BE49-F238E27FC236}">
                <a16:creationId xmlns:a16="http://schemas.microsoft.com/office/drawing/2014/main" id="{08B1669B-BBAD-ABF6-DDB0-BB6A350EFBD0}"/>
              </a:ext>
            </a:extLst>
          </p:cNvPr>
          <p:cNvSpPr txBox="1"/>
          <p:nvPr/>
        </p:nvSpPr>
        <p:spPr>
          <a:xfrm>
            <a:off x="242370" y="3657600"/>
            <a:ext cx="4021157" cy="2698750"/>
          </a:xfrm>
          <a:prstGeom prst="rect">
            <a:avLst/>
          </a:prstGeom>
        </p:spPr>
        <p:txBody>
          <a:bodyPr rtlCol="0">
            <a:normAutofit/>
          </a:bodyPr>
          <a:lstStyle/>
          <a:p>
            <a:endParaRPr lang="en-US" sz="1000" dirty="0"/>
          </a:p>
          <a:p>
            <a:r>
              <a:rPr lang="en-US" sz="1600" dirty="0"/>
              <a:t>The graph shows a significant variation in crop production across different seasons, with the Rabi season having the highest production, totaling 1.32 billion units. Other seasons such as Kharif, Whole Year, Summer, Winter, and Autumn show minimal production levels in comparison, indicating that most crop production is concentrated in the Rabi season.</a:t>
            </a:r>
          </a:p>
        </p:txBody>
      </p:sp>
      <p:pic>
        <p:nvPicPr>
          <p:cNvPr id="8" name="Content Placeholder 7">
            <a:extLst>
              <a:ext uri="{FF2B5EF4-FFF2-40B4-BE49-F238E27FC236}">
                <a16:creationId xmlns:a16="http://schemas.microsoft.com/office/drawing/2014/main" id="{1645916B-662E-9D21-81BE-A8443B5EB648}"/>
              </a:ext>
            </a:extLst>
          </p:cNvPr>
          <p:cNvPicPr>
            <a:picLocks noGrp="1" noChangeAspect="1"/>
          </p:cNvPicPr>
          <p:nvPr>
            <p:ph sz="quarter" idx="15"/>
          </p:nvPr>
        </p:nvPicPr>
        <p:blipFill>
          <a:blip r:embed="rId2"/>
          <a:srcRect/>
          <a:stretch/>
        </p:blipFill>
        <p:spPr>
          <a:xfrm>
            <a:off x="4920760" y="787869"/>
            <a:ext cx="6833994" cy="5030830"/>
          </a:xfrm>
          <a:prstGeom prst="rect">
            <a:avLst/>
          </a:prstGeom>
          <a:noFill/>
          <a:effectLst>
            <a:outerShdw blurRad="50800" dist="38100" dir="16200000" rotWithShape="0">
              <a:prstClr val="black">
                <a:alpha val="40000"/>
              </a:prstClr>
            </a:outerShdw>
          </a:effectLst>
        </p:spPr>
      </p:pic>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7</a:t>
            </a:fld>
            <a:endParaRPr lang="en-US"/>
          </a:p>
        </p:txBody>
      </p:sp>
    </p:spTree>
    <p:extLst>
      <p:ext uri="{BB962C8B-B14F-4D97-AF65-F5344CB8AC3E}">
        <p14:creationId xmlns:p14="http://schemas.microsoft.com/office/powerpoint/2010/main" val="150750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33790" y="787869"/>
            <a:ext cx="2778893" cy="1966348"/>
          </a:xfrm>
        </p:spPr>
        <p:txBody>
          <a:bodyPr anchor="ctr">
            <a:normAutofit fontScale="90000"/>
          </a:bodyPr>
          <a:lstStyle/>
          <a:p>
            <a:r>
              <a:rPr lang="en-US" kern="1200" cap="all" spc="100" baseline="0" dirty="0">
                <a:latin typeface="+mj-lt"/>
                <a:ea typeface="+mj-ea"/>
                <a:cs typeface="+mj-cs"/>
              </a:rPr>
              <a:t>How has the crop production evolved over the years for key crops?</a:t>
            </a:r>
          </a:p>
        </p:txBody>
      </p:sp>
      <p:sp>
        <p:nvSpPr>
          <p:cNvPr id="9" name="TextBox 8">
            <a:extLst>
              <a:ext uri="{FF2B5EF4-FFF2-40B4-BE49-F238E27FC236}">
                <a16:creationId xmlns:a16="http://schemas.microsoft.com/office/drawing/2014/main" id="{08B1669B-BBAD-ABF6-DDB0-BB6A350EFBD0}"/>
              </a:ext>
            </a:extLst>
          </p:cNvPr>
          <p:cNvSpPr txBox="1"/>
          <p:nvPr/>
        </p:nvSpPr>
        <p:spPr>
          <a:xfrm>
            <a:off x="242370" y="3657600"/>
            <a:ext cx="4021157" cy="2698750"/>
          </a:xfrm>
          <a:prstGeom prst="rect">
            <a:avLst/>
          </a:prstGeom>
        </p:spPr>
        <p:txBody>
          <a:bodyPr rtlCol="0">
            <a:normAutofit/>
          </a:bodyPr>
          <a:lstStyle/>
          <a:p>
            <a:endParaRPr lang="en-US" sz="1400" b="1" dirty="0"/>
          </a:p>
          <a:p>
            <a:r>
              <a:rPr lang="en-US" sz="1400" b="1" dirty="0"/>
              <a:t>The graph shows a fluctuating trend in crop production over the years. From 2000 to 2010, crop production steadily increased, peaking at 13.6 billion units in 2010, followed by a sharp decline. After 2010, production experienced significant volatility, dropping to 5.6 billion in 2012 before recovering to 12.2 billion in 2013, and then leveling out to around 8.1 billion by 2015. This indicates periods of both strong growth and sharp declines in crop production.</a:t>
            </a:r>
          </a:p>
        </p:txBody>
      </p:sp>
      <p:pic>
        <p:nvPicPr>
          <p:cNvPr id="8" name="Content Placeholder 7">
            <a:extLst>
              <a:ext uri="{FF2B5EF4-FFF2-40B4-BE49-F238E27FC236}">
                <a16:creationId xmlns:a16="http://schemas.microsoft.com/office/drawing/2014/main" id="{1645916B-662E-9D21-81BE-A8443B5EB648}"/>
              </a:ext>
            </a:extLst>
          </p:cNvPr>
          <p:cNvPicPr>
            <a:picLocks noGrp="1" noChangeAspect="1"/>
          </p:cNvPicPr>
          <p:nvPr>
            <p:ph sz="quarter" idx="15"/>
          </p:nvPr>
        </p:nvPicPr>
        <p:blipFill>
          <a:blip r:embed="rId2"/>
          <a:srcRect/>
          <a:stretch/>
        </p:blipFill>
        <p:spPr>
          <a:xfrm>
            <a:off x="4920760" y="787869"/>
            <a:ext cx="6833994" cy="5030830"/>
          </a:xfrm>
          <a:prstGeom prst="rect">
            <a:avLst/>
          </a:prstGeom>
          <a:noFill/>
          <a:effectLst>
            <a:outerShdw blurRad="50800" dist="38100" dir="16200000" rotWithShape="0">
              <a:prstClr val="black">
                <a:alpha val="40000"/>
              </a:prstClr>
            </a:outerShdw>
          </a:effectLst>
        </p:spPr>
      </p:pic>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8</a:t>
            </a:fld>
            <a:endParaRPr lang="en-US"/>
          </a:p>
        </p:txBody>
      </p:sp>
    </p:spTree>
    <p:extLst>
      <p:ext uri="{BB962C8B-B14F-4D97-AF65-F5344CB8AC3E}">
        <p14:creationId xmlns:p14="http://schemas.microsoft.com/office/powerpoint/2010/main" val="39980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33790" y="787869"/>
            <a:ext cx="2778893" cy="1966348"/>
          </a:xfrm>
        </p:spPr>
        <p:txBody>
          <a:bodyPr anchor="ctr">
            <a:normAutofit/>
          </a:bodyPr>
          <a:lstStyle/>
          <a:p>
            <a:r>
              <a:rPr lang="en-US" kern="1200" cap="all" spc="100" baseline="0" dirty="0">
                <a:latin typeface="+mj-lt"/>
                <a:ea typeface="+mj-ea"/>
                <a:cs typeface="+mj-cs"/>
              </a:rPr>
              <a:t>Which crops have the highest yields?</a:t>
            </a:r>
          </a:p>
        </p:txBody>
      </p:sp>
      <p:sp>
        <p:nvSpPr>
          <p:cNvPr id="9" name="TextBox 8">
            <a:extLst>
              <a:ext uri="{FF2B5EF4-FFF2-40B4-BE49-F238E27FC236}">
                <a16:creationId xmlns:a16="http://schemas.microsoft.com/office/drawing/2014/main" id="{08B1669B-BBAD-ABF6-DDB0-BB6A350EFBD0}"/>
              </a:ext>
            </a:extLst>
          </p:cNvPr>
          <p:cNvSpPr txBox="1"/>
          <p:nvPr/>
        </p:nvSpPr>
        <p:spPr>
          <a:xfrm>
            <a:off x="242370" y="3657600"/>
            <a:ext cx="4021157" cy="2698750"/>
          </a:xfrm>
          <a:prstGeom prst="rect">
            <a:avLst/>
          </a:prstGeom>
        </p:spPr>
        <p:txBody>
          <a:bodyPr rtlCol="0">
            <a:normAutofit/>
          </a:bodyPr>
          <a:lstStyle/>
          <a:p>
            <a:endParaRPr lang="en-US" sz="1400" b="1" dirty="0"/>
          </a:p>
          <a:p>
            <a:r>
              <a:rPr lang="en-US" sz="1400" b="1" dirty="0"/>
              <a:t>The graph  Top 10 yield by crop shows the wheat production is very high .</a:t>
            </a:r>
          </a:p>
        </p:txBody>
      </p:sp>
      <p:pic>
        <p:nvPicPr>
          <p:cNvPr id="8" name="Content Placeholder 7">
            <a:extLst>
              <a:ext uri="{FF2B5EF4-FFF2-40B4-BE49-F238E27FC236}">
                <a16:creationId xmlns:a16="http://schemas.microsoft.com/office/drawing/2014/main" id="{1645916B-662E-9D21-81BE-A8443B5EB648}"/>
              </a:ext>
            </a:extLst>
          </p:cNvPr>
          <p:cNvPicPr>
            <a:picLocks noGrp="1" noChangeAspect="1"/>
          </p:cNvPicPr>
          <p:nvPr>
            <p:ph sz="quarter" idx="15"/>
          </p:nvPr>
        </p:nvPicPr>
        <p:blipFill>
          <a:blip r:embed="rId2"/>
          <a:srcRect/>
          <a:stretch/>
        </p:blipFill>
        <p:spPr>
          <a:xfrm>
            <a:off x="4920760" y="787869"/>
            <a:ext cx="6833994" cy="5030830"/>
          </a:xfrm>
          <a:prstGeom prst="rect">
            <a:avLst/>
          </a:prstGeom>
          <a:noFill/>
          <a:effectLst>
            <a:outerShdw blurRad="50800" dist="38100" dir="16200000" rotWithShape="0">
              <a:prstClr val="black">
                <a:alpha val="40000"/>
              </a:prstClr>
            </a:outerShdw>
          </a:effectLst>
        </p:spPr>
      </p:pic>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A87306C-81BA-4795-A5CA-9392456A8C1E}" type="slidenum">
              <a:rPr lang="en-US" smtClean="0"/>
              <a:pPr>
                <a:spcAft>
                  <a:spcPts val="600"/>
                </a:spcAft>
              </a:pPr>
              <a:t>9</a:t>
            </a:fld>
            <a:endParaRPr lang="en-US"/>
          </a:p>
        </p:txBody>
      </p:sp>
    </p:spTree>
    <p:extLst>
      <p:ext uri="{BB962C8B-B14F-4D97-AF65-F5344CB8AC3E}">
        <p14:creationId xmlns:p14="http://schemas.microsoft.com/office/powerpoint/2010/main" val="1936821489"/>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424615-5FE5-4F43-AE24-3BC9A0532687}">
  <ds:schemaRefs>
    <ds:schemaRef ds:uri="http://schemas.microsoft.com/sharepoint/v3/contenttype/forms"/>
  </ds:schemaRefs>
</ds:datastoreItem>
</file>

<file path=customXml/itemProps2.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{73C3DA8A-4CA8-4282-A5BF-038C411217F4}tf16411175_win32</Template>
  <TotalTime>123</TotalTime>
  <Words>710</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ADLaM Display</vt:lpstr>
      <vt:lpstr>Amasis MT Pro Black</vt:lpstr>
      <vt:lpstr>Arial</vt:lpstr>
      <vt:lpstr>Calibri</vt:lpstr>
      <vt:lpstr>Tenorite </vt:lpstr>
      <vt:lpstr>Tenorite Bold</vt:lpstr>
      <vt:lpstr>Wingdings</vt:lpstr>
      <vt:lpstr>Custom</vt:lpstr>
      <vt:lpstr>INDIAN CROP YIELD PRODUCTION ANALYSIS </vt:lpstr>
      <vt:lpstr>INTRODUCTION  The dataset focuses on agricultural crop production across various states and districts in India over multiple years. It includes detailed information such as crop type, the area cultivated, the quantity produced, and the season in which the crops were grown. This data provides valuable insights into regional agricultural performance, including production trends and the efficiency of land use (yield). Additionally, the dataset allows for year-over-year analysis, helping to track changes in crop production and identify which crops or regions are the most efficient and productive. Overall, it serves as a robust resource for exploring the dynamics of crop production and supporting agricultural decision-making.</vt:lpstr>
      <vt:lpstr>AGENDA</vt:lpstr>
      <vt:lpstr>TOOLS USED</vt:lpstr>
      <vt:lpstr>Which states have the highest crop production?</vt:lpstr>
      <vt:lpstr>What are the top crops in each region?</vt:lpstr>
      <vt:lpstr>What are the top crops in each region?</vt:lpstr>
      <vt:lpstr>How has the crop production evolved over the years for key crops?</vt:lpstr>
      <vt:lpstr>Which crops have the highest yields?</vt:lpstr>
      <vt:lpstr>How does yields differ across region?</vt:lpstr>
      <vt:lpstr>How does production vary seasonally across the year  ?</vt:lpstr>
      <vt:lpstr>Wel come to   my visual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Biswajit  maith</dc:creator>
  <cp:lastModifiedBy>Jesus Winters</cp:lastModifiedBy>
  <cp:revision>2</cp:revision>
  <dcterms:created xsi:type="dcterms:W3CDTF">2024-10-12T15:43:50Z</dcterms:created>
  <dcterms:modified xsi:type="dcterms:W3CDTF">2024-10-13T04:46:39Z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