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83A84-0C49-46E8-9133-BC916BA56574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DC0F4-057D-4BE8-91C9-DC2BE7F1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DC0F4-057D-4BE8-91C9-DC2BE7F10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5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4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 http</a:t>
            </a:r>
            <a:r>
              <a:rPr lang="en-US" dirty="0">
                <a:hlinkClick r:id="rId2"/>
              </a:rPr>
              <a:t>://kafka.apache.org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https</a:t>
            </a:r>
            <a:r>
              <a:rPr lang="en-US" dirty="0">
                <a:solidFill>
                  <a:srgbClr val="FF0000"/>
                </a:solidFill>
              </a:rPr>
              <a:t>://github.com/biswajitbaral/kafka</a:t>
            </a:r>
          </a:p>
        </p:txBody>
      </p:sp>
    </p:spTree>
    <p:extLst>
      <p:ext uri="{BB962C8B-B14F-4D97-AF65-F5344CB8AC3E}">
        <p14:creationId xmlns:p14="http://schemas.microsoft.com/office/powerpoint/2010/main" val="13278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to point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Publish-subscribe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system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457200" y="1288331"/>
            <a:ext cx="822960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08" y="1596774"/>
            <a:ext cx="3733800" cy="183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 publisher and three subscribers on a topic. Each of the subscribers gets a copy of each message. multiple subscrib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3725"/>
            <a:ext cx="3202200" cy="17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Kafka is a distributed, partitioned, replicated commit log </a:t>
            </a:r>
            <a:r>
              <a:rPr lang="en-US" sz="1400" dirty="0" smtClean="0"/>
              <a:t>service.</a:t>
            </a:r>
          </a:p>
          <a:p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/>
              <a:t>Kafka maintains feeds of messages in categories called </a:t>
            </a:r>
            <a:r>
              <a:rPr lang="en-US" sz="1400" i="1" dirty="0"/>
              <a:t>topics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processes that publish messages to a Kafka topic </a:t>
            </a:r>
            <a:r>
              <a:rPr lang="en-US" sz="1400" i="1" dirty="0" smtClean="0"/>
              <a:t>producers.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processes that subscribe to topics and process the feed of published messages </a:t>
            </a:r>
            <a:r>
              <a:rPr lang="en-US" sz="1400" i="1" dirty="0"/>
              <a:t>consumers</a:t>
            </a:r>
            <a:r>
              <a:rPr lang="en-US" sz="14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Kafka is run as a cluster comprised of one or more servers each of which is called a </a:t>
            </a:r>
            <a:r>
              <a:rPr lang="en-US" sz="1400" i="1" dirty="0"/>
              <a:t>broker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37" y="3733800"/>
            <a:ext cx="24574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6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Real time transfer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266163"/>
              </p:ext>
            </p:extLst>
          </p:nvPr>
        </p:nvGraphicFramePr>
        <p:xfrm>
          <a:off x="0" y="1147859"/>
          <a:ext cx="88566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33"/>
                <a:gridCol w="1771333"/>
                <a:gridCol w="1771333"/>
                <a:gridCol w="1771333"/>
                <a:gridCol w="1771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3356993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465508" y="4060906"/>
            <a:ext cx="1410748" cy="7199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Consumer3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sp>
        <p:nvSpPr>
          <p:cNvPr id="9" name="Oval 8"/>
          <p:cNvSpPr/>
          <p:nvPr/>
        </p:nvSpPr>
        <p:spPr>
          <a:xfrm>
            <a:off x="2323373" y="40284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  <p:cxnSp>
        <p:nvCxnSpPr>
          <p:cNvPr id="11" name="Straight Arrow Connector 10"/>
          <p:cNvCxnSpPr>
            <a:stCxn id="55" idx="3"/>
            <a:endCxn id="9" idx="2"/>
          </p:cNvCxnSpPr>
          <p:nvPr/>
        </p:nvCxnSpPr>
        <p:spPr>
          <a:xfrm>
            <a:off x="1667678" y="3922039"/>
            <a:ext cx="655695" cy="60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65508" y="5059754"/>
            <a:ext cx="1410748" cy="7455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Consumer4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 flipV="1">
            <a:off x="4148337" y="4780885"/>
            <a:ext cx="1317171" cy="65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88809" y="3465054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299525" y="3564656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Producer</a:t>
            </a:r>
            <a:endParaRPr lang="en-IN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2503523" y="1987838"/>
            <a:ext cx="1368152" cy="7147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55" idx="3"/>
            <a:endCxn id="38" idx="1"/>
          </p:cNvCxnSpPr>
          <p:nvPr/>
        </p:nvCxnSpPr>
        <p:spPr>
          <a:xfrm flipV="1">
            <a:off x="1667677" y="2345221"/>
            <a:ext cx="835846" cy="157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148337" y="4420896"/>
            <a:ext cx="1317171" cy="104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</p:cNvCxnSpPr>
          <p:nvPr/>
        </p:nvCxnSpPr>
        <p:spPr>
          <a:xfrm flipV="1">
            <a:off x="3159655" y="2708819"/>
            <a:ext cx="0" cy="1319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464546" y="2997002"/>
            <a:ext cx="1411710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Consumer2</a:t>
            </a:r>
          </a:p>
          <a:p>
            <a:pPr algn="ctr"/>
            <a:r>
              <a:rPr lang="en-US" dirty="0" smtClean="0"/>
              <a:t>(Group1)</a:t>
            </a:r>
            <a:endParaRPr lang="en-IN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5443364" y="1988840"/>
            <a:ext cx="1432892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Consumer1</a:t>
            </a:r>
          </a:p>
          <a:p>
            <a:pPr algn="ctr"/>
            <a:r>
              <a:rPr lang="en-US" dirty="0" smtClean="0"/>
              <a:t>(Group1)</a:t>
            </a:r>
            <a:endParaRPr lang="en-IN" dirty="0"/>
          </a:p>
        </p:txBody>
      </p:sp>
      <p:cxnSp>
        <p:nvCxnSpPr>
          <p:cNvPr id="92" name="Straight Arrow Connector 91"/>
          <p:cNvCxnSpPr>
            <a:stCxn id="62" idx="1"/>
          </p:cNvCxnSpPr>
          <p:nvPr/>
        </p:nvCxnSpPr>
        <p:spPr>
          <a:xfrm flipH="1">
            <a:off x="4024386" y="3356992"/>
            <a:ext cx="1440160" cy="106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1"/>
          </p:cNvCxnSpPr>
          <p:nvPr/>
        </p:nvCxnSpPr>
        <p:spPr>
          <a:xfrm flipH="1">
            <a:off x="3882988" y="2348830"/>
            <a:ext cx="1560376" cy="193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7863214">
            <a:off x="1101171" y="2611148"/>
            <a:ext cx="178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r>
              <a:rPr lang="en-US" sz="1200" dirty="0" smtClean="0"/>
              <a:t>et Kafka broker address</a:t>
            </a:r>
            <a:endParaRPr lang="en-IN" sz="1200" dirty="0"/>
          </a:p>
        </p:txBody>
      </p:sp>
      <p:sp>
        <p:nvSpPr>
          <p:cNvPr id="48" name="TextBox 47"/>
          <p:cNvSpPr txBox="1"/>
          <p:nvPr/>
        </p:nvSpPr>
        <p:spPr>
          <a:xfrm rot="2540227">
            <a:off x="1532572" y="4345242"/>
            <a:ext cx="90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Streaming </a:t>
            </a:r>
            <a:endParaRPr lang="en-IN" sz="1200" dirty="0"/>
          </a:p>
        </p:txBody>
      </p:sp>
      <p:sp>
        <p:nvSpPr>
          <p:cNvPr id="51" name="TextBox 50"/>
          <p:cNvSpPr txBox="1"/>
          <p:nvPr/>
        </p:nvSpPr>
        <p:spPr>
          <a:xfrm rot="1744845">
            <a:off x="3987593" y="5001479"/>
            <a:ext cx="1200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Fetch messages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18751" y="1920549"/>
            <a:ext cx="1449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Update Consumed</a:t>
            </a:r>
          </a:p>
          <a:p>
            <a:r>
              <a:rPr lang="en-US" sz="1100" dirty="0" smtClean="0"/>
              <a:t>Message offset</a:t>
            </a:r>
            <a:endParaRPr lang="en-IN" sz="1100" dirty="0"/>
          </a:p>
        </p:txBody>
      </p:sp>
      <p:cxnSp>
        <p:nvCxnSpPr>
          <p:cNvPr id="8" name="Straight Arrow Connector 7"/>
          <p:cNvCxnSpPr>
            <a:stCxn id="38" idx="3"/>
          </p:cNvCxnSpPr>
          <p:nvPr/>
        </p:nvCxnSpPr>
        <p:spPr>
          <a:xfrm>
            <a:off x="3871675" y="2345221"/>
            <a:ext cx="1496164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3"/>
          </p:cNvCxnSpPr>
          <p:nvPr/>
        </p:nvCxnSpPr>
        <p:spPr>
          <a:xfrm>
            <a:off x="3871675" y="2345221"/>
            <a:ext cx="1543240" cy="968905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82988" y="2351436"/>
            <a:ext cx="1531927" cy="206945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3871675" y="2345221"/>
            <a:ext cx="1543240" cy="302535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6876256" y="2135992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Brace 21"/>
          <p:cNvSpPr/>
          <p:nvPr/>
        </p:nvSpPr>
        <p:spPr>
          <a:xfrm>
            <a:off x="7524328" y="1988840"/>
            <a:ext cx="1152128" cy="396044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7524328" y="2504295"/>
            <a:ext cx="1085393" cy="5924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</a:p>
          <a:p>
            <a:pPr algn="ctr"/>
            <a:r>
              <a:rPr lang="en-US" sz="1600" dirty="0" smtClean="0"/>
              <a:t>Topology</a:t>
            </a:r>
            <a:endParaRPr lang="en-IN" sz="1600" dirty="0"/>
          </a:p>
        </p:txBody>
      </p:sp>
      <p:sp>
        <p:nvSpPr>
          <p:cNvPr id="46" name="Right Brace 45"/>
          <p:cNvSpPr/>
          <p:nvPr/>
        </p:nvSpPr>
        <p:spPr>
          <a:xfrm>
            <a:off x="6876256" y="4221088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7668344" y="4525788"/>
            <a:ext cx="1175320" cy="5924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</a:p>
          <a:p>
            <a:pPr algn="ctr"/>
            <a:r>
              <a:rPr lang="en-US" dirty="0" smtClean="0"/>
              <a:t>Topology</a:t>
            </a:r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2475773" y="41808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29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3"/>
    </mc:Choice>
    <mc:Fallback xmlns="">
      <p:transition spd="slow" advTm="332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ZooKeeper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7226E2-AF6A-4815-95CF-B947B0D54F14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7825" y="990600"/>
            <a:ext cx="8382000" cy="468743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ZooKeeper</a:t>
            </a:r>
            <a:r>
              <a:rPr lang="en-US" sz="1800" dirty="0" smtClean="0"/>
              <a:t> </a:t>
            </a:r>
            <a:r>
              <a:rPr lang="en-US" sz="1800" dirty="0"/>
              <a:t>Service </a:t>
            </a:r>
            <a:r>
              <a:rPr lang="en-US" sz="1800" dirty="0" smtClean="0"/>
              <a:t>is </a:t>
            </a:r>
            <a:r>
              <a:rPr lang="en-US" sz="1800" dirty="0"/>
              <a:t>replicated over a set of </a:t>
            </a:r>
            <a:r>
              <a:rPr lang="en-US" sz="1800" dirty="0" smtClean="0"/>
              <a:t>machines</a:t>
            </a:r>
          </a:p>
          <a:p>
            <a:r>
              <a:rPr lang="en-GB" sz="1800" dirty="0">
                <a:ea typeface="ＭＳ Ｐゴシック" charset="-128"/>
                <a:cs typeface="ＭＳ Ｐゴシック" charset="-128"/>
              </a:rPr>
              <a:t>All </a:t>
            </a:r>
            <a:r>
              <a:rPr lang="en-GB" sz="1800" dirty="0" smtClean="0">
                <a:ea typeface="ＭＳ Ｐゴシック" charset="-128"/>
                <a:cs typeface="ＭＳ Ｐゴシック" charset="-128"/>
              </a:rPr>
              <a:t>machines store </a:t>
            </a:r>
            <a:r>
              <a:rPr lang="en-GB" sz="1800" dirty="0">
                <a:ea typeface="ＭＳ Ｐゴシック" charset="-128"/>
                <a:cs typeface="ＭＳ Ｐゴシック" charset="-128"/>
              </a:rPr>
              <a:t>a copy of the data (in memory)</a:t>
            </a:r>
            <a:r>
              <a:rPr lang="en-GB" sz="1800" dirty="0" smtClean="0">
                <a:ea typeface="ＭＳ Ｐゴシック" charset="-128"/>
                <a:cs typeface="ＭＳ Ｐゴシック" charset="-128"/>
              </a:rPr>
              <a:t>‏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A leader is elected on service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startup</a:t>
            </a:r>
            <a:endParaRPr lang="en-GB" sz="180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1800" dirty="0"/>
              <a:t>Clients only connect to a single ZooKeeper </a:t>
            </a:r>
            <a:r>
              <a:rPr lang="en-US" sz="1800" dirty="0" smtClean="0"/>
              <a:t>server</a:t>
            </a:r>
            <a:r>
              <a:rPr lang="en-US" sz="1800" dirty="0"/>
              <a:t> </a:t>
            </a:r>
            <a:r>
              <a:rPr lang="en-US" sz="1800" dirty="0" smtClean="0"/>
              <a:t>&amp; maintains </a:t>
            </a:r>
            <a:r>
              <a:rPr lang="en-US" sz="1800" dirty="0"/>
              <a:t>a TCP </a:t>
            </a:r>
            <a:r>
              <a:rPr lang="en-US" sz="1800" dirty="0" smtClean="0"/>
              <a:t>connection.</a:t>
            </a:r>
          </a:p>
          <a:p>
            <a:r>
              <a:rPr lang="en-US" sz="1800" dirty="0" smtClean="0">
                <a:ea typeface="ＭＳ Ｐゴシック" charset="-128"/>
                <a:cs typeface="ＭＳ Ｐゴシック" charset="-128"/>
              </a:rPr>
              <a:t>Client can read from any Zookeeper server, writes go through the leader &amp; needs majority consensus.</a:t>
            </a: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010400" cy="24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and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 </a:t>
            </a:r>
            <a:r>
              <a:rPr lang="en-US" sz="1200" dirty="0" smtClean="0"/>
              <a:t>Topic , to </a:t>
            </a:r>
            <a:r>
              <a:rPr lang="en-US" sz="1200" dirty="0"/>
              <a:t>which messages are published. For each topic, the Kafka cluster maintains a partitioned log that </a:t>
            </a:r>
            <a:r>
              <a:rPr lang="en-US" sz="1200" dirty="0" smtClean="0"/>
              <a:t>looks </a:t>
            </a:r>
            <a:r>
              <a:rPr lang="en-US" sz="1200" dirty="0"/>
              <a:t>like </a:t>
            </a:r>
            <a:r>
              <a:rPr lang="en-US" sz="1200" dirty="0" smtClean="0"/>
              <a:t>this.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6999"/>
            <a:ext cx="3962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7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For </a:t>
            </a:r>
            <a:r>
              <a:rPr lang="en-US" dirty="0" err="1" smtClean="0"/>
              <a:t>kafka</a:t>
            </a:r>
            <a:r>
              <a:rPr lang="en-US" dirty="0" smtClean="0"/>
              <a:t>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Start Server</a:t>
            </a:r>
          </a:p>
          <a:p>
            <a:pPr marL="228600" indent="-228600">
              <a:buAutoNum type="arabicPeriod"/>
            </a:pPr>
            <a:r>
              <a:rPr lang="en-US" sz="1100" b="1" dirty="0" smtClean="0"/>
              <a:t>Start  zookeeper server</a:t>
            </a:r>
          </a:p>
          <a:p>
            <a:pPr marL="0" indent="0">
              <a:buNone/>
            </a:pPr>
            <a:r>
              <a:rPr lang="en-US" sz="1100" dirty="0" smtClean="0"/>
              <a:t>          &gt;  bin/zookeeper-server-start.sh </a:t>
            </a:r>
            <a:r>
              <a:rPr lang="en-US" sz="1100" dirty="0" err="1" smtClean="0"/>
              <a:t>config</a:t>
            </a:r>
            <a:r>
              <a:rPr lang="en-US" sz="1100" dirty="0" smtClean="0"/>
              <a:t>/</a:t>
            </a:r>
            <a:r>
              <a:rPr lang="en-US" sz="1100" dirty="0" err="1" smtClean="0"/>
              <a:t>zookeeper.properties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2.    Start </a:t>
            </a:r>
            <a:r>
              <a:rPr lang="en-US" sz="1100" b="1" dirty="0" err="1" smtClean="0"/>
              <a:t>kafka</a:t>
            </a:r>
            <a:r>
              <a:rPr lang="en-US" sz="1100" b="1" dirty="0" smtClean="0"/>
              <a:t> server.</a:t>
            </a:r>
          </a:p>
          <a:p>
            <a:pPr marL="0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        </a:t>
            </a:r>
            <a:r>
              <a:rPr lang="en-US" sz="1100" dirty="0" smtClean="0"/>
              <a:t>&gt; bin/kafka-server-start.sh </a:t>
            </a:r>
            <a:r>
              <a:rPr lang="en-US" sz="1100" dirty="0" err="1" smtClean="0"/>
              <a:t>config</a:t>
            </a:r>
            <a:r>
              <a:rPr lang="en-US" sz="1100" dirty="0" smtClean="0"/>
              <a:t>/</a:t>
            </a:r>
            <a:r>
              <a:rPr lang="en-US" sz="1100" dirty="0" err="1" smtClean="0"/>
              <a:t>server.properties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    </a:t>
            </a:r>
            <a:r>
              <a:rPr lang="en-US" sz="1100" dirty="0"/>
              <a:t>For example, in </a:t>
            </a:r>
            <a:r>
              <a:rPr lang="en-US" sz="1100" dirty="0" err="1" smtClean="0"/>
              <a:t>server.properties</a:t>
            </a:r>
            <a:r>
              <a:rPr lang="en-US" sz="1100" dirty="0"/>
              <a:t> used for broker1, we define the following:</a:t>
            </a:r>
          </a:p>
          <a:p>
            <a:r>
              <a:rPr lang="en-US" sz="1100" dirty="0"/>
              <a:t>broker.id=1</a:t>
            </a:r>
          </a:p>
          <a:p>
            <a:r>
              <a:rPr lang="en-US" sz="1100" dirty="0" smtClean="0"/>
              <a:t>port=9092</a:t>
            </a:r>
            <a:endParaRPr lang="en-US" sz="1100" dirty="0"/>
          </a:p>
          <a:p>
            <a:r>
              <a:rPr lang="en-US" sz="1100" dirty="0" err="1"/>
              <a:t>log.dir</a:t>
            </a:r>
            <a:r>
              <a:rPr lang="en-US" sz="1100" dirty="0"/>
              <a:t>=/</a:t>
            </a:r>
            <a:r>
              <a:rPr lang="en-US" sz="1100" dirty="0" err="1"/>
              <a:t>tmp</a:t>
            </a:r>
            <a:r>
              <a:rPr lang="en-US" sz="1100" dirty="0"/>
              <a:t>/kafka-logs-1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1400" dirty="0" smtClean="0"/>
              <a:t>Create Topic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&gt;  bin/kafka-topics.sh --create --zookeeper localhost:2181 --replication-factor 1 --partitions 1 --topic test</a:t>
            </a:r>
          </a:p>
          <a:p>
            <a:pPr marL="0" indent="0">
              <a:buNone/>
            </a:pPr>
            <a:r>
              <a:rPr lang="en-US" sz="1050" dirty="0" smtClean="0"/>
              <a:t>           Verify the list of topics --           </a:t>
            </a:r>
          </a:p>
          <a:p>
            <a:pPr marL="0" indent="0">
              <a:buNone/>
            </a:pPr>
            <a:r>
              <a:rPr lang="en-US" sz="1050" dirty="0" smtClean="0"/>
              <a:t>           &gt; bin/kafka-topics.sh --list --zookeeper localhost:2181</a:t>
            </a:r>
          </a:p>
          <a:p>
            <a:r>
              <a:rPr lang="en-US" sz="1400" dirty="0" smtClean="0"/>
              <a:t>Producer</a:t>
            </a:r>
          </a:p>
          <a:p>
            <a:pPr marL="0" indent="0">
              <a:buNone/>
            </a:pPr>
            <a:r>
              <a:rPr lang="en-US" sz="1050" dirty="0" smtClean="0"/>
              <a:t>         &gt; bin/kafka-console-producer.sh --broker-list localhost:9092 --topic test</a:t>
            </a:r>
          </a:p>
          <a:p>
            <a:r>
              <a:rPr lang="en-US" sz="1400" dirty="0" smtClean="0"/>
              <a:t>Consumer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050" b="1" dirty="0" smtClean="0"/>
              <a:t>&gt; </a:t>
            </a:r>
            <a:r>
              <a:rPr lang="en-US" sz="1050" dirty="0" smtClean="0"/>
              <a:t>bin/kafka-console-consumer.sh --zookeeper localhost:2181 --topic test --from-beginning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JAVA API </a:t>
            </a:r>
            <a:r>
              <a:rPr lang="en-US" sz="3600" dirty="0" smtClean="0"/>
              <a:t>KAFKA Producer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Simple Producer</a:t>
            </a:r>
          </a:p>
          <a:p>
            <a:r>
              <a:rPr lang="en-US" sz="1400" dirty="0" smtClean="0"/>
              <a:t>Properties </a:t>
            </a:r>
            <a:r>
              <a:rPr lang="en-US" sz="1400" dirty="0"/>
              <a:t>props = new Properties(); </a:t>
            </a:r>
            <a:endParaRPr lang="en-US" sz="1400" dirty="0" smtClean="0"/>
          </a:p>
          <a:p>
            <a:r>
              <a:rPr lang="en-US" sz="1400" dirty="0" smtClean="0"/>
              <a:t>props.put</a:t>
            </a:r>
            <a:r>
              <a:rPr lang="en-US" sz="1400" dirty="0"/>
              <a:t>("metadata.broker.list","</a:t>
            </a:r>
            <a:r>
              <a:rPr lang="en-US" sz="1400" dirty="0" smtClean="0"/>
              <a:t>localhost:9092"); </a:t>
            </a:r>
            <a:r>
              <a:rPr lang="en-US" sz="1400" dirty="0"/>
              <a:t>props.put("serializer.class","kafka.serializer.StringEncoder</a:t>
            </a:r>
            <a:r>
              <a:rPr lang="en-US" sz="1400" dirty="0" smtClean="0"/>
              <a:t>");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props.put("</a:t>
            </a:r>
            <a:r>
              <a:rPr lang="en-US" sz="1400" dirty="0" err="1"/>
              <a:t>request.required.acks</a:t>
            </a:r>
            <a:r>
              <a:rPr lang="en-US" sz="1400" dirty="0"/>
              <a:t>", "1</a:t>
            </a:r>
            <a:r>
              <a:rPr lang="en-US" sz="1400" dirty="0" smtClean="0"/>
              <a:t>");</a:t>
            </a:r>
          </a:p>
          <a:p>
            <a:r>
              <a:rPr lang="en-US" sz="1400" dirty="0" smtClean="0"/>
              <a:t> </a:t>
            </a:r>
            <a:r>
              <a:rPr lang="en-US" sz="1400" dirty="0" err="1"/>
              <a:t>ProducerConfig</a:t>
            </a:r>
            <a:r>
              <a:rPr lang="en-US" sz="1400" dirty="0"/>
              <a:t> </a:t>
            </a:r>
            <a:r>
              <a:rPr lang="en-US" sz="1400" dirty="0" err="1"/>
              <a:t>config</a:t>
            </a:r>
            <a:r>
              <a:rPr lang="en-US" sz="1400" dirty="0"/>
              <a:t> = new </a:t>
            </a:r>
            <a:r>
              <a:rPr lang="en-US" sz="1400" dirty="0" err="1"/>
              <a:t>ProducerConfig</a:t>
            </a:r>
            <a:r>
              <a:rPr lang="en-US" sz="1400" dirty="0"/>
              <a:t>(props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Producer&lt;String, String&gt; producer = new Producer&lt;String, String&gt; (</a:t>
            </a:r>
            <a:r>
              <a:rPr lang="en-US" sz="1400" dirty="0" err="1"/>
              <a:t>config</a:t>
            </a:r>
            <a:r>
              <a:rPr lang="en-US" sz="1400" dirty="0" smtClean="0"/>
              <a:t>);</a:t>
            </a:r>
          </a:p>
          <a:p>
            <a:endParaRPr lang="en-US" sz="1400" dirty="0"/>
          </a:p>
          <a:p>
            <a:r>
              <a:rPr lang="en-US" sz="1400" dirty="0" err="1"/>
              <a:t>KeyedMessage</a:t>
            </a:r>
            <a:r>
              <a:rPr lang="en-US" sz="1400" dirty="0"/>
              <a:t>&lt;String, String&gt; data = new </a:t>
            </a:r>
            <a:r>
              <a:rPr lang="en-US" sz="1400" dirty="0" err="1"/>
              <a:t>KeyedMessage</a:t>
            </a:r>
            <a:r>
              <a:rPr lang="en-US" sz="1400" dirty="0"/>
              <a:t>&lt;String, String&gt;(topic, </a:t>
            </a:r>
            <a:r>
              <a:rPr lang="en-US" sz="1400" dirty="0" err="1"/>
              <a:t>msg</a:t>
            </a:r>
            <a:r>
              <a:rPr lang="en-US" sz="1400" dirty="0"/>
              <a:t>); </a:t>
            </a:r>
            <a:r>
              <a:rPr lang="en-US" sz="1400" dirty="0" smtClean="0"/>
              <a:t>the </a:t>
            </a:r>
            <a:r>
              <a:rPr lang="en-US" sz="1400" dirty="0" err="1" smtClean="0"/>
              <a:t>producer.send</a:t>
            </a:r>
            <a:r>
              <a:rPr lang="en-US" sz="1400" dirty="0" smtClean="0"/>
              <a:t>(data);</a:t>
            </a:r>
            <a:endParaRPr lang="en-US" dirty="0"/>
          </a:p>
          <a:p>
            <a:r>
              <a:rPr lang="en-US" sz="1400" dirty="0" err="1" smtClean="0"/>
              <a:t>Producer.close</a:t>
            </a:r>
            <a:r>
              <a:rPr lang="en-US" sz="1400" dirty="0" smtClean="0"/>
              <a:t>();</a:t>
            </a:r>
          </a:p>
          <a:p>
            <a:endParaRPr lang="en-US" sz="1400" dirty="0"/>
          </a:p>
          <a:p>
            <a:r>
              <a:rPr lang="en-US" sz="2000" b="1" dirty="0"/>
              <a:t>producer with custom </a:t>
            </a:r>
            <a:r>
              <a:rPr lang="en-US" sz="2000" b="1" dirty="0" smtClean="0"/>
              <a:t>partitioning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</a:t>
            </a:r>
            <a:r>
              <a:rPr lang="en-US" sz="1400" dirty="0"/>
              <a:t>props.put("</a:t>
            </a:r>
            <a:r>
              <a:rPr lang="en-US" sz="1400" dirty="0" err="1"/>
              <a:t>partitioner.class</a:t>
            </a:r>
            <a:r>
              <a:rPr lang="en-US" sz="1400" dirty="0"/>
              <a:t>", "</a:t>
            </a:r>
            <a:r>
              <a:rPr lang="en-US" sz="1400" dirty="0" err="1" smtClean="0"/>
              <a:t>kafka.xxx.SimplePartitioner</a:t>
            </a:r>
            <a:r>
              <a:rPr lang="en-US" sz="1400" dirty="0"/>
              <a:t>");</a:t>
            </a:r>
            <a:endParaRPr lang="en-US" sz="1400" b="1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SimplePartitioner</a:t>
            </a:r>
            <a:r>
              <a:rPr lang="en-US" sz="1400" dirty="0"/>
              <a:t> implements </a:t>
            </a:r>
            <a:r>
              <a:rPr lang="en-US" sz="1400" dirty="0" err="1"/>
              <a:t>Partitioner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</a:p>
          <a:p>
            <a:r>
              <a:rPr lang="en-US" sz="1400" dirty="0" smtClean="0"/>
              <a:t>…….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605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JAVA API KAFKA </a:t>
            </a:r>
            <a:r>
              <a:rPr lang="en-US" sz="3200" dirty="0" smtClean="0"/>
              <a:t>Consumer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 smtClean="0"/>
              <a:t>Properties </a:t>
            </a:r>
            <a:r>
              <a:rPr lang="en-US" sz="1600" dirty="0"/>
              <a:t>props = new Properties();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props.put</a:t>
            </a:r>
            <a:r>
              <a:rPr lang="en-US" sz="1600" dirty="0"/>
              <a:t>("zookeeper.connect", "localhost:2181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props.put("group.id", "testgroup");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props.put</a:t>
            </a:r>
            <a:r>
              <a:rPr lang="en-US" sz="1600" dirty="0"/>
              <a:t>("zookeeper.session.timeout.ms", "500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props.put("zookeeper.sync.time.ms", "250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props.put("auto.commit.interval.ms", "1000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/>
              <a:t>ConsumerConnector </a:t>
            </a:r>
            <a:r>
              <a:rPr lang="en-US" sz="1600" dirty="0" smtClean="0"/>
              <a:t>consumer= </a:t>
            </a:r>
            <a:r>
              <a:rPr lang="en-US" sz="1600" dirty="0"/>
              <a:t>new ConsumerConfig(props</a:t>
            </a:r>
            <a:r>
              <a:rPr lang="en-US" sz="1600" dirty="0" smtClean="0"/>
              <a:t>);</a:t>
            </a:r>
          </a:p>
          <a:p>
            <a:r>
              <a:rPr lang="en-US" sz="1400" dirty="0"/>
              <a:t>Map&lt;String, Integer&gt; topicMap = new HashMap&lt;String, Integer&gt;();</a:t>
            </a:r>
          </a:p>
          <a:p>
            <a:r>
              <a:rPr lang="en-US" sz="1400" dirty="0" smtClean="0"/>
              <a:t>topicMap.put(topic</a:t>
            </a:r>
            <a:r>
              <a:rPr lang="en-US" sz="1400" dirty="0"/>
              <a:t>, new Integer(1));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Map&lt;String, </a:t>
            </a:r>
            <a:r>
              <a:rPr lang="en-US" sz="1400" dirty="0" smtClean="0"/>
              <a:t>List&lt;Kafka Stream&lt;byte</a:t>
            </a:r>
            <a:r>
              <a:rPr lang="en-US" sz="1400" dirty="0"/>
              <a:t>[], byte[]&gt;&gt;&gt; consumerStreamsMap = consumer.createMessageStreams(topicMap);</a:t>
            </a:r>
          </a:p>
          <a:p>
            <a:r>
              <a:rPr lang="en-US" sz="1400" dirty="0" smtClean="0"/>
              <a:t>        List&lt;Kafka Stream&lt;byte</a:t>
            </a:r>
            <a:r>
              <a:rPr lang="en-US" sz="1400" dirty="0"/>
              <a:t>[], byte[]&gt;&gt; streamList = consumerStreamsMap.get(topic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755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370</Words>
  <Application>Microsoft Office PowerPoint</Application>
  <PresentationFormat>On-screen Show (4:3)</PresentationFormat>
  <Paragraphs>108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Messaging System</vt:lpstr>
      <vt:lpstr>Messaging system</vt:lpstr>
      <vt:lpstr>Apache Kafka</vt:lpstr>
      <vt:lpstr>Real time transfer</vt:lpstr>
      <vt:lpstr>The ZooKeeper Service</vt:lpstr>
      <vt:lpstr>Topics and Logs</vt:lpstr>
      <vt:lpstr>Steps For kafka : </vt:lpstr>
      <vt:lpstr>JAVA API KAFKA Producer</vt:lpstr>
      <vt:lpstr>JAVA API KAFKA Consumer</vt:lpstr>
      <vt:lpstr> Thank You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System</dc:title>
  <dc:creator>Biswajit Baral (bbaral)</dc:creator>
  <cp:lastModifiedBy>Biswajit Baral (bbaral)</cp:lastModifiedBy>
  <cp:revision>28</cp:revision>
  <dcterms:created xsi:type="dcterms:W3CDTF">2015-11-17T06:13:49Z</dcterms:created>
  <dcterms:modified xsi:type="dcterms:W3CDTF">2015-11-17T15:59:16Z</dcterms:modified>
</cp:coreProperties>
</file>