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71" y="3065172"/>
            <a:ext cx="10023542" cy="17122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Exploratory </a:t>
            </a:r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Data Analysis on Sample Superstore</a:t>
            </a:r>
            <a:endParaRPr lang="en-IN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20806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                                                              </a:t>
            </a:r>
            <a:r>
              <a:rPr lang="en-US" sz="2600" b="1" dirty="0" smtClean="0">
                <a:solidFill>
                  <a:srgbClr val="FF0000"/>
                </a:solidFill>
              </a:rPr>
              <a:t>By:-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</a:t>
            </a:r>
            <a:r>
              <a:rPr lang="en-US" sz="4200" b="1" dirty="0" smtClean="0">
                <a:solidFill>
                  <a:schemeClr val="tx1"/>
                </a:solidFill>
              </a:rPr>
              <a:t>Biswajit Kumar Singh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</a:t>
            </a:r>
            <a:r>
              <a:rPr lang="en-US" sz="1900" b="1" dirty="0" smtClean="0">
                <a:solidFill>
                  <a:schemeClr val="accent3">
                    <a:lumMod val="75000"/>
                  </a:schemeClr>
                </a:solidFill>
              </a:rPr>
              <a:t>Data Science And Business Analytics Intern          </a:t>
            </a:r>
          </a:p>
          <a:p>
            <a:r>
              <a:rPr lang="en-US" dirty="0" smtClean="0"/>
              <a:t>                                                             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#dec2020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8212"/>
            <a:ext cx="2601532" cy="32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04"/>
            <a:ext cx="12192000" cy="67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1"/>
            <a:ext cx="1168113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Some Insights from last image:-</a:t>
            </a:r>
          </a:p>
          <a:p>
            <a:endParaRPr lang="en-US" sz="3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From the last image we see that </a:t>
            </a:r>
            <a:r>
              <a:rPr lang="en-US" sz="2800" b="1" dirty="0" smtClean="0">
                <a:solidFill>
                  <a:srgbClr val="FF0000"/>
                </a:solidFill>
              </a:rPr>
              <a:t>technology items </a:t>
            </a:r>
            <a:r>
              <a:rPr lang="en-US" sz="2800" b="1" dirty="0" smtClean="0"/>
              <a:t>has </a:t>
            </a:r>
            <a:r>
              <a:rPr lang="en-US" sz="2800" b="1" dirty="0" smtClean="0">
                <a:solidFill>
                  <a:srgbClr val="FF0000"/>
                </a:solidFill>
              </a:rPr>
              <a:t>more sales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office supplies </a:t>
            </a:r>
            <a:r>
              <a:rPr lang="en-US" sz="2800" b="1" dirty="0" smtClean="0"/>
              <a:t>has </a:t>
            </a:r>
            <a:r>
              <a:rPr lang="en-US" sz="2800" b="1" dirty="0" smtClean="0">
                <a:solidFill>
                  <a:srgbClr val="FF0000"/>
                </a:solidFill>
              </a:rPr>
              <a:t>less sales</a:t>
            </a:r>
            <a:r>
              <a:rPr lang="en-US" sz="2800" b="1" dirty="0" smtClean="0"/>
              <a:t>.so we have to try to improve the sales on office supplies.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As we see in the image </a:t>
            </a:r>
            <a:r>
              <a:rPr lang="en-US" sz="2800" b="1" dirty="0" smtClean="0">
                <a:solidFill>
                  <a:srgbClr val="FF0000"/>
                </a:solidFill>
              </a:rPr>
              <a:t>technology items </a:t>
            </a:r>
            <a:r>
              <a:rPr lang="en-US" sz="2800" b="1" dirty="0" smtClean="0"/>
              <a:t>has </a:t>
            </a:r>
            <a:r>
              <a:rPr lang="en-US" sz="2800" b="1" dirty="0" smtClean="0">
                <a:solidFill>
                  <a:srgbClr val="FF0000"/>
                </a:solidFill>
              </a:rPr>
              <a:t>more profit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furniture items </a:t>
            </a:r>
            <a:r>
              <a:rPr lang="en-US" sz="2800" b="1" dirty="0" smtClean="0"/>
              <a:t>has</a:t>
            </a:r>
            <a:r>
              <a:rPr lang="en-US" sz="2800" b="1" dirty="0" smtClean="0">
                <a:solidFill>
                  <a:srgbClr val="FF0000"/>
                </a:solidFill>
              </a:rPr>
              <a:t> less profit</a:t>
            </a:r>
            <a:r>
              <a:rPr lang="en-US" sz="2800" b="1" dirty="0" smtClean="0"/>
              <a:t>. So we have try to improve the profits furniture items 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Despite of having </a:t>
            </a:r>
            <a:r>
              <a:rPr lang="en-US" sz="2800" b="1" dirty="0" smtClean="0">
                <a:solidFill>
                  <a:srgbClr val="FF0000"/>
                </a:solidFill>
              </a:rPr>
              <a:t>good sales </a:t>
            </a:r>
            <a:r>
              <a:rPr lang="en-US" sz="2800" b="1" dirty="0" smtClean="0"/>
              <a:t>of </a:t>
            </a:r>
            <a:r>
              <a:rPr lang="en-US" sz="2800" b="1" dirty="0" smtClean="0">
                <a:solidFill>
                  <a:srgbClr val="FF0000"/>
                </a:solidFill>
              </a:rPr>
              <a:t>furniture items </a:t>
            </a:r>
            <a:r>
              <a:rPr lang="en-US" sz="2800" b="1" dirty="0" smtClean="0"/>
              <a:t>we are getting </a:t>
            </a:r>
            <a:r>
              <a:rPr lang="en-US" sz="2800" b="1" dirty="0" smtClean="0">
                <a:solidFill>
                  <a:srgbClr val="FF0000"/>
                </a:solidFill>
              </a:rPr>
              <a:t>negative profits</a:t>
            </a:r>
            <a:r>
              <a:rPr lang="en-US" sz="2800" b="1" dirty="0" smtClean="0"/>
              <a:t>. So we have to work on furniture items more so that despite of good sales we can improve our profit.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58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167425"/>
            <a:ext cx="1169401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Some Insights From Last pic:-</a:t>
            </a:r>
          </a:p>
          <a:p>
            <a:endParaRPr lang="en-US" sz="32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After giving </a:t>
            </a:r>
            <a:r>
              <a:rPr lang="en-US" sz="2400" b="1" dirty="0" smtClean="0">
                <a:solidFill>
                  <a:srgbClr val="FF0000"/>
                </a:solidFill>
              </a:rPr>
              <a:t>more discount </a:t>
            </a:r>
            <a:r>
              <a:rPr lang="en-US" sz="2400" b="1" dirty="0" smtClean="0"/>
              <a:t>on </a:t>
            </a:r>
            <a:r>
              <a:rPr lang="en-US" sz="2400" b="1" dirty="0" smtClean="0">
                <a:solidFill>
                  <a:srgbClr val="FF0000"/>
                </a:solidFill>
              </a:rPr>
              <a:t>office supplies </a:t>
            </a: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profit is more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technology items </a:t>
            </a:r>
            <a:r>
              <a:rPr lang="en-US" sz="2400" b="1" dirty="0" smtClean="0"/>
              <a:t>has </a:t>
            </a:r>
            <a:r>
              <a:rPr lang="en-US" sz="2400" b="1" dirty="0" smtClean="0">
                <a:solidFill>
                  <a:srgbClr val="FF0000"/>
                </a:solidFill>
              </a:rPr>
              <a:t>less profit </a:t>
            </a:r>
            <a:r>
              <a:rPr lang="en-US" sz="2400" b="1" dirty="0" smtClean="0"/>
              <a:t>because of </a:t>
            </a:r>
            <a:r>
              <a:rPr lang="en-US" sz="2400" b="1" dirty="0" smtClean="0">
                <a:solidFill>
                  <a:srgbClr val="FF0000"/>
                </a:solidFill>
              </a:rPr>
              <a:t>less discount</a:t>
            </a:r>
            <a:r>
              <a:rPr lang="en-US" sz="2400" b="1" dirty="0" smtClean="0"/>
              <a:t>.so we have to give little more discount on the technology items to improve the profits.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After giving </a:t>
            </a:r>
            <a:r>
              <a:rPr lang="en-US" sz="2000" b="1" dirty="0">
                <a:solidFill>
                  <a:srgbClr val="FF0000"/>
                </a:solidFill>
              </a:rPr>
              <a:t>more discount </a:t>
            </a:r>
            <a:r>
              <a:rPr lang="en-US" sz="2000" b="1" dirty="0"/>
              <a:t>on </a:t>
            </a:r>
            <a:r>
              <a:rPr lang="en-US" sz="2000" b="1" dirty="0">
                <a:solidFill>
                  <a:srgbClr val="FF0000"/>
                </a:solidFill>
              </a:rPr>
              <a:t>office supplies </a:t>
            </a:r>
            <a:r>
              <a:rPr lang="en-US" sz="2000" b="1" dirty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Sales </a:t>
            </a:r>
            <a:r>
              <a:rPr lang="en-US" sz="2000" b="1" dirty="0">
                <a:solidFill>
                  <a:srgbClr val="FF0000"/>
                </a:solidFill>
              </a:rPr>
              <a:t>is more </a:t>
            </a:r>
            <a:r>
              <a:rPr lang="en-US" sz="2000" b="1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technology items </a:t>
            </a:r>
            <a:r>
              <a:rPr lang="en-US" sz="2000" b="1" dirty="0"/>
              <a:t>has </a:t>
            </a:r>
            <a:r>
              <a:rPr lang="en-US" sz="2000" b="1" dirty="0">
                <a:solidFill>
                  <a:srgbClr val="FF0000"/>
                </a:solidFill>
              </a:rPr>
              <a:t>less </a:t>
            </a:r>
            <a:r>
              <a:rPr lang="en-US" sz="2000" b="1" dirty="0" smtClean="0">
                <a:solidFill>
                  <a:srgbClr val="FF0000"/>
                </a:solidFill>
              </a:rPr>
              <a:t>sales </a:t>
            </a:r>
            <a:r>
              <a:rPr lang="en-US" sz="2000" b="1" dirty="0"/>
              <a:t>because </a:t>
            </a:r>
            <a:r>
              <a:rPr lang="en-US" sz="2000" b="1" dirty="0">
                <a:solidFill>
                  <a:srgbClr val="FF0000"/>
                </a:solidFill>
              </a:rPr>
              <a:t>of less discount</a:t>
            </a:r>
            <a:r>
              <a:rPr lang="en-US" sz="2000" b="1" dirty="0" smtClean="0"/>
              <a:t>.</a:t>
            </a:r>
            <a:r>
              <a:rPr lang="en-US" sz="2000" b="1" dirty="0"/>
              <a:t> discount.so we have to give little more discount on the technology items to improve </a:t>
            </a:r>
            <a:r>
              <a:rPr lang="en-US" sz="2000" b="1" dirty="0" smtClean="0"/>
              <a:t>the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Despite of giving  </a:t>
            </a:r>
            <a:r>
              <a:rPr lang="en-US" sz="2000" b="1" dirty="0" smtClean="0">
                <a:solidFill>
                  <a:srgbClr val="FF0000"/>
                </a:solidFill>
              </a:rPr>
              <a:t>less discount </a:t>
            </a:r>
            <a:r>
              <a:rPr lang="en-US" sz="2000" b="1" dirty="0" smtClean="0"/>
              <a:t>on </a:t>
            </a:r>
            <a:r>
              <a:rPr lang="en-US" sz="2000" b="1" dirty="0" smtClean="0">
                <a:solidFill>
                  <a:srgbClr val="FF0000"/>
                </a:solidFill>
              </a:rPr>
              <a:t>phone</a:t>
            </a:r>
            <a:r>
              <a:rPr lang="en-US" sz="2000" b="1" dirty="0" smtClean="0"/>
              <a:t> items we are getting </a:t>
            </a:r>
            <a:r>
              <a:rPr lang="en-US" sz="2000" b="1" dirty="0" smtClean="0">
                <a:solidFill>
                  <a:srgbClr val="FF0000"/>
                </a:solidFill>
              </a:rPr>
              <a:t>more sales </a:t>
            </a:r>
            <a:r>
              <a:rPr lang="en-US" sz="2000" b="1" dirty="0" smtClean="0"/>
              <a:t>as compared to others items and giving </a:t>
            </a:r>
            <a:r>
              <a:rPr lang="en-US" sz="2000" b="1" dirty="0">
                <a:solidFill>
                  <a:srgbClr val="FF0000"/>
                </a:solidFill>
              </a:rPr>
              <a:t>good discount </a:t>
            </a:r>
            <a:r>
              <a:rPr lang="en-US" sz="2000" b="1" dirty="0"/>
              <a:t>on </a:t>
            </a:r>
            <a:r>
              <a:rPr lang="en-US" sz="2000" b="1" dirty="0" smtClean="0">
                <a:solidFill>
                  <a:srgbClr val="FF0000"/>
                </a:solidFill>
              </a:rPr>
              <a:t>Fasteners</a:t>
            </a:r>
            <a:r>
              <a:rPr lang="en-US" sz="2000" b="1" dirty="0" smtClean="0"/>
              <a:t> but we are still getting </a:t>
            </a:r>
            <a:r>
              <a:rPr lang="en-US" sz="2000" b="1" dirty="0" smtClean="0">
                <a:solidFill>
                  <a:srgbClr val="FF0000"/>
                </a:solidFill>
              </a:rPr>
              <a:t>very less </a:t>
            </a:r>
            <a:r>
              <a:rPr lang="en-US" sz="2000" b="1" dirty="0">
                <a:solidFill>
                  <a:srgbClr val="FF0000"/>
                </a:solidFill>
              </a:rPr>
              <a:t>sales</a:t>
            </a:r>
            <a:r>
              <a:rPr lang="en-US" sz="2000" b="1" dirty="0" smtClean="0"/>
              <a:t>. So we have to improve </a:t>
            </a:r>
            <a:r>
              <a:rPr lang="en-US" sz="2000" b="1" dirty="0"/>
              <a:t>the discounts on </a:t>
            </a:r>
            <a:r>
              <a:rPr lang="en-US" sz="2000" b="1" dirty="0" smtClean="0"/>
              <a:t>Fasteners so we can increase our </a:t>
            </a:r>
            <a:r>
              <a:rPr lang="en-US" sz="2000" b="1" dirty="0"/>
              <a:t>sales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Despite of giving very </a:t>
            </a:r>
            <a:r>
              <a:rPr lang="en-US" sz="2000" b="1" dirty="0" smtClean="0">
                <a:solidFill>
                  <a:srgbClr val="FF0000"/>
                </a:solidFill>
              </a:rPr>
              <a:t>less discount </a:t>
            </a:r>
            <a:r>
              <a:rPr lang="en-US" sz="2000" b="1" dirty="0" smtClean="0"/>
              <a:t>on </a:t>
            </a:r>
            <a:r>
              <a:rPr lang="en-US" sz="2000" b="1" dirty="0" smtClean="0">
                <a:solidFill>
                  <a:srgbClr val="FF0000"/>
                </a:solidFill>
              </a:rPr>
              <a:t>copiers</a:t>
            </a:r>
            <a:r>
              <a:rPr lang="en-US" sz="2000" b="1" dirty="0" smtClean="0"/>
              <a:t> we are getting </a:t>
            </a:r>
            <a:r>
              <a:rPr lang="en-US" sz="2000" b="1" dirty="0" smtClean="0">
                <a:solidFill>
                  <a:srgbClr val="FF0000"/>
                </a:solidFill>
              </a:rPr>
              <a:t>highest profit </a:t>
            </a:r>
            <a:r>
              <a:rPr lang="en-US" sz="2000" b="1" dirty="0" smtClean="0"/>
              <a:t>as compared to the other items. And as giving </a:t>
            </a:r>
            <a:r>
              <a:rPr lang="en-US" sz="2000" b="1" dirty="0" smtClean="0">
                <a:solidFill>
                  <a:srgbClr val="FF0000"/>
                </a:solidFill>
              </a:rPr>
              <a:t>good</a:t>
            </a:r>
            <a:r>
              <a:rPr lang="en-US" sz="2000" b="1" dirty="0" smtClean="0"/>
              <a:t> amount of </a:t>
            </a:r>
            <a:r>
              <a:rPr lang="en-US" sz="2000" b="1" dirty="0" smtClean="0">
                <a:solidFill>
                  <a:srgbClr val="FF0000"/>
                </a:solidFill>
              </a:rPr>
              <a:t>discount </a:t>
            </a:r>
            <a:r>
              <a:rPr lang="en-US" sz="2000" b="1" dirty="0" smtClean="0"/>
              <a:t>on </a:t>
            </a:r>
            <a:r>
              <a:rPr lang="en-US" sz="2000" b="1" dirty="0" smtClean="0">
                <a:solidFill>
                  <a:srgbClr val="FF0000"/>
                </a:solidFill>
              </a:rPr>
              <a:t>table</a:t>
            </a:r>
            <a:r>
              <a:rPr lang="en-US" sz="2000" b="1" dirty="0" smtClean="0"/>
              <a:t>s we are still getting </a:t>
            </a:r>
            <a:r>
              <a:rPr lang="en-US" sz="2000" b="1" dirty="0" smtClean="0">
                <a:solidFill>
                  <a:srgbClr val="FF0000"/>
                </a:solidFill>
              </a:rPr>
              <a:t>negative profit </a:t>
            </a:r>
            <a:r>
              <a:rPr lang="en-US" sz="2000" b="1" dirty="0" smtClean="0"/>
              <a:t>on that category. So we have to work on the tables category more so we can improve our profit.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0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956288">
            <a:off x="1931831" y="1455313"/>
            <a:ext cx="946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lgerian" panose="04020705040A02060702" pitchFamily="82" charset="0"/>
              </a:rPr>
              <a:t>THANK YOU </a:t>
            </a:r>
            <a:endParaRPr lang="en-IN" sz="96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7" y="2575775"/>
            <a:ext cx="4838163" cy="4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0925" y="1120462"/>
            <a:ext cx="95561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Set Link:-</a:t>
            </a:r>
          </a:p>
          <a:p>
            <a:r>
              <a:rPr lang="en-US" sz="3200" b="1" dirty="0" smtClean="0">
                <a:solidFill>
                  <a:schemeClr val="accent5"/>
                </a:solidFill>
              </a:rPr>
              <a:t>https://bit.ly/3i4rbWI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  <a:p>
            <a:r>
              <a:rPr lang="en-US" sz="4000" b="1" dirty="0" smtClean="0"/>
              <a:t>Tableau </a:t>
            </a:r>
            <a:r>
              <a:rPr lang="en-US" sz="4000" b="1" dirty="0"/>
              <a:t>Link:-</a:t>
            </a:r>
            <a:r>
              <a:rPr lang="en-US" sz="2800" b="1" dirty="0">
                <a:solidFill>
                  <a:schemeClr val="accent5"/>
                </a:solidFill>
              </a:rPr>
              <a:t>https://public.tableau.com/profile/biswajit.kumar.singh#!/vizhome/SampleSuperstores_16073428892620/Story1?publish=yes</a:t>
            </a:r>
            <a:endParaRPr lang="en-IN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315" y="940158"/>
            <a:ext cx="96720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Problem Statements:-</a:t>
            </a:r>
          </a:p>
          <a:p>
            <a:endParaRPr lang="en-IN" dirty="0"/>
          </a:p>
          <a:p>
            <a:endParaRPr lang="en-IN" dirty="0"/>
          </a:p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As a business manager, try to find out the weak areas where you can work to make more profit</a:t>
            </a:r>
            <a:r>
              <a:rPr lang="en-US" dirty="0"/>
              <a:t>.  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What all business problems you can derive by exploring the  data?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6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" y="1"/>
            <a:ext cx="11973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257577"/>
            <a:ext cx="1052204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</a:t>
            </a:r>
            <a:r>
              <a:rPr lang="en-US" sz="3200" b="1" dirty="0" smtClean="0"/>
              <a:t>insight From last Image :-</a:t>
            </a:r>
          </a:p>
          <a:p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As we see in the last image the </a:t>
            </a:r>
            <a:r>
              <a:rPr lang="en-US" sz="2400" b="1" dirty="0" smtClean="0">
                <a:solidFill>
                  <a:srgbClr val="FF0000"/>
                </a:solidFill>
              </a:rPr>
              <a:t>Copier</a:t>
            </a:r>
            <a:r>
              <a:rPr lang="en-US" sz="2400" b="1" dirty="0" smtClean="0"/>
              <a:t> has more </a:t>
            </a:r>
            <a:r>
              <a:rPr lang="en-US" sz="2400" b="1" dirty="0" smtClean="0">
                <a:solidFill>
                  <a:srgbClr val="FF0000"/>
                </a:solidFill>
              </a:rPr>
              <a:t>profit</a:t>
            </a:r>
            <a:r>
              <a:rPr lang="en-US" sz="2400" b="1" dirty="0" smtClean="0"/>
              <a:t> and </a:t>
            </a:r>
            <a:r>
              <a:rPr lang="en-IN" sz="2400" b="1" dirty="0">
                <a:solidFill>
                  <a:srgbClr val="FF0000"/>
                </a:solidFill>
              </a:rPr>
              <a:t>Furnishings</a:t>
            </a:r>
            <a:r>
              <a:rPr lang="en-IN" sz="2400" b="1" dirty="0"/>
              <a:t> </a:t>
            </a:r>
            <a:r>
              <a:rPr lang="en-IN" sz="2400" b="1" dirty="0" smtClean="0"/>
              <a:t>has </a:t>
            </a:r>
            <a:r>
              <a:rPr lang="en-IN" sz="2400" b="1" dirty="0" smtClean="0">
                <a:solidFill>
                  <a:srgbClr val="FF0000"/>
                </a:solidFill>
              </a:rPr>
              <a:t>negative profit</a:t>
            </a:r>
            <a:r>
              <a:rPr lang="en-IN" sz="2400" b="1" dirty="0" smtClean="0"/>
              <a:t> in </a:t>
            </a:r>
            <a:r>
              <a:rPr lang="en-IN" sz="2400" b="1" dirty="0" smtClean="0">
                <a:solidFill>
                  <a:srgbClr val="FF0000"/>
                </a:solidFill>
              </a:rPr>
              <a:t>central</a:t>
            </a:r>
            <a:r>
              <a:rPr lang="en-IN" sz="2400" b="1" dirty="0" smtClean="0"/>
              <a:t> regions of USA </a:t>
            </a:r>
            <a:r>
              <a:rPr lang="en-US" sz="2400" b="1" dirty="0" smtClean="0"/>
              <a:t>. So we have to improve on </a:t>
            </a:r>
            <a:r>
              <a:rPr lang="en-IN" sz="2400" b="1" dirty="0"/>
              <a:t>Furnishings </a:t>
            </a:r>
            <a:r>
              <a:rPr lang="en-IN" sz="2400" b="1" dirty="0" smtClean="0"/>
              <a:t>profit in central reason more.</a:t>
            </a:r>
          </a:p>
          <a:p>
            <a:endParaRPr lang="en-IN" sz="2400" b="1" dirty="0" smtClean="0"/>
          </a:p>
          <a:p>
            <a:r>
              <a:rPr lang="en-US" b="1" dirty="0" smtClean="0"/>
              <a:t>2. </a:t>
            </a:r>
            <a:r>
              <a:rPr lang="en-US" sz="2400" b="1" dirty="0" smtClean="0"/>
              <a:t>As </a:t>
            </a:r>
            <a:r>
              <a:rPr lang="en-US" sz="2400" b="1" dirty="0"/>
              <a:t>we see in the last image </a:t>
            </a: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phones</a:t>
            </a:r>
            <a:r>
              <a:rPr lang="en-US" sz="2400" b="1" dirty="0" smtClean="0"/>
              <a:t> </a:t>
            </a:r>
            <a:r>
              <a:rPr lang="en-US" sz="2400" b="1" dirty="0"/>
              <a:t>has more </a:t>
            </a:r>
            <a:r>
              <a:rPr lang="en-US" sz="2400" b="1" dirty="0">
                <a:solidFill>
                  <a:srgbClr val="FF0000"/>
                </a:solidFill>
              </a:rPr>
              <a:t>profit</a:t>
            </a:r>
            <a:r>
              <a:rPr lang="en-US" sz="2400" b="1" dirty="0"/>
              <a:t> and </a:t>
            </a:r>
            <a:r>
              <a:rPr lang="en-IN" sz="2400" b="1" dirty="0" smtClean="0">
                <a:solidFill>
                  <a:srgbClr val="FF0000"/>
                </a:solidFill>
              </a:rPr>
              <a:t>Tables</a:t>
            </a:r>
            <a:r>
              <a:rPr lang="en-IN" sz="2400" b="1" dirty="0" smtClean="0"/>
              <a:t> </a:t>
            </a:r>
            <a:r>
              <a:rPr lang="en-IN" sz="2400" b="1" dirty="0"/>
              <a:t>has </a:t>
            </a:r>
            <a:r>
              <a:rPr lang="en-IN" sz="2400" b="1" dirty="0">
                <a:solidFill>
                  <a:srgbClr val="FF0000"/>
                </a:solidFill>
              </a:rPr>
              <a:t>negative </a:t>
            </a:r>
            <a:r>
              <a:rPr lang="en-IN" sz="2400" b="1" dirty="0" smtClean="0">
                <a:solidFill>
                  <a:srgbClr val="FF0000"/>
                </a:solidFill>
              </a:rPr>
              <a:t>profit </a:t>
            </a:r>
            <a:r>
              <a:rPr lang="en-IN" sz="2400" b="1" dirty="0"/>
              <a:t>in </a:t>
            </a:r>
            <a:r>
              <a:rPr lang="en-IN" sz="2400" b="1" dirty="0" smtClean="0"/>
              <a:t>    </a:t>
            </a:r>
            <a:r>
              <a:rPr lang="en-IN" sz="2400" b="1" dirty="0" smtClean="0">
                <a:solidFill>
                  <a:srgbClr val="FF0000"/>
                </a:solidFill>
              </a:rPr>
              <a:t>South</a:t>
            </a:r>
            <a:r>
              <a:rPr lang="en-IN" sz="2400" b="1" dirty="0" smtClean="0"/>
              <a:t> </a:t>
            </a:r>
            <a:r>
              <a:rPr lang="en-IN" sz="2400" b="1" dirty="0"/>
              <a:t>regions of </a:t>
            </a:r>
            <a:r>
              <a:rPr lang="en-IN" sz="2400" b="1" dirty="0" smtClean="0"/>
              <a:t>USA </a:t>
            </a:r>
            <a:r>
              <a:rPr lang="en-US" sz="2400" b="1" dirty="0"/>
              <a:t>. So we have to improve on </a:t>
            </a:r>
            <a:r>
              <a:rPr lang="en-IN" sz="2400" b="1" dirty="0" smtClean="0"/>
              <a:t>Tables profit  </a:t>
            </a:r>
            <a:r>
              <a:rPr lang="en-IN" sz="2400" b="1" dirty="0"/>
              <a:t>in </a:t>
            </a:r>
            <a:r>
              <a:rPr lang="en-IN" sz="2400" b="1" dirty="0" smtClean="0"/>
              <a:t>south </a:t>
            </a:r>
            <a:r>
              <a:rPr lang="en-IN" sz="2400" b="1" dirty="0"/>
              <a:t>reason </a:t>
            </a:r>
            <a:r>
              <a:rPr lang="en-IN" sz="2400" b="1" dirty="0" smtClean="0"/>
              <a:t>more.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r>
              <a:rPr lang="en-US" sz="2400" b="1" dirty="0" smtClean="0"/>
              <a:t>3.As </a:t>
            </a:r>
            <a:r>
              <a:rPr lang="en-US" sz="2400" b="1" dirty="0"/>
              <a:t>we see in the last image the </a:t>
            </a:r>
            <a:r>
              <a:rPr lang="en-US" sz="2400" b="1" dirty="0" smtClean="0">
                <a:solidFill>
                  <a:srgbClr val="FF0000"/>
                </a:solidFill>
              </a:rPr>
              <a:t>chairs</a:t>
            </a:r>
            <a:r>
              <a:rPr lang="en-US" sz="2400" b="1" dirty="0" smtClean="0"/>
              <a:t> </a:t>
            </a:r>
            <a:r>
              <a:rPr lang="en-US" sz="2400" b="1" dirty="0"/>
              <a:t>has more </a:t>
            </a:r>
            <a:r>
              <a:rPr lang="en-US" sz="2400" b="1" dirty="0">
                <a:solidFill>
                  <a:srgbClr val="FF0000"/>
                </a:solidFill>
              </a:rPr>
              <a:t>profit</a:t>
            </a:r>
            <a:r>
              <a:rPr lang="en-US" sz="2400" b="1" dirty="0"/>
              <a:t> and </a:t>
            </a:r>
            <a:r>
              <a:rPr lang="en-IN" sz="2400" b="1" dirty="0">
                <a:solidFill>
                  <a:srgbClr val="FF0000"/>
                </a:solidFill>
              </a:rPr>
              <a:t>Fasteners</a:t>
            </a:r>
            <a:r>
              <a:rPr lang="en-IN" sz="2400" b="1" dirty="0"/>
              <a:t>  has </a:t>
            </a:r>
            <a:r>
              <a:rPr lang="en-IN" sz="2400" b="1" dirty="0" smtClean="0">
                <a:solidFill>
                  <a:srgbClr val="FF0000"/>
                </a:solidFill>
              </a:rPr>
              <a:t>less profit </a:t>
            </a:r>
            <a:r>
              <a:rPr lang="en-IN" sz="2400" b="1" dirty="0" smtClean="0"/>
              <a:t>in </a:t>
            </a:r>
            <a:r>
              <a:rPr lang="en-IN" sz="2400" b="1" dirty="0" smtClean="0">
                <a:solidFill>
                  <a:srgbClr val="FF0000"/>
                </a:solidFill>
              </a:rPr>
              <a:t>west</a:t>
            </a:r>
            <a:r>
              <a:rPr lang="en-IN" sz="2400" b="1" dirty="0" smtClean="0"/>
              <a:t> </a:t>
            </a:r>
            <a:r>
              <a:rPr lang="en-IN" sz="2400" b="1" dirty="0"/>
              <a:t>regions of </a:t>
            </a:r>
            <a:r>
              <a:rPr lang="en-IN" sz="2400" b="1" dirty="0" smtClean="0"/>
              <a:t>USA </a:t>
            </a:r>
            <a:r>
              <a:rPr lang="en-US" sz="2400" b="1" dirty="0"/>
              <a:t>. So we have to improve on </a:t>
            </a:r>
            <a:r>
              <a:rPr lang="en-IN" sz="2400" b="1" dirty="0"/>
              <a:t>Fasteners  profit  in </a:t>
            </a:r>
            <a:r>
              <a:rPr lang="en-IN" sz="2400" b="1" dirty="0" smtClean="0"/>
              <a:t>west </a:t>
            </a:r>
            <a:r>
              <a:rPr lang="en-IN" sz="2400" b="1" dirty="0"/>
              <a:t>reason more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400" b="1" dirty="0" smtClean="0"/>
              <a:t>4.As </a:t>
            </a:r>
            <a:r>
              <a:rPr lang="en-US" sz="2400" b="1" dirty="0"/>
              <a:t>we see in the last </a:t>
            </a:r>
            <a:r>
              <a:rPr lang="en-US" sz="2400" b="1" dirty="0" smtClean="0"/>
              <a:t>image </a:t>
            </a:r>
            <a:r>
              <a:rPr lang="en-US" sz="2400" b="1" dirty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copiers</a:t>
            </a:r>
            <a:r>
              <a:rPr lang="en-US" sz="2400" b="1" dirty="0" smtClean="0"/>
              <a:t> </a:t>
            </a:r>
            <a:r>
              <a:rPr lang="en-US" sz="2400" b="1" dirty="0"/>
              <a:t>has more </a:t>
            </a:r>
            <a:r>
              <a:rPr lang="en-US" sz="2400" b="1" dirty="0">
                <a:solidFill>
                  <a:srgbClr val="FF0000"/>
                </a:solidFill>
              </a:rPr>
              <a:t>profit </a:t>
            </a:r>
            <a:r>
              <a:rPr lang="en-US" sz="2400" b="1" dirty="0"/>
              <a:t>and </a:t>
            </a:r>
            <a:r>
              <a:rPr lang="en-IN" sz="2400" b="1" dirty="0">
                <a:solidFill>
                  <a:srgbClr val="FF0000"/>
                </a:solidFill>
              </a:rPr>
              <a:t>Tables</a:t>
            </a:r>
            <a:r>
              <a:rPr lang="en-IN" sz="2400" b="1" dirty="0"/>
              <a:t> has </a:t>
            </a:r>
            <a:r>
              <a:rPr lang="en-IN" sz="2400" b="1" dirty="0">
                <a:solidFill>
                  <a:srgbClr val="FF0000"/>
                </a:solidFill>
              </a:rPr>
              <a:t>negative </a:t>
            </a:r>
            <a:r>
              <a:rPr lang="en-IN" sz="2400" b="1" dirty="0" smtClean="0">
                <a:solidFill>
                  <a:srgbClr val="FF0000"/>
                </a:solidFill>
              </a:rPr>
              <a:t>profit </a:t>
            </a:r>
            <a:r>
              <a:rPr lang="en-IN" sz="2400" b="1" dirty="0"/>
              <a:t>in </a:t>
            </a:r>
            <a:r>
              <a:rPr lang="en-IN" sz="2400" b="1" dirty="0" smtClean="0">
                <a:solidFill>
                  <a:srgbClr val="FF0000"/>
                </a:solidFill>
              </a:rPr>
              <a:t>eas</a:t>
            </a:r>
            <a:r>
              <a:rPr lang="en-IN" sz="2400" b="1" dirty="0" smtClean="0"/>
              <a:t>t </a:t>
            </a:r>
            <a:r>
              <a:rPr lang="en-IN" sz="2400" b="1" dirty="0"/>
              <a:t>regions of USA </a:t>
            </a:r>
            <a:r>
              <a:rPr lang="en-US" sz="2400" b="1" dirty="0"/>
              <a:t>. So we have to improve on </a:t>
            </a:r>
            <a:r>
              <a:rPr lang="en-IN" sz="2400" b="1" dirty="0"/>
              <a:t>Tables profit  in </a:t>
            </a:r>
            <a:r>
              <a:rPr lang="en-IN" sz="2400" b="1" dirty="0" smtClean="0"/>
              <a:t>east </a:t>
            </a:r>
            <a:r>
              <a:rPr lang="en-IN" sz="2400" b="1" dirty="0"/>
              <a:t>reason more.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endParaRPr lang="en-US" dirty="0"/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645" y="347730"/>
            <a:ext cx="1056067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Some insights From Last Image :-</a:t>
            </a:r>
          </a:p>
          <a:p>
            <a:r>
              <a:rPr lang="en-US" sz="2000" b="1" dirty="0" smtClean="0"/>
              <a:t>Darker The Color more the profit and lighter the color lesser the profit on that region </a:t>
            </a:r>
          </a:p>
          <a:p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As we see in the last pic the </a:t>
            </a:r>
            <a:r>
              <a:rPr lang="en-US" sz="2000" b="1" dirty="0" smtClean="0">
                <a:solidFill>
                  <a:srgbClr val="FF0000"/>
                </a:solidFill>
              </a:rPr>
              <a:t>central</a:t>
            </a:r>
            <a:r>
              <a:rPr lang="en-US" sz="2000" b="1" dirty="0" smtClean="0"/>
              <a:t> reason of USA </a:t>
            </a:r>
            <a:r>
              <a:rPr lang="en-US" sz="2000" b="1" dirty="0" smtClean="0">
                <a:solidFill>
                  <a:srgbClr val="FF0000"/>
                </a:solidFill>
              </a:rPr>
              <a:t>chairs</a:t>
            </a:r>
            <a:r>
              <a:rPr lang="en-US" sz="2000" b="1" dirty="0" smtClean="0"/>
              <a:t> has </a:t>
            </a:r>
            <a:r>
              <a:rPr lang="en-US" sz="2000" b="1" dirty="0" smtClean="0">
                <a:solidFill>
                  <a:srgbClr val="FF0000"/>
                </a:solidFill>
              </a:rPr>
              <a:t>more sales </a:t>
            </a:r>
            <a:r>
              <a:rPr lang="en-US" sz="2000" b="1" dirty="0" smtClean="0"/>
              <a:t>and </a:t>
            </a:r>
            <a:r>
              <a:rPr lang="en-IN" sz="2000" b="1" dirty="0">
                <a:solidFill>
                  <a:srgbClr val="FF0000"/>
                </a:solidFill>
              </a:rPr>
              <a:t>Fasteners</a:t>
            </a:r>
            <a:r>
              <a:rPr lang="en-IN" sz="2000" b="1" dirty="0"/>
              <a:t> </a:t>
            </a:r>
            <a:r>
              <a:rPr lang="en-IN" sz="2000" b="1" dirty="0" smtClean="0"/>
              <a:t>has </a:t>
            </a:r>
            <a:r>
              <a:rPr lang="en-IN" sz="2000" b="1" dirty="0" smtClean="0">
                <a:solidFill>
                  <a:srgbClr val="FF0000"/>
                </a:solidFill>
              </a:rPr>
              <a:t>less sales </a:t>
            </a:r>
            <a:r>
              <a:rPr lang="en-IN" sz="2000" b="1" dirty="0" smtClean="0"/>
              <a:t>in that region. So we have to improve the sales of </a:t>
            </a:r>
            <a:r>
              <a:rPr lang="en-IN" sz="2000" b="1" dirty="0"/>
              <a:t>Fasteners </a:t>
            </a:r>
            <a:r>
              <a:rPr lang="en-IN" sz="2000" b="1" dirty="0" smtClean="0"/>
              <a:t>on this region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As we see in the last pic the </a:t>
            </a:r>
            <a:r>
              <a:rPr lang="en-US" sz="2400" b="1" dirty="0" smtClean="0">
                <a:solidFill>
                  <a:srgbClr val="FF0000"/>
                </a:solidFill>
              </a:rPr>
              <a:t>east</a:t>
            </a:r>
            <a:r>
              <a:rPr lang="en-US" sz="2400" b="1" dirty="0" smtClean="0"/>
              <a:t> </a:t>
            </a:r>
            <a:r>
              <a:rPr lang="en-US" sz="2400" b="1" dirty="0"/>
              <a:t>reason of USA </a:t>
            </a:r>
            <a:r>
              <a:rPr lang="en-US" sz="2400" b="1" dirty="0" smtClean="0">
                <a:solidFill>
                  <a:srgbClr val="FF0000"/>
                </a:solidFill>
              </a:rPr>
              <a:t>phones</a:t>
            </a:r>
            <a:r>
              <a:rPr lang="en-US" sz="2400" b="1" dirty="0" smtClean="0"/>
              <a:t>  </a:t>
            </a:r>
            <a:r>
              <a:rPr lang="en-US" sz="2400" b="1" dirty="0"/>
              <a:t>has</a:t>
            </a:r>
            <a:r>
              <a:rPr lang="en-US" sz="2400" b="1" dirty="0">
                <a:solidFill>
                  <a:srgbClr val="FF0000"/>
                </a:solidFill>
              </a:rPr>
              <a:t> more sales</a:t>
            </a:r>
            <a:r>
              <a:rPr lang="en-US" sz="2400" b="1" dirty="0"/>
              <a:t> and </a:t>
            </a:r>
            <a:r>
              <a:rPr lang="en-IN" sz="2400" b="1" dirty="0">
                <a:solidFill>
                  <a:srgbClr val="FF0000"/>
                </a:solidFill>
              </a:rPr>
              <a:t>Fasteners</a:t>
            </a:r>
            <a:r>
              <a:rPr lang="en-IN" sz="2400" b="1" dirty="0"/>
              <a:t> has </a:t>
            </a:r>
            <a:r>
              <a:rPr lang="en-IN" sz="2400" b="1" dirty="0">
                <a:solidFill>
                  <a:srgbClr val="FF0000"/>
                </a:solidFill>
              </a:rPr>
              <a:t>less sales</a:t>
            </a:r>
            <a:r>
              <a:rPr lang="en-IN" sz="2400" b="1" dirty="0"/>
              <a:t> in that region. So we have to improve the sales of Fasteners on this </a:t>
            </a:r>
            <a:r>
              <a:rPr lang="en-IN" sz="2400" b="1" dirty="0" smtClean="0"/>
              <a:t>region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US" sz="2400" b="1" dirty="0"/>
              <a:t>As we see in the last pic the </a:t>
            </a:r>
            <a:r>
              <a:rPr lang="en-US" sz="2400" b="1" dirty="0" smtClean="0">
                <a:solidFill>
                  <a:srgbClr val="FF0000"/>
                </a:solidFill>
              </a:rPr>
              <a:t>South</a:t>
            </a:r>
            <a:r>
              <a:rPr lang="en-US" sz="2400" b="1" dirty="0" smtClean="0"/>
              <a:t> </a:t>
            </a:r>
            <a:r>
              <a:rPr lang="en-US" sz="2400" b="1" dirty="0"/>
              <a:t>reason of USA </a:t>
            </a:r>
            <a:r>
              <a:rPr lang="en-US" sz="2400" b="1" dirty="0">
                <a:solidFill>
                  <a:srgbClr val="FF0000"/>
                </a:solidFill>
              </a:rPr>
              <a:t>phones</a:t>
            </a:r>
            <a:r>
              <a:rPr lang="en-US" sz="2400" b="1" dirty="0"/>
              <a:t>  has </a:t>
            </a:r>
            <a:r>
              <a:rPr lang="en-US" sz="2400" b="1" dirty="0">
                <a:solidFill>
                  <a:srgbClr val="FF0000"/>
                </a:solidFill>
              </a:rPr>
              <a:t>more sales </a:t>
            </a:r>
            <a:r>
              <a:rPr lang="en-US" sz="2400" b="1" dirty="0"/>
              <a:t>and </a:t>
            </a:r>
            <a:r>
              <a:rPr lang="en-IN" sz="2400" b="1" dirty="0">
                <a:solidFill>
                  <a:srgbClr val="FF0000"/>
                </a:solidFill>
              </a:rPr>
              <a:t>Fastener</a:t>
            </a:r>
            <a:r>
              <a:rPr lang="en-IN" sz="2400" b="1" dirty="0"/>
              <a:t>s has </a:t>
            </a:r>
            <a:r>
              <a:rPr lang="en-IN" sz="2400" b="1" dirty="0">
                <a:solidFill>
                  <a:srgbClr val="FF0000"/>
                </a:solidFill>
              </a:rPr>
              <a:t>less sales </a:t>
            </a:r>
            <a:r>
              <a:rPr lang="en-IN" sz="2400" b="1" dirty="0"/>
              <a:t>in that region. So we have to improve the sales of Fasteners on this region </a:t>
            </a:r>
            <a:endParaRPr lang="en-I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As we see in the last pic the </a:t>
            </a:r>
            <a:r>
              <a:rPr lang="en-US" sz="2400" b="1" dirty="0" smtClean="0">
                <a:solidFill>
                  <a:srgbClr val="FF0000"/>
                </a:solidFill>
              </a:rPr>
              <a:t>west</a:t>
            </a:r>
            <a:r>
              <a:rPr lang="en-US" sz="2400" b="1" dirty="0" smtClean="0"/>
              <a:t> </a:t>
            </a:r>
            <a:r>
              <a:rPr lang="en-US" sz="2400" b="1" dirty="0"/>
              <a:t>reason of USA </a:t>
            </a:r>
            <a:r>
              <a:rPr lang="en-US" sz="2400" b="1" dirty="0" smtClean="0">
                <a:solidFill>
                  <a:srgbClr val="FF0000"/>
                </a:solidFill>
              </a:rPr>
              <a:t>Chairs</a:t>
            </a:r>
            <a:r>
              <a:rPr lang="en-US" sz="2400" b="1" dirty="0" smtClean="0"/>
              <a:t>  </a:t>
            </a:r>
            <a:r>
              <a:rPr lang="en-US" sz="2400" b="1" dirty="0"/>
              <a:t>has </a:t>
            </a:r>
            <a:r>
              <a:rPr lang="en-US" sz="2400" b="1" dirty="0">
                <a:solidFill>
                  <a:srgbClr val="FF0000"/>
                </a:solidFill>
              </a:rPr>
              <a:t>more sales </a:t>
            </a:r>
            <a:r>
              <a:rPr lang="en-US" sz="2400" b="1" dirty="0"/>
              <a:t>and </a:t>
            </a:r>
            <a:r>
              <a:rPr lang="en-IN" sz="2400" b="1" dirty="0">
                <a:solidFill>
                  <a:srgbClr val="FF0000"/>
                </a:solidFill>
              </a:rPr>
              <a:t>Fasteners </a:t>
            </a:r>
            <a:r>
              <a:rPr lang="en-IN" sz="2400" b="1" dirty="0"/>
              <a:t>has </a:t>
            </a:r>
            <a:r>
              <a:rPr lang="en-IN" sz="2400" b="1" dirty="0">
                <a:solidFill>
                  <a:srgbClr val="FF0000"/>
                </a:solidFill>
              </a:rPr>
              <a:t>less sales </a:t>
            </a:r>
            <a:r>
              <a:rPr lang="en-IN" sz="2400" b="1" dirty="0"/>
              <a:t>in that region. So we have to improve the sales of Fasteners on this region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0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23" y="386366"/>
            <a:ext cx="1135916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Some Insights from last image:-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As we see in the USA map, from the  </a:t>
            </a:r>
            <a:r>
              <a:rPr lang="en-US" sz="2400" b="1" dirty="0" smtClean="0">
                <a:solidFill>
                  <a:srgbClr val="FF0000"/>
                </a:solidFill>
              </a:rPr>
              <a:t>new York </a:t>
            </a:r>
            <a:r>
              <a:rPr lang="en-US" sz="2400" b="1" dirty="0" smtClean="0"/>
              <a:t>city we are getting  </a:t>
            </a:r>
            <a:r>
              <a:rPr lang="en-US" sz="2400" b="1" dirty="0" smtClean="0">
                <a:solidFill>
                  <a:srgbClr val="FF0000"/>
                </a:solidFill>
              </a:rPr>
              <a:t>maximum</a:t>
            </a:r>
            <a:r>
              <a:rPr lang="en-US" sz="2400" b="1" dirty="0" smtClean="0"/>
              <a:t> number of </a:t>
            </a:r>
            <a:r>
              <a:rPr lang="en-US" sz="2400" b="1" dirty="0" smtClean="0">
                <a:solidFill>
                  <a:srgbClr val="FF0000"/>
                </a:solidFill>
              </a:rPr>
              <a:t>sales</a:t>
            </a:r>
            <a:r>
              <a:rPr lang="en-US" sz="2400" b="1" dirty="0" smtClean="0"/>
              <a:t>. So from looking the graph where  there is less darker circle we are getting very less from that city.so we have to improve our sales in that city.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From the USA map we see that we are getting </a:t>
            </a:r>
            <a:r>
              <a:rPr lang="en-US" sz="2400" b="1" dirty="0" smtClean="0">
                <a:solidFill>
                  <a:srgbClr val="FF0000"/>
                </a:solidFill>
              </a:rPr>
              <a:t>more p</a:t>
            </a:r>
            <a:r>
              <a:rPr lang="en-US" sz="2400" b="1" dirty="0" smtClean="0"/>
              <a:t>rofit from </a:t>
            </a:r>
            <a:r>
              <a:rPr lang="en-US" sz="2400" b="1" dirty="0" smtClean="0">
                <a:solidFill>
                  <a:srgbClr val="FF0000"/>
                </a:solidFill>
              </a:rPr>
              <a:t>California</a:t>
            </a:r>
            <a:r>
              <a:rPr lang="en-US" sz="2400" b="1" dirty="0" smtClean="0"/>
              <a:t> city and in the </a:t>
            </a:r>
            <a:r>
              <a:rPr lang="en-US" sz="2400" b="1" dirty="0" smtClean="0">
                <a:solidFill>
                  <a:srgbClr val="FF0000"/>
                </a:solidFill>
              </a:rPr>
              <a:t>Texas</a:t>
            </a:r>
            <a:r>
              <a:rPr lang="en-US" sz="2400" b="1" dirty="0" smtClean="0"/>
              <a:t> city we are getting </a:t>
            </a:r>
            <a:r>
              <a:rPr lang="en-US" sz="2400" b="1" dirty="0" smtClean="0">
                <a:solidFill>
                  <a:srgbClr val="FF0000"/>
                </a:solidFill>
              </a:rPr>
              <a:t>negative profit</a:t>
            </a:r>
            <a:r>
              <a:rPr lang="en-US" sz="2400" b="1" dirty="0" smtClean="0"/>
              <a:t>. So we have to find the reason behind this and try to improve the profit  in Texas 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6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788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Century Gothic</vt:lpstr>
      <vt:lpstr>Wingdings</vt:lpstr>
      <vt:lpstr>Wingdings 3</vt:lpstr>
      <vt:lpstr>Wisp</vt:lpstr>
      <vt:lpstr>Exploratory Data Analysis on Sample 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Sample Superstore</dc:title>
  <dc:creator>lenovo</dc:creator>
  <cp:lastModifiedBy>lenovo</cp:lastModifiedBy>
  <cp:revision>26</cp:revision>
  <dcterms:created xsi:type="dcterms:W3CDTF">2020-12-07T12:17:32Z</dcterms:created>
  <dcterms:modified xsi:type="dcterms:W3CDTF">2020-12-07T15:27:55Z</dcterms:modified>
</cp:coreProperties>
</file>