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ppt/notesSlides/notesSlide189.xml" ContentType="application/vnd.openxmlformats-officedocument.presentationml.notesSlide+xml"/>
  <Override PartName="/ppt/notesSlides/notesSlide190.xml" ContentType="application/vnd.openxmlformats-officedocument.presentationml.notesSlide+xml"/>
  <Override PartName="/ppt/notesSlides/notesSlide191.xml" ContentType="application/vnd.openxmlformats-officedocument.presentationml.notesSlide+xml"/>
  <Override PartName="/ppt/notesSlides/notesSlide192.xml" ContentType="application/vnd.openxmlformats-officedocument.presentationml.notesSlide+xml"/>
  <Override PartName="/ppt/notesSlides/notesSlide193.xml" ContentType="application/vnd.openxmlformats-officedocument.presentationml.notesSlide+xml"/>
  <Override PartName="/ppt/notesSlides/notesSlide194.xml" ContentType="application/vnd.openxmlformats-officedocument.presentationml.notesSlide+xml"/>
  <Override PartName="/ppt/notesSlides/notesSlide195.xml" ContentType="application/vnd.openxmlformats-officedocument.presentationml.notesSlide+xml"/>
  <Override PartName="/ppt/notesSlides/notesSlide196.xml" ContentType="application/vnd.openxmlformats-officedocument.presentationml.notesSlide+xml"/>
  <Override PartName="/ppt/notesSlides/notesSlide197.xml" ContentType="application/vnd.openxmlformats-officedocument.presentationml.notesSlide+xml"/>
  <Override PartName="/ppt/notesSlides/notesSlide198.xml" ContentType="application/vnd.openxmlformats-officedocument.presentationml.notesSlide+xml"/>
  <Override PartName="/ppt/notesSlides/notesSlide199.xml" ContentType="application/vnd.openxmlformats-officedocument.presentationml.notesSlide+xml"/>
  <Override PartName="/ppt/notesSlides/notesSlide200.xml" ContentType="application/vnd.openxmlformats-officedocument.presentationml.notesSlide+xml"/>
  <Override PartName="/ppt/notesSlides/notesSlide201.xml" ContentType="application/vnd.openxmlformats-officedocument.presentationml.notesSlide+xml"/>
  <Override PartName="/ppt/notesSlides/notesSlide202.xml" ContentType="application/vnd.openxmlformats-officedocument.presentationml.notesSlide+xml"/>
  <Override PartName="/ppt/notesSlides/notesSlide203.xml" ContentType="application/vnd.openxmlformats-officedocument.presentationml.notesSlide+xml"/>
  <Override PartName="/ppt/notesSlides/notesSlide20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59"/>
  </p:notesMasterIdLst>
  <p:handoutMasterIdLst>
    <p:handoutMasterId r:id="rId260"/>
  </p:handoutMasterIdLst>
  <p:sldIdLst>
    <p:sldId id="256" r:id="rId2"/>
    <p:sldId id="261" r:id="rId3"/>
    <p:sldId id="390" r:id="rId4"/>
    <p:sldId id="257" r:id="rId5"/>
    <p:sldId id="258" r:id="rId6"/>
    <p:sldId id="387" r:id="rId7"/>
    <p:sldId id="386" r:id="rId8"/>
    <p:sldId id="340" r:id="rId9"/>
    <p:sldId id="485" r:id="rId10"/>
    <p:sldId id="388" r:id="rId11"/>
    <p:sldId id="486" r:id="rId12"/>
    <p:sldId id="493" r:id="rId13"/>
    <p:sldId id="488" r:id="rId14"/>
    <p:sldId id="552" r:id="rId15"/>
    <p:sldId id="538" r:id="rId16"/>
    <p:sldId id="487" r:id="rId17"/>
    <p:sldId id="262" r:id="rId18"/>
    <p:sldId id="259" r:id="rId19"/>
    <p:sldId id="275" r:id="rId20"/>
    <p:sldId id="489" r:id="rId21"/>
    <p:sldId id="490" r:id="rId22"/>
    <p:sldId id="491" r:id="rId23"/>
    <p:sldId id="264" r:id="rId24"/>
    <p:sldId id="263" r:id="rId25"/>
    <p:sldId id="339" r:id="rId26"/>
    <p:sldId id="391" r:id="rId27"/>
    <p:sldId id="265" r:id="rId28"/>
    <p:sldId id="266" r:id="rId29"/>
    <p:sldId id="277" r:id="rId30"/>
    <p:sldId id="267" r:id="rId31"/>
    <p:sldId id="570" r:id="rId32"/>
    <p:sldId id="278" r:id="rId33"/>
    <p:sldId id="328" r:id="rId34"/>
    <p:sldId id="392" r:id="rId35"/>
    <p:sldId id="393" r:id="rId36"/>
    <p:sldId id="268" r:id="rId37"/>
    <p:sldId id="492" r:id="rId38"/>
    <p:sldId id="269" r:id="rId39"/>
    <p:sldId id="271" r:id="rId40"/>
    <p:sldId id="496" r:id="rId41"/>
    <p:sldId id="341" r:id="rId42"/>
    <p:sldId id="540" r:id="rId43"/>
    <p:sldId id="539" r:id="rId44"/>
    <p:sldId id="270" r:id="rId45"/>
    <p:sldId id="499" r:id="rId46"/>
    <p:sldId id="291" r:id="rId47"/>
    <p:sldId id="500" r:id="rId48"/>
    <p:sldId id="495" r:id="rId49"/>
    <p:sldId id="497" r:id="rId50"/>
    <p:sldId id="498" r:id="rId51"/>
    <p:sldId id="292" r:id="rId52"/>
    <p:sldId id="425" r:id="rId53"/>
    <p:sldId id="426" r:id="rId54"/>
    <p:sldId id="272" r:id="rId55"/>
    <p:sldId id="293" r:id="rId56"/>
    <p:sldId id="342" r:id="rId57"/>
    <p:sldId id="501" r:id="rId58"/>
    <p:sldId id="502" r:id="rId59"/>
    <p:sldId id="389" r:id="rId60"/>
    <p:sldId id="503" r:id="rId61"/>
    <p:sldId id="294" r:id="rId62"/>
    <p:sldId id="504" r:id="rId63"/>
    <p:sldId id="329" r:id="rId64"/>
    <p:sldId id="505" r:id="rId65"/>
    <p:sldId id="337" r:id="rId66"/>
    <p:sldId id="273" r:id="rId67"/>
    <p:sldId id="403" r:id="rId68"/>
    <p:sldId id="404" r:id="rId69"/>
    <p:sldId id="405" r:id="rId70"/>
    <p:sldId id="406" r:id="rId71"/>
    <p:sldId id="407" r:id="rId72"/>
    <p:sldId id="408" r:id="rId73"/>
    <p:sldId id="553" r:id="rId74"/>
    <p:sldId id="482" r:id="rId75"/>
    <p:sldId id="409" r:id="rId76"/>
    <p:sldId id="483" r:id="rId77"/>
    <p:sldId id="410" r:id="rId78"/>
    <p:sldId id="577" r:id="rId79"/>
    <p:sldId id="411" r:id="rId80"/>
    <p:sldId id="431" r:id="rId81"/>
    <p:sldId id="412" r:id="rId82"/>
    <p:sldId id="428" r:id="rId83"/>
    <p:sldId id="429" r:id="rId84"/>
    <p:sldId id="430" r:id="rId85"/>
    <p:sldId id="494" r:id="rId86"/>
    <p:sldId id="416" r:id="rId87"/>
    <p:sldId id="506" r:id="rId88"/>
    <p:sldId id="417" r:id="rId89"/>
    <p:sldId id="418" r:id="rId90"/>
    <p:sldId id="419" r:id="rId91"/>
    <p:sldId id="420" r:id="rId92"/>
    <p:sldId id="421" r:id="rId93"/>
    <p:sldId id="422" r:id="rId94"/>
    <p:sldId id="423" r:id="rId95"/>
    <p:sldId id="424" r:id="rId96"/>
    <p:sldId id="432" r:id="rId97"/>
    <p:sldId id="433" r:id="rId98"/>
    <p:sldId id="509" r:id="rId99"/>
    <p:sldId id="508" r:id="rId100"/>
    <p:sldId id="484" r:id="rId101"/>
    <p:sldId id="394" r:id="rId102"/>
    <p:sldId id="330" r:id="rId103"/>
    <p:sldId id="427" r:id="rId104"/>
    <p:sldId id="331" r:id="rId105"/>
    <p:sldId id="332" r:id="rId106"/>
    <p:sldId id="333" r:id="rId107"/>
    <p:sldId id="541" r:id="rId108"/>
    <p:sldId id="335" r:id="rId109"/>
    <p:sldId id="336" r:id="rId110"/>
    <p:sldId id="574" r:id="rId111"/>
    <p:sldId id="434" r:id="rId112"/>
    <p:sldId id="450" r:id="rId113"/>
    <p:sldId id="435" r:id="rId114"/>
    <p:sldId id="436" r:id="rId115"/>
    <p:sldId id="448" r:id="rId116"/>
    <p:sldId id="572" r:id="rId117"/>
    <p:sldId id="573" r:id="rId118"/>
    <p:sldId id="438" r:id="rId119"/>
    <p:sldId id="439" r:id="rId120"/>
    <p:sldId id="440" r:id="rId121"/>
    <p:sldId id="441" r:id="rId122"/>
    <p:sldId id="442" r:id="rId123"/>
    <p:sldId id="443" r:id="rId124"/>
    <p:sldId id="470" r:id="rId125"/>
    <p:sldId id="575" r:id="rId126"/>
    <p:sldId id="576" r:id="rId127"/>
    <p:sldId id="395" r:id="rId128"/>
    <p:sldId id="296" r:id="rId129"/>
    <p:sldId id="347" r:id="rId130"/>
    <p:sldId id="345" r:id="rId131"/>
    <p:sldId id="298" r:id="rId132"/>
    <p:sldId id="348" r:id="rId133"/>
    <p:sldId id="349" r:id="rId134"/>
    <p:sldId id="452" r:id="rId135"/>
    <p:sldId id="455" r:id="rId136"/>
    <p:sldId id="456" r:id="rId137"/>
    <p:sldId id="299" r:id="rId138"/>
    <p:sldId id="350" r:id="rId139"/>
    <p:sldId id="457" r:id="rId140"/>
    <p:sldId id="458" r:id="rId141"/>
    <p:sldId id="351" r:id="rId142"/>
    <p:sldId id="459" r:id="rId143"/>
    <p:sldId id="461" r:id="rId144"/>
    <p:sldId id="464" r:id="rId145"/>
    <p:sldId id="444" r:id="rId146"/>
    <p:sldId id="565" r:id="rId147"/>
    <p:sldId id="566" r:id="rId148"/>
    <p:sldId id="445" r:id="rId149"/>
    <p:sldId id="446" r:id="rId150"/>
    <p:sldId id="447" r:id="rId151"/>
    <p:sldId id="399" r:id="rId152"/>
    <p:sldId id="320" r:id="rId153"/>
    <p:sldId id="361" r:id="rId154"/>
    <p:sldId id="362" r:id="rId155"/>
    <p:sldId id="321" r:id="rId156"/>
    <p:sldId id="322" r:id="rId157"/>
    <p:sldId id="512" r:id="rId158"/>
    <p:sldId id="513" r:id="rId159"/>
    <p:sldId id="514" r:id="rId160"/>
    <p:sldId id="323" r:id="rId161"/>
    <p:sldId id="363" r:id="rId162"/>
    <p:sldId id="581" r:id="rId163"/>
    <p:sldId id="511" r:id="rId164"/>
    <p:sldId id="515" r:id="rId165"/>
    <p:sldId id="364" r:id="rId166"/>
    <p:sldId id="365" r:id="rId167"/>
    <p:sldId id="366" r:id="rId168"/>
    <p:sldId id="537" r:id="rId169"/>
    <p:sldId id="372" r:id="rId170"/>
    <p:sldId id="324" r:id="rId171"/>
    <p:sldId id="367" r:id="rId172"/>
    <p:sldId id="368" r:id="rId173"/>
    <p:sldId id="369" r:id="rId174"/>
    <p:sldId id="371" r:id="rId175"/>
    <p:sldId id="325" r:id="rId176"/>
    <p:sldId id="400" r:id="rId177"/>
    <p:sldId id="373" r:id="rId178"/>
    <p:sldId id="535" r:id="rId179"/>
    <p:sldId id="374" r:id="rId180"/>
    <p:sldId id="380" r:id="rId181"/>
    <p:sldId id="379" r:id="rId182"/>
    <p:sldId id="534" r:id="rId183"/>
    <p:sldId id="536" r:id="rId184"/>
    <p:sldId id="375" r:id="rId185"/>
    <p:sldId id="376" r:id="rId186"/>
    <p:sldId id="471" r:id="rId187"/>
    <p:sldId id="472" r:id="rId188"/>
    <p:sldId id="473" r:id="rId189"/>
    <p:sldId id="474" r:id="rId190"/>
    <p:sldId id="533" r:id="rId191"/>
    <p:sldId id="475" r:id="rId192"/>
    <p:sldId id="524" r:id="rId193"/>
    <p:sldId id="476" r:id="rId194"/>
    <p:sldId id="507" r:id="rId195"/>
    <p:sldId id="466" r:id="rId196"/>
    <p:sldId id="519" r:id="rId197"/>
    <p:sldId id="520" r:id="rId198"/>
    <p:sldId id="521" r:id="rId199"/>
    <p:sldId id="522" r:id="rId200"/>
    <p:sldId id="523" r:id="rId201"/>
    <p:sldId id="477" r:id="rId202"/>
    <p:sldId id="478" r:id="rId203"/>
    <p:sldId id="525" r:id="rId204"/>
    <p:sldId id="467" r:id="rId205"/>
    <p:sldId id="526" r:id="rId206"/>
    <p:sldId id="468" r:id="rId207"/>
    <p:sldId id="516" r:id="rId208"/>
    <p:sldId id="517" r:id="rId209"/>
    <p:sldId id="518" r:id="rId210"/>
    <p:sldId id="510" r:id="rId211"/>
    <p:sldId id="401" r:id="rId212"/>
    <p:sldId id="381" r:id="rId213"/>
    <p:sldId id="550" r:id="rId214"/>
    <p:sldId id="551" r:id="rId215"/>
    <p:sldId id="402" r:id="rId216"/>
    <p:sldId id="528" r:id="rId217"/>
    <p:sldId id="529" r:id="rId218"/>
    <p:sldId id="527" r:id="rId219"/>
    <p:sldId id="530" r:id="rId220"/>
    <p:sldId id="383" r:id="rId221"/>
    <p:sldId id="382" r:id="rId222"/>
    <p:sldId id="384" r:id="rId223"/>
    <p:sldId id="415" r:id="rId224"/>
    <p:sldId id="413" r:id="rId225"/>
    <p:sldId id="414" r:id="rId226"/>
    <p:sldId id="469" r:id="rId227"/>
    <p:sldId id="531" r:id="rId228"/>
    <p:sldId id="479" r:id="rId229"/>
    <p:sldId id="480" r:id="rId230"/>
    <p:sldId id="481" r:id="rId231"/>
    <p:sldId id="567" r:id="rId232"/>
    <p:sldId id="568" r:id="rId233"/>
    <p:sldId id="542" r:id="rId234"/>
    <p:sldId id="543" r:id="rId235"/>
    <p:sldId id="544" r:id="rId236"/>
    <p:sldId id="545" r:id="rId237"/>
    <p:sldId id="546" r:id="rId238"/>
    <p:sldId id="547" r:id="rId239"/>
    <p:sldId id="548" r:id="rId240"/>
    <p:sldId id="549" r:id="rId241"/>
    <p:sldId id="578" r:id="rId242"/>
    <p:sldId id="579" r:id="rId243"/>
    <p:sldId id="580" r:id="rId244"/>
    <p:sldId id="554" r:id="rId245"/>
    <p:sldId id="555" r:id="rId246"/>
    <p:sldId id="556" r:id="rId247"/>
    <p:sldId id="564" r:id="rId248"/>
    <p:sldId id="557" r:id="rId249"/>
    <p:sldId id="558" r:id="rId250"/>
    <p:sldId id="559" r:id="rId251"/>
    <p:sldId id="560" r:id="rId252"/>
    <p:sldId id="561" r:id="rId253"/>
    <p:sldId id="562" r:id="rId254"/>
    <p:sldId id="563" r:id="rId255"/>
    <p:sldId id="569" r:id="rId256"/>
    <p:sldId id="532" r:id="rId257"/>
    <p:sldId id="385" r:id="rId2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14" autoAdjust="0"/>
    <p:restoredTop sz="86983" autoAdjust="0"/>
  </p:normalViewPr>
  <p:slideViewPr>
    <p:cSldViewPr>
      <p:cViewPr varScale="1">
        <p:scale>
          <a:sx n="65" d="100"/>
          <a:sy n="65" d="100"/>
        </p:scale>
        <p:origin x="1524" y="60"/>
      </p:cViewPr>
      <p:guideLst>
        <p:guide orient="horz" pos="2160"/>
        <p:guide pos="2880"/>
      </p:guideLst>
    </p:cSldViewPr>
  </p:slideViewPr>
  <p:notesTextViewPr>
    <p:cViewPr>
      <p:scale>
        <a:sx n="1" d="1"/>
        <a:sy n="1" d="1"/>
      </p:scale>
      <p:origin x="0" y="0"/>
    </p:cViewPr>
  </p:notesTextViewPr>
  <p:sorterViewPr>
    <p:cViewPr>
      <p:scale>
        <a:sx n="100" d="100"/>
        <a:sy n="100" d="100"/>
      </p:scale>
      <p:origin x="0" y="52122"/>
    </p:cViewPr>
  </p:sorterViewPr>
  <p:notesViewPr>
    <p:cSldViewPr>
      <p:cViewPr varScale="1">
        <p:scale>
          <a:sx n="56" d="100"/>
          <a:sy n="56" d="100"/>
        </p:scale>
        <p:origin x="-186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3" Type="http://schemas.openxmlformats.org/officeDocument/2006/relationships/slide" Target="slides/slide232.xml"/><Relationship Id="rId238" Type="http://schemas.openxmlformats.org/officeDocument/2006/relationships/slide" Target="slides/slide237.xml"/><Relationship Id="rId254" Type="http://schemas.openxmlformats.org/officeDocument/2006/relationships/slide" Target="slides/slide253.xml"/><Relationship Id="rId259" Type="http://schemas.openxmlformats.org/officeDocument/2006/relationships/notesMaster" Target="notesMasters/notesMaster1.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260" Type="http://schemas.openxmlformats.org/officeDocument/2006/relationships/handoutMaster" Target="handoutMasters/handout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presProps" Target="presProps.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theme" Target="theme/theme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tableStyles" Target="tableStyle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548CAE8-E6A5-4F27-9A07-8AAFE2F7ED6D}" type="datetimeFigureOut">
              <a:rPr lang="en-US" smtClean="0"/>
              <a:t>7/12/2017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626DC5D-BD3F-4689-ABC2-A8ECCAE51638}" type="slidenum">
              <a:rPr lang="en-US" smtClean="0"/>
              <a:t>‹#›</a:t>
            </a:fld>
            <a:endParaRPr lang="en-US"/>
          </a:p>
        </p:txBody>
      </p:sp>
    </p:spTree>
    <p:extLst>
      <p:ext uri="{BB962C8B-B14F-4D97-AF65-F5344CB8AC3E}">
        <p14:creationId xmlns:p14="http://schemas.microsoft.com/office/powerpoint/2010/main" val="42922229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42621E9-C720-4853-B5AA-8EA8F3140619}" type="datetimeFigureOut">
              <a:rPr lang="en-US" smtClean="0"/>
              <a:t>7/12/2017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3F21B8-401E-43E6-9E78-7D4D478A424C}" type="slidenum">
              <a:rPr lang="en-US" smtClean="0"/>
              <a:t>‹#›</a:t>
            </a:fld>
            <a:endParaRPr lang="en-US"/>
          </a:p>
        </p:txBody>
      </p:sp>
    </p:spTree>
    <p:extLst>
      <p:ext uri="{BB962C8B-B14F-4D97-AF65-F5344CB8AC3E}">
        <p14:creationId xmlns:p14="http://schemas.microsoft.com/office/powerpoint/2010/main" val="11283522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collections.namedtuple"/><Relationship Id="rId7" Type="http://schemas.openxmlformats.org/officeDocument/2006/relationships/hyperlink" Target="#collections.defaultdict"/><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collections.OrderedDict"/><Relationship Id="rId5" Type="http://schemas.openxmlformats.org/officeDocument/2006/relationships/hyperlink" Target="#collections.Counter"/><Relationship Id="rId4" Type="http://schemas.openxmlformats.org/officeDocument/2006/relationships/hyperlink" Target="#collections.deque"/></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3" Type="http://schemas.openxmlformats.org/officeDocument/2006/relationships/hyperlink" Target="mk:@MSITStore:D:\Python34\Doc\python341.chm::/reference/compound_stmts.html#class" TargetMode="External"/><Relationship Id="rId2" Type="http://schemas.openxmlformats.org/officeDocument/2006/relationships/slide" Target="../slides/slide173.xml"/><Relationship Id="rId1" Type="http://schemas.openxmlformats.org/officeDocument/2006/relationships/notesMaster" Target="../notesMasters/notesMaster1.xml"/><Relationship Id="rId4" Type="http://schemas.openxmlformats.org/officeDocument/2006/relationships/hyperlink" Target="http://www.python.org/download/releases/2.3/mro/" TargetMode="Externa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220.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222.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224.xml"/><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2" Type="http://schemas.openxmlformats.org/officeDocument/2006/relationships/slide" Target="../slides/slide225.xml"/><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2" Type="http://schemas.openxmlformats.org/officeDocument/2006/relationships/slide" Target="../slides/slide2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2" Type="http://schemas.openxmlformats.org/officeDocument/2006/relationships/slide" Target="../slides/slide227.xml"/><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2" Type="http://schemas.openxmlformats.org/officeDocument/2006/relationships/slide" Target="../slides/slide228.xml"/><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2" Type="http://schemas.openxmlformats.org/officeDocument/2006/relationships/slide" Target="../slides/slide229.xml"/><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2" Type="http://schemas.openxmlformats.org/officeDocument/2006/relationships/slide" Target="../slides/slide230.xml"/><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2" Type="http://schemas.openxmlformats.org/officeDocument/2006/relationships/slide" Target="../slides/slide233.xml"/><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2" Type="http://schemas.openxmlformats.org/officeDocument/2006/relationships/slide" Target="../slides/slide234.xml"/><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2" Type="http://schemas.openxmlformats.org/officeDocument/2006/relationships/slide" Target="../slides/slide235.xml"/><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2" Type="http://schemas.openxmlformats.org/officeDocument/2006/relationships/slide" Target="../slides/slide236.xml"/><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2" Type="http://schemas.openxmlformats.org/officeDocument/2006/relationships/slide" Target="../slides/slide237.xml"/><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2" Type="http://schemas.openxmlformats.org/officeDocument/2006/relationships/slide" Target="../slides/slide2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2" Type="http://schemas.openxmlformats.org/officeDocument/2006/relationships/slide" Target="../slides/slide239.xml"/><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2" Type="http://schemas.openxmlformats.org/officeDocument/2006/relationships/slide" Target="../slides/slide240.xml"/><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2" Type="http://schemas.openxmlformats.org/officeDocument/2006/relationships/slide" Target="../slides/slide248.xml"/><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2" Type="http://schemas.openxmlformats.org/officeDocument/2006/relationships/slide" Target="../slides/slide254.xml"/><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2" Type="http://schemas.openxmlformats.org/officeDocument/2006/relationships/slide" Target="../slides/slide25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mk:@MSITStore:D:\Python27\Doc\python276.chm::/library/functions.html#xrange" TargetMode="External"/><Relationship Id="rId2" Type="http://schemas.openxmlformats.org/officeDocument/2006/relationships/slide" Target="../slides/slide32.xml"/><Relationship Id="rId1" Type="http://schemas.openxmlformats.org/officeDocument/2006/relationships/notesMaster" Target="../notesMasters/notesMaster1.xml"/><Relationship Id="rId4" Type="http://schemas.openxmlformats.org/officeDocument/2006/relationships/hyperlink" Target="mk:@MSITStore:D:\Python27\Doc\python276.chm::/library/functions.html#len"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3" Type="http://schemas.openxmlformats.org/officeDocument/2006/relationships/hyperlink" Target="mk:@MSITStore:D:\Python34\Doc\python341.chm::/reference/import.html#__file__" TargetMode="External"/><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1</a:t>
            </a:fld>
            <a:endParaRPr lang="en-US"/>
          </a:p>
        </p:txBody>
      </p:sp>
    </p:spTree>
    <p:extLst>
      <p:ext uri="{BB962C8B-B14F-4D97-AF65-F5344CB8AC3E}">
        <p14:creationId xmlns:p14="http://schemas.microsoft.com/office/powerpoint/2010/main" val="24421554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10</a:t>
            </a:fld>
            <a:endParaRPr lang="en-US"/>
          </a:p>
        </p:txBody>
      </p:sp>
    </p:spTree>
    <p:extLst>
      <p:ext uri="{BB962C8B-B14F-4D97-AF65-F5344CB8AC3E}">
        <p14:creationId xmlns:p14="http://schemas.microsoft.com/office/powerpoint/2010/main" val="1105491440"/>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110</a:t>
            </a:fld>
            <a:endParaRPr lang="en-US"/>
          </a:p>
        </p:txBody>
      </p:sp>
    </p:spTree>
    <p:extLst>
      <p:ext uri="{BB962C8B-B14F-4D97-AF65-F5344CB8AC3E}">
        <p14:creationId xmlns:p14="http://schemas.microsoft.com/office/powerpoint/2010/main" val="1539520292"/>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111</a:t>
            </a:fld>
            <a:endParaRPr lang="en-US"/>
          </a:p>
        </p:txBody>
      </p:sp>
    </p:spTree>
    <p:extLst>
      <p:ext uri="{BB962C8B-B14F-4D97-AF65-F5344CB8AC3E}">
        <p14:creationId xmlns:p14="http://schemas.microsoft.com/office/powerpoint/2010/main" val="3654012029"/>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112</a:t>
            </a:fld>
            <a:endParaRPr lang="en-US"/>
          </a:p>
        </p:txBody>
      </p:sp>
    </p:spTree>
    <p:extLst>
      <p:ext uri="{BB962C8B-B14F-4D97-AF65-F5344CB8AC3E}">
        <p14:creationId xmlns:p14="http://schemas.microsoft.com/office/powerpoint/2010/main" val="1367811674"/>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 </a:t>
            </a:r>
            <a:r>
              <a:rPr lang="en-US" dirty="0" err="1" smtClean="0"/>
              <a:t>os,sys</a:t>
            </a:r>
            <a:endParaRPr lang="en-US" dirty="0" smtClean="0"/>
          </a:p>
          <a:p>
            <a:r>
              <a:rPr lang="en-US" dirty="0" smtClean="0"/>
              <a:t>from stat import *</a:t>
            </a:r>
          </a:p>
          <a:p>
            <a:endParaRPr lang="en-US" dirty="0" smtClean="0"/>
          </a:p>
          <a:p>
            <a:r>
              <a:rPr lang="en-US" dirty="0" smtClean="0"/>
              <a:t>file1='data.txt'</a:t>
            </a:r>
          </a:p>
          <a:p>
            <a:r>
              <a:rPr lang="en-US" dirty="0" smtClean="0"/>
              <a:t>file2='a'</a:t>
            </a:r>
          </a:p>
          <a:p>
            <a:endParaRPr lang="en-US" dirty="0" smtClean="0"/>
          </a:p>
          <a:p>
            <a:r>
              <a:rPr lang="en-US" dirty="0" smtClean="0"/>
              <a:t>mode = </a:t>
            </a:r>
            <a:r>
              <a:rPr lang="en-US" dirty="0" err="1" smtClean="0"/>
              <a:t>os.stat</a:t>
            </a:r>
            <a:r>
              <a:rPr lang="en-US" dirty="0" smtClean="0"/>
              <a:t>(file1).</a:t>
            </a:r>
            <a:r>
              <a:rPr lang="en-US" dirty="0" err="1" smtClean="0"/>
              <a:t>st_mode</a:t>
            </a:r>
            <a:endParaRPr lang="en-US" dirty="0" smtClean="0"/>
          </a:p>
          <a:p>
            <a:r>
              <a:rPr lang="en-US" dirty="0" smtClean="0"/>
              <a:t>size = </a:t>
            </a:r>
            <a:r>
              <a:rPr lang="en-US" dirty="0" err="1" smtClean="0"/>
              <a:t>os.stat</a:t>
            </a:r>
            <a:r>
              <a:rPr lang="en-US" dirty="0" smtClean="0"/>
              <a:t>(file1).</a:t>
            </a:r>
            <a:r>
              <a:rPr lang="en-US" dirty="0" err="1" smtClean="0"/>
              <a:t>st_size</a:t>
            </a:r>
            <a:endParaRPr lang="en-US" dirty="0" smtClean="0"/>
          </a:p>
          <a:p>
            <a:endParaRPr lang="en-US" dirty="0" smtClean="0"/>
          </a:p>
          <a:p>
            <a:r>
              <a:rPr lang="en-US" dirty="0" smtClean="0"/>
              <a:t>if S_ISDIR(mode): </a:t>
            </a:r>
          </a:p>
          <a:p>
            <a:r>
              <a:rPr lang="en-US" dirty="0" smtClean="0"/>
              <a:t>	print("Directory")</a:t>
            </a:r>
          </a:p>
          <a:p>
            <a:r>
              <a:rPr lang="en-US" dirty="0" err="1" smtClean="0"/>
              <a:t>elif</a:t>
            </a:r>
            <a:r>
              <a:rPr lang="en-US" dirty="0" smtClean="0"/>
              <a:t> S_ISREG(mode):</a:t>
            </a:r>
          </a:p>
          <a:p>
            <a:r>
              <a:rPr lang="en-US" dirty="0" smtClean="0"/>
              <a:t>	print("Files"+</a:t>
            </a:r>
            <a:r>
              <a:rPr lang="en-US" dirty="0" err="1" smtClean="0"/>
              <a:t>str</a:t>
            </a:r>
            <a:r>
              <a:rPr lang="en-US" dirty="0" smtClean="0"/>
              <a:t>(size))</a:t>
            </a:r>
          </a:p>
          <a:p>
            <a:r>
              <a:rPr lang="en-US" dirty="0" smtClean="0"/>
              <a:t>else:	</a:t>
            </a:r>
          </a:p>
          <a:p>
            <a:r>
              <a:rPr lang="en-US" dirty="0" smtClean="0"/>
              <a:t>	print("Special file")</a:t>
            </a:r>
          </a:p>
          <a:p>
            <a:endParaRPr lang="en-US" dirty="0"/>
          </a:p>
        </p:txBody>
      </p:sp>
      <p:sp>
        <p:nvSpPr>
          <p:cNvPr id="4" name="Slide Number Placeholder 3"/>
          <p:cNvSpPr>
            <a:spLocks noGrp="1"/>
          </p:cNvSpPr>
          <p:nvPr>
            <p:ph type="sldNum" sz="quarter" idx="10"/>
          </p:nvPr>
        </p:nvSpPr>
        <p:spPr/>
        <p:txBody>
          <a:bodyPr/>
          <a:lstStyle/>
          <a:p>
            <a:fld id="{113F21B8-401E-43E6-9E78-7D4D478A424C}" type="slidenum">
              <a:rPr lang="en-US" smtClean="0"/>
              <a:t>113</a:t>
            </a:fld>
            <a:endParaRPr lang="en-US"/>
          </a:p>
        </p:txBody>
      </p:sp>
    </p:spTree>
    <p:extLst>
      <p:ext uri="{BB962C8B-B14F-4D97-AF65-F5344CB8AC3E}">
        <p14:creationId xmlns:p14="http://schemas.microsoft.com/office/powerpoint/2010/main" val="4167033823"/>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114</a:t>
            </a:fld>
            <a:endParaRPr lang="en-US"/>
          </a:p>
        </p:txBody>
      </p:sp>
    </p:spTree>
    <p:extLst>
      <p:ext uri="{BB962C8B-B14F-4D97-AF65-F5344CB8AC3E}">
        <p14:creationId xmlns:p14="http://schemas.microsoft.com/office/powerpoint/2010/main" val="3275309977"/>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smtClean="0"/>
              <a:t>from </a:t>
            </a:r>
            <a:r>
              <a:rPr lang="en-US" sz="1200" dirty="0" err="1" smtClean="0"/>
              <a:t>filecmp</a:t>
            </a:r>
            <a:r>
              <a:rPr lang="en-US" sz="1200" dirty="0" smtClean="0"/>
              <a:t> import </a:t>
            </a:r>
            <a:r>
              <a:rPr lang="en-US" sz="1200" dirty="0" err="1" smtClean="0"/>
              <a:t>dircmp</a:t>
            </a:r>
            <a:r>
              <a:rPr lang="en-US" sz="1200" dirty="0" smtClean="0"/>
              <a:t> </a:t>
            </a:r>
          </a:p>
          <a:p>
            <a:pPr marL="0" indent="0">
              <a:buNone/>
            </a:pPr>
            <a:r>
              <a:rPr lang="en-US" sz="1200" dirty="0" err="1" smtClean="0"/>
              <a:t>def</a:t>
            </a:r>
            <a:r>
              <a:rPr lang="en-US" sz="1200" dirty="0" smtClean="0"/>
              <a:t> </a:t>
            </a:r>
            <a:r>
              <a:rPr lang="en-US" sz="1200" dirty="0" err="1" smtClean="0"/>
              <a:t>print_diff_files</a:t>
            </a:r>
            <a:r>
              <a:rPr lang="en-US" sz="1200" dirty="0" smtClean="0"/>
              <a:t>(</a:t>
            </a:r>
            <a:r>
              <a:rPr lang="en-US" sz="1200" dirty="0" err="1" smtClean="0"/>
              <a:t>dcmp</a:t>
            </a:r>
            <a:r>
              <a:rPr lang="en-US" sz="1200" dirty="0" smtClean="0"/>
              <a:t>): </a:t>
            </a:r>
          </a:p>
          <a:p>
            <a:pPr marL="0" indent="0">
              <a:buNone/>
            </a:pPr>
            <a:r>
              <a:rPr lang="en-US" sz="1200" dirty="0" smtClean="0"/>
              <a:t> for name in </a:t>
            </a:r>
            <a:r>
              <a:rPr lang="en-US" sz="1200" dirty="0" err="1" smtClean="0"/>
              <a:t>dcmp.diff_files</a:t>
            </a:r>
            <a:r>
              <a:rPr lang="en-US" sz="1200" dirty="0" smtClean="0"/>
              <a:t>: </a:t>
            </a:r>
          </a:p>
          <a:p>
            <a:pPr marL="0" indent="0">
              <a:buNone/>
            </a:pPr>
            <a:r>
              <a:rPr lang="en-US" sz="1200" dirty="0" smtClean="0"/>
              <a:t> print "</a:t>
            </a:r>
            <a:r>
              <a:rPr lang="en-US" sz="1200" dirty="0" err="1" smtClean="0"/>
              <a:t>diff_file</a:t>
            </a:r>
            <a:r>
              <a:rPr lang="en-US" sz="1200" dirty="0" smtClean="0"/>
              <a:t> %s found in %s and %s“</a:t>
            </a:r>
          </a:p>
          <a:p>
            <a:pPr marL="0" indent="0">
              <a:buNone/>
            </a:pPr>
            <a:r>
              <a:rPr lang="en-US" sz="1200" dirty="0" smtClean="0"/>
              <a:t>                                            % (name, </a:t>
            </a:r>
            <a:r>
              <a:rPr lang="en-US" sz="1200" dirty="0" err="1" smtClean="0"/>
              <a:t>dcmp.left</a:t>
            </a:r>
            <a:r>
              <a:rPr lang="en-US" sz="1200" dirty="0" smtClean="0"/>
              <a:t>, </a:t>
            </a:r>
            <a:r>
              <a:rPr lang="en-US" sz="1200" dirty="0" err="1" smtClean="0"/>
              <a:t>dcmp.right</a:t>
            </a:r>
            <a:r>
              <a:rPr lang="en-US" sz="1200" dirty="0" smtClean="0"/>
              <a:t>) </a:t>
            </a:r>
          </a:p>
          <a:p>
            <a:pPr marL="0" indent="0">
              <a:buNone/>
            </a:pPr>
            <a:r>
              <a:rPr lang="en-US" sz="1200" dirty="0" smtClean="0"/>
              <a:t>for </a:t>
            </a:r>
            <a:r>
              <a:rPr lang="en-US" sz="1200" dirty="0" err="1" smtClean="0"/>
              <a:t>sub_dcmp</a:t>
            </a:r>
            <a:r>
              <a:rPr lang="en-US" sz="1200" dirty="0" smtClean="0"/>
              <a:t> in </a:t>
            </a:r>
            <a:r>
              <a:rPr lang="en-US" sz="1200" dirty="0" err="1" smtClean="0"/>
              <a:t>dcmp.subdirs.values</a:t>
            </a:r>
            <a:r>
              <a:rPr lang="en-US" sz="1200" dirty="0" smtClean="0"/>
              <a:t>(): </a:t>
            </a:r>
          </a:p>
          <a:p>
            <a:pPr marL="0" indent="0">
              <a:buNone/>
            </a:pPr>
            <a:r>
              <a:rPr lang="en-US" sz="1200" dirty="0" smtClean="0"/>
              <a:t>    </a:t>
            </a:r>
            <a:r>
              <a:rPr lang="en-US" sz="1200" dirty="0" err="1" smtClean="0"/>
              <a:t>print_diff_files</a:t>
            </a:r>
            <a:r>
              <a:rPr lang="en-US" sz="1200" dirty="0" smtClean="0"/>
              <a:t>(</a:t>
            </a:r>
            <a:r>
              <a:rPr lang="en-US" sz="1200" dirty="0" err="1" smtClean="0"/>
              <a:t>sub_dcmp</a:t>
            </a:r>
            <a:r>
              <a:rPr lang="en-US" sz="1200" dirty="0" smtClean="0"/>
              <a:t>) </a:t>
            </a:r>
          </a:p>
          <a:p>
            <a:pPr marL="0" indent="0">
              <a:buNone/>
            </a:pPr>
            <a:endParaRPr lang="en-US" sz="1200" dirty="0" smtClean="0"/>
          </a:p>
          <a:p>
            <a:pPr marL="0" indent="0">
              <a:buNone/>
            </a:pPr>
            <a:r>
              <a:rPr lang="en-US" sz="1200" dirty="0" err="1" smtClean="0"/>
              <a:t>dcmp</a:t>
            </a:r>
            <a:r>
              <a:rPr lang="en-US" sz="1200" dirty="0" smtClean="0"/>
              <a:t> = </a:t>
            </a:r>
            <a:r>
              <a:rPr lang="en-US" sz="1200" dirty="0" err="1" smtClean="0"/>
              <a:t>dircmp</a:t>
            </a:r>
            <a:r>
              <a:rPr lang="en-US" sz="1200" dirty="0" smtClean="0"/>
              <a:t>('dir1', 'dir2') </a:t>
            </a:r>
          </a:p>
          <a:p>
            <a:pPr marL="0" indent="0">
              <a:buNone/>
            </a:pPr>
            <a:r>
              <a:rPr lang="en-US" sz="1200" dirty="0" err="1" smtClean="0"/>
              <a:t>print_diff_files</a:t>
            </a:r>
            <a:r>
              <a:rPr lang="en-US" sz="1200" dirty="0" smtClean="0"/>
              <a:t>(</a:t>
            </a:r>
            <a:r>
              <a:rPr lang="en-US" sz="1200" dirty="0" err="1" smtClean="0"/>
              <a:t>dcmp</a:t>
            </a:r>
            <a:r>
              <a:rPr lang="en-US" sz="1200" dirty="0" smtClean="0"/>
              <a:t>) </a:t>
            </a:r>
          </a:p>
          <a:p>
            <a:endParaRPr lang="en-US" dirty="0"/>
          </a:p>
        </p:txBody>
      </p:sp>
      <p:sp>
        <p:nvSpPr>
          <p:cNvPr id="4" name="Slide Number Placeholder 3"/>
          <p:cNvSpPr>
            <a:spLocks noGrp="1"/>
          </p:cNvSpPr>
          <p:nvPr>
            <p:ph type="sldNum" sz="quarter" idx="10"/>
          </p:nvPr>
        </p:nvSpPr>
        <p:spPr/>
        <p:txBody>
          <a:bodyPr/>
          <a:lstStyle/>
          <a:p>
            <a:fld id="{113F21B8-401E-43E6-9E78-7D4D478A424C}" type="slidenum">
              <a:rPr lang="en-US" smtClean="0"/>
              <a:t>115</a:t>
            </a:fld>
            <a:endParaRPr lang="en-US"/>
          </a:p>
        </p:txBody>
      </p:sp>
    </p:spTree>
    <p:extLst>
      <p:ext uri="{BB962C8B-B14F-4D97-AF65-F5344CB8AC3E}">
        <p14:creationId xmlns:p14="http://schemas.microsoft.com/office/powerpoint/2010/main" val="886458375"/>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116</a:t>
            </a:fld>
            <a:endParaRPr lang="en-US"/>
          </a:p>
        </p:txBody>
      </p:sp>
    </p:spTree>
    <p:extLst>
      <p:ext uri="{BB962C8B-B14F-4D97-AF65-F5344CB8AC3E}">
        <p14:creationId xmlns:p14="http://schemas.microsoft.com/office/powerpoint/2010/main" val="4188459505"/>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117</a:t>
            </a:fld>
            <a:endParaRPr lang="en-US"/>
          </a:p>
        </p:txBody>
      </p:sp>
    </p:spTree>
    <p:extLst>
      <p:ext uri="{BB962C8B-B14F-4D97-AF65-F5344CB8AC3E}">
        <p14:creationId xmlns:p14="http://schemas.microsoft.com/office/powerpoint/2010/main" val="2900145112"/>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118</a:t>
            </a:fld>
            <a:endParaRPr lang="en-US"/>
          </a:p>
        </p:txBody>
      </p:sp>
    </p:spTree>
    <p:extLst>
      <p:ext uri="{BB962C8B-B14F-4D97-AF65-F5344CB8AC3E}">
        <p14:creationId xmlns:p14="http://schemas.microsoft.com/office/powerpoint/2010/main" val="3043396279"/>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 </a:t>
            </a:r>
            <a:r>
              <a:rPr lang="en-US" dirty="0" err="1" smtClean="0"/>
              <a:t>os</a:t>
            </a:r>
            <a:r>
              <a:rPr lang="en-US" dirty="0" smtClean="0"/>
              <a:t> </a:t>
            </a:r>
          </a:p>
          <a:p>
            <a:r>
              <a:rPr lang="en-US" dirty="0" smtClean="0"/>
              <a:t>import </a:t>
            </a:r>
            <a:r>
              <a:rPr lang="en-US" dirty="0" err="1" smtClean="0"/>
              <a:t>tarfile</a:t>
            </a:r>
            <a:r>
              <a:rPr lang="en-US" dirty="0" smtClean="0"/>
              <a:t> </a:t>
            </a:r>
          </a:p>
          <a:p>
            <a:r>
              <a:rPr lang="en-US" dirty="0" err="1" smtClean="0"/>
              <a:t>def</a:t>
            </a:r>
            <a:r>
              <a:rPr lang="en-US" dirty="0" smtClean="0"/>
              <a:t> </a:t>
            </a:r>
            <a:r>
              <a:rPr lang="en-US" dirty="0" err="1" smtClean="0"/>
              <a:t>py_files</a:t>
            </a:r>
            <a:r>
              <a:rPr lang="en-US" dirty="0" smtClean="0"/>
              <a:t>(members): </a:t>
            </a:r>
          </a:p>
          <a:p>
            <a:r>
              <a:rPr lang="en-US" dirty="0" smtClean="0"/>
              <a:t>  for </a:t>
            </a:r>
            <a:r>
              <a:rPr lang="en-US" dirty="0" err="1" smtClean="0"/>
              <a:t>tarinfo</a:t>
            </a:r>
            <a:r>
              <a:rPr lang="en-US" dirty="0" smtClean="0"/>
              <a:t> in members: </a:t>
            </a:r>
          </a:p>
          <a:p>
            <a:r>
              <a:rPr lang="en-US" dirty="0" smtClean="0"/>
              <a:t>    if </a:t>
            </a:r>
            <a:r>
              <a:rPr lang="en-US" dirty="0" err="1" smtClean="0"/>
              <a:t>os.path.splitext</a:t>
            </a:r>
            <a:r>
              <a:rPr lang="en-US" dirty="0" smtClean="0"/>
              <a:t>(tarinfo.name)[1] == ".</a:t>
            </a:r>
            <a:r>
              <a:rPr lang="en-US" dirty="0" err="1" smtClean="0"/>
              <a:t>py</a:t>
            </a:r>
            <a:r>
              <a:rPr lang="en-US" dirty="0" smtClean="0"/>
              <a:t>": </a:t>
            </a:r>
          </a:p>
          <a:p>
            <a:r>
              <a:rPr lang="en-US" dirty="0" smtClean="0"/>
              <a:t>       yield </a:t>
            </a:r>
            <a:r>
              <a:rPr lang="en-US" dirty="0" err="1" smtClean="0"/>
              <a:t>tarinfo</a:t>
            </a:r>
            <a:r>
              <a:rPr lang="en-US" dirty="0" smtClean="0"/>
              <a:t> tar = </a:t>
            </a:r>
            <a:r>
              <a:rPr lang="en-US" dirty="0" err="1" smtClean="0"/>
              <a:t>tarfile.open</a:t>
            </a:r>
            <a:r>
              <a:rPr lang="en-US" dirty="0" smtClean="0"/>
              <a:t>("sample.tar.gz") </a:t>
            </a:r>
          </a:p>
          <a:p>
            <a:r>
              <a:rPr lang="en-US" dirty="0" smtClean="0"/>
              <a:t>       </a:t>
            </a:r>
            <a:r>
              <a:rPr lang="en-US" dirty="0" err="1" smtClean="0"/>
              <a:t>tar.extractall</a:t>
            </a:r>
            <a:r>
              <a:rPr lang="en-US" dirty="0" smtClean="0"/>
              <a:t>(members=</a:t>
            </a:r>
            <a:r>
              <a:rPr lang="en-US" dirty="0" err="1" smtClean="0"/>
              <a:t>py_files</a:t>
            </a:r>
            <a:r>
              <a:rPr lang="en-US" dirty="0" smtClean="0"/>
              <a:t>(tar)) </a:t>
            </a:r>
          </a:p>
          <a:p>
            <a:r>
              <a:rPr lang="en-US" dirty="0" err="1" smtClean="0"/>
              <a:t>tar.close</a:t>
            </a:r>
            <a:r>
              <a:rPr lang="en-US" dirty="0" smtClean="0"/>
              <a:t>() </a:t>
            </a:r>
            <a:endParaRPr lang="en-US" dirty="0"/>
          </a:p>
        </p:txBody>
      </p:sp>
      <p:sp>
        <p:nvSpPr>
          <p:cNvPr id="4" name="Slide Number Placeholder 3"/>
          <p:cNvSpPr>
            <a:spLocks noGrp="1"/>
          </p:cNvSpPr>
          <p:nvPr>
            <p:ph type="sldNum" sz="quarter" idx="10"/>
          </p:nvPr>
        </p:nvSpPr>
        <p:spPr/>
        <p:txBody>
          <a:bodyPr/>
          <a:lstStyle/>
          <a:p>
            <a:fld id="{113F21B8-401E-43E6-9E78-7D4D478A424C}" type="slidenum">
              <a:rPr lang="en-US" smtClean="0"/>
              <a:t>119</a:t>
            </a:fld>
            <a:endParaRPr lang="en-US"/>
          </a:p>
        </p:txBody>
      </p:sp>
    </p:spTree>
    <p:extLst>
      <p:ext uri="{BB962C8B-B14F-4D97-AF65-F5344CB8AC3E}">
        <p14:creationId xmlns:p14="http://schemas.microsoft.com/office/powerpoint/2010/main" val="15109954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 'My name is {0} and I like {thing} and I am from {hometown}.'.format('Al', hometown='Houston', thing='cats')</a:t>
            </a:r>
            <a:endParaRPr lang="en-US" dirty="0"/>
          </a:p>
        </p:txBody>
      </p:sp>
      <p:sp>
        <p:nvSpPr>
          <p:cNvPr id="4" name="Slide Number Placeholder 3"/>
          <p:cNvSpPr>
            <a:spLocks noGrp="1"/>
          </p:cNvSpPr>
          <p:nvPr>
            <p:ph type="sldNum" sz="quarter" idx="10"/>
          </p:nvPr>
        </p:nvSpPr>
        <p:spPr/>
        <p:txBody>
          <a:bodyPr/>
          <a:lstStyle/>
          <a:p>
            <a:fld id="{113F21B8-401E-43E6-9E78-7D4D478A424C}" type="slidenum">
              <a:rPr lang="en-US" smtClean="0"/>
              <a:t>11</a:t>
            </a:fld>
            <a:endParaRPr lang="en-US"/>
          </a:p>
        </p:txBody>
      </p:sp>
    </p:spTree>
    <p:extLst>
      <p:ext uri="{BB962C8B-B14F-4D97-AF65-F5344CB8AC3E}">
        <p14:creationId xmlns:p14="http://schemas.microsoft.com/office/powerpoint/2010/main" val="3513149663"/>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 </a:t>
            </a:r>
            <a:r>
              <a:rPr lang="en-US" dirty="0" err="1" smtClean="0"/>
              <a:t>cPickle</a:t>
            </a:r>
            <a:r>
              <a:rPr lang="en-US" dirty="0" smtClean="0"/>
              <a:t> as p</a:t>
            </a:r>
          </a:p>
          <a:p>
            <a:endParaRPr lang="en-US" dirty="0" smtClean="0"/>
          </a:p>
          <a:p>
            <a:r>
              <a:rPr lang="en-US" dirty="0" err="1" smtClean="0"/>
              <a:t>shoplistfile</a:t>
            </a:r>
            <a:r>
              <a:rPr lang="en-US" dirty="0" smtClean="0"/>
              <a:t> = '</a:t>
            </a:r>
            <a:r>
              <a:rPr lang="en-US" dirty="0" err="1" smtClean="0"/>
              <a:t>shoplist.data</a:t>
            </a:r>
            <a:r>
              <a:rPr lang="en-US" dirty="0" smtClean="0"/>
              <a:t>' </a:t>
            </a:r>
          </a:p>
          <a:p>
            <a:r>
              <a:rPr lang="en-US" dirty="0" err="1" smtClean="0"/>
              <a:t>shoplist</a:t>
            </a:r>
            <a:r>
              <a:rPr lang="en-US" dirty="0" smtClean="0"/>
              <a:t> = ['apple', 'mango', 'carrot']</a:t>
            </a:r>
          </a:p>
          <a:p>
            <a:r>
              <a:rPr lang="en-US" dirty="0" smtClean="0"/>
              <a:t>f = file(</a:t>
            </a:r>
            <a:r>
              <a:rPr lang="en-US" dirty="0" err="1" smtClean="0"/>
              <a:t>shoplistfile</a:t>
            </a:r>
            <a:r>
              <a:rPr lang="en-US" dirty="0" smtClean="0"/>
              <a:t>, 'w')</a:t>
            </a:r>
          </a:p>
          <a:p>
            <a:r>
              <a:rPr lang="en-US" dirty="0" err="1" smtClean="0"/>
              <a:t>p.dump</a:t>
            </a:r>
            <a:r>
              <a:rPr lang="en-US" dirty="0" smtClean="0"/>
              <a:t>(</a:t>
            </a:r>
            <a:r>
              <a:rPr lang="en-US" dirty="0" err="1" smtClean="0"/>
              <a:t>shoplist</a:t>
            </a:r>
            <a:r>
              <a:rPr lang="en-US" dirty="0" smtClean="0"/>
              <a:t>, f) # dump the object to a file</a:t>
            </a:r>
          </a:p>
          <a:p>
            <a:r>
              <a:rPr lang="en-US" dirty="0" err="1" smtClean="0"/>
              <a:t>f.close</a:t>
            </a:r>
            <a:r>
              <a:rPr lang="en-US" dirty="0" smtClean="0"/>
              <a:t>()</a:t>
            </a:r>
          </a:p>
          <a:p>
            <a:endParaRPr lang="en-US" dirty="0" smtClean="0"/>
          </a:p>
          <a:p>
            <a:r>
              <a:rPr lang="en-US" dirty="0" smtClean="0"/>
              <a:t>del </a:t>
            </a:r>
            <a:r>
              <a:rPr lang="en-US" dirty="0" err="1" smtClean="0"/>
              <a:t>shoplist</a:t>
            </a:r>
            <a:r>
              <a:rPr lang="en-US" dirty="0" smtClean="0"/>
              <a:t> </a:t>
            </a:r>
          </a:p>
          <a:p>
            <a:r>
              <a:rPr lang="en-US" dirty="0" smtClean="0"/>
              <a:t>f = file(</a:t>
            </a:r>
            <a:r>
              <a:rPr lang="en-US" dirty="0" err="1" smtClean="0"/>
              <a:t>shoplistfile</a:t>
            </a:r>
            <a:r>
              <a:rPr lang="en-US" dirty="0" smtClean="0"/>
              <a:t>)</a:t>
            </a:r>
          </a:p>
          <a:p>
            <a:r>
              <a:rPr lang="en-US" dirty="0" err="1" smtClean="0"/>
              <a:t>storedlist</a:t>
            </a:r>
            <a:r>
              <a:rPr lang="en-US" dirty="0" smtClean="0"/>
              <a:t> = </a:t>
            </a:r>
            <a:r>
              <a:rPr lang="en-US" dirty="0" err="1" smtClean="0"/>
              <a:t>p.load</a:t>
            </a:r>
            <a:r>
              <a:rPr lang="en-US" dirty="0" smtClean="0"/>
              <a:t>(f)</a:t>
            </a:r>
          </a:p>
          <a:p>
            <a:r>
              <a:rPr lang="en-US" dirty="0" smtClean="0"/>
              <a:t>print </a:t>
            </a:r>
            <a:r>
              <a:rPr lang="en-US" dirty="0" err="1" smtClean="0"/>
              <a:t>storedlist</a:t>
            </a:r>
            <a:endParaRPr lang="en-US" dirty="0" smtClean="0"/>
          </a:p>
          <a:p>
            <a:endParaRPr lang="en-US" dirty="0"/>
          </a:p>
        </p:txBody>
      </p:sp>
      <p:sp>
        <p:nvSpPr>
          <p:cNvPr id="4" name="Slide Number Placeholder 3"/>
          <p:cNvSpPr>
            <a:spLocks noGrp="1"/>
          </p:cNvSpPr>
          <p:nvPr>
            <p:ph type="sldNum" sz="quarter" idx="10"/>
          </p:nvPr>
        </p:nvSpPr>
        <p:spPr/>
        <p:txBody>
          <a:bodyPr/>
          <a:lstStyle/>
          <a:p>
            <a:fld id="{113F21B8-401E-43E6-9E78-7D4D478A424C}" type="slidenum">
              <a:rPr lang="en-US" smtClean="0"/>
              <a:t>120</a:t>
            </a:fld>
            <a:endParaRPr lang="en-US"/>
          </a:p>
        </p:txBody>
      </p:sp>
    </p:spTree>
    <p:extLst>
      <p:ext uri="{BB962C8B-B14F-4D97-AF65-F5344CB8AC3E}">
        <p14:creationId xmlns:p14="http://schemas.microsoft.com/office/powerpoint/2010/main" val="844390391"/>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121</a:t>
            </a:fld>
            <a:endParaRPr lang="en-US"/>
          </a:p>
        </p:txBody>
      </p:sp>
    </p:spTree>
    <p:extLst>
      <p:ext uri="{BB962C8B-B14F-4D97-AF65-F5344CB8AC3E}">
        <p14:creationId xmlns:p14="http://schemas.microsoft.com/office/powerpoint/2010/main" val="447923262"/>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tar </a:t>
            </a:r>
            <a:r>
              <a:rPr lang="en-US" dirty="0" err="1" smtClean="0"/>
              <a:t>xvfz</a:t>
            </a:r>
            <a:r>
              <a:rPr lang="en-US" dirty="0" smtClean="0"/>
              <a:t> demjson-1.6.tar.gz </a:t>
            </a:r>
          </a:p>
          <a:p>
            <a:r>
              <a:rPr lang="en-US" dirty="0" smtClean="0"/>
              <a:t>$ cd demjson-1.6 </a:t>
            </a:r>
          </a:p>
          <a:p>
            <a:r>
              <a:rPr lang="en-US" dirty="0" smtClean="0"/>
              <a:t>$ python setup.py install</a:t>
            </a:r>
            <a:endParaRPr lang="en-US" dirty="0"/>
          </a:p>
        </p:txBody>
      </p:sp>
      <p:sp>
        <p:nvSpPr>
          <p:cNvPr id="4" name="Slide Number Placeholder 3"/>
          <p:cNvSpPr>
            <a:spLocks noGrp="1"/>
          </p:cNvSpPr>
          <p:nvPr>
            <p:ph type="sldNum" sz="quarter" idx="10"/>
          </p:nvPr>
        </p:nvSpPr>
        <p:spPr/>
        <p:txBody>
          <a:bodyPr/>
          <a:lstStyle/>
          <a:p>
            <a:fld id="{113F21B8-401E-43E6-9E78-7D4D478A424C}" type="slidenum">
              <a:rPr lang="en-US" smtClean="0"/>
              <a:t>122</a:t>
            </a:fld>
            <a:endParaRPr lang="en-US"/>
          </a:p>
        </p:txBody>
      </p:sp>
    </p:spTree>
    <p:extLst>
      <p:ext uri="{BB962C8B-B14F-4D97-AF65-F5344CB8AC3E}">
        <p14:creationId xmlns:p14="http://schemas.microsoft.com/office/powerpoint/2010/main" val="1159761209"/>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123</a:t>
            </a:fld>
            <a:endParaRPr lang="en-US"/>
          </a:p>
        </p:txBody>
      </p:sp>
    </p:spTree>
    <p:extLst>
      <p:ext uri="{BB962C8B-B14F-4D97-AF65-F5344CB8AC3E}">
        <p14:creationId xmlns:p14="http://schemas.microsoft.com/office/powerpoint/2010/main" val="1200088690"/>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124</a:t>
            </a:fld>
            <a:endParaRPr lang="en-US"/>
          </a:p>
        </p:txBody>
      </p:sp>
    </p:spTree>
    <p:extLst>
      <p:ext uri="{BB962C8B-B14F-4D97-AF65-F5344CB8AC3E}">
        <p14:creationId xmlns:p14="http://schemas.microsoft.com/office/powerpoint/2010/main" val="326995883"/>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125</a:t>
            </a:fld>
            <a:endParaRPr lang="en-US"/>
          </a:p>
        </p:txBody>
      </p:sp>
    </p:spTree>
    <p:extLst>
      <p:ext uri="{BB962C8B-B14F-4D97-AF65-F5344CB8AC3E}">
        <p14:creationId xmlns:p14="http://schemas.microsoft.com/office/powerpoint/2010/main" val="2559806024"/>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126</a:t>
            </a:fld>
            <a:endParaRPr lang="en-US"/>
          </a:p>
        </p:txBody>
      </p:sp>
    </p:spTree>
    <p:extLst>
      <p:ext uri="{BB962C8B-B14F-4D97-AF65-F5344CB8AC3E}">
        <p14:creationId xmlns:p14="http://schemas.microsoft.com/office/powerpoint/2010/main" val="3705678547"/>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127</a:t>
            </a:fld>
            <a:endParaRPr lang="en-US"/>
          </a:p>
        </p:txBody>
      </p:sp>
    </p:spTree>
    <p:extLst>
      <p:ext uri="{BB962C8B-B14F-4D97-AF65-F5344CB8AC3E}">
        <p14:creationId xmlns:p14="http://schemas.microsoft.com/office/powerpoint/2010/main" val="764334852"/>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a:t>
            </a:r>
            <a:r>
              <a:rPr lang="en-US" dirty="0" err="1" smtClean="0"/>
              <a:t>sys.platform.startswith</a:t>
            </a:r>
            <a:r>
              <a:rPr lang="en-US" dirty="0" smtClean="0"/>
              <a:t>('</a:t>
            </a:r>
            <a:r>
              <a:rPr lang="en-US" dirty="0" err="1" smtClean="0"/>
              <a:t>freebsd</a:t>
            </a:r>
            <a:r>
              <a:rPr lang="en-US" dirty="0" smtClean="0"/>
              <a:t>'): </a:t>
            </a:r>
          </a:p>
          <a:p>
            <a:r>
              <a:rPr lang="en-US" dirty="0" smtClean="0"/>
              <a:t>    # FreeBSD-specific code here... </a:t>
            </a:r>
          </a:p>
          <a:p>
            <a:r>
              <a:rPr lang="en-US" dirty="0" err="1" smtClean="0"/>
              <a:t>elif</a:t>
            </a:r>
            <a:r>
              <a:rPr lang="en-US" dirty="0" smtClean="0"/>
              <a:t> </a:t>
            </a:r>
            <a:r>
              <a:rPr lang="en-US" dirty="0" err="1" smtClean="0"/>
              <a:t>sys.platform.startswith</a:t>
            </a:r>
            <a:r>
              <a:rPr lang="en-US" dirty="0" smtClean="0"/>
              <a:t>('</a:t>
            </a:r>
            <a:r>
              <a:rPr lang="en-US" dirty="0" err="1" smtClean="0"/>
              <a:t>linux</a:t>
            </a:r>
            <a:r>
              <a:rPr lang="en-US" dirty="0" smtClean="0"/>
              <a:t>'): </a:t>
            </a:r>
          </a:p>
          <a:p>
            <a:r>
              <a:rPr lang="en-US" dirty="0" smtClean="0"/>
              <a:t>    # Linux-specific code here...</a:t>
            </a:r>
            <a:endParaRPr lang="en-US" dirty="0"/>
          </a:p>
        </p:txBody>
      </p:sp>
      <p:sp>
        <p:nvSpPr>
          <p:cNvPr id="4" name="Slide Number Placeholder 3"/>
          <p:cNvSpPr>
            <a:spLocks noGrp="1"/>
          </p:cNvSpPr>
          <p:nvPr>
            <p:ph type="sldNum" sz="quarter" idx="10"/>
          </p:nvPr>
        </p:nvSpPr>
        <p:spPr/>
        <p:txBody>
          <a:bodyPr/>
          <a:lstStyle/>
          <a:p>
            <a:fld id="{113F21B8-401E-43E6-9E78-7D4D478A424C}" type="slidenum">
              <a:rPr lang="en-US" smtClean="0"/>
              <a:t>128</a:t>
            </a:fld>
            <a:endParaRPr lang="en-US"/>
          </a:p>
        </p:txBody>
      </p:sp>
    </p:spTree>
    <p:extLst>
      <p:ext uri="{BB962C8B-B14F-4D97-AF65-F5344CB8AC3E}">
        <p14:creationId xmlns:p14="http://schemas.microsoft.com/office/powerpoint/2010/main" val="2001328088"/>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Note that the initialization is done only the </a:t>
            </a:r>
            <a:r>
              <a:rPr lang="en-US" i="1" dirty="0" smtClean="0">
                <a:solidFill>
                  <a:schemeClr val="tx1"/>
                </a:solidFill>
              </a:rPr>
              <a:t>first </a:t>
            </a:r>
            <a:r>
              <a:rPr lang="en-US" dirty="0" smtClean="0">
                <a:solidFill>
                  <a:schemeClr val="tx1"/>
                </a:solidFill>
              </a:rPr>
              <a:t>time that we import a module. Also, 'sys' is short for 'system'.</a:t>
            </a:r>
            <a:endParaRPr lang="en-US" dirty="0" smtClean="0"/>
          </a:p>
          <a:p>
            <a:endParaRPr lang="en-US" dirty="0"/>
          </a:p>
        </p:txBody>
      </p:sp>
      <p:sp>
        <p:nvSpPr>
          <p:cNvPr id="4" name="Slide Number Placeholder 3"/>
          <p:cNvSpPr>
            <a:spLocks noGrp="1"/>
          </p:cNvSpPr>
          <p:nvPr>
            <p:ph type="sldNum" sz="quarter" idx="10"/>
          </p:nvPr>
        </p:nvSpPr>
        <p:spPr/>
        <p:txBody>
          <a:bodyPr/>
          <a:lstStyle/>
          <a:p>
            <a:fld id="{113F21B8-401E-43E6-9E78-7D4D478A424C}" type="slidenum">
              <a:rPr lang="en-US" smtClean="0"/>
              <a:t>129</a:t>
            </a:fld>
            <a:endParaRPr lang="en-US"/>
          </a:p>
        </p:txBody>
      </p:sp>
    </p:spTree>
    <p:extLst>
      <p:ext uri="{BB962C8B-B14F-4D97-AF65-F5344CB8AC3E}">
        <p14:creationId xmlns:p14="http://schemas.microsoft.com/office/powerpoint/2010/main" val="32031347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3F21B8-401E-43E6-9E78-7D4D478A424C}" type="slidenum">
              <a:rPr lang="en-US" smtClean="0"/>
              <a:t>12</a:t>
            </a:fld>
            <a:endParaRPr lang="en-US"/>
          </a:p>
        </p:txBody>
      </p:sp>
    </p:spTree>
    <p:extLst>
      <p:ext uri="{BB962C8B-B14F-4D97-AF65-F5344CB8AC3E}">
        <p14:creationId xmlns:p14="http://schemas.microsoft.com/office/powerpoint/2010/main" val="2056975006"/>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130</a:t>
            </a:fld>
            <a:endParaRPr lang="en-US"/>
          </a:p>
        </p:txBody>
      </p:sp>
    </p:spTree>
    <p:extLst>
      <p:ext uri="{BB962C8B-B14F-4D97-AF65-F5344CB8AC3E}">
        <p14:creationId xmlns:p14="http://schemas.microsoft.com/office/powerpoint/2010/main" val="2852683055"/>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131</a:t>
            </a:fld>
            <a:endParaRPr lang="en-US"/>
          </a:p>
        </p:txBody>
      </p:sp>
    </p:spTree>
    <p:extLst>
      <p:ext uri="{BB962C8B-B14F-4D97-AF65-F5344CB8AC3E}">
        <p14:creationId xmlns:p14="http://schemas.microsoft.com/office/powerpoint/2010/main" val="1186384059"/>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132</a:t>
            </a:fld>
            <a:endParaRPr lang="en-US"/>
          </a:p>
        </p:txBody>
      </p:sp>
    </p:spTree>
    <p:extLst>
      <p:ext uri="{BB962C8B-B14F-4D97-AF65-F5344CB8AC3E}">
        <p14:creationId xmlns:p14="http://schemas.microsoft.com/office/powerpoint/2010/main" val="2490572689"/>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import </a:t>
            </a:r>
            <a:r>
              <a:rPr lang="en-US" dirty="0" err="1" smtClean="0"/>
              <a:t>os</a:t>
            </a:r>
            <a:endParaRPr lang="en-US" dirty="0" smtClean="0"/>
          </a:p>
          <a:p>
            <a:endParaRPr lang="en-US" dirty="0" smtClean="0"/>
          </a:p>
          <a:p>
            <a:r>
              <a:rPr lang="en-US" dirty="0" smtClean="0"/>
              <a:t>top='.'</a:t>
            </a:r>
          </a:p>
          <a:p>
            <a:r>
              <a:rPr lang="en-US" dirty="0" smtClean="0"/>
              <a:t>for root, </a:t>
            </a:r>
            <a:r>
              <a:rPr lang="en-US" dirty="0" err="1" smtClean="0"/>
              <a:t>dirs</a:t>
            </a:r>
            <a:r>
              <a:rPr lang="en-US" dirty="0" smtClean="0"/>
              <a:t>, files in  </a:t>
            </a:r>
            <a:r>
              <a:rPr lang="en-US" dirty="0" err="1" smtClean="0"/>
              <a:t>os.walk</a:t>
            </a:r>
            <a:r>
              <a:rPr lang="en-US" dirty="0" smtClean="0"/>
              <a:t>(</a:t>
            </a:r>
            <a:r>
              <a:rPr lang="en-US" dirty="0" err="1" smtClean="0"/>
              <a:t>top,topdown</a:t>
            </a:r>
            <a:r>
              <a:rPr lang="en-US" dirty="0" smtClean="0"/>
              <a:t>=False):</a:t>
            </a:r>
          </a:p>
          <a:p>
            <a:r>
              <a:rPr lang="en-US" dirty="0" smtClean="0"/>
              <a:t> for name in files:</a:t>
            </a:r>
          </a:p>
          <a:p>
            <a:r>
              <a:rPr lang="en-US" dirty="0" smtClean="0"/>
              <a:t>   print </a:t>
            </a:r>
            <a:r>
              <a:rPr lang="en-US" dirty="0" err="1" smtClean="0"/>
              <a:t>os.path.join</a:t>
            </a:r>
            <a:r>
              <a:rPr lang="en-US" dirty="0" smtClean="0"/>
              <a:t>(</a:t>
            </a:r>
            <a:r>
              <a:rPr lang="en-US" dirty="0" err="1" smtClean="0"/>
              <a:t>root,name</a:t>
            </a:r>
            <a:r>
              <a:rPr lang="en-US" dirty="0" smtClean="0"/>
              <a:t>)</a:t>
            </a:r>
          </a:p>
          <a:p>
            <a:r>
              <a:rPr lang="en-US" dirty="0" smtClean="0"/>
              <a:t>   #</a:t>
            </a:r>
            <a:r>
              <a:rPr lang="en-US" dirty="0" err="1" smtClean="0"/>
              <a:t>os.remove</a:t>
            </a:r>
            <a:r>
              <a:rPr lang="en-US" dirty="0" smtClean="0"/>
              <a:t>(</a:t>
            </a:r>
            <a:r>
              <a:rPr lang="en-US" dirty="0" err="1" smtClean="0"/>
              <a:t>os.path.join</a:t>
            </a:r>
            <a:r>
              <a:rPr lang="en-US" dirty="0" smtClean="0"/>
              <a:t>(</a:t>
            </a:r>
            <a:r>
              <a:rPr lang="en-US" dirty="0" err="1" smtClean="0"/>
              <a:t>root,name</a:t>
            </a:r>
            <a:r>
              <a:rPr lang="en-US" dirty="0" smtClean="0"/>
              <a:t>))</a:t>
            </a:r>
          </a:p>
          <a:p>
            <a:r>
              <a:rPr lang="en-US" dirty="0" smtClean="0"/>
              <a:t>   for name in </a:t>
            </a:r>
            <a:r>
              <a:rPr lang="en-US" dirty="0" err="1" smtClean="0"/>
              <a:t>dirs</a:t>
            </a:r>
            <a:r>
              <a:rPr lang="en-US" dirty="0" smtClean="0"/>
              <a:t>:</a:t>
            </a:r>
          </a:p>
          <a:p>
            <a:r>
              <a:rPr lang="en-US" dirty="0" smtClean="0"/>
              <a:t>     print </a:t>
            </a:r>
            <a:r>
              <a:rPr lang="en-US" dirty="0" err="1" smtClean="0"/>
              <a:t>os.path.join</a:t>
            </a:r>
            <a:r>
              <a:rPr lang="en-US" dirty="0" smtClean="0"/>
              <a:t>(root, name)</a:t>
            </a:r>
          </a:p>
          <a:p>
            <a:r>
              <a:rPr lang="en-US" dirty="0" smtClean="0"/>
              <a:t>     #</a:t>
            </a:r>
            <a:r>
              <a:rPr lang="en-US" dirty="0" err="1" smtClean="0"/>
              <a:t>os.rmdir</a:t>
            </a:r>
            <a:r>
              <a:rPr lang="en-US" dirty="0" smtClean="0"/>
              <a:t>(</a:t>
            </a:r>
            <a:r>
              <a:rPr lang="en-US" dirty="0" err="1" smtClean="0"/>
              <a:t>os.path.join</a:t>
            </a:r>
            <a:r>
              <a:rPr lang="en-US" dirty="0" smtClean="0"/>
              <a:t>(root, name))</a:t>
            </a:r>
          </a:p>
          <a:p>
            <a:endParaRPr lang="en-US" smtClean="0"/>
          </a:p>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133</a:t>
            </a:fld>
            <a:endParaRPr lang="en-US"/>
          </a:p>
        </p:txBody>
      </p:sp>
    </p:spTree>
    <p:extLst>
      <p:ext uri="{BB962C8B-B14F-4D97-AF65-F5344CB8AC3E}">
        <p14:creationId xmlns:p14="http://schemas.microsoft.com/office/powerpoint/2010/main" val="821848321"/>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134</a:t>
            </a:fld>
            <a:endParaRPr lang="en-US"/>
          </a:p>
        </p:txBody>
      </p:sp>
    </p:spTree>
    <p:extLst>
      <p:ext uri="{BB962C8B-B14F-4D97-AF65-F5344CB8AC3E}">
        <p14:creationId xmlns:p14="http://schemas.microsoft.com/office/powerpoint/2010/main" val="4039860782"/>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135</a:t>
            </a:fld>
            <a:endParaRPr lang="en-US"/>
          </a:p>
        </p:txBody>
      </p:sp>
    </p:spTree>
    <p:extLst>
      <p:ext uri="{BB962C8B-B14F-4D97-AF65-F5344CB8AC3E}">
        <p14:creationId xmlns:p14="http://schemas.microsoft.com/office/powerpoint/2010/main" val="557091726"/>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136</a:t>
            </a:fld>
            <a:endParaRPr lang="en-US"/>
          </a:p>
        </p:txBody>
      </p:sp>
    </p:spTree>
    <p:extLst>
      <p:ext uri="{BB962C8B-B14F-4D97-AF65-F5344CB8AC3E}">
        <p14:creationId xmlns:p14="http://schemas.microsoft.com/office/powerpoint/2010/main" val="4049734366"/>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137</a:t>
            </a:fld>
            <a:endParaRPr lang="en-US"/>
          </a:p>
        </p:txBody>
      </p:sp>
    </p:spTree>
    <p:extLst>
      <p:ext uri="{BB962C8B-B14F-4D97-AF65-F5344CB8AC3E}">
        <p14:creationId xmlns:p14="http://schemas.microsoft.com/office/powerpoint/2010/main" val="1469132962"/>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138</a:t>
            </a:fld>
            <a:endParaRPr lang="en-US"/>
          </a:p>
        </p:txBody>
      </p:sp>
    </p:spTree>
    <p:extLst>
      <p:ext uri="{BB962C8B-B14F-4D97-AF65-F5344CB8AC3E}">
        <p14:creationId xmlns:p14="http://schemas.microsoft.com/office/powerpoint/2010/main" val="3779882388"/>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139</a:t>
            </a:fld>
            <a:endParaRPr lang="en-US"/>
          </a:p>
        </p:txBody>
      </p:sp>
    </p:spTree>
    <p:extLst>
      <p:ext uri="{BB962C8B-B14F-4D97-AF65-F5344CB8AC3E}">
        <p14:creationId xmlns:p14="http://schemas.microsoft.com/office/powerpoint/2010/main" val="29092277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 collection  specialized container data types providing alternatives to INBUILTS</a:t>
            </a:r>
          </a:p>
          <a:p>
            <a:r>
              <a:rPr lang="en-US" dirty="0" err="1" smtClean="0">
                <a:hlinkClick r:id="rId3" action="ppaction://hlinkfile" tooltip="collections.namedtuple"/>
              </a:rPr>
              <a:t>namedtuple</a:t>
            </a:r>
            <a:r>
              <a:rPr lang="en-US" dirty="0" smtClean="0">
                <a:hlinkClick r:id="rId3" action="ppaction://hlinkfile" tooltip="collections.namedtuple"/>
              </a:rPr>
              <a:t>()</a:t>
            </a:r>
            <a:r>
              <a:rPr lang="en-US" dirty="0" smtClean="0"/>
              <a:t> factory function for creating tuple subclasses with named fields</a:t>
            </a:r>
          </a:p>
          <a:p>
            <a:r>
              <a:rPr lang="en-US" dirty="0" err="1" smtClean="0">
                <a:hlinkClick r:id="rId4" action="ppaction://hlinkfile" tooltip="collections.deque"/>
              </a:rPr>
              <a:t>deque</a:t>
            </a:r>
            <a:r>
              <a:rPr lang="en-US" dirty="0" smtClean="0"/>
              <a:t> list-like container with fast appends and pops on either end</a:t>
            </a:r>
          </a:p>
          <a:p>
            <a:r>
              <a:rPr lang="en-US" dirty="0" smtClean="0">
                <a:hlinkClick r:id="rId5" action="ppaction://hlinkfile" tooltip="collections.Counter"/>
              </a:rPr>
              <a:t>Counter</a:t>
            </a:r>
            <a:r>
              <a:rPr lang="en-US" dirty="0" smtClean="0"/>
              <a:t> </a:t>
            </a:r>
            <a:r>
              <a:rPr lang="en-US" dirty="0" err="1" smtClean="0"/>
              <a:t>dict</a:t>
            </a:r>
            <a:r>
              <a:rPr lang="en-US" dirty="0" smtClean="0"/>
              <a:t> subclass for counting </a:t>
            </a:r>
            <a:r>
              <a:rPr lang="en-US" dirty="0" err="1" smtClean="0"/>
              <a:t>hashable</a:t>
            </a:r>
            <a:r>
              <a:rPr lang="en-US" dirty="0" smtClean="0"/>
              <a:t> objects</a:t>
            </a:r>
          </a:p>
          <a:p>
            <a:r>
              <a:rPr lang="en-US" dirty="0" err="1" smtClean="0">
                <a:hlinkClick r:id="rId6" action="ppaction://hlinkfile" tooltip="collections.OrderedDict"/>
              </a:rPr>
              <a:t>OrderedDict</a:t>
            </a:r>
            <a:r>
              <a:rPr lang="en-US" dirty="0" smtClean="0"/>
              <a:t> </a:t>
            </a:r>
            <a:r>
              <a:rPr lang="en-US" dirty="0" err="1" smtClean="0"/>
              <a:t>dict</a:t>
            </a:r>
            <a:r>
              <a:rPr lang="en-US" dirty="0" smtClean="0"/>
              <a:t> subclass that remembers the </a:t>
            </a:r>
            <a:r>
              <a:rPr lang="en-US" dirty="0" smtClean="0">
                <a:effectLst/>
              </a:rPr>
              <a:t>order</a:t>
            </a:r>
            <a:r>
              <a:rPr lang="en-US" dirty="0" smtClean="0"/>
              <a:t> entries were added</a:t>
            </a:r>
          </a:p>
          <a:p>
            <a:r>
              <a:rPr lang="en-US" dirty="0" err="1" smtClean="0">
                <a:hlinkClick r:id="rId7" action="ppaction://hlinkfile" tooltip="collections.defaultdict"/>
              </a:rPr>
              <a:t>defaultdict</a:t>
            </a:r>
            <a:r>
              <a:rPr lang="en-US" dirty="0" smtClean="0"/>
              <a:t> </a:t>
            </a:r>
            <a:r>
              <a:rPr lang="en-US" dirty="0" err="1" smtClean="0"/>
              <a:t>dict</a:t>
            </a:r>
            <a:r>
              <a:rPr lang="en-US" smtClean="0"/>
              <a:t> subclass that calls a factory function to supply missing values</a:t>
            </a:r>
            <a:endParaRPr lang="en-US" dirty="0"/>
          </a:p>
        </p:txBody>
      </p:sp>
      <p:sp>
        <p:nvSpPr>
          <p:cNvPr id="4" name="Slide Number Placeholder 3"/>
          <p:cNvSpPr>
            <a:spLocks noGrp="1"/>
          </p:cNvSpPr>
          <p:nvPr>
            <p:ph type="sldNum" sz="quarter" idx="10"/>
          </p:nvPr>
        </p:nvSpPr>
        <p:spPr/>
        <p:txBody>
          <a:bodyPr/>
          <a:lstStyle/>
          <a:p>
            <a:fld id="{113F21B8-401E-43E6-9E78-7D4D478A424C}" type="slidenum">
              <a:rPr lang="en-US" smtClean="0"/>
              <a:t>13</a:t>
            </a:fld>
            <a:endParaRPr lang="en-US"/>
          </a:p>
        </p:txBody>
      </p:sp>
    </p:spTree>
    <p:extLst>
      <p:ext uri="{BB962C8B-B14F-4D97-AF65-F5344CB8AC3E}">
        <p14:creationId xmlns:p14="http://schemas.microsoft.com/office/powerpoint/2010/main" val="1131172607"/>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140</a:t>
            </a:fld>
            <a:endParaRPr lang="en-US"/>
          </a:p>
        </p:txBody>
      </p:sp>
    </p:spTree>
    <p:extLst>
      <p:ext uri="{BB962C8B-B14F-4D97-AF65-F5344CB8AC3E}">
        <p14:creationId xmlns:p14="http://schemas.microsoft.com/office/powerpoint/2010/main" val="636464507"/>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141</a:t>
            </a:fld>
            <a:endParaRPr lang="en-US"/>
          </a:p>
        </p:txBody>
      </p:sp>
    </p:spTree>
    <p:extLst>
      <p:ext uri="{BB962C8B-B14F-4D97-AF65-F5344CB8AC3E}">
        <p14:creationId xmlns:p14="http://schemas.microsoft.com/office/powerpoint/2010/main" val="2941131601"/>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142</a:t>
            </a:fld>
            <a:endParaRPr lang="en-US"/>
          </a:p>
        </p:txBody>
      </p:sp>
    </p:spTree>
    <p:extLst>
      <p:ext uri="{BB962C8B-B14F-4D97-AF65-F5344CB8AC3E}">
        <p14:creationId xmlns:p14="http://schemas.microsoft.com/office/powerpoint/2010/main" val="852196366"/>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143</a:t>
            </a:fld>
            <a:endParaRPr lang="en-US"/>
          </a:p>
        </p:txBody>
      </p:sp>
    </p:spTree>
    <p:extLst>
      <p:ext uri="{BB962C8B-B14F-4D97-AF65-F5344CB8AC3E}">
        <p14:creationId xmlns:p14="http://schemas.microsoft.com/office/powerpoint/2010/main" val="4264698708"/>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144</a:t>
            </a:fld>
            <a:endParaRPr lang="en-US"/>
          </a:p>
        </p:txBody>
      </p:sp>
    </p:spTree>
    <p:extLst>
      <p:ext uri="{BB962C8B-B14F-4D97-AF65-F5344CB8AC3E}">
        <p14:creationId xmlns:p14="http://schemas.microsoft.com/office/powerpoint/2010/main" val="3644774479"/>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145</a:t>
            </a:fld>
            <a:endParaRPr lang="en-US"/>
          </a:p>
        </p:txBody>
      </p:sp>
    </p:spTree>
    <p:extLst>
      <p:ext uri="{BB962C8B-B14F-4D97-AF65-F5344CB8AC3E}">
        <p14:creationId xmlns:p14="http://schemas.microsoft.com/office/powerpoint/2010/main" val="2542452617"/>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CRITICAL 50 </a:t>
            </a:r>
          </a:p>
          <a:p>
            <a:r>
              <a:rPr lang="en-US" dirty="0" smtClean="0"/>
              <a:t>ERROR 40 </a:t>
            </a:r>
          </a:p>
          <a:p>
            <a:r>
              <a:rPr lang="en-US" dirty="0" smtClean="0"/>
              <a:t>WARNING 30 </a:t>
            </a:r>
          </a:p>
          <a:p>
            <a:r>
              <a:rPr lang="en-US" dirty="0" smtClean="0"/>
              <a:t>INFO 20 </a:t>
            </a:r>
          </a:p>
          <a:p>
            <a:r>
              <a:rPr lang="en-US" dirty="0" smtClean="0"/>
              <a:t>DEBUG 10 </a:t>
            </a:r>
          </a:p>
          <a:p>
            <a:r>
              <a:rPr lang="en-US" dirty="0" smtClean="0"/>
              <a:t>NOTSET 0</a:t>
            </a:r>
            <a:endParaRPr lang="en-US" dirty="0"/>
          </a:p>
        </p:txBody>
      </p:sp>
      <p:sp>
        <p:nvSpPr>
          <p:cNvPr id="4" name="Slide Number Placeholder 3"/>
          <p:cNvSpPr>
            <a:spLocks noGrp="1"/>
          </p:cNvSpPr>
          <p:nvPr>
            <p:ph type="sldNum" sz="quarter" idx="10"/>
          </p:nvPr>
        </p:nvSpPr>
        <p:spPr/>
        <p:txBody>
          <a:bodyPr/>
          <a:lstStyle/>
          <a:p>
            <a:fld id="{113F21B8-401E-43E6-9E78-7D4D478A424C}" type="slidenum">
              <a:rPr lang="en-US" smtClean="0"/>
              <a:t>148</a:t>
            </a:fld>
            <a:endParaRPr lang="en-US"/>
          </a:p>
        </p:txBody>
      </p:sp>
    </p:spTree>
    <p:extLst>
      <p:ext uri="{BB962C8B-B14F-4D97-AF65-F5344CB8AC3E}">
        <p14:creationId xmlns:p14="http://schemas.microsoft.com/office/powerpoint/2010/main" val="2316444412"/>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149</a:t>
            </a:fld>
            <a:endParaRPr lang="en-US"/>
          </a:p>
        </p:txBody>
      </p:sp>
    </p:spTree>
    <p:extLst>
      <p:ext uri="{BB962C8B-B14F-4D97-AF65-F5344CB8AC3E}">
        <p14:creationId xmlns:p14="http://schemas.microsoft.com/office/powerpoint/2010/main" val="410045148"/>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150</a:t>
            </a:fld>
            <a:endParaRPr lang="en-US"/>
          </a:p>
        </p:txBody>
      </p:sp>
    </p:spTree>
    <p:extLst>
      <p:ext uri="{BB962C8B-B14F-4D97-AF65-F5344CB8AC3E}">
        <p14:creationId xmlns:p14="http://schemas.microsoft.com/office/powerpoint/2010/main" val="3231162675"/>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151</a:t>
            </a:fld>
            <a:endParaRPr lang="en-US"/>
          </a:p>
        </p:txBody>
      </p:sp>
    </p:spTree>
    <p:extLst>
      <p:ext uri="{BB962C8B-B14F-4D97-AF65-F5344CB8AC3E}">
        <p14:creationId xmlns:p14="http://schemas.microsoft.com/office/powerpoint/2010/main" val="33511500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age = 22</a:t>
            </a:r>
          </a:p>
          <a:p>
            <a:r>
              <a:rPr lang="en-US" sz="1200" b="0" i="0" u="none" strike="noStrike" kern="1200" baseline="0" dirty="0" smtClean="0">
                <a:solidFill>
                  <a:schemeClr val="tx1"/>
                </a:solidFill>
                <a:latin typeface="+mn-lt"/>
                <a:ea typeface="+mn-ea"/>
                <a:cs typeface="+mn-cs"/>
              </a:rPr>
              <a:t>name = '</a:t>
            </a:r>
            <a:r>
              <a:rPr lang="en-US" sz="1200" b="0" i="0" u="none" strike="noStrike" kern="1200" baseline="0" dirty="0" err="1" smtClean="0">
                <a:solidFill>
                  <a:schemeClr val="tx1"/>
                </a:solidFill>
                <a:latin typeface="+mn-lt"/>
                <a:ea typeface="+mn-ea"/>
                <a:cs typeface="+mn-cs"/>
              </a:rPr>
              <a:t>Swaroop</a:t>
            </a:r>
            <a:r>
              <a:rPr lang="en-US" sz="1200" b="0" i="0" u="none" strike="noStrike" kern="1200" baseline="0" dirty="0" smtClean="0">
                <a:solidFill>
                  <a:schemeClr val="tx1"/>
                </a:solidFill>
                <a:latin typeface="+mn-lt"/>
                <a:ea typeface="+mn-ea"/>
                <a:cs typeface="+mn-cs"/>
              </a:rPr>
              <a:t>'</a:t>
            </a:r>
          </a:p>
          <a:p>
            <a:r>
              <a:rPr lang="en-US" sz="1200" b="0" i="0" u="none" strike="noStrike" kern="1200" baseline="0" dirty="0" smtClean="0">
                <a:solidFill>
                  <a:schemeClr val="tx1"/>
                </a:solidFill>
                <a:latin typeface="+mn-lt"/>
                <a:ea typeface="+mn-ea"/>
                <a:cs typeface="+mn-cs"/>
              </a:rPr>
              <a:t>print('%s is %d years old' % (name, age))</a:t>
            </a:r>
          </a:p>
          <a:p>
            <a:r>
              <a:rPr lang="en-US" sz="1200" b="0" i="0" u="none" strike="noStrike" kern="1200" baseline="0" dirty="0" smtClean="0">
                <a:solidFill>
                  <a:schemeClr val="tx1"/>
                </a:solidFill>
                <a:latin typeface="+mn-lt"/>
                <a:ea typeface="+mn-ea"/>
                <a:cs typeface="+mn-cs"/>
              </a:rPr>
              <a:t>print (‘Why is %s playing with that python?' % name)</a:t>
            </a:r>
            <a:endParaRPr lang="en-US" dirty="0"/>
          </a:p>
        </p:txBody>
      </p:sp>
      <p:sp>
        <p:nvSpPr>
          <p:cNvPr id="4" name="Slide Number Placeholder 3"/>
          <p:cNvSpPr>
            <a:spLocks noGrp="1"/>
          </p:cNvSpPr>
          <p:nvPr>
            <p:ph type="sldNum" sz="quarter" idx="10"/>
          </p:nvPr>
        </p:nvSpPr>
        <p:spPr/>
        <p:txBody>
          <a:bodyPr/>
          <a:lstStyle/>
          <a:p>
            <a:fld id="{113F21B8-401E-43E6-9E78-7D4D478A424C}" type="slidenum">
              <a:rPr lang="en-US" smtClean="0"/>
              <a:t>16</a:t>
            </a:fld>
            <a:endParaRPr lang="en-US"/>
          </a:p>
        </p:txBody>
      </p:sp>
    </p:spTree>
    <p:extLst>
      <p:ext uri="{BB962C8B-B14F-4D97-AF65-F5344CB8AC3E}">
        <p14:creationId xmlns:p14="http://schemas.microsoft.com/office/powerpoint/2010/main" val="3537801812"/>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152</a:t>
            </a:fld>
            <a:endParaRPr lang="en-US"/>
          </a:p>
        </p:txBody>
      </p:sp>
    </p:spTree>
    <p:extLst>
      <p:ext uri="{BB962C8B-B14F-4D97-AF65-F5344CB8AC3E}">
        <p14:creationId xmlns:p14="http://schemas.microsoft.com/office/powerpoint/2010/main" val="292616901"/>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153</a:t>
            </a:fld>
            <a:endParaRPr lang="en-US"/>
          </a:p>
        </p:txBody>
      </p:sp>
    </p:spTree>
    <p:extLst>
      <p:ext uri="{BB962C8B-B14F-4D97-AF65-F5344CB8AC3E}">
        <p14:creationId xmlns:p14="http://schemas.microsoft.com/office/powerpoint/2010/main" val="1608329513"/>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154</a:t>
            </a:fld>
            <a:endParaRPr lang="en-US"/>
          </a:p>
        </p:txBody>
      </p:sp>
    </p:spTree>
    <p:extLst>
      <p:ext uri="{BB962C8B-B14F-4D97-AF65-F5344CB8AC3E}">
        <p14:creationId xmlns:p14="http://schemas.microsoft.com/office/powerpoint/2010/main" val="2084571361"/>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155</a:t>
            </a:fld>
            <a:endParaRPr lang="en-US"/>
          </a:p>
        </p:txBody>
      </p:sp>
    </p:spTree>
    <p:extLst>
      <p:ext uri="{BB962C8B-B14F-4D97-AF65-F5344CB8AC3E}">
        <p14:creationId xmlns:p14="http://schemas.microsoft.com/office/powerpoint/2010/main" val="2437918469"/>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156</a:t>
            </a:fld>
            <a:endParaRPr lang="en-US"/>
          </a:p>
        </p:txBody>
      </p:sp>
    </p:spTree>
    <p:extLst>
      <p:ext uri="{BB962C8B-B14F-4D97-AF65-F5344CB8AC3E}">
        <p14:creationId xmlns:p14="http://schemas.microsoft.com/office/powerpoint/2010/main" val="4044898205"/>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160</a:t>
            </a:fld>
            <a:endParaRPr lang="en-US"/>
          </a:p>
        </p:txBody>
      </p:sp>
    </p:spTree>
    <p:extLst>
      <p:ext uri="{BB962C8B-B14F-4D97-AF65-F5344CB8AC3E}">
        <p14:creationId xmlns:p14="http://schemas.microsoft.com/office/powerpoint/2010/main" val="2474726404"/>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161</a:t>
            </a:fld>
            <a:endParaRPr lang="en-US"/>
          </a:p>
        </p:txBody>
      </p:sp>
    </p:spTree>
    <p:extLst>
      <p:ext uri="{BB962C8B-B14F-4D97-AF65-F5344CB8AC3E}">
        <p14:creationId xmlns:p14="http://schemas.microsoft.com/office/powerpoint/2010/main" val="3561100083"/>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class alpha:</a:t>
            </a:r>
          </a:p>
          <a:p>
            <a:r>
              <a:rPr lang="en-US" dirty="0" smtClean="0"/>
              <a:t> </a:t>
            </a:r>
            <a:r>
              <a:rPr lang="en-US" dirty="0" err="1" smtClean="0"/>
              <a:t>def</a:t>
            </a:r>
            <a:r>
              <a:rPr lang="en-US" dirty="0" smtClean="0"/>
              <a:t> fun1(*</a:t>
            </a:r>
            <a:r>
              <a:rPr lang="en-US" dirty="0" err="1" smtClean="0"/>
              <a:t>args</a:t>
            </a:r>
            <a:r>
              <a:rPr lang="en-US" dirty="0" smtClean="0"/>
              <a:t>):</a:t>
            </a:r>
          </a:p>
          <a:p>
            <a:r>
              <a:rPr lang="en-US" dirty="0" smtClean="0"/>
              <a:t>  return </a:t>
            </a:r>
            <a:r>
              <a:rPr lang="en-US" dirty="0" err="1" smtClean="0"/>
              <a:t>args</a:t>
            </a:r>
            <a:endParaRPr lang="en-US" dirty="0" smtClean="0"/>
          </a:p>
          <a:p>
            <a:endParaRPr lang="en-US" dirty="0" smtClean="0"/>
          </a:p>
          <a:p>
            <a:r>
              <a:rPr lang="en-US" dirty="0" smtClean="0"/>
              <a:t> @</a:t>
            </a:r>
            <a:r>
              <a:rPr lang="en-US" dirty="0" err="1" smtClean="0"/>
              <a:t>staticmethod</a:t>
            </a:r>
            <a:endParaRPr lang="en-US" dirty="0" smtClean="0"/>
          </a:p>
          <a:p>
            <a:r>
              <a:rPr lang="en-US" dirty="0" smtClean="0"/>
              <a:t> </a:t>
            </a:r>
            <a:r>
              <a:rPr lang="en-US" dirty="0" err="1" smtClean="0"/>
              <a:t>def</a:t>
            </a:r>
            <a:r>
              <a:rPr lang="en-US" dirty="0" smtClean="0"/>
              <a:t> fun2(*</a:t>
            </a:r>
            <a:r>
              <a:rPr lang="en-US" dirty="0" err="1" smtClean="0"/>
              <a:t>args</a:t>
            </a:r>
            <a:r>
              <a:rPr lang="en-US" dirty="0" smtClean="0"/>
              <a:t>):</a:t>
            </a:r>
          </a:p>
          <a:p>
            <a:r>
              <a:rPr lang="en-US" dirty="0" smtClean="0"/>
              <a:t>  return </a:t>
            </a:r>
            <a:r>
              <a:rPr lang="en-US" dirty="0" err="1" smtClean="0"/>
              <a:t>args</a:t>
            </a:r>
            <a:endParaRPr lang="en-US" dirty="0" smtClean="0"/>
          </a:p>
          <a:p>
            <a:endParaRPr lang="en-US" dirty="0" smtClean="0"/>
          </a:p>
          <a:p>
            <a:r>
              <a:rPr lang="en-US" dirty="0" smtClean="0"/>
              <a:t> @</a:t>
            </a:r>
            <a:r>
              <a:rPr lang="en-US" dirty="0" err="1" smtClean="0"/>
              <a:t>classmethod</a:t>
            </a:r>
            <a:endParaRPr lang="en-US" dirty="0" smtClean="0"/>
          </a:p>
          <a:p>
            <a:r>
              <a:rPr lang="en-US" dirty="0" smtClean="0"/>
              <a:t> </a:t>
            </a:r>
            <a:r>
              <a:rPr lang="en-US" dirty="0" err="1" smtClean="0"/>
              <a:t>def</a:t>
            </a:r>
            <a:r>
              <a:rPr lang="en-US" dirty="0" smtClean="0"/>
              <a:t> fun3(*</a:t>
            </a:r>
            <a:r>
              <a:rPr lang="en-US" dirty="0" err="1" smtClean="0"/>
              <a:t>args</a:t>
            </a:r>
            <a:r>
              <a:rPr lang="en-US" dirty="0" smtClean="0"/>
              <a:t>):</a:t>
            </a:r>
          </a:p>
          <a:p>
            <a:r>
              <a:rPr lang="en-US" dirty="0" smtClean="0"/>
              <a:t>  return </a:t>
            </a:r>
            <a:r>
              <a:rPr lang="en-US" dirty="0" err="1" smtClean="0"/>
              <a:t>args</a:t>
            </a:r>
            <a:endParaRPr lang="en-US" dirty="0" smtClean="0"/>
          </a:p>
          <a:p>
            <a:endParaRPr lang="en-US" dirty="0" smtClean="0"/>
          </a:p>
          <a:p>
            <a:endParaRPr lang="en-US" dirty="0" smtClean="0"/>
          </a:p>
          <a:p>
            <a:r>
              <a:rPr lang="en-US" dirty="0" smtClean="0"/>
              <a:t>a = alpha()</a:t>
            </a:r>
          </a:p>
          <a:p>
            <a:r>
              <a:rPr lang="en-US" dirty="0" smtClean="0"/>
              <a:t>print(a.fun1)</a:t>
            </a:r>
          </a:p>
          <a:p>
            <a:r>
              <a:rPr lang="en-US" dirty="0" smtClean="0"/>
              <a:t>print(a.fun2)</a:t>
            </a:r>
          </a:p>
          <a:p>
            <a:r>
              <a:rPr lang="en-US" dirty="0" smtClean="0"/>
              <a:t>print(a.fun3)</a:t>
            </a:r>
          </a:p>
          <a:p>
            <a:endParaRPr lang="en-US" dirty="0" smtClean="0"/>
          </a:p>
          <a:p>
            <a:r>
              <a:rPr lang="en-US" dirty="0" smtClean="0"/>
              <a:t>print(a.fun1())</a:t>
            </a:r>
          </a:p>
          <a:p>
            <a:r>
              <a:rPr lang="en-US" dirty="0" smtClean="0"/>
              <a:t>print(a.fun2())</a:t>
            </a:r>
          </a:p>
          <a:p>
            <a:r>
              <a:rPr lang="en-US" dirty="0" smtClean="0"/>
              <a:t>print(a.fun3())</a:t>
            </a:r>
            <a:endParaRPr lang="en-US" dirty="0"/>
          </a:p>
        </p:txBody>
      </p:sp>
      <p:sp>
        <p:nvSpPr>
          <p:cNvPr id="4" name="Slide Number Placeholder 3"/>
          <p:cNvSpPr>
            <a:spLocks noGrp="1"/>
          </p:cNvSpPr>
          <p:nvPr>
            <p:ph type="sldNum" sz="quarter" idx="10"/>
          </p:nvPr>
        </p:nvSpPr>
        <p:spPr/>
        <p:txBody>
          <a:bodyPr/>
          <a:lstStyle/>
          <a:p>
            <a:fld id="{113F21B8-401E-43E6-9E78-7D4D478A424C}" type="slidenum">
              <a:rPr lang="en-US" smtClean="0"/>
              <a:t>162</a:t>
            </a:fld>
            <a:endParaRPr lang="en-US"/>
          </a:p>
        </p:txBody>
      </p:sp>
    </p:spTree>
    <p:extLst>
      <p:ext uri="{BB962C8B-B14F-4D97-AF65-F5344CB8AC3E}">
        <p14:creationId xmlns:p14="http://schemas.microsoft.com/office/powerpoint/2010/main" val="2355167348"/>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165</a:t>
            </a:fld>
            <a:endParaRPr lang="en-US"/>
          </a:p>
        </p:txBody>
      </p:sp>
    </p:spTree>
    <p:extLst>
      <p:ext uri="{BB962C8B-B14F-4D97-AF65-F5344CB8AC3E}">
        <p14:creationId xmlns:p14="http://schemas.microsoft.com/office/powerpoint/2010/main" val="1957424425"/>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166</a:t>
            </a:fld>
            <a:endParaRPr lang="en-US"/>
          </a:p>
        </p:txBody>
      </p:sp>
    </p:spTree>
    <p:extLst>
      <p:ext uri="{BB962C8B-B14F-4D97-AF65-F5344CB8AC3E}">
        <p14:creationId xmlns:p14="http://schemas.microsoft.com/office/powerpoint/2010/main" val="37714255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17</a:t>
            </a:fld>
            <a:endParaRPr lang="en-US"/>
          </a:p>
        </p:txBody>
      </p:sp>
    </p:spTree>
    <p:extLst>
      <p:ext uri="{BB962C8B-B14F-4D97-AF65-F5344CB8AC3E}">
        <p14:creationId xmlns:p14="http://schemas.microsoft.com/office/powerpoint/2010/main" val="3317480825"/>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167</a:t>
            </a:fld>
            <a:endParaRPr lang="en-US"/>
          </a:p>
        </p:txBody>
      </p:sp>
    </p:spTree>
    <p:extLst>
      <p:ext uri="{BB962C8B-B14F-4D97-AF65-F5344CB8AC3E}">
        <p14:creationId xmlns:p14="http://schemas.microsoft.com/office/powerpoint/2010/main" val="1013576645"/>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169</a:t>
            </a:fld>
            <a:endParaRPr lang="en-US"/>
          </a:p>
        </p:txBody>
      </p:sp>
    </p:spTree>
    <p:extLst>
      <p:ext uri="{BB962C8B-B14F-4D97-AF65-F5344CB8AC3E}">
        <p14:creationId xmlns:p14="http://schemas.microsoft.com/office/powerpoint/2010/main" val="711131709"/>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170</a:t>
            </a:fld>
            <a:endParaRPr lang="en-US"/>
          </a:p>
        </p:txBody>
      </p:sp>
    </p:spTree>
    <p:extLst>
      <p:ext uri="{BB962C8B-B14F-4D97-AF65-F5344CB8AC3E}">
        <p14:creationId xmlns:p14="http://schemas.microsoft.com/office/powerpoint/2010/main" val="270978463"/>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171</a:t>
            </a:fld>
            <a:endParaRPr lang="en-US"/>
          </a:p>
        </p:txBody>
      </p:sp>
    </p:spTree>
    <p:extLst>
      <p:ext uri="{BB962C8B-B14F-4D97-AF65-F5344CB8AC3E}">
        <p14:creationId xmlns:p14="http://schemas.microsoft.com/office/powerpoint/2010/main" val="3898510306"/>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172</a:t>
            </a:fld>
            <a:endParaRPr lang="en-US"/>
          </a:p>
        </p:txBody>
      </p:sp>
    </p:spTree>
    <p:extLst>
      <p:ext uri="{BB962C8B-B14F-4D97-AF65-F5344CB8AC3E}">
        <p14:creationId xmlns:p14="http://schemas.microsoft.com/office/powerpoint/2010/main" val="3924013850"/>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Custom classes Custom class types are typically created by class definitions (see section </a:t>
            </a:r>
            <a:r>
              <a:rPr lang="en-US" i="1" dirty="0" smtClean="0">
                <a:hlinkClick r:id="rId3" action="ppaction://hlinkfile"/>
              </a:rPr>
              <a:t>Class definitions</a:t>
            </a:r>
            <a:r>
              <a:rPr lang="en-US"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class has a namespace implemented by a dictionary object. Class attribute references are translated to lookups in this dictionary, e.g., </a:t>
            </a:r>
            <a:r>
              <a:rPr lang="en-US" dirty="0" err="1" smtClean="0"/>
              <a:t>C.x</a:t>
            </a:r>
            <a:r>
              <a:rPr lang="en-US" dirty="0" smtClean="0"/>
              <a:t> is translated to C.__</a:t>
            </a:r>
            <a:r>
              <a:rPr lang="en-US" dirty="0" err="1" smtClean="0"/>
              <a:t>dict</a:t>
            </a:r>
            <a:r>
              <a:rPr lang="en-US" dirty="0" smtClean="0"/>
              <a:t>__["x"] (although there are a number of hooks which allow for other means of locating attributes). When the attribute name is not found there, the attribute search continues in the base classes. This search of the base classes uses the C3 method resolution order which behaves correctly even in the presence of ‘diamond’ inheritance structures where there are multiple inheritance paths leading back to a common ancestor. Additional details on the C3 MRO used by Python can be found in the documentation accompanying the 2.3 release at </a:t>
            </a:r>
            <a:r>
              <a:rPr lang="en-US" dirty="0" smtClean="0">
                <a:hlinkClick r:id="rId4"/>
              </a:rPr>
              <a:t>http://www.python.org/download/releases/2.3/mro/</a:t>
            </a:r>
            <a:r>
              <a:rPr lang="en-US" dirty="0" smtClean="0"/>
              <a:t>.</a:t>
            </a:r>
          </a:p>
          <a:p>
            <a:endParaRPr lang="en-US" dirty="0"/>
          </a:p>
        </p:txBody>
      </p:sp>
      <p:sp>
        <p:nvSpPr>
          <p:cNvPr id="4" name="Slide Number Placeholder 3"/>
          <p:cNvSpPr>
            <a:spLocks noGrp="1"/>
          </p:cNvSpPr>
          <p:nvPr>
            <p:ph type="sldNum" sz="quarter" idx="10"/>
          </p:nvPr>
        </p:nvSpPr>
        <p:spPr/>
        <p:txBody>
          <a:bodyPr/>
          <a:lstStyle/>
          <a:p>
            <a:fld id="{113F21B8-401E-43E6-9E78-7D4D478A424C}" type="slidenum">
              <a:rPr lang="en-US" smtClean="0"/>
              <a:t>173</a:t>
            </a:fld>
            <a:endParaRPr lang="en-US"/>
          </a:p>
        </p:txBody>
      </p:sp>
    </p:spTree>
    <p:extLst>
      <p:ext uri="{BB962C8B-B14F-4D97-AF65-F5344CB8AC3E}">
        <p14:creationId xmlns:p14="http://schemas.microsoft.com/office/powerpoint/2010/main" val="1530717933"/>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Following table lists some generic functionality that you can override in your own classes:</a:t>
            </a:r>
          </a:p>
          <a:p>
            <a:r>
              <a:rPr lang="en-US" b="1" dirty="0" smtClean="0"/>
              <a:t>__</a:t>
            </a:r>
            <a:r>
              <a:rPr lang="en-US" b="1" dirty="0" err="1" smtClean="0"/>
              <a:t>init</a:t>
            </a:r>
            <a:r>
              <a:rPr lang="en-US" b="1" dirty="0" smtClean="0"/>
              <a:t>__ ( self [,</a:t>
            </a:r>
            <a:r>
              <a:rPr lang="en-US" b="1" dirty="0" err="1" smtClean="0"/>
              <a:t>args</a:t>
            </a:r>
            <a:r>
              <a:rPr lang="en-US" b="1" dirty="0" smtClean="0"/>
              <a:t>...] )</a:t>
            </a:r>
            <a:r>
              <a:rPr lang="en-US" b="0" baseline="0" dirty="0" smtClean="0"/>
              <a:t>   </a:t>
            </a:r>
            <a:r>
              <a:rPr lang="en-US" dirty="0" smtClean="0"/>
              <a:t>Constructor (with any optional arguments)</a:t>
            </a:r>
            <a:br>
              <a:rPr lang="en-US" dirty="0" smtClean="0"/>
            </a:br>
            <a:r>
              <a:rPr lang="en-US" b="1" dirty="0" smtClean="0"/>
              <a:t>__del__( self )</a:t>
            </a:r>
            <a:r>
              <a:rPr lang="en-US" b="0" baseline="0" dirty="0" smtClean="0"/>
              <a:t>                   </a:t>
            </a:r>
            <a:r>
              <a:rPr lang="en-US" dirty="0" smtClean="0"/>
              <a:t>Destructor, deletes an object</a:t>
            </a:r>
          </a:p>
          <a:p>
            <a:r>
              <a:rPr lang="en-US" b="1" dirty="0" smtClean="0"/>
              <a:t>__</a:t>
            </a:r>
            <a:r>
              <a:rPr lang="en-US" b="1" dirty="0" err="1" smtClean="0"/>
              <a:t>repr</a:t>
            </a:r>
            <a:r>
              <a:rPr lang="en-US" b="1" dirty="0" smtClean="0"/>
              <a:t>__( self )                   </a:t>
            </a:r>
            <a:r>
              <a:rPr lang="en-US" dirty="0" smtClean="0"/>
              <a:t>Evaluable string representation</a:t>
            </a:r>
          </a:p>
          <a:p>
            <a:r>
              <a:rPr lang="en-US" b="1" dirty="0" smtClean="0"/>
              <a:t>__</a:t>
            </a:r>
            <a:r>
              <a:rPr lang="en-US" b="1" dirty="0" err="1" smtClean="0"/>
              <a:t>str</a:t>
            </a:r>
            <a:r>
              <a:rPr lang="en-US" b="1" dirty="0" smtClean="0"/>
              <a:t>__( self )                     </a:t>
            </a:r>
            <a:r>
              <a:rPr lang="en-US" dirty="0" smtClean="0"/>
              <a:t>Printable string representation</a:t>
            </a:r>
          </a:p>
          <a:p>
            <a:r>
              <a:rPr lang="en-US" b="1" dirty="0" smtClean="0"/>
              <a:t>__</a:t>
            </a:r>
            <a:r>
              <a:rPr lang="en-US" b="1" dirty="0" err="1" smtClean="0"/>
              <a:t>cmp</a:t>
            </a:r>
            <a:r>
              <a:rPr lang="en-US" b="1" dirty="0" smtClean="0"/>
              <a:t>__ ( self, x )</a:t>
            </a:r>
            <a:r>
              <a:rPr lang="en-US" b="0" baseline="0" dirty="0" smtClean="0"/>
              <a:t>             </a:t>
            </a:r>
            <a:r>
              <a:rPr lang="en-US" dirty="0" smtClean="0"/>
              <a:t>Object comparison</a:t>
            </a:r>
            <a:endParaRPr lang="en-US" dirty="0"/>
          </a:p>
        </p:txBody>
      </p:sp>
      <p:sp>
        <p:nvSpPr>
          <p:cNvPr id="4" name="Slide Number Placeholder 3"/>
          <p:cNvSpPr>
            <a:spLocks noGrp="1"/>
          </p:cNvSpPr>
          <p:nvPr>
            <p:ph type="sldNum" sz="quarter" idx="10"/>
          </p:nvPr>
        </p:nvSpPr>
        <p:spPr/>
        <p:txBody>
          <a:bodyPr/>
          <a:lstStyle/>
          <a:p>
            <a:fld id="{113F21B8-401E-43E6-9E78-7D4D478A424C}" type="slidenum">
              <a:rPr lang="en-US" smtClean="0"/>
              <a:t>174</a:t>
            </a:fld>
            <a:endParaRPr lang="en-US"/>
          </a:p>
        </p:txBody>
      </p:sp>
    </p:spTree>
    <p:extLst>
      <p:ext uri="{BB962C8B-B14F-4D97-AF65-F5344CB8AC3E}">
        <p14:creationId xmlns:p14="http://schemas.microsoft.com/office/powerpoint/2010/main" val="1794471373"/>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175</a:t>
            </a:fld>
            <a:endParaRPr lang="en-US"/>
          </a:p>
        </p:txBody>
      </p:sp>
    </p:spTree>
    <p:extLst>
      <p:ext uri="{BB962C8B-B14F-4D97-AF65-F5344CB8AC3E}">
        <p14:creationId xmlns:p14="http://schemas.microsoft.com/office/powerpoint/2010/main" val="3242418864"/>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176</a:t>
            </a:fld>
            <a:endParaRPr lang="en-US"/>
          </a:p>
        </p:txBody>
      </p:sp>
    </p:spTree>
    <p:extLst>
      <p:ext uri="{BB962C8B-B14F-4D97-AF65-F5344CB8AC3E}">
        <p14:creationId xmlns:p14="http://schemas.microsoft.com/office/powerpoint/2010/main" val="3655857740"/>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177</a:t>
            </a:fld>
            <a:endParaRPr lang="en-US"/>
          </a:p>
        </p:txBody>
      </p:sp>
    </p:spTree>
    <p:extLst>
      <p:ext uri="{BB962C8B-B14F-4D97-AF65-F5344CB8AC3E}">
        <p14:creationId xmlns:p14="http://schemas.microsoft.com/office/powerpoint/2010/main" val="10481550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3F21B8-401E-43E6-9E78-7D4D478A424C}" type="slidenum">
              <a:rPr lang="en-US" smtClean="0"/>
              <a:t>18</a:t>
            </a:fld>
            <a:endParaRPr lang="en-US"/>
          </a:p>
        </p:txBody>
      </p:sp>
    </p:spTree>
    <p:extLst>
      <p:ext uri="{BB962C8B-B14F-4D97-AF65-F5344CB8AC3E}">
        <p14:creationId xmlns:p14="http://schemas.microsoft.com/office/powerpoint/2010/main" val="1501991250"/>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179</a:t>
            </a:fld>
            <a:endParaRPr lang="en-US"/>
          </a:p>
        </p:txBody>
      </p:sp>
    </p:spTree>
    <p:extLst>
      <p:ext uri="{BB962C8B-B14F-4D97-AF65-F5344CB8AC3E}">
        <p14:creationId xmlns:p14="http://schemas.microsoft.com/office/powerpoint/2010/main" val="3016088221"/>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180</a:t>
            </a:fld>
            <a:endParaRPr lang="en-US"/>
          </a:p>
        </p:txBody>
      </p:sp>
    </p:spTree>
    <p:extLst>
      <p:ext uri="{BB962C8B-B14F-4D97-AF65-F5344CB8AC3E}">
        <p14:creationId xmlns:p14="http://schemas.microsoft.com/office/powerpoint/2010/main" val="383378753"/>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finally block is a place to put any code that must execute, whether the try-block raised an exception or not.</a:t>
            </a:r>
            <a:endParaRPr lang="en-US" dirty="0"/>
          </a:p>
        </p:txBody>
      </p:sp>
      <p:sp>
        <p:nvSpPr>
          <p:cNvPr id="4" name="Slide Number Placeholder 3"/>
          <p:cNvSpPr>
            <a:spLocks noGrp="1"/>
          </p:cNvSpPr>
          <p:nvPr>
            <p:ph type="sldNum" sz="quarter" idx="10"/>
          </p:nvPr>
        </p:nvSpPr>
        <p:spPr/>
        <p:txBody>
          <a:bodyPr/>
          <a:lstStyle/>
          <a:p>
            <a:fld id="{113F21B8-401E-43E6-9E78-7D4D478A424C}" type="slidenum">
              <a:rPr lang="en-US" smtClean="0"/>
              <a:t>181</a:t>
            </a:fld>
            <a:endParaRPr lang="en-US"/>
          </a:p>
        </p:txBody>
      </p:sp>
    </p:spTree>
    <p:extLst>
      <p:ext uri="{BB962C8B-B14F-4D97-AF65-F5344CB8AC3E}">
        <p14:creationId xmlns:p14="http://schemas.microsoft.com/office/powerpoint/2010/main" val="2353156285"/>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184</a:t>
            </a:fld>
            <a:endParaRPr lang="en-US"/>
          </a:p>
        </p:txBody>
      </p:sp>
    </p:spTree>
    <p:extLst>
      <p:ext uri="{BB962C8B-B14F-4D97-AF65-F5344CB8AC3E}">
        <p14:creationId xmlns:p14="http://schemas.microsoft.com/office/powerpoint/2010/main" val="1006881730"/>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185</a:t>
            </a:fld>
            <a:endParaRPr lang="en-US"/>
          </a:p>
        </p:txBody>
      </p:sp>
    </p:spTree>
    <p:extLst>
      <p:ext uri="{BB962C8B-B14F-4D97-AF65-F5344CB8AC3E}">
        <p14:creationId xmlns:p14="http://schemas.microsoft.com/office/powerpoint/2010/main" val="345598048"/>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186</a:t>
            </a:fld>
            <a:endParaRPr lang="en-US"/>
          </a:p>
        </p:txBody>
      </p:sp>
    </p:spTree>
    <p:extLst>
      <p:ext uri="{BB962C8B-B14F-4D97-AF65-F5344CB8AC3E}">
        <p14:creationId xmlns:p14="http://schemas.microsoft.com/office/powerpoint/2010/main" val="3861109298"/>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fork-exec-wait</a:t>
            </a:r>
          </a:p>
          <a:p>
            <a:r>
              <a:rPr lang="en-US" sz="1200" b="0" i="0" u="none" strike="noStrike" kern="1200" baseline="0" dirty="0" err="1" smtClean="0">
                <a:solidFill>
                  <a:schemeClr val="tx1"/>
                </a:solidFill>
                <a:latin typeface="+mn-lt"/>
                <a:ea typeface="+mn-ea"/>
                <a:cs typeface="+mn-cs"/>
              </a:rPr>
              <a:t>os.fork</a:t>
            </a:r>
            <a:r>
              <a:rPr lang="en-US" sz="1200" b="0" i="0" u="none" strike="noStrike" kern="1200" baseline="0" dirty="0" smtClean="0">
                <a:solidFill>
                  <a:schemeClr val="tx1"/>
                </a:solidFill>
                <a:latin typeface="+mn-lt"/>
                <a:ea typeface="+mn-ea"/>
                <a:cs typeface="+mn-cs"/>
              </a:rPr>
              <a:t>() # Create a child process.</a:t>
            </a:r>
          </a:p>
          <a:p>
            <a:r>
              <a:rPr lang="en-US" sz="1200" b="0" i="0" u="none" strike="noStrike" kern="1200" baseline="0" dirty="0" err="1" smtClean="0">
                <a:solidFill>
                  <a:schemeClr val="tx1"/>
                </a:solidFill>
                <a:latin typeface="+mn-lt"/>
                <a:ea typeface="+mn-ea"/>
                <a:cs typeface="+mn-cs"/>
              </a:rPr>
              <a:t>os.execv</a:t>
            </a:r>
            <a:r>
              <a:rPr lang="en-US" sz="1200" b="0" i="0" u="none" strike="noStrike" kern="1200" baseline="0" dirty="0" smtClean="0">
                <a:solidFill>
                  <a:schemeClr val="tx1"/>
                </a:solidFill>
                <a:latin typeface="+mn-lt"/>
                <a:ea typeface="+mn-ea"/>
                <a:cs typeface="+mn-cs"/>
              </a:rPr>
              <a:t>(</a:t>
            </a:r>
            <a:r>
              <a:rPr lang="en-US" sz="1200" b="0" i="0" u="none" strike="noStrike" kern="1200" baseline="0" dirty="0" err="1" smtClean="0">
                <a:solidFill>
                  <a:schemeClr val="tx1"/>
                </a:solidFill>
                <a:latin typeface="+mn-lt"/>
                <a:ea typeface="+mn-ea"/>
                <a:cs typeface="+mn-cs"/>
              </a:rPr>
              <a:t>path,args</a:t>
            </a:r>
            <a:r>
              <a:rPr lang="en-US" sz="1200" b="0" i="0" u="none" strike="noStrike" kern="1200" baseline="0" dirty="0" smtClean="0">
                <a:solidFill>
                  <a:schemeClr val="tx1"/>
                </a:solidFill>
                <a:latin typeface="+mn-lt"/>
                <a:ea typeface="+mn-ea"/>
                <a:cs typeface="+mn-cs"/>
              </a:rPr>
              <a:t>) # Execute a process</a:t>
            </a:r>
          </a:p>
          <a:p>
            <a:r>
              <a:rPr lang="en-US" sz="1200" b="0" i="0" u="none" strike="noStrike" kern="1200" baseline="0" dirty="0" err="1" smtClean="0">
                <a:solidFill>
                  <a:schemeClr val="tx1"/>
                </a:solidFill>
                <a:latin typeface="+mn-lt"/>
                <a:ea typeface="+mn-ea"/>
                <a:cs typeface="+mn-cs"/>
              </a:rPr>
              <a:t>os.execve</a:t>
            </a:r>
            <a:r>
              <a:rPr lang="en-US" sz="1200" b="0" i="0" u="none" strike="noStrike" kern="1200" baseline="0" dirty="0" smtClean="0">
                <a:solidFill>
                  <a:schemeClr val="tx1"/>
                </a:solidFill>
                <a:latin typeface="+mn-lt"/>
                <a:ea typeface="+mn-ea"/>
                <a:cs typeface="+mn-cs"/>
              </a:rPr>
              <a:t>(path, </a:t>
            </a:r>
            <a:r>
              <a:rPr lang="en-US" sz="1200" b="0" i="0" u="none" strike="noStrike" kern="1200" baseline="0" dirty="0" err="1" smtClean="0">
                <a:solidFill>
                  <a:schemeClr val="tx1"/>
                </a:solidFill>
                <a:latin typeface="+mn-lt"/>
                <a:ea typeface="+mn-ea"/>
                <a:cs typeface="+mn-cs"/>
              </a:rPr>
              <a:t>args</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env</a:t>
            </a:r>
            <a:r>
              <a:rPr lang="en-US" sz="1200" b="0" i="0" u="none" strike="noStrike" kern="1200" baseline="0" dirty="0" smtClean="0">
                <a:solidFill>
                  <a:schemeClr val="tx1"/>
                </a:solidFill>
                <a:latin typeface="+mn-lt"/>
                <a:ea typeface="+mn-ea"/>
                <a:cs typeface="+mn-cs"/>
              </a:rPr>
              <a:t>)</a:t>
            </a:r>
          </a:p>
          <a:p>
            <a:r>
              <a:rPr lang="en-US" sz="1200" b="0" i="0" u="none" strike="noStrike" kern="1200" baseline="0" dirty="0" err="1" smtClean="0">
                <a:solidFill>
                  <a:schemeClr val="tx1"/>
                </a:solidFill>
                <a:latin typeface="+mn-lt"/>
                <a:ea typeface="+mn-ea"/>
                <a:cs typeface="+mn-cs"/>
              </a:rPr>
              <a:t>os.execvp</a:t>
            </a:r>
            <a:r>
              <a:rPr lang="en-US" sz="1200" b="0" i="0" u="none" strike="noStrike" kern="1200" baseline="0" dirty="0" smtClean="0">
                <a:solidFill>
                  <a:schemeClr val="tx1"/>
                </a:solidFill>
                <a:latin typeface="+mn-lt"/>
                <a:ea typeface="+mn-ea"/>
                <a:cs typeface="+mn-cs"/>
              </a:rPr>
              <a:t>(path, </a:t>
            </a:r>
            <a:r>
              <a:rPr lang="en-US" sz="1200" b="0" i="0" u="none" strike="noStrike" kern="1200" baseline="0" dirty="0" err="1" smtClean="0">
                <a:solidFill>
                  <a:schemeClr val="tx1"/>
                </a:solidFill>
                <a:latin typeface="+mn-lt"/>
                <a:ea typeface="+mn-ea"/>
                <a:cs typeface="+mn-cs"/>
              </a:rPr>
              <a:t>args</a:t>
            </a:r>
            <a:r>
              <a:rPr lang="en-US" sz="1200" b="0" i="0" u="none" strike="noStrike" kern="1200" baseline="0" dirty="0" smtClean="0">
                <a:solidFill>
                  <a:schemeClr val="tx1"/>
                </a:solidFill>
                <a:latin typeface="+mn-lt"/>
                <a:ea typeface="+mn-ea"/>
                <a:cs typeface="+mn-cs"/>
              </a:rPr>
              <a:t>) # Execute process, use default path</a:t>
            </a:r>
          </a:p>
          <a:p>
            <a:r>
              <a:rPr lang="en-US" sz="1200" b="0" i="0" u="none" strike="noStrike" kern="1200" baseline="0" dirty="0" err="1" smtClean="0">
                <a:solidFill>
                  <a:schemeClr val="tx1"/>
                </a:solidFill>
                <a:latin typeface="+mn-lt"/>
                <a:ea typeface="+mn-ea"/>
                <a:cs typeface="+mn-cs"/>
              </a:rPr>
              <a:t>os.execvpe</a:t>
            </a:r>
            <a:r>
              <a:rPr lang="en-US" sz="1200" b="0" i="0" u="none" strike="noStrike" kern="1200" baseline="0" dirty="0" smtClean="0">
                <a:solidFill>
                  <a:schemeClr val="tx1"/>
                </a:solidFill>
                <a:latin typeface="+mn-lt"/>
                <a:ea typeface="+mn-ea"/>
                <a:cs typeface="+mn-cs"/>
              </a:rPr>
              <a:t>(</a:t>
            </a:r>
            <a:r>
              <a:rPr lang="en-US" sz="1200" b="0" i="0" u="none" strike="noStrike" kern="1200" baseline="0" dirty="0" err="1" smtClean="0">
                <a:solidFill>
                  <a:schemeClr val="tx1"/>
                </a:solidFill>
                <a:latin typeface="+mn-lt"/>
                <a:ea typeface="+mn-ea"/>
                <a:cs typeface="+mn-cs"/>
              </a:rPr>
              <a:t>path,args</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env</a:t>
            </a:r>
            <a:r>
              <a:rPr lang="en-US" sz="1200" b="0" i="0" u="none" strike="noStrike" kern="1200" baseline="0" dirty="0" smtClean="0">
                <a:solidFill>
                  <a:schemeClr val="tx1"/>
                </a:solidFill>
                <a:latin typeface="+mn-lt"/>
                <a:ea typeface="+mn-ea"/>
                <a:cs typeface="+mn-cs"/>
              </a:rPr>
              <a:t>)</a:t>
            </a:r>
          </a:p>
          <a:p>
            <a:r>
              <a:rPr lang="en-US" sz="1200" b="0" i="0" u="none" strike="noStrike" kern="1200" baseline="0" dirty="0" err="1" smtClean="0">
                <a:solidFill>
                  <a:schemeClr val="tx1"/>
                </a:solidFill>
                <a:latin typeface="+mn-lt"/>
                <a:ea typeface="+mn-ea"/>
                <a:cs typeface="+mn-cs"/>
              </a:rPr>
              <a:t>os.wait</a:t>
            </a:r>
            <a:r>
              <a:rPr lang="en-US" sz="1200" b="0" i="0" u="none" strike="noStrike" kern="1200" baseline="0" dirty="0" smtClean="0">
                <a:solidFill>
                  <a:schemeClr val="tx1"/>
                </a:solidFill>
                <a:latin typeface="+mn-lt"/>
                <a:ea typeface="+mn-ea"/>
                <a:cs typeface="+mn-cs"/>
              </a:rPr>
              <a:t>([</a:t>
            </a:r>
            <a:r>
              <a:rPr lang="en-US" sz="1200" b="0" i="0" u="none" strike="noStrike" kern="1200" baseline="0" dirty="0" err="1" smtClean="0">
                <a:solidFill>
                  <a:schemeClr val="tx1"/>
                </a:solidFill>
                <a:latin typeface="+mn-lt"/>
                <a:ea typeface="+mn-ea"/>
                <a:cs typeface="+mn-cs"/>
              </a:rPr>
              <a:t>pid</a:t>
            </a:r>
            <a:r>
              <a:rPr lang="en-US" sz="1200" b="0" i="0" u="none" strike="noStrike" kern="1200" baseline="0" dirty="0" smtClean="0">
                <a:solidFill>
                  <a:schemeClr val="tx1"/>
                </a:solidFill>
                <a:latin typeface="+mn-lt"/>
                <a:ea typeface="+mn-ea"/>
                <a:cs typeface="+mn-cs"/>
              </a:rPr>
              <a:t>)] # Wait for child process</a:t>
            </a:r>
          </a:p>
          <a:p>
            <a:r>
              <a:rPr lang="en-US" sz="1200" b="0" i="0" u="none" strike="noStrike" kern="1200" baseline="0" dirty="0" err="1" smtClean="0">
                <a:solidFill>
                  <a:schemeClr val="tx1"/>
                </a:solidFill>
                <a:latin typeface="+mn-lt"/>
                <a:ea typeface="+mn-ea"/>
                <a:cs typeface="+mn-cs"/>
              </a:rPr>
              <a:t>os.waitpid</a:t>
            </a:r>
            <a:r>
              <a:rPr lang="en-US" sz="1200" b="0" i="0" u="none" strike="noStrike" kern="1200" baseline="0" dirty="0" smtClean="0">
                <a:solidFill>
                  <a:schemeClr val="tx1"/>
                </a:solidFill>
                <a:latin typeface="+mn-lt"/>
                <a:ea typeface="+mn-ea"/>
                <a:cs typeface="+mn-cs"/>
              </a:rPr>
              <a:t>(</a:t>
            </a:r>
            <a:r>
              <a:rPr lang="en-US" sz="1200" b="0" i="0" u="none" strike="noStrike" kern="1200" baseline="0" dirty="0" err="1" smtClean="0">
                <a:solidFill>
                  <a:schemeClr val="tx1"/>
                </a:solidFill>
                <a:latin typeface="+mn-lt"/>
                <a:ea typeface="+mn-ea"/>
                <a:cs typeface="+mn-cs"/>
              </a:rPr>
              <a:t>pid,options</a:t>
            </a:r>
            <a:r>
              <a:rPr lang="en-US" sz="1200" b="0" i="0" u="none" strike="noStrike" kern="1200" baseline="0" dirty="0" smtClean="0">
                <a:solidFill>
                  <a:schemeClr val="tx1"/>
                </a:solidFill>
                <a:latin typeface="+mn-lt"/>
                <a:ea typeface="+mn-ea"/>
                <a:cs typeface="+mn-cs"/>
              </a:rPr>
              <a:t>) # Wait for change in state of child</a:t>
            </a:r>
          </a:p>
          <a:p>
            <a:r>
              <a:rPr lang="en-US" sz="1200" b="0" i="0" u="none" strike="noStrike" kern="1200" baseline="0" dirty="0" err="1" smtClean="0">
                <a:solidFill>
                  <a:schemeClr val="tx1"/>
                </a:solidFill>
                <a:latin typeface="+mn-lt"/>
                <a:ea typeface="+mn-ea"/>
                <a:cs typeface="+mn-cs"/>
              </a:rPr>
              <a:t>os.system</a:t>
            </a:r>
            <a:r>
              <a:rPr lang="en-US" sz="1200" b="0" i="0" u="none" strike="noStrike" kern="1200" baseline="0" dirty="0" smtClean="0">
                <a:solidFill>
                  <a:schemeClr val="tx1"/>
                </a:solidFill>
                <a:latin typeface="+mn-lt"/>
                <a:ea typeface="+mn-ea"/>
                <a:cs typeface="+mn-cs"/>
              </a:rPr>
              <a:t>(command) # Execute a system command</a:t>
            </a:r>
          </a:p>
          <a:p>
            <a:r>
              <a:rPr lang="en-US" sz="1200" b="0" i="0" u="none" strike="noStrike" kern="1200" baseline="0" dirty="0" err="1" smtClean="0">
                <a:solidFill>
                  <a:schemeClr val="tx1"/>
                </a:solidFill>
                <a:latin typeface="+mn-lt"/>
                <a:ea typeface="+mn-ea"/>
                <a:cs typeface="+mn-cs"/>
              </a:rPr>
              <a:t>os</a:t>
            </a:r>
            <a:r>
              <a:rPr lang="en-US" sz="1200" b="0" i="0" u="none" strike="noStrike" kern="1200" baseline="0" dirty="0" smtClean="0">
                <a:solidFill>
                  <a:schemeClr val="tx1"/>
                </a:solidFill>
                <a:latin typeface="+mn-lt"/>
                <a:ea typeface="+mn-ea"/>
                <a:cs typeface="+mn-cs"/>
              </a:rPr>
              <a:t>._exit(n) # Exit immediately with status n.</a:t>
            </a:r>
            <a:endParaRPr lang="en-US" dirty="0"/>
          </a:p>
        </p:txBody>
      </p:sp>
      <p:sp>
        <p:nvSpPr>
          <p:cNvPr id="4" name="Slide Number Placeholder 3"/>
          <p:cNvSpPr>
            <a:spLocks noGrp="1"/>
          </p:cNvSpPr>
          <p:nvPr>
            <p:ph type="sldNum" sz="quarter" idx="10"/>
          </p:nvPr>
        </p:nvSpPr>
        <p:spPr/>
        <p:txBody>
          <a:bodyPr/>
          <a:lstStyle/>
          <a:p>
            <a:fld id="{113F21B8-401E-43E6-9E78-7D4D478A424C}" type="slidenum">
              <a:rPr lang="en-US" smtClean="0"/>
              <a:t>187</a:t>
            </a:fld>
            <a:endParaRPr lang="en-US"/>
          </a:p>
        </p:txBody>
      </p:sp>
    </p:spTree>
    <p:extLst>
      <p:ext uri="{BB962C8B-B14F-4D97-AF65-F5344CB8AC3E}">
        <p14:creationId xmlns:p14="http://schemas.microsoft.com/office/powerpoint/2010/main" val="1320205473"/>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188</a:t>
            </a:fld>
            <a:endParaRPr lang="en-US"/>
          </a:p>
        </p:txBody>
      </p:sp>
    </p:spTree>
    <p:extLst>
      <p:ext uri="{BB962C8B-B14F-4D97-AF65-F5344CB8AC3E}">
        <p14:creationId xmlns:p14="http://schemas.microsoft.com/office/powerpoint/2010/main" val="2794441981"/>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189</a:t>
            </a:fld>
            <a:endParaRPr lang="en-US"/>
          </a:p>
        </p:txBody>
      </p:sp>
    </p:spTree>
    <p:extLst>
      <p:ext uri="{BB962C8B-B14F-4D97-AF65-F5344CB8AC3E}">
        <p14:creationId xmlns:p14="http://schemas.microsoft.com/office/powerpoint/2010/main" val="1825617620"/>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191</a:t>
            </a:fld>
            <a:endParaRPr lang="en-US"/>
          </a:p>
        </p:txBody>
      </p:sp>
    </p:spTree>
    <p:extLst>
      <p:ext uri="{BB962C8B-B14F-4D97-AF65-F5344CB8AC3E}">
        <p14:creationId xmlns:p14="http://schemas.microsoft.com/office/powerpoint/2010/main" val="29656749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Py2exe  tool has to be</a:t>
            </a:r>
            <a:r>
              <a:rPr lang="en-US" baseline="0" dirty="0" smtClean="0"/>
              <a:t> installed </a:t>
            </a:r>
            <a:r>
              <a:rPr lang="en-US" dirty="0" smtClean="0"/>
              <a:t> to create python</a:t>
            </a:r>
            <a:r>
              <a:rPr lang="en-US" baseline="0" dirty="0" smtClean="0"/>
              <a:t> </a:t>
            </a:r>
            <a:r>
              <a:rPr lang="en-US" dirty="0" smtClean="0"/>
              <a:t>executable files</a:t>
            </a:r>
          </a:p>
          <a:p>
            <a:endParaRPr lang="en-US" dirty="0" smtClean="0"/>
          </a:p>
          <a:p>
            <a:r>
              <a:rPr lang="en-US" dirty="0" smtClean="0"/>
              <a:t>Display byte codes of python-code</a:t>
            </a:r>
            <a:r>
              <a:rPr lang="en-US" baseline="0" dirty="0" smtClean="0"/>
              <a:t> </a:t>
            </a:r>
            <a:endParaRPr lang="en-US" dirty="0" smtClean="0"/>
          </a:p>
          <a:p>
            <a:r>
              <a:rPr lang="en-US" dirty="0" smtClean="0"/>
              <a:t>Import</a:t>
            </a:r>
            <a:r>
              <a:rPr lang="en-US" baseline="0" dirty="0" smtClean="0"/>
              <a:t>  dis</a:t>
            </a:r>
            <a:endParaRPr lang="en-US" dirty="0" smtClean="0"/>
          </a:p>
          <a:p>
            <a:r>
              <a:rPr lang="en-US" sz="1200" b="1" kern="1200" dirty="0" err="1" smtClean="0">
                <a:solidFill>
                  <a:schemeClr val="tx1"/>
                </a:solidFill>
                <a:effectLst/>
                <a:latin typeface="+mn-lt"/>
                <a:ea typeface="+mn-ea"/>
                <a:cs typeface="+mn-cs"/>
              </a:rPr>
              <a:t>def</a:t>
            </a:r>
            <a:r>
              <a:rPr lang="en-US" dirty="0" smtClean="0"/>
              <a:t> </a:t>
            </a:r>
            <a:r>
              <a:rPr lang="en-US" sz="1200" kern="1200" dirty="0" err="1" smtClean="0">
                <a:solidFill>
                  <a:schemeClr val="tx1"/>
                </a:solidFill>
                <a:effectLst/>
                <a:latin typeface="+mn-lt"/>
                <a:ea typeface="+mn-ea"/>
                <a:cs typeface="+mn-cs"/>
              </a:rPr>
              <a:t>myfunc</a:t>
            </a:r>
            <a:r>
              <a:rPr lang="en-US" dirty="0" smtClean="0"/>
              <a:t>(</a:t>
            </a:r>
            <a:r>
              <a:rPr lang="en-US" dirty="0" err="1" smtClean="0"/>
              <a:t>alist</a:t>
            </a:r>
            <a:r>
              <a:rPr lang="en-US" dirty="0" smtClean="0"/>
              <a:t>): </a:t>
            </a:r>
          </a:p>
          <a:p>
            <a:r>
              <a:rPr lang="en-US" sz="1200" b="1" kern="1200" dirty="0" smtClean="0">
                <a:solidFill>
                  <a:schemeClr val="tx1"/>
                </a:solidFill>
                <a:effectLst/>
                <a:latin typeface="+mn-lt"/>
                <a:ea typeface="+mn-ea"/>
                <a:cs typeface="+mn-cs"/>
              </a:rPr>
              <a:t>	return</a:t>
            </a:r>
            <a:r>
              <a:rPr lang="en-US" dirty="0" smtClean="0"/>
              <a:t> </a:t>
            </a:r>
            <a:r>
              <a:rPr lang="en-US" sz="1200" kern="1200" dirty="0" err="1" smtClean="0">
                <a:solidFill>
                  <a:schemeClr val="tx1"/>
                </a:solidFill>
                <a:effectLst/>
                <a:latin typeface="+mn-lt"/>
                <a:ea typeface="+mn-ea"/>
                <a:cs typeface="+mn-cs"/>
              </a:rPr>
              <a:t>len</a:t>
            </a:r>
            <a:r>
              <a:rPr lang="en-US" dirty="0" smtClean="0"/>
              <a:t>(</a:t>
            </a:r>
            <a:r>
              <a:rPr lang="en-US" dirty="0" err="1" smtClean="0"/>
              <a:t>alist</a:t>
            </a:r>
            <a:r>
              <a:rPr lang="en-US" dirty="0" smtClean="0"/>
              <a:t>)</a:t>
            </a:r>
          </a:p>
          <a:p>
            <a:endParaRPr lang="en-US" dirty="0" smtClean="0"/>
          </a:p>
          <a:p>
            <a:r>
              <a:rPr lang="en-US" dirty="0" err="1" smtClean="0"/>
              <a:t>Dis.dis</a:t>
            </a:r>
            <a:r>
              <a:rPr lang="en-US" dirty="0" smtClean="0"/>
              <a:t>(</a:t>
            </a:r>
            <a:r>
              <a:rPr lang="en-US" dirty="0" err="1" smtClean="0"/>
              <a:t>myfunc</a:t>
            </a:r>
            <a:r>
              <a:rPr lang="en-US" dirty="0" smtClean="0"/>
              <a:t>)</a:t>
            </a:r>
          </a:p>
          <a:p>
            <a:endParaRPr lang="en-US" dirty="0"/>
          </a:p>
        </p:txBody>
      </p:sp>
      <p:sp>
        <p:nvSpPr>
          <p:cNvPr id="4" name="Slide Number Placeholder 3"/>
          <p:cNvSpPr>
            <a:spLocks noGrp="1"/>
          </p:cNvSpPr>
          <p:nvPr>
            <p:ph type="sldNum" sz="quarter" idx="10"/>
          </p:nvPr>
        </p:nvSpPr>
        <p:spPr/>
        <p:txBody>
          <a:bodyPr/>
          <a:lstStyle/>
          <a:p>
            <a:fld id="{113F21B8-401E-43E6-9E78-7D4D478A424C}" type="slidenum">
              <a:rPr lang="en-US" smtClean="0"/>
              <a:t>19</a:t>
            </a:fld>
            <a:endParaRPr lang="en-US"/>
          </a:p>
        </p:txBody>
      </p:sp>
    </p:spTree>
    <p:extLst>
      <p:ext uri="{BB962C8B-B14F-4D97-AF65-F5344CB8AC3E}">
        <p14:creationId xmlns:p14="http://schemas.microsoft.com/office/powerpoint/2010/main" val="2146005697"/>
      </p:ext>
    </p:extLst>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 multiprocessing </a:t>
            </a:r>
          </a:p>
          <a:p>
            <a:r>
              <a:rPr lang="en-US" dirty="0" smtClean="0"/>
              <a:t>from multiprocessing import </a:t>
            </a:r>
            <a:r>
              <a:rPr lang="en-US" dirty="0" err="1" smtClean="0"/>
              <a:t>Queue,Lock</a:t>
            </a:r>
            <a:endParaRPr lang="en-US" dirty="0" smtClean="0"/>
          </a:p>
          <a:p>
            <a:endParaRPr lang="en-US" dirty="0" smtClean="0"/>
          </a:p>
          <a:p>
            <a:r>
              <a:rPr lang="en-US" dirty="0" err="1" smtClean="0"/>
              <a:t>def</a:t>
            </a:r>
            <a:r>
              <a:rPr lang="en-US" dirty="0" smtClean="0"/>
              <a:t> worker1(</a:t>
            </a:r>
            <a:r>
              <a:rPr lang="en-US" dirty="0" err="1" smtClean="0"/>
              <a:t>num,q,l</a:t>
            </a:r>
            <a:r>
              <a:rPr lang="en-US" dirty="0" smtClean="0"/>
              <a:t>): </a:t>
            </a:r>
          </a:p>
          <a:p>
            <a:r>
              <a:rPr lang="en-US" dirty="0" smtClean="0"/>
              <a:t>  </a:t>
            </a:r>
            <a:r>
              <a:rPr lang="en-US" dirty="0" err="1" smtClean="0"/>
              <a:t>l.acquire</a:t>
            </a:r>
            <a:r>
              <a:rPr lang="en-US" dirty="0" smtClean="0"/>
              <a:t>()</a:t>
            </a:r>
          </a:p>
          <a:p>
            <a:r>
              <a:rPr lang="en-US" dirty="0" smtClean="0"/>
              <a:t>  </a:t>
            </a:r>
            <a:r>
              <a:rPr lang="en-US" dirty="0" err="1" smtClean="0"/>
              <a:t>q.put</a:t>
            </a:r>
            <a:r>
              <a:rPr lang="en-US" dirty="0" smtClean="0"/>
              <a:t>("WORKER1 has done....")</a:t>
            </a:r>
          </a:p>
          <a:p>
            <a:r>
              <a:rPr lang="en-US" dirty="0" smtClean="0"/>
              <a:t>  </a:t>
            </a:r>
            <a:r>
              <a:rPr lang="en-US" dirty="0" err="1" smtClean="0"/>
              <a:t>l.release</a:t>
            </a:r>
            <a:r>
              <a:rPr lang="en-US" dirty="0" smtClean="0"/>
              <a:t>()</a:t>
            </a:r>
          </a:p>
          <a:p>
            <a:r>
              <a:rPr lang="en-US" dirty="0" smtClean="0"/>
              <a:t>  print 'Worker :',</a:t>
            </a:r>
            <a:r>
              <a:rPr lang="en-US" dirty="0" err="1" smtClean="0"/>
              <a:t>num</a:t>
            </a:r>
            <a:r>
              <a:rPr lang="en-US" dirty="0" smtClean="0"/>
              <a:t> </a:t>
            </a:r>
          </a:p>
          <a:p>
            <a:r>
              <a:rPr lang="en-US" dirty="0" smtClean="0"/>
              <a:t>  return </a:t>
            </a:r>
          </a:p>
          <a:p>
            <a:endParaRPr lang="en-US" dirty="0" smtClean="0"/>
          </a:p>
          <a:p>
            <a:r>
              <a:rPr lang="en-US" dirty="0" err="1" smtClean="0"/>
              <a:t>def</a:t>
            </a:r>
            <a:r>
              <a:rPr lang="en-US" dirty="0" smtClean="0"/>
              <a:t> worker2(</a:t>
            </a:r>
            <a:r>
              <a:rPr lang="en-US" dirty="0" err="1" smtClean="0"/>
              <a:t>num,q,l</a:t>
            </a:r>
            <a:r>
              <a:rPr lang="en-US" dirty="0" smtClean="0"/>
              <a:t>): </a:t>
            </a:r>
          </a:p>
          <a:p>
            <a:r>
              <a:rPr lang="en-US" dirty="0" smtClean="0"/>
              <a:t>  </a:t>
            </a:r>
            <a:r>
              <a:rPr lang="en-US" dirty="0" err="1" smtClean="0"/>
              <a:t>l.acquire</a:t>
            </a:r>
            <a:r>
              <a:rPr lang="en-US" dirty="0" smtClean="0"/>
              <a:t>()</a:t>
            </a:r>
          </a:p>
          <a:p>
            <a:r>
              <a:rPr lang="en-US" dirty="0" smtClean="0"/>
              <a:t>  print "Now in w2 ",</a:t>
            </a:r>
            <a:r>
              <a:rPr lang="en-US" dirty="0" err="1" smtClean="0"/>
              <a:t>q.get</a:t>
            </a:r>
            <a:r>
              <a:rPr lang="en-US" dirty="0" smtClean="0"/>
              <a:t>()</a:t>
            </a:r>
          </a:p>
          <a:p>
            <a:r>
              <a:rPr lang="en-US" dirty="0" smtClean="0"/>
              <a:t>  </a:t>
            </a:r>
            <a:r>
              <a:rPr lang="en-US" dirty="0" err="1" smtClean="0"/>
              <a:t>l.release</a:t>
            </a:r>
            <a:r>
              <a:rPr lang="en-US" dirty="0" smtClean="0"/>
              <a:t>()</a:t>
            </a:r>
          </a:p>
          <a:p>
            <a:r>
              <a:rPr lang="en-US" dirty="0" smtClean="0"/>
              <a:t>  print 'Some Worker :',</a:t>
            </a:r>
            <a:r>
              <a:rPr lang="en-US" dirty="0" err="1" smtClean="0"/>
              <a:t>num</a:t>
            </a:r>
            <a:r>
              <a:rPr lang="en-US" dirty="0" smtClean="0"/>
              <a:t> </a:t>
            </a:r>
          </a:p>
          <a:p>
            <a:r>
              <a:rPr lang="en-US" dirty="0" smtClean="0"/>
              <a:t>  return </a:t>
            </a:r>
          </a:p>
          <a:p>
            <a:endParaRPr lang="en-US" dirty="0" smtClean="0"/>
          </a:p>
          <a:p>
            <a:r>
              <a:rPr lang="en-US" dirty="0" smtClean="0"/>
              <a:t>if __name__ == '__main__': </a:t>
            </a:r>
          </a:p>
          <a:p>
            <a:r>
              <a:rPr lang="en-US" dirty="0" smtClean="0"/>
              <a:t> Q = Queue()</a:t>
            </a:r>
          </a:p>
          <a:p>
            <a:r>
              <a:rPr lang="en-US" dirty="0" smtClean="0"/>
              <a:t> L = Lock()</a:t>
            </a:r>
          </a:p>
          <a:p>
            <a:r>
              <a:rPr lang="en-US" dirty="0" smtClean="0"/>
              <a:t> p1 = </a:t>
            </a:r>
            <a:r>
              <a:rPr lang="en-US" dirty="0" err="1" smtClean="0"/>
              <a:t>multiprocessing.Process</a:t>
            </a:r>
            <a:r>
              <a:rPr lang="en-US" dirty="0" smtClean="0"/>
              <a:t>(target=worker1,args=(1,Q,L))   </a:t>
            </a:r>
          </a:p>
          <a:p>
            <a:r>
              <a:rPr lang="en-US" dirty="0" smtClean="0"/>
              <a:t> p2 = </a:t>
            </a:r>
            <a:r>
              <a:rPr lang="en-US" dirty="0" err="1" smtClean="0"/>
              <a:t>multiprocessing.Process</a:t>
            </a:r>
            <a:r>
              <a:rPr lang="en-US" dirty="0" smtClean="0"/>
              <a:t>(target=worker2,args=(2,Q,L))   </a:t>
            </a:r>
          </a:p>
          <a:p>
            <a:endParaRPr lang="en-US" dirty="0" smtClean="0"/>
          </a:p>
          <a:p>
            <a:endParaRPr lang="en-US" dirty="0" smtClean="0"/>
          </a:p>
          <a:p>
            <a:r>
              <a:rPr lang="en-US" dirty="0" smtClean="0"/>
              <a:t> p1.start()</a:t>
            </a:r>
          </a:p>
          <a:p>
            <a:r>
              <a:rPr lang="en-US" dirty="0" smtClean="0"/>
              <a:t> p1.join()</a:t>
            </a:r>
          </a:p>
          <a:p>
            <a:endParaRPr lang="en-US" dirty="0" smtClean="0"/>
          </a:p>
          <a:p>
            <a:r>
              <a:rPr lang="en-US" dirty="0" smtClean="0"/>
              <a:t> p2.start() </a:t>
            </a:r>
          </a:p>
          <a:p>
            <a:r>
              <a:rPr lang="en-US" dirty="0" smtClean="0"/>
              <a:t> p2.join()</a:t>
            </a:r>
          </a:p>
          <a:p>
            <a:endParaRPr lang="en-US" dirty="0"/>
          </a:p>
        </p:txBody>
      </p:sp>
      <p:sp>
        <p:nvSpPr>
          <p:cNvPr id="4" name="Slide Number Placeholder 3"/>
          <p:cNvSpPr>
            <a:spLocks noGrp="1"/>
          </p:cNvSpPr>
          <p:nvPr>
            <p:ph type="sldNum" sz="quarter" idx="10"/>
          </p:nvPr>
        </p:nvSpPr>
        <p:spPr/>
        <p:txBody>
          <a:bodyPr/>
          <a:lstStyle/>
          <a:p>
            <a:fld id="{113F21B8-401E-43E6-9E78-7D4D478A424C}" type="slidenum">
              <a:rPr lang="en-US" smtClean="0"/>
              <a:t>193</a:t>
            </a:fld>
            <a:endParaRPr lang="en-US"/>
          </a:p>
        </p:txBody>
      </p:sp>
    </p:spTree>
    <p:extLst>
      <p:ext uri="{BB962C8B-B14F-4D97-AF65-F5344CB8AC3E}">
        <p14:creationId xmlns:p14="http://schemas.microsoft.com/office/powerpoint/2010/main" val="709762213"/>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194</a:t>
            </a:fld>
            <a:endParaRPr lang="en-US"/>
          </a:p>
        </p:txBody>
      </p:sp>
    </p:spTree>
    <p:extLst>
      <p:ext uri="{BB962C8B-B14F-4D97-AF65-F5344CB8AC3E}">
        <p14:creationId xmlns:p14="http://schemas.microsoft.com/office/powerpoint/2010/main" val="2528957620"/>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lk</a:t>
            </a:r>
            <a:r>
              <a:rPr lang="en-US" dirty="0" smtClean="0"/>
              <a:t> = </a:t>
            </a:r>
            <a:r>
              <a:rPr lang="en-US" dirty="0" err="1" smtClean="0"/>
              <a:t>thread.allocate_lock</a:t>
            </a:r>
            <a:r>
              <a:rPr lang="en-US" dirty="0" smtClean="0"/>
              <a:t>()</a:t>
            </a:r>
          </a:p>
          <a:p>
            <a:r>
              <a:rPr lang="en-US" dirty="0" err="1" smtClean="0"/>
              <a:t>def</a:t>
            </a:r>
            <a:r>
              <a:rPr lang="en-US" dirty="0" smtClean="0"/>
              <a:t> foo():</a:t>
            </a:r>
          </a:p>
          <a:p>
            <a:r>
              <a:rPr lang="en-US" dirty="0" err="1" smtClean="0"/>
              <a:t>lk.acquire</a:t>
            </a:r>
            <a:r>
              <a:rPr lang="en-US" dirty="0" smtClean="0"/>
              <a:t>() # Acquire the lock</a:t>
            </a:r>
          </a:p>
          <a:p>
            <a:r>
              <a:rPr lang="en-US" dirty="0" smtClean="0"/>
              <a:t>critical section</a:t>
            </a:r>
          </a:p>
          <a:p>
            <a:r>
              <a:rPr lang="en-US" dirty="0" err="1" smtClean="0"/>
              <a:t>lk.release</a:t>
            </a:r>
            <a:r>
              <a:rPr lang="en-US" smtClean="0"/>
              <a:t>() # Release the lock</a:t>
            </a:r>
          </a:p>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195</a:t>
            </a:fld>
            <a:endParaRPr lang="en-US"/>
          </a:p>
        </p:txBody>
      </p:sp>
    </p:spTree>
    <p:extLst>
      <p:ext uri="{BB962C8B-B14F-4D97-AF65-F5344CB8AC3E}">
        <p14:creationId xmlns:p14="http://schemas.microsoft.com/office/powerpoint/2010/main" val="3328909836"/>
      </p:ext>
    </p:extLst>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201</a:t>
            </a:fld>
            <a:endParaRPr lang="en-US"/>
          </a:p>
        </p:txBody>
      </p:sp>
    </p:spTree>
    <p:extLst>
      <p:ext uri="{BB962C8B-B14F-4D97-AF65-F5344CB8AC3E}">
        <p14:creationId xmlns:p14="http://schemas.microsoft.com/office/powerpoint/2010/main" val="866372565"/>
      </p:ext>
    </p:extLst>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202</a:t>
            </a:fld>
            <a:endParaRPr lang="en-US"/>
          </a:p>
        </p:txBody>
      </p:sp>
    </p:spTree>
    <p:extLst>
      <p:ext uri="{BB962C8B-B14F-4D97-AF65-F5344CB8AC3E}">
        <p14:creationId xmlns:p14="http://schemas.microsoft.com/office/powerpoint/2010/main" val="2002274875"/>
      </p:ext>
    </p:extLst>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 threading</a:t>
            </a:r>
          </a:p>
          <a:p>
            <a:endParaRPr lang="en-US" dirty="0" smtClean="0"/>
          </a:p>
          <a:p>
            <a:r>
              <a:rPr lang="en-US" dirty="0" err="1" smtClean="0"/>
              <a:t>def</a:t>
            </a:r>
            <a:r>
              <a:rPr lang="en-US" dirty="0" smtClean="0"/>
              <a:t> worker1(</a:t>
            </a:r>
            <a:r>
              <a:rPr lang="en-US" dirty="0" err="1" smtClean="0"/>
              <a:t>num</a:t>
            </a:r>
            <a:r>
              <a:rPr lang="en-US" dirty="0" smtClean="0"/>
              <a:t>): </a:t>
            </a:r>
          </a:p>
          <a:p>
            <a:r>
              <a:rPr lang="en-US" dirty="0" smtClean="0"/>
              <a:t>  </a:t>
            </a:r>
            <a:r>
              <a:rPr lang="en-US" dirty="0" err="1" smtClean="0"/>
              <a:t>lck.acquire</a:t>
            </a:r>
            <a:r>
              <a:rPr lang="en-US" dirty="0" smtClean="0"/>
              <a:t>()</a:t>
            </a:r>
          </a:p>
          <a:p>
            <a:r>
              <a:rPr lang="en-US" dirty="0" smtClean="0"/>
              <a:t>  </a:t>
            </a:r>
            <a:r>
              <a:rPr lang="en-US" dirty="0" err="1" smtClean="0"/>
              <a:t>mesg.append</a:t>
            </a:r>
            <a:r>
              <a:rPr lang="en-US" dirty="0" smtClean="0"/>
              <a:t>("Hello")</a:t>
            </a:r>
          </a:p>
          <a:p>
            <a:r>
              <a:rPr lang="en-US" dirty="0" smtClean="0"/>
              <a:t>  </a:t>
            </a:r>
            <a:r>
              <a:rPr lang="en-US" dirty="0" err="1" smtClean="0"/>
              <a:t>lck.release</a:t>
            </a:r>
            <a:r>
              <a:rPr lang="en-US" dirty="0" smtClean="0"/>
              <a:t>()</a:t>
            </a:r>
          </a:p>
          <a:p>
            <a:r>
              <a:rPr lang="en-US" dirty="0" smtClean="0"/>
              <a:t>  print 'Worker :',</a:t>
            </a:r>
            <a:r>
              <a:rPr lang="en-US" dirty="0" err="1" smtClean="0"/>
              <a:t>num</a:t>
            </a:r>
            <a:r>
              <a:rPr lang="en-US" dirty="0" smtClean="0"/>
              <a:t> </a:t>
            </a:r>
          </a:p>
          <a:p>
            <a:r>
              <a:rPr lang="en-US" dirty="0" smtClean="0"/>
              <a:t>  return </a:t>
            </a:r>
          </a:p>
          <a:p>
            <a:endParaRPr lang="en-US" dirty="0" smtClean="0"/>
          </a:p>
          <a:p>
            <a:r>
              <a:rPr lang="en-US" dirty="0" err="1" smtClean="0"/>
              <a:t>def</a:t>
            </a:r>
            <a:r>
              <a:rPr lang="en-US" dirty="0" smtClean="0"/>
              <a:t> worker2(</a:t>
            </a:r>
            <a:r>
              <a:rPr lang="en-US" dirty="0" err="1" smtClean="0"/>
              <a:t>num</a:t>
            </a:r>
            <a:r>
              <a:rPr lang="en-US" dirty="0" smtClean="0"/>
              <a:t>): </a:t>
            </a:r>
          </a:p>
          <a:p>
            <a:r>
              <a:rPr lang="en-US" dirty="0" smtClean="0"/>
              <a:t>  </a:t>
            </a:r>
            <a:r>
              <a:rPr lang="en-US" dirty="0" err="1" smtClean="0"/>
              <a:t>lck.acquire</a:t>
            </a:r>
            <a:r>
              <a:rPr lang="en-US" dirty="0" smtClean="0"/>
              <a:t>()</a:t>
            </a:r>
          </a:p>
          <a:p>
            <a:r>
              <a:rPr lang="en-US" dirty="0" smtClean="0"/>
              <a:t>  print "W2 ",</a:t>
            </a:r>
            <a:r>
              <a:rPr lang="en-US" dirty="0" err="1" smtClean="0"/>
              <a:t>mesg</a:t>
            </a:r>
            <a:endParaRPr lang="en-US" dirty="0" smtClean="0"/>
          </a:p>
          <a:p>
            <a:r>
              <a:rPr lang="en-US" dirty="0" smtClean="0"/>
              <a:t>  </a:t>
            </a:r>
            <a:r>
              <a:rPr lang="en-US" dirty="0" err="1" smtClean="0"/>
              <a:t>lck.release</a:t>
            </a:r>
            <a:r>
              <a:rPr lang="en-US" dirty="0" smtClean="0"/>
              <a:t>()</a:t>
            </a:r>
          </a:p>
          <a:p>
            <a:r>
              <a:rPr lang="en-US" dirty="0" smtClean="0"/>
              <a:t>  print 'Some Worker :',</a:t>
            </a:r>
            <a:r>
              <a:rPr lang="en-US" dirty="0" err="1" smtClean="0"/>
              <a:t>num</a:t>
            </a:r>
            <a:r>
              <a:rPr lang="en-US" dirty="0" smtClean="0"/>
              <a:t> </a:t>
            </a:r>
          </a:p>
          <a:p>
            <a:r>
              <a:rPr lang="en-US" dirty="0" smtClean="0"/>
              <a:t>  return </a:t>
            </a:r>
          </a:p>
          <a:p>
            <a:endParaRPr lang="en-US" dirty="0" smtClean="0"/>
          </a:p>
          <a:p>
            <a:r>
              <a:rPr lang="en-US" dirty="0" smtClean="0"/>
              <a:t>if __name__ == '__main__': </a:t>
            </a:r>
          </a:p>
          <a:p>
            <a:r>
              <a:rPr lang="en-US" dirty="0" smtClean="0"/>
              <a:t> </a:t>
            </a:r>
            <a:r>
              <a:rPr lang="en-US" dirty="0" err="1" smtClean="0"/>
              <a:t>lck</a:t>
            </a:r>
            <a:r>
              <a:rPr lang="en-US" dirty="0" smtClean="0"/>
              <a:t> = </a:t>
            </a:r>
            <a:r>
              <a:rPr lang="en-US" dirty="0" err="1" smtClean="0"/>
              <a:t>threading.Lock</a:t>
            </a:r>
            <a:r>
              <a:rPr lang="en-US" dirty="0" smtClean="0"/>
              <a:t>() </a:t>
            </a:r>
          </a:p>
          <a:p>
            <a:r>
              <a:rPr lang="en-US" dirty="0" smtClean="0"/>
              <a:t> </a:t>
            </a:r>
            <a:r>
              <a:rPr lang="en-US" dirty="0" err="1" smtClean="0"/>
              <a:t>mesg</a:t>
            </a:r>
            <a:r>
              <a:rPr lang="en-US" dirty="0" smtClean="0"/>
              <a:t> = [ ]</a:t>
            </a:r>
          </a:p>
          <a:p>
            <a:r>
              <a:rPr lang="en-US" dirty="0" smtClean="0"/>
              <a:t> p1 = </a:t>
            </a:r>
            <a:r>
              <a:rPr lang="en-US" dirty="0" err="1" smtClean="0"/>
              <a:t>threading.Thread</a:t>
            </a:r>
            <a:r>
              <a:rPr lang="en-US" dirty="0" smtClean="0"/>
              <a:t>(target=worker1,args=(1,))   </a:t>
            </a:r>
          </a:p>
          <a:p>
            <a:r>
              <a:rPr lang="en-US" dirty="0" smtClean="0"/>
              <a:t> p2 = </a:t>
            </a:r>
            <a:r>
              <a:rPr lang="en-US" dirty="0" err="1" smtClean="0"/>
              <a:t>threading.Thread</a:t>
            </a:r>
            <a:r>
              <a:rPr lang="en-US" dirty="0" smtClean="0"/>
              <a:t>(target=worker2,args=(2,))   </a:t>
            </a:r>
          </a:p>
          <a:p>
            <a:endParaRPr lang="en-US" dirty="0" smtClean="0"/>
          </a:p>
          <a:p>
            <a:r>
              <a:rPr lang="en-US" dirty="0" smtClean="0"/>
              <a:t> p1.start()</a:t>
            </a:r>
          </a:p>
          <a:p>
            <a:r>
              <a:rPr lang="en-US" dirty="0" smtClean="0"/>
              <a:t> p2.start() </a:t>
            </a:r>
          </a:p>
          <a:p>
            <a:endParaRPr lang="en-US" dirty="0" smtClean="0"/>
          </a:p>
          <a:p>
            <a:r>
              <a:rPr lang="en-US" dirty="0" smtClean="0"/>
              <a:t> p1.join()</a:t>
            </a:r>
          </a:p>
          <a:p>
            <a:r>
              <a:rPr lang="en-US" dirty="0" smtClean="0"/>
              <a:t> p2.join()</a:t>
            </a:r>
          </a:p>
          <a:p>
            <a:endParaRPr lang="en-US" dirty="0"/>
          </a:p>
        </p:txBody>
      </p:sp>
      <p:sp>
        <p:nvSpPr>
          <p:cNvPr id="4" name="Slide Number Placeholder 3"/>
          <p:cNvSpPr>
            <a:spLocks noGrp="1"/>
          </p:cNvSpPr>
          <p:nvPr>
            <p:ph type="sldNum" sz="quarter" idx="10"/>
          </p:nvPr>
        </p:nvSpPr>
        <p:spPr/>
        <p:txBody>
          <a:bodyPr/>
          <a:lstStyle/>
          <a:p>
            <a:fld id="{113F21B8-401E-43E6-9E78-7D4D478A424C}" type="slidenum">
              <a:rPr lang="en-US" smtClean="0"/>
              <a:t>204</a:t>
            </a:fld>
            <a:endParaRPr lang="en-US"/>
          </a:p>
        </p:txBody>
      </p:sp>
    </p:spTree>
    <p:extLst>
      <p:ext uri="{BB962C8B-B14F-4D97-AF65-F5344CB8AC3E}">
        <p14:creationId xmlns:p14="http://schemas.microsoft.com/office/powerpoint/2010/main" val="3178419576"/>
      </p:ext>
    </p:extLst>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http://www.laurentluce.com/posts/python-threads-synchronization-locks-rlocks-semaphores-conditions-events-and-queues/</a:t>
            </a:r>
            <a:endParaRPr lang="en-US" dirty="0"/>
          </a:p>
        </p:txBody>
      </p:sp>
      <p:sp>
        <p:nvSpPr>
          <p:cNvPr id="4" name="Slide Number Placeholder 3"/>
          <p:cNvSpPr>
            <a:spLocks noGrp="1"/>
          </p:cNvSpPr>
          <p:nvPr>
            <p:ph type="sldNum" sz="quarter" idx="10"/>
          </p:nvPr>
        </p:nvSpPr>
        <p:spPr/>
        <p:txBody>
          <a:bodyPr/>
          <a:lstStyle/>
          <a:p>
            <a:fld id="{113F21B8-401E-43E6-9E78-7D4D478A424C}" type="slidenum">
              <a:rPr lang="en-US" smtClean="0"/>
              <a:t>205</a:t>
            </a:fld>
            <a:endParaRPr lang="en-US"/>
          </a:p>
        </p:txBody>
      </p:sp>
    </p:spTree>
    <p:extLst>
      <p:ext uri="{BB962C8B-B14F-4D97-AF65-F5344CB8AC3E}">
        <p14:creationId xmlns:p14="http://schemas.microsoft.com/office/powerpoint/2010/main" val="3407716295"/>
      </p:ext>
    </p:extLst>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206</a:t>
            </a:fld>
            <a:endParaRPr lang="en-US"/>
          </a:p>
        </p:txBody>
      </p:sp>
    </p:spTree>
    <p:extLst>
      <p:ext uri="{BB962C8B-B14F-4D97-AF65-F5344CB8AC3E}">
        <p14:creationId xmlns:p14="http://schemas.microsoft.com/office/powerpoint/2010/main" val="2715372925"/>
      </p:ext>
    </p:extLst>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211</a:t>
            </a:fld>
            <a:endParaRPr lang="en-US"/>
          </a:p>
        </p:txBody>
      </p:sp>
    </p:spTree>
    <p:extLst>
      <p:ext uri="{BB962C8B-B14F-4D97-AF65-F5344CB8AC3E}">
        <p14:creationId xmlns:p14="http://schemas.microsoft.com/office/powerpoint/2010/main" val="1866557024"/>
      </p:ext>
    </p:extLst>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212</a:t>
            </a:fld>
            <a:endParaRPr lang="en-US"/>
          </a:p>
        </p:txBody>
      </p:sp>
    </p:spTree>
    <p:extLst>
      <p:ext uri="{BB962C8B-B14F-4D97-AF65-F5344CB8AC3E}">
        <p14:creationId xmlns:p14="http://schemas.microsoft.com/office/powerpoint/2010/main" val="37301458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For example, back references can be referred to as '\\1' or r'\1‘</a:t>
            </a:r>
          </a:p>
          <a:p>
            <a:r>
              <a:rPr lang="en-US" sz="1200" b="0" i="0" u="none" strike="noStrike" kern="1200" baseline="0" dirty="0" smtClean="0">
                <a:solidFill>
                  <a:schemeClr val="tx1"/>
                </a:solidFill>
                <a:latin typeface="+mn-lt"/>
                <a:ea typeface="+mn-ea"/>
                <a:cs typeface="+mn-cs"/>
              </a:rPr>
              <a:t>A=</a:t>
            </a:r>
            <a:r>
              <a:rPr lang="en-US" sz="1200" b="0" i="0" u="none" strike="noStrike" kern="1200" baseline="0" dirty="0" err="1" smtClean="0">
                <a:solidFill>
                  <a:schemeClr val="tx1"/>
                </a:solidFill>
                <a:latin typeface="+mn-lt"/>
                <a:ea typeface="+mn-ea"/>
                <a:cs typeface="+mn-cs"/>
              </a:rPr>
              <a:t>int</a:t>
            </a:r>
            <a:r>
              <a:rPr lang="en-US" sz="1200" b="0" i="0" u="none" strike="noStrike" kern="1200" baseline="0" dirty="0" smtClean="0">
                <a:solidFill>
                  <a:schemeClr val="tx1"/>
                </a:solidFill>
                <a:latin typeface="+mn-lt"/>
                <a:ea typeface="+mn-ea"/>
                <a:cs typeface="+mn-cs"/>
              </a:rPr>
              <a:t>(x)/</a:t>
            </a:r>
            <a:r>
              <a:rPr lang="en-US" sz="1200" b="0" i="0" u="none" strike="noStrike" kern="1200" baseline="0" dirty="0" err="1" smtClean="0">
                <a:solidFill>
                  <a:schemeClr val="tx1"/>
                </a:solidFill>
                <a:latin typeface="+mn-lt"/>
                <a:ea typeface="+mn-ea"/>
                <a:cs typeface="+mn-cs"/>
              </a:rPr>
              <a:t>int</a:t>
            </a:r>
            <a:r>
              <a:rPr lang="en-US" sz="1200" b="0" i="0" u="none" strike="noStrike" kern="1200" baseline="0" dirty="0" smtClean="0">
                <a:solidFill>
                  <a:schemeClr val="tx1"/>
                </a:solidFill>
                <a:latin typeface="+mn-lt"/>
                <a:ea typeface="+mn-ea"/>
                <a:cs typeface="+mn-cs"/>
              </a:rPr>
              <a:t>(y)</a:t>
            </a:r>
          </a:p>
          <a:p>
            <a:r>
              <a:rPr lang="en-US" sz="1200" b="0" i="0" u="none" strike="noStrike" kern="1200" baseline="0" dirty="0" smtClean="0">
                <a:solidFill>
                  <a:schemeClr val="tx1"/>
                </a:solidFill>
                <a:latin typeface="+mn-lt"/>
                <a:ea typeface="+mn-ea"/>
                <a:cs typeface="+mn-cs"/>
              </a:rPr>
              <a:t>A=</a:t>
            </a:r>
            <a:r>
              <a:rPr lang="en-US" sz="1200" b="0" i="0" u="none" strike="noStrike" kern="1200" baseline="0" dirty="0" err="1" smtClean="0">
                <a:solidFill>
                  <a:schemeClr val="tx1"/>
                </a:solidFill>
                <a:latin typeface="+mn-lt"/>
                <a:ea typeface="+mn-ea"/>
                <a:cs typeface="+mn-cs"/>
              </a:rPr>
              <a:t>int</a:t>
            </a:r>
            <a:r>
              <a:rPr lang="en-US" sz="1200" b="0" i="0" u="none" strike="noStrike" kern="1200" baseline="0" dirty="0" smtClean="0">
                <a:solidFill>
                  <a:schemeClr val="tx1"/>
                </a:solidFill>
                <a:latin typeface="+mn-lt"/>
                <a:ea typeface="+mn-ea"/>
                <a:cs typeface="+mn-cs"/>
              </a:rPr>
              <a:t>(‘0b1010’,base=0)   # base can vary from 0 to 32</a:t>
            </a:r>
          </a:p>
          <a:p>
            <a:endParaRPr lang="en-US" dirty="0"/>
          </a:p>
        </p:txBody>
      </p:sp>
      <p:sp>
        <p:nvSpPr>
          <p:cNvPr id="4" name="Slide Number Placeholder 3"/>
          <p:cNvSpPr>
            <a:spLocks noGrp="1"/>
          </p:cNvSpPr>
          <p:nvPr>
            <p:ph type="sldNum" sz="quarter" idx="10"/>
          </p:nvPr>
        </p:nvSpPr>
        <p:spPr/>
        <p:txBody>
          <a:bodyPr/>
          <a:lstStyle/>
          <a:p>
            <a:fld id="{113F21B8-401E-43E6-9E78-7D4D478A424C}" type="slidenum">
              <a:rPr lang="en-US" smtClean="0"/>
              <a:t>20</a:t>
            </a:fld>
            <a:endParaRPr lang="en-US"/>
          </a:p>
        </p:txBody>
      </p:sp>
    </p:spTree>
    <p:extLst>
      <p:ext uri="{BB962C8B-B14F-4D97-AF65-F5344CB8AC3E}">
        <p14:creationId xmlns:p14="http://schemas.microsoft.com/office/powerpoint/2010/main" val="75140394"/>
      </p:ext>
    </p:extLst>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break  10   , i==25     # conditional</a:t>
            </a:r>
            <a:r>
              <a:rPr lang="en-US" baseline="0" dirty="0" smtClean="0"/>
              <a:t> break points</a:t>
            </a:r>
          </a:p>
          <a:p>
            <a:r>
              <a:rPr lang="en-US" baseline="0" dirty="0" smtClean="0"/>
              <a:t>break  fun                  # stop when a fun  is called</a:t>
            </a:r>
          </a:p>
          <a:p>
            <a:r>
              <a:rPr lang="en-US" baseline="0" dirty="0" smtClean="0"/>
              <a:t>b</a:t>
            </a:r>
            <a:r>
              <a:rPr lang="en-US" baseline="0" smtClean="0"/>
              <a:t>reak                        </a:t>
            </a:r>
            <a:r>
              <a:rPr lang="en-US" baseline="0" dirty="0" smtClean="0"/>
              <a:t># list all the break points</a:t>
            </a:r>
            <a:endParaRPr lang="en-US" dirty="0"/>
          </a:p>
        </p:txBody>
      </p:sp>
      <p:sp>
        <p:nvSpPr>
          <p:cNvPr id="4" name="Slide Number Placeholder 3"/>
          <p:cNvSpPr>
            <a:spLocks noGrp="1"/>
          </p:cNvSpPr>
          <p:nvPr>
            <p:ph type="sldNum" sz="quarter" idx="10"/>
          </p:nvPr>
        </p:nvSpPr>
        <p:spPr/>
        <p:txBody>
          <a:bodyPr/>
          <a:lstStyle/>
          <a:p>
            <a:fld id="{113F21B8-401E-43E6-9E78-7D4D478A424C}" type="slidenum">
              <a:rPr lang="en-US" smtClean="0"/>
              <a:t>214</a:t>
            </a:fld>
            <a:endParaRPr lang="en-US"/>
          </a:p>
        </p:txBody>
      </p:sp>
    </p:spTree>
    <p:extLst>
      <p:ext uri="{BB962C8B-B14F-4D97-AF65-F5344CB8AC3E}">
        <p14:creationId xmlns:p14="http://schemas.microsoft.com/office/powerpoint/2010/main" val="4179447845"/>
      </p:ext>
    </p:extLst>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215</a:t>
            </a:fld>
            <a:endParaRPr lang="en-US"/>
          </a:p>
        </p:txBody>
      </p:sp>
    </p:spTree>
    <p:extLst>
      <p:ext uri="{BB962C8B-B14F-4D97-AF65-F5344CB8AC3E}">
        <p14:creationId xmlns:p14="http://schemas.microsoft.com/office/powerpoint/2010/main" val="160403139"/>
      </p:ext>
    </p:extLst>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http://www.drdobbs.com/testing/unit-testing-with-python/240165163</a:t>
            </a:r>
            <a:endParaRPr lang="en-US" dirty="0"/>
          </a:p>
        </p:txBody>
      </p:sp>
      <p:sp>
        <p:nvSpPr>
          <p:cNvPr id="4" name="Slide Number Placeholder 3"/>
          <p:cNvSpPr>
            <a:spLocks noGrp="1"/>
          </p:cNvSpPr>
          <p:nvPr>
            <p:ph type="sldNum" sz="quarter" idx="10"/>
          </p:nvPr>
        </p:nvSpPr>
        <p:spPr/>
        <p:txBody>
          <a:bodyPr/>
          <a:lstStyle/>
          <a:p>
            <a:fld id="{113F21B8-401E-43E6-9E78-7D4D478A424C}" type="slidenum">
              <a:rPr lang="en-US" smtClean="0"/>
              <a:t>219</a:t>
            </a:fld>
            <a:endParaRPr lang="en-US"/>
          </a:p>
        </p:txBody>
      </p:sp>
    </p:spTree>
    <p:extLst>
      <p:ext uri="{BB962C8B-B14F-4D97-AF65-F5344CB8AC3E}">
        <p14:creationId xmlns:p14="http://schemas.microsoft.com/office/powerpoint/2010/main" val="1851799336"/>
      </p:ext>
    </p:extLst>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220</a:t>
            </a:fld>
            <a:endParaRPr lang="en-US"/>
          </a:p>
        </p:txBody>
      </p:sp>
    </p:spTree>
    <p:extLst>
      <p:ext uri="{BB962C8B-B14F-4D97-AF65-F5344CB8AC3E}">
        <p14:creationId xmlns:p14="http://schemas.microsoft.com/office/powerpoint/2010/main" val="3021596696"/>
      </p:ext>
    </p:extLst>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221</a:t>
            </a:fld>
            <a:endParaRPr lang="en-US"/>
          </a:p>
        </p:txBody>
      </p:sp>
    </p:spTree>
    <p:extLst>
      <p:ext uri="{BB962C8B-B14F-4D97-AF65-F5344CB8AC3E}">
        <p14:creationId xmlns:p14="http://schemas.microsoft.com/office/powerpoint/2010/main" val="3224296371"/>
      </p:ext>
    </p:extLst>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222</a:t>
            </a:fld>
            <a:endParaRPr lang="en-US"/>
          </a:p>
        </p:txBody>
      </p:sp>
    </p:spTree>
    <p:extLst>
      <p:ext uri="{BB962C8B-B14F-4D97-AF65-F5344CB8AC3E}">
        <p14:creationId xmlns:p14="http://schemas.microsoft.com/office/powerpoint/2010/main" val="3377642222"/>
      </p:ext>
    </p:extLst>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223</a:t>
            </a:fld>
            <a:endParaRPr lang="en-US"/>
          </a:p>
        </p:txBody>
      </p:sp>
    </p:spTree>
    <p:extLst>
      <p:ext uri="{BB962C8B-B14F-4D97-AF65-F5344CB8AC3E}">
        <p14:creationId xmlns:p14="http://schemas.microsoft.com/office/powerpoint/2010/main" val="4258481224"/>
      </p:ext>
    </p:extLst>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224</a:t>
            </a:fld>
            <a:endParaRPr lang="en-US"/>
          </a:p>
        </p:txBody>
      </p:sp>
    </p:spTree>
    <p:extLst>
      <p:ext uri="{BB962C8B-B14F-4D97-AF65-F5344CB8AC3E}">
        <p14:creationId xmlns:p14="http://schemas.microsoft.com/office/powerpoint/2010/main" val="3388875457"/>
      </p:ext>
    </p:extLst>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225</a:t>
            </a:fld>
            <a:endParaRPr lang="en-US"/>
          </a:p>
        </p:txBody>
      </p:sp>
    </p:spTree>
    <p:extLst>
      <p:ext uri="{BB962C8B-B14F-4D97-AF65-F5344CB8AC3E}">
        <p14:creationId xmlns:p14="http://schemas.microsoft.com/office/powerpoint/2010/main" val="3383909201"/>
      </p:ext>
    </p:extLst>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226</a:t>
            </a:fld>
            <a:endParaRPr lang="en-US"/>
          </a:p>
        </p:txBody>
      </p:sp>
    </p:spTree>
    <p:extLst>
      <p:ext uri="{BB962C8B-B14F-4D97-AF65-F5344CB8AC3E}">
        <p14:creationId xmlns:p14="http://schemas.microsoft.com/office/powerpoint/2010/main" val="21439024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21</a:t>
            </a:fld>
            <a:endParaRPr lang="en-US"/>
          </a:p>
        </p:txBody>
      </p:sp>
    </p:spTree>
    <p:extLst>
      <p:ext uri="{BB962C8B-B14F-4D97-AF65-F5344CB8AC3E}">
        <p14:creationId xmlns:p14="http://schemas.microsoft.com/office/powerpoint/2010/main" val="1804311477"/>
      </p:ext>
    </p:extLst>
  </p:cSld>
  <p:clrMapOvr>
    <a:masterClrMapping/>
  </p:clrMapOvr>
</p:notes>
</file>

<file path=ppt/notesSlides/notesSlide1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http://pymotw.com/2/trace/</a:t>
            </a:r>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227</a:t>
            </a:fld>
            <a:endParaRPr lang="en-US"/>
          </a:p>
        </p:txBody>
      </p:sp>
    </p:spTree>
    <p:extLst>
      <p:ext uri="{BB962C8B-B14F-4D97-AF65-F5344CB8AC3E}">
        <p14:creationId xmlns:p14="http://schemas.microsoft.com/office/powerpoint/2010/main" val="295757485"/>
      </p:ext>
    </p:extLst>
  </p:cSld>
  <p:clrMapOvr>
    <a:masterClrMapping/>
  </p:clrMapOvr>
</p:notes>
</file>

<file path=ppt/notesSlides/notesSlide1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228</a:t>
            </a:fld>
            <a:endParaRPr lang="en-US"/>
          </a:p>
        </p:txBody>
      </p:sp>
    </p:spTree>
    <p:extLst>
      <p:ext uri="{BB962C8B-B14F-4D97-AF65-F5344CB8AC3E}">
        <p14:creationId xmlns:p14="http://schemas.microsoft.com/office/powerpoint/2010/main" val="3305133505"/>
      </p:ext>
    </p:extLst>
  </p:cSld>
  <p:clrMapOvr>
    <a:masterClrMapping/>
  </p:clrMapOvr>
</p:notes>
</file>

<file path=ppt/notesSlides/notesSlide1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229</a:t>
            </a:fld>
            <a:endParaRPr lang="en-US"/>
          </a:p>
        </p:txBody>
      </p:sp>
    </p:spTree>
    <p:extLst>
      <p:ext uri="{BB962C8B-B14F-4D97-AF65-F5344CB8AC3E}">
        <p14:creationId xmlns:p14="http://schemas.microsoft.com/office/powerpoint/2010/main" val="3177123294"/>
      </p:ext>
    </p:extLst>
  </p:cSld>
  <p:clrMapOvr>
    <a:masterClrMapping/>
  </p:clrMapOvr>
</p:notes>
</file>

<file path=ppt/notesSlides/notesSlide1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230</a:t>
            </a:fld>
            <a:endParaRPr lang="en-US"/>
          </a:p>
        </p:txBody>
      </p:sp>
    </p:spTree>
    <p:extLst>
      <p:ext uri="{BB962C8B-B14F-4D97-AF65-F5344CB8AC3E}">
        <p14:creationId xmlns:p14="http://schemas.microsoft.com/office/powerpoint/2010/main" val="581924418"/>
      </p:ext>
    </p:extLst>
  </p:cSld>
  <p:clrMapOvr>
    <a:masterClrMapping/>
  </p:clrMapOvr>
</p:notes>
</file>

<file path=ppt/notesSlides/notesSlide1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233</a:t>
            </a:fld>
            <a:endParaRPr lang="en-US"/>
          </a:p>
        </p:txBody>
      </p:sp>
    </p:spTree>
    <p:extLst>
      <p:ext uri="{BB962C8B-B14F-4D97-AF65-F5344CB8AC3E}">
        <p14:creationId xmlns:p14="http://schemas.microsoft.com/office/powerpoint/2010/main" val="1230583203"/>
      </p:ext>
    </p:extLst>
  </p:cSld>
  <p:clrMapOvr>
    <a:masterClrMapping/>
  </p:clrMapOvr>
</p:notes>
</file>

<file path=ppt/notesSlides/notesSlide1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234</a:t>
            </a:fld>
            <a:endParaRPr lang="en-US"/>
          </a:p>
        </p:txBody>
      </p:sp>
    </p:spTree>
    <p:extLst>
      <p:ext uri="{BB962C8B-B14F-4D97-AF65-F5344CB8AC3E}">
        <p14:creationId xmlns:p14="http://schemas.microsoft.com/office/powerpoint/2010/main" val="1221737245"/>
      </p:ext>
    </p:extLst>
  </p:cSld>
  <p:clrMapOvr>
    <a:masterClrMapping/>
  </p:clrMapOvr>
</p:notes>
</file>

<file path=ppt/notesSlides/notesSlide1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235</a:t>
            </a:fld>
            <a:endParaRPr lang="en-US"/>
          </a:p>
        </p:txBody>
      </p:sp>
    </p:spTree>
    <p:extLst>
      <p:ext uri="{BB962C8B-B14F-4D97-AF65-F5344CB8AC3E}">
        <p14:creationId xmlns:p14="http://schemas.microsoft.com/office/powerpoint/2010/main" val="1853071571"/>
      </p:ext>
    </p:extLst>
  </p:cSld>
  <p:clrMapOvr>
    <a:masterClrMapping/>
  </p:clrMapOvr>
</p:notes>
</file>

<file path=ppt/notesSlides/notesSlide1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236</a:t>
            </a:fld>
            <a:endParaRPr lang="en-US"/>
          </a:p>
        </p:txBody>
      </p:sp>
    </p:spTree>
    <p:extLst>
      <p:ext uri="{BB962C8B-B14F-4D97-AF65-F5344CB8AC3E}">
        <p14:creationId xmlns:p14="http://schemas.microsoft.com/office/powerpoint/2010/main" val="2668964236"/>
      </p:ext>
    </p:extLst>
  </p:cSld>
  <p:clrMapOvr>
    <a:masterClrMapping/>
  </p:clrMapOvr>
</p:notes>
</file>

<file path=ppt/notesSlides/notesSlide1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237</a:t>
            </a:fld>
            <a:endParaRPr lang="en-US"/>
          </a:p>
        </p:txBody>
      </p:sp>
    </p:spTree>
    <p:extLst>
      <p:ext uri="{BB962C8B-B14F-4D97-AF65-F5344CB8AC3E}">
        <p14:creationId xmlns:p14="http://schemas.microsoft.com/office/powerpoint/2010/main" val="3726620610"/>
      </p:ext>
    </p:extLst>
  </p:cSld>
  <p:clrMapOvr>
    <a:masterClrMapping/>
  </p:clrMapOvr>
</p:notes>
</file>

<file path=ppt/notesSlides/notesSlide1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text =</a:t>
            </a:r>
            <a:r>
              <a:rPr lang="en-US" dirty="0" err="1" smtClean="0"/>
              <a:t>re.sub</a:t>
            </a:r>
            <a:r>
              <a:rPr lang="en-US" dirty="0" smtClean="0"/>
              <a:t>('\\bi[</a:t>
            </a:r>
            <a:r>
              <a:rPr lang="en-US" dirty="0" err="1" smtClean="0"/>
              <a:t>snft</a:t>
            </a:r>
            <a:r>
              <a:rPr lang="en-US" dirty="0" smtClean="0"/>
              <a:t>]\\</a:t>
            </a:r>
            <a:r>
              <a:rPr lang="en-US" dirty="0" err="1" smtClean="0"/>
              <a:t>b','CL',text</a:t>
            </a:r>
            <a:r>
              <a:rPr lang="en-US" dirty="0" smtClean="0"/>
              <a:t>)</a:t>
            </a:r>
          </a:p>
          <a:p>
            <a:endParaRPr lang="en-US" dirty="0"/>
          </a:p>
        </p:txBody>
      </p:sp>
      <p:sp>
        <p:nvSpPr>
          <p:cNvPr id="4" name="Slide Number Placeholder 3"/>
          <p:cNvSpPr>
            <a:spLocks noGrp="1"/>
          </p:cNvSpPr>
          <p:nvPr>
            <p:ph type="sldNum" sz="quarter" idx="10"/>
          </p:nvPr>
        </p:nvSpPr>
        <p:spPr/>
        <p:txBody>
          <a:bodyPr/>
          <a:lstStyle/>
          <a:p>
            <a:fld id="{113F21B8-401E-43E6-9E78-7D4D478A424C}" type="slidenum">
              <a:rPr lang="en-US" smtClean="0"/>
              <a:t>238</a:t>
            </a:fld>
            <a:endParaRPr lang="en-US"/>
          </a:p>
        </p:txBody>
      </p:sp>
    </p:spTree>
    <p:extLst>
      <p:ext uri="{BB962C8B-B14F-4D97-AF65-F5344CB8AC3E}">
        <p14:creationId xmlns:p14="http://schemas.microsoft.com/office/powerpoint/2010/main" val="2293948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2</a:t>
            </a:fld>
            <a:endParaRPr lang="en-US"/>
          </a:p>
        </p:txBody>
      </p:sp>
    </p:spTree>
    <p:extLst>
      <p:ext uri="{BB962C8B-B14F-4D97-AF65-F5344CB8AC3E}">
        <p14:creationId xmlns:p14="http://schemas.microsoft.com/office/powerpoint/2010/main" val="14446270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22</a:t>
            </a:fld>
            <a:endParaRPr lang="en-US"/>
          </a:p>
        </p:txBody>
      </p:sp>
    </p:spTree>
    <p:extLst>
      <p:ext uri="{BB962C8B-B14F-4D97-AF65-F5344CB8AC3E}">
        <p14:creationId xmlns:p14="http://schemas.microsoft.com/office/powerpoint/2010/main" val="1996851876"/>
      </p:ext>
    </p:extLst>
  </p:cSld>
  <p:clrMapOvr>
    <a:masterClrMapping/>
  </p:clrMapOvr>
</p:notes>
</file>

<file path=ppt/notesSlides/notesSlide2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239</a:t>
            </a:fld>
            <a:endParaRPr lang="en-US"/>
          </a:p>
        </p:txBody>
      </p:sp>
    </p:spTree>
    <p:extLst>
      <p:ext uri="{BB962C8B-B14F-4D97-AF65-F5344CB8AC3E}">
        <p14:creationId xmlns:p14="http://schemas.microsoft.com/office/powerpoint/2010/main" val="3207076810"/>
      </p:ext>
    </p:extLst>
  </p:cSld>
  <p:clrMapOvr>
    <a:masterClrMapping/>
  </p:clrMapOvr>
</p:notes>
</file>

<file path=ppt/notesSlides/notesSlide2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240</a:t>
            </a:fld>
            <a:endParaRPr lang="en-US"/>
          </a:p>
        </p:txBody>
      </p:sp>
    </p:spTree>
    <p:extLst>
      <p:ext uri="{BB962C8B-B14F-4D97-AF65-F5344CB8AC3E}">
        <p14:creationId xmlns:p14="http://schemas.microsoft.com/office/powerpoint/2010/main" val="3436829910"/>
      </p:ext>
    </p:extLst>
  </p:cSld>
  <p:clrMapOvr>
    <a:masterClrMapping/>
  </p:clrMapOvr>
</p:notes>
</file>

<file path=ppt/notesSlides/notesSlide2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smtClean="0">
                <a:effectLst/>
              </a:rPr>
              <a:t>def</a:t>
            </a:r>
            <a:r>
              <a:rPr lang="en-US" dirty="0" smtClean="0"/>
              <a:t> </a:t>
            </a:r>
            <a:r>
              <a:rPr lang="en-US" sz="1200" b="1" kern="1200" dirty="0" smtClean="0">
                <a:solidFill>
                  <a:schemeClr val="tx1"/>
                </a:solidFill>
                <a:effectLst/>
                <a:latin typeface="+mn-lt"/>
                <a:ea typeface="+mn-ea"/>
                <a:cs typeface="+mn-cs"/>
              </a:rPr>
              <a:t>integers</a:t>
            </a:r>
            <a:r>
              <a:rPr lang="en-US" dirty="0" smtClean="0">
                <a:effectLst/>
              </a:rPr>
              <a:t>():</a:t>
            </a:r>
            <a:r>
              <a:rPr lang="en-US" dirty="0" smtClean="0"/>
              <a:t> </a:t>
            </a:r>
          </a:p>
          <a:p>
            <a:r>
              <a:rPr lang="en-US" sz="1200" kern="1200" dirty="0" smtClean="0">
                <a:solidFill>
                  <a:schemeClr val="tx1"/>
                </a:solidFill>
                <a:effectLst/>
                <a:latin typeface="+mn-lt"/>
                <a:ea typeface="+mn-ea"/>
                <a:cs typeface="+mn-cs"/>
              </a:rPr>
              <a:t>"""Infinite sequence of integers."""</a:t>
            </a:r>
            <a:r>
              <a:rPr lang="en-US" dirty="0" smtClean="0"/>
              <a:t> </a:t>
            </a:r>
          </a:p>
          <a:p>
            <a:r>
              <a:rPr lang="en-US" sz="1200" kern="1200" dirty="0" smtClean="0">
                <a:solidFill>
                  <a:schemeClr val="tx1"/>
                </a:solidFill>
                <a:effectLst/>
                <a:latin typeface="+mn-lt"/>
                <a:ea typeface="+mn-ea"/>
                <a:cs typeface="+mn-cs"/>
              </a:rPr>
              <a:t>  i</a:t>
            </a:r>
            <a:r>
              <a:rPr lang="en-US" dirty="0" smtClean="0"/>
              <a:t> </a:t>
            </a:r>
            <a:r>
              <a:rPr lang="en-US" b="1" dirty="0" smtClean="0">
                <a:effectLst/>
              </a:rPr>
              <a:t>=</a:t>
            </a:r>
            <a:r>
              <a:rPr lang="en-US" dirty="0" smtClean="0"/>
              <a:t> </a:t>
            </a:r>
            <a:r>
              <a:rPr lang="en-US" sz="1200" kern="1200" dirty="0" smtClean="0">
                <a:solidFill>
                  <a:schemeClr val="tx1"/>
                </a:solidFill>
                <a:effectLst/>
                <a:latin typeface="+mn-lt"/>
                <a:ea typeface="+mn-ea"/>
                <a:cs typeface="+mn-cs"/>
              </a:rPr>
              <a:t>1</a:t>
            </a:r>
          </a:p>
          <a:p>
            <a:r>
              <a:rPr lang="en-US" sz="1200" kern="1200" dirty="0" smtClean="0">
                <a:solidFill>
                  <a:schemeClr val="tx1"/>
                </a:solidFill>
                <a:effectLst/>
                <a:latin typeface="+mn-lt"/>
                <a:ea typeface="+mn-ea"/>
                <a:cs typeface="+mn-cs"/>
              </a:rPr>
              <a:t>  </a:t>
            </a:r>
            <a:r>
              <a:rPr lang="en-US" dirty="0" smtClean="0"/>
              <a:t> </a:t>
            </a:r>
            <a:r>
              <a:rPr lang="en-US" b="1" dirty="0" smtClean="0">
                <a:effectLst/>
              </a:rPr>
              <a:t>while</a:t>
            </a:r>
            <a:r>
              <a:rPr lang="en-US" dirty="0" smtClean="0"/>
              <a:t> </a:t>
            </a:r>
            <a:r>
              <a:rPr lang="en-US" sz="1200" kern="1200" dirty="0" smtClean="0">
                <a:solidFill>
                  <a:schemeClr val="tx1"/>
                </a:solidFill>
                <a:effectLst/>
                <a:latin typeface="+mn-lt"/>
                <a:ea typeface="+mn-ea"/>
                <a:cs typeface="+mn-cs"/>
              </a:rPr>
              <a:t>True</a:t>
            </a:r>
            <a:r>
              <a:rPr lang="en-US" dirty="0" smtClean="0">
                <a:effectLst/>
              </a:rPr>
              <a:t>:</a:t>
            </a:r>
            <a:r>
              <a:rPr lang="en-US" dirty="0" smtClean="0"/>
              <a:t> </a:t>
            </a:r>
          </a:p>
          <a:p>
            <a:r>
              <a:rPr lang="en-US" b="1" dirty="0" smtClean="0">
                <a:effectLst/>
              </a:rPr>
              <a:t>      yield</a:t>
            </a:r>
            <a:r>
              <a:rPr lang="en-US" dirty="0" smtClean="0"/>
              <a:t> </a:t>
            </a:r>
            <a:r>
              <a:rPr lang="en-US" sz="1200" kern="1200" dirty="0" smtClean="0">
                <a:solidFill>
                  <a:schemeClr val="tx1"/>
                </a:solidFill>
                <a:effectLst/>
                <a:latin typeface="+mn-lt"/>
                <a:ea typeface="+mn-ea"/>
                <a:cs typeface="+mn-cs"/>
              </a:rPr>
              <a:t>i</a:t>
            </a:r>
            <a:r>
              <a:rPr lang="en-US" dirty="0" smtClean="0"/>
              <a:t> </a:t>
            </a:r>
            <a:r>
              <a:rPr lang="en-US" sz="1200" kern="1200" dirty="0" err="1" smtClean="0">
                <a:solidFill>
                  <a:schemeClr val="tx1"/>
                </a:solidFill>
                <a:effectLst/>
                <a:latin typeface="+mn-lt"/>
                <a:ea typeface="+mn-ea"/>
                <a:cs typeface="+mn-cs"/>
              </a:rPr>
              <a:t>i</a:t>
            </a:r>
            <a:r>
              <a:rPr lang="en-US" dirty="0" smtClean="0"/>
              <a:t> </a:t>
            </a:r>
            <a:r>
              <a:rPr lang="en-US" b="1" dirty="0" smtClean="0">
                <a:effectLst/>
              </a:rPr>
              <a:t>=</a:t>
            </a:r>
            <a:r>
              <a:rPr lang="en-US" dirty="0" smtClean="0"/>
              <a:t> </a:t>
            </a:r>
            <a:r>
              <a:rPr lang="en-US" sz="1200" kern="1200" dirty="0" smtClean="0">
                <a:solidFill>
                  <a:schemeClr val="tx1"/>
                </a:solidFill>
                <a:effectLst/>
                <a:latin typeface="+mn-lt"/>
                <a:ea typeface="+mn-ea"/>
                <a:cs typeface="+mn-cs"/>
              </a:rPr>
              <a:t>i</a:t>
            </a:r>
            <a:r>
              <a:rPr lang="en-US" dirty="0" smtClean="0"/>
              <a:t> </a:t>
            </a:r>
            <a:r>
              <a:rPr lang="en-US" b="1" dirty="0" smtClean="0">
                <a:effectLst/>
              </a:rPr>
              <a:t>+</a:t>
            </a:r>
            <a:r>
              <a:rPr lang="en-US" dirty="0" smtClean="0"/>
              <a:t> </a:t>
            </a:r>
            <a:r>
              <a:rPr lang="en-US" sz="1200" kern="1200" dirty="0" smtClean="0">
                <a:solidFill>
                  <a:schemeClr val="tx1"/>
                </a:solidFill>
                <a:effectLst/>
                <a:latin typeface="+mn-lt"/>
                <a:ea typeface="+mn-ea"/>
                <a:cs typeface="+mn-cs"/>
              </a:rPr>
              <a:t>1</a:t>
            </a:r>
            <a:r>
              <a:rPr lang="en-US" dirty="0" smtClean="0"/>
              <a:t> </a:t>
            </a:r>
          </a:p>
          <a:p>
            <a:endParaRPr lang="en-US" b="1" dirty="0" smtClean="0">
              <a:effectLst/>
            </a:endParaRPr>
          </a:p>
          <a:p>
            <a:r>
              <a:rPr lang="en-US" b="1" dirty="0" err="1" smtClean="0">
                <a:effectLst/>
              </a:rPr>
              <a:t>def</a:t>
            </a:r>
            <a:r>
              <a:rPr lang="en-US" dirty="0" smtClean="0"/>
              <a:t> </a:t>
            </a:r>
            <a:r>
              <a:rPr lang="en-US" sz="1200" b="1" kern="1200" dirty="0" smtClean="0">
                <a:solidFill>
                  <a:schemeClr val="tx1"/>
                </a:solidFill>
                <a:effectLst/>
                <a:latin typeface="+mn-lt"/>
                <a:ea typeface="+mn-ea"/>
                <a:cs typeface="+mn-cs"/>
              </a:rPr>
              <a:t>squares</a:t>
            </a:r>
            <a:r>
              <a:rPr lang="en-US" dirty="0" smtClean="0">
                <a:effectLst/>
              </a:rPr>
              <a:t>():</a:t>
            </a:r>
            <a:r>
              <a:rPr lang="en-US" dirty="0" smtClean="0"/>
              <a:t> </a:t>
            </a:r>
          </a:p>
          <a:p>
            <a:r>
              <a:rPr lang="en-US" b="1" dirty="0" smtClean="0">
                <a:effectLst/>
              </a:rPr>
              <a:t>   for</a:t>
            </a:r>
            <a:r>
              <a:rPr lang="en-US" dirty="0" smtClean="0"/>
              <a:t> </a:t>
            </a:r>
            <a:r>
              <a:rPr lang="en-US" sz="1200" kern="1200" dirty="0" smtClean="0">
                <a:solidFill>
                  <a:schemeClr val="tx1"/>
                </a:solidFill>
                <a:effectLst/>
                <a:latin typeface="+mn-lt"/>
                <a:ea typeface="+mn-ea"/>
                <a:cs typeface="+mn-cs"/>
              </a:rPr>
              <a:t>i</a:t>
            </a:r>
            <a:r>
              <a:rPr lang="en-US" dirty="0" smtClean="0"/>
              <a:t> </a:t>
            </a:r>
            <a:r>
              <a:rPr lang="en-US" b="1" dirty="0" smtClean="0">
                <a:effectLst/>
              </a:rPr>
              <a:t>in</a:t>
            </a:r>
            <a:r>
              <a:rPr lang="en-US" dirty="0" smtClean="0"/>
              <a:t> </a:t>
            </a:r>
            <a:r>
              <a:rPr lang="en-US" sz="1200" kern="1200" dirty="0" smtClean="0">
                <a:solidFill>
                  <a:schemeClr val="tx1"/>
                </a:solidFill>
                <a:effectLst/>
                <a:latin typeface="+mn-lt"/>
                <a:ea typeface="+mn-ea"/>
                <a:cs typeface="+mn-cs"/>
              </a:rPr>
              <a:t>integers</a:t>
            </a:r>
            <a:r>
              <a:rPr lang="en-US" dirty="0" smtClean="0">
                <a:effectLst/>
              </a:rPr>
              <a:t>():</a:t>
            </a:r>
            <a:r>
              <a:rPr lang="en-US" dirty="0" smtClean="0"/>
              <a:t> </a:t>
            </a:r>
          </a:p>
          <a:p>
            <a:r>
              <a:rPr lang="en-US" b="1" dirty="0" smtClean="0">
                <a:effectLst/>
              </a:rPr>
              <a:t>     yield</a:t>
            </a:r>
            <a:r>
              <a:rPr lang="en-US" dirty="0" smtClean="0"/>
              <a:t> </a:t>
            </a:r>
            <a:r>
              <a:rPr lang="en-US" sz="1200" kern="1200" dirty="0" smtClean="0">
                <a:solidFill>
                  <a:schemeClr val="tx1"/>
                </a:solidFill>
                <a:effectLst/>
                <a:latin typeface="+mn-lt"/>
                <a:ea typeface="+mn-ea"/>
                <a:cs typeface="+mn-cs"/>
              </a:rPr>
              <a:t>i</a:t>
            </a:r>
            <a:r>
              <a:rPr lang="en-US" dirty="0" smtClean="0"/>
              <a:t> </a:t>
            </a:r>
            <a:r>
              <a:rPr lang="en-US" b="1" dirty="0" smtClean="0">
                <a:effectLst/>
              </a:rPr>
              <a:t>*</a:t>
            </a:r>
            <a:r>
              <a:rPr lang="en-US" dirty="0" smtClean="0"/>
              <a:t> </a:t>
            </a:r>
            <a:r>
              <a:rPr lang="en-US" sz="1200" kern="1200" dirty="0" smtClean="0">
                <a:solidFill>
                  <a:schemeClr val="tx1"/>
                </a:solidFill>
                <a:effectLst/>
                <a:latin typeface="+mn-lt"/>
                <a:ea typeface="+mn-ea"/>
                <a:cs typeface="+mn-cs"/>
              </a:rPr>
              <a:t>i</a:t>
            </a:r>
            <a:r>
              <a:rPr lang="en-US" dirty="0" smtClean="0"/>
              <a:t> </a:t>
            </a:r>
          </a:p>
          <a:p>
            <a:endParaRPr lang="en-US" b="1" dirty="0" smtClean="0">
              <a:effectLst/>
            </a:endParaRPr>
          </a:p>
          <a:p>
            <a:r>
              <a:rPr lang="en-US" b="1" dirty="0" err="1" smtClean="0">
                <a:effectLst/>
              </a:rPr>
              <a:t>def</a:t>
            </a:r>
            <a:r>
              <a:rPr lang="en-US" dirty="0" smtClean="0"/>
              <a:t> </a:t>
            </a:r>
            <a:r>
              <a:rPr lang="en-US" sz="1200" b="1" kern="1200" dirty="0" smtClean="0">
                <a:solidFill>
                  <a:schemeClr val="tx1"/>
                </a:solidFill>
                <a:effectLst/>
                <a:latin typeface="+mn-lt"/>
                <a:ea typeface="+mn-ea"/>
                <a:cs typeface="+mn-cs"/>
              </a:rPr>
              <a:t>take</a:t>
            </a:r>
            <a:r>
              <a:rPr lang="en-US" dirty="0" smtClean="0">
                <a:effectLst/>
              </a:rPr>
              <a:t>(</a:t>
            </a:r>
            <a:r>
              <a:rPr lang="en-US" sz="1200" kern="1200" dirty="0" smtClean="0">
                <a:solidFill>
                  <a:schemeClr val="tx1"/>
                </a:solidFill>
                <a:effectLst/>
                <a:latin typeface="+mn-lt"/>
                <a:ea typeface="+mn-ea"/>
                <a:cs typeface="+mn-cs"/>
              </a:rPr>
              <a:t>n</a:t>
            </a:r>
            <a:r>
              <a:rPr lang="en-US" dirty="0" smtClean="0">
                <a:effectLst/>
              </a:rPr>
              <a:t>,</a:t>
            </a:r>
            <a:r>
              <a:rPr lang="en-US" dirty="0" smtClean="0"/>
              <a:t> </a:t>
            </a:r>
            <a:r>
              <a:rPr lang="en-US" sz="1200" kern="1200" dirty="0" err="1" smtClean="0">
                <a:solidFill>
                  <a:schemeClr val="tx1"/>
                </a:solidFill>
                <a:effectLst/>
                <a:latin typeface="+mn-lt"/>
                <a:ea typeface="+mn-ea"/>
                <a:cs typeface="+mn-cs"/>
              </a:rPr>
              <a:t>seq</a:t>
            </a:r>
            <a:r>
              <a:rPr lang="en-US" dirty="0" smtClean="0">
                <a:effectLst/>
              </a:rPr>
              <a:t>):</a:t>
            </a:r>
          </a:p>
          <a:p>
            <a:r>
              <a:rPr lang="en-US" dirty="0" smtClean="0"/>
              <a:t> </a:t>
            </a:r>
            <a:r>
              <a:rPr lang="en-US" sz="1200" kern="1200" dirty="0" smtClean="0">
                <a:solidFill>
                  <a:schemeClr val="tx1"/>
                </a:solidFill>
                <a:effectLst/>
                <a:latin typeface="+mn-lt"/>
                <a:ea typeface="+mn-ea"/>
                <a:cs typeface="+mn-cs"/>
              </a:rPr>
              <a:t>"""Returns first n values from the given sequence."""</a:t>
            </a:r>
            <a:r>
              <a:rPr lang="en-US" dirty="0" smtClean="0"/>
              <a:t> </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seq</a:t>
            </a:r>
            <a:r>
              <a:rPr lang="en-US" dirty="0" smtClean="0"/>
              <a:t> </a:t>
            </a:r>
            <a:r>
              <a:rPr lang="en-US" b="1" dirty="0" smtClean="0">
                <a:effectLst/>
              </a:rPr>
              <a:t>=</a:t>
            </a:r>
            <a:r>
              <a:rPr lang="en-US" dirty="0" smtClean="0"/>
              <a:t> </a:t>
            </a:r>
            <a:r>
              <a:rPr lang="en-US" sz="1200" kern="1200" dirty="0" err="1" smtClean="0">
                <a:solidFill>
                  <a:schemeClr val="tx1"/>
                </a:solidFill>
                <a:effectLst/>
                <a:latin typeface="+mn-lt"/>
                <a:ea typeface="+mn-ea"/>
                <a:cs typeface="+mn-cs"/>
              </a:rPr>
              <a:t>iter</a:t>
            </a:r>
            <a:r>
              <a:rPr lang="en-US" dirty="0" smtClean="0">
                <a:effectLst/>
              </a:rPr>
              <a:t>(</a:t>
            </a:r>
            <a:r>
              <a:rPr lang="en-US" sz="1200" kern="1200" dirty="0" err="1" smtClean="0">
                <a:solidFill>
                  <a:schemeClr val="tx1"/>
                </a:solidFill>
                <a:effectLst/>
                <a:latin typeface="+mn-lt"/>
                <a:ea typeface="+mn-ea"/>
                <a:cs typeface="+mn-cs"/>
              </a:rPr>
              <a:t>seq</a:t>
            </a:r>
            <a:r>
              <a:rPr lang="en-US" dirty="0" smtClean="0">
                <a:effectLst/>
              </a:rPr>
              <a:t>)</a:t>
            </a:r>
            <a:r>
              <a:rPr lang="en-US" dirty="0" smtClean="0"/>
              <a:t> </a:t>
            </a:r>
          </a:p>
          <a:p>
            <a:r>
              <a:rPr lang="en-US" sz="1200" kern="1200" dirty="0" smtClean="0">
                <a:solidFill>
                  <a:schemeClr val="tx1"/>
                </a:solidFill>
                <a:effectLst/>
                <a:latin typeface="+mn-lt"/>
                <a:ea typeface="+mn-ea"/>
                <a:cs typeface="+mn-cs"/>
              </a:rPr>
              <a:t>   result</a:t>
            </a:r>
            <a:r>
              <a:rPr lang="en-US" dirty="0" smtClean="0"/>
              <a:t> </a:t>
            </a:r>
            <a:r>
              <a:rPr lang="en-US" b="1" dirty="0" smtClean="0">
                <a:effectLst/>
              </a:rPr>
              <a:t>=</a:t>
            </a:r>
            <a:r>
              <a:rPr lang="en-US" dirty="0" smtClean="0"/>
              <a:t> </a:t>
            </a:r>
            <a:r>
              <a:rPr lang="en-US" dirty="0" smtClean="0">
                <a:effectLst/>
              </a:rPr>
              <a:t>[]</a:t>
            </a:r>
            <a:r>
              <a:rPr lang="en-US" dirty="0" smtClean="0"/>
              <a:t> </a:t>
            </a:r>
          </a:p>
          <a:p>
            <a:r>
              <a:rPr lang="en-US" b="1" dirty="0" smtClean="0">
                <a:effectLst/>
              </a:rPr>
              <a:t>   try</a:t>
            </a:r>
            <a:r>
              <a:rPr lang="en-US" dirty="0" smtClean="0">
                <a:effectLst/>
              </a:rPr>
              <a:t>:</a:t>
            </a:r>
            <a:r>
              <a:rPr lang="en-US" dirty="0" smtClean="0"/>
              <a:t> </a:t>
            </a:r>
          </a:p>
          <a:p>
            <a:r>
              <a:rPr lang="en-US" b="1" dirty="0" smtClean="0">
                <a:effectLst/>
              </a:rPr>
              <a:t>     for</a:t>
            </a:r>
            <a:r>
              <a:rPr lang="en-US" dirty="0" smtClean="0"/>
              <a:t> </a:t>
            </a:r>
            <a:r>
              <a:rPr lang="en-US" sz="1200" kern="1200" dirty="0" smtClean="0">
                <a:solidFill>
                  <a:schemeClr val="tx1"/>
                </a:solidFill>
                <a:effectLst/>
                <a:latin typeface="+mn-lt"/>
                <a:ea typeface="+mn-ea"/>
                <a:cs typeface="+mn-cs"/>
              </a:rPr>
              <a:t>i</a:t>
            </a:r>
            <a:r>
              <a:rPr lang="en-US" dirty="0" smtClean="0"/>
              <a:t> </a:t>
            </a:r>
            <a:r>
              <a:rPr lang="en-US" b="1" dirty="0" smtClean="0">
                <a:effectLst/>
              </a:rPr>
              <a:t>in</a:t>
            </a:r>
            <a:r>
              <a:rPr lang="en-US" dirty="0" smtClean="0"/>
              <a:t> </a:t>
            </a:r>
            <a:r>
              <a:rPr lang="en-US" sz="1200" kern="1200" dirty="0" smtClean="0">
                <a:solidFill>
                  <a:schemeClr val="tx1"/>
                </a:solidFill>
                <a:effectLst/>
                <a:latin typeface="+mn-lt"/>
                <a:ea typeface="+mn-ea"/>
                <a:cs typeface="+mn-cs"/>
              </a:rPr>
              <a:t>range</a:t>
            </a:r>
            <a:r>
              <a:rPr lang="en-US" dirty="0" smtClean="0">
                <a:effectLst/>
              </a:rPr>
              <a:t>(</a:t>
            </a:r>
            <a:r>
              <a:rPr lang="en-US" sz="1200" kern="1200" dirty="0" smtClean="0">
                <a:solidFill>
                  <a:schemeClr val="tx1"/>
                </a:solidFill>
                <a:effectLst/>
                <a:latin typeface="+mn-lt"/>
                <a:ea typeface="+mn-ea"/>
                <a:cs typeface="+mn-cs"/>
              </a:rPr>
              <a:t>n</a:t>
            </a:r>
            <a:r>
              <a:rPr lang="en-US" dirty="0" smtClean="0">
                <a:effectLst/>
              </a:rPr>
              <a:t>):</a:t>
            </a:r>
            <a:r>
              <a:rPr lang="en-US" dirty="0" smtClean="0"/>
              <a:t> </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result</a:t>
            </a:r>
            <a:r>
              <a:rPr lang="en-US" b="1" dirty="0" err="1" smtClean="0">
                <a:effectLst/>
              </a:rPr>
              <a:t>.</a:t>
            </a:r>
            <a:r>
              <a:rPr lang="en-US" sz="1200" kern="1200" dirty="0" err="1" smtClean="0">
                <a:solidFill>
                  <a:schemeClr val="tx1"/>
                </a:solidFill>
                <a:effectLst/>
                <a:latin typeface="+mn-lt"/>
                <a:ea typeface="+mn-ea"/>
                <a:cs typeface="+mn-cs"/>
              </a:rPr>
              <a:t>append</a:t>
            </a:r>
            <a:r>
              <a:rPr lang="en-US" dirty="0" smtClean="0">
                <a:effectLst/>
              </a:rPr>
              <a:t>(</a:t>
            </a:r>
            <a:r>
              <a:rPr lang="en-US" sz="1200" kern="1200" dirty="0" err="1" smtClean="0">
                <a:solidFill>
                  <a:schemeClr val="tx1"/>
                </a:solidFill>
                <a:effectLst/>
                <a:latin typeface="+mn-lt"/>
                <a:ea typeface="+mn-ea"/>
                <a:cs typeface="+mn-cs"/>
              </a:rPr>
              <a:t>seq</a:t>
            </a:r>
            <a:r>
              <a:rPr lang="en-US" b="1" dirty="0" err="1" smtClean="0">
                <a:effectLst/>
              </a:rPr>
              <a:t>.</a:t>
            </a:r>
            <a:r>
              <a:rPr lang="en-US" sz="1200" kern="1200" dirty="0" err="1" smtClean="0">
                <a:solidFill>
                  <a:schemeClr val="tx1"/>
                </a:solidFill>
                <a:effectLst/>
                <a:latin typeface="+mn-lt"/>
                <a:ea typeface="+mn-ea"/>
                <a:cs typeface="+mn-cs"/>
              </a:rPr>
              <a:t>next</a:t>
            </a:r>
            <a:r>
              <a:rPr lang="en-US" dirty="0" smtClean="0">
                <a:effectLst/>
              </a:rPr>
              <a:t>())</a:t>
            </a:r>
            <a:r>
              <a:rPr lang="en-US" dirty="0" smtClean="0"/>
              <a:t> </a:t>
            </a:r>
          </a:p>
          <a:p>
            <a:r>
              <a:rPr lang="en-US" b="1" dirty="0" smtClean="0">
                <a:effectLst/>
              </a:rPr>
              <a:t>     except</a:t>
            </a:r>
            <a:r>
              <a:rPr lang="en-US" dirty="0" smtClean="0"/>
              <a:t> </a:t>
            </a:r>
            <a:r>
              <a:rPr lang="en-US" sz="1200" b="1" kern="1200" dirty="0" err="1" smtClean="0">
                <a:solidFill>
                  <a:schemeClr val="tx1"/>
                </a:solidFill>
                <a:effectLst/>
                <a:latin typeface="+mn-lt"/>
                <a:ea typeface="+mn-ea"/>
                <a:cs typeface="+mn-cs"/>
              </a:rPr>
              <a:t>StopIteration</a:t>
            </a:r>
            <a:r>
              <a:rPr lang="en-US" dirty="0" smtClean="0">
                <a:effectLst/>
              </a:rPr>
              <a:t>:</a:t>
            </a:r>
            <a:r>
              <a:rPr lang="en-US" dirty="0" smtClean="0"/>
              <a:t> </a:t>
            </a:r>
          </a:p>
          <a:p>
            <a:r>
              <a:rPr lang="en-US" b="1" dirty="0" smtClean="0">
                <a:effectLst/>
              </a:rPr>
              <a:t>        pass</a:t>
            </a:r>
            <a:r>
              <a:rPr lang="en-US" dirty="0" smtClean="0"/>
              <a:t> </a:t>
            </a:r>
          </a:p>
          <a:p>
            <a:r>
              <a:rPr lang="en-US" b="1" dirty="0" smtClean="0">
                <a:effectLst/>
              </a:rPr>
              <a:t> return</a:t>
            </a:r>
            <a:r>
              <a:rPr lang="en-US" dirty="0" smtClean="0"/>
              <a:t> </a:t>
            </a:r>
            <a:r>
              <a:rPr lang="en-US" sz="1200" kern="1200" dirty="0" smtClean="0">
                <a:solidFill>
                  <a:schemeClr val="tx1"/>
                </a:solidFill>
                <a:effectLst/>
                <a:latin typeface="+mn-lt"/>
                <a:ea typeface="+mn-ea"/>
                <a:cs typeface="+mn-cs"/>
              </a:rPr>
              <a:t>result</a:t>
            </a:r>
            <a:r>
              <a:rPr lang="en-US" dirty="0" smtClean="0"/>
              <a:t> </a:t>
            </a:r>
          </a:p>
          <a:p>
            <a:endParaRPr lang="en-US" b="1" dirty="0" smtClean="0">
              <a:effectLst/>
            </a:endParaRPr>
          </a:p>
          <a:p>
            <a:r>
              <a:rPr lang="en-US" b="1" dirty="0" smtClean="0">
                <a:effectLst/>
              </a:rPr>
              <a:t>print</a:t>
            </a:r>
            <a:r>
              <a:rPr lang="en-US" dirty="0" smtClean="0"/>
              <a:t> </a:t>
            </a:r>
            <a:r>
              <a:rPr lang="en-US" sz="1200" kern="1200" dirty="0" smtClean="0">
                <a:solidFill>
                  <a:schemeClr val="tx1"/>
                </a:solidFill>
                <a:effectLst/>
                <a:latin typeface="+mn-lt"/>
                <a:ea typeface="+mn-ea"/>
                <a:cs typeface="+mn-cs"/>
              </a:rPr>
              <a:t>take</a:t>
            </a:r>
            <a:r>
              <a:rPr lang="en-US" dirty="0" smtClean="0">
                <a:effectLst/>
              </a:rPr>
              <a:t>(</a:t>
            </a:r>
            <a:r>
              <a:rPr lang="en-US" sz="1200" kern="1200" dirty="0" smtClean="0">
                <a:solidFill>
                  <a:schemeClr val="tx1"/>
                </a:solidFill>
                <a:effectLst/>
                <a:latin typeface="+mn-lt"/>
                <a:ea typeface="+mn-ea"/>
                <a:cs typeface="+mn-cs"/>
              </a:rPr>
              <a:t>5</a:t>
            </a:r>
            <a:r>
              <a:rPr lang="en-US" dirty="0" smtClean="0">
                <a:effectLst/>
              </a:rPr>
              <a:t>,</a:t>
            </a:r>
            <a:r>
              <a:rPr lang="en-US" dirty="0" smtClean="0"/>
              <a:t> </a:t>
            </a:r>
            <a:r>
              <a:rPr lang="en-US" sz="1200" kern="1200" dirty="0" smtClean="0">
                <a:solidFill>
                  <a:schemeClr val="tx1"/>
                </a:solidFill>
                <a:effectLst/>
                <a:latin typeface="+mn-lt"/>
                <a:ea typeface="+mn-ea"/>
                <a:cs typeface="+mn-cs"/>
              </a:rPr>
              <a:t>squares</a:t>
            </a:r>
            <a:r>
              <a:rPr lang="en-US" dirty="0" smtClean="0">
                <a:effectLst/>
              </a:rPr>
              <a:t>())</a:t>
            </a:r>
            <a:r>
              <a:rPr lang="en-US" dirty="0" smtClean="0"/>
              <a:t> </a:t>
            </a:r>
            <a:r>
              <a:rPr lang="en-US" sz="1200" i="1" kern="1200" dirty="0" smtClean="0">
                <a:solidFill>
                  <a:schemeClr val="tx1"/>
                </a:solidFill>
                <a:effectLst/>
                <a:latin typeface="+mn-lt"/>
                <a:ea typeface="+mn-ea"/>
                <a:cs typeface="+mn-cs"/>
              </a:rPr>
              <a:t># prints [1, 4, 9, 16, 25]</a:t>
            </a:r>
            <a:endParaRPr lang="en-US" dirty="0"/>
          </a:p>
        </p:txBody>
      </p:sp>
      <p:sp>
        <p:nvSpPr>
          <p:cNvPr id="4" name="Slide Number Placeholder 3"/>
          <p:cNvSpPr>
            <a:spLocks noGrp="1"/>
          </p:cNvSpPr>
          <p:nvPr>
            <p:ph type="sldNum" sz="quarter" idx="10"/>
          </p:nvPr>
        </p:nvSpPr>
        <p:spPr/>
        <p:txBody>
          <a:bodyPr/>
          <a:lstStyle/>
          <a:p>
            <a:fld id="{113F21B8-401E-43E6-9E78-7D4D478A424C}" type="slidenum">
              <a:rPr lang="en-US" smtClean="0"/>
              <a:t>248</a:t>
            </a:fld>
            <a:endParaRPr lang="en-US"/>
          </a:p>
        </p:txBody>
      </p:sp>
    </p:spTree>
    <p:extLst>
      <p:ext uri="{BB962C8B-B14F-4D97-AF65-F5344CB8AC3E}">
        <p14:creationId xmlns:p14="http://schemas.microsoft.com/office/powerpoint/2010/main" val="1611976603"/>
      </p:ext>
    </p:extLst>
  </p:cSld>
  <p:clrMapOvr>
    <a:masterClrMapping/>
  </p:clrMapOvr>
</p:notes>
</file>

<file path=ppt/notesSlides/notesSlide2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When the Python interpreter is invoked with the -O flag, optimized code is generated and stored in ‘.</a:t>
            </a:r>
            <a:r>
              <a:rPr lang="en-US" sz="1200" b="0" i="0" kern="1200" dirty="0" err="1" smtClean="0">
                <a:solidFill>
                  <a:schemeClr val="tx1"/>
                </a:solidFill>
                <a:effectLst/>
                <a:latin typeface="+mn-lt"/>
                <a:ea typeface="+mn-ea"/>
                <a:cs typeface="+mn-cs"/>
              </a:rPr>
              <a:t>pyo</a:t>
            </a:r>
            <a:r>
              <a:rPr lang="en-US" sz="1200" b="0" i="0" kern="1200" dirty="0" smtClean="0">
                <a:solidFill>
                  <a:schemeClr val="tx1"/>
                </a:solidFill>
                <a:effectLst/>
                <a:latin typeface="+mn-lt"/>
                <a:ea typeface="+mn-ea"/>
                <a:cs typeface="+mn-cs"/>
              </a:rPr>
              <a:t>’ files. The optimizer currently doesn't help much; it only removes assert statements. When -O is used, all </a:t>
            </a:r>
            <a:r>
              <a:rPr lang="en-US" sz="1200" b="0" i="0" kern="1200" dirty="0" err="1" smtClean="0">
                <a:solidFill>
                  <a:schemeClr val="tx1"/>
                </a:solidFill>
                <a:effectLst/>
                <a:latin typeface="+mn-lt"/>
                <a:ea typeface="+mn-ea"/>
                <a:cs typeface="+mn-cs"/>
              </a:rPr>
              <a:t>bytecode</a:t>
            </a:r>
            <a:r>
              <a:rPr lang="en-US" sz="1200" b="0" i="0" kern="1200" dirty="0" smtClean="0">
                <a:solidFill>
                  <a:schemeClr val="tx1"/>
                </a:solidFill>
                <a:effectLst/>
                <a:latin typeface="+mn-lt"/>
                <a:ea typeface="+mn-ea"/>
                <a:cs typeface="+mn-cs"/>
              </a:rPr>
              <a:t> is optimized; .</a:t>
            </a:r>
            <a:r>
              <a:rPr lang="en-US" sz="1200" b="0" i="0" kern="1200" dirty="0" err="1" smtClean="0">
                <a:solidFill>
                  <a:schemeClr val="tx1"/>
                </a:solidFill>
                <a:effectLst/>
                <a:latin typeface="+mn-lt"/>
                <a:ea typeface="+mn-ea"/>
                <a:cs typeface="+mn-cs"/>
              </a:rPr>
              <a:t>pyc</a:t>
            </a:r>
            <a:r>
              <a:rPr lang="en-US" sz="1200" b="0" i="0" kern="1200" dirty="0" smtClean="0">
                <a:solidFill>
                  <a:schemeClr val="tx1"/>
                </a:solidFill>
                <a:effectLst/>
                <a:latin typeface="+mn-lt"/>
                <a:ea typeface="+mn-ea"/>
                <a:cs typeface="+mn-cs"/>
              </a:rPr>
              <a:t> files are ignored and .</a:t>
            </a:r>
            <a:r>
              <a:rPr lang="en-US" sz="1200" b="0" i="0" kern="1200" dirty="0" err="1" smtClean="0">
                <a:solidFill>
                  <a:schemeClr val="tx1"/>
                </a:solidFill>
                <a:effectLst/>
                <a:latin typeface="+mn-lt"/>
                <a:ea typeface="+mn-ea"/>
                <a:cs typeface="+mn-cs"/>
              </a:rPr>
              <a:t>py</a:t>
            </a:r>
            <a:r>
              <a:rPr lang="en-US" sz="1200" b="0" i="0" kern="1200" dirty="0" smtClean="0">
                <a:solidFill>
                  <a:schemeClr val="tx1"/>
                </a:solidFill>
                <a:effectLst/>
                <a:latin typeface="+mn-lt"/>
                <a:ea typeface="+mn-ea"/>
                <a:cs typeface="+mn-cs"/>
              </a:rPr>
              <a:t> files are compiled to optimized </a:t>
            </a:r>
            <a:r>
              <a:rPr lang="en-US" sz="1200" b="0" i="0" kern="1200" dirty="0" err="1" smtClean="0">
                <a:solidFill>
                  <a:schemeClr val="tx1"/>
                </a:solidFill>
                <a:effectLst/>
                <a:latin typeface="+mn-lt"/>
                <a:ea typeface="+mn-ea"/>
                <a:cs typeface="+mn-cs"/>
              </a:rPr>
              <a:t>bytecode</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Passing two -O flags to the Python interpreter (-OO) will cause the </a:t>
            </a:r>
            <a:r>
              <a:rPr lang="en-US" sz="1200" b="0" i="0" kern="1200" dirty="0" err="1" smtClean="0">
                <a:solidFill>
                  <a:schemeClr val="tx1"/>
                </a:solidFill>
                <a:effectLst/>
                <a:latin typeface="+mn-lt"/>
                <a:ea typeface="+mn-ea"/>
                <a:cs typeface="+mn-cs"/>
              </a:rPr>
              <a:t>bytecode</a:t>
            </a:r>
            <a:r>
              <a:rPr lang="en-US" sz="1200" b="0" i="0" kern="1200" dirty="0" smtClean="0">
                <a:solidFill>
                  <a:schemeClr val="tx1"/>
                </a:solidFill>
                <a:effectLst/>
                <a:latin typeface="+mn-lt"/>
                <a:ea typeface="+mn-ea"/>
                <a:cs typeface="+mn-cs"/>
              </a:rPr>
              <a:t> compiler to perform optimizations that could in some rare cases result in malfunctioning programs. Currently only </a:t>
            </a:r>
            <a:r>
              <a:rPr lang="en-US" sz="1200" b="1" i="0" kern="1200" dirty="0" smtClean="0">
                <a:solidFill>
                  <a:schemeClr val="tx1"/>
                </a:solidFill>
                <a:effectLst/>
                <a:latin typeface="+mn-lt"/>
                <a:ea typeface="+mn-ea"/>
                <a:cs typeface="+mn-cs"/>
              </a:rPr>
              <a:t>doc</a:t>
            </a:r>
            <a:r>
              <a:rPr lang="en-US" sz="1200" b="0" i="0" kern="1200" dirty="0" smtClean="0">
                <a:solidFill>
                  <a:schemeClr val="tx1"/>
                </a:solidFill>
                <a:effectLst/>
                <a:latin typeface="+mn-lt"/>
                <a:ea typeface="+mn-ea"/>
                <a:cs typeface="+mn-cs"/>
              </a:rPr>
              <a:t> strings are removed from the </a:t>
            </a:r>
            <a:r>
              <a:rPr lang="en-US" sz="1200" b="0" i="0" kern="1200" dirty="0" err="1" smtClean="0">
                <a:solidFill>
                  <a:schemeClr val="tx1"/>
                </a:solidFill>
                <a:effectLst/>
                <a:latin typeface="+mn-lt"/>
                <a:ea typeface="+mn-ea"/>
                <a:cs typeface="+mn-cs"/>
              </a:rPr>
              <a:t>bytecode</a:t>
            </a:r>
            <a:r>
              <a:rPr lang="en-US" sz="1200" b="0" i="0" kern="1200" dirty="0" smtClean="0">
                <a:solidFill>
                  <a:schemeClr val="tx1"/>
                </a:solidFill>
                <a:effectLst/>
                <a:latin typeface="+mn-lt"/>
                <a:ea typeface="+mn-ea"/>
                <a:cs typeface="+mn-cs"/>
              </a:rPr>
              <a:t>, resulting in more compact ‘.</a:t>
            </a:r>
            <a:r>
              <a:rPr lang="en-US" sz="1200" b="0" i="0" kern="1200" dirty="0" err="1" smtClean="0">
                <a:solidFill>
                  <a:schemeClr val="tx1"/>
                </a:solidFill>
                <a:effectLst/>
                <a:latin typeface="+mn-lt"/>
                <a:ea typeface="+mn-ea"/>
                <a:cs typeface="+mn-cs"/>
              </a:rPr>
              <a:t>pyo</a:t>
            </a:r>
            <a:r>
              <a:rPr lang="en-US" sz="1200" b="0" i="0" kern="1200" dirty="0" smtClean="0">
                <a:solidFill>
                  <a:schemeClr val="tx1"/>
                </a:solidFill>
                <a:effectLst/>
                <a:latin typeface="+mn-lt"/>
                <a:ea typeface="+mn-ea"/>
                <a:cs typeface="+mn-cs"/>
              </a:rPr>
              <a:t>’ files. Since some programs may rely on having these available, you should only use this option if you know what you're doing.</a:t>
            </a:r>
          </a:p>
          <a:p>
            <a:r>
              <a:rPr lang="en-US" sz="1200" b="0" i="0" kern="1200" dirty="0" smtClean="0">
                <a:solidFill>
                  <a:schemeClr val="tx1"/>
                </a:solidFill>
                <a:effectLst/>
                <a:latin typeface="+mn-lt"/>
                <a:ea typeface="+mn-ea"/>
                <a:cs typeface="+mn-cs"/>
              </a:rPr>
              <a:t>A program doesn't run any faster when it is read from a ‘.</a:t>
            </a:r>
            <a:r>
              <a:rPr lang="en-US" sz="1200" b="0" i="0" kern="1200" dirty="0" err="1" smtClean="0">
                <a:solidFill>
                  <a:schemeClr val="tx1"/>
                </a:solidFill>
                <a:effectLst/>
                <a:latin typeface="+mn-lt"/>
                <a:ea typeface="+mn-ea"/>
                <a:cs typeface="+mn-cs"/>
              </a:rPr>
              <a:t>pyc</a:t>
            </a:r>
            <a:r>
              <a:rPr lang="en-US" sz="1200" b="0" i="0" kern="1200" dirty="0" smtClean="0">
                <a:solidFill>
                  <a:schemeClr val="tx1"/>
                </a:solidFill>
                <a:effectLst/>
                <a:latin typeface="+mn-lt"/>
                <a:ea typeface="+mn-ea"/>
                <a:cs typeface="+mn-cs"/>
              </a:rPr>
              <a:t>’ or ‘.</a:t>
            </a:r>
            <a:r>
              <a:rPr lang="en-US" sz="1200" b="0" i="0" kern="1200" dirty="0" err="1" smtClean="0">
                <a:solidFill>
                  <a:schemeClr val="tx1"/>
                </a:solidFill>
                <a:effectLst/>
                <a:latin typeface="+mn-lt"/>
                <a:ea typeface="+mn-ea"/>
                <a:cs typeface="+mn-cs"/>
              </a:rPr>
              <a:t>pyo</a:t>
            </a:r>
            <a:r>
              <a:rPr lang="en-US" sz="1200" b="0" i="0" kern="1200" dirty="0" smtClean="0">
                <a:solidFill>
                  <a:schemeClr val="tx1"/>
                </a:solidFill>
                <a:effectLst/>
                <a:latin typeface="+mn-lt"/>
                <a:ea typeface="+mn-ea"/>
                <a:cs typeface="+mn-cs"/>
              </a:rPr>
              <a:t>’ file than when it is read from a ‘.</a:t>
            </a:r>
            <a:r>
              <a:rPr lang="en-US" sz="1200" b="0" i="0" kern="1200" dirty="0" err="1" smtClean="0">
                <a:solidFill>
                  <a:schemeClr val="tx1"/>
                </a:solidFill>
                <a:effectLst/>
                <a:latin typeface="+mn-lt"/>
                <a:ea typeface="+mn-ea"/>
                <a:cs typeface="+mn-cs"/>
              </a:rPr>
              <a:t>py</a:t>
            </a:r>
            <a:r>
              <a:rPr lang="en-US" sz="1200" b="0" i="0" kern="1200" dirty="0" smtClean="0">
                <a:solidFill>
                  <a:schemeClr val="tx1"/>
                </a:solidFill>
                <a:effectLst/>
                <a:latin typeface="+mn-lt"/>
                <a:ea typeface="+mn-ea"/>
                <a:cs typeface="+mn-cs"/>
              </a:rPr>
              <a:t>’ file; the only thing that's faster about ‘.</a:t>
            </a:r>
            <a:r>
              <a:rPr lang="en-US" sz="1200" b="0" i="0" kern="1200" dirty="0" err="1" smtClean="0">
                <a:solidFill>
                  <a:schemeClr val="tx1"/>
                </a:solidFill>
                <a:effectLst/>
                <a:latin typeface="+mn-lt"/>
                <a:ea typeface="+mn-ea"/>
                <a:cs typeface="+mn-cs"/>
              </a:rPr>
              <a:t>pyc</a:t>
            </a:r>
            <a:r>
              <a:rPr lang="en-US" sz="1200" b="0" i="0" kern="1200" dirty="0" smtClean="0">
                <a:solidFill>
                  <a:schemeClr val="tx1"/>
                </a:solidFill>
                <a:effectLst/>
                <a:latin typeface="+mn-lt"/>
                <a:ea typeface="+mn-ea"/>
                <a:cs typeface="+mn-cs"/>
              </a:rPr>
              <a:t>’ or ‘.</a:t>
            </a:r>
            <a:r>
              <a:rPr lang="en-US" sz="1200" b="0" i="0" kern="1200" dirty="0" err="1" smtClean="0">
                <a:solidFill>
                  <a:schemeClr val="tx1"/>
                </a:solidFill>
                <a:effectLst/>
                <a:latin typeface="+mn-lt"/>
                <a:ea typeface="+mn-ea"/>
                <a:cs typeface="+mn-cs"/>
              </a:rPr>
              <a:t>pyo</a:t>
            </a:r>
            <a:r>
              <a:rPr lang="en-US" sz="1200" b="0" i="0" kern="1200" dirty="0" smtClean="0">
                <a:solidFill>
                  <a:schemeClr val="tx1"/>
                </a:solidFill>
                <a:effectLst/>
                <a:latin typeface="+mn-lt"/>
                <a:ea typeface="+mn-ea"/>
                <a:cs typeface="+mn-cs"/>
              </a:rPr>
              <a:t>’ files is the speed with which they are loaded.</a:t>
            </a:r>
          </a:p>
          <a:p>
            <a:r>
              <a:rPr lang="en-US" sz="1200" b="0" i="0" kern="1200" dirty="0" smtClean="0">
                <a:solidFill>
                  <a:schemeClr val="tx1"/>
                </a:solidFill>
                <a:effectLst/>
                <a:latin typeface="+mn-lt"/>
                <a:ea typeface="+mn-ea"/>
                <a:cs typeface="+mn-cs"/>
              </a:rPr>
              <a:t>When a script is run by giving its name on the command line, the </a:t>
            </a:r>
            <a:r>
              <a:rPr lang="en-US" sz="1200" b="0" i="0" kern="1200" dirty="0" err="1" smtClean="0">
                <a:solidFill>
                  <a:schemeClr val="tx1"/>
                </a:solidFill>
                <a:effectLst/>
                <a:latin typeface="+mn-lt"/>
                <a:ea typeface="+mn-ea"/>
                <a:cs typeface="+mn-cs"/>
              </a:rPr>
              <a:t>bytecode</a:t>
            </a:r>
            <a:r>
              <a:rPr lang="en-US" sz="1200" b="0" i="0" kern="1200" dirty="0" smtClean="0">
                <a:solidFill>
                  <a:schemeClr val="tx1"/>
                </a:solidFill>
                <a:effectLst/>
                <a:latin typeface="+mn-lt"/>
                <a:ea typeface="+mn-ea"/>
                <a:cs typeface="+mn-cs"/>
              </a:rPr>
              <a:t> for the script is never written to a ‘.</a:t>
            </a:r>
            <a:r>
              <a:rPr lang="en-US" sz="1200" b="0" i="0" kern="1200" dirty="0" err="1" smtClean="0">
                <a:solidFill>
                  <a:schemeClr val="tx1"/>
                </a:solidFill>
                <a:effectLst/>
                <a:latin typeface="+mn-lt"/>
                <a:ea typeface="+mn-ea"/>
                <a:cs typeface="+mn-cs"/>
              </a:rPr>
              <a:t>pyc</a:t>
            </a:r>
            <a:r>
              <a:rPr lang="en-US" sz="1200" b="0" i="0" kern="1200" dirty="0" smtClean="0">
                <a:solidFill>
                  <a:schemeClr val="tx1"/>
                </a:solidFill>
                <a:effectLst/>
                <a:latin typeface="+mn-lt"/>
                <a:ea typeface="+mn-ea"/>
                <a:cs typeface="+mn-cs"/>
              </a:rPr>
              <a:t>’ or ‘.</a:t>
            </a:r>
            <a:r>
              <a:rPr lang="en-US" sz="1200" b="0" i="0" kern="1200" dirty="0" err="1" smtClean="0">
                <a:solidFill>
                  <a:schemeClr val="tx1"/>
                </a:solidFill>
                <a:effectLst/>
                <a:latin typeface="+mn-lt"/>
                <a:ea typeface="+mn-ea"/>
                <a:cs typeface="+mn-cs"/>
              </a:rPr>
              <a:t>pyo</a:t>
            </a:r>
            <a:r>
              <a:rPr lang="en-US" sz="1200" b="0" i="0" kern="1200" dirty="0" smtClean="0">
                <a:solidFill>
                  <a:schemeClr val="tx1"/>
                </a:solidFill>
                <a:effectLst/>
                <a:latin typeface="+mn-lt"/>
                <a:ea typeface="+mn-ea"/>
                <a:cs typeface="+mn-cs"/>
              </a:rPr>
              <a:t>’ file. Thus, the startup time of a script may be reduced by moving most of its code to a module and having a small bootstrap script that imports that module. It is also possible to name a ‘.</a:t>
            </a:r>
            <a:r>
              <a:rPr lang="en-US" sz="1200" b="0" i="0" kern="1200" dirty="0" err="1" smtClean="0">
                <a:solidFill>
                  <a:schemeClr val="tx1"/>
                </a:solidFill>
                <a:effectLst/>
                <a:latin typeface="+mn-lt"/>
                <a:ea typeface="+mn-ea"/>
                <a:cs typeface="+mn-cs"/>
              </a:rPr>
              <a:t>pyc</a:t>
            </a:r>
            <a:r>
              <a:rPr lang="en-US" sz="1200" b="0" i="0" kern="1200" dirty="0" smtClean="0">
                <a:solidFill>
                  <a:schemeClr val="tx1"/>
                </a:solidFill>
                <a:effectLst/>
                <a:latin typeface="+mn-lt"/>
                <a:ea typeface="+mn-ea"/>
                <a:cs typeface="+mn-cs"/>
              </a:rPr>
              <a:t>’ or ‘.</a:t>
            </a:r>
            <a:r>
              <a:rPr lang="en-US" sz="1200" b="0" i="0" kern="1200" dirty="0" err="1" smtClean="0">
                <a:solidFill>
                  <a:schemeClr val="tx1"/>
                </a:solidFill>
                <a:effectLst/>
                <a:latin typeface="+mn-lt"/>
                <a:ea typeface="+mn-ea"/>
                <a:cs typeface="+mn-cs"/>
              </a:rPr>
              <a:t>pyo</a:t>
            </a:r>
            <a:r>
              <a:rPr lang="en-US" sz="1200" b="0" i="0" kern="1200" dirty="0" smtClean="0">
                <a:solidFill>
                  <a:schemeClr val="tx1"/>
                </a:solidFill>
                <a:effectLst/>
                <a:latin typeface="+mn-lt"/>
                <a:ea typeface="+mn-ea"/>
                <a:cs typeface="+mn-cs"/>
              </a:rPr>
              <a:t>’ file directly on the command line.</a:t>
            </a:r>
          </a:p>
          <a:p>
            <a:endParaRPr lang="en-US" dirty="0"/>
          </a:p>
        </p:txBody>
      </p:sp>
      <p:sp>
        <p:nvSpPr>
          <p:cNvPr id="4" name="Slide Number Placeholder 3"/>
          <p:cNvSpPr>
            <a:spLocks noGrp="1"/>
          </p:cNvSpPr>
          <p:nvPr>
            <p:ph type="sldNum" sz="quarter" idx="10"/>
          </p:nvPr>
        </p:nvSpPr>
        <p:spPr/>
        <p:txBody>
          <a:bodyPr/>
          <a:lstStyle/>
          <a:p>
            <a:fld id="{113F21B8-401E-43E6-9E78-7D4D478A424C}" type="slidenum">
              <a:rPr lang="en-US" smtClean="0"/>
              <a:t>254</a:t>
            </a:fld>
            <a:endParaRPr lang="en-US"/>
          </a:p>
        </p:txBody>
      </p:sp>
    </p:spTree>
    <p:extLst>
      <p:ext uri="{BB962C8B-B14F-4D97-AF65-F5344CB8AC3E}">
        <p14:creationId xmlns:p14="http://schemas.microsoft.com/office/powerpoint/2010/main" val="3176331480"/>
      </p:ext>
    </p:extLst>
  </p:cSld>
  <p:clrMapOvr>
    <a:masterClrMapping/>
  </p:clrMapOvr>
</p:notes>
</file>

<file path=ppt/notesSlides/notesSlide2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257</a:t>
            </a:fld>
            <a:endParaRPr lang="en-US"/>
          </a:p>
        </p:txBody>
      </p:sp>
    </p:spTree>
    <p:extLst>
      <p:ext uri="{BB962C8B-B14F-4D97-AF65-F5344CB8AC3E}">
        <p14:creationId xmlns:p14="http://schemas.microsoft.com/office/powerpoint/2010/main" val="18279014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23</a:t>
            </a:fld>
            <a:endParaRPr lang="en-US"/>
          </a:p>
        </p:txBody>
      </p:sp>
    </p:spTree>
    <p:extLst>
      <p:ext uri="{BB962C8B-B14F-4D97-AF65-F5344CB8AC3E}">
        <p14:creationId xmlns:p14="http://schemas.microsoft.com/office/powerpoint/2010/main" val="28372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pydoc</a:t>
            </a:r>
            <a:endParaRPr lang="en-US" dirty="0" smtClean="0"/>
          </a:p>
          <a:p>
            <a:pPr lvl="1"/>
            <a:r>
              <a:rPr lang="en-US" sz="2000" dirty="0" smtClean="0"/>
              <a:t>Python   lib\pydoc.py </a:t>
            </a:r>
          </a:p>
          <a:p>
            <a:endParaRPr lang="en-US" dirty="0" smtClean="0"/>
          </a:p>
          <a:p>
            <a:endParaRPr lang="en-US" dirty="0" smtClean="0"/>
          </a:p>
          <a:p>
            <a:r>
              <a:rPr lang="en-US" dirty="0" smtClean="0"/>
              <a:t>Help ONLINE :</a:t>
            </a:r>
          </a:p>
          <a:p>
            <a:r>
              <a:rPr lang="en-US" dirty="0" smtClean="0"/>
              <a:t>http://docs.python.org/</a:t>
            </a:r>
          </a:p>
          <a:p>
            <a:r>
              <a:rPr lang="en-US" dirty="0" smtClean="0"/>
              <a:t>http://wiki.python.org/moin/PythonBooks</a:t>
            </a:r>
          </a:p>
          <a:p>
            <a:r>
              <a:rPr lang="en-US" dirty="0" smtClean="0"/>
              <a:t>http://docs.python.org/devguide/</a:t>
            </a:r>
          </a:p>
          <a:p>
            <a:endParaRPr lang="en-US" dirty="0" smtClean="0"/>
          </a:p>
          <a:p>
            <a:r>
              <a:rPr lang="en-US" dirty="0" smtClean="0"/>
              <a:t>Discussion</a:t>
            </a:r>
            <a:r>
              <a:rPr lang="en-US" baseline="0" dirty="0" smtClean="0"/>
              <a:t> Groups &amp; Mail Lists</a:t>
            </a:r>
          </a:p>
          <a:p>
            <a:r>
              <a:rPr lang="en-US" dirty="0" err="1" smtClean="0"/>
              <a:t>comp.lang.python</a:t>
            </a:r>
            <a:endParaRPr lang="en-US" dirty="0" smtClean="0"/>
          </a:p>
          <a:p>
            <a:r>
              <a:rPr lang="en-US" dirty="0" err="1" smtClean="0"/>
              <a:t>comp.lang.python.announce</a:t>
            </a:r>
            <a:endParaRPr lang="en-US" dirty="0" smtClean="0"/>
          </a:p>
          <a:p>
            <a:r>
              <a:rPr lang="en-US" dirty="0" smtClean="0"/>
              <a:t>http://www.python.org/community/lists/</a:t>
            </a:r>
          </a:p>
          <a:p>
            <a:r>
              <a:rPr lang="en-US" dirty="0" smtClean="0"/>
              <a:t>http://groups.google.com/</a:t>
            </a:r>
            <a:endParaRPr lang="en-US" dirty="0"/>
          </a:p>
        </p:txBody>
      </p:sp>
      <p:sp>
        <p:nvSpPr>
          <p:cNvPr id="4" name="Slide Number Placeholder 3"/>
          <p:cNvSpPr>
            <a:spLocks noGrp="1"/>
          </p:cNvSpPr>
          <p:nvPr>
            <p:ph type="sldNum" sz="quarter" idx="10"/>
          </p:nvPr>
        </p:nvSpPr>
        <p:spPr/>
        <p:txBody>
          <a:bodyPr/>
          <a:lstStyle/>
          <a:p>
            <a:fld id="{113F21B8-401E-43E6-9E78-7D4D478A424C}" type="slidenum">
              <a:rPr lang="en-US" smtClean="0"/>
              <a:t>24</a:t>
            </a:fld>
            <a:endParaRPr lang="en-US"/>
          </a:p>
        </p:txBody>
      </p:sp>
    </p:spTree>
    <p:extLst>
      <p:ext uri="{BB962C8B-B14F-4D97-AF65-F5344CB8AC3E}">
        <p14:creationId xmlns:p14="http://schemas.microsoft.com/office/powerpoint/2010/main" val="35308390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25</a:t>
            </a:fld>
            <a:endParaRPr lang="en-US"/>
          </a:p>
        </p:txBody>
      </p:sp>
    </p:spTree>
    <p:extLst>
      <p:ext uri="{BB962C8B-B14F-4D97-AF65-F5344CB8AC3E}">
        <p14:creationId xmlns:p14="http://schemas.microsoft.com/office/powerpoint/2010/main" val="30956301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26</a:t>
            </a:fld>
            <a:endParaRPr lang="en-US"/>
          </a:p>
        </p:txBody>
      </p:sp>
    </p:spTree>
    <p:extLst>
      <p:ext uri="{BB962C8B-B14F-4D97-AF65-F5344CB8AC3E}">
        <p14:creationId xmlns:p14="http://schemas.microsoft.com/office/powerpoint/2010/main" val="11251063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27</a:t>
            </a:fld>
            <a:endParaRPr lang="en-US"/>
          </a:p>
        </p:txBody>
      </p:sp>
    </p:spTree>
    <p:extLst>
      <p:ext uri="{BB962C8B-B14F-4D97-AF65-F5344CB8AC3E}">
        <p14:creationId xmlns:p14="http://schemas.microsoft.com/office/powerpoint/2010/main" val="14707371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28</a:t>
            </a:fld>
            <a:endParaRPr lang="en-US"/>
          </a:p>
        </p:txBody>
      </p:sp>
    </p:spTree>
    <p:extLst>
      <p:ext uri="{BB962C8B-B14F-4D97-AF65-F5344CB8AC3E}">
        <p14:creationId xmlns:p14="http://schemas.microsoft.com/office/powerpoint/2010/main" val="42071775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29</a:t>
            </a:fld>
            <a:endParaRPr lang="en-US"/>
          </a:p>
        </p:txBody>
      </p:sp>
    </p:spTree>
    <p:extLst>
      <p:ext uri="{BB962C8B-B14F-4D97-AF65-F5344CB8AC3E}">
        <p14:creationId xmlns:p14="http://schemas.microsoft.com/office/powerpoint/2010/main" val="34902840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30</a:t>
            </a:fld>
            <a:endParaRPr lang="en-US"/>
          </a:p>
        </p:txBody>
      </p:sp>
    </p:spTree>
    <p:extLst>
      <p:ext uri="{BB962C8B-B14F-4D97-AF65-F5344CB8AC3E}">
        <p14:creationId xmlns:p14="http://schemas.microsoft.com/office/powerpoint/2010/main" val="36140419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smtClean="0">
                <a:hlinkClick r:id="rId3" action="ppaction://hlinkfile" tooltip="xrange"/>
              </a:rPr>
              <a:t>xrange</a:t>
            </a:r>
            <a:r>
              <a:rPr lang="en-US" dirty="0" smtClean="0"/>
              <a:t> type is an immutable sequence which is commonly used for looping. The advantage of the </a:t>
            </a:r>
            <a:r>
              <a:rPr lang="en-US" dirty="0" smtClean="0">
                <a:hlinkClick r:id="rId3" action="ppaction://hlinkfile" tooltip="xrange"/>
              </a:rPr>
              <a:t>xrange</a:t>
            </a:r>
            <a:r>
              <a:rPr lang="en-US" dirty="0" smtClean="0"/>
              <a:t> type is that an </a:t>
            </a:r>
            <a:r>
              <a:rPr lang="en-US" dirty="0" smtClean="0">
                <a:hlinkClick r:id="rId3" action="ppaction://hlinkfile" tooltip="xrange"/>
              </a:rPr>
              <a:t>xrange</a:t>
            </a:r>
            <a:r>
              <a:rPr lang="en-US" dirty="0" smtClean="0"/>
              <a:t> object will always take the same amount of memory, no matter the size of the range it represents. There are no consistent performance advantages.</a:t>
            </a:r>
          </a:p>
          <a:p>
            <a:r>
              <a:rPr lang="en-US" dirty="0" err="1" smtClean="0"/>
              <a:t>XRange</a:t>
            </a:r>
            <a:r>
              <a:rPr lang="en-US" dirty="0" smtClean="0"/>
              <a:t> objects have very little behavior: they only support indexing, iteration, and the </a:t>
            </a:r>
            <a:r>
              <a:rPr lang="en-US" dirty="0" err="1" smtClean="0">
                <a:hlinkClick r:id="rId4" action="ppaction://hlinkfile" tooltip="len"/>
              </a:rPr>
              <a:t>len</a:t>
            </a:r>
            <a:r>
              <a:rPr lang="en-US" dirty="0" smtClean="0">
                <a:hlinkClick r:id="rId4" action="ppaction://hlinkfile" tooltip="len"/>
              </a:rPr>
              <a:t>()</a:t>
            </a:r>
            <a:r>
              <a:rPr lang="en-US" dirty="0" smtClean="0"/>
              <a:t> function.</a:t>
            </a: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113F21B8-401E-43E6-9E78-7D4D478A424C}" type="slidenum">
              <a:rPr lang="en-US" smtClean="0"/>
              <a:t>32</a:t>
            </a:fld>
            <a:endParaRPr lang="en-US"/>
          </a:p>
        </p:txBody>
      </p:sp>
    </p:spTree>
    <p:extLst>
      <p:ext uri="{BB962C8B-B14F-4D97-AF65-F5344CB8AC3E}">
        <p14:creationId xmlns:p14="http://schemas.microsoft.com/office/powerpoint/2010/main" val="23656256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3</a:t>
            </a:fld>
            <a:endParaRPr lang="en-US"/>
          </a:p>
        </p:txBody>
      </p:sp>
    </p:spTree>
    <p:extLst>
      <p:ext uri="{BB962C8B-B14F-4D97-AF65-F5344CB8AC3E}">
        <p14:creationId xmlns:p14="http://schemas.microsoft.com/office/powerpoint/2010/main" val="23340110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s</a:t>
            </a:r>
            <a:r>
              <a:rPr lang="en-US" dirty="0" smtClean="0"/>
              <a:t>='new way'</a:t>
            </a:r>
          </a:p>
          <a:p>
            <a:endParaRPr lang="en-US" dirty="0" smtClean="0"/>
          </a:p>
          <a:p>
            <a:r>
              <a:rPr lang="en-US" dirty="0" smtClean="0"/>
              <a:t>for i in s:</a:t>
            </a:r>
          </a:p>
          <a:p>
            <a:r>
              <a:rPr lang="en-US" dirty="0" smtClean="0"/>
              <a:t> if i == 'w' or i == ' ':</a:t>
            </a:r>
          </a:p>
          <a:p>
            <a:r>
              <a:rPr lang="en-US" dirty="0" smtClean="0"/>
              <a:t>   continue</a:t>
            </a:r>
          </a:p>
          <a:p>
            <a:r>
              <a:rPr lang="en-US" dirty="0" smtClean="0"/>
              <a:t> print i,</a:t>
            </a:r>
          </a:p>
          <a:p>
            <a:endParaRPr lang="en-US" baseline="0" dirty="0" smtClean="0"/>
          </a:p>
          <a:p>
            <a:r>
              <a:rPr lang="en-US" baseline="0" dirty="0" smtClean="0"/>
              <a:t>Ex:</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while True:</a:t>
            </a:r>
          </a:p>
          <a:p>
            <a:r>
              <a:rPr lang="en-US" sz="1200" b="0" i="0" u="none" strike="noStrike" kern="1200" baseline="0" dirty="0" smtClean="0">
                <a:solidFill>
                  <a:schemeClr val="tx1"/>
                </a:solidFill>
                <a:latin typeface="+mn-lt"/>
                <a:ea typeface="+mn-ea"/>
                <a:cs typeface="+mn-cs"/>
              </a:rPr>
              <a:t>s = </a:t>
            </a:r>
            <a:r>
              <a:rPr lang="en-US" sz="1200" b="0" i="0" u="none" strike="noStrike" kern="1200" baseline="0" dirty="0" err="1" smtClean="0">
                <a:solidFill>
                  <a:schemeClr val="tx1"/>
                </a:solidFill>
                <a:latin typeface="+mn-lt"/>
                <a:ea typeface="+mn-ea"/>
                <a:cs typeface="+mn-cs"/>
              </a:rPr>
              <a:t>raw_input</a:t>
            </a:r>
            <a:r>
              <a:rPr lang="en-US" sz="1200" b="0" i="0" u="none" strike="noStrike" kern="1200" baseline="0" dirty="0" smtClean="0">
                <a:solidFill>
                  <a:schemeClr val="tx1"/>
                </a:solidFill>
                <a:latin typeface="+mn-lt"/>
                <a:ea typeface="+mn-ea"/>
                <a:cs typeface="+mn-cs"/>
              </a:rPr>
              <a:t>('Enter something : ')</a:t>
            </a:r>
          </a:p>
          <a:p>
            <a:r>
              <a:rPr lang="en-US" sz="1200" b="0" i="0" u="none" strike="noStrike" kern="1200" baseline="0" dirty="0" smtClean="0">
                <a:solidFill>
                  <a:schemeClr val="tx1"/>
                </a:solidFill>
                <a:latin typeface="+mn-lt"/>
                <a:ea typeface="+mn-ea"/>
                <a:cs typeface="+mn-cs"/>
              </a:rPr>
              <a:t>if s == 'quit':</a:t>
            </a:r>
          </a:p>
          <a:p>
            <a:r>
              <a:rPr lang="en-US" sz="1200" b="0" i="0" u="none" strike="noStrike" kern="1200" baseline="0" dirty="0" smtClean="0">
                <a:solidFill>
                  <a:schemeClr val="tx1"/>
                </a:solidFill>
                <a:latin typeface="+mn-lt"/>
                <a:ea typeface="+mn-ea"/>
                <a:cs typeface="+mn-cs"/>
              </a:rPr>
              <a:t>  break</a:t>
            </a:r>
          </a:p>
          <a:p>
            <a:r>
              <a:rPr lang="en-US" sz="1200" b="0" i="0" u="none" strike="noStrike" kern="1200" baseline="0" dirty="0" smtClean="0">
                <a:solidFill>
                  <a:schemeClr val="tx1"/>
                </a:solidFill>
                <a:latin typeface="+mn-lt"/>
                <a:ea typeface="+mn-ea"/>
                <a:cs typeface="+mn-cs"/>
              </a:rPr>
              <a:t> print 'Length of the string is', </a:t>
            </a:r>
            <a:r>
              <a:rPr lang="en-US" sz="1200" b="0" i="0" u="none" strike="noStrike" kern="1200" baseline="0" dirty="0" err="1" smtClean="0">
                <a:solidFill>
                  <a:schemeClr val="tx1"/>
                </a:solidFill>
                <a:latin typeface="+mn-lt"/>
                <a:ea typeface="+mn-ea"/>
                <a:cs typeface="+mn-cs"/>
              </a:rPr>
              <a:t>len</a:t>
            </a:r>
            <a:r>
              <a:rPr lang="en-US" sz="1200" b="0" i="0" u="none" strike="noStrike" kern="1200" baseline="0" dirty="0" smtClean="0">
                <a:solidFill>
                  <a:schemeClr val="tx1"/>
                </a:solidFill>
                <a:latin typeface="+mn-lt"/>
                <a:ea typeface="+mn-ea"/>
                <a:cs typeface="+mn-cs"/>
              </a:rPr>
              <a:t>(s)</a:t>
            </a:r>
          </a:p>
          <a:p>
            <a:r>
              <a:rPr lang="en-US" sz="1200" b="0" i="0" u="none" strike="noStrike" kern="1200" baseline="0" dirty="0" smtClean="0">
                <a:solidFill>
                  <a:schemeClr val="tx1"/>
                </a:solidFill>
                <a:latin typeface="+mn-lt"/>
                <a:ea typeface="+mn-ea"/>
                <a:cs typeface="+mn-cs"/>
              </a:rPr>
              <a:t>print 'Done'</a:t>
            </a:r>
            <a:endParaRPr lang="en-US" baseline="0" dirty="0" smtClean="0"/>
          </a:p>
          <a:p>
            <a:endParaRPr lang="en-US" dirty="0" smtClean="0"/>
          </a:p>
          <a:p>
            <a:r>
              <a:rPr lang="en-US" dirty="0" smtClean="0"/>
              <a:t>Ex:</a:t>
            </a:r>
          </a:p>
          <a:p>
            <a:r>
              <a:rPr lang="en-US" sz="1200" b="0" i="0" u="none" strike="noStrike" kern="1200" baseline="0" dirty="0" smtClean="0">
                <a:solidFill>
                  <a:schemeClr val="tx1"/>
                </a:solidFill>
                <a:latin typeface="+mn-lt"/>
                <a:ea typeface="+mn-ea"/>
                <a:cs typeface="+mn-cs"/>
              </a:rPr>
              <a:t>while True:</a:t>
            </a:r>
          </a:p>
          <a:p>
            <a:r>
              <a:rPr lang="en-US" sz="1200" b="0" i="0" u="none" strike="noStrike" kern="1200" baseline="0" dirty="0" smtClean="0">
                <a:solidFill>
                  <a:schemeClr val="tx1"/>
                </a:solidFill>
                <a:latin typeface="+mn-lt"/>
                <a:ea typeface="+mn-ea"/>
                <a:cs typeface="+mn-cs"/>
              </a:rPr>
              <a:t>s = </a:t>
            </a:r>
            <a:r>
              <a:rPr lang="en-US" sz="1200" b="0" i="0" u="none" strike="noStrike" kern="1200" baseline="0" dirty="0" err="1" smtClean="0">
                <a:solidFill>
                  <a:schemeClr val="tx1"/>
                </a:solidFill>
                <a:latin typeface="+mn-lt"/>
                <a:ea typeface="+mn-ea"/>
                <a:cs typeface="+mn-cs"/>
              </a:rPr>
              <a:t>raw_input</a:t>
            </a:r>
            <a:r>
              <a:rPr lang="en-US" sz="1200" b="0" i="0" u="none" strike="noStrike" kern="1200" baseline="0" dirty="0" smtClean="0">
                <a:solidFill>
                  <a:schemeClr val="tx1"/>
                </a:solidFill>
                <a:latin typeface="+mn-lt"/>
                <a:ea typeface="+mn-ea"/>
                <a:cs typeface="+mn-cs"/>
              </a:rPr>
              <a:t>('Enter something : ')</a:t>
            </a:r>
          </a:p>
          <a:p>
            <a:r>
              <a:rPr lang="en-US" sz="1200" b="0" i="0" u="none" strike="noStrike" kern="1200" baseline="0" dirty="0" smtClean="0">
                <a:solidFill>
                  <a:schemeClr val="tx1"/>
                </a:solidFill>
                <a:latin typeface="+mn-lt"/>
                <a:ea typeface="+mn-ea"/>
                <a:cs typeface="+mn-cs"/>
              </a:rPr>
              <a:t>if s == 'quit':</a:t>
            </a:r>
          </a:p>
          <a:p>
            <a:r>
              <a:rPr lang="en-US" sz="1200" b="0" i="0" u="none" strike="noStrike" kern="1200" baseline="0" dirty="0" smtClean="0">
                <a:solidFill>
                  <a:schemeClr val="tx1"/>
                </a:solidFill>
                <a:latin typeface="+mn-lt"/>
                <a:ea typeface="+mn-ea"/>
                <a:cs typeface="+mn-cs"/>
              </a:rPr>
              <a:t>break</a:t>
            </a:r>
          </a:p>
          <a:p>
            <a:r>
              <a:rPr lang="en-US" sz="1200" b="0" i="0" u="none" strike="noStrike" kern="1200" baseline="0" dirty="0" smtClean="0">
                <a:solidFill>
                  <a:schemeClr val="tx1"/>
                </a:solidFill>
                <a:latin typeface="+mn-lt"/>
                <a:ea typeface="+mn-ea"/>
                <a:cs typeface="+mn-cs"/>
              </a:rPr>
              <a:t>if </a:t>
            </a:r>
            <a:r>
              <a:rPr lang="en-US" sz="1200" b="0" i="0" u="none" strike="noStrike" kern="1200" baseline="0" dirty="0" err="1" smtClean="0">
                <a:solidFill>
                  <a:schemeClr val="tx1"/>
                </a:solidFill>
                <a:latin typeface="+mn-lt"/>
                <a:ea typeface="+mn-ea"/>
                <a:cs typeface="+mn-cs"/>
              </a:rPr>
              <a:t>len</a:t>
            </a:r>
            <a:r>
              <a:rPr lang="en-US" sz="1200" b="0" i="0" u="none" strike="noStrike" kern="1200" baseline="0" dirty="0" smtClean="0">
                <a:solidFill>
                  <a:schemeClr val="tx1"/>
                </a:solidFill>
                <a:latin typeface="+mn-lt"/>
                <a:ea typeface="+mn-ea"/>
                <a:cs typeface="+mn-cs"/>
              </a:rPr>
              <a:t>(s) &lt; 3:</a:t>
            </a:r>
          </a:p>
          <a:p>
            <a:r>
              <a:rPr lang="en-US" sz="1200" b="0" i="0" u="none" strike="noStrike" kern="1200" baseline="0" dirty="0" smtClean="0">
                <a:solidFill>
                  <a:schemeClr val="tx1"/>
                </a:solidFill>
                <a:latin typeface="+mn-lt"/>
                <a:ea typeface="+mn-ea"/>
                <a:cs typeface="+mn-cs"/>
              </a:rPr>
              <a:t>continue</a:t>
            </a:r>
          </a:p>
          <a:p>
            <a:r>
              <a:rPr lang="en-US" sz="1200" b="0" i="0" u="none" strike="noStrike" kern="1200" baseline="0" dirty="0" smtClean="0">
                <a:solidFill>
                  <a:schemeClr val="tx1"/>
                </a:solidFill>
                <a:latin typeface="+mn-lt"/>
                <a:ea typeface="+mn-ea"/>
                <a:cs typeface="+mn-cs"/>
              </a:rPr>
              <a:t>print 'Input is of sufficient length'</a:t>
            </a:r>
          </a:p>
          <a:p>
            <a:r>
              <a:rPr lang="en-US" sz="1200" b="0" i="0" u="none" strike="noStrike" kern="1200" baseline="0" dirty="0" smtClean="0">
                <a:solidFill>
                  <a:schemeClr val="tx1"/>
                </a:solidFill>
                <a:latin typeface="+mn-lt"/>
                <a:ea typeface="+mn-ea"/>
                <a:cs typeface="+mn-cs"/>
              </a:rPr>
              <a:t># Do other kinds of processing here...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113F21B8-401E-43E6-9E78-7D4D478A424C}" type="slidenum">
              <a:rPr lang="en-US" smtClean="0"/>
              <a:t>33</a:t>
            </a:fld>
            <a:endParaRPr lang="en-US"/>
          </a:p>
        </p:txBody>
      </p:sp>
    </p:spTree>
    <p:extLst>
      <p:ext uri="{BB962C8B-B14F-4D97-AF65-F5344CB8AC3E}">
        <p14:creationId xmlns:p14="http://schemas.microsoft.com/office/powerpoint/2010/main" val="42374278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34</a:t>
            </a:fld>
            <a:endParaRPr lang="en-US"/>
          </a:p>
        </p:txBody>
      </p:sp>
    </p:spTree>
    <p:extLst>
      <p:ext uri="{BB962C8B-B14F-4D97-AF65-F5344CB8AC3E}">
        <p14:creationId xmlns:p14="http://schemas.microsoft.com/office/powerpoint/2010/main" val="3245059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35</a:t>
            </a:fld>
            <a:endParaRPr lang="en-US"/>
          </a:p>
        </p:txBody>
      </p:sp>
    </p:spTree>
    <p:extLst>
      <p:ext uri="{BB962C8B-B14F-4D97-AF65-F5344CB8AC3E}">
        <p14:creationId xmlns:p14="http://schemas.microsoft.com/office/powerpoint/2010/main" val="32419798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Str.rjust</a:t>
            </a:r>
            <a:r>
              <a:rPr lang="en-US" dirty="0" smtClean="0"/>
              <a:t>()</a:t>
            </a:r>
          </a:p>
          <a:p>
            <a:r>
              <a:rPr lang="en-US" dirty="0" err="1" smtClean="0"/>
              <a:t>Str.ljust</a:t>
            </a:r>
            <a:r>
              <a:rPr lang="en-US" dirty="0" smtClean="0"/>
              <a:t>()</a:t>
            </a:r>
          </a:p>
          <a:p>
            <a:r>
              <a:rPr lang="en-US" dirty="0" err="1" smtClean="0"/>
              <a:t>Str.centre</a:t>
            </a:r>
            <a:r>
              <a:rPr lang="en-US" dirty="0" smtClean="0"/>
              <a:t>()</a:t>
            </a:r>
          </a:p>
          <a:p>
            <a:r>
              <a:rPr lang="en-US" dirty="0" err="1" smtClean="0"/>
              <a:t>Str.zfill</a:t>
            </a:r>
            <a:r>
              <a:rPr lang="en-US" dirty="0" smtClean="0"/>
              <a:t>()</a:t>
            </a:r>
          </a:p>
          <a:p>
            <a:endParaRPr lang="en-US" dirty="0" smtClean="0"/>
          </a:p>
          <a:p>
            <a:r>
              <a:rPr lang="en-US" sz="1200" b="1" kern="1200" dirty="0" smtClean="0">
                <a:solidFill>
                  <a:schemeClr val="tx1"/>
                </a:solidFill>
                <a:effectLst/>
                <a:latin typeface="+mn-lt"/>
                <a:ea typeface="+mn-ea"/>
                <a:cs typeface="+mn-cs"/>
              </a:rPr>
              <a:t>for</a:t>
            </a:r>
            <a:r>
              <a:rPr lang="en-US" dirty="0" smtClean="0"/>
              <a:t> x </a:t>
            </a:r>
            <a:r>
              <a:rPr lang="en-US" sz="1200" b="1" kern="1200" dirty="0" smtClean="0">
                <a:solidFill>
                  <a:schemeClr val="tx1"/>
                </a:solidFill>
                <a:effectLst/>
                <a:latin typeface="+mn-lt"/>
                <a:ea typeface="+mn-ea"/>
                <a:cs typeface="+mn-cs"/>
              </a:rPr>
              <a:t>in</a:t>
            </a:r>
            <a:r>
              <a:rPr lang="en-US" dirty="0" smtClean="0"/>
              <a:t> </a:t>
            </a:r>
            <a:r>
              <a:rPr lang="en-US" sz="1200" kern="1200" dirty="0" smtClean="0">
                <a:solidFill>
                  <a:schemeClr val="tx1"/>
                </a:solidFill>
                <a:effectLst/>
                <a:latin typeface="+mn-lt"/>
                <a:ea typeface="+mn-ea"/>
                <a:cs typeface="+mn-cs"/>
              </a:rPr>
              <a:t>range</a:t>
            </a:r>
            <a:r>
              <a:rPr lang="en-US" dirty="0" smtClean="0"/>
              <a:t>(</a:t>
            </a:r>
            <a:r>
              <a:rPr lang="en-US" sz="1200" kern="1200" dirty="0" smtClean="0">
                <a:solidFill>
                  <a:schemeClr val="tx1"/>
                </a:solidFill>
                <a:effectLst/>
                <a:latin typeface="+mn-lt"/>
                <a:ea typeface="+mn-ea"/>
                <a:cs typeface="+mn-cs"/>
              </a:rPr>
              <a:t>1</a:t>
            </a:r>
            <a:r>
              <a:rPr lang="en-US" dirty="0" smtClean="0"/>
              <a:t>, </a:t>
            </a:r>
            <a:r>
              <a:rPr lang="en-US" sz="1200" kern="1200" dirty="0" smtClean="0">
                <a:solidFill>
                  <a:schemeClr val="tx1"/>
                </a:solidFill>
                <a:effectLst/>
                <a:latin typeface="+mn-lt"/>
                <a:ea typeface="+mn-ea"/>
                <a:cs typeface="+mn-cs"/>
              </a:rPr>
              <a:t>11</a:t>
            </a:r>
            <a:r>
              <a:rPr lang="en-US" dirty="0" smtClean="0"/>
              <a:t>): </a:t>
            </a:r>
            <a:endParaRPr lang="en-US" sz="1200" b="1" kern="1200" dirty="0" smtClean="0">
              <a:solidFill>
                <a:schemeClr val="tx1"/>
              </a:solidFill>
              <a:effectLst/>
              <a:latin typeface="+mn-lt"/>
              <a:ea typeface="+mn-ea"/>
              <a:cs typeface="+mn-cs"/>
            </a:endParaRPr>
          </a:p>
          <a:p>
            <a:r>
              <a:rPr lang="en-US" sz="1200" b="1" kern="1200" baseline="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print</a:t>
            </a:r>
            <a:r>
              <a:rPr lang="en-US" dirty="0" smtClean="0"/>
              <a:t> </a:t>
            </a:r>
            <a:r>
              <a:rPr lang="en-US" sz="1200" kern="1200" dirty="0" err="1" smtClean="0">
                <a:solidFill>
                  <a:schemeClr val="tx1"/>
                </a:solidFill>
                <a:effectLst/>
                <a:latin typeface="+mn-lt"/>
                <a:ea typeface="+mn-ea"/>
                <a:cs typeface="+mn-cs"/>
              </a:rPr>
              <a:t>repr</a:t>
            </a:r>
            <a:r>
              <a:rPr lang="en-US" dirty="0" smtClean="0"/>
              <a:t>(x)</a:t>
            </a:r>
            <a:r>
              <a:rPr lang="en-US" sz="1200" kern="1200" dirty="0" smtClean="0">
                <a:solidFill>
                  <a:schemeClr val="tx1"/>
                </a:solidFill>
                <a:effectLst/>
                <a:latin typeface="+mn-lt"/>
                <a:ea typeface="+mn-ea"/>
                <a:cs typeface="+mn-cs"/>
              </a:rPr>
              <a:t>.</a:t>
            </a:r>
            <a:r>
              <a:rPr lang="en-US" dirty="0" err="1" smtClean="0"/>
              <a:t>rjust</a:t>
            </a:r>
            <a:r>
              <a:rPr lang="en-US" dirty="0" smtClean="0"/>
              <a:t>(</a:t>
            </a:r>
            <a:r>
              <a:rPr lang="en-US" sz="1200" kern="1200" dirty="0" smtClean="0">
                <a:solidFill>
                  <a:schemeClr val="tx1"/>
                </a:solidFill>
                <a:effectLst/>
                <a:latin typeface="+mn-lt"/>
                <a:ea typeface="+mn-ea"/>
                <a:cs typeface="+mn-cs"/>
              </a:rPr>
              <a:t>2</a:t>
            </a:r>
            <a:r>
              <a:rPr lang="en-US" dirty="0" smtClean="0"/>
              <a:t>), </a:t>
            </a:r>
            <a:r>
              <a:rPr lang="en-US" sz="1200" kern="1200" dirty="0" err="1" smtClean="0">
                <a:solidFill>
                  <a:schemeClr val="tx1"/>
                </a:solidFill>
                <a:effectLst/>
                <a:latin typeface="+mn-lt"/>
                <a:ea typeface="+mn-ea"/>
                <a:cs typeface="+mn-cs"/>
              </a:rPr>
              <a:t>repr</a:t>
            </a:r>
            <a:r>
              <a:rPr lang="en-US" dirty="0" smtClean="0"/>
              <a:t>(x</a:t>
            </a:r>
            <a:r>
              <a:rPr lang="en-US" sz="1200" kern="1200" dirty="0" smtClean="0">
                <a:solidFill>
                  <a:schemeClr val="tx1"/>
                </a:solidFill>
                <a:effectLst/>
                <a:latin typeface="+mn-lt"/>
                <a:ea typeface="+mn-ea"/>
                <a:cs typeface="+mn-cs"/>
              </a:rPr>
              <a:t>*</a:t>
            </a:r>
            <a:r>
              <a:rPr lang="en-US" dirty="0" smtClean="0"/>
              <a:t>x)</a:t>
            </a:r>
            <a:r>
              <a:rPr lang="en-US" sz="1200" kern="1200" dirty="0" smtClean="0">
                <a:solidFill>
                  <a:schemeClr val="tx1"/>
                </a:solidFill>
                <a:effectLst/>
                <a:latin typeface="+mn-lt"/>
                <a:ea typeface="+mn-ea"/>
                <a:cs typeface="+mn-cs"/>
              </a:rPr>
              <a:t>.</a:t>
            </a:r>
            <a:r>
              <a:rPr lang="en-US" dirty="0" err="1" smtClean="0"/>
              <a:t>rjust</a:t>
            </a:r>
            <a:r>
              <a:rPr lang="en-US" dirty="0" smtClean="0"/>
              <a:t>(</a:t>
            </a:r>
            <a:r>
              <a:rPr lang="en-US" sz="1200" kern="1200" dirty="0" smtClean="0">
                <a:solidFill>
                  <a:schemeClr val="tx1"/>
                </a:solidFill>
                <a:effectLst/>
                <a:latin typeface="+mn-lt"/>
                <a:ea typeface="+mn-ea"/>
                <a:cs typeface="+mn-cs"/>
              </a:rPr>
              <a:t>3</a:t>
            </a:r>
            <a:r>
              <a:rPr lang="en-US" dirty="0" smtClean="0"/>
              <a:t>), </a:t>
            </a:r>
          </a:p>
          <a:p>
            <a:r>
              <a:rPr lang="en-US" sz="1200" b="1" kern="1200" baseline="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print</a:t>
            </a:r>
            <a:r>
              <a:rPr lang="en-US" dirty="0" smtClean="0"/>
              <a:t> </a:t>
            </a:r>
            <a:r>
              <a:rPr lang="en-US" sz="1200" kern="1200" dirty="0" err="1" smtClean="0">
                <a:solidFill>
                  <a:schemeClr val="tx1"/>
                </a:solidFill>
                <a:effectLst/>
                <a:latin typeface="+mn-lt"/>
                <a:ea typeface="+mn-ea"/>
                <a:cs typeface="+mn-cs"/>
              </a:rPr>
              <a:t>repr</a:t>
            </a:r>
            <a:r>
              <a:rPr lang="en-US" dirty="0" smtClean="0"/>
              <a:t>(x</a:t>
            </a:r>
            <a:r>
              <a:rPr lang="en-US" sz="1200" kern="1200" dirty="0" smtClean="0">
                <a:solidFill>
                  <a:schemeClr val="tx1"/>
                </a:solidFill>
                <a:effectLst/>
                <a:latin typeface="+mn-lt"/>
                <a:ea typeface="+mn-ea"/>
                <a:cs typeface="+mn-cs"/>
              </a:rPr>
              <a:t>*</a:t>
            </a:r>
            <a:r>
              <a:rPr lang="en-US" dirty="0" smtClean="0"/>
              <a:t>x</a:t>
            </a:r>
            <a:r>
              <a:rPr lang="en-US" sz="1200" kern="1200" dirty="0" smtClean="0">
                <a:solidFill>
                  <a:schemeClr val="tx1"/>
                </a:solidFill>
                <a:effectLst/>
                <a:latin typeface="+mn-lt"/>
                <a:ea typeface="+mn-ea"/>
                <a:cs typeface="+mn-cs"/>
              </a:rPr>
              <a:t>*</a:t>
            </a:r>
            <a:r>
              <a:rPr lang="en-US" dirty="0" smtClean="0"/>
              <a:t>x)</a:t>
            </a:r>
            <a:r>
              <a:rPr lang="en-US" sz="1200" kern="1200" dirty="0" smtClean="0">
                <a:solidFill>
                  <a:schemeClr val="tx1"/>
                </a:solidFill>
                <a:effectLst/>
                <a:latin typeface="+mn-lt"/>
                <a:ea typeface="+mn-ea"/>
                <a:cs typeface="+mn-cs"/>
              </a:rPr>
              <a:t>.</a:t>
            </a:r>
            <a:r>
              <a:rPr lang="en-US" dirty="0" err="1" smtClean="0"/>
              <a:t>rjust</a:t>
            </a:r>
            <a:r>
              <a:rPr lang="en-US" dirty="0" smtClean="0"/>
              <a:t>(</a:t>
            </a:r>
            <a:r>
              <a:rPr lang="en-US" sz="1200" kern="1200" dirty="0" smtClean="0">
                <a:solidFill>
                  <a:schemeClr val="tx1"/>
                </a:solidFill>
                <a:effectLst/>
                <a:latin typeface="+mn-lt"/>
                <a:ea typeface="+mn-ea"/>
                <a:cs typeface="+mn-cs"/>
              </a:rPr>
              <a:t>4</a:t>
            </a:r>
            <a:r>
              <a:rPr lang="en-US" dirty="0" smtClean="0"/>
              <a:t>)</a:t>
            </a:r>
          </a:p>
          <a:p>
            <a:endParaRPr lang="en-US" dirty="0"/>
          </a:p>
        </p:txBody>
      </p:sp>
      <p:sp>
        <p:nvSpPr>
          <p:cNvPr id="4" name="Slide Number Placeholder 3"/>
          <p:cNvSpPr>
            <a:spLocks noGrp="1"/>
          </p:cNvSpPr>
          <p:nvPr>
            <p:ph type="sldNum" sz="quarter" idx="10"/>
          </p:nvPr>
        </p:nvSpPr>
        <p:spPr/>
        <p:txBody>
          <a:bodyPr/>
          <a:lstStyle/>
          <a:p>
            <a:fld id="{113F21B8-401E-43E6-9E78-7D4D478A424C}" type="slidenum">
              <a:rPr lang="en-US" smtClean="0"/>
              <a:t>36</a:t>
            </a:fld>
            <a:endParaRPr lang="en-US"/>
          </a:p>
        </p:txBody>
      </p:sp>
    </p:spTree>
    <p:extLst>
      <p:ext uri="{BB962C8B-B14F-4D97-AF65-F5344CB8AC3E}">
        <p14:creationId xmlns:p14="http://schemas.microsoft.com/office/powerpoint/2010/main" val="20409233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Text=“hello world of </a:t>
            </a:r>
            <a:r>
              <a:rPr lang="en-US" dirty="0" err="1" smtClean="0"/>
              <a:t>unix</a:t>
            </a:r>
            <a:r>
              <a:rPr lang="en-US" dirty="0" smtClean="0"/>
              <a:t>”</a:t>
            </a:r>
          </a:p>
          <a:p>
            <a:r>
              <a:rPr lang="en-US" dirty="0" err="1" smtClean="0"/>
              <a:t>Text.split</a:t>
            </a:r>
            <a:r>
              <a:rPr lang="en-US" dirty="0" smtClean="0"/>
              <a:t>(“ ”,</a:t>
            </a:r>
            <a:r>
              <a:rPr lang="en-US" dirty="0" err="1" smtClean="0"/>
              <a:t>maxsplit</a:t>
            </a:r>
            <a:r>
              <a:rPr lang="en-US" dirty="0" smtClean="0"/>
              <a:t>=1)</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Text.rsplit</a:t>
            </a:r>
            <a:r>
              <a:rPr lang="en-US" dirty="0" smtClean="0"/>
              <a:t>(“ ”,</a:t>
            </a:r>
            <a:r>
              <a:rPr lang="en-US" dirty="0" err="1" smtClean="0"/>
              <a:t>maxsplit</a:t>
            </a:r>
            <a:r>
              <a:rPr lang="en-US" dirty="0" smtClean="0"/>
              <a:t>=1)</a:t>
            </a:r>
          </a:p>
        </p:txBody>
      </p:sp>
      <p:sp>
        <p:nvSpPr>
          <p:cNvPr id="4" name="Slide Number Placeholder 3"/>
          <p:cNvSpPr>
            <a:spLocks noGrp="1"/>
          </p:cNvSpPr>
          <p:nvPr>
            <p:ph type="sldNum" sz="quarter" idx="10"/>
          </p:nvPr>
        </p:nvSpPr>
        <p:spPr/>
        <p:txBody>
          <a:bodyPr/>
          <a:lstStyle/>
          <a:p>
            <a:fld id="{113F21B8-401E-43E6-9E78-7D4D478A424C}" type="slidenum">
              <a:rPr lang="en-US" smtClean="0"/>
              <a:t>37</a:t>
            </a:fld>
            <a:endParaRPr lang="en-US"/>
          </a:p>
        </p:txBody>
      </p:sp>
    </p:spTree>
    <p:extLst>
      <p:ext uri="{BB962C8B-B14F-4D97-AF65-F5344CB8AC3E}">
        <p14:creationId xmlns:p14="http://schemas.microsoft.com/office/powerpoint/2010/main" val="3099141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38</a:t>
            </a:fld>
            <a:endParaRPr lang="en-US"/>
          </a:p>
        </p:txBody>
      </p:sp>
    </p:spTree>
    <p:extLst>
      <p:ext uri="{BB962C8B-B14F-4D97-AF65-F5344CB8AC3E}">
        <p14:creationId xmlns:p14="http://schemas.microsoft.com/office/powerpoint/2010/main" val="382199330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age = 22</a:t>
            </a:r>
          </a:p>
          <a:p>
            <a:r>
              <a:rPr lang="en-US" sz="1200" b="0" i="0" u="none" strike="noStrike" kern="1200" baseline="0" dirty="0" smtClean="0">
                <a:solidFill>
                  <a:schemeClr val="tx1"/>
                </a:solidFill>
                <a:latin typeface="+mn-lt"/>
                <a:ea typeface="+mn-ea"/>
                <a:cs typeface="+mn-cs"/>
              </a:rPr>
              <a:t>name = '</a:t>
            </a:r>
            <a:r>
              <a:rPr lang="en-US" sz="1200" b="0" i="0" u="none" strike="noStrike" kern="1200" baseline="0" dirty="0" err="1" smtClean="0">
                <a:solidFill>
                  <a:schemeClr val="tx1"/>
                </a:solidFill>
                <a:latin typeface="+mn-lt"/>
                <a:ea typeface="+mn-ea"/>
                <a:cs typeface="+mn-cs"/>
              </a:rPr>
              <a:t>Swaroop</a:t>
            </a:r>
            <a:r>
              <a:rPr lang="en-US" sz="1200" b="0" i="0" u="none" strike="noStrike" kern="1200" baseline="0" dirty="0" smtClean="0">
                <a:solidFill>
                  <a:schemeClr val="tx1"/>
                </a:solidFill>
                <a:latin typeface="+mn-lt"/>
                <a:ea typeface="+mn-ea"/>
                <a:cs typeface="+mn-cs"/>
              </a:rPr>
              <a:t>'</a:t>
            </a:r>
          </a:p>
          <a:p>
            <a:r>
              <a:rPr lang="en-US" sz="1200" b="0" i="0" u="none" strike="noStrike" kern="1200" baseline="0" dirty="0" smtClean="0">
                <a:solidFill>
                  <a:schemeClr val="tx1"/>
                </a:solidFill>
                <a:latin typeface="+mn-lt"/>
                <a:ea typeface="+mn-ea"/>
                <a:cs typeface="+mn-cs"/>
              </a:rPr>
              <a:t>print '%s is %d years old' % (name, age)</a:t>
            </a:r>
          </a:p>
          <a:p>
            <a:r>
              <a:rPr lang="en-US" sz="1200" b="0" i="0" u="none" strike="noStrike" kern="1200" baseline="0" dirty="0" smtClean="0">
                <a:solidFill>
                  <a:schemeClr val="tx1"/>
                </a:solidFill>
                <a:latin typeface="+mn-lt"/>
                <a:ea typeface="+mn-ea"/>
                <a:cs typeface="+mn-cs"/>
              </a:rPr>
              <a:t>print 'Why is %s playing with that python?' % name</a:t>
            </a:r>
            <a:endParaRPr lang="en-US" dirty="0"/>
          </a:p>
        </p:txBody>
      </p:sp>
      <p:sp>
        <p:nvSpPr>
          <p:cNvPr id="4" name="Slide Number Placeholder 3"/>
          <p:cNvSpPr>
            <a:spLocks noGrp="1"/>
          </p:cNvSpPr>
          <p:nvPr>
            <p:ph type="sldNum" sz="quarter" idx="10"/>
          </p:nvPr>
        </p:nvSpPr>
        <p:spPr/>
        <p:txBody>
          <a:bodyPr/>
          <a:lstStyle/>
          <a:p>
            <a:fld id="{113F21B8-401E-43E6-9E78-7D4D478A424C}" type="slidenum">
              <a:rPr lang="en-US" smtClean="0"/>
              <a:t>39</a:t>
            </a:fld>
            <a:endParaRPr lang="en-US"/>
          </a:p>
        </p:txBody>
      </p:sp>
    </p:spTree>
    <p:extLst>
      <p:ext uri="{BB962C8B-B14F-4D97-AF65-F5344CB8AC3E}">
        <p14:creationId xmlns:p14="http://schemas.microsoft.com/office/powerpoint/2010/main" val="237039821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40</a:t>
            </a:fld>
            <a:endParaRPr lang="en-US"/>
          </a:p>
        </p:txBody>
      </p:sp>
    </p:spTree>
    <p:extLst>
      <p:ext uri="{BB962C8B-B14F-4D97-AF65-F5344CB8AC3E}">
        <p14:creationId xmlns:p14="http://schemas.microsoft.com/office/powerpoint/2010/main" val="1147067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 time</a:t>
            </a:r>
          </a:p>
          <a:p>
            <a:r>
              <a:rPr lang="en-US" dirty="0" smtClean="0"/>
              <a:t>a = </a:t>
            </a:r>
            <a:r>
              <a:rPr lang="en-US" dirty="0" err="1" smtClean="0"/>
              <a:t>time.localtime</a:t>
            </a:r>
            <a:r>
              <a:rPr lang="en-US" dirty="0" smtClean="0"/>
              <a:t>()</a:t>
            </a:r>
          </a:p>
          <a:p>
            <a:endParaRPr lang="en-US" dirty="0"/>
          </a:p>
        </p:txBody>
      </p:sp>
      <p:sp>
        <p:nvSpPr>
          <p:cNvPr id="4" name="Slide Number Placeholder 3"/>
          <p:cNvSpPr>
            <a:spLocks noGrp="1"/>
          </p:cNvSpPr>
          <p:nvPr>
            <p:ph type="sldNum" sz="quarter" idx="10"/>
          </p:nvPr>
        </p:nvSpPr>
        <p:spPr/>
        <p:txBody>
          <a:bodyPr/>
          <a:lstStyle/>
          <a:p>
            <a:fld id="{113F21B8-401E-43E6-9E78-7D4D478A424C}" type="slidenum">
              <a:rPr lang="en-US" smtClean="0"/>
              <a:t>41</a:t>
            </a:fld>
            <a:endParaRPr lang="en-US"/>
          </a:p>
        </p:txBody>
      </p:sp>
    </p:spTree>
    <p:extLst>
      <p:ext uri="{BB962C8B-B14F-4D97-AF65-F5344CB8AC3E}">
        <p14:creationId xmlns:p14="http://schemas.microsoft.com/office/powerpoint/2010/main" val="76630939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44</a:t>
            </a:fld>
            <a:endParaRPr lang="en-US"/>
          </a:p>
        </p:txBody>
      </p:sp>
    </p:spTree>
    <p:extLst>
      <p:ext uri="{BB962C8B-B14F-4D97-AF65-F5344CB8AC3E}">
        <p14:creationId xmlns:p14="http://schemas.microsoft.com/office/powerpoint/2010/main" val="16941000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4</a:t>
            </a:fld>
            <a:endParaRPr lang="en-US"/>
          </a:p>
        </p:txBody>
      </p:sp>
    </p:spTree>
    <p:extLst>
      <p:ext uri="{BB962C8B-B14F-4D97-AF65-F5344CB8AC3E}">
        <p14:creationId xmlns:p14="http://schemas.microsoft.com/office/powerpoint/2010/main" val="353296410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45</a:t>
            </a:fld>
            <a:endParaRPr lang="en-US"/>
          </a:p>
        </p:txBody>
      </p:sp>
    </p:spTree>
    <p:extLst>
      <p:ext uri="{BB962C8B-B14F-4D97-AF65-F5344CB8AC3E}">
        <p14:creationId xmlns:p14="http://schemas.microsoft.com/office/powerpoint/2010/main" val="317566928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46</a:t>
            </a:fld>
            <a:endParaRPr lang="en-US"/>
          </a:p>
        </p:txBody>
      </p:sp>
    </p:spTree>
    <p:extLst>
      <p:ext uri="{BB962C8B-B14F-4D97-AF65-F5344CB8AC3E}">
        <p14:creationId xmlns:p14="http://schemas.microsoft.com/office/powerpoint/2010/main" val="420658287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47</a:t>
            </a:fld>
            <a:endParaRPr lang="en-US"/>
          </a:p>
        </p:txBody>
      </p:sp>
    </p:spTree>
    <p:extLst>
      <p:ext uri="{BB962C8B-B14F-4D97-AF65-F5344CB8AC3E}">
        <p14:creationId xmlns:p14="http://schemas.microsoft.com/office/powerpoint/2010/main" val="344009106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48</a:t>
            </a:fld>
            <a:endParaRPr lang="en-US"/>
          </a:p>
        </p:txBody>
      </p:sp>
    </p:spTree>
    <p:extLst>
      <p:ext uri="{BB962C8B-B14F-4D97-AF65-F5344CB8AC3E}">
        <p14:creationId xmlns:p14="http://schemas.microsoft.com/office/powerpoint/2010/main" val="285050029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49</a:t>
            </a:fld>
            <a:endParaRPr lang="en-US"/>
          </a:p>
        </p:txBody>
      </p:sp>
    </p:spTree>
    <p:extLst>
      <p:ext uri="{BB962C8B-B14F-4D97-AF65-F5344CB8AC3E}">
        <p14:creationId xmlns:p14="http://schemas.microsoft.com/office/powerpoint/2010/main" val="309588586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50</a:t>
            </a:fld>
            <a:endParaRPr lang="en-US"/>
          </a:p>
        </p:txBody>
      </p:sp>
    </p:spTree>
    <p:extLst>
      <p:ext uri="{BB962C8B-B14F-4D97-AF65-F5344CB8AC3E}">
        <p14:creationId xmlns:p14="http://schemas.microsoft.com/office/powerpoint/2010/main" val="250537257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51</a:t>
            </a:fld>
            <a:endParaRPr lang="en-US"/>
          </a:p>
        </p:txBody>
      </p:sp>
    </p:spTree>
    <p:extLst>
      <p:ext uri="{BB962C8B-B14F-4D97-AF65-F5344CB8AC3E}">
        <p14:creationId xmlns:p14="http://schemas.microsoft.com/office/powerpoint/2010/main" val="128884606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52</a:t>
            </a:fld>
            <a:endParaRPr lang="en-US"/>
          </a:p>
        </p:txBody>
      </p:sp>
    </p:spTree>
    <p:extLst>
      <p:ext uri="{BB962C8B-B14F-4D97-AF65-F5344CB8AC3E}">
        <p14:creationId xmlns:p14="http://schemas.microsoft.com/office/powerpoint/2010/main" val="121089059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53</a:t>
            </a:fld>
            <a:endParaRPr lang="en-US"/>
          </a:p>
        </p:txBody>
      </p:sp>
    </p:spTree>
    <p:extLst>
      <p:ext uri="{BB962C8B-B14F-4D97-AF65-F5344CB8AC3E}">
        <p14:creationId xmlns:p14="http://schemas.microsoft.com/office/powerpoint/2010/main" val="154968948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54</a:t>
            </a:fld>
            <a:endParaRPr lang="en-US"/>
          </a:p>
        </p:txBody>
      </p:sp>
    </p:spTree>
    <p:extLst>
      <p:ext uri="{BB962C8B-B14F-4D97-AF65-F5344CB8AC3E}">
        <p14:creationId xmlns:p14="http://schemas.microsoft.com/office/powerpoint/2010/main" val="21992994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Remember, all this is always available wherever Python is installed. </a:t>
            </a:r>
          </a:p>
          <a:p>
            <a:r>
              <a:rPr lang="en-US" sz="1200" b="0" i="0" u="none" strike="noStrike" kern="1200" baseline="0" dirty="0" smtClean="0">
                <a:solidFill>
                  <a:schemeClr val="tx1"/>
                </a:solidFill>
                <a:latin typeface="+mn-lt"/>
                <a:ea typeface="+mn-ea"/>
                <a:cs typeface="+mn-cs"/>
              </a:rPr>
              <a:t>This is called the 'Batteries Included' philosophy of Python.</a:t>
            </a:r>
          </a:p>
          <a:p>
            <a:r>
              <a:rPr lang="en-US" sz="1200" b="0" i="0" u="none" strike="noStrike" kern="1200" baseline="0" dirty="0" smtClean="0">
                <a:solidFill>
                  <a:schemeClr val="tx1"/>
                </a:solidFill>
                <a:latin typeface="+mn-lt"/>
                <a:ea typeface="+mn-ea"/>
                <a:cs typeface="+mn-cs"/>
              </a:rPr>
              <a:t>Besides, the standard library, there are various other high-quality libraries</a:t>
            </a:r>
          </a:p>
          <a:p>
            <a:r>
              <a:rPr lang="en-US" sz="1200" b="0" i="0" u="none" strike="noStrike" kern="1200" baseline="0" dirty="0" smtClean="0">
                <a:solidFill>
                  <a:schemeClr val="tx1"/>
                </a:solidFill>
                <a:latin typeface="+mn-lt"/>
                <a:ea typeface="+mn-ea"/>
                <a:cs typeface="+mn-cs"/>
              </a:rPr>
              <a:t>such as </a:t>
            </a:r>
          </a:p>
          <a:p>
            <a:r>
              <a:rPr lang="en-US" sz="1200" b="0" i="0" u="none" strike="noStrike" kern="1200" baseline="0" dirty="0" err="1" smtClean="0">
                <a:solidFill>
                  <a:schemeClr val="tx1"/>
                </a:solidFill>
                <a:latin typeface="+mn-lt"/>
                <a:ea typeface="+mn-ea"/>
                <a:cs typeface="+mn-cs"/>
              </a:rPr>
              <a:t>wxPython</a:t>
            </a:r>
            <a:r>
              <a:rPr lang="en-US" sz="1200" b="0" i="0" u="none" strike="noStrike" kern="1200" baseline="0" dirty="0" smtClean="0">
                <a:solidFill>
                  <a:schemeClr val="tx1"/>
                </a:solidFill>
                <a:latin typeface="+mn-lt"/>
                <a:ea typeface="+mn-ea"/>
                <a:cs typeface="+mn-cs"/>
              </a:rPr>
              <a:t>  [http://www.wxpython.org], </a:t>
            </a:r>
          </a:p>
          <a:p>
            <a:r>
              <a:rPr lang="en-US" sz="1200" b="0" i="0" u="none" strike="noStrike" kern="1200" baseline="0" dirty="0" smtClean="0">
                <a:solidFill>
                  <a:schemeClr val="tx1"/>
                </a:solidFill>
                <a:latin typeface="+mn-lt"/>
                <a:ea typeface="+mn-ea"/>
                <a:cs typeface="+mn-cs"/>
              </a:rPr>
              <a:t>Twisted     [http://www.twistedmatrix.com/products/twisted], </a:t>
            </a:r>
          </a:p>
          <a:p>
            <a:r>
              <a:rPr lang="en-US" sz="1200" b="0" i="0" u="none" strike="noStrike" kern="1200" baseline="0" dirty="0" smtClean="0">
                <a:solidFill>
                  <a:schemeClr val="tx1"/>
                </a:solidFill>
                <a:latin typeface="+mn-lt"/>
                <a:ea typeface="+mn-ea"/>
                <a:cs typeface="+mn-cs"/>
              </a:rPr>
              <a:t>Python Imaging Library [http://www.pythonware.com/products/pil/index.htm]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IDE:-</a:t>
            </a:r>
          </a:p>
          <a:p>
            <a:r>
              <a:rPr lang="en-US" sz="1200" b="0" i="0" u="none" strike="noStrike" kern="1200" baseline="0" dirty="0" smtClean="0">
                <a:solidFill>
                  <a:schemeClr val="tx1"/>
                </a:solidFill>
                <a:latin typeface="+mn-lt"/>
                <a:ea typeface="+mn-ea"/>
                <a:cs typeface="+mn-cs"/>
              </a:rPr>
              <a:t>[http://www.python.org/cgi-bin/moinmoin/PythonEditors]</a:t>
            </a:r>
          </a:p>
          <a:p>
            <a:r>
              <a:rPr lang="en-US" sz="1200" b="0" i="0" u="none" strike="noStrike" kern="1200" baseline="0" dirty="0" smtClean="0">
                <a:solidFill>
                  <a:schemeClr val="tx1"/>
                </a:solidFill>
                <a:latin typeface="+mn-lt"/>
                <a:ea typeface="+mn-ea"/>
                <a:cs typeface="+mn-cs"/>
              </a:rPr>
              <a:t>[http://www.python.org/cgi-bin/moinmoin/IntegratedDevelopmentEnvironments]</a:t>
            </a:r>
          </a:p>
        </p:txBody>
      </p:sp>
      <p:sp>
        <p:nvSpPr>
          <p:cNvPr id="4" name="Slide Number Placeholder 3"/>
          <p:cNvSpPr>
            <a:spLocks noGrp="1"/>
          </p:cNvSpPr>
          <p:nvPr>
            <p:ph type="sldNum" sz="quarter" idx="10"/>
          </p:nvPr>
        </p:nvSpPr>
        <p:spPr/>
        <p:txBody>
          <a:bodyPr/>
          <a:lstStyle/>
          <a:p>
            <a:fld id="{113F21B8-401E-43E6-9E78-7D4D478A424C}" type="slidenum">
              <a:rPr lang="en-US" smtClean="0"/>
              <a:t>5</a:t>
            </a:fld>
            <a:endParaRPr lang="en-US"/>
          </a:p>
        </p:txBody>
      </p:sp>
    </p:spTree>
    <p:extLst>
      <p:ext uri="{BB962C8B-B14F-4D97-AF65-F5344CB8AC3E}">
        <p14:creationId xmlns:p14="http://schemas.microsoft.com/office/powerpoint/2010/main" val="6814639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55</a:t>
            </a:fld>
            <a:endParaRPr lang="en-US"/>
          </a:p>
        </p:txBody>
      </p:sp>
    </p:spTree>
    <p:extLst>
      <p:ext uri="{BB962C8B-B14F-4D97-AF65-F5344CB8AC3E}">
        <p14:creationId xmlns:p14="http://schemas.microsoft.com/office/powerpoint/2010/main" val="62752271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k in sorted(</a:t>
            </a:r>
            <a:r>
              <a:rPr lang="en-US" dirty="0" err="1" smtClean="0"/>
              <a:t>freq.keys</a:t>
            </a:r>
            <a:r>
              <a:rPr lang="en-US" dirty="0" smtClean="0"/>
              <a:t>()):</a:t>
            </a:r>
          </a:p>
          <a:p>
            <a:r>
              <a:rPr lang="en-US" dirty="0" smtClean="0"/>
              <a:t> print </a:t>
            </a:r>
            <a:r>
              <a:rPr lang="en-US" dirty="0" err="1" smtClean="0"/>
              <a:t>k,freq</a:t>
            </a:r>
            <a:r>
              <a:rPr lang="en-US" dirty="0" smtClean="0"/>
              <a:t>[k]</a:t>
            </a:r>
          </a:p>
          <a:p>
            <a:endParaRPr lang="en-US" dirty="0"/>
          </a:p>
        </p:txBody>
      </p:sp>
      <p:sp>
        <p:nvSpPr>
          <p:cNvPr id="4" name="Slide Number Placeholder 3"/>
          <p:cNvSpPr>
            <a:spLocks noGrp="1"/>
          </p:cNvSpPr>
          <p:nvPr>
            <p:ph type="sldNum" sz="quarter" idx="10"/>
          </p:nvPr>
        </p:nvSpPr>
        <p:spPr/>
        <p:txBody>
          <a:bodyPr/>
          <a:lstStyle/>
          <a:p>
            <a:fld id="{113F21B8-401E-43E6-9E78-7D4D478A424C}" type="slidenum">
              <a:rPr lang="en-US" smtClean="0"/>
              <a:t>56</a:t>
            </a:fld>
            <a:endParaRPr lang="en-US"/>
          </a:p>
        </p:txBody>
      </p:sp>
    </p:spTree>
    <p:extLst>
      <p:ext uri="{BB962C8B-B14F-4D97-AF65-F5344CB8AC3E}">
        <p14:creationId xmlns:p14="http://schemas.microsoft.com/office/powerpoint/2010/main" val="26902599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57</a:t>
            </a:fld>
            <a:endParaRPr lang="en-US"/>
          </a:p>
        </p:txBody>
      </p:sp>
    </p:spTree>
    <p:extLst>
      <p:ext uri="{BB962C8B-B14F-4D97-AF65-F5344CB8AC3E}">
        <p14:creationId xmlns:p14="http://schemas.microsoft.com/office/powerpoint/2010/main" val="88301371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Temp = </a:t>
            </a:r>
            <a:r>
              <a:rPr lang="en-US" dirty="0" err="1" smtClean="0"/>
              <a:t>project.copy</a:t>
            </a:r>
            <a:r>
              <a:rPr lang="en-US" dirty="0" smtClean="0"/>
              <a:t>()    is a deep copy</a:t>
            </a:r>
            <a:endParaRPr lang="en-US" dirty="0"/>
          </a:p>
        </p:txBody>
      </p:sp>
      <p:sp>
        <p:nvSpPr>
          <p:cNvPr id="4" name="Slide Number Placeholder 3"/>
          <p:cNvSpPr>
            <a:spLocks noGrp="1"/>
          </p:cNvSpPr>
          <p:nvPr>
            <p:ph type="sldNum" sz="quarter" idx="10"/>
          </p:nvPr>
        </p:nvSpPr>
        <p:spPr/>
        <p:txBody>
          <a:bodyPr/>
          <a:lstStyle/>
          <a:p>
            <a:fld id="{113F21B8-401E-43E6-9E78-7D4D478A424C}" type="slidenum">
              <a:rPr lang="en-US" smtClean="0"/>
              <a:t>58</a:t>
            </a:fld>
            <a:endParaRPr lang="en-US"/>
          </a:p>
        </p:txBody>
      </p:sp>
    </p:spTree>
    <p:extLst>
      <p:ext uri="{BB962C8B-B14F-4D97-AF65-F5344CB8AC3E}">
        <p14:creationId xmlns:p14="http://schemas.microsoft.com/office/powerpoint/2010/main" val="339530894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59</a:t>
            </a:fld>
            <a:endParaRPr lang="en-US"/>
          </a:p>
        </p:txBody>
      </p:sp>
    </p:spTree>
    <p:extLst>
      <p:ext uri="{BB962C8B-B14F-4D97-AF65-F5344CB8AC3E}">
        <p14:creationId xmlns:p14="http://schemas.microsoft.com/office/powerpoint/2010/main" val="158462769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60</a:t>
            </a:fld>
            <a:endParaRPr lang="en-US"/>
          </a:p>
        </p:txBody>
      </p:sp>
    </p:spTree>
    <p:extLst>
      <p:ext uri="{BB962C8B-B14F-4D97-AF65-F5344CB8AC3E}">
        <p14:creationId xmlns:p14="http://schemas.microsoft.com/office/powerpoint/2010/main" val="379222546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61</a:t>
            </a:fld>
            <a:endParaRPr lang="en-US"/>
          </a:p>
        </p:txBody>
      </p:sp>
    </p:spTree>
    <p:extLst>
      <p:ext uri="{BB962C8B-B14F-4D97-AF65-F5344CB8AC3E}">
        <p14:creationId xmlns:p14="http://schemas.microsoft.com/office/powerpoint/2010/main" val="168229392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62</a:t>
            </a:fld>
            <a:endParaRPr lang="en-US"/>
          </a:p>
        </p:txBody>
      </p:sp>
    </p:spTree>
    <p:extLst>
      <p:ext uri="{BB962C8B-B14F-4D97-AF65-F5344CB8AC3E}">
        <p14:creationId xmlns:p14="http://schemas.microsoft.com/office/powerpoint/2010/main" val="182661576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3F21B8-401E-43E6-9E78-7D4D478A424C}" type="slidenum">
              <a:rPr lang="en-US" smtClean="0"/>
              <a:t>63</a:t>
            </a:fld>
            <a:endParaRPr lang="en-US"/>
          </a:p>
        </p:txBody>
      </p:sp>
    </p:spTree>
    <p:extLst>
      <p:ext uri="{BB962C8B-B14F-4D97-AF65-F5344CB8AC3E}">
        <p14:creationId xmlns:p14="http://schemas.microsoft.com/office/powerpoint/2010/main" val="412856493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set1 = </a:t>
            </a:r>
            <a:r>
              <a:rPr lang="en-US" dirty="0" err="1" smtClean="0"/>
              <a:t>frozenset</a:t>
            </a:r>
            <a:r>
              <a:rPr lang="en-US" dirty="0" smtClean="0"/>
              <a:t>(group1)</a:t>
            </a:r>
          </a:p>
          <a:p>
            <a:endParaRPr lang="en-US" dirty="0"/>
          </a:p>
        </p:txBody>
      </p:sp>
      <p:sp>
        <p:nvSpPr>
          <p:cNvPr id="4" name="Slide Number Placeholder 3"/>
          <p:cNvSpPr>
            <a:spLocks noGrp="1"/>
          </p:cNvSpPr>
          <p:nvPr>
            <p:ph type="sldNum" sz="quarter" idx="10"/>
          </p:nvPr>
        </p:nvSpPr>
        <p:spPr/>
        <p:txBody>
          <a:bodyPr/>
          <a:lstStyle/>
          <a:p>
            <a:fld id="{113F21B8-401E-43E6-9E78-7D4D478A424C}" type="slidenum">
              <a:rPr lang="en-US" smtClean="0"/>
              <a:t>64</a:t>
            </a:fld>
            <a:endParaRPr lang="en-US"/>
          </a:p>
        </p:txBody>
      </p:sp>
    </p:spTree>
    <p:extLst>
      <p:ext uri="{BB962C8B-B14F-4D97-AF65-F5344CB8AC3E}">
        <p14:creationId xmlns:p14="http://schemas.microsoft.com/office/powerpoint/2010/main" val="23621741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6</a:t>
            </a:fld>
            <a:endParaRPr lang="en-US"/>
          </a:p>
        </p:txBody>
      </p:sp>
    </p:spTree>
    <p:extLst>
      <p:ext uri="{BB962C8B-B14F-4D97-AF65-F5344CB8AC3E}">
        <p14:creationId xmlns:p14="http://schemas.microsoft.com/office/powerpoint/2010/main" val="417240326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65</a:t>
            </a:fld>
            <a:endParaRPr lang="en-US"/>
          </a:p>
        </p:txBody>
      </p:sp>
    </p:spTree>
    <p:extLst>
      <p:ext uri="{BB962C8B-B14F-4D97-AF65-F5344CB8AC3E}">
        <p14:creationId xmlns:p14="http://schemas.microsoft.com/office/powerpoint/2010/main" val="43660666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66</a:t>
            </a:fld>
            <a:endParaRPr lang="en-US"/>
          </a:p>
        </p:txBody>
      </p:sp>
    </p:spTree>
    <p:extLst>
      <p:ext uri="{BB962C8B-B14F-4D97-AF65-F5344CB8AC3E}">
        <p14:creationId xmlns:p14="http://schemas.microsoft.com/office/powerpoint/2010/main" val="407602598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67</a:t>
            </a:fld>
            <a:endParaRPr lang="en-US"/>
          </a:p>
        </p:txBody>
      </p:sp>
    </p:spTree>
    <p:extLst>
      <p:ext uri="{BB962C8B-B14F-4D97-AF65-F5344CB8AC3E}">
        <p14:creationId xmlns:p14="http://schemas.microsoft.com/office/powerpoint/2010/main" val="236048095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endParaRPr lang="en-US" dirty="0" smtClean="0"/>
          </a:p>
          <a:p>
            <a:pPr marL="228600" indent="-228600">
              <a:buAutoNum type="arabicParenR"/>
            </a:pPr>
            <a:endParaRPr lang="en-US" dirty="0" smtClean="0"/>
          </a:p>
          <a:p>
            <a:pPr marL="228600" indent="-228600">
              <a:buAutoNum type="arabicParenR"/>
            </a:pPr>
            <a:endParaRPr lang="en-US" dirty="0" smtClean="0"/>
          </a:p>
          <a:p>
            <a:pPr marL="228600" indent="-228600">
              <a:buAutoNum type="arabicParenR"/>
            </a:pPr>
            <a:endParaRPr lang="en-US" dirty="0" smtClean="0"/>
          </a:p>
          <a:p>
            <a:pPr marL="228600" indent="-228600">
              <a:buAutoNum type="arabicParenR"/>
            </a:pPr>
            <a:r>
              <a:rPr lang="en-US" dirty="0" err="1" smtClean="0"/>
              <a:t>names.sort</a:t>
            </a:r>
            <a:r>
              <a:rPr lang="en-US" dirty="0" smtClean="0"/>
              <a:t>(key=</a:t>
            </a:r>
            <a:r>
              <a:rPr lang="en-US" dirty="0" err="1" smtClean="0"/>
              <a:t>len</a:t>
            </a:r>
            <a:r>
              <a:rPr lang="en-US" dirty="0" smtClean="0"/>
              <a:t>)</a:t>
            </a:r>
          </a:p>
          <a:p>
            <a:pPr marL="0" indent="0">
              <a:buNone/>
            </a:pPr>
            <a:endParaRPr lang="en-US" dirty="0" smtClean="0"/>
          </a:p>
          <a:p>
            <a:pPr marL="0" indent="0">
              <a:buNone/>
            </a:pPr>
            <a:r>
              <a:rPr lang="en-US" dirty="0" smtClean="0"/>
              <a:t>2) </a:t>
            </a:r>
            <a:r>
              <a:rPr lang="en-US" dirty="0" err="1" smtClean="0"/>
              <a:t>names.sort</a:t>
            </a:r>
            <a:r>
              <a:rPr lang="en-US" dirty="0" smtClean="0"/>
              <a:t>(reverse=True)</a:t>
            </a:r>
          </a:p>
          <a:p>
            <a:endParaRPr lang="en-US" dirty="0" smtClean="0"/>
          </a:p>
          <a:p>
            <a:r>
              <a:rPr lang="en-US" dirty="0" smtClean="0"/>
              <a:t>3)encode={'sun':1,'mon':2,'tue':3,'wed':4,'thu':5,'fri':6,'sat':7}</a:t>
            </a:r>
          </a:p>
          <a:p>
            <a:r>
              <a:rPr lang="en-US" dirty="0" smtClean="0"/>
              <a:t>   weeks=['</a:t>
            </a:r>
            <a:r>
              <a:rPr lang="en-US" dirty="0" err="1" smtClean="0"/>
              <a:t>fri</a:t>
            </a:r>
            <a:r>
              <a:rPr lang="en-US" dirty="0" smtClean="0"/>
              <a:t>','</a:t>
            </a:r>
            <a:r>
              <a:rPr lang="en-US" dirty="0" err="1" smtClean="0"/>
              <a:t>mon</a:t>
            </a:r>
            <a:r>
              <a:rPr lang="en-US" dirty="0" smtClean="0"/>
              <a:t>','wed','</a:t>
            </a:r>
            <a:r>
              <a:rPr lang="en-US" dirty="0" err="1" smtClean="0"/>
              <a:t>tue</a:t>
            </a:r>
            <a:r>
              <a:rPr lang="en-US" dirty="0" smtClean="0"/>
              <a:t>','</a:t>
            </a:r>
            <a:r>
              <a:rPr lang="en-US" dirty="0" err="1" smtClean="0"/>
              <a:t>thu</a:t>
            </a:r>
            <a:r>
              <a:rPr lang="en-US" dirty="0" smtClean="0"/>
              <a:t>','sat']</a:t>
            </a:r>
          </a:p>
          <a:p>
            <a:r>
              <a:rPr lang="en-US" dirty="0" smtClean="0"/>
              <a:t>   #</a:t>
            </a:r>
            <a:r>
              <a:rPr lang="en-US" dirty="0" err="1" smtClean="0"/>
              <a:t>weeks.sort</a:t>
            </a:r>
            <a:r>
              <a:rPr lang="en-US" dirty="0" smtClean="0"/>
              <a:t>(</a:t>
            </a:r>
            <a:r>
              <a:rPr lang="en-US" dirty="0" err="1" smtClean="0"/>
              <a:t>cmp</a:t>
            </a:r>
            <a:r>
              <a:rPr lang="en-US" dirty="0" smtClean="0"/>
              <a:t>=</a:t>
            </a:r>
            <a:r>
              <a:rPr lang="en-US" dirty="0" err="1" smtClean="0"/>
              <a:t>None,key</a:t>
            </a:r>
            <a:r>
              <a:rPr lang="en-US" dirty="0" smtClean="0"/>
              <a:t>=lambda x:encode[x],reverse=False)</a:t>
            </a:r>
          </a:p>
          <a:p>
            <a:r>
              <a:rPr lang="en-US" dirty="0" smtClean="0"/>
              <a:t>   res = sorted(</a:t>
            </a:r>
            <a:r>
              <a:rPr lang="en-US" dirty="0" err="1" smtClean="0"/>
              <a:t>weeks,key</a:t>
            </a:r>
            <a:r>
              <a:rPr lang="en-US" dirty="0" smtClean="0"/>
              <a:t>=lambda x:encode[x])</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print res</a:t>
            </a:r>
          </a:p>
          <a:p>
            <a:r>
              <a:rPr lang="en-US" dirty="0" smtClean="0"/>
              <a:t>4) encode={'sun':13,'mon':12,'tue':14,'wed':41,'thu':51,'fri':61,'sat':17}</a:t>
            </a:r>
          </a:p>
          <a:p>
            <a:r>
              <a:rPr lang="en-US" dirty="0" smtClean="0"/>
              <a:t>    for i in sorted(</a:t>
            </a:r>
            <a:r>
              <a:rPr lang="en-US" dirty="0" err="1" smtClean="0"/>
              <a:t>encode.keys</a:t>
            </a:r>
            <a:r>
              <a:rPr lang="en-US" dirty="0" smtClean="0"/>
              <a:t>()):</a:t>
            </a:r>
          </a:p>
          <a:p>
            <a:r>
              <a:rPr lang="en-US" dirty="0" smtClean="0"/>
              <a:t>       print </a:t>
            </a:r>
            <a:r>
              <a:rPr lang="en-US" dirty="0" err="1" smtClean="0"/>
              <a:t>i,encode</a:t>
            </a:r>
            <a:r>
              <a:rPr lang="en-US" dirty="0" smtClean="0"/>
              <a:t>[i]</a:t>
            </a:r>
          </a:p>
          <a:p>
            <a:endParaRPr lang="en-US" dirty="0" smtClean="0"/>
          </a:p>
          <a:p>
            <a:r>
              <a:rPr lang="en-US" dirty="0" smtClean="0"/>
              <a:t>5) studs={'john':95,</a:t>
            </a:r>
          </a:p>
          <a:p>
            <a:r>
              <a:rPr lang="en-US" dirty="0" smtClean="0"/>
              <a:t>       'arun':98,</a:t>
            </a:r>
          </a:p>
          <a:p>
            <a:r>
              <a:rPr lang="en-US" dirty="0" smtClean="0"/>
              <a:t>       'manu':100,</a:t>
            </a:r>
          </a:p>
          <a:p>
            <a:r>
              <a:rPr lang="en-US" dirty="0" smtClean="0"/>
              <a:t>       'basu':96}</a:t>
            </a:r>
          </a:p>
          <a:p>
            <a:r>
              <a:rPr lang="en-US" dirty="0" smtClean="0"/>
              <a:t># sort based on the value</a:t>
            </a:r>
          </a:p>
          <a:p>
            <a:r>
              <a:rPr lang="en-US" dirty="0" smtClean="0"/>
              <a:t>for i in sorted(</a:t>
            </a:r>
            <a:r>
              <a:rPr lang="en-US" dirty="0" err="1" smtClean="0"/>
              <a:t>studs.keys</a:t>
            </a:r>
            <a:r>
              <a:rPr lang="en-US" dirty="0" smtClean="0"/>
              <a:t>(),key=lambda x:studs[x]):</a:t>
            </a:r>
          </a:p>
          <a:p>
            <a:r>
              <a:rPr lang="en-US" dirty="0" smtClean="0"/>
              <a:t>	print(</a:t>
            </a:r>
            <a:r>
              <a:rPr lang="en-US" dirty="0" err="1" smtClean="0"/>
              <a:t>i,studs</a:t>
            </a:r>
            <a:r>
              <a:rPr lang="en-US" dirty="0" smtClean="0"/>
              <a:t>[i])</a:t>
            </a:r>
          </a:p>
          <a:p>
            <a:endParaRPr lang="en-US" dirty="0" smtClean="0"/>
          </a:p>
          <a:p>
            <a:endParaRPr lang="en-US" dirty="0" smtClean="0"/>
          </a:p>
          <a:p>
            <a:r>
              <a:rPr lang="en-US" dirty="0" smtClean="0"/>
              <a:t>6) </a:t>
            </a:r>
            <a:r>
              <a:rPr lang="en-US" dirty="0" err="1" smtClean="0"/>
              <a:t>def</a:t>
            </a:r>
            <a:r>
              <a:rPr lang="en-US" dirty="0" smtClean="0"/>
              <a:t> fun(x):</a:t>
            </a:r>
          </a:p>
          <a:p>
            <a:r>
              <a:rPr lang="en-US" dirty="0" smtClean="0"/>
              <a:t>	</a:t>
            </a:r>
            <a:r>
              <a:rPr lang="en-US" dirty="0" err="1" smtClean="0"/>
              <a:t>dd,mm,yy</a:t>
            </a:r>
            <a:r>
              <a:rPr lang="en-US" dirty="0" smtClean="0"/>
              <a:t>=</a:t>
            </a:r>
            <a:r>
              <a:rPr lang="en-US" dirty="0" err="1" smtClean="0"/>
              <a:t>x.split</a:t>
            </a:r>
            <a:r>
              <a:rPr lang="en-US" dirty="0" smtClean="0"/>
              <a:t>('-')</a:t>
            </a:r>
          </a:p>
          <a:p>
            <a:r>
              <a:rPr lang="en-US" dirty="0" smtClean="0"/>
              <a:t>	return </a:t>
            </a:r>
            <a:r>
              <a:rPr lang="en-US" dirty="0" err="1" smtClean="0"/>
              <a:t>int</a:t>
            </a:r>
            <a:r>
              <a:rPr lang="en-US" dirty="0" smtClean="0"/>
              <a:t>(</a:t>
            </a:r>
            <a:r>
              <a:rPr lang="en-US" dirty="0" err="1" smtClean="0"/>
              <a:t>dd</a:t>
            </a:r>
            <a:r>
              <a:rPr lang="en-US" dirty="0" smtClean="0"/>
              <a:t>)+</a:t>
            </a:r>
            <a:r>
              <a:rPr lang="en-US" dirty="0" err="1" smtClean="0"/>
              <a:t>int</a:t>
            </a:r>
            <a:r>
              <a:rPr lang="en-US" dirty="0" smtClean="0"/>
              <a:t>(mm)*100+int(</a:t>
            </a:r>
            <a:r>
              <a:rPr lang="en-US" dirty="0" err="1" smtClean="0"/>
              <a:t>yy</a:t>
            </a:r>
            <a:r>
              <a:rPr lang="en-US" dirty="0" smtClean="0"/>
              <a:t>)*10000</a:t>
            </a:r>
          </a:p>
          <a:p>
            <a:endParaRPr lang="en-US" dirty="0" smtClean="0"/>
          </a:p>
          <a:p>
            <a:r>
              <a:rPr lang="en-US" dirty="0" smtClean="0"/>
              <a:t>dates=['15-10-2010',</a:t>
            </a:r>
          </a:p>
          <a:p>
            <a:r>
              <a:rPr lang="en-US" dirty="0" smtClean="0"/>
              <a:t>       '10-1-2000',</a:t>
            </a:r>
          </a:p>
          <a:p>
            <a:r>
              <a:rPr lang="en-US" dirty="0" smtClean="0"/>
              <a:t>       '1-1-2000',</a:t>
            </a:r>
          </a:p>
          <a:p>
            <a:r>
              <a:rPr lang="en-US" dirty="0" smtClean="0"/>
              <a:t>       '25-10-2010']</a:t>
            </a:r>
          </a:p>
          <a:p>
            <a:r>
              <a:rPr lang="en-US" dirty="0" smtClean="0"/>
              <a:t>print(dates)</a:t>
            </a:r>
          </a:p>
          <a:p>
            <a:r>
              <a:rPr lang="en-US" dirty="0" err="1" smtClean="0"/>
              <a:t>dates.sort</a:t>
            </a:r>
            <a:r>
              <a:rPr lang="en-US" dirty="0" smtClean="0"/>
              <a:t>(key=fun)</a:t>
            </a:r>
          </a:p>
          <a:p>
            <a:r>
              <a:rPr lang="en-US" dirty="0" smtClean="0"/>
              <a:t>print(dates)</a:t>
            </a:r>
          </a:p>
          <a:p>
            <a:endParaRPr lang="en-US" dirty="0" smtClean="0"/>
          </a:p>
        </p:txBody>
      </p:sp>
      <p:sp>
        <p:nvSpPr>
          <p:cNvPr id="4" name="Slide Number Placeholder 3"/>
          <p:cNvSpPr>
            <a:spLocks noGrp="1"/>
          </p:cNvSpPr>
          <p:nvPr>
            <p:ph type="sldNum" sz="quarter" idx="10"/>
          </p:nvPr>
        </p:nvSpPr>
        <p:spPr/>
        <p:txBody>
          <a:bodyPr/>
          <a:lstStyle/>
          <a:p>
            <a:fld id="{113F21B8-401E-43E6-9E78-7D4D478A424C}" type="slidenum">
              <a:rPr lang="en-US" smtClean="0"/>
              <a:t>68</a:t>
            </a:fld>
            <a:endParaRPr lang="en-US"/>
          </a:p>
        </p:txBody>
      </p:sp>
    </p:spTree>
    <p:extLst>
      <p:ext uri="{BB962C8B-B14F-4D97-AF65-F5344CB8AC3E}">
        <p14:creationId xmlns:p14="http://schemas.microsoft.com/office/powerpoint/2010/main" val="110364315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69</a:t>
            </a:fld>
            <a:endParaRPr lang="en-US"/>
          </a:p>
        </p:txBody>
      </p:sp>
    </p:spTree>
    <p:extLst>
      <p:ext uri="{BB962C8B-B14F-4D97-AF65-F5344CB8AC3E}">
        <p14:creationId xmlns:p14="http://schemas.microsoft.com/office/powerpoint/2010/main" val="76932759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Note: The pass statement is used in Python to indicate an empty block of statements.</a:t>
            </a:r>
          </a:p>
          <a:p>
            <a:r>
              <a:rPr lang="en-US" sz="1200" b="0" i="0" u="none" strike="noStrike" kern="1200" baseline="0" dirty="0" err="1" smtClean="0">
                <a:solidFill>
                  <a:schemeClr val="tx1"/>
                </a:solidFill>
                <a:latin typeface="+mn-lt"/>
                <a:ea typeface="+mn-ea"/>
                <a:cs typeface="+mn-cs"/>
              </a:rPr>
              <a:t>def</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someFunction</a:t>
            </a:r>
            <a:r>
              <a:rPr lang="en-US" sz="1200" b="0" i="0" u="none" strike="noStrike" kern="1200" baseline="0" dirty="0" smtClean="0">
                <a:solidFill>
                  <a:schemeClr val="tx1"/>
                </a:solidFill>
                <a:latin typeface="+mn-lt"/>
                <a:ea typeface="+mn-ea"/>
                <a:cs typeface="+mn-cs"/>
              </a:rPr>
              <a:t>():</a:t>
            </a:r>
          </a:p>
          <a:p>
            <a:r>
              <a:rPr lang="en-US" sz="1200" b="0" i="0" u="none" strike="noStrike" kern="1200" baseline="0" dirty="0" smtClean="0">
                <a:solidFill>
                  <a:schemeClr val="tx1"/>
                </a:solidFill>
                <a:latin typeface="+mn-lt"/>
                <a:ea typeface="+mn-ea"/>
                <a:cs typeface="+mn-cs"/>
              </a:rPr>
              <a:t>    pass</a:t>
            </a:r>
          </a:p>
        </p:txBody>
      </p:sp>
      <p:sp>
        <p:nvSpPr>
          <p:cNvPr id="4" name="Slide Number Placeholder 3"/>
          <p:cNvSpPr>
            <a:spLocks noGrp="1"/>
          </p:cNvSpPr>
          <p:nvPr>
            <p:ph type="sldNum" sz="quarter" idx="10"/>
          </p:nvPr>
        </p:nvSpPr>
        <p:spPr/>
        <p:txBody>
          <a:bodyPr/>
          <a:lstStyle/>
          <a:p>
            <a:fld id="{113F21B8-401E-43E6-9E78-7D4D478A424C}" type="slidenum">
              <a:rPr lang="en-US" smtClean="0"/>
              <a:t>70</a:t>
            </a:fld>
            <a:endParaRPr lang="en-US"/>
          </a:p>
        </p:txBody>
      </p:sp>
    </p:spTree>
    <p:extLst>
      <p:ext uri="{BB962C8B-B14F-4D97-AF65-F5344CB8AC3E}">
        <p14:creationId xmlns:p14="http://schemas.microsoft.com/office/powerpoint/2010/main" val="195051868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71</a:t>
            </a:fld>
            <a:endParaRPr lang="en-US"/>
          </a:p>
        </p:txBody>
      </p:sp>
    </p:spTree>
    <p:extLst>
      <p:ext uri="{BB962C8B-B14F-4D97-AF65-F5344CB8AC3E}">
        <p14:creationId xmlns:p14="http://schemas.microsoft.com/office/powerpoint/2010/main" val="178232776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72</a:t>
            </a:fld>
            <a:endParaRPr lang="en-US"/>
          </a:p>
        </p:txBody>
      </p:sp>
    </p:spTree>
    <p:extLst>
      <p:ext uri="{BB962C8B-B14F-4D97-AF65-F5344CB8AC3E}">
        <p14:creationId xmlns:p14="http://schemas.microsoft.com/office/powerpoint/2010/main" val="420297774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74</a:t>
            </a:fld>
            <a:endParaRPr lang="en-US"/>
          </a:p>
        </p:txBody>
      </p:sp>
    </p:spTree>
    <p:extLst>
      <p:ext uri="{BB962C8B-B14F-4D97-AF65-F5344CB8AC3E}">
        <p14:creationId xmlns:p14="http://schemas.microsoft.com/office/powerpoint/2010/main" val="126471604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75</a:t>
            </a:fld>
            <a:endParaRPr lang="en-US"/>
          </a:p>
        </p:txBody>
      </p:sp>
    </p:spTree>
    <p:extLst>
      <p:ext uri="{BB962C8B-B14F-4D97-AF65-F5344CB8AC3E}">
        <p14:creationId xmlns:p14="http://schemas.microsoft.com/office/powerpoint/2010/main" val="6135216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7</a:t>
            </a:fld>
            <a:endParaRPr lang="en-US"/>
          </a:p>
        </p:txBody>
      </p:sp>
    </p:spTree>
    <p:extLst>
      <p:ext uri="{BB962C8B-B14F-4D97-AF65-F5344CB8AC3E}">
        <p14:creationId xmlns:p14="http://schemas.microsoft.com/office/powerpoint/2010/main" val="264942338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76</a:t>
            </a:fld>
            <a:endParaRPr lang="en-US"/>
          </a:p>
        </p:txBody>
      </p:sp>
    </p:spTree>
    <p:extLst>
      <p:ext uri="{BB962C8B-B14F-4D97-AF65-F5344CB8AC3E}">
        <p14:creationId xmlns:p14="http://schemas.microsoft.com/office/powerpoint/2010/main" val="60688475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77</a:t>
            </a:fld>
            <a:endParaRPr lang="en-US"/>
          </a:p>
        </p:txBody>
      </p:sp>
    </p:spTree>
    <p:extLst>
      <p:ext uri="{BB962C8B-B14F-4D97-AF65-F5344CB8AC3E}">
        <p14:creationId xmlns:p14="http://schemas.microsoft.com/office/powerpoint/2010/main" val="52650790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79</a:t>
            </a:fld>
            <a:endParaRPr lang="en-US"/>
          </a:p>
        </p:txBody>
      </p:sp>
    </p:spTree>
    <p:extLst>
      <p:ext uri="{BB962C8B-B14F-4D97-AF65-F5344CB8AC3E}">
        <p14:creationId xmlns:p14="http://schemas.microsoft.com/office/powerpoint/2010/main" val="148857541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80</a:t>
            </a:fld>
            <a:endParaRPr lang="en-US"/>
          </a:p>
        </p:txBody>
      </p:sp>
    </p:spTree>
    <p:extLst>
      <p:ext uri="{BB962C8B-B14F-4D97-AF65-F5344CB8AC3E}">
        <p14:creationId xmlns:p14="http://schemas.microsoft.com/office/powerpoint/2010/main" val="16246393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81</a:t>
            </a:fld>
            <a:endParaRPr lang="en-US"/>
          </a:p>
        </p:txBody>
      </p:sp>
    </p:spTree>
    <p:extLst>
      <p:ext uri="{BB962C8B-B14F-4D97-AF65-F5344CB8AC3E}">
        <p14:creationId xmlns:p14="http://schemas.microsoft.com/office/powerpoint/2010/main" val="132803259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82</a:t>
            </a:fld>
            <a:endParaRPr lang="en-US"/>
          </a:p>
        </p:txBody>
      </p:sp>
    </p:spTree>
    <p:extLst>
      <p:ext uri="{BB962C8B-B14F-4D97-AF65-F5344CB8AC3E}">
        <p14:creationId xmlns:p14="http://schemas.microsoft.com/office/powerpoint/2010/main" val="356933742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83</a:t>
            </a:fld>
            <a:endParaRPr lang="en-US"/>
          </a:p>
        </p:txBody>
      </p:sp>
    </p:spTree>
    <p:extLst>
      <p:ext uri="{BB962C8B-B14F-4D97-AF65-F5344CB8AC3E}">
        <p14:creationId xmlns:p14="http://schemas.microsoft.com/office/powerpoint/2010/main" val="224310051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84</a:t>
            </a:fld>
            <a:endParaRPr lang="en-US"/>
          </a:p>
        </p:txBody>
      </p:sp>
    </p:spTree>
    <p:extLst>
      <p:ext uri="{BB962C8B-B14F-4D97-AF65-F5344CB8AC3E}">
        <p14:creationId xmlns:p14="http://schemas.microsoft.com/office/powerpoint/2010/main" val="345235275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85</a:t>
            </a:fld>
            <a:endParaRPr lang="en-US"/>
          </a:p>
        </p:txBody>
      </p:sp>
    </p:spTree>
    <p:extLst>
      <p:ext uri="{BB962C8B-B14F-4D97-AF65-F5344CB8AC3E}">
        <p14:creationId xmlns:p14="http://schemas.microsoft.com/office/powerpoint/2010/main" val="429383285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86</a:t>
            </a:fld>
            <a:endParaRPr lang="en-US"/>
          </a:p>
        </p:txBody>
      </p:sp>
    </p:spTree>
    <p:extLst>
      <p:ext uri="{BB962C8B-B14F-4D97-AF65-F5344CB8AC3E}">
        <p14:creationId xmlns:p14="http://schemas.microsoft.com/office/powerpoint/2010/main" val="34711984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Global Interpreter</a:t>
            </a:r>
            <a:r>
              <a:rPr lang="en-US" baseline="0" dirty="0" smtClean="0"/>
              <a:t> Lock – </a:t>
            </a:r>
            <a:r>
              <a:rPr lang="en-US" baseline="0" dirty="0" err="1" smtClean="0"/>
              <a:t>Mutex</a:t>
            </a:r>
            <a:r>
              <a:rPr lang="en-US" baseline="0" dirty="0" smtClean="0"/>
              <a:t> that prevents multiple native threads from executing Python </a:t>
            </a:r>
            <a:r>
              <a:rPr lang="en-US" baseline="0" dirty="0" err="1" smtClean="0"/>
              <a:t>bytecodes</a:t>
            </a:r>
            <a:r>
              <a:rPr lang="en-US" baseline="0" dirty="0" smtClean="0"/>
              <a:t> at once.</a:t>
            </a:r>
          </a:p>
          <a:p>
            <a:r>
              <a:rPr lang="en-US" baseline="0" dirty="0" smtClean="0"/>
              <a:t>This lock is necessary mainly because </a:t>
            </a:r>
            <a:r>
              <a:rPr lang="en-US" baseline="0" dirty="0" err="1" smtClean="0"/>
              <a:t>Cpython</a:t>
            </a:r>
            <a:r>
              <a:rPr lang="en-US" baseline="0" dirty="0" smtClean="0"/>
              <a:t> memory management is not thread-safe.</a:t>
            </a:r>
            <a:endParaRPr lang="en-US" dirty="0"/>
          </a:p>
        </p:txBody>
      </p:sp>
      <p:sp>
        <p:nvSpPr>
          <p:cNvPr id="4" name="Slide Number Placeholder 3"/>
          <p:cNvSpPr>
            <a:spLocks noGrp="1"/>
          </p:cNvSpPr>
          <p:nvPr>
            <p:ph type="sldNum" sz="quarter" idx="10"/>
          </p:nvPr>
        </p:nvSpPr>
        <p:spPr/>
        <p:txBody>
          <a:bodyPr/>
          <a:lstStyle/>
          <a:p>
            <a:fld id="{113F21B8-401E-43E6-9E78-7D4D478A424C}" type="slidenum">
              <a:rPr lang="en-US" smtClean="0"/>
              <a:t>8</a:t>
            </a:fld>
            <a:endParaRPr lang="en-US"/>
          </a:p>
        </p:txBody>
      </p:sp>
    </p:spTree>
    <p:extLst>
      <p:ext uri="{BB962C8B-B14F-4D97-AF65-F5344CB8AC3E}">
        <p14:creationId xmlns:p14="http://schemas.microsoft.com/office/powerpoint/2010/main" val="98445227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import math</a:t>
            </a:r>
          </a:p>
          <a:p>
            <a:r>
              <a:rPr lang="en-US" b="1" dirty="0" smtClean="0"/>
              <a:t>print (</a:t>
            </a:r>
            <a:r>
              <a:rPr lang="en-US" b="1" dirty="0" err="1" smtClean="0"/>
              <a:t>math.__file</a:t>
            </a:r>
            <a:r>
              <a:rPr lang="en-US" b="1" dirty="0" smtClean="0"/>
              <a:t>__)   </a:t>
            </a:r>
          </a:p>
          <a:p>
            <a:r>
              <a:rPr lang="en-US" dirty="0" smtClean="0"/>
              <a:t>if unavailable; </a:t>
            </a:r>
            <a:r>
              <a:rPr lang="en-US" dirty="0" smtClean="0">
                <a:hlinkClick r:id="rId3" action="ppaction://hlinkfile" tooltip="__file__"/>
              </a:rPr>
              <a:t>__file__</a:t>
            </a:r>
            <a:r>
              <a:rPr lang="en-US" dirty="0" smtClean="0"/>
              <a:t> is the pathname of the file from which the module was loaded, if it was loaded from a file. The </a:t>
            </a:r>
            <a:r>
              <a:rPr lang="en-US" dirty="0" smtClean="0">
                <a:hlinkClick r:id="rId3" action="ppaction://hlinkfile" tooltip="__file__"/>
              </a:rPr>
              <a:t>__file__</a:t>
            </a:r>
            <a:r>
              <a:rPr lang="en-US" dirty="0" smtClean="0"/>
              <a:t> attribute may be missing for certain types of modules, such as C modules that are statically linked into the interpreter; for extension modules loaded dynamically from a shared library, it is the pathname of the shared library file.</a:t>
            </a:r>
            <a:endParaRPr lang="en-US" dirty="0"/>
          </a:p>
        </p:txBody>
      </p:sp>
      <p:sp>
        <p:nvSpPr>
          <p:cNvPr id="4" name="Slide Number Placeholder 3"/>
          <p:cNvSpPr>
            <a:spLocks noGrp="1"/>
          </p:cNvSpPr>
          <p:nvPr>
            <p:ph type="sldNum" sz="quarter" idx="10"/>
          </p:nvPr>
        </p:nvSpPr>
        <p:spPr/>
        <p:txBody>
          <a:bodyPr/>
          <a:lstStyle/>
          <a:p>
            <a:fld id="{113F21B8-401E-43E6-9E78-7D4D478A424C}" type="slidenum">
              <a:rPr lang="en-US" smtClean="0"/>
              <a:t>87</a:t>
            </a:fld>
            <a:endParaRPr lang="en-US"/>
          </a:p>
        </p:txBody>
      </p:sp>
    </p:spTree>
    <p:extLst>
      <p:ext uri="{BB962C8B-B14F-4D97-AF65-F5344CB8AC3E}">
        <p14:creationId xmlns:p14="http://schemas.microsoft.com/office/powerpoint/2010/main" val="319509597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88</a:t>
            </a:fld>
            <a:endParaRPr lang="en-US"/>
          </a:p>
        </p:txBody>
      </p:sp>
    </p:spTree>
    <p:extLst>
      <p:ext uri="{BB962C8B-B14F-4D97-AF65-F5344CB8AC3E}">
        <p14:creationId xmlns:p14="http://schemas.microsoft.com/office/powerpoint/2010/main" val="256507634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89</a:t>
            </a:fld>
            <a:endParaRPr lang="en-US"/>
          </a:p>
        </p:txBody>
      </p:sp>
    </p:spTree>
    <p:extLst>
      <p:ext uri="{BB962C8B-B14F-4D97-AF65-F5344CB8AC3E}">
        <p14:creationId xmlns:p14="http://schemas.microsoft.com/office/powerpoint/2010/main" val="353336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90</a:t>
            </a:fld>
            <a:endParaRPr lang="en-US"/>
          </a:p>
        </p:txBody>
      </p:sp>
    </p:spTree>
    <p:extLst>
      <p:ext uri="{BB962C8B-B14F-4D97-AF65-F5344CB8AC3E}">
        <p14:creationId xmlns:p14="http://schemas.microsoft.com/office/powerpoint/2010/main" val="2969932278"/>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91</a:t>
            </a:fld>
            <a:endParaRPr lang="en-US"/>
          </a:p>
        </p:txBody>
      </p:sp>
    </p:spTree>
    <p:extLst>
      <p:ext uri="{BB962C8B-B14F-4D97-AF65-F5344CB8AC3E}">
        <p14:creationId xmlns:p14="http://schemas.microsoft.com/office/powerpoint/2010/main" val="1035996893"/>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92</a:t>
            </a:fld>
            <a:endParaRPr lang="en-US"/>
          </a:p>
        </p:txBody>
      </p:sp>
    </p:spTree>
    <p:extLst>
      <p:ext uri="{BB962C8B-B14F-4D97-AF65-F5344CB8AC3E}">
        <p14:creationId xmlns:p14="http://schemas.microsoft.com/office/powerpoint/2010/main" val="848841768"/>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93</a:t>
            </a:fld>
            <a:endParaRPr lang="en-US"/>
          </a:p>
        </p:txBody>
      </p:sp>
    </p:spTree>
    <p:extLst>
      <p:ext uri="{BB962C8B-B14F-4D97-AF65-F5344CB8AC3E}">
        <p14:creationId xmlns:p14="http://schemas.microsoft.com/office/powerpoint/2010/main" val="382688835"/>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 </a:t>
            </a:r>
            <a:r>
              <a:rPr lang="en-US" dirty="0" err="1" smtClean="0"/>
              <a:t>py_compile</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py_compile.compile</a:t>
            </a:r>
            <a:r>
              <a:rPr lang="en-US" smtClean="0"/>
              <a:t>(“one.py”)</a:t>
            </a:r>
            <a:endParaRPr lang="en-US" dirty="0" smtClean="0"/>
          </a:p>
          <a:p>
            <a:endParaRPr lang="en-US" dirty="0"/>
          </a:p>
        </p:txBody>
      </p:sp>
      <p:sp>
        <p:nvSpPr>
          <p:cNvPr id="4" name="Slide Number Placeholder 3"/>
          <p:cNvSpPr>
            <a:spLocks noGrp="1"/>
          </p:cNvSpPr>
          <p:nvPr>
            <p:ph type="sldNum" sz="quarter" idx="10"/>
          </p:nvPr>
        </p:nvSpPr>
        <p:spPr/>
        <p:txBody>
          <a:bodyPr/>
          <a:lstStyle/>
          <a:p>
            <a:fld id="{113F21B8-401E-43E6-9E78-7D4D478A424C}" type="slidenum">
              <a:rPr lang="en-US" smtClean="0"/>
              <a:t>94</a:t>
            </a:fld>
            <a:endParaRPr lang="en-US"/>
          </a:p>
        </p:txBody>
      </p:sp>
    </p:spTree>
    <p:extLst>
      <p:ext uri="{BB962C8B-B14F-4D97-AF65-F5344CB8AC3E}">
        <p14:creationId xmlns:p14="http://schemas.microsoft.com/office/powerpoint/2010/main" val="250775329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95</a:t>
            </a:fld>
            <a:endParaRPr lang="en-US"/>
          </a:p>
        </p:txBody>
      </p:sp>
    </p:spTree>
    <p:extLst>
      <p:ext uri="{BB962C8B-B14F-4D97-AF65-F5344CB8AC3E}">
        <p14:creationId xmlns:p14="http://schemas.microsoft.com/office/powerpoint/2010/main" val="2912172945"/>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96</a:t>
            </a:fld>
            <a:endParaRPr lang="en-US"/>
          </a:p>
        </p:txBody>
      </p:sp>
    </p:spTree>
    <p:extLst>
      <p:ext uri="{BB962C8B-B14F-4D97-AF65-F5344CB8AC3E}">
        <p14:creationId xmlns:p14="http://schemas.microsoft.com/office/powerpoint/2010/main" val="39777425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9</a:t>
            </a:fld>
            <a:endParaRPr lang="en-US"/>
          </a:p>
        </p:txBody>
      </p:sp>
    </p:spTree>
    <p:extLst>
      <p:ext uri="{BB962C8B-B14F-4D97-AF65-F5344CB8AC3E}">
        <p14:creationId xmlns:p14="http://schemas.microsoft.com/office/powerpoint/2010/main" val="3108918191"/>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97</a:t>
            </a:fld>
            <a:endParaRPr lang="en-US"/>
          </a:p>
        </p:txBody>
      </p:sp>
    </p:spTree>
    <p:extLst>
      <p:ext uri="{BB962C8B-B14F-4D97-AF65-F5344CB8AC3E}">
        <p14:creationId xmlns:p14="http://schemas.microsoft.com/office/powerpoint/2010/main" val="3750761656"/>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100</a:t>
            </a:fld>
            <a:endParaRPr lang="en-US"/>
          </a:p>
        </p:txBody>
      </p:sp>
    </p:spTree>
    <p:extLst>
      <p:ext uri="{BB962C8B-B14F-4D97-AF65-F5344CB8AC3E}">
        <p14:creationId xmlns:p14="http://schemas.microsoft.com/office/powerpoint/2010/main" val="3167806872"/>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101</a:t>
            </a:fld>
            <a:endParaRPr lang="en-US"/>
          </a:p>
        </p:txBody>
      </p:sp>
    </p:spTree>
    <p:extLst>
      <p:ext uri="{BB962C8B-B14F-4D97-AF65-F5344CB8AC3E}">
        <p14:creationId xmlns:p14="http://schemas.microsoft.com/office/powerpoint/2010/main" val="426046278"/>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r-read</a:t>
            </a:r>
            <a:r>
              <a:rPr lang="en-US" baseline="0" dirty="0" smtClean="0"/>
              <a:t> mode</a:t>
            </a:r>
          </a:p>
          <a:p>
            <a:r>
              <a:rPr lang="en-US" baseline="0" dirty="0" smtClean="0"/>
              <a:t>w-write mode</a:t>
            </a:r>
          </a:p>
          <a:p>
            <a:r>
              <a:rPr lang="en-US" baseline="0" dirty="0" smtClean="0"/>
              <a:t>a-append mode</a:t>
            </a:r>
          </a:p>
          <a:p>
            <a:r>
              <a:rPr lang="en-US" baseline="0" dirty="0" smtClean="0"/>
              <a:t>r+</a:t>
            </a:r>
          </a:p>
          <a:p>
            <a:r>
              <a:rPr lang="en-US" baseline="0" dirty="0" smtClean="0"/>
              <a:t>w+</a:t>
            </a:r>
          </a:p>
          <a:p>
            <a:r>
              <a:rPr lang="en-US" baseline="0" dirty="0" err="1" smtClean="0"/>
              <a:t>rb</a:t>
            </a:r>
            <a:endParaRPr lang="en-US" baseline="0" dirty="0" smtClean="0"/>
          </a:p>
          <a:p>
            <a:r>
              <a:rPr lang="en-US" baseline="0" dirty="0" err="1" smtClean="0"/>
              <a:t>wb</a:t>
            </a: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13F21B8-401E-43E6-9E78-7D4D478A424C}" type="slidenum">
              <a:rPr lang="en-US" smtClean="0"/>
              <a:t>102</a:t>
            </a:fld>
            <a:endParaRPr lang="en-US"/>
          </a:p>
        </p:txBody>
      </p:sp>
    </p:spTree>
    <p:extLst>
      <p:ext uri="{BB962C8B-B14F-4D97-AF65-F5344CB8AC3E}">
        <p14:creationId xmlns:p14="http://schemas.microsoft.com/office/powerpoint/2010/main" val="1233872579"/>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smtClean="0"/>
              <a:t>os.path.isfile</a:t>
            </a:r>
            <a:r>
              <a:rPr lang="en-US" b="1" dirty="0" smtClean="0"/>
              <a:t>(“C:\\</a:t>
            </a:r>
            <a:r>
              <a:rPr lang="en-US" b="1" dirty="0" err="1" smtClean="0"/>
              <a:t>progs</a:t>
            </a:r>
            <a:r>
              <a:rPr lang="en-US" b="1" dirty="0" smtClean="0"/>
              <a:t>\\one.txt”)</a:t>
            </a:r>
          </a:p>
          <a:p>
            <a:r>
              <a:rPr lang="en-US" b="1" dirty="0" err="1" smtClean="0"/>
              <a:t>os.path.isdir</a:t>
            </a:r>
            <a:r>
              <a:rPr lang="en-US" b="1" dirty="0" smtClean="0"/>
              <a:t>(“C:\\</a:t>
            </a:r>
            <a:r>
              <a:rPr lang="en-US" b="1" dirty="0" err="1" smtClean="0"/>
              <a:t>progs</a:t>
            </a:r>
            <a:r>
              <a:rPr lang="en-US" b="1" dirty="0" smtClean="0"/>
              <a:t>”)</a:t>
            </a:r>
          </a:p>
          <a:p>
            <a:r>
              <a:rPr lang="en-US" b="1" dirty="0" err="1" smtClean="0"/>
              <a:t>os.path.exists</a:t>
            </a:r>
            <a:r>
              <a:rPr lang="en-US" b="1" dirty="0" smtClean="0"/>
              <a:t>(“C:\\</a:t>
            </a:r>
            <a:r>
              <a:rPr lang="en-US" b="1" dirty="0" err="1" smtClean="0"/>
              <a:t>progs</a:t>
            </a:r>
            <a:r>
              <a:rPr lang="en-US" b="1" dirty="0" smtClean="0"/>
              <a:t>\\one.txt”)</a:t>
            </a:r>
          </a:p>
          <a:p>
            <a:r>
              <a:rPr lang="en-US" dirty="0" err="1" smtClean="0"/>
              <a:t>os.path.basename</a:t>
            </a:r>
            <a:r>
              <a:rPr lang="en-US" dirty="0" smtClean="0"/>
              <a:t>(“C:\\</a:t>
            </a:r>
            <a:r>
              <a:rPr lang="en-US" dirty="0" err="1" smtClean="0"/>
              <a:t>progs</a:t>
            </a:r>
            <a:r>
              <a:rPr lang="en-US" dirty="0" smtClean="0"/>
              <a:t>\\one.txt”)</a:t>
            </a:r>
          </a:p>
          <a:p>
            <a:r>
              <a:rPr lang="en-US" dirty="0" err="1" smtClean="0"/>
              <a:t>os.path.dirname</a:t>
            </a:r>
            <a:r>
              <a:rPr lang="en-US" dirty="0" smtClean="0"/>
              <a:t>(“C:\\</a:t>
            </a:r>
            <a:r>
              <a:rPr lang="en-US" dirty="0" err="1" smtClean="0"/>
              <a:t>progs</a:t>
            </a:r>
            <a:r>
              <a:rPr lang="en-US" dirty="0" smtClean="0"/>
              <a:t>\\one.txt”)</a:t>
            </a:r>
          </a:p>
          <a:p>
            <a:r>
              <a:rPr lang="en-US" dirty="0" err="1" smtClean="0"/>
              <a:t>os.path.getatime</a:t>
            </a:r>
            <a:r>
              <a:rPr lang="en-US" dirty="0" smtClean="0"/>
              <a:t>(“C:\\</a:t>
            </a:r>
            <a:r>
              <a:rPr lang="en-US" dirty="0" err="1" smtClean="0"/>
              <a:t>progs</a:t>
            </a:r>
            <a:r>
              <a:rPr lang="en-US" dirty="0" smtClean="0"/>
              <a:t>\\one.txt”)</a:t>
            </a:r>
          </a:p>
          <a:p>
            <a:r>
              <a:rPr lang="en-US" dirty="0" err="1" smtClean="0"/>
              <a:t>os.path.getmtime</a:t>
            </a:r>
            <a:r>
              <a:rPr lang="en-US" dirty="0" smtClean="0"/>
              <a:t>(“C:\\</a:t>
            </a:r>
            <a:r>
              <a:rPr lang="en-US" dirty="0" err="1" smtClean="0"/>
              <a:t>progs</a:t>
            </a:r>
            <a:r>
              <a:rPr lang="en-US" dirty="0" smtClean="0"/>
              <a:t>\\one.txt”)</a:t>
            </a:r>
          </a:p>
          <a:p>
            <a:r>
              <a:rPr lang="en-US" dirty="0" err="1" smtClean="0"/>
              <a:t>os.path.getctime</a:t>
            </a:r>
            <a:r>
              <a:rPr lang="en-US" dirty="0" smtClean="0"/>
              <a:t>(“C:\\</a:t>
            </a:r>
            <a:r>
              <a:rPr lang="en-US" dirty="0" err="1" smtClean="0"/>
              <a:t>progs</a:t>
            </a:r>
            <a:r>
              <a:rPr lang="en-US" dirty="0" smtClean="0"/>
              <a:t>\\one.txt”)</a:t>
            </a:r>
          </a:p>
          <a:p>
            <a:r>
              <a:rPr lang="en-US" b="1" dirty="0" err="1" smtClean="0"/>
              <a:t>os.path.getsize</a:t>
            </a:r>
            <a:r>
              <a:rPr lang="en-US" b="1" dirty="0" smtClean="0"/>
              <a:t>(“C:\\</a:t>
            </a:r>
            <a:r>
              <a:rPr lang="en-US" b="1" dirty="0" err="1" smtClean="0"/>
              <a:t>progs</a:t>
            </a:r>
            <a:r>
              <a:rPr lang="en-US" b="1" dirty="0" smtClean="0"/>
              <a:t>\\one.txt”)</a:t>
            </a:r>
          </a:p>
          <a:p>
            <a:endParaRPr lang="en-US" dirty="0"/>
          </a:p>
        </p:txBody>
      </p:sp>
      <p:sp>
        <p:nvSpPr>
          <p:cNvPr id="4" name="Slide Number Placeholder 3"/>
          <p:cNvSpPr>
            <a:spLocks noGrp="1"/>
          </p:cNvSpPr>
          <p:nvPr>
            <p:ph type="sldNum" sz="quarter" idx="10"/>
          </p:nvPr>
        </p:nvSpPr>
        <p:spPr/>
        <p:txBody>
          <a:bodyPr/>
          <a:lstStyle/>
          <a:p>
            <a:fld id="{113F21B8-401E-43E6-9E78-7D4D478A424C}" type="slidenum">
              <a:rPr lang="en-US" smtClean="0"/>
              <a:t>103</a:t>
            </a:fld>
            <a:endParaRPr lang="en-US"/>
          </a:p>
        </p:txBody>
      </p:sp>
    </p:spTree>
    <p:extLst>
      <p:ext uri="{BB962C8B-B14F-4D97-AF65-F5344CB8AC3E}">
        <p14:creationId xmlns:p14="http://schemas.microsoft.com/office/powerpoint/2010/main" val="1158864469"/>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104</a:t>
            </a:fld>
            <a:endParaRPr lang="en-US"/>
          </a:p>
        </p:txBody>
      </p:sp>
    </p:spTree>
    <p:extLst>
      <p:ext uri="{BB962C8B-B14F-4D97-AF65-F5344CB8AC3E}">
        <p14:creationId xmlns:p14="http://schemas.microsoft.com/office/powerpoint/2010/main" val="3956440399"/>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value </a:t>
            </a:r>
            <a:r>
              <a:rPr lang="en-US" sz="1200" kern="1200" dirty="0" smtClean="0">
                <a:solidFill>
                  <a:schemeClr val="tx1"/>
                </a:solidFill>
                <a:effectLst/>
                <a:latin typeface="+mn-lt"/>
                <a:ea typeface="+mn-ea"/>
                <a:cs typeface="+mn-cs"/>
              </a:rPr>
              <a:t>=</a:t>
            </a:r>
            <a:r>
              <a:rPr lang="en-US" dirty="0" smtClean="0"/>
              <a:t> (</a:t>
            </a:r>
            <a:r>
              <a:rPr lang="en-US" sz="1200" kern="1200" dirty="0" smtClean="0">
                <a:solidFill>
                  <a:schemeClr val="tx1"/>
                </a:solidFill>
                <a:effectLst/>
                <a:latin typeface="+mn-lt"/>
                <a:ea typeface="+mn-ea"/>
                <a:cs typeface="+mn-cs"/>
              </a:rPr>
              <a:t>'the answer'</a:t>
            </a:r>
            <a:r>
              <a:rPr lang="en-US" dirty="0" smtClean="0"/>
              <a:t>, </a:t>
            </a:r>
            <a:r>
              <a:rPr lang="en-US" sz="1200" kern="1200" dirty="0" smtClean="0">
                <a:solidFill>
                  <a:schemeClr val="tx1"/>
                </a:solidFill>
                <a:effectLst/>
                <a:latin typeface="+mn-lt"/>
                <a:ea typeface="+mn-ea"/>
                <a:cs typeface="+mn-cs"/>
              </a:rPr>
              <a:t>42</a:t>
            </a:r>
            <a:r>
              <a:rPr lang="en-US" dirty="0" smtClean="0"/>
              <a:t>)</a:t>
            </a:r>
          </a:p>
          <a:p>
            <a:r>
              <a:rPr lang="en-US" dirty="0" smtClean="0"/>
              <a:t>s </a:t>
            </a:r>
            <a:r>
              <a:rPr lang="en-US" sz="1200" kern="1200" dirty="0" smtClean="0">
                <a:solidFill>
                  <a:schemeClr val="tx1"/>
                </a:solidFill>
                <a:effectLst/>
                <a:latin typeface="+mn-lt"/>
                <a:ea typeface="+mn-ea"/>
                <a:cs typeface="+mn-cs"/>
              </a:rPr>
              <a:t>=</a:t>
            </a:r>
            <a:r>
              <a:rPr lang="en-US" dirty="0" smtClean="0"/>
              <a:t> </a:t>
            </a:r>
            <a:r>
              <a:rPr lang="en-US" sz="1200" kern="1200" dirty="0" err="1" smtClean="0">
                <a:solidFill>
                  <a:schemeClr val="tx1"/>
                </a:solidFill>
                <a:effectLst/>
                <a:latin typeface="+mn-lt"/>
                <a:ea typeface="+mn-ea"/>
                <a:cs typeface="+mn-cs"/>
              </a:rPr>
              <a:t>str</a:t>
            </a:r>
            <a:r>
              <a:rPr lang="en-US" dirty="0" smtClean="0"/>
              <a:t>(value)</a:t>
            </a:r>
          </a:p>
          <a:p>
            <a:r>
              <a:rPr lang="en-US" dirty="0" err="1" smtClean="0"/>
              <a:t>f</a:t>
            </a:r>
            <a:r>
              <a:rPr lang="en-US" sz="1200" kern="1200" dirty="0" err="1" smtClean="0">
                <a:solidFill>
                  <a:schemeClr val="tx1"/>
                </a:solidFill>
                <a:effectLst/>
                <a:latin typeface="+mn-lt"/>
                <a:ea typeface="+mn-ea"/>
                <a:cs typeface="+mn-cs"/>
              </a:rPr>
              <a:t>.</a:t>
            </a:r>
            <a:r>
              <a:rPr lang="en-US" dirty="0" err="1" smtClean="0"/>
              <a:t>write</a:t>
            </a:r>
            <a:r>
              <a:rPr lang="en-US" dirty="0" smtClean="0"/>
              <a:t>(s)</a:t>
            </a:r>
            <a:endParaRPr lang="en-US" dirty="0"/>
          </a:p>
        </p:txBody>
      </p:sp>
      <p:sp>
        <p:nvSpPr>
          <p:cNvPr id="4" name="Slide Number Placeholder 3"/>
          <p:cNvSpPr>
            <a:spLocks noGrp="1"/>
          </p:cNvSpPr>
          <p:nvPr>
            <p:ph type="sldNum" sz="quarter" idx="10"/>
          </p:nvPr>
        </p:nvSpPr>
        <p:spPr/>
        <p:txBody>
          <a:bodyPr/>
          <a:lstStyle/>
          <a:p>
            <a:fld id="{113F21B8-401E-43E6-9E78-7D4D478A424C}" type="slidenum">
              <a:rPr lang="en-US" smtClean="0"/>
              <a:t>105</a:t>
            </a:fld>
            <a:endParaRPr lang="en-US"/>
          </a:p>
        </p:txBody>
      </p:sp>
    </p:spTree>
    <p:extLst>
      <p:ext uri="{BB962C8B-B14F-4D97-AF65-F5344CB8AC3E}">
        <p14:creationId xmlns:p14="http://schemas.microsoft.com/office/powerpoint/2010/main" val="3071377683"/>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106</a:t>
            </a:fld>
            <a:endParaRPr lang="en-US"/>
          </a:p>
        </p:txBody>
      </p:sp>
    </p:spTree>
    <p:extLst>
      <p:ext uri="{BB962C8B-B14F-4D97-AF65-F5344CB8AC3E}">
        <p14:creationId xmlns:p14="http://schemas.microsoft.com/office/powerpoint/2010/main" val="3215835434"/>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an exception occurs before the end of the block, it will close the file before the exception is caught by an outer exception handler. </a:t>
            </a:r>
          </a:p>
          <a:p>
            <a:r>
              <a:rPr lang="en-US" dirty="0" smtClean="0"/>
              <a:t>If the nested block were to contain a return statement, or a continue or break statement, the with statement would automatically close the file in those cases, too.</a:t>
            </a:r>
          </a:p>
          <a:p>
            <a:endParaRPr lang="en-US" dirty="0"/>
          </a:p>
        </p:txBody>
      </p:sp>
      <p:sp>
        <p:nvSpPr>
          <p:cNvPr id="4" name="Slide Number Placeholder 3"/>
          <p:cNvSpPr>
            <a:spLocks noGrp="1"/>
          </p:cNvSpPr>
          <p:nvPr>
            <p:ph type="sldNum" sz="quarter" idx="10"/>
          </p:nvPr>
        </p:nvSpPr>
        <p:spPr/>
        <p:txBody>
          <a:bodyPr/>
          <a:lstStyle/>
          <a:p>
            <a:fld id="{113F21B8-401E-43E6-9E78-7D4D478A424C}" type="slidenum">
              <a:rPr lang="en-US" smtClean="0"/>
              <a:t>108</a:t>
            </a:fld>
            <a:endParaRPr lang="en-US"/>
          </a:p>
        </p:txBody>
      </p:sp>
    </p:spTree>
    <p:extLst>
      <p:ext uri="{BB962C8B-B14F-4D97-AF65-F5344CB8AC3E}">
        <p14:creationId xmlns:p14="http://schemas.microsoft.com/office/powerpoint/2010/main" val="2650022985"/>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109</a:t>
            </a:fld>
            <a:endParaRPr lang="en-US"/>
          </a:p>
        </p:txBody>
      </p:sp>
    </p:spTree>
    <p:extLst>
      <p:ext uri="{BB962C8B-B14F-4D97-AF65-F5344CB8AC3E}">
        <p14:creationId xmlns:p14="http://schemas.microsoft.com/office/powerpoint/2010/main" val="19695319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38278A77-948A-40AA-A514-2EE2F3F5A229}" type="datetimeFigureOut">
              <a:rPr lang="en-US" smtClean="0"/>
              <a:t>7/12/2017</a:t>
            </a:fld>
            <a:endParaRPr lang="en-US"/>
          </a:p>
        </p:txBody>
      </p:sp>
      <p:sp>
        <p:nvSpPr>
          <p:cNvPr id="8" name="Slide Number Placeholder 7"/>
          <p:cNvSpPr>
            <a:spLocks noGrp="1"/>
          </p:cNvSpPr>
          <p:nvPr>
            <p:ph type="sldNum" sz="quarter" idx="11"/>
          </p:nvPr>
        </p:nvSpPr>
        <p:spPr/>
        <p:txBody>
          <a:bodyPr/>
          <a:lstStyle/>
          <a:p>
            <a:fld id="{C91B7724-A332-44A3-9E45-FB03E9741AE9}"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278A77-948A-40AA-A514-2EE2F3F5A229}" type="datetimeFigureOut">
              <a:rPr lang="en-US" smtClean="0"/>
              <a:t>7/12/2017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1B7724-A332-44A3-9E45-FB03E9741AE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278A77-948A-40AA-A514-2EE2F3F5A229}" type="datetimeFigureOut">
              <a:rPr lang="en-US" smtClean="0"/>
              <a:t>7/12/2017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1B7724-A332-44A3-9E45-FB03E9741AE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38278A77-948A-40AA-A514-2EE2F3F5A229}" type="datetimeFigureOut">
              <a:rPr lang="en-US" smtClean="0"/>
              <a:t>7/12/2017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1B7724-A332-44A3-9E45-FB03E9741AE9}"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278A77-948A-40AA-A514-2EE2F3F5A229}" type="datetimeFigureOut">
              <a:rPr lang="en-US" smtClean="0"/>
              <a:t>7/12/2017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1B7724-A332-44A3-9E45-FB03E9741AE9}" type="slidenum">
              <a:rPr lang="en-US" smtClean="0"/>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38278A77-948A-40AA-A514-2EE2F3F5A229}" type="datetimeFigureOut">
              <a:rPr lang="en-US" smtClean="0"/>
              <a:t>7/12/2017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1B7724-A332-44A3-9E45-FB03E9741AE9}" type="slidenum">
              <a:rPr lang="en-US" smtClean="0"/>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38278A77-948A-40AA-A514-2EE2F3F5A229}" type="datetimeFigureOut">
              <a:rPr lang="en-US" smtClean="0"/>
              <a:t>7/12/2017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1B7724-A332-44A3-9E45-FB03E9741AE9}" type="slidenum">
              <a:rPr lang="en-US" smtClean="0"/>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8278A77-948A-40AA-A514-2EE2F3F5A229}" type="datetimeFigureOut">
              <a:rPr lang="en-US" smtClean="0"/>
              <a:t>7/12/2017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1B7724-A332-44A3-9E45-FB03E9741AE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278A77-948A-40AA-A514-2EE2F3F5A229}" type="datetimeFigureOut">
              <a:rPr lang="en-US" smtClean="0"/>
              <a:t>7/12/2017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1B7724-A332-44A3-9E45-FB03E9741AE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278A77-948A-40AA-A514-2EE2F3F5A229}" type="datetimeFigureOut">
              <a:rPr lang="en-US" smtClean="0"/>
              <a:t>7/12/2017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1B7724-A332-44A3-9E45-FB03E9741AE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278A77-948A-40AA-A514-2EE2F3F5A229}" type="datetimeFigureOut">
              <a:rPr lang="en-US" smtClean="0"/>
              <a:t>7/12/2017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1B7724-A332-44A3-9E45-FB03E9741AE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38278A77-948A-40AA-A514-2EE2F3F5A229}" type="datetimeFigureOut">
              <a:rPr lang="en-US" smtClean="0"/>
              <a:t>7/12/2017</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C91B7724-A332-44A3-9E45-FB03E9741AE9}" type="slidenum">
              <a:rPr lang="en-US" smtClean="0"/>
              <a:t>‹#›</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hyperlink" Target="https://docs.python.org/2/using/cmdline.html#envvar-PYTHONPATH" TargetMode="External"/><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3" Type="http://schemas.openxmlformats.org/officeDocument/2006/relationships/hyperlink" Target="https://docs.python.org/2/library/logging.html#logging.debug" TargetMode="External"/><Relationship Id="rId7" Type="http://schemas.openxmlformats.org/officeDocument/2006/relationships/hyperlink" Target="https://docs.python.org/2/library/logging.html#logging.critical" TargetMode="External"/><Relationship Id="rId2" Type="http://schemas.openxmlformats.org/officeDocument/2006/relationships/notesSlide" Target="../notesSlides/notesSlide136.xml"/><Relationship Id="rId1" Type="http://schemas.openxmlformats.org/officeDocument/2006/relationships/slideLayout" Target="../slideLayouts/slideLayout2.xml"/><Relationship Id="rId6" Type="http://schemas.openxmlformats.org/officeDocument/2006/relationships/hyperlink" Target="https://docs.python.org/2/library/logging.html#logging.error" TargetMode="External"/><Relationship Id="rId5" Type="http://schemas.openxmlformats.org/officeDocument/2006/relationships/hyperlink" Target="https://docs.python.org/2/library/logging.html#logging.warning" TargetMode="External"/><Relationship Id="rId4" Type="http://schemas.openxmlformats.org/officeDocument/2006/relationships/hyperlink" Target="https://docs.python.org/2/library/logging.html#logging.info" TargetMode="Externa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6.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6.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6.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3" Type="http://schemas.openxmlformats.org/officeDocument/2006/relationships/hyperlink" Target="mk:@MSITStore:D:\Python34\Doc\python341.chm::/glossary.html#term-global-interpreter-lock" TargetMode="External"/><Relationship Id="rId2" Type="http://schemas.openxmlformats.org/officeDocument/2006/relationships/notesSlide" Target="../notesSlides/notesSlide169.xml"/><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6.xml"/></Relationships>
</file>

<file path=ppt/slides/_rels/slide212.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2" Type="http://schemas.openxmlformats.org/officeDocument/2006/relationships/notesSlide" Target="../notesSlides/notesSlide180.xml"/><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2" Type="http://schemas.openxmlformats.org/officeDocument/2006/relationships/notesSlide" Target="../notesSlides/notesSlide181.xml"/><Relationship Id="rId1" Type="http://schemas.openxmlformats.org/officeDocument/2006/relationships/slideLayout" Target="../slideLayouts/slideLayout6.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8.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6.xml"/></Relationships>
</file>

<file path=ppt/slides/_rels/slide219.xml.rels><?xml version="1.0" encoding="UTF-8" standalone="yes"?>
<Relationships xmlns="http://schemas.openxmlformats.org/package/2006/relationships"><Relationship Id="rId2" Type="http://schemas.openxmlformats.org/officeDocument/2006/relationships/notesSlide" Target="../notesSlides/notesSlide182.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3" Type="http://schemas.openxmlformats.org/officeDocument/2006/relationships/hyperlink" Target="https://docs.python.org/2/library/functions.html#any" TargetMode="External"/><Relationship Id="rId18" Type="http://schemas.openxmlformats.org/officeDocument/2006/relationships/hyperlink" Target="https://docs.python.org/2/library/functions.html#basestring" TargetMode="External"/><Relationship Id="rId26" Type="http://schemas.openxmlformats.org/officeDocument/2006/relationships/hyperlink" Target="https://docs.python.org/2/library/functions.html#property" TargetMode="External"/><Relationship Id="rId39" Type="http://schemas.openxmlformats.org/officeDocument/2006/relationships/hyperlink" Target="https://docs.python.org/2/library/functions.html#format" TargetMode="External"/><Relationship Id="rId21" Type="http://schemas.openxmlformats.org/officeDocument/2006/relationships/hyperlink" Target="https://docs.python.org/2/library/functions.html#print" TargetMode="External"/><Relationship Id="rId34" Type="http://schemas.openxmlformats.org/officeDocument/2006/relationships/hyperlink" Target="https://docs.python.org/2/library/functions.html#float" TargetMode="External"/><Relationship Id="rId42" Type="http://schemas.openxmlformats.org/officeDocument/2006/relationships/hyperlink" Target="https://docs.python.org/2/library/functions.html#unicode" TargetMode="External"/><Relationship Id="rId47" Type="http://schemas.openxmlformats.org/officeDocument/2006/relationships/hyperlink" Target="https://docs.python.org/2/library/functions.html#vars" TargetMode="External"/><Relationship Id="rId50" Type="http://schemas.openxmlformats.org/officeDocument/2006/relationships/hyperlink" Target="https://docs.python.org/2/library/functions.html#map" TargetMode="External"/><Relationship Id="rId55" Type="http://schemas.openxmlformats.org/officeDocument/2006/relationships/hyperlink" Target="https://docs.python.org/2/library/functions.html#max" TargetMode="External"/><Relationship Id="rId63" Type="http://schemas.openxmlformats.org/officeDocument/2006/relationships/hyperlink" Target="https://docs.python.org/2/library/functions.html#complex" TargetMode="External"/><Relationship Id="rId68" Type="http://schemas.openxmlformats.org/officeDocument/2006/relationships/hyperlink" Target="https://docs.python.org/2/library/functions.html#delattr" TargetMode="External"/><Relationship Id="rId76" Type="http://schemas.openxmlformats.org/officeDocument/2006/relationships/hyperlink" Target="https://docs.python.org/2/library/functions.html#slice" TargetMode="External"/><Relationship Id="rId7" Type="http://schemas.openxmlformats.org/officeDocument/2006/relationships/hyperlink" Target="https://docs.python.org/2/library/functions.html#staticmethod" TargetMode="External"/><Relationship Id="rId71" Type="http://schemas.openxmlformats.org/officeDocument/2006/relationships/hyperlink" Target="https://docs.python.org/2/library/functions.html#setattr" TargetMode="External"/><Relationship Id="rId2" Type="http://schemas.openxmlformats.org/officeDocument/2006/relationships/notesSlide" Target="../notesSlides/notesSlide20.xml"/><Relationship Id="rId16" Type="http://schemas.openxmlformats.org/officeDocument/2006/relationships/hyperlink" Target="https://docs.python.org/2/library/functions.html#pow" TargetMode="External"/><Relationship Id="rId29" Type="http://schemas.openxmlformats.org/officeDocument/2006/relationships/hyperlink" Target="https://docs.python.org/2/library/functions.html#filter" TargetMode="External"/><Relationship Id="rId11" Type="http://schemas.openxmlformats.org/officeDocument/2006/relationships/hyperlink" Target="https://docs.python.org/2/library/functions.html#ord" TargetMode="External"/><Relationship Id="rId24" Type="http://schemas.openxmlformats.org/officeDocument/2006/relationships/hyperlink" Target="https://docs.python.org/2/library/functions.html#file" TargetMode="External"/><Relationship Id="rId32" Type="http://schemas.openxmlformats.org/officeDocument/2006/relationships/hyperlink" Target="https://docs.python.org/2/library/functions.html#type" TargetMode="External"/><Relationship Id="rId37" Type="http://schemas.openxmlformats.org/officeDocument/2006/relationships/hyperlink" Target="https://docs.python.org/2/library/functions.html#unichr" TargetMode="External"/><Relationship Id="rId40" Type="http://schemas.openxmlformats.org/officeDocument/2006/relationships/hyperlink" Target="https://docs.python.org/2/library/functions.html#locals" TargetMode="External"/><Relationship Id="rId45" Type="http://schemas.openxmlformats.org/officeDocument/2006/relationships/hyperlink" Target="https://docs.python.org/2/library/functions.html#long" TargetMode="External"/><Relationship Id="rId53" Type="http://schemas.openxmlformats.org/officeDocument/2006/relationships/hyperlink" Target="https://docs.python.org/2/library/functions.html#cmp" TargetMode="External"/><Relationship Id="rId58" Type="http://schemas.openxmlformats.org/officeDocument/2006/relationships/hyperlink" Target="https://docs.python.org/2/library/functions.html#compile" TargetMode="External"/><Relationship Id="rId66" Type="http://schemas.openxmlformats.org/officeDocument/2006/relationships/hyperlink" Target="https://docs.python.org/2/library/functions.html#func-set" TargetMode="External"/><Relationship Id="rId74" Type="http://schemas.openxmlformats.org/officeDocument/2006/relationships/hyperlink" Target="https://docs.python.org/2/library/functions.html#hex" TargetMode="External"/><Relationship Id="rId79" Type="http://schemas.openxmlformats.org/officeDocument/2006/relationships/hyperlink" Target="https://docs.python.org/2/library/functions.html#id" TargetMode="External"/><Relationship Id="rId5" Type="http://schemas.openxmlformats.org/officeDocument/2006/relationships/hyperlink" Target="https://docs.python.org/2/library/functions.html#input" TargetMode="External"/><Relationship Id="rId61" Type="http://schemas.openxmlformats.org/officeDocument/2006/relationships/hyperlink" Target="https://docs.python.org/2/library/functions.html#round" TargetMode="External"/><Relationship Id="rId82" Type="http://schemas.openxmlformats.org/officeDocument/2006/relationships/hyperlink" Target="https://docs.python.org/2/library/functions.html#intern" TargetMode="External"/><Relationship Id="rId10" Type="http://schemas.openxmlformats.org/officeDocument/2006/relationships/hyperlink" Target="https://docs.python.org/2/library/functions.html#int" TargetMode="External"/><Relationship Id="rId19" Type="http://schemas.openxmlformats.org/officeDocument/2006/relationships/hyperlink" Target="https://docs.python.org/2/library/functions.html#execfile" TargetMode="External"/><Relationship Id="rId31" Type="http://schemas.openxmlformats.org/officeDocument/2006/relationships/hyperlink" Target="https://docs.python.org/2/library/functions.html#range" TargetMode="External"/><Relationship Id="rId44" Type="http://schemas.openxmlformats.org/officeDocument/2006/relationships/hyperlink" Target="https://docs.python.org/2/library/functions.html#func-frozenset" TargetMode="External"/><Relationship Id="rId52" Type="http://schemas.openxmlformats.org/officeDocument/2006/relationships/hyperlink" Target="https://docs.python.org/2/library/functions.html#xrange" TargetMode="External"/><Relationship Id="rId60" Type="http://schemas.openxmlformats.org/officeDocument/2006/relationships/hyperlink" Target="https://docs.python.org/2/library/functions.html#func-memoryview" TargetMode="External"/><Relationship Id="rId65" Type="http://schemas.openxmlformats.org/officeDocument/2006/relationships/hyperlink" Target="https://docs.python.org/2/library/functions.html#min" TargetMode="External"/><Relationship Id="rId73" Type="http://schemas.openxmlformats.org/officeDocument/2006/relationships/hyperlink" Target="https://docs.python.org/2/library/functions.html#func-dict" TargetMode="External"/><Relationship Id="rId78" Type="http://schemas.openxmlformats.org/officeDocument/2006/relationships/hyperlink" Target="https://docs.python.org/2/library/functions.html#dir" TargetMode="External"/><Relationship Id="rId81" Type="http://schemas.openxmlformats.org/officeDocument/2006/relationships/hyperlink" Target="https://docs.python.org/2/library/functions.html#sorted" TargetMode="External"/><Relationship Id="rId4" Type="http://schemas.openxmlformats.org/officeDocument/2006/relationships/hyperlink" Target="https://docs.python.org/2/library/functions.html#divmod" TargetMode="External"/><Relationship Id="rId9" Type="http://schemas.openxmlformats.org/officeDocument/2006/relationships/hyperlink" Target="https://docs.python.org/2/library/functions.html#enumerate" TargetMode="External"/><Relationship Id="rId14" Type="http://schemas.openxmlformats.org/officeDocument/2006/relationships/hyperlink" Target="https://docs.python.org/2/library/functions.html#eval" TargetMode="External"/><Relationship Id="rId22" Type="http://schemas.openxmlformats.org/officeDocument/2006/relationships/hyperlink" Target="https://docs.python.org/2/library/functions.html#super" TargetMode="External"/><Relationship Id="rId27" Type="http://schemas.openxmlformats.org/officeDocument/2006/relationships/hyperlink" Target="https://docs.python.org/2/library/functions.html#tuple" TargetMode="External"/><Relationship Id="rId30" Type="http://schemas.openxmlformats.org/officeDocument/2006/relationships/hyperlink" Target="https://docs.python.org/2/library/functions.html#len" TargetMode="External"/><Relationship Id="rId35" Type="http://schemas.openxmlformats.org/officeDocument/2006/relationships/hyperlink" Target="https://docs.python.org/2/library/functions.html#list" TargetMode="External"/><Relationship Id="rId43" Type="http://schemas.openxmlformats.org/officeDocument/2006/relationships/hyperlink" Target="https://docs.python.org/2/library/functions.html#chr" TargetMode="External"/><Relationship Id="rId48" Type="http://schemas.openxmlformats.org/officeDocument/2006/relationships/hyperlink" Target="https://docs.python.org/2/library/functions.html#classmethod" TargetMode="External"/><Relationship Id="rId56" Type="http://schemas.openxmlformats.org/officeDocument/2006/relationships/hyperlink" Target="https://docs.python.org/2/library/functions.html#reversed" TargetMode="External"/><Relationship Id="rId64" Type="http://schemas.openxmlformats.org/officeDocument/2006/relationships/hyperlink" Target="https://docs.python.org/2/library/functions.html#hash" TargetMode="External"/><Relationship Id="rId69" Type="http://schemas.openxmlformats.org/officeDocument/2006/relationships/hyperlink" Target="https://docs.python.org/2/library/functions.html#help" TargetMode="External"/><Relationship Id="rId77" Type="http://schemas.openxmlformats.org/officeDocument/2006/relationships/hyperlink" Target="https://docs.python.org/2/library/functions.html#coerce" TargetMode="External"/><Relationship Id="rId8" Type="http://schemas.openxmlformats.org/officeDocument/2006/relationships/hyperlink" Target="https://docs.python.org/2/library/functions.html#all" TargetMode="External"/><Relationship Id="rId51" Type="http://schemas.openxmlformats.org/officeDocument/2006/relationships/hyperlink" Target="https://docs.python.org/2/library/functions.html#func-repr" TargetMode="External"/><Relationship Id="rId72" Type="http://schemas.openxmlformats.org/officeDocument/2006/relationships/hyperlink" Target="https://docs.python.org/2/library/functions.html#buffer" TargetMode="External"/><Relationship Id="rId80" Type="http://schemas.openxmlformats.org/officeDocument/2006/relationships/hyperlink" Target="https://docs.python.org/2/library/functions.html#oct" TargetMode="External"/><Relationship Id="rId3" Type="http://schemas.openxmlformats.org/officeDocument/2006/relationships/hyperlink" Target="https://docs.python.org/2/library/functions.html#abs" TargetMode="External"/><Relationship Id="rId12" Type="http://schemas.openxmlformats.org/officeDocument/2006/relationships/hyperlink" Target="https://docs.python.org/2/library/functions.html#str" TargetMode="External"/><Relationship Id="rId17" Type="http://schemas.openxmlformats.org/officeDocument/2006/relationships/hyperlink" Target="https://docs.python.org/2/library/functions.html#sum" TargetMode="External"/><Relationship Id="rId25" Type="http://schemas.openxmlformats.org/officeDocument/2006/relationships/hyperlink" Target="https://docs.python.org/2/library/functions.html#iter" TargetMode="External"/><Relationship Id="rId33" Type="http://schemas.openxmlformats.org/officeDocument/2006/relationships/hyperlink" Target="https://docs.python.org/2/library/functions.html#bytearray" TargetMode="External"/><Relationship Id="rId38" Type="http://schemas.openxmlformats.org/officeDocument/2006/relationships/hyperlink" Target="https://docs.python.org/2/library/functions.html#callable" TargetMode="External"/><Relationship Id="rId46" Type="http://schemas.openxmlformats.org/officeDocument/2006/relationships/hyperlink" Target="https://docs.python.org/2/library/functions.html#reload" TargetMode="External"/><Relationship Id="rId59" Type="http://schemas.openxmlformats.org/officeDocument/2006/relationships/hyperlink" Target="https://docs.python.org/2/library/functions.html#hasattr" TargetMode="External"/><Relationship Id="rId67" Type="http://schemas.openxmlformats.org/officeDocument/2006/relationships/hyperlink" Target="https://docs.python.org/2/library/functions.html#apply" TargetMode="External"/><Relationship Id="rId20" Type="http://schemas.openxmlformats.org/officeDocument/2006/relationships/hyperlink" Target="https://docs.python.org/2/library/functions.html#issubclass" TargetMode="External"/><Relationship Id="rId41" Type="http://schemas.openxmlformats.org/officeDocument/2006/relationships/hyperlink" Target="https://docs.python.org/2/library/functions.html#reduce" TargetMode="External"/><Relationship Id="rId54" Type="http://schemas.openxmlformats.org/officeDocument/2006/relationships/hyperlink" Target="https://docs.python.org/2/library/functions.html#globals" TargetMode="External"/><Relationship Id="rId62" Type="http://schemas.openxmlformats.org/officeDocument/2006/relationships/hyperlink" Target="https://docs.python.org/2/library/functions.html#__import__" TargetMode="External"/><Relationship Id="rId70" Type="http://schemas.openxmlformats.org/officeDocument/2006/relationships/hyperlink" Target="https://docs.python.org/2/library/functions.html#-1,-1,NEXT" TargetMode="External"/><Relationship Id="rId75" Type="http://schemas.openxmlformats.org/officeDocument/2006/relationships/hyperlink" Target="https://docs.python.org/2/library/functions.html#object" TargetMode="External"/><Relationship Id="rId1" Type="http://schemas.openxmlformats.org/officeDocument/2006/relationships/slideLayout" Target="../slideLayouts/slideLayout2.xml"/><Relationship Id="rId6" Type="http://schemas.openxmlformats.org/officeDocument/2006/relationships/hyperlink" Target="https://docs.python.org/2/library/functions.html#open" TargetMode="External"/><Relationship Id="rId15" Type="http://schemas.openxmlformats.org/officeDocument/2006/relationships/hyperlink" Target="https://docs.python.org/2/library/functions.html#isinstance" TargetMode="External"/><Relationship Id="rId23" Type="http://schemas.openxmlformats.org/officeDocument/2006/relationships/hyperlink" Target="https://docs.python.org/2/library/functions.html#bin" TargetMode="External"/><Relationship Id="rId28" Type="http://schemas.openxmlformats.org/officeDocument/2006/relationships/hyperlink" Target="https://docs.python.org/2/library/functions.html#bool" TargetMode="External"/><Relationship Id="rId36" Type="http://schemas.openxmlformats.org/officeDocument/2006/relationships/hyperlink" Target="https://docs.python.org/2/library/functions.html#raw_input" TargetMode="External"/><Relationship Id="rId49" Type="http://schemas.openxmlformats.org/officeDocument/2006/relationships/hyperlink" Target="https://docs.python.org/2/library/functions.html#getattr" TargetMode="External"/><Relationship Id="rId57" Type="http://schemas.openxmlformats.org/officeDocument/2006/relationships/hyperlink" Target="https://docs.python.org/2/library/functions.html#zip" TargetMode="External"/></Relationships>
</file>

<file path=ppt/slides/_rels/slide220.xml.rels><?xml version="1.0" encoding="UTF-8" standalone="yes"?>
<Relationships xmlns="http://schemas.openxmlformats.org/package/2006/relationships"><Relationship Id="rId2" Type="http://schemas.openxmlformats.org/officeDocument/2006/relationships/notesSlide" Target="../notesSlides/notesSlide183.xml"/><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2" Type="http://schemas.openxmlformats.org/officeDocument/2006/relationships/notesSlide" Target="../notesSlides/notesSlide184.xml"/><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2" Type="http://schemas.openxmlformats.org/officeDocument/2006/relationships/notesSlide" Target="../notesSlides/notesSlide185.xml"/><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2" Type="http://schemas.openxmlformats.org/officeDocument/2006/relationships/notesSlide" Target="../notesSlides/notesSlide186.xml"/><Relationship Id="rId1" Type="http://schemas.openxmlformats.org/officeDocument/2006/relationships/slideLayout" Target="../slideLayouts/slideLayout6.xml"/></Relationships>
</file>

<file path=ppt/slides/_rels/slide224.xml.rels><?xml version="1.0" encoding="UTF-8" standalone="yes"?>
<Relationships xmlns="http://schemas.openxmlformats.org/package/2006/relationships"><Relationship Id="rId2" Type="http://schemas.openxmlformats.org/officeDocument/2006/relationships/notesSlide" Target="../notesSlides/notesSlide187.xml"/><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2" Type="http://schemas.openxmlformats.org/officeDocument/2006/relationships/notesSlide" Target="../notesSlides/notesSlide188.xml"/><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2" Type="http://schemas.openxmlformats.org/officeDocument/2006/relationships/notesSlide" Target="../notesSlides/notesSlide189.xml"/><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2" Type="http://schemas.openxmlformats.org/officeDocument/2006/relationships/notesSlide" Target="../notesSlides/notesSlide190.xml"/><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2" Type="http://schemas.openxmlformats.org/officeDocument/2006/relationships/notesSlide" Target="../notesSlides/notesSlide191.xml"/><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2" Type="http://schemas.openxmlformats.org/officeDocument/2006/relationships/notesSlide" Target="../notesSlides/notesSlide19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3" Type="http://schemas.openxmlformats.org/officeDocument/2006/relationships/hyperlink" Target="http://www.pypi.python.org/" TargetMode="External"/><Relationship Id="rId2" Type="http://schemas.openxmlformats.org/officeDocument/2006/relationships/notesSlide" Target="../notesSlides/notesSlide193.xml"/><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2" Type="http://schemas.openxmlformats.org/officeDocument/2006/relationships/notesSlide" Target="../notesSlides/notesSlide194.xml"/><Relationship Id="rId1" Type="http://schemas.openxmlformats.org/officeDocument/2006/relationships/slideLayout" Target="../slideLayouts/slideLayout6.xml"/></Relationships>
</file>

<file path=ppt/slides/_rels/slide234.xml.rels><?xml version="1.0" encoding="UTF-8" standalone="yes"?>
<Relationships xmlns="http://schemas.openxmlformats.org/package/2006/relationships"><Relationship Id="rId2" Type="http://schemas.openxmlformats.org/officeDocument/2006/relationships/notesSlide" Target="../notesSlides/notesSlide195.xml"/><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2" Type="http://schemas.openxmlformats.org/officeDocument/2006/relationships/notesSlide" Target="../notesSlides/notesSlide196.xml"/><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2" Type="http://schemas.openxmlformats.org/officeDocument/2006/relationships/notesSlide" Target="../notesSlides/notesSlide197.xml"/><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2" Type="http://schemas.openxmlformats.org/officeDocument/2006/relationships/notesSlide" Target="../notesSlides/notesSlide198.xml"/><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2" Type="http://schemas.openxmlformats.org/officeDocument/2006/relationships/notesSlide" Target="../notesSlides/notesSlide199.xml"/><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2" Type="http://schemas.openxmlformats.org/officeDocument/2006/relationships/notesSlide" Target="../notesSlides/notesSlide20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2" Type="http://schemas.openxmlformats.org/officeDocument/2006/relationships/notesSlide" Target="../notesSlides/notesSlide201.xml"/><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2" Type="http://schemas.openxmlformats.org/officeDocument/2006/relationships/hyperlink" Target="mk:@MSITStore:D:\Python34\Doc\python341.chm::/reference/simple_stmts.html#yield" TargetMode="External"/><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2" Type="http://schemas.openxmlformats.org/officeDocument/2006/relationships/notesSlide" Target="../notesSlides/notesSlide202.xml"/><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3" Type="http://schemas.openxmlformats.org/officeDocument/2006/relationships/hyperlink" Target="http://docs.python.org/faq/windows.html#is-a-pyd-file-the-same-as-a-dll" TargetMode="External"/><Relationship Id="rId2" Type="http://schemas.openxmlformats.org/officeDocument/2006/relationships/notesSlide" Target="../notesSlides/notesSlide203.xml"/><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2" Type="http://schemas.openxmlformats.org/officeDocument/2006/relationships/notesSlide" Target="../notesSlides/notesSlide20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mk:@MSITStore:D:\Python27\Doc\python276.chm::/library/functions.html#xrange"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000" dirty="0" smtClean="0">
                <a:solidFill>
                  <a:srgbClr val="0070C0"/>
                </a:solidFill>
              </a:rPr>
              <a:t>P</a:t>
            </a:r>
            <a:r>
              <a:rPr lang="en-US" dirty="0" smtClean="0">
                <a:solidFill>
                  <a:srgbClr val="FF0000"/>
                </a:solidFill>
              </a:rPr>
              <a:t>y</a:t>
            </a:r>
            <a:r>
              <a:rPr lang="en-US" dirty="0" smtClean="0">
                <a:solidFill>
                  <a:srgbClr val="0070C0"/>
                </a:solidFill>
              </a:rPr>
              <a:t>t</a:t>
            </a:r>
            <a:r>
              <a:rPr lang="en-US" dirty="0" smtClean="0">
                <a:solidFill>
                  <a:srgbClr val="FF0000"/>
                </a:solidFill>
              </a:rPr>
              <a:t>h</a:t>
            </a:r>
            <a:r>
              <a:rPr lang="en-US" dirty="0" smtClean="0">
                <a:solidFill>
                  <a:srgbClr val="0070C0"/>
                </a:solidFill>
              </a:rPr>
              <a:t>o</a:t>
            </a:r>
            <a:r>
              <a:rPr lang="en-US" dirty="0" smtClean="0">
                <a:solidFill>
                  <a:srgbClr val="FF0000"/>
                </a:solidFill>
              </a:rPr>
              <a:t>n  </a:t>
            </a:r>
            <a:r>
              <a:rPr lang="en-US" dirty="0" smtClean="0">
                <a:solidFill>
                  <a:srgbClr val="0070C0"/>
                </a:solidFill>
              </a:rPr>
              <a:t>S</a:t>
            </a:r>
            <a:r>
              <a:rPr lang="en-US" dirty="0" smtClean="0">
                <a:solidFill>
                  <a:srgbClr val="FF0000"/>
                </a:solidFill>
              </a:rPr>
              <a:t>c</a:t>
            </a:r>
            <a:r>
              <a:rPr lang="en-US" dirty="0" smtClean="0">
                <a:solidFill>
                  <a:srgbClr val="0070C0"/>
                </a:solidFill>
              </a:rPr>
              <a:t>r</a:t>
            </a:r>
            <a:r>
              <a:rPr lang="en-US" dirty="0" smtClean="0">
                <a:solidFill>
                  <a:srgbClr val="FF0000"/>
                </a:solidFill>
              </a:rPr>
              <a:t>i</a:t>
            </a:r>
            <a:r>
              <a:rPr lang="en-US" dirty="0" smtClean="0">
                <a:solidFill>
                  <a:srgbClr val="0070C0"/>
                </a:solidFill>
              </a:rPr>
              <a:t>p</a:t>
            </a:r>
            <a:r>
              <a:rPr lang="en-US" dirty="0" smtClean="0">
                <a:solidFill>
                  <a:srgbClr val="FF0000"/>
                </a:solidFill>
              </a:rPr>
              <a:t>t</a:t>
            </a:r>
            <a:r>
              <a:rPr lang="en-US" dirty="0" smtClean="0">
                <a:solidFill>
                  <a:srgbClr val="0070C0"/>
                </a:solidFill>
              </a:rPr>
              <a:t>i</a:t>
            </a:r>
            <a:r>
              <a:rPr lang="en-US" dirty="0" smtClean="0">
                <a:solidFill>
                  <a:srgbClr val="FF0000"/>
                </a:solidFill>
              </a:rPr>
              <a:t>n</a:t>
            </a:r>
            <a:r>
              <a:rPr lang="en-US" dirty="0" smtClean="0">
                <a:solidFill>
                  <a:srgbClr val="0070C0"/>
                </a:solidFill>
              </a:rPr>
              <a:t>g</a:t>
            </a:r>
            <a:endParaRPr lang="en-US" dirty="0">
              <a:solidFill>
                <a:srgbClr val="0070C0"/>
              </a:solidFill>
            </a:endParaRPr>
          </a:p>
        </p:txBody>
      </p:sp>
      <p:sp>
        <p:nvSpPr>
          <p:cNvPr id="3" name="Subtitle 2"/>
          <p:cNvSpPr>
            <a:spLocks noGrp="1"/>
          </p:cNvSpPr>
          <p:nvPr>
            <p:ph type="subTitle" idx="1"/>
          </p:nvPr>
        </p:nvSpPr>
        <p:spPr>
          <a:xfrm>
            <a:off x="1447800" y="5257800"/>
            <a:ext cx="6400800" cy="1219200"/>
          </a:xfrm>
        </p:spPr>
        <p:txBody>
          <a:bodyPr>
            <a:normAutofit/>
          </a:bodyPr>
          <a:lstStyle/>
          <a:p>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52400"/>
            <a:ext cx="2667000" cy="2910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45523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Py2 </a:t>
            </a:r>
            <a:r>
              <a:rPr lang="en-US" dirty="0" err="1" smtClean="0"/>
              <a:t>vs</a:t>
            </a:r>
            <a:r>
              <a:rPr lang="en-US" dirty="0" smtClean="0"/>
              <a:t> Py3</a:t>
            </a:r>
            <a:endParaRPr lang="en-US" dirty="0"/>
          </a:p>
        </p:txBody>
      </p:sp>
      <p:sp>
        <p:nvSpPr>
          <p:cNvPr id="3" name="Content Placeholder 2"/>
          <p:cNvSpPr>
            <a:spLocks noGrp="1"/>
          </p:cNvSpPr>
          <p:nvPr>
            <p:ph idx="1"/>
          </p:nvPr>
        </p:nvSpPr>
        <p:spPr/>
        <p:txBody>
          <a:bodyPr/>
          <a:lstStyle/>
          <a:p>
            <a:endParaRPr lang="en-US" dirty="0" smtClean="0"/>
          </a:p>
          <a:p>
            <a:r>
              <a:rPr lang="en-US" dirty="0" smtClean="0"/>
              <a:t>Python 3</a:t>
            </a:r>
          </a:p>
          <a:p>
            <a:r>
              <a:rPr lang="en-US" dirty="0" smtClean="0"/>
              <a:t>strings </a:t>
            </a:r>
            <a:r>
              <a:rPr lang="en-US" dirty="0"/>
              <a:t>are Unicode by </a:t>
            </a:r>
            <a:r>
              <a:rPr lang="en-US" dirty="0" smtClean="0"/>
              <a:t>default</a:t>
            </a:r>
          </a:p>
          <a:p>
            <a:r>
              <a:rPr lang="en-US" dirty="0" smtClean="0"/>
              <a:t>clean </a:t>
            </a:r>
            <a:r>
              <a:rPr lang="en-US" dirty="0"/>
              <a:t>Unicode/bytes separation </a:t>
            </a:r>
            <a:endParaRPr lang="en-US" dirty="0" smtClean="0"/>
          </a:p>
          <a:p>
            <a:r>
              <a:rPr lang="en-US" dirty="0" smtClean="0"/>
              <a:t>exception </a:t>
            </a:r>
            <a:r>
              <a:rPr lang="en-US" dirty="0"/>
              <a:t>chaining </a:t>
            </a:r>
            <a:endParaRPr lang="en-US" dirty="0" smtClean="0"/>
          </a:p>
          <a:p>
            <a:r>
              <a:rPr lang="en-US" dirty="0" smtClean="0"/>
              <a:t>function </a:t>
            </a:r>
            <a:r>
              <a:rPr lang="en-US" dirty="0"/>
              <a:t>annotations </a:t>
            </a:r>
            <a:endParaRPr lang="en-US" dirty="0" smtClean="0"/>
          </a:p>
          <a:p>
            <a:r>
              <a:rPr lang="en-US" dirty="0" smtClean="0"/>
              <a:t>syntax </a:t>
            </a:r>
            <a:r>
              <a:rPr lang="en-US" dirty="0"/>
              <a:t>for keyword-only arguments </a:t>
            </a:r>
            <a:endParaRPr lang="en-US" dirty="0" smtClean="0"/>
          </a:p>
          <a:p>
            <a:r>
              <a:rPr lang="en-US" dirty="0" smtClean="0"/>
              <a:t>extended </a:t>
            </a:r>
            <a:r>
              <a:rPr lang="en-US" dirty="0"/>
              <a:t>tuple </a:t>
            </a:r>
            <a:r>
              <a:rPr lang="en-US" dirty="0" smtClean="0"/>
              <a:t>unpacking </a:t>
            </a:r>
          </a:p>
          <a:p>
            <a:r>
              <a:rPr lang="en-US" dirty="0" smtClean="0"/>
              <a:t>non-local </a:t>
            </a:r>
            <a:r>
              <a:rPr lang="en-US" dirty="0"/>
              <a:t>variable declarations</a:t>
            </a:r>
          </a:p>
        </p:txBody>
      </p:sp>
    </p:spTree>
    <p:extLst>
      <p:ext uri="{BB962C8B-B14F-4D97-AF65-F5344CB8AC3E}">
        <p14:creationId xmlns:p14="http://schemas.microsoft.com/office/powerpoint/2010/main" val="3633745917"/>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 of  </a:t>
            </a:r>
            <a:r>
              <a:rPr lang="en-US" dirty="0" smtClean="0"/>
              <a:t>Main.py</a:t>
            </a:r>
            <a:endParaRPr lang="en-US" dirty="0"/>
          </a:p>
        </p:txBody>
      </p:sp>
      <p:sp>
        <p:nvSpPr>
          <p:cNvPr id="3" name="Content Placeholder 2"/>
          <p:cNvSpPr>
            <a:spLocks noGrp="1"/>
          </p:cNvSpPr>
          <p:nvPr>
            <p:ph idx="1"/>
          </p:nvPr>
        </p:nvSpPr>
        <p:spPr/>
        <p:txBody>
          <a:bodyPr/>
          <a:lstStyle/>
          <a:p>
            <a:endParaRPr lang="en-US" dirty="0"/>
          </a:p>
          <a:p>
            <a:r>
              <a:rPr lang="en-US" dirty="0"/>
              <a:t>f</a:t>
            </a:r>
            <a:r>
              <a:rPr lang="en-US" dirty="0" smtClean="0"/>
              <a:t>rom </a:t>
            </a:r>
            <a:r>
              <a:rPr lang="en-US" dirty="0" err="1" smtClean="0"/>
              <a:t>testpack</a:t>
            </a:r>
            <a:r>
              <a:rPr lang="en-US" dirty="0" smtClean="0"/>
              <a:t> import *</a:t>
            </a:r>
            <a:endParaRPr lang="en-US" dirty="0"/>
          </a:p>
          <a:p>
            <a:r>
              <a:rPr lang="en-US" dirty="0" smtClean="0"/>
              <a:t>one.fun1</a:t>
            </a:r>
            <a:r>
              <a:rPr lang="en-US" dirty="0"/>
              <a:t>()</a:t>
            </a:r>
          </a:p>
          <a:p>
            <a:endParaRPr lang="en-US" dirty="0"/>
          </a:p>
          <a:p>
            <a:endParaRPr lang="en-US" dirty="0"/>
          </a:p>
        </p:txBody>
      </p:sp>
    </p:spTree>
    <p:extLst>
      <p:ext uri="{BB962C8B-B14F-4D97-AF65-F5344CB8AC3E}">
        <p14:creationId xmlns:p14="http://schemas.microsoft.com/office/powerpoint/2010/main" val="1027144083"/>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752600"/>
            <a:ext cx="8229600" cy="1600200"/>
          </a:xfrm>
        </p:spPr>
        <p:txBody>
          <a:bodyPr/>
          <a:lstStyle/>
          <a:p>
            <a:r>
              <a:rPr lang="en-US" dirty="0" smtClean="0"/>
              <a:t>Files</a:t>
            </a:r>
            <a:endParaRPr lang="en-US" dirty="0"/>
          </a:p>
        </p:txBody>
      </p:sp>
    </p:spTree>
    <p:extLst>
      <p:ext uri="{BB962C8B-B14F-4D97-AF65-F5344CB8AC3E}">
        <p14:creationId xmlns:p14="http://schemas.microsoft.com/office/powerpoint/2010/main" val="3811572898"/>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Handling</a:t>
            </a:r>
            <a:endParaRPr lang="en-US" dirty="0"/>
          </a:p>
        </p:txBody>
      </p:sp>
      <p:sp>
        <p:nvSpPr>
          <p:cNvPr id="3" name="Content Placeholder 2"/>
          <p:cNvSpPr>
            <a:spLocks noGrp="1"/>
          </p:cNvSpPr>
          <p:nvPr>
            <p:ph idx="1"/>
          </p:nvPr>
        </p:nvSpPr>
        <p:spPr>
          <a:xfrm>
            <a:off x="457200" y="1951037"/>
            <a:ext cx="8229600" cy="4525963"/>
          </a:xfrm>
        </p:spPr>
        <p:txBody>
          <a:bodyPr>
            <a:normAutofit/>
          </a:bodyPr>
          <a:lstStyle/>
          <a:p>
            <a:r>
              <a:rPr lang="en-US" b="1" dirty="0" smtClean="0"/>
              <a:t>How to open a file</a:t>
            </a:r>
            <a:endParaRPr lang="en-US" dirty="0"/>
          </a:p>
          <a:p>
            <a:pPr marL="0" indent="0">
              <a:buNone/>
            </a:pPr>
            <a:r>
              <a:rPr lang="en-US" dirty="0" smtClean="0"/>
              <a:t>   f  = file(“filename.txt”, “mode”)    # only in version 2.7</a:t>
            </a:r>
          </a:p>
          <a:p>
            <a:pPr marL="0" indent="0">
              <a:buNone/>
            </a:pPr>
            <a:r>
              <a:rPr lang="en-US" dirty="0" smtClean="0"/>
              <a:t>   </a:t>
            </a:r>
            <a:r>
              <a:rPr lang="en-US" dirty="0"/>
              <a:t>f  = </a:t>
            </a:r>
            <a:r>
              <a:rPr lang="en-US" dirty="0" smtClean="0"/>
              <a:t>open(“</a:t>
            </a:r>
            <a:r>
              <a:rPr lang="en-US" dirty="0"/>
              <a:t>filename.txt”, “mode”)   </a:t>
            </a:r>
            <a:r>
              <a:rPr lang="en-US" dirty="0" smtClean="0"/>
              <a:t># </a:t>
            </a:r>
            <a:r>
              <a:rPr lang="en-US" dirty="0"/>
              <a:t>version </a:t>
            </a:r>
            <a:r>
              <a:rPr lang="en-US" dirty="0" smtClean="0"/>
              <a:t>2.7 /3.4</a:t>
            </a:r>
          </a:p>
          <a:p>
            <a:pPr marL="0" indent="0">
              <a:buNone/>
            </a:pPr>
            <a:r>
              <a:rPr lang="en-US" dirty="0"/>
              <a:t> </a:t>
            </a:r>
            <a:r>
              <a:rPr lang="en-US" dirty="0" smtClean="0"/>
              <a:t>     </a:t>
            </a:r>
          </a:p>
          <a:p>
            <a:pPr marL="0" indent="0">
              <a:buNone/>
            </a:pPr>
            <a:r>
              <a:rPr lang="en-US" dirty="0" smtClean="0"/>
              <a:t>Ex:</a:t>
            </a:r>
          </a:p>
          <a:p>
            <a:pPr marL="0" indent="0">
              <a:buNone/>
            </a:pPr>
            <a:r>
              <a:rPr lang="en-US" dirty="0" smtClean="0"/>
              <a:t>	f1 </a:t>
            </a:r>
            <a:r>
              <a:rPr lang="en-US" dirty="0"/>
              <a:t>= file</a:t>
            </a:r>
            <a:r>
              <a:rPr lang="en-US" dirty="0" smtClean="0"/>
              <a:t>(“data.txt</a:t>
            </a:r>
            <a:r>
              <a:rPr lang="en-US" dirty="0"/>
              <a:t>”, </a:t>
            </a:r>
            <a:r>
              <a:rPr lang="en-US" dirty="0" smtClean="0"/>
              <a:t>“</a:t>
            </a:r>
            <a:r>
              <a:rPr lang="en-US" dirty="0"/>
              <a:t>r</a:t>
            </a:r>
            <a:r>
              <a:rPr lang="en-US" dirty="0" smtClean="0"/>
              <a:t>”) </a:t>
            </a:r>
          </a:p>
          <a:p>
            <a:pPr marL="0" indent="0">
              <a:buNone/>
            </a:pPr>
            <a:r>
              <a:rPr lang="en-US" dirty="0" smtClean="0"/>
              <a:t>	f2 </a:t>
            </a:r>
            <a:r>
              <a:rPr lang="en-US" dirty="0"/>
              <a:t>= file(“data.txt</a:t>
            </a:r>
            <a:r>
              <a:rPr lang="en-US" dirty="0" smtClean="0"/>
              <a:t>”) </a:t>
            </a:r>
          </a:p>
          <a:p>
            <a:pPr marL="0" indent="0">
              <a:buNone/>
            </a:pPr>
            <a:r>
              <a:rPr lang="en-US" dirty="0" smtClean="0"/>
              <a:t>	f3 </a:t>
            </a:r>
            <a:r>
              <a:rPr lang="en-US" dirty="0"/>
              <a:t>= file(“data.txt”, </a:t>
            </a:r>
            <a:r>
              <a:rPr lang="en-US" dirty="0" smtClean="0"/>
              <a:t>“w”)</a:t>
            </a:r>
          </a:p>
          <a:p>
            <a:pPr marL="0" indent="0">
              <a:buNone/>
            </a:pPr>
            <a:r>
              <a:rPr lang="en-US" dirty="0" smtClean="0"/>
              <a:t>	f4 </a:t>
            </a:r>
            <a:r>
              <a:rPr lang="en-US" dirty="0"/>
              <a:t>= file(“data.txt”, </a:t>
            </a:r>
            <a:r>
              <a:rPr lang="en-US" dirty="0" smtClean="0"/>
              <a:t>“a”) </a:t>
            </a:r>
            <a:endParaRPr lang="en-US" dirty="0"/>
          </a:p>
          <a:p>
            <a:endParaRPr lang="en-US" dirty="0"/>
          </a:p>
          <a:p>
            <a:endParaRPr lang="en-US" dirty="0"/>
          </a:p>
          <a:p>
            <a:endParaRPr lang="en-US" dirty="0" smtClean="0"/>
          </a:p>
          <a:p>
            <a:endParaRPr lang="en-US" dirty="0"/>
          </a:p>
        </p:txBody>
      </p:sp>
    </p:spTree>
    <p:extLst>
      <p:ext uri="{BB962C8B-B14F-4D97-AF65-F5344CB8AC3E}">
        <p14:creationId xmlns:p14="http://schemas.microsoft.com/office/powerpoint/2010/main" val="2570402502"/>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Handling</a:t>
            </a:r>
            <a:endParaRPr lang="en-US" dirty="0"/>
          </a:p>
        </p:txBody>
      </p:sp>
      <p:sp>
        <p:nvSpPr>
          <p:cNvPr id="3" name="Content Placeholder 2"/>
          <p:cNvSpPr>
            <a:spLocks noGrp="1"/>
          </p:cNvSpPr>
          <p:nvPr>
            <p:ph idx="1"/>
          </p:nvPr>
        </p:nvSpPr>
        <p:spPr/>
        <p:txBody>
          <a:bodyPr/>
          <a:lstStyle/>
          <a:p>
            <a:endParaRPr lang="en-US" dirty="0" smtClean="0"/>
          </a:p>
          <a:p>
            <a:r>
              <a:rPr lang="en-US" dirty="0"/>
              <a:t>open(filename, mode='</a:t>
            </a:r>
            <a:r>
              <a:rPr lang="en-US" dirty="0" err="1"/>
              <a:t>rb</a:t>
            </a:r>
            <a:r>
              <a:rPr lang="en-US" dirty="0"/>
              <a:t>', encoding=None, errors='strict', buffering=1</a:t>
            </a:r>
            <a:r>
              <a:rPr lang="en-US" dirty="0" smtClean="0"/>
              <a:t>)</a:t>
            </a:r>
          </a:p>
          <a:p>
            <a:endParaRPr lang="en-US" dirty="0" smtClean="0"/>
          </a:p>
          <a:p>
            <a:endParaRPr lang="en-US" dirty="0"/>
          </a:p>
          <a:p>
            <a:r>
              <a:rPr lang="en-US" b="1" dirty="0"/>
              <a:t> How to close a file</a:t>
            </a:r>
          </a:p>
          <a:p>
            <a:pPr marL="0" indent="0">
              <a:buNone/>
            </a:pPr>
            <a:r>
              <a:rPr lang="en-US" dirty="0"/>
              <a:t>	f1.close()</a:t>
            </a:r>
          </a:p>
          <a:p>
            <a:endParaRPr lang="en-US" dirty="0"/>
          </a:p>
        </p:txBody>
      </p:sp>
    </p:spTree>
    <p:extLst>
      <p:ext uri="{BB962C8B-B14F-4D97-AF65-F5344CB8AC3E}">
        <p14:creationId xmlns:p14="http://schemas.microsoft.com/office/powerpoint/2010/main" val="769400039"/>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 / Write</a:t>
            </a:r>
            <a:endParaRPr lang="en-US" dirty="0"/>
          </a:p>
        </p:txBody>
      </p:sp>
      <p:sp>
        <p:nvSpPr>
          <p:cNvPr id="3" name="Content Placeholder 2"/>
          <p:cNvSpPr>
            <a:spLocks noGrp="1"/>
          </p:cNvSpPr>
          <p:nvPr>
            <p:ph idx="1"/>
          </p:nvPr>
        </p:nvSpPr>
        <p:spPr/>
        <p:txBody>
          <a:bodyPr>
            <a:normAutofit lnSpcReduction="10000"/>
          </a:bodyPr>
          <a:lstStyle/>
          <a:p>
            <a:endParaRPr lang="en-US" dirty="0" smtClean="0"/>
          </a:p>
          <a:p>
            <a:r>
              <a:rPr lang="en-US" dirty="0"/>
              <a:t>r</a:t>
            </a:r>
            <a:r>
              <a:rPr lang="en-US" dirty="0" smtClean="0"/>
              <a:t>ead()</a:t>
            </a:r>
          </a:p>
          <a:p>
            <a:r>
              <a:rPr lang="en-US" dirty="0" err="1"/>
              <a:t>r</a:t>
            </a:r>
            <a:r>
              <a:rPr lang="en-US" dirty="0" err="1" smtClean="0"/>
              <a:t>eadline</a:t>
            </a:r>
            <a:r>
              <a:rPr lang="en-US" dirty="0" smtClean="0"/>
              <a:t>()</a:t>
            </a:r>
          </a:p>
          <a:p>
            <a:r>
              <a:rPr lang="en-US" dirty="0" err="1"/>
              <a:t>r</a:t>
            </a:r>
            <a:r>
              <a:rPr lang="en-US" dirty="0" err="1" smtClean="0"/>
              <a:t>eadlines</a:t>
            </a:r>
            <a:r>
              <a:rPr lang="en-US" dirty="0" smtClean="0"/>
              <a:t>()</a:t>
            </a:r>
          </a:p>
          <a:p>
            <a:r>
              <a:rPr lang="en-US" dirty="0"/>
              <a:t>w</a:t>
            </a:r>
            <a:r>
              <a:rPr lang="en-US" dirty="0" smtClean="0"/>
              <a:t>rite()</a:t>
            </a:r>
          </a:p>
          <a:p>
            <a:endParaRPr lang="en-US" dirty="0"/>
          </a:p>
          <a:p>
            <a:endParaRPr lang="en-US" dirty="0" smtClean="0"/>
          </a:p>
          <a:p>
            <a:r>
              <a:rPr lang="en-US" dirty="0" err="1"/>
              <a:t>f</a:t>
            </a:r>
            <a:r>
              <a:rPr lang="en-US" dirty="0" err="1" smtClean="0"/>
              <a:t>.write</a:t>
            </a:r>
            <a:r>
              <a:rPr lang="en-US" dirty="0" smtClean="0"/>
              <a:t>(“hello %d and %d” %(</a:t>
            </a:r>
            <a:r>
              <a:rPr lang="en-US" dirty="0" err="1" smtClean="0"/>
              <a:t>a,b</a:t>
            </a:r>
            <a:r>
              <a:rPr lang="en-US" dirty="0" smtClean="0"/>
              <a:t>))</a:t>
            </a:r>
          </a:p>
          <a:p>
            <a:r>
              <a:rPr lang="en-US" dirty="0" err="1"/>
              <a:t>f</a:t>
            </a:r>
            <a:r>
              <a:rPr lang="en-US" dirty="0" err="1" smtClean="0"/>
              <a:t>.writelines</a:t>
            </a:r>
            <a:r>
              <a:rPr lang="en-US" dirty="0" smtClean="0"/>
              <a:t>(list)</a:t>
            </a:r>
          </a:p>
          <a:p>
            <a:r>
              <a:rPr lang="en-US" dirty="0" err="1"/>
              <a:t>f</a:t>
            </a:r>
            <a:r>
              <a:rPr lang="en-US" dirty="0" err="1" smtClean="0"/>
              <a:t>.tell</a:t>
            </a:r>
            <a:r>
              <a:rPr lang="en-US" dirty="0" smtClean="0"/>
              <a:t>()</a:t>
            </a:r>
          </a:p>
          <a:p>
            <a:r>
              <a:rPr lang="en-US" dirty="0" err="1"/>
              <a:t>f</a:t>
            </a:r>
            <a:r>
              <a:rPr lang="en-US" dirty="0" err="1" smtClean="0"/>
              <a:t>.seek</a:t>
            </a:r>
            <a:r>
              <a:rPr lang="en-US" dirty="0" smtClean="0"/>
              <a:t>()</a:t>
            </a:r>
            <a:endParaRPr lang="en-US" dirty="0"/>
          </a:p>
        </p:txBody>
      </p:sp>
    </p:spTree>
    <p:extLst>
      <p:ext uri="{BB962C8B-B14F-4D97-AF65-F5344CB8AC3E}">
        <p14:creationId xmlns:p14="http://schemas.microsoft.com/office/powerpoint/2010/main" val="1444064338"/>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into the file</a:t>
            </a:r>
            <a:endParaRPr lang="en-US" dirty="0"/>
          </a:p>
        </p:txBody>
      </p:sp>
      <p:sp>
        <p:nvSpPr>
          <p:cNvPr id="3" name="Content Placeholder 2"/>
          <p:cNvSpPr>
            <a:spLocks noGrp="1"/>
          </p:cNvSpPr>
          <p:nvPr>
            <p:ph idx="1"/>
          </p:nvPr>
        </p:nvSpPr>
        <p:spPr/>
        <p:txBody>
          <a:bodyPr>
            <a:normAutofit/>
          </a:bodyPr>
          <a:lstStyle/>
          <a:p>
            <a:endParaRPr lang="en-US" dirty="0" smtClean="0"/>
          </a:p>
          <a:p>
            <a:r>
              <a:rPr lang="en-US" dirty="0" smtClean="0"/>
              <a:t>data=“Sample data is added”</a:t>
            </a:r>
          </a:p>
          <a:p>
            <a:r>
              <a:rPr lang="en-US" dirty="0" smtClean="0"/>
              <a:t>f = file(‘data.txt', 'w') # open for '</a:t>
            </a:r>
            <a:r>
              <a:rPr lang="en-US" dirty="0" err="1" smtClean="0"/>
              <a:t>w'riting</a:t>
            </a:r>
            <a:endParaRPr lang="en-US" dirty="0" smtClean="0"/>
          </a:p>
          <a:p>
            <a:r>
              <a:rPr lang="en-US" dirty="0" err="1" smtClean="0"/>
              <a:t>f.write</a:t>
            </a:r>
            <a:r>
              <a:rPr lang="en-US" dirty="0" smtClean="0"/>
              <a:t>(data)              # write text to file</a:t>
            </a:r>
          </a:p>
          <a:p>
            <a:r>
              <a:rPr lang="en-US" dirty="0" err="1" smtClean="0"/>
              <a:t>f.close</a:t>
            </a:r>
            <a:r>
              <a:rPr lang="en-US" dirty="0" smtClean="0"/>
              <a:t>()                      # close the file</a:t>
            </a:r>
            <a:endParaRPr lang="en-US" dirty="0"/>
          </a:p>
        </p:txBody>
      </p:sp>
    </p:spTree>
    <p:extLst>
      <p:ext uri="{BB962C8B-B14F-4D97-AF65-F5344CB8AC3E}">
        <p14:creationId xmlns:p14="http://schemas.microsoft.com/office/powerpoint/2010/main" val="3855346623"/>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from the file</a:t>
            </a:r>
            <a:endParaRPr lang="en-US" dirty="0"/>
          </a:p>
        </p:txBody>
      </p:sp>
      <p:sp>
        <p:nvSpPr>
          <p:cNvPr id="3" name="Content Placeholder 2"/>
          <p:cNvSpPr>
            <a:spLocks noGrp="1"/>
          </p:cNvSpPr>
          <p:nvPr>
            <p:ph idx="1"/>
          </p:nvPr>
        </p:nvSpPr>
        <p:spPr/>
        <p:txBody>
          <a:bodyPr/>
          <a:lstStyle/>
          <a:p>
            <a:endParaRPr lang="en-US" dirty="0" smtClean="0"/>
          </a:p>
          <a:p>
            <a:r>
              <a:rPr lang="en-US" dirty="0" smtClean="0"/>
              <a:t>f </a:t>
            </a:r>
            <a:r>
              <a:rPr lang="en-US" dirty="0"/>
              <a:t>= file</a:t>
            </a:r>
            <a:r>
              <a:rPr lang="en-US" dirty="0" smtClean="0"/>
              <a:t>(‘data.txt</a:t>
            </a:r>
            <a:r>
              <a:rPr lang="en-US" dirty="0"/>
              <a:t>')      # default is read mode</a:t>
            </a:r>
          </a:p>
          <a:p>
            <a:r>
              <a:rPr lang="en-US" dirty="0"/>
              <a:t>while True:</a:t>
            </a:r>
          </a:p>
          <a:p>
            <a:r>
              <a:rPr lang="en-US" dirty="0" smtClean="0"/>
              <a:t>  line </a:t>
            </a:r>
            <a:r>
              <a:rPr lang="en-US" dirty="0"/>
              <a:t>= </a:t>
            </a:r>
            <a:r>
              <a:rPr lang="en-US" dirty="0" err="1"/>
              <a:t>f.readline</a:t>
            </a:r>
            <a:r>
              <a:rPr lang="en-US" dirty="0"/>
              <a:t>()</a:t>
            </a:r>
          </a:p>
          <a:p>
            <a:r>
              <a:rPr lang="en-US" dirty="0" smtClean="0"/>
              <a:t>  if </a:t>
            </a:r>
            <a:r>
              <a:rPr lang="en-US" dirty="0" err="1"/>
              <a:t>len</a:t>
            </a:r>
            <a:r>
              <a:rPr lang="en-US" dirty="0"/>
              <a:t>(line) == 0: </a:t>
            </a:r>
            <a:r>
              <a:rPr lang="en-US" dirty="0" smtClean="0"/>
              <a:t>       # </a:t>
            </a:r>
            <a:r>
              <a:rPr lang="en-US" dirty="0"/>
              <a:t>Zero length indicates EOF</a:t>
            </a:r>
          </a:p>
          <a:p>
            <a:r>
              <a:rPr lang="en-US" dirty="0" smtClean="0"/>
              <a:t>        break</a:t>
            </a:r>
            <a:endParaRPr lang="en-US" dirty="0"/>
          </a:p>
          <a:p>
            <a:r>
              <a:rPr lang="en-US" dirty="0" smtClean="0"/>
              <a:t>   print </a:t>
            </a:r>
            <a:r>
              <a:rPr lang="en-US" dirty="0"/>
              <a:t>line, </a:t>
            </a:r>
            <a:r>
              <a:rPr lang="en-US" dirty="0" smtClean="0"/>
              <a:t>                # avoid </a:t>
            </a:r>
            <a:r>
              <a:rPr lang="en-US" dirty="0"/>
              <a:t>automatic newline </a:t>
            </a:r>
            <a:endParaRPr lang="en-US" dirty="0" smtClean="0"/>
          </a:p>
          <a:p>
            <a:r>
              <a:rPr lang="en-US" dirty="0" err="1" smtClean="0"/>
              <a:t>f.close</a:t>
            </a:r>
            <a:r>
              <a:rPr lang="en-US" dirty="0"/>
              <a:t>() </a:t>
            </a:r>
            <a:r>
              <a:rPr lang="en-US" dirty="0" smtClean="0"/>
              <a:t>                     # </a:t>
            </a:r>
            <a:r>
              <a:rPr lang="en-US" dirty="0"/>
              <a:t>close the file</a:t>
            </a:r>
          </a:p>
          <a:p>
            <a:endParaRPr lang="en-US" dirty="0"/>
          </a:p>
          <a:p>
            <a:endParaRPr lang="en-US" dirty="0"/>
          </a:p>
          <a:p>
            <a:endParaRPr lang="en-US" dirty="0"/>
          </a:p>
        </p:txBody>
      </p:sp>
    </p:spTree>
    <p:extLst>
      <p:ext uri="{BB962C8B-B14F-4D97-AF65-F5344CB8AC3E}">
        <p14:creationId xmlns:p14="http://schemas.microsoft.com/office/powerpoint/2010/main" val="3066152374"/>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the file</a:t>
            </a:r>
            <a:endParaRPr lang="en-US" dirty="0"/>
          </a:p>
        </p:txBody>
      </p:sp>
      <p:sp>
        <p:nvSpPr>
          <p:cNvPr id="3" name="Content Placeholder 2"/>
          <p:cNvSpPr>
            <a:spLocks noGrp="1"/>
          </p:cNvSpPr>
          <p:nvPr>
            <p:ph idx="1"/>
          </p:nvPr>
        </p:nvSpPr>
        <p:spPr/>
        <p:txBody>
          <a:bodyPr/>
          <a:lstStyle/>
          <a:p>
            <a:endParaRPr lang="en-US" dirty="0" smtClean="0"/>
          </a:p>
          <a:p>
            <a:r>
              <a:rPr lang="en-US" dirty="0" err="1" smtClean="0"/>
              <a:t>datafile</a:t>
            </a:r>
            <a:r>
              <a:rPr lang="en-US" dirty="0" smtClean="0"/>
              <a:t>  </a:t>
            </a:r>
            <a:r>
              <a:rPr lang="en-US" dirty="0"/>
              <a:t>= file(‘data.txt</a:t>
            </a:r>
            <a:r>
              <a:rPr lang="en-US" dirty="0" smtClean="0"/>
              <a:t>')</a:t>
            </a:r>
          </a:p>
          <a:p>
            <a:r>
              <a:rPr lang="en-US" dirty="0" smtClean="0"/>
              <a:t>for  </a:t>
            </a:r>
            <a:r>
              <a:rPr lang="en-US" dirty="0"/>
              <a:t>i</a:t>
            </a:r>
            <a:r>
              <a:rPr lang="en-US" dirty="0" smtClean="0"/>
              <a:t>  in   </a:t>
            </a:r>
            <a:r>
              <a:rPr lang="en-US" dirty="0" err="1" smtClean="0"/>
              <a:t>datafile</a:t>
            </a:r>
            <a:r>
              <a:rPr lang="en-US" dirty="0" smtClean="0"/>
              <a:t>:</a:t>
            </a:r>
          </a:p>
          <a:p>
            <a:r>
              <a:rPr lang="en-US" dirty="0" smtClean="0"/>
              <a:t>     print(i)</a:t>
            </a:r>
          </a:p>
          <a:p>
            <a:r>
              <a:rPr lang="en-US" dirty="0" err="1" smtClean="0"/>
              <a:t>datafile.close</a:t>
            </a:r>
            <a:r>
              <a:rPr lang="en-US" dirty="0" smtClean="0"/>
              <a:t>()</a:t>
            </a:r>
          </a:p>
        </p:txBody>
      </p:sp>
    </p:spTree>
    <p:extLst>
      <p:ext uri="{BB962C8B-B14F-4D97-AF65-F5344CB8AC3E}">
        <p14:creationId xmlns:p14="http://schemas.microsoft.com/office/powerpoint/2010/main" val="2330502554"/>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With keyword</a:t>
            </a:r>
            <a:endParaRPr lang="en-US" dirty="0"/>
          </a:p>
        </p:txBody>
      </p:sp>
      <p:sp>
        <p:nvSpPr>
          <p:cNvPr id="3" name="Content Placeholder 2"/>
          <p:cNvSpPr>
            <a:spLocks noGrp="1"/>
          </p:cNvSpPr>
          <p:nvPr>
            <p:ph idx="1"/>
          </p:nvPr>
        </p:nvSpPr>
        <p:spPr/>
        <p:txBody>
          <a:bodyPr>
            <a:normAutofit/>
          </a:bodyPr>
          <a:lstStyle/>
          <a:p>
            <a:endParaRPr lang="en-US" dirty="0" smtClean="0"/>
          </a:p>
          <a:p>
            <a:r>
              <a:rPr lang="en-US" b="1" dirty="0"/>
              <a:t>with</a:t>
            </a:r>
            <a:r>
              <a:rPr lang="en-US" dirty="0"/>
              <a:t> </a:t>
            </a:r>
            <a:r>
              <a:rPr lang="en-US" b="1" dirty="0"/>
              <a:t>open</a:t>
            </a:r>
            <a:r>
              <a:rPr lang="en-US" dirty="0"/>
              <a:t>('output.txt', 'w') </a:t>
            </a:r>
            <a:r>
              <a:rPr lang="en-US" b="1" dirty="0"/>
              <a:t>as</a:t>
            </a:r>
            <a:r>
              <a:rPr lang="en-US" dirty="0"/>
              <a:t> f: </a:t>
            </a:r>
            <a:endParaRPr lang="en-US" dirty="0" smtClean="0"/>
          </a:p>
          <a:p>
            <a:r>
              <a:rPr lang="en-US" dirty="0"/>
              <a:t> </a:t>
            </a:r>
            <a:r>
              <a:rPr lang="en-US" dirty="0" smtClean="0"/>
              <a:t>         </a:t>
            </a:r>
            <a:r>
              <a:rPr lang="en-US" dirty="0" err="1" smtClean="0"/>
              <a:t>f.write</a:t>
            </a:r>
            <a:r>
              <a:rPr lang="en-US" dirty="0"/>
              <a:t>('Hi there</a:t>
            </a:r>
            <a:r>
              <a:rPr lang="en-US" dirty="0" smtClean="0"/>
              <a:t>!')</a:t>
            </a:r>
          </a:p>
          <a:p>
            <a:endParaRPr lang="en-US" dirty="0"/>
          </a:p>
          <a:p>
            <a:r>
              <a:rPr lang="en-US" dirty="0" smtClean="0"/>
              <a:t>Above file will be automatically closed</a:t>
            </a:r>
          </a:p>
          <a:p>
            <a:r>
              <a:rPr lang="en-US" dirty="0" smtClean="0"/>
              <a:t>it </a:t>
            </a:r>
            <a:r>
              <a:rPr lang="en-US" dirty="0"/>
              <a:t>is guaranteed to close the file no matter </a:t>
            </a:r>
            <a:r>
              <a:rPr lang="en-US" i="1" dirty="0"/>
              <a:t>how</a:t>
            </a:r>
            <a:r>
              <a:rPr lang="en-US" dirty="0"/>
              <a:t> the nested block exits. </a:t>
            </a:r>
            <a:endParaRPr lang="en-US" dirty="0" smtClean="0"/>
          </a:p>
        </p:txBody>
      </p:sp>
    </p:spTree>
    <p:extLst>
      <p:ext uri="{BB962C8B-B14F-4D97-AF65-F5344CB8AC3E}">
        <p14:creationId xmlns:p14="http://schemas.microsoft.com/office/powerpoint/2010/main" val="1880786381"/>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Access</a:t>
            </a:r>
            <a:endParaRPr lang="en-US" dirty="0"/>
          </a:p>
        </p:txBody>
      </p:sp>
      <p:sp>
        <p:nvSpPr>
          <p:cNvPr id="3" name="Content Placeholder 2"/>
          <p:cNvSpPr>
            <a:spLocks noGrp="1"/>
          </p:cNvSpPr>
          <p:nvPr>
            <p:ph idx="1"/>
          </p:nvPr>
        </p:nvSpPr>
        <p:spPr/>
        <p:txBody>
          <a:bodyPr>
            <a:normAutofit/>
          </a:bodyPr>
          <a:lstStyle/>
          <a:p>
            <a:endParaRPr lang="en-US" dirty="0" smtClean="0"/>
          </a:p>
          <a:p>
            <a:r>
              <a:rPr lang="en-US" dirty="0" err="1" smtClean="0"/>
              <a:t>f.tell</a:t>
            </a:r>
            <a:r>
              <a:rPr lang="en-US" dirty="0"/>
              <a:t>() returns an integer giving the file object’s current position in the file, measured in bytes from the beginning of the file</a:t>
            </a:r>
            <a:r>
              <a:rPr lang="en-US" dirty="0" smtClean="0"/>
              <a:t>.</a:t>
            </a:r>
          </a:p>
          <a:p>
            <a:endParaRPr lang="en-US" dirty="0"/>
          </a:p>
          <a:p>
            <a:r>
              <a:rPr lang="en-US" dirty="0" err="1"/>
              <a:t>f.seek</a:t>
            </a:r>
            <a:r>
              <a:rPr lang="en-US" dirty="0"/>
              <a:t>(offset, </a:t>
            </a:r>
            <a:r>
              <a:rPr lang="en-US" dirty="0" err="1"/>
              <a:t>from_what</a:t>
            </a:r>
            <a:r>
              <a:rPr lang="en-US" dirty="0"/>
              <a:t>). The position is computed from adding </a:t>
            </a:r>
            <a:r>
              <a:rPr lang="en-US" i="1" dirty="0"/>
              <a:t>offset</a:t>
            </a:r>
            <a:r>
              <a:rPr lang="en-US" dirty="0"/>
              <a:t> to a reference point; the reference point is selected by the </a:t>
            </a:r>
            <a:r>
              <a:rPr lang="en-US" i="1" dirty="0" err="1"/>
              <a:t>from_what</a:t>
            </a:r>
            <a:r>
              <a:rPr lang="en-US" dirty="0" err="1"/>
              <a:t>argument</a:t>
            </a:r>
            <a:r>
              <a:rPr lang="en-US" dirty="0"/>
              <a:t>. </a:t>
            </a:r>
            <a:endParaRPr lang="en-US" dirty="0" smtClean="0"/>
          </a:p>
          <a:p>
            <a:pPr lvl="1"/>
            <a:r>
              <a:rPr lang="en-US" dirty="0"/>
              <a:t>V</a:t>
            </a:r>
            <a:r>
              <a:rPr lang="en-US" dirty="0" smtClean="0"/>
              <a:t>alue  0  </a:t>
            </a:r>
            <a:r>
              <a:rPr lang="en-US" dirty="0"/>
              <a:t>from the beginning of the file, </a:t>
            </a:r>
            <a:r>
              <a:rPr lang="en-US" dirty="0" smtClean="0"/>
              <a:t>  (DEFAULT)</a:t>
            </a:r>
          </a:p>
          <a:p>
            <a:pPr lvl="1"/>
            <a:r>
              <a:rPr lang="en-US" dirty="0" smtClean="0"/>
              <a:t>Value 1 </a:t>
            </a:r>
            <a:r>
              <a:rPr lang="en-US" dirty="0"/>
              <a:t>uses the current file position</a:t>
            </a:r>
            <a:r>
              <a:rPr lang="en-US" dirty="0" smtClean="0"/>
              <a:t>,</a:t>
            </a:r>
          </a:p>
          <a:p>
            <a:pPr lvl="1"/>
            <a:r>
              <a:rPr lang="en-US" dirty="0" smtClean="0"/>
              <a:t>Value  </a:t>
            </a:r>
            <a:r>
              <a:rPr lang="en-US" dirty="0"/>
              <a:t>2 uses the end of the </a:t>
            </a:r>
            <a:r>
              <a:rPr lang="en-US" dirty="0" smtClean="0"/>
              <a:t>file</a:t>
            </a:r>
          </a:p>
        </p:txBody>
      </p:sp>
    </p:spTree>
    <p:extLst>
      <p:ext uri="{BB962C8B-B14F-4D97-AF65-F5344CB8AC3E}">
        <p14:creationId xmlns:p14="http://schemas.microsoft.com/office/powerpoint/2010/main" val="4533279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 b/w Py2 &amp; Py3</a:t>
            </a:r>
            <a:endParaRPr lang="en-US" dirty="0"/>
          </a:p>
        </p:txBody>
      </p:sp>
      <p:sp>
        <p:nvSpPr>
          <p:cNvPr id="3" name="Content Placeholder 2"/>
          <p:cNvSpPr>
            <a:spLocks noGrp="1"/>
          </p:cNvSpPr>
          <p:nvPr>
            <p:ph idx="1"/>
          </p:nvPr>
        </p:nvSpPr>
        <p:spPr/>
        <p:txBody>
          <a:bodyPr/>
          <a:lstStyle/>
          <a:p>
            <a:endParaRPr lang="en-US" dirty="0" smtClean="0"/>
          </a:p>
          <a:p>
            <a:r>
              <a:rPr lang="en-US" dirty="0" smtClean="0"/>
              <a:t>print “Hello”,    &amp;   print(“Hello”, end=“”)</a:t>
            </a:r>
          </a:p>
          <a:p>
            <a:endParaRPr lang="en-US" dirty="0"/>
          </a:p>
          <a:p>
            <a:r>
              <a:rPr lang="en-US" dirty="0" smtClean="0"/>
              <a:t>Res=</a:t>
            </a:r>
            <a:r>
              <a:rPr lang="en-US" dirty="0" err="1" smtClean="0"/>
              <a:t>Raw_input</a:t>
            </a:r>
            <a:r>
              <a:rPr lang="en-US" dirty="0" smtClean="0"/>
              <a:t>(“Enter”)  # string</a:t>
            </a:r>
          </a:p>
          <a:p>
            <a:r>
              <a:rPr lang="en-US" dirty="0" smtClean="0"/>
              <a:t>Res=input(“Enter”)            # </a:t>
            </a:r>
            <a:r>
              <a:rPr lang="en-US" dirty="0" err="1" smtClean="0"/>
              <a:t>int</a:t>
            </a:r>
            <a:endParaRPr lang="en-US" dirty="0" smtClean="0"/>
          </a:p>
          <a:p>
            <a:pPr marL="0" indent="0">
              <a:buNone/>
            </a:pPr>
            <a:r>
              <a:rPr lang="en-US" dirty="0"/>
              <a:t> </a:t>
            </a:r>
            <a:r>
              <a:rPr lang="en-US" dirty="0" smtClean="0"/>
              <a:t>    OR</a:t>
            </a:r>
            <a:endParaRPr lang="en-US" dirty="0"/>
          </a:p>
          <a:p>
            <a:r>
              <a:rPr lang="en-US" dirty="0"/>
              <a:t>Res=input(“Enter”)            # </a:t>
            </a:r>
            <a:r>
              <a:rPr lang="en-US" dirty="0" smtClean="0"/>
              <a:t>string</a:t>
            </a:r>
            <a:endParaRPr lang="en-US" dirty="0"/>
          </a:p>
          <a:p>
            <a:endParaRPr lang="en-US" dirty="0" smtClean="0"/>
          </a:p>
          <a:p>
            <a:r>
              <a:rPr lang="en-US" dirty="0" smtClean="0"/>
              <a:t>Print “%s %s” %(</a:t>
            </a:r>
            <a:r>
              <a:rPr lang="en-US" dirty="0" err="1" smtClean="0"/>
              <a:t>a,b</a:t>
            </a:r>
            <a:r>
              <a:rPr lang="en-US" dirty="0" smtClean="0"/>
              <a:t>)    # py2</a:t>
            </a:r>
          </a:p>
          <a:p>
            <a:r>
              <a:rPr lang="en-US" dirty="0" smtClean="0"/>
              <a:t>Print “{0}  {1} }.format(‘</a:t>
            </a:r>
            <a:r>
              <a:rPr lang="en-US" dirty="0" err="1" smtClean="0"/>
              <a:t>hello’,’world</a:t>
            </a:r>
            <a:r>
              <a:rPr lang="en-US" dirty="0" smtClean="0"/>
              <a:t>’)</a:t>
            </a:r>
            <a:endParaRPr lang="en-US" dirty="0"/>
          </a:p>
          <a:p>
            <a:endParaRPr lang="en-US" dirty="0"/>
          </a:p>
        </p:txBody>
      </p:sp>
    </p:spTree>
    <p:extLst>
      <p:ext uri="{BB962C8B-B14F-4D97-AF65-F5344CB8AC3E}">
        <p14:creationId xmlns:p14="http://schemas.microsoft.com/office/powerpoint/2010/main" val="12526603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t>
            </a:r>
            <a:endParaRPr lang="en-US" dirty="0"/>
          </a:p>
        </p:txBody>
      </p:sp>
      <p:sp>
        <p:nvSpPr>
          <p:cNvPr id="3" name="Content Placeholder 2"/>
          <p:cNvSpPr>
            <a:spLocks noGrp="1"/>
          </p:cNvSpPr>
          <p:nvPr>
            <p:ph idx="1"/>
          </p:nvPr>
        </p:nvSpPr>
        <p:spPr/>
        <p:txBody>
          <a:bodyPr/>
          <a:lstStyle/>
          <a:p>
            <a:endParaRPr lang="en-US" dirty="0" smtClean="0"/>
          </a:p>
          <a:p>
            <a:r>
              <a:rPr lang="en-US" dirty="0"/>
              <a:t>Filename </a:t>
            </a:r>
            <a:r>
              <a:rPr lang="en-US" dirty="0" smtClean="0"/>
              <a:t>globing utility</a:t>
            </a:r>
          </a:p>
          <a:p>
            <a:r>
              <a:rPr lang="en-US" dirty="0" smtClean="0"/>
              <a:t>Wild card matching </a:t>
            </a:r>
            <a:endParaRPr lang="en-US" dirty="0"/>
          </a:p>
          <a:p>
            <a:endParaRPr lang="en-US" dirty="0" smtClean="0"/>
          </a:p>
          <a:p>
            <a:pPr marL="0" indent="0">
              <a:buNone/>
            </a:pPr>
            <a:r>
              <a:rPr lang="en-US" dirty="0" smtClean="0"/>
              <a:t>Ex:</a:t>
            </a:r>
          </a:p>
          <a:p>
            <a:pPr marL="0" indent="0">
              <a:buNone/>
            </a:pPr>
            <a:r>
              <a:rPr lang="fr-FR" dirty="0"/>
              <a:t>import </a:t>
            </a:r>
            <a:r>
              <a:rPr lang="fr-FR" dirty="0" err="1"/>
              <a:t>glob</a:t>
            </a:r>
            <a:endParaRPr lang="fr-FR" dirty="0"/>
          </a:p>
          <a:p>
            <a:pPr marL="0" indent="0">
              <a:buNone/>
            </a:pPr>
            <a:r>
              <a:rPr lang="fr-FR" dirty="0"/>
              <a:t>files = </a:t>
            </a:r>
            <a:r>
              <a:rPr lang="fr-FR" dirty="0" err="1"/>
              <a:t>glob.glob</a:t>
            </a:r>
            <a:r>
              <a:rPr lang="fr-FR" dirty="0"/>
              <a:t>("*.</a:t>
            </a:r>
            <a:r>
              <a:rPr lang="fr-FR" dirty="0" err="1"/>
              <a:t>txt</a:t>
            </a:r>
            <a:r>
              <a:rPr lang="fr-FR" dirty="0"/>
              <a:t>")</a:t>
            </a:r>
          </a:p>
          <a:p>
            <a:pPr marL="0" indent="0">
              <a:buNone/>
            </a:pPr>
            <a:r>
              <a:rPr lang="fr-FR" dirty="0" err="1"/>
              <a:t>print</a:t>
            </a:r>
            <a:r>
              <a:rPr lang="fr-FR" dirty="0"/>
              <a:t>(files)</a:t>
            </a:r>
          </a:p>
        </p:txBody>
      </p:sp>
    </p:spTree>
    <p:extLst>
      <p:ext uri="{BB962C8B-B14F-4D97-AF65-F5344CB8AC3E}">
        <p14:creationId xmlns:p14="http://schemas.microsoft.com/office/powerpoint/2010/main" val="1985958063"/>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Fileinput</a:t>
            </a:r>
            <a:endParaRPr lang="en-US" dirty="0"/>
          </a:p>
        </p:txBody>
      </p:sp>
      <p:sp>
        <p:nvSpPr>
          <p:cNvPr id="3" name="Content Placeholder 2"/>
          <p:cNvSpPr>
            <a:spLocks noGrp="1"/>
          </p:cNvSpPr>
          <p:nvPr>
            <p:ph idx="1"/>
          </p:nvPr>
        </p:nvSpPr>
        <p:spPr/>
        <p:txBody>
          <a:bodyPr>
            <a:normAutofit/>
          </a:bodyPr>
          <a:lstStyle/>
          <a:p>
            <a:endParaRPr lang="en-US" dirty="0" smtClean="0"/>
          </a:p>
          <a:p>
            <a:r>
              <a:rPr lang="en-US" dirty="0" smtClean="0"/>
              <a:t>import </a:t>
            </a:r>
            <a:r>
              <a:rPr lang="en-US" dirty="0" err="1" smtClean="0"/>
              <a:t>fileinput</a:t>
            </a:r>
            <a:r>
              <a:rPr lang="en-US" dirty="0" smtClean="0"/>
              <a:t> </a:t>
            </a:r>
          </a:p>
          <a:p>
            <a:endParaRPr lang="en-US" dirty="0" smtClean="0"/>
          </a:p>
          <a:p>
            <a:r>
              <a:rPr lang="en-US" dirty="0" smtClean="0"/>
              <a:t>for </a:t>
            </a:r>
            <a:r>
              <a:rPr lang="en-US" dirty="0"/>
              <a:t> </a:t>
            </a:r>
            <a:r>
              <a:rPr lang="en-US" dirty="0" smtClean="0"/>
              <a:t>i  in </a:t>
            </a:r>
            <a:r>
              <a:rPr lang="en-US" dirty="0" err="1" smtClean="0"/>
              <a:t>fileinput.input</a:t>
            </a:r>
            <a:r>
              <a:rPr lang="en-US" dirty="0" smtClean="0"/>
              <a:t>("sample.txt"):   </a:t>
            </a:r>
          </a:p>
          <a:p>
            <a:r>
              <a:rPr lang="en-US" smtClean="0"/>
              <a:t>     </a:t>
            </a:r>
            <a:r>
              <a:rPr lang="en-US" dirty="0" smtClean="0"/>
              <a:t>print i</a:t>
            </a:r>
          </a:p>
          <a:p>
            <a:endParaRPr lang="en-US" dirty="0"/>
          </a:p>
        </p:txBody>
      </p:sp>
    </p:spTree>
    <p:extLst>
      <p:ext uri="{BB962C8B-B14F-4D97-AF65-F5344CB8AC3E}">
        <p14:creationId xmlns:p14="http://schemas.microsoft.com/office/powerpoint/2010/main" val="2157809372"/>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lstStyle/>
          <a:p>
            <a:r>
              <a:rPr lang="en-US" dirty="0"/>
              <a:t>import </a:t>
            </a:r>
            <a:r>
              <a:rPr lang="en-US" dirty="0" err="1"/>
              <a:t>fileinput</a:t>
            </a:r>
            <a:r>
              <a:rPr lang="en-US" dirty="0"/>
              <a:t> </a:t>
            </a:r>
          </a:p>
          <a:p>
            <a:r>
              <a:rPr lang="en-US" dirty="0"/>
              <a:t>import glob </a:t>
            </a:r>
          </a:p>
          <a:p>
            <a:r>
              <a:rPr lang="en-US" dirty="0"/>
              <a:t>import string, sys </a:t>
            </a:r>
          </a:p>
          <a:p>
            <a:r>
              <a:rPr lang="en-US" dirty="0"/>
              <a:t>for line in </a:t>
            </a:r>
            <a:r>
              <a:rPr lang="en-US" dirty="0" err="1"/>
              <a:t>fileinput.input</a:t>
            </a:r>
            <a:r>
              <a:rPr lang="en-US" dirty="0"/>
              <a:t>(</a:t>
            </a:r>
            <a:r>
              <a:rPr lang="en-US" dirty="0" err="1"/>
              <a:t>glob.glob</a:t>
            </a:r>
            <a:r>
              <a:rPr lang="en-US" dirty="0"/>
              <a:t>("samples/*.txt")): </a:t>
            </a:r>
          </a:p>
          <a:p>
            <a:r>
              <a:rPr lang="en-US" dirty="0"/>
              <a:t>if </a:t>
            </a:r>
            <a:r>
              <a:rPr lang="en-US" b="1" dirty="0" err="1"/>
              <a:t>fileinput.isfirstline</a:t>
            </a:r>
            <a:r>
              <a:rPr lang="en-US" b="1" dirty="0"/>
              <a:t>(): </a:t>
            </a:r>
            <a:r>
              <a:rPr lang="en-US" dirty="0"/>
              <a:t># </a:t>
            </a:r>
            <a:r>
              <a:rPr lang="en-US" i="1" dirty="0"/>
              <a:t>first in a file?</a:t>
            </a:r>
            <a:r>
              <a:rPr lang="en-US" dirty="0"/>
              <a:t> </a:t>
            </a:r>
          </a:p>
          <a:p>
            <a:r>
              <a:rPr lang="en-US" dirty="0" err="1"/>
              <a:t>sys.stderr.write</a:t>
            </a:r>
            <a:r>
              <a:rPr lang="en-US" dirty="0"/>
              <a:t>("-- reading %s --\n" % </a:t>
            </a:r>
            <a:r>
              <a:rPr lang="en-US" b="1" dirty="0" err="1"/>
              <a:t>fileinput.filename</a:t>
            </a:r>
            <a:r>
              <a:rPr lang="en-US" b="1" dirty="0"/>
              <a:t>()) </a:t>
            </a:r>
            <a:r>
              <a:rPr lang="en-US" dirty="0" err="1"/>
              <a:t>sys.stdout.write</a:t>
            </a:r>
            <a:r>
              <a:rPr lang="en-US" dirty="0"/>
              <a:t>(</a:t>
            </a:r>
            <a:r>
              <a:rPr lang="en-US" dirty="0" err="1"/>
              <a:t>str</a:t>
            </a:r>
            <a:r>
              <a:rPr lang="en-US" dirty="0"/>
              <a:t>(</a:t>
            </a:r>
            <a:r>
              <a:rPr lang="en-US" b="1" dirty="0" err="1"/>
              <a:t>fileinput.lineno</a:t>
            </a:r>
            <a:r>
              <a:rPr lang="en-US" b="1" dirty="0"/>
              <a:t>()) </a:t>
            </a:r>
            <a:r>
              <a:rPr lang="en-US" dirty="0"/>
              <a:t>+ " " + </a:t>
            </a:r>
            <a:r>
              <a:rPr lang="en-US" dirty="0" err="1"/>
              <a:t>string.upper</a:t>
            </a:r>
            <a:r>
              <a:rPr lang="en-US" dirty="0"/>
              <a:t>(line))</a:t>
            </a:r>
          </a:p>
          <a:p>
            <a:endParaRPr lang="en-US" dirty="0"/>
          </a:p>
        </p:txBody>
      </p:sp>
    </p:spTree>
    <p:extLst>
      <p:ext uri="{BB962C8B-B14F-4D97-AF65-F5344CB8AC3E}">
        <p14:creationId xmlns:p14="http://schemas.microsoft.com/office/powerpoint/2010/main" val="912417191"/>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a:t>
            </a:r>
            <a:endParaRPr lang="en-US" dirty="0"/>
          </a:p>
        </p:txBody>
      </p:sp>
      <p:sp>
        <p:nvSpPr>
          <p:cNvPr id="3" name="Content Placeholder 2"/>
          <p:cNvSpPr>
            <a:spLocks noGrp="1"/>
          </p:cNvSpPr>
          <p:nvPr>
            <p:ph idx="1"/>
          </p:nvPr>
        </p:nvSpPr>
        <p:spPr/>
        <p:txBody>
          <a:bodyPr>
            <a:normAutofit fontScale="77500" lnSpcReduction="20000"/>
          </a:bodyPr>
          <a:lstStyle/>
          <a:p>
            <a:r>
              <a:rPr lang="en-US" dirty="0"/>
              <a:t>import </a:t>
            </a:r>
            <a:r>
              <a:rPr lang="en-US" dirty="0" err="1"/>
              <a:t>os</a:t>
            </a:r>
            <a:r>
              <a:rPr lang="en-US" dirty="0"/>
              <a:t>, sys </a:t>
            </a:r>
            <a:endParaRPr lang="en-US" dirty="0" smtClean="0"/>
          </a:p>
          <a:p>
            <a:r>
              <a:rPr lang="en-US" dirty="0" smtClean="0"/>
              <a:t>from </a:t>
            </a:r>
            <a:r>
              <a:rPr lang="en-US" dirty="0"/>
              <a:t>stat import * </a:t>
            </a:r>
            <a:endParaRPr lang="en-US" dirty="0" smtClean="0"/>
          </a:p>
          <a:p>
            <a:r>
              <a:rPr lang="en-US" dirty="0" err="1" smtClean="0"/>
              <a:t>def</a:t>
            </a:r>
            <a:r>
              <a:rPr lang="en-US" dirty="0" smtClean="0"/>
              <a:t> </a:t>
            </a:r>
            <a:r>
              <a:rPr lang="en-US" dirty="0" err="1"/>
              <a:t>walktree</a:t>
            </a:r>
            <a:r>
              <a:rPr lang="en-US" dirty="0"/>
              <a:t>(top, callback): </a:t>
            </a:r>
            <a:endParaRPr lang="en-US" dirty="0" smtClean="0"/>
          </a:p>
          <a:p>
            <a:r>
              <a:rPr lang="en-US" dirty="0" smtClean="0"/>
              <a:t>for </a:t>
            </a:r>
            <a:r>
              <a:rPr lang="en-US" dirty="0"/>
              <a:t>f in </a:t>
            </a:r>
            <a:r>
              <a:rPr lang="en-US" dirty="0" err="1"/>
              <a:t>os.listdir</a:t>
            </a:r>
            <a:r>
              <a:rPr lang="en-US" dirty="0"/>
              <a:t>(top): </a:t>
            </a:r>
            <a:endParaRPr lang="en-US" dirty="0" smtClean="0"/>
          </a:p>
          <a:p>
            <a:r>
              <a:rPr lang="en-US" dirty="0"/>
              <a:t> </a:t>
            </a:r>
            <a:r>
              <a:rPr lang="en-US" dirty="0" smtClean="0"/>
              <a:t>  pathname </a:t>
            </a:r>
            <a:r>
              <a:rPr lang="en-US" dirty="0"/>
              <a:t>= </a:t>
            </a:r>
            <a:r>
              <a:rPr lang="en-US" dirty="0" err="1"/>
              <a:t>os.path.join</a:t>
            </a:r>
            <a:r>
              <a:rPr lang="en-US" dirty="0"/>
              <a:t>(top, f) </a:t>
            </a:r>
            <a:endParaRPr lang="en-US" dirty="0" smtClean="0"/>
          </a:p>
          <a:p>
            <a:r>
              <a:rPr lang="en-US" dirty="0"/>
              <a:t> </a:t>
            </a:r>
            <a:r>
              <a:rPr lang="en-US" dirty="0" smtClean="0"/>
              <a:t>  mode </a:t>
            </a:r>
            <a:r>
              <a:rPr lang="en-US" dirty="0"/>
              <a:t>= </a:t>
            </a:r>
            <a:r>
              <a:rPr lang="en-US" dirty="0" err="1"/>
              <a:t>os.stat</a:t>
            </a:r>
            <a:r>
              <a:rPr lang="en-US" dirty="0"/>
              <a:t>(pathname).</a:t>
            </a:r>
            <a:r>
              <a:rPr lang="en-US" dirty="0" err="1"/>
              <a:t>st_mode</a:t>
            </a:r>
            <a:r>
              <a:rPr lang="en-US" dirty="0"/>
              <a:t> </a:t>
            </a:r>
            <a:endParaRPr lang="en-US" dirty="0" smtClean="0"/>
          </a:p>
          <a:p>
            <a:r>
              <a:rPr lang="en-US" dirty="0"/>
              <a:t> </a:t>
            </a:r>
            <a:r>
              <a:rPr lang="en-US" dirty="0" smtClean="0"/>
              <a:t>   if </a:t>
            </a:r>
            <a:r>
              <a:rPr lang="en-US" dirty="0"/>
              <a:t>S_ISDIR(mode): </a:t>
            </a:r>
            <a:endParaRPr lang="en-US" dirty="0" smtClean="0"/>
          </a:p>
          <a:p>
            <a:r>
              <a:rPr lang="en-US" dirty="0"/>
              <a:t> </a:t>
            </a:r>
            <a:r>
              <a:rPr lang="en-US" dirty="0" smtClean="0"/>
              <a:t>     </a:t>
            </a:r>
            <a:r>
              <a:rPr lang="en-US" dirty="0" err="1" smtClean="0"/>
              <a:t>walktree</a:t>
            </a:r>
            <a:r>
              <a:rPr lang="en-US" dirty="0" smtClean="0"/>
              <a:t>(pathname</a:t>
            </a:r>
            <a:r>
              <a:rPr lang="en-US" dirty="0"/>
              <a:t>, callback) </a:t>
            </a:r>
            <a:endParaRPr lang="en-US" dirty="0" smtClean="0"/>
          </a:p>
          <a:p>
            <a:r>
              <a:rPr lang="en-US" dirty="0"/>
              <a:t> </a:t>
            </a:r>
            <a:r>
              <a:rPr lang="en-US" dirty="0" smtClean="0"/>
              <a:t>   </a:t>
            </a:r>
            <a:r>
              <a:rPr lang="en-US" dirty="0" err="1" smtClean="0"/>
              <a:t>elif</a:t>
            </a:r>
            <a:r>
              <a:rPr lang="en-US" dirty="0" smtClean="0"/>
              <a:t> </a:t>
            </a:r>
            <a:r>
              <a:rPr lang="en-US" dirty="0"/>
              <a:t>S_ISREG(mode): </a:t>
            </a:r>
            <a:endParaRPr lang="en-US" dirty="0" smtClean="0"/>
          </a:p>
          <a:p>
            <a:r>
              <a:rPr lang="en-US" dirty="0" smtClean="0"/>
              <a:t>      callback(pathname</a:t>
            </a:r>
            <a:r>
              <a:rPr lang="en-US" dirty="0"/>
              <a:t>) </a:t>
            </a:r>
            <a:endParaRPr lang="en-US" dirty="0" smtClean="0"/>
          </a:p>
          <a:p>
            <a:r>
              <a:rPr lang="en-US" dirty="0"/>
              <a:t> </a:t>
            </a:r>
            <a:r>
              <a:rPr lang="en-US" dirty="0" smtClean="0"/>
              <a:t>   else:</a:t>
            </a:r>
          </a:p>
          <a:p>
            <a:r>
              <a:rPr lang="en-US" dirty="0"/>
              <a:t> </a:t>
            </a:r>
            <a:r>
              <a:rPr lang="en-US" dirty="0" smtClean="0"/>
              <a:t>  print </a:t>
            </a:r>
            <a:r>
              <a:rPr lang="en-US" dirty="0"/>
              <a:t>'Skipping %s' % pathname </a:t>
            </a:r>
            <a:endParaRPr lang="en-US" dirty="0" smtClean="0"/>
          </a:p>
          <a:p>
            <a:endParaRPr lang="en-US" dirty="0"/>
          </a:p>
          <a:p>
            <a:r>
              <a:rPr lang="en-US" dirty="0" err="1" smtClean="0"/>
              <a:t>def</a:t>
            </a:r>
            <a:r>
              <a:rPr lang="en-US" dirty="0" smtClean="0"/>
              <a:t> </a:t>
            </a:r>
            <a:r>
              <a:rPr lang="en-US" dirty="0" err="1"/>
              <a:t>visitfile</a:t>
            </a:r>
            <a:r>
              <a:rPr lang="en-US" dirty="0"/>
              <a:t>(file): </a:t>
            </a:r>
            <a:endParaRPr lang="en-US" dirty="0" smtClean="0"/>
          </a:p>
          <a:p>
            <a:r>
              <a:rPr lang="en-US" dirty="0"/>
              <a:t> </a:t>
            </a:r>
            <a:r>
              <a:rPr lang="en-US" dirty="0" smtClean="0"/>
              <a:t>  print </a:t>
            </a:r>
            <a:r>
              <a:rPr lang="en-US" dirty="0"/>
              <a:t>'visiting', file </a:t>
            </a:r>
          </a:p>
        </p:txBody>
      </p:sp>
    </p:spTree>
    <p:extLst>
      <p:ext uri="{BB962C8B-B14F-4D97-AF65-F5344CB8AC3E}">
        <p14:creationId xmlns:p14="http://schemas.microsoft.com/office/powerpoint/2010/main" val="1023217169"/>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Filecmp</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a:p>
            <a:r>
              <a:rPr lang="en-US" dirty="0"/>
              <a:t>i</a:t>
            </a:r>
            <a:r>
              <a:rPr lang="en-US" dirty="0" smtClean="0"/>
              <a:t>mport </a:t>
            </a:r>
            <a:r>
              <a:rPr lang="en-US" dirty="0" err="1" smtClean="0"/>
              <a:t>filecmp</a:t>
            </a:r>
            <a:endParaRPr lang="en-US" dirty="0" smtClean="0"/>
          </a:p>
          <a:p>
            <a:r>
              <a:rPr lang="en-US" dirty="0"/>
              <a:t>r</a:t>
            </a:r>
            <a:r>
              <a:rPr lang="en-US" dirty="0" smtClean="0"/>
              <a:t>es=</a:t>
            </a:r>
            <a:r>
              <a:rPr lang="en-US" dirty="0" err="1" smtClean="0"/>
              <a:t>filecmp.cmp</a:t>
            </a:r>
            <a:r>
              <a:rPr lang="en-US" dirty="0" smtClean="0"/>
              <a:t>(‘one.txt’, ‘two.txt’)</a:t>
            </a:r>
          </a:p>
          <a:p>
            <a:endParaRPr lang="en-US" dirty="0"/>
          </a:p>
          <a:p>
            <a:r>
              <a:rPr lang="en-US" dirty="0"/>
              <a:t>i</a:t>
            </a:r>
            <a:r>
              <a:rPr lang="en-US" dirty="0" smtClean="0"/>
              <a:t>f  res == True:</a:t>
            </a:r>
            <a:endParaRPr lang="en-US" dirty="0"/>
          </a:p>
          <a:p>
            <a:r>
              <a:rPr lang="en-US" dirty="0"/>
              <a:t>p</a:t>
            </a:r>
            <a:r>
              <a:rPr lang="en-US" dirty="0" smtClean="0"/>
              <a:t>rint(“Same”)</a:t>
            </a:r>
          </a:p>
          <a:p>
            <a:r>
              <a:rPr lang="en-US" dirty="0"/>
              <a:t>e</a:t>
            </a:r>
            <a:r>
              <a:rPr lang="en-US" dirty="0" smtClean="0"/>
              <a:t>lse:</a:t>
            </a:r>
          </a:p>
          <a:p>
            <a:r>
              <a:rPr lang="en-US" dirty="0"/>
              <a:t>p</a:t>
            </a:r>
            <a:r>
              <a:rPr lang="en-US" dirty="0" smtClean="0"/>
              <a:t>rint(“Diff”)</a:t>
            </a:r>
          </a:p>
        </p:txBody>
      </p:sp>
    </p:spTree>
    <p:extLst>
      <p:ext uri="{BB962C8B-B14F-4D97-AF65-F5344CB8AC3E}">
        <p14:creationId xmlns:p14="http://schemas.microsoft.com/office/powerpoint/2010/main" val="2242191198"/>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Dircmp</a:t>
            </a:r>
            <a:endParaRPr lang="en-US" dirty="0"/>
          </a:p>
        </p:txBody>
      </p:sp>
      <p:sp>
        <p:nvSpPr>
          <p:cNvPr id="3" name="Content Placeholder 2"/>
          <p:cNvSpPr>
            <a:spLocks noGrp="1"/>
          </p:cNvSpPr>
          <p:nvPr>
            <p:ph idx="1"/>
          </p:nvPr>
        </p:nvSpPr>
        <p:spPr/>
        <p:txBody>
          <a:bodyPr>
            <a:normAutofit/>
          </a:bodyPr>
          <a:lstStyle/>
          <a:p>
            <a:pPr marL="0" indent="0">
              <a:buNone/>
            </a:pPr>
            <a:endParaRPr lang="en-US" sz="2200" dirty="0" smtClean="0"/>
          </a:p>
          <a:p>
            <a:pPr marL="0" indent="0">
              <a:buNone/>
            </a:pPr>
            <a:r>
              <a:rPr lang="en-US" sz="2200" dirty="0"/>
              <a:t>i</a:t>
            </a:r>
            <a:r>
              <a:rPr lang="en-US" sz="2200" dirty="0" smtClean="0"/>
              <a:t>mport  </a:t>
            </a:r>
            <a:r>
              <a:rPr lang="en-US" sz="2200" dirty="0" err="1" smtClean="0"/>
              <a:t>filecmp</a:t>
            </a:r>
            <a:endParaRPr lang="en-US" sz="2200" dirty="0" smtClean="0"/>
          </a:p>
          <a:p>
            <a:pPr marL="0" indent="0">
              <a:buNone/>
            </a:pPr>
            <a:endParaRPr lang="en-US" sz="2200" dirty="0"/>
          </a:p>
          <a:p>
            <a:pPr marL="0" indent="0">
              <a:buNone/>
            </a:pPr>
            <a:r>
              <a:rPr lang="en-US" sz="2200" dirty="0" err="1"/>
              <a:t>d</a:t>
            </a:r>
            <a:r>
              <a:rPr lang="en-US" sz="2200" dirty="0" err="1" smtClean="0"/>
              <a:t>cmp</a:t>
            </a:r>
            <a:r>
              <a:rPr lang="en-US" sz="2200" dirty="0" smtClean="0"/>
              <a:t> = </a:t>
            </a:r>
            <a:r>
              <a:rPr lang="en-US" sz="2200" dirty="0" err="1" smtClean="0"/>
              <a:t>filecmp.dircmp</a:t>
            </a:r>
            <a:r>
              <a:rPr lang="en-US" sz="2200" dirty="0" smtClean="0"/>
              <a:t>(“dir1”, “dir2”)</a:t>
            </a:r>
          </a:p>
          <a:p>
            <a:pPr marL="0" indent="0">
              <a:buNone/>
            </a:pPr>
            <a:r>
              <a:rPr lang="en-US" sz="2200" dirty="0" err="1"/>
              <a:t>d</a:t>
            </a:r>
            <a:r>
              <a:rPr lang="en-US" sz="2200" dirty="0" err="1" smtClean="0"/>
              <a:t>cmp.report</a:t>
            </a:r>
            <a:r>
              <a:rPr lang="en-US" sz="2200" dirty="0" smtClean="0"/>
              <a:t>()</a:t>
            </a:r>
          </a:p>
        </p:txBody>
      </p:sp>
    </p:spTree>
    <p:extLst>
      <p:ext uri="{BB962C8B-B14F-4D97-AF65-F5344CB8AC3E}">
        <p14:creationId xmlns:p14="http://schemas.microsoft.com/office/powerpoint/2010/main" val="4025515373"/>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shutil</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Helps to automate copying files and directories</a:t>
            </a:r>
          </a:p>
          <a:p>
            <a:r>
              <a:rPr lang="en-US" dirty="0" smtClean="0"/>
              <a:t>Saves the steps of opening, reading, writing &amp; closing files</a:t>
            </a:r>
          </a:p>
          <a:p>
            <a:endParaRPr lang="en-US" dirty="0"/>
          </a:p>
          <a:p>
            <a:pPr marL="0" indent="0">
              <a:buNone/>
            </a:pPr>
            <a:r>
              <a:rPr lang="en-US" dirty="0" smtClean="0"/>
              <a:t>Ex:</a:t>
            </a:r>
          </a:p>
          <a:p>
            <a:r>
              <a:rPr lang="en-US" dirty="0"/>
              <a:t>import </a:t>
            </a:r>
            <a:r>
              <a:rPr lang="en-US" dirty="0" err="1"/>
              <a:t>shutil</a:t>
            </a:r>
            <a:endParaRPr lang="en-US" dirty="0"/>
          </a:p>
          <a:p>
            <a:r>
              <a:rPr lang="en-US" dirty="0"/>
              <a:t>import </a:t>
            </a:r>
            <a:r>
              <a:rPr lang="en-US" dirty="0" err="1"/>
              <a:t>os</a:t>
            </a:r>
            <a:endParaRPr lang="en-US" dirty="0"/>
          </a:p>
          <a:p>
            <a:r>
              <a:rPr lang="en-US" dirty="0"/>
              <a:t>source = </a:t>
            </a:r>
            <a:r>
              <a:rPr lang="en-US" dirty="0" err="1"/>
              <a:t>os.listdir</a:t>
            </a:r>
            <a:r>
              <a:rPr lang="en-US" dirty="0"/>
              <a:t>(".")</a:t>
            </a:r>
          </a:p>
          <a:p>
            <a:r>
              <a:rPr lang="en-US" dirty="0" err="1"/>
              <a:t>dest</a:t>
            </a:r>
            <a:r>
              <a:rPr lang="en-US" dirty="0"/>
              <a:t>   = "d:\\testing"</a:t>
            </a:r>
          </a:p>
          <a:p>
            <a:endParaRPr lang="en-US" dirty="0"/>
          </a:p>
          <a:p>
            <a:r>
              <a:rPr lang="en-US" dirty="0"/>
              <a:t>for files in source:</a:t>
            </a:r>
          </a:p>
          <a:p>
            <a:r>
              <a:rPr lang="en-US" dirty="0"/>
              <a:t> if </a:t>
            </a:r>
            <a:r>
              <a:rPr lang="en-US" dirty="0" err="1"/>
              <a:t>files.endswith</a:t>
            </a:r>
            <a:r>
              <a:rPr lang="en-US" dirty="0"/>
              <a:t>(".txt"):</a:t>
            </a:r>
          </a:p>
          <a:p>
            <a:r>
              <a:rPr lang="en-US" dirty="0"/>
              <a:t>  </a:t>
            </a:r>
            <a:r>
              <a:rPr lang="en-US" dirty="0" err="1"/>
              <a:t>shutil.copy</a:t>
            </a:r>
            <a:r>
              <a:rPr lang="en-US" dirty="0"/>
              <a:t>(</a:t>
            </a:r>
            <a:r>
              <a:rPr lang="en-US" dirty="0" err="1"/>
              <a:t>files,dest</a:t>
            </a:r>
            <a:r>
              <a:rPr lang="en-US" dirty="0" smtClean="0"/>
              <a:t>)   # </a:t>
            </a:r>
            <a:r>
              <a:rPr lang="en-US" dirty="0" err="1" smtClean="0"/>
              <a:t>shutil.move</a:t>
            </a:r>
            <a:r>
              <a:rPr lang="en-US" dirty="0" smtClean="0"/>
              <a:t>(</a:t>
            </a:r>
            <a:r>
              <a:rPr lang="en-US" dirty="0" err="1" smtClean="0"/>
              <a:t>files,dest</a:t>
            </a:r>
            <a:r>
              <a:rPr lang="en-US" dirty="0" smtClean="0"/>
              <a:t>)</a:t>
            </a:r>
            <a:endParaRPr lang="en-US" dirty="0"/>
          </a:p>
        </p:txBody>
      </p:sp>
    </p:spTree>
    <p:extLst>
      <p:ext uri="{BB962C8B-B14F-4D97-AF65-F5344CB8AC3E}">
        <p14:creationId xmlns:p14="http://schemas.microsoft.com/office/powerpoint/2010/main" val="4071431220"/>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others</a:t>
            </a:r>
            <a:endParaRPr lang="en-US" dirty="0"/>
          </a:p>
        </p:txBody>
      </p:sp>
      <p:sp>
        <p:nvSpPr>
          <p:cNvPr id="3" name="Content Placeholder 2"/>
          <p:cNvSpPr>
            <a:spLocks noGrp="1"/>
          </p:cNvSpPr>
          <p:nvPr>
            <p:ph idx="1"/>
          </p:nvPr>
        </p:nvSpPr>
        <p:spPr/>
        <p:txBody>
          <a:bodyPr/>
          <a:lstStyle/>
          <a:p>
            <a:endParaRPr lang="en-US" dirty="0" smtClean="0"/>
          </a:p>
          <a:p>
            <a:r>
              <a:rPr lang="en-US" dirty="0" err="1" smtClean="0"/>
              <a:t>shutil.copyfile</a:t>
            </a:r>
            <a:r>
              <a:rPr lang="en-US" dirty="0" smtClean="0"/>
              <a:t>(“f1”, “</a:t>
            </a:r>
            <a:r>
              <a:rPr lang="en-US" dirty="0" err="1" smtClean="0"/>
              <a:t>dir</a:t>
            </a:r>
            <a:r>
              <a:rPr lang="en-US" dirty="0" smtClean="0"/>
              <a:t>”)</a:t>
            </a:r>
          </a:p>
          <a:p>
            <a:r>
              <a:rPr lang="en-US" dirty="0" err="1"/>
              <a:t>s</a:t>
            </a:r>
            <a:r>
              <a:rPr lang="en-US" dirty="0" err="1" smtClean="0"/>
              <a:t>hutil.copytree</a:t>
            </a:r>
            <a:r>
              <a:rPr lang="en-US" dirty="0" smtClean="0"/>
              <a:t>(“dir1”, “dir2”)</a:t>
            </a:r>
          </a:p>
          <a:p>
            <a:r>
              <a:rPr lang="en-US" dirty="0" err="1" smtClean="0"/>
              <a:t>shutil.removetree</a:t>
            </a:r>
            <a:r>
              <a:rPr lang="en-US" dirty="0"/>
              <a:t>(“dir1</a:t>
            </a:r>
            <a:r>
              <a:rPr lang="en-US" dirty="0" smtClean="0"/>
              <a:t>”)</a:t>
            </a:r>
            <a:endParaRPr lang="en-US" dirty="0"/>
          </a:p>
          <a:p>
            <a:endParaRPr lang="en-US" dirty="0"/>
          </a:p>
        </p:txBody>
      </p:sp>
    </p:spTree>
    <p:extLst>
      <p:ext uri="{BB962C8B-B14F-4D97-AF65-F5344CB8AC3E}">
        <p14:creationId xmlns:p14="http://schemas.microsoft.com/office/powerpoint/2010/main" val="3876940143"/>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zipfile</a:t>
            </a:r>
            <a:endParaRPr lang="en-US" dirty="0"/>
          </a:p>
        </p:txBody>
      </p:sp>
      <p:sp>
        <p:nvSpPr>
          <p:cNvPr id="3" name="Content Placeholder 2"/>
          <p:cNvSpPr>
            <a:spLocks noGrp="1"/>
          </p:cNvSpPr>
          <p:nvPr>
            <p:ph idx="1"/>
          </p:nvPr>
        </p:nvSpPr>
        <p:spPr/>
        <p:txBody>
          <a:bodyPr/>
          <a:lstStyle/>
          <a:p>
            <a:r>
              <a:rPr lang="en-US" dirty="0" smtClean="0"/>
              <a:t>Read &amp; Write zip files</a:t>
            </a:r>
          </a:p>
          <a:p>
            <a:endParaRPr lang="en-US" dirty="0"/>
          </a:p>
          <a:p>
            <a:r>
              <a:rPr lang="en-US" dirty="0"/>
              <a:t>i</a:t>
            </a:r>
            <a:r>
              <a:rPr lang="en-US" dirty="0" smtClean="0"/>
              <a:t>mport </a:t>
            </a:r>
            <a:r>
              <a:rPr lang="en-US" dirty="0" err="1" smtClean="0"/>
              <a:t>zipfile</a:t>
            </a:r>
            <a:endParaRPr lang="en-US" dirty="0" smtClean="0"/>
          </a:p>
          <a:p>
            <a:r>
              <a:rPr lang="en-US" dirty="0" err="1"/>
              <a:t>m</a:t>
            </a:r>
            <a:r>
              <a:rPr lang="en-US" dirty="0" err="1" smtClean="0"/>
              <a:t>yzipfile</a:t>
            </a:r>
            <a:r>
              <a:rPr lang="en-US" dirty="0" smtClean="0"/>
              <a:t> = </a:t>
            </a:r>
            <a:r>
              <a:rPr lang="en-US" dirty="0" err="1" smtClean="0"/>
              <a:t>zipfile.ZipFile</a:t>
            </a:r>
            <a:r>
              <a:rPr lang="en-US" dirty="0" smtClean="0"/>
              <a:t>(“new.zip”, “w”)</a:t>
            </a:r>
          </a:p>
          <a:p>
            <a:r>
              <a:rPr lang="en-US" dirty="0" err="1"/>
              <a:t>m</a:t>
            </a:r>
            <a:r>
              <a:rPr lang="en-US" dirty="0" err="1" smtClean="0"/>
              <a:t>yzipfile.write</a:t>
            </a:r>
            <a:r>
              <a:rPr lang="en-US" dirty="0" smtClean="0"/>
              <a:t>(“one.py”)</a:t>
            </a:r>
          </a:p>
          <a:p>
            <a:r>
              <a:rPr lang="en-US" dirty="0" err="1" smtClean="0"/>
              <a:t>myzipfile.close</a:t>
            </a:r>
            <a:r>
              <a:rPr lang="en-US" dirty="0" smtClean="0"/>
              <a:t>()</a:t>
            </a:r>
          </a:p>
          <a:p>
            <a:pPr marL="0" indent="0">
              <a:buNone/>
            </a:pPr>
            <a:endParaRPr lang="en-US" dirty="0" smtClean="0"/>
          </a:p>
          <a:p>
            <a:r>
              <a:rPr lang="en-US" dirty="0" err="1"/>
              <a:t>myzipfile</a:t>
            </a:r>
            <a:r>
              <a:rPr lang="en-US" dirty="0"/>
              <a:t> = </a:t>
            </a:r>
            <a:r>
              <a:rPr lang="en-US" dirty="0" err="1"/>
              <a:t>zipfile.ZipFile</a:t>
            </a:r>
            <a:r>
              <a:rPr lang="en-US" dirty="0"/>
              <a:t>("new.zip", "r")</a:t>
            </a:r>
          </a:p>
          <a:p>
            <a:r>
              <a:rPr lang="en-US" dirty="0" err="1"/>
              <a:t>myzipfile.extractall</a:t>
            </a:r>
            <a:r>
              <a:rPr lang="en-US" dirty="0"/>
              <a:t>()</a:t>
            </a:r>
          </a:p>
          <a:p>
            <a:r>
              <a:rPr lang="en-US" dirty="0" err="1" smtClean="0"/>
              <a:t>myzipfile.close</a:t>
            </a:r>
            <a:r>
              <a:rPr lang="en-US" dirty="0" smtClean="0"/>
              <a:t>()</a:t>
            </a:r>
            <a:endParaRPr lang="en-US" dirty="0"/>
          </a:p>
        </p:txBody>
      </p:sp>
      <p:sp>
        <p:nvSpPr>
          <p:cNvPr id="4" name="Rectangle 3"/>
          <p:cNvSpPr/>
          <p:nvPr/>
        </p:nvSpPr>
        <p:spPr>
          <a:xfrm>
            <a:off x="381000" y="2514600"/>
            <a:ext cx="7086600" cy="1752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81000" y="4648200"/>
            <a:ext cx="7086600" cy="1600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7168309"/>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tarfile</a:t>
            </a:r>
            <a:endParaRPr lang="en-US" dirty="0"/>
          </a:p>
        </p:txBody>
      </p:sp>
      <p:sp>
        <p:nvSpPr>
          <p:cNvPr id="3" name="Content Placeholder 2"/>
          <p:cNvSpPr>
            <a:spLocks noGrp="1"/>
          </p:cNvSpPr>
          <p:nvPr>
            <p:ph idx="1"/>
          </p:nvPr>
        </p:nvSpPr>
        <p:spPr/>
        <p:txBody>
          <a:bodyPr>
            <a:normAutofit lnSpcReduction="10000"/>
          </a:bodyPr>
          <a:lstStyle/>
          <a:p>
            <a:pPr marL="0" indent="0">
              <a:buNone/>
            </a:pPr>
            <a:endParaRPr lang="en-US" dirty="0"/>
          </a:p>
          <a:p>
            <a:pPr marL="0" indent="0">
              <a:buNone/>
            </a:pPr>
            <a:r>
              <a:rPr lang="en-US" dirty="0"/>
              <a:t>import </a:t>
            </a:r>
            <a:r>
              <a:rPr lang="en-US" dirty="0" err="1"/>
              <a:t>tarfile</a:t>
            </a:r>
            <a:r>
              <a:rPr lang="en-US" dirty="0"/>
              <a:t> </a:t>
            </a:r>
            <a:endParaRPr lang="en-US" dirty="0" smtClean="0"/>
          </a:p>
          <a:p>
            <a:pPr marL="0" indent="0">
              <a:buNone/>
            </a:pPr>
            <a:r>
              <a:rPr lang="en-US" dirty="0" smtClean="0"/>
              <a:t>tar </a:t>
            </a:r>
            <a:r>
              <a:rPr lang="en-US" dirty="0"/>
              <a:t>= </a:t>
            </a:r>
            <a:r>
              <a:rPr lang="en-US" dirty="0" err="1"/>
              <a:t>tarfile.open</a:t>
            </a:r>
            <a:r>
              <a:rPr lang="en-US" dirty="0"/>
              <a:t>("</a:t>
            </a:r>
            <a:r>
              <a:rPr lang="en-US" dirty="0" smtClean="0"/>
              <a:t>sample.tar") </a:t>
            </a:r>
          </a:p>
          <a:p>
            <a:pPr marL="0" indent="0">
              <a:buNone/>
            </a:pPr>
            <a:r>
              <a:rPr lang="en-US" dirty="0" err="1" smtClean="0"/>
              <a:t>tar.extractall</a:t>
            </a:r>
            <a:r>
              <a:rPr lang="en-US" dirty="0"/>
              <a:t>() </a:t>
            </a:r>
            <a:endParaRPr lang="en-US" dirty="0" smtClean="0"/>
          </a:p>
          <a:p>
            <a:pPr marL="0" indent="0">
              <a:buNone/>
            </a:pPr>
            <a:r>
              <a:rPr lang="en-US" dirty="0" err="1" smtClean="0"/>
              <a:t>tar.close</a:t>
            </a:r>
            <a:r>
              <a:rPr lang="en-US" dirty="0"/>
              <a:t>() </a:t>
            </a:r>
            <a:endParaRPr lang="en-US" dirty="0" smtClean="0"/>
          </a:p>
          <a:p>
            <a:pPr marL="0" indent="0">
              <a:buNone/>
            </a:pPr>
            <a:endParaRPr lang="en-US" dirty="0"/>
          </a:p>
          <a:p>
            <a:pPr marL="0" indent="0">
              <a:buNone/>
            </a:pPr>
            <a:r>
              <a:rPr lang="en-US" dirty="0"/>
              <a:t>import </a:t>
            </a:r>
            <a:r>
              <a:rPr lang="en-US" dirty="0" err="1"/>
              <a:t>tarfile</a:t>
            </a:r>
            <a:r>
              <a:rPr lang="en-US" dirty="0"/>
              <a:t> </a:t>
            </a:r>
            <a:endParaRPr lang="en-US" dirty="0" smtClean="0"/>
          </a:p>
          <a:p>
            <a:pPr marL="0" indent="0">
              <a:buNone/>
            </a:pPr>
            <a:r>
              <a:rPr lang="en-US" dirty="0" smtClean="0"/>
              <a:t>tar </a:t>
            </a:r>
            <a:r>
              <a:rPr lang="en-US" dirty="0"/>
              <a:t>= </a:t>
            </a:r>
            <a:r>
              <a:rPr lang="en-US" dirty="0" err="1"/>
              <a:t>tarfile.open</a:t>
            </a:r>
            <a:r>
              <a:rPr lang="en-US" dirty="0"/>
              <a:t>("sample.tar", "w") </a:t>
            </a:r>
            <a:endParaRPr lang="en-US" dirty="0" smtClean="0"/>
          </a:p>
          <a:p>
            <a:pPr marL="0" indent="0">
              <a:buNone/>
            </a:pPr>
            <a:r>
              <a:rPr lang="en-US" dirty="0" smtClean="0"/>
              <a:t>for </a:t>
            </a:r>
            <a:r>
              <a:rPr lang="en-US" dirty="0"/>
              <a:t>name in ["foo", "bar", "</a:t>
            </a:r>
            <a:r>
              <a:rPr lang="en-US" dirty="0" err="1"/>
              <a:t>quux</a:t>
            </a:r>
            <a:r>
              <a:rPr lang="en-US" dirty="0"/>
              <a:t>"]: </a:t>
            </a:r>
            <a:endParaRPr lang="en-US" dirty="0" smtClean="0"/>
          </a:p>
          <a:p>
            <a:pPr marL="0" indent="0">
              <a:buNone/>
            </a:pPr>
            <a:r>
              <a:rPr lang="en-US" dirty="0"/>
              <a:t> </a:t>
            </a:r>
            <a:r>
              <a:rPr lang="en-US" dirty="0" smtClean="0"/>
              <a:t> </a:t>
            </a:r>
            <a:r>
              <a:rPr lang="en-US" dirty="0" err="1" smtClean="0"/>
              <a:t>tar.add</a:t>
            </a:r>
            <a:r>
              <a:rPr lang="en-US" dirty="0" smtClean="0"/>
              <a:t>(name</a:t>
            </a:r>
            <a:r>
              <a:rPr lang="en-US" dirty="0"/>
              <a:t>) </a:t>
            </a:r>
            <a:endParaRPr lang="en-US" dirty="0" smtClean="0"/>
          </a:p>
          <a:p>
            <a:pPr marL="0" indent="0">
              <a:buNone/>
            </a:pPr>
            <a:r>
              <a:rPr lang="en-US" dirty="0" err="1" smtClean="0"/>
              <a:t>tar.close</a:t>
            </a:r>
            <a:r>
              <a:rPr lang="en-US" dirty="0"/>
              <a:t>() </a:t>
            </a:r>
          </a:p>
        </p:txBody>
      </p:sp>
      <p:sp>
        <p:nvSpPr>
          <p:cNvPr id="4" name="Rectangle 3"/>
          <p:cNvSpPr/>
          <p:nvPr/>
        </p:nvSpPr>
        <p:spPr>
          <a:xfrm>
            <a:off x="381000" y="1981200"/>
            <a:ext cx="7010400" cy="1752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81000" y="4038600"/>
            <a:ext cx="7010400" cy="228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94534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a:t>
            </a:r>
            <a:endParaRPr lang="en-US" dirty="0"/>
          </a:p>
        </p:txBody>
      </p:sp>
      <p:sp>
        <p:nvSpPr>
          <p:cNvPr id="3" name="Content Placeholder 2"/>
          <p:cNvSpPr>
            <a:spLocks noGrp="1"/>
          </p:cNvSpPr>
          <p:nvPr>
            <p:ph idx="1"/>
          </p:nvPr>
        </p:nvSpPr>
        <p:spPr/>
        <p:txBody>
          <a:bodyPr/>
          <a:lstStyle/>
          <a:p>
            <a:pPr>
              <a:lnSpc>
                <a:spcPct val="90000"/>
              </a:lnSpc>
            </a:pPr>
            <a:endParaRPr lang="en-US" dirty="0" smtClean="0"/>
          </a:p>
          <a:p>
            <a:pPr>
              <a:lnSpc>
                <a:spcPct val="90000"/>
              </a:lnSpc>
            </a:pPr>
            <a:r>
              <a:rPr lang="en-US" dirty="0" smtClean="0"/>
              <a:t>Are </a:t>
            </a:r>
            <a:r>
              <a:rPr lang="en-US" dirty="0"/>
              <a:t>not declared, just assigned</a:t>
            </a:r>
          </a:p>
          <a:p>
            <a:pPr>
              <a:lnSpc>
                <a:spcPct val="90000"/>
              </a:lnSpc>
            </a:pPr>
            <a:r>
              <a:rPr lang="en-US" dirty="0"/>
              <a:t>The variable is created the first time you assign it a value</a:t>
            </a:r>
          </a:p>
          <a:p>
            <a:pPr>
              <a:lnSpc>
                <a:spcPct val="90000"/>
              </a:lnSpc>
            </a:pPr>
            <a:r>
              <a:rPr lang="en-US" dirty="0"/>
              <a:t>Are references to objects</a:t>
            </a:r>
          </a:p>
          <a:p>
            <a:pPr>
              <a:lnSpc>
                <a:spcPct val="90000"/>
              </a:lnSpc>
            </a:pPr>
            <a:r>
              <a:rPr lang="en-US" dirty="0"/>
              <a:t>Type information is with the object, not the reference</a:t>
            </a:r>
          </a:p>
          <a:p>
            <a:pPr>
              <a:lnSpc>
                <a:spcPct val="90000"/>
              </a:lnSpc>
            </a:pPr>
            <a:r>
              <a:rPr lang="en-US" dirty="0"/>
              <a:t>Everything in Python is an </a:t>
            </a:r>
            <a:r>
              <a:rPr lang="en-US" dirty="0" smtClean="0"/>
              <a:t>object</a:t>
            </a:r>
          </a:p>
          <a:p>
            <a:pPr>
              <a:lnSpc>
                <a:spcPct val="90000"/>
              </a:lnSpc>
            </a:pPr>
            <a:endParaRPr lang="en-CA" dirty="0"/>
          </a:p>
          <a:p>
            <a:endParaRPr lang="en-US" dirty="0"/>
          </a:p>
        </p:txBody>
      </p:sp>
    </p:spTree>
    <p:extLst>
      <p:ext uri="{BB962C8B-B14F-4D97-AF65-F5344CB8AC3E}">
        <p14:creationId xmlns:p14="http://schemas.microsoft.com/office/powerpoint/2010/main" val="2033337543"/>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1600200"/>
            <a:ext cx="8077200" cy="2971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pickle</a:t>
            </a:r>
            <a:endParaRPr lang="en-US" dirty="0"/>
          </a:p>
        </p:txBody>
      </p:sp>
      <p:sp>
        <p:nvSpPr>
          <p:cNvPr id="3" name="Content Placeholder 2"/>
          <p:cNvSpPr>
            <a:spLocks noGrp="1"/>
          </p:cNvSpPr>
          <p:nvPr>
            <p:ph idx="1"/>
          </p:nvPr>
        </p:nvSpPr>
        <p:spPr/>
        <p:txBody>
          <a:bodyPr>
            <a:normAutofit fontScale="92500" lnSpcReduction="10000"/>
          </a:bodyPr>
          <a:lstStyle/>
          <a:p>
            <a:r>
              <a:rPr lang="en-US" dirty="0"/>
              <a:t>import pickle</a:t>
            </a:r>
          </a:p>
          <a:p>
            <a:r>
              <a:rPr lang="en-US" dirty="0" smtClean="0"/>
              <a:t>studs </a:t>
            </a:r>
            <a:r>
              <a:rPr lang="en-US" dirty="0"/>
              <a:t>= {</a:t>
            </a:r>
          </a:p>
          <a:p>
            <a:r>
              <a:rPr lang="en-US" dirty="0"/>
              <a:t>    </a:t>
            </a:r>
            <a:r>
              <a:rPr lang="en-US" dirty="0" smtClean="0"/>
              <a:t>'</a:t>
            </a:r>
            <a:r>
              <a:rPr lang="en-US" dirty="0" err="1" smtClean="0"/>
              <a:t>arun</a:t>
            </a:r>
            <a:r>
              <a:rPr lang="en-US" dirty="0" smtClean="0"/>
              <a:t>': [10,20,30],</a:t>
            </a:r>
            <a:endParaRPr lang="en-US" dirty="0"/>
          </a:p>
          <a:p>
            <a:r>
              <a:rPr lang="en-US" dirty="0"/>
              <a:t>    </a:t>
            </a:r>
            <a:r>
              <a:rPr lang="en-US" dirty="0" smtClean="0"/>
              <a:t>'</a:t>
            </a:r>
            <a:r>
              <a:rPr lang="en-US" dirty="0" err="1" smtClean="0"/>
              <a:t>basu</a:t>
            </a:r>
            <a:r>
              <a:rPr lang="en-US" dirty="0" smtClean="0"/>
              <a:t>': [40,50,60],</a:t>
            </a:r>
            <a:endParaRPr lang="en-US" dirty="0"/>
          </a:p>
          <a:p>
            <a:r>
              <a:rPr lang="en-US" dirty="0"/>
              <a:t>    </a:t>
            </a:r>
            <a:r>
              <a:rPr lang="en-US" dirty="0" smtClean="0"/>
              <a:t>'</a:t>
            </a:r>
            <a:r>
              <a:rPr lang="en-US" dirty="0" err="1" smtClean="0"/>
              <a:t>chet</a:t>
            </a:r>
            <a:r>
              <a:rPr lang="en-US" dirty="0" smtClean="0"/>
              <a:t>': [70,80,90]</a:t>
            </a:r>
            <a:endParaRPr lang="en-US" dirty="0"/>
          </a:p>
          <a:p>
            <a:r>
              <a:rPr lang="en-US" dirty="0" smtClean="0"/>
              <a:t>}</a:t>
            </a:r>
            <a:endParaRPr lang="en-US" dirty="0"/>
          </a:p>
          <a:p>
            <a:r>
              <a:rPr lang="en-US" dirty="0"/>
              <a:t>with open('</a:t>
            </a:r>
            <a:r>
              <a:rPr lang="en-US" dirty="0" err="1"/>
              <a:t>data.pickle</a:t>
            </a:r>
            <a:r>
              <a:rPr lang="en-US" dirty="0"/>
              <a:t>', '</a:t>
            </a:r>
            <a:r>
              <a:rPr lang="en-US" dirty="0" err="1"/>
              <a:t>wb</a:t>
            </a:r>
            <a:r>
              <a:rPr lang="en-US" dirty="0"/>
              <a:t>') as f:</a:t>
            </a:r>
          </a:p>
          <a:p>
            <a:r>
              <a:rPr lang="en-US" dirty="0"/>
              <a:t>	</a:t>
            </a:r>
            <a:r>
              <a:rPr lang="en-US" dirty="0" err="1"/>
              <a:t>pickle.dump</a:t>
            </a:r>
            <a:r>
              <a:rPr lang="en-US" dirty="0"/>
              <a:t>(data, f, </a:t>
            </a:r>
            <a:r>
              <a:rPr lang="en-US" dirty="0" err="1"/>
              <a:t>pickle.HIGHEST_PROTOCOL</a:t>
            </a:r>
            <a:r>
              <a:rPr lang="en-US" dirty="0"/>
              <a:t>)</a:t>
            </a:r>
          </a:p>
          <a:p>
            <a:pPr marL="0" indent="0">
              <a:buNone/>
            </a:pPr>
            <a:endParaRPr lang="en-US" dirty="0"/>
          </a:p>
          <a:p>
            <a:r>
              <a:rPr lang="en-US" dirty="0"/>
              <a:t>with open('</a:t>
            </a:r>
            <a:r>
              <a:rPr lang="en-US" dirty="0" err="1"/>
              <a:t>data.pickle</a:t>
            </a:r>
            <a:r>
              <a:rPr lang="en-US" dirty="0"/>
              <a:t>', '</a:t>
            </a:r>
            <a:r>
              <a:rPr lang="en-US" dirty="0" err="1"/>
              <a:t>rb</a:t>
            </a:r>
            <a:r>
              <a:rPr lang="en-US" dirty="0"/>
              <a:t>') as f:</a:t>
            </a:r>
          </a:p>
          <a:p>
            <a:r>
              <a:rPr lang="en-US" dirty="0"/>
              <a:t>	data = </a:t>
            </a:r>
            <a:r>
              <a:rPr lang="en-US" dirty="0" err="1"/>
              <a:t>pickle.load</a:t>
            </a:r>
            <a:r>
              <a:rPr lang="en-US" dirty="0"/>
              <a:t>(f)</a:t>
            </a:r>
          </a:p>
          <a:p>
            <a:r>
              <a:rPr lang="en-US" dirty="0"/>
              <a:t>	print(data)</a:t>
            </a:r>
          </a:p>
        </p:txBody>
      </p:sp>
      <p:sp>
        <p:nvSpPr>
          <p:cNvPr id="5" name="Rectangle 4"/>
          <p:cNvSpPr/>
          <p:nvPr/>
        </p:nvSpPr>
        <p:spPr>
          <a:xfrm>
            <a:off x="685800" y="4876800"/>
            <a:ext cx="5105400" cy="1447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019800" y="1600200"/>
            <a:ext cx="21336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Producer</a:t>
            </a:r>
            <a:endParaRPr lang="en-US" dirty="0"/>
          </a:p>
        </p:txBody>
      </p:sp>
      <p:sp>
        <p:nvSpPr>
          <p:cNvPr id="7" name="Rectangle 6"/>
          <p:cNvSpPr/>
          <p:nvPr/>
        </p:nvSpPr>
        <p:spPr>
          <a:xfrm>
            <a:off x="5791200" y="5334000"/>
            <a:ext cx="21336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Consumer</a:t>
            </a:r>
            <a:endParaRPr lang="en-US" dirty="0"/>
          </a:p>
        </p:txBody>
      </p:sp>
    </p:spTree>
    <p:extLst>
      <p:ext uri="{BB962C8B-B14F-4D97-AF65-F5344CB8AC3E}">
        <p14:creationId xmlns:p14="http://schemas.microsoft.com/office/powerpoint/2010/main" val="2549291204"/>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shelve</a:t>
            </a:r>
            <a:endParaRPr lang="en-US" dirty="0"/>
          </a:p>
        </p:txBody>
      </p:sp>
      <p:sp>
        <p:nvSpPr>
          <p:cNvPr id="3" name="Content Placeholder 2"/>
          <p:cNvSpPr>
            <a:spLocks noGrp="1"/>
          </p:cNvSpPr>
          <p:nvPr>
            <p:ph idx="1"/>
          </p:nvPr>
        </p:nvSpPr>
        <p:spPr/>
        <p:txBody>
          <a:bodyPr/>
          <a:lstStyle/>
          <a:p>
            <a:r>
              <a:rPr lang="en-US" dirty="0"/>
              <a:t>import shelve</a:t>
            </a:r>
          </a:p>
          <a:p>
            <a:r>
              <a:rPr lang="en-US" dirty="0" err="1"/>
              <a:t>arr</a:t>
            </a:r>
            <a:r>
              <a:rPr lang="en-US" dirty="0"/>
              <a:t>=[10,20,30,40]</a:t>
            </a:r>
          </a:p>
          <a:p>
            <a:r>
              <a:rPr lang="en-US" dirty="0"/>
              <a:t>shelf=</a:t>
            </a:r>
            <a:r>
              <a:rPr lang="en-US" dirty="0" err="1"/>
              <a:t>shelve.open</a:t>
            </a:r>
            <a:r>
              <a:rPr lang="en-US" dirty="0"/>
              <a:t>('</a:t>
            </a:r>
            <a:r>
              <a:rPr lang="en-US" dirty="0" err="1"/>
              <a:t>data','c</a:t>
            </a:r>
            <a:r>
              <a:rPr lang="en-US" dirty="0"/>
              <a:t>')</a:t>
            </a:r>
          </a:p>
          <a:p>
            <a:r>
              <a:rPr lang="en-US" dirty="0"/>
              <a:t>shelf['1']=</a:t>
            </a:r>
            <a:r>
              <a:rPr lang="en-US" dirty="0" err="1"/>
              <a:t>arr</a:t>
            </a:r>
            <a:endParaRPr lang="en-US" dirty="0"/>
          </a:p>
          <a:p>
            <a:r>
              <a:rPr lang="en-US" dirty="0" err="1"/>
              <a:t>shelf.close</a:t>
            </a:r>
            <a:r>
              <a:rPr lang="en-US" dirty="0" smtClean="0"/>
              <a:t>()</a:t>
            </a:r>
          </a:p>
          <a:p>
            <a:endParaRPr lang="en-US" dirty="0"/>
          </a:p>
          <a:p>
            <a:r>
              <a:rPr lang="en-US" dirty="0"/>
              <a:t>import shelve</a:t>
            </a:r>
          </a:p>
          <a:p>
            <a:r>
              <a:rPr lang="en-US" dirty="0"/>
              <a:t>shelf=</a:t>
            </a:r>
            <a:r>
              <a:rPr lang="en-US" dirty="0" err="1"/>
              <a:t>shelve.open</a:t>
            </a:r>
            <a:r>
              <a:rPr lang="en-US" dirty="0"/>
              <a:t>('</a:t>
            </a:r>
            <a:r>
              <a:rPr lang="en-US" dirty="0" err="1"/>
              <a:t>data','r</a:t>
            </a:r>
            <a:r>
              <a:rPr lang="en-US" dirty="0"/>
              <a:t>')</a:t>
            </a:r>
          </a:p>
          <a:p>
            <a:r>
              <a:rPr lang="en-US" dirty="0"/>
              <a:t>for i in </a:t>
            </a:r>
            <a:r>
              <a:rPr lang="en-US" dirty="0" err="1"/>
              <a:t>shelf.keys</a:t>
            </a:r>
            <a:r>
              <a:rPr lang="en-US" dirty="0"/>
              <a:t>():</a:t>
            </a:r>
          </a:p>
          <a:p>
            <a:r>
              <a:rPr lang="en-US" dirty="0"/>
              <a:t> print </a:t>
            </a:r>
            <a:r>
              <a:rPr lang="en-US" dirty="0" err="1"/>
              <a:t>repr</a:t>
            </a:r>
            <a:r>
              <a:rPr lang="en-US" dirty="0"/>
              <a:t>(i),</a:t>
            </a:r>
            <a:r>
              <a:rPr lang="en-US" dirty="0" err="1"/>
              <a:t>repr</a:t>
            </a:r>
            <a:r>
              <a:rPr lang="en-US" dirty="0"/>
              <a:t>(shelf[i])</a:t>
            </a:r>
          </a:p>
        </p:txBody>
      </p:sp>
      <p:sp>
        <p:nvSpPr>
          <p:cNvPr id="4" name="Rectangle 3"/>
          <p:cNvSpPr/>
          <p:nvPr/>
        </p:nvSpPr>
        <p:spPr>
          <a:xfrm>
            <a:off x="762000" y="1676400"/>
            <a:ext cx="5105400" cy="228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762000" y="4267200"/>
            <a:ext cx="4495800" cy="1905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4952700"/>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Serialization using JSON</a:t>
            </a:r>
            <a:endParaRPr lang="en-US" dirty="0"/>
          </a:p>
        </p:txBody>
      </p:sp>
      <p:sp>
        <p:nvSpPr>
          <p:cNvPr id="3" name="Content Placeholder 2"/>
          <p:cNvSpPr>
            <a:spLocks noGrp="1"/>
          </p:cNvSpPr>
          <p:nvPr>
            <p:ph idx="1"/>
          </p:nvPr>
        </p:nvSpPr>
        <p:spPr/>
        <p:txBody>
          <a:bodyPr>
            <a:normAutofit/>
          </a:bodyPr>
          <a:lstStyle/>
          <a:p>
            <a:endParaRPr lang="en-US" dirty="0" smtClean="0"/>
          </a:p>
          <a:p>
            <a:r>
              <a:rPr lang="en-US" dirty="0"/>
              <a:t>i</a:t>
            </a:r>
            <a:r>
              <a:rPr lang="en-US" dirty="0" smtClean="0"/>
              <a:t>mport </a:t>
            </a:r>
            <a:r>
              <a:rPr lang="en-US" dirty="0" err="1" smtClean="0"/>
              <a:t>json</a:t>
            </a:r>
            <a:endParaRPr lang="en-US" dirty="0"/>
          </a:p>
          <a:p>
            <a:r>
              <a:rPr lang="en-US" dirty="0" smtClean="0"/>
              <a:t>data </a:t>
            </a:r>
            <a:r>
              <a:rPr lang="en-US" dirty="0"/>
              <a:t>= </a:t>
            </a:r>
            <a:r>
              <a:rPr lang="en-US" dirty="0" smtClean="0"/>
              <a:t>“[ </a:t>
            </a:r>
            <a:r>
              <a:rPr lang="en-US" dirty="0"/>
              <a:t>{ 'a' : 1, 'b' : 2, 'c' : 3, 'd' : 4, 'e' : 5 } </a:t>
            </a:r>
            <a:r>
              <a:rPr lang="en-US" dirty="0" smtClean="0"/>
              <a:t>]”</a:t>
            </a:r>
          </a:p>
          <a:p>
            <a:r>
              <a:rPr lang="en-US" dirty="0" err="1" smtClean="0"/>
              <a:t>json</a:t>
            </a:r>
            <a:r>
              <a:rPr lang="en-US" dirty="0" smtClean="0"/>
              <a:t> </a:t>
            </a:r>
            <a:r>
              <a:rPr lang="en-US" dirty="0"/>
              <a:t>= </a:t>
            </a:r>
            <a:r>
              <a:rPr lang="en-US" dirty="0" err="1" smtClean="0"/>
              <a:t>json.dumps</a:t>
            </a:r>
            <a:r>
              <a:rPr lang="en-US" dirty="0" smtClean="0"/>
              <a:t>(data</a:t>
            </a:r>
            <a:r>
              <a:rPr lang="en-US" dirty="0"/>
              <a:t>) </a:t>
            </a:r>
            <a:endParaRPr lang="en-US" dirty="0" smtClean="0"/>
          </a:p>
          <a:p>
            <a:r>
              <a:rPr lang="en-US" dirty="0" smtClean="0"/>
              <a:t>print(</a:t>
            </a:r>
            <a:r>
              <a:rPr lang="en-US" dirty="0" err="1" smtClean="0"/>
              <a:t>json</a:t>
            </a:r>
            <a:r>
              <a:rPr lang="en-US" dirty="0" smtClean="0"/>
              <a:t>)</a:t>
            </a:r>
          </a:p>
          <a:p>
            <a:endParaRPr lang="en-US" dirty="0" smtClean="0"/>
          </a:p>
        </p:txBody>
      </p:sp>
    </p:spTree>
    <p:extLst>
      <p:ext uri="{BB962C8B-B14F-4D97-AF65-F5344CB8AC3E}">
        <p14:creationId xmlns:p14="http://schemas.microsoft.com/office/powerpoint/2010/main" val="640703907"/>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JSON-2</a:t>
            </a:r>
            <a:endParaRPr lang="en-US" dirty="0"/>
          </a:p>
        </p:txBody>
      </p:sp>
      <p:sp>
        <p:nvSpPr>
          <p:cNvPr id="3" name="Content Placeholder 2"/>
          <p:cNvSpPr>
            <a:spLocks noGrp="1"/>
          </p:cNvSpPr>
          <p:nvPr>
            <p:ph idx="1"/>
          </p:nvPr>
        </p:nvSpPr>
        <p:spPr/>
        <p:txBody>
          <a:bodyPr>
            <a:normAutofit lnSpcReduction="10000"/>
          </a:bodyPr>
          <a:lstStyle/>
          <a:p>
            <a:endParaRPr lang="en-US" dirty="0" smtClean="0"/>
          </a:p>
          <a:p>
            <a:r>
              <a:rPr lang="en-US" dirty="0"/>
              <a:t>import </a:t>
            </a:r>
            <a:r>
              <a:rPr lang="en-US" dirty="0" err="1"/>
              <a:t>json</a:t>
            </a:r>
            <a:endParaRPr lang="en-US" dirty="0"/>
          </a:p>
          <a:p>
            <a:endParaRPr lang="en-US" dirty="0"/>
          </a:p>
          <a:p>
            <a:r>
              <a:rPr lang="en-US" dirty="0" err="1"/>
              <a:t>sal</a:t>
            </a:r>
            <a:r>
              <a:rPr lang="en-US" dirty="0"/>
              <a:t>='{"alfred":300,"Jane":400}'</a:t>
            </a:r>
          </a:p>
          <a:p>
            <a:r>
              <a:rPr lang="en-US" dirty="0" err="1"/>
              <a:t>sal</a:t>
            </a:r>
            <a:r>
              <a:rPr lang="en-US" dirty="0"/>
              <a:t> = </a:t>
            </a:r>
            <a:r>
              <a:rPr lang="en-US" dirty="0" err="1"/>
              <a:t>json.loads</a:t>
            </a:r>
            <a:r>
              <a:rPr lang="en-US" dirty="0"/>
              <a:t>(</a:t>
            </a:r>
            <a:r>
              <a:rPr lang="en-US" dirty="0" err="1"/>
              <a:t>sal</a:t>
            </a:r>
            <a:r>
              <a:rPr lang="en-US" dirty="0"/>
              <a:t>)</a:t>
            </a:r>
          </a:p>
          <a:p>
            <a:r>
              <a:rPr lang="en-US" dirty="0" err="1"/>
              <a:t>sal</a:t>
            </a:r>
            <a:r>
              <a:rPr lang="en-US" dirty="0"/>
              <a:t>["Me"]=800</a:t>
            </a:r>
          </a:p>
          <a:p>
            <a:r>
              <a:rPr lang="en-US" dirty="0"/>
              <a:t>print </a:t>
            </a:r>
            <a:r>
              <a:rPr lang="en-US" dirty="0" err="1"/>
              <a:t>sal</a:t>
            </a:r>
            <a:endParaRPr lang="en-US" dirty="0"/>
          </a:p>
          <a:p>
            <a:endParaRPr lang="en-US" dirty="0"/>
          </a:p>
          <a:p>
            <a:r>
              <a:rPr lang="en-US" dirty="0"/>
              <a:t>print </a:t>
            </a:r>
            <a:r>
              <a:rPr lang="en-US" dirty="0" err="1"/>
              <a:t>sal</a:t>
            </a:r>
            <a:r>
              <a:rPr lang="en-US" dirty="0"/>
              <a:t>["</a:t>
            </a:r>
            <a:r>
              <a:rPr lang="en-US" dirty="0" err="1"/>
              <a:t>alfred</a:t>
            </a:r>
            <a:r>
              <a:rPr lang="en-US" dirty="0"/>
              <a:t>"]</a:t>
            </a:r>
          </a:p>
          <a:p>
            <a:r>
              <a:rPr lang="en-US" dirty="0"/>
              <a:t>print </a:t>
            </a:r>
            <a:r>
              <a:rPr lang="en-US" dirty="0" err="1"/>
              <a:t>sal</a:t>
            </a:r>
            <a:r>
              <a:rPr lang="en-US" dirty="0"/>
              <a:t>["Me"]</a:t>
            </a:r>
          </a:p>
          <a:p>
            <a:r>
              <a:rPr lang="en-US" dirty="0"/>
              <a:t>print </a:t>
            </a:r>
            <a:r>
              <a:rPr lang="en-US" dirty="0" err="1"/>
              <a:t>sal</a:t>
            </a:r>
            <a:r>
              <a:rPr lang="en-US" dirty="0"/>
              <a:t>["Jane"]</a:t>
            </a:r>
          </a:p>
          <a:p>
            <a:endParaRPr lang="en-US" dirty="0"/>
          </a:p>
        </p:txBody>
      </p:sp>
    </p:spTree>
    <p:extLst>
      <p:ext uri="{BB962C8B-B14F-4D97-AF65-F5344CB8AC3E}">
        <p14:creationId xmlns:p14="http://schemas.microsoft.com/office/powerpoint/2010/main" val="3363283796"/>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_ _future_ _</a:t>
            </a:r>
            <a:endParaRPr lang="en-US" dirty="0"/>
          </a:p>
        </p:txBody>
      </p:sp>
      <p:sp>
        <p:nvSpPr>
          <p:cNvPr id="3" name="Content Placeholder 2"/>
          <p:cNvSpPr>
            <a:spLocks noGrp="1"/>
          </p:cNvSpPr>
          <p:nvPr>
            <p:ph idx="1"/>
          </p:nvPr>
        </p:nvSpPr>
        <p:spPr/>
        <p:txBody>
          <a:bodyPr>
            <a:normAutofit fontScale="92500" lnSpcReduction="10000"/>
          </a:bodyPr>
          <a:lstStyle/>
          <a:p>
            <a:r>
              <a:rPr lang="en-US" dirty="0"/>
              <a:t>A future statement is a directive to the compiler that a particular module should be compiled using syntax or semantics that will be available in a specified future release of Python. </a:t>
            </a:r>
            <a:endParaRPr lang="en-US" dirty="0" smtClean="0"/>
          </a:p>
          <a:p>
            <a:r>
              <a:rPr lang="en-US" dirty="0" smtClean="0"/>
              <a:t>The </a:t>
            </a:r>
            <a:r>
              <a:rPr lang="en-US" dirty="0"/>
              <a:t>future statement is intended to ease migration to future versions of Python that introduce incompatible changes to the language. </a:t>
            </a:r>
            <a:endParaRPr lang="en-US" dirty="0" smtClean="0"/>
          </a:p>
          <a:p>
            <a:r>
              <a:rPr lang="en-US" dirty="0" smtClean="0"/>
              <a:t>It </a:t>
            </a:r>
            <a:r>
              <a:rPr lang="en-US" dirty="0"/>
              <a:t>allows use of the new features on a per-module basis before the release in which the feature becomes standard</a:t>
            </a:r>
            <a:r>
              <a:rPr lang="en-US" dirty="0" smtClean="0"/>
              <a:t>.</a:t>
            </a:r>
          </a:p>
          <a:p>
            <a:endParaRPr lang="en-US" dirty="0" smtClean="0"/>
          </a:p>
          <a:p>
            <a:r>
              <a:rPr lang="en-US" dirty="0"/>
              <a:t>from __future__ import </a:t>
            </a:r>
            <a:r>
              <a:rPr lang="en-US" dirty="0" err="1" smtClean="0"/>
              <a:t>print_function</a:t>
            </a:r>
            <a:endParaRPr lang="en-US" dirty="0" smtClean="0"/>
          </a:p>
          <a:p>
            <a:r>
              <a:rPr lang="en-US" dirty="0"/>
              <a:t>from __future__ import whatever</a:t>
            </a:r>
          </a:p>
        </p:txBody>
      </p:sp>
    </p:spTree>
    <p:extLst>
      <p:ext uri="{BB962C8B-B14F-4D97-AF65-F5344CB8AC3E}">
        <p14:creationId xmlns:p14="http://schemas.microsoft.com/office/powerpoint/2010/main" val="4090230749"/>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hashlib</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This module implements a common interface to many different secure hash and message digest algorithms. </a:t>
            </a:r>
            <a:endParaRPr lang="en-US" dirty="0" smtClean="0"/>
          </a:p>
          <a:p>
            <a:r>
              <a:rPr lang="en-US" dirty="0" smtClean="0"/>
              <a:t>SHA1</a:t>
            </a:r>
            <a:r>
              <a:rPr lang="en-US" dirty="0"/>
              <a:t>, SHA224, SHA256, SHA384, and SHA512 </a:t>
            </a:r>
            <a:r>
              <a:rPr lang="en-US" dirty="0" smtClean="0"/>
              <a:t>&amp;  </a:t>
            </a:r>
            <a:r>
              <a:rPr lang="en-US" dirty="0"/>
              <a:t>RSA’s MD5 </a:t>
            </a:r>
            <a:r>
              <a:rPr lang="en-US" dirty="0" smtClean="0"/>
              <a:t>algorithm</a:t>
            </a:r>
          </a:p>
          <a:p>
            <a:endParaRPr lang="en-US" dirty="0" smtClean="0"/>
          </a:p>
          <a:p>
            <a:r>
              <a:rPr lang="en-US" dirty="0" smtClean="0"/>
              <a:t>Ex:</a:t>
            </a:r>
          </a:p>
          <a:p>
            <a:r>
              <a:rPr lang="en-US" dirty="0"/>
              <a:t>import </a:t>
            </a:r>
            <a:r>
              <a:rPr lang="en-US" dirty="0" err="1"/>
              <a:t>hashlib</a:t>
            </a:r>
            <a:endParaRPr lang="en-US" dirty="0"/>
          </a:p>
          <a:p>
            <a:endParaRPr lang="en-US" dirty="0"/>
          </a:p>
          <a:p>
            <a:r>
              <a:rPr lang="en-US" dirty="0" err="1"/>
              <a:t>lorem</a:t>
            </a:r>
            <a:r>
              <a:rPr lang="en-US" dirty="0"/>
              <a:t>='''sample</a:t>
            </a:r>
            <a:r>
              <a:rPr lang="en-US" dirty="0" smtClean="0"/>
              <a:t>'''</a:t>
            </a:r>
            <a:endParaRPr lang="en-US" dirty="0"/>
          </a:p>
          <a:p>
            <a:r>
              <a:rPr lang="en-US" dirty="0"/>
              <a:t>h=hashlib.sha1()</a:t>
            </a:r>
          </a:p>
          <a:p>
            <a:r>
              <a:rPr lang="en-US" dirty="0" err="1"/>
              <a:t>h.update</a:t>
            </a:r>
            <a:r>
              <a:rPr lang="en-US" dirty="0"/>
              <a:t>(</a:t>
            </a:r>
            <a:r>
              <a:rPr lang="en-US" dirty="0" err="1"/>
              <a:t>lorem</a:t>
            </a:r>
            <a:r>
              <a:rPr lang="en-US" dirty="0"/>
              <a:t>)</a:t>
            </a:r>
          </a:p>
          <a:p>
            <a:r>
              <a:rPr lang="en-US" dirty="0"/>
              <a:t>print </a:t>
            </a:r>
            <a:r>
              <a:rPr lang="en-US" dirty="0" err="1"/>
              <a:t>h.hexdigest</a:t>
            </a:r>
            <a:r>
              <a:rPr lang="en-US" dirty="0"/>
              <a:t>()</a:t>
            </a:r>
          </a:p>
        </p:txBody>
      </p:sp>
    </p:spTree>
    <p:extLst>
      <p:ext uri="{BB962C8B-B14F-4D97-AF65-F5344CB8AC3E}">
        <p14:creationId xmlns:p14="http://schemas.microsoft.com/office/powerpoint/2010/main" val="3709066458"/>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md5</a:t>
            </a:r>
            <a:endParaRPr lang="en-US" dirty="0"/>
          </a:p>
        </p:txBody>
      </p:sp>
      <p:sp>
        <p:nvSpPr>
          <p:cNvPr id="3" name="Content Placeholder 2"/>
          <p:cNvSpPr>
            <a:spLocks noGrp="1"/>
          </p:cNvSpPr>
          <p:nvPr>
            <p:ph idx="1"/>
          </p:nvPr>
        </p:nvSpPr>
        <p:spPr/>
        <p:txBody>
          <a:bodyPr>
            <a:normAutofit/>
          </a:bodyPr>
          <a:lstStyle/>
          <a:p>
            <a:r>
              <a:rPr lang="en-US" dirty="0" smtClean="0"/>
              <a:t>Used to calculate message signature</a:t>
            </a:r>
          </a:p>
          <a:p>
            <a:r>
              <a:rPr lang="en-US" dirty="0" smtClean="0"/>
              <a:t>128-bit signature</a:t>
            </a:r>
          </a:p>
          <a:p>
            <a:r>
              <a:rPr lang="en-US" dirty="0"/>
              <a:t> </a:t>
            </a:r>
            <a:endParaRPr lang="en-US" dirty="0" smtClean="0"/>
          </a:p>
          <a:p>
            <a:r>
              <a:rPr lang="en-US" dirty="0" smtClean="0"/>
              <a:t>Ex:</a:t>
            </a:r>
          </a:p>
          <a:p>
            <a:r>
              <a:rPr lang="en-US" dirty="0"/>
              <a:t>import </a:t>
            </a:r>
            <a:r>
              <a:rPr lang="en-US" dirty="0" smtClean="0"/>
              <a:t>md5</a:t>
            </a:r>
            <a:endParaRPr lang="en-US" dirty="0"/>
          </a:p>
          <a:p>
            <a:r>
              <a:rPr lang="en-US" dirty="0"/>
              <a:t>hash = md5.new</a:t>
            </a:r>
            <a:r>
              <a:rPr lang="en-US" dirty="0" smtClean="0"/>
              <a:t>()</a:t>
            </a:r>
          </a:p>
          <a:p>
            <a:r>
              <a:rPr lang="en-US" dirty="0" err="1" smtClean="0"/>
              <a:t>hash.update</a:t>
            </a:r>
            <a:r>
              <a:rPr lang="en-US" dirty="0"/>
              <a:t>("good morning</a:t>
            </a:r>
            <a:r>
              <a:rPr lang="en-US" dirty="0" smtClean="0"/>
              <a:t>")</a:t>
            </a:r>
            <a:endParaRPr lang="en-US" dirty="0"/>
          </a:p>
          <a:p>
            <a:r>
              <a:rPr lang="en-US" dirty="0"/>
              <a:t>print </a:t>
            </a:r>
            <a:r>
              <a:rPr lang="en-US" dirty="0" err="1"/>
              <a:t>repr</a:t>
            </a:r>
            <a:r>
              <a:rPr lang="en-US" dirty="0"/>
              <a:t>(</a:t>
            </a:r>
            <a:r>
              <a:rPr lang="en-US" dirty="0" err="1"/>
              <a:t>hash.digest</a:t>
            </a:r>
            <a:r>
              <a:rPr lang="en-US" dirty="0"/>
              <a:t>())</a:t>
            </a:r>
          </a:p>
          <a:p>
            <a:r>
              <a:rPr lang="en-US" dirty="0"/>
              <a:t>print </a:t>
            </a:r>
            <a:r>
              <a:rPr lang="en-US" dirty="0" err="1"/>
              <a:t>hash.digest_size</a:t>
            </a:r>
            <a:endParaRPr lang="en-US" dirty="0"/>
          </a:p>
          <a:p>
            <a:r>
              <a:rPr lang="en-US" dirty="0"/>
              <a:t>print </a:t>
            </a:r>
            <a:r>
              <a:rPr lang="en-US" dirty="0" err="1"/>
              <a:t>hash.block_size</a:t>
            </a:r>
            <a:endParaRPr lang="en-US" dirty="0"/>
          </a:p>
          <a:p>
            <a:endParaRPr lang="en-US" dirty="0"/>
          </a:p>
        </p:txBody>
      </p:sp>
    </p:spTree>
    <p:extLst>
      <p:ext uri="{BB962C8B-B14F-4D97-AF65-F5344CB8AC3E}">
        <p14:creationId xmlns:p14="http://schemas.microsoft.com/office/powerpoint/2010/main" val="1984154985"/>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981200"/>
            <a:ext cx="8229600" cy="1600200"/>
          </a:xfrm>
        </p:spPr>
        <p:txBody>
          <a:bodyPr/>
          <a:lstStyle/>
          <a:p>
            <a:r>
              <a:rPr lang="en-US" dirty="0" smtClean="0"/>
              <a:t>Standard Modules</a:t>
            </a:r>
            <a:endParaRPr lang="en-US" dirty="0"/>
          </a:p>
        </p:txBody>
      </p:sp>
    </p:spTree>
    <p:extLst>
      <p:ext uri="{BB962C8B-B14F-4D97-AF65-F5344CB8AC3E}">
        <p14:creationId xmlns:p14="http://schemas.microsoft.com/office/powerpoint/2010/main" val="788002202"/>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 module</a:t>
            </a:r>
            <a:endParaRPr lang="en-US" dirty="0"/>
          </a:p>
        </p:txBody>
      </p:sp>
      <p:sp>
        <p:nvSpPr>
          <p:cNvPr id="3" name="Content Placeholder 2"/>
          <p:cNvSpPr>
            <a:spLocks noGrp="1"/>
          </p:cNvSpPr>
          <p:nvPr>
            <p:ph idx="1"/>
          </p:nvPr>
        </p:nvSpPr>
        <p:spPr>
          <a:xfrm>
            <a:off x="457200" y="2057400"/>
            <a:ext cx="8229600" cy="4068763"/>
          </a:xfrm>
        </p:spPr>
        <p:txBody>
          <a:bodyPr>
            <a:normAutofit lnSpcReduction="10000"/>
          </a:bodyPr>
          <a:lstStyle/>
          <a:p>
            <a:r>
              <a:rPr lang="en-US" dirty="0"/>
              <a:t>The sys module contains functionality related to the Python </a:t>
            </a:r>
            <a:r>
              <a:rPr lang="en-US" dirty="0" smtClean="0"/>
              <a:t>interpreter and </a:t>
            </a:r>
            <a:r>
              <a:rPr lang="en-US" dirty="0"/>
              <a:t>its environment.</a:t>
            </a:r>
            <a:endParaRPr lang="en-US" dirty="0" smtClean="0"/>
          </a:p>
          <a:p>
            <a:endParaRPr lang="en-US" dirty="0"/>
          </a:p>
          <a:p>
            <a:r>
              <a:rPr lang="en-US" dirty="0" smtClean="0"/>
              <a:t>Ex:</a:t>
            </a:r>
          </a:p>
          <a:p>
            <a:pPr marL="0" indent="0">
              <a:buNone/>
            </a:pPr>
            <a:r>
              <a:rPr lang="en-US" dirty="0" smtClean="0"/>
              <a:t>	import </a:t>
            </a:r>
            <a:r>
              <a:rPr lang="en-US" dirty="0"/>
              <a:t>sys    # including a </a:t>
            </a:r>
            <a:r>
              <a:rPr lang="en-US" dirty="0" smtClean="0"/>
              <a:t>inbuilt library</a:t>
            </a:r>
            <a:endParaRPr lang="en-US" dirty="0"/>
          </a:p>
          <a:p>
            <a:pPr marL="0" indent="0">
              <a:buNone/>
            </a:pPr>
            <a:r>
              <a:rPr lang="en-US" dirty="0" smtClean="0"/>
              <a:t>	print(“Filename =”, </a:t>
            </a:r>
            <a:r>
              <a:rPr lang="en-US" dirty="0" err="1" smtClean="0"/>
              <a:t>sys.argv</a:t>
            </a:r>
            <a:r>
              <a:rPr lang="en-US" dirty="0" smtClean="0"/>
              <a:t>[0])</a:t>
            </a:r>
          </a:p>
          <a:p>
            <a:pPr marL="0" indent="0">
              <a:buNone/>
            </a:pPr>
            <a:r>
              <a:rPr lang="en-US" dirty="0" smtClean="0"/>
              <a:t>	print(“First </a:t>
            </a:r>
            <a:r>
              <a:rPr lang="en-US" dirty="0" err="1" smtClean="0"/>
              <a:t>arg</a:t>
            </a:r>
            <a:r>
              <a:rPr lang="en-US" dirty="0" smtClean="0"/>
              <a:t> :”, </a:t>
            </a:r>
            <a:r>
              <a:rPr lang="en-US" dirty="0" err="1" smtClean="0"/>
              <a:t>sys.argv</a:t>
            </a:r>
            <a:r>
              <a:rPr lang="en-US" dirty="0" smtClean="0"/>
              <a:t>[1])</a:t>
            </a:r>
          </a:p>
          <a:p>
            <a:pPr marL="0" indent="0">
              <a:buNone/>
            </a:pPr>
            <a:r>
              <a:rPr lang="en-US" dirty="0"/>
              <a:t>	</a:t>
            </a:r>
            <a:r>
              <a:rPr lang="en-US" dirty="0" smtClean="0"/>
              <a:t>print(</a:t>
            </a:r>
            <a:r>
              <a:rPr lang="en-US" dirty="0" err="1" smtClean="0"/>
              <a:t>sys.version</a:t>
            </a:r>
            <a:r>
              <a:rPr lang="en-US" dirty="0" smtClean="0"/>
              <a:t>)</a:t>
            </a:r>
          </a:p>
          <a:p>
            <a:pPr marL="0" indent="0">
              <a:buNone/>
            </a:pPr>
            <a:r>
              <a:rPr lang="en-US" dirty="0"/>
              <a:t>	</a:t>
            </a:r>
            <a:r>
              <a:rPr lang="en-US" dirty="0" smtClean="0"/>
              <a:t>print(</a:t>
            </a:r>
            <a:r>
              <a:rPr lang="en-US" dirty="0" err="1" smtClean="0"/>
              <a:t>sys.subversion</a:t>
            </a:r>
            <a:r>
              <a:rPr lang="en-US" dirty="0" smtClean="0"/>
              <a:t>)            # </a:t>
            </a:r>
            <a:r>
              <a:rPr lang="en-US" dirty="0" smtClean="0">
                <a:solidFill>
                  <a:srgbClr val="FF0000"/>
                </a:solidFill>
              </a:rPr>
              <a:t>python 2.7</a:t>
            </a:r>
          </a:p>
          <a:p>
            <a:pPr marL="0" indent="0">
              <a:buNone/>
            </a:pPr>
            <a:r>
              <a:rPr lang="en-US" dirty="0">
                <a:solidFill>
                  <a:srgbClr val="FF0000"/>
                </a:solidFill>
              </a:rPr>
              <a:t>	</a:t>
            </a:r>
            <a:r>
              <a:rPr lang="en-US" dirty="0" smtClean="0">
                <a:solidFill>
                  <a:srgbClr val="FF0000"/>
                </a:solidFill>
              </a:rPr>
              <a:t>print(</a:t>
            </a:r>
            <a:r>
              <a:rPr lang="en-US" dirty="0" err="1" smtClean="0">
                <a:solidFill>
                  <a:srgbClr val="FF0000"/>
                </a:solidFill>
              </a:rPr>
              <a:t>sys.implementation</a:t>
            </a:r>
            <a:r>
              <a:rPr lang="en-US" dirty="0" smtClean="0">
                <a:solidFill>
                  <a:srgbClr val="FF0000"/>
                </a:solidFill>
              </a:rPr>
              <a:t>)  # python 3.4</a:t>
            </a:r>
            <a:endParaRPr lang="en-US" dirty="0">
              <a:solidFill>
                <a:srgbClr val="FF0000"/>
              </a:solidFill>
            </a:endParaRPr>
          </a:p>
        </p:txBody>
      </p:sp>
    </p:spTree>
    <p:extLst>
      <p:ext uri="{BB962C8B-B14F-4D97-AF65-F5344CB8AC3E}">
        <p14:creationId xmlns:p14="http://schemas.microsoft.com/office/powerpoint/2010/main" val="3786709215"/>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 module</a:t>
            </a:r>
            <a:endParaRPr lang="en-US" dirty="0"/>
          </a:p>
        </p:txBody>
      </p:sp>
      <p:sp>
        <p:nvSpPr>
          <p:cNvPr id="3" name="Content Placeholder 2"/>
          <p:cNvSpPr>
            <a:spLocks noGrp="1"/>
          </p:cNvSpPr>
          <p:nvPr>
            <p:ph idx="1"/>
          </p:nvPr>
        </p:nvSpPr>
        <p:spPr/>
        <p:txBody>
          <a:bodyPr>
            <a:normAutofit fontScale="92500" lnSpcReduction="20000"/>
          </a:bodyPr>
          <a:lstStyle/>
          <a:p>
            <a:endParaRPr lang="en-US" dirty="0" smtClean="0"/>
          </a:p>
          <a:p>
            <a:pPr marL="0" indent="0">
              <a:buNone/>
            </a:pPr>
            <a:r>
              <a:rPr lang="en-US" dirty="0" smtClean="0">
                <a:solidFill>
                  <a:schemeClr val="bg1">
                    <a:lumMod val="50000"/>
                  </a:schemeClr>
                </a:solidFill>
              </a:rPr>
              <a:t>import </a:t>
            </a:r>
            <a:r>
              <a:rPr lang="en-US" dirty="0">
                <a:solidFill>
                  <a:schemeClr val="bg1">
                    <a:lumMod val="50000"/>
                  </a:schemeClr>
                </a:solidFill>
              </a:rPr>
              <a:t>sys </a:t>
            </a:r>
            <a:r>
              <a:rPr lang="en-US" dirty="0" smtClean="0">
                <a:solidFill>
                  <a:schemeClr val="bg1">
                    <a:lumMod val="50000"/>
                  </a:schemeClr>
                </a:solidFill>
              </a:rPr>
              <a:t>statement is executed , </a:t>
            </a:r>
            <a:r>
              <a:rPr lang="en-US" dirty="0">
                <a:solidFill>
                  <a:schemeClr val="bg1">
                    <a:lumMod val="50000"/>
                  </a:schemeClr>
                </a:solidFill>
              </a:rPr>
              <a:t>it looks for the sys.py module in one of the </a:t>
            </a:r>
            <a:r>
              <a:rPr lang="en-US" dirty="0" smtClean="0">
                <a:solidFill>
                  <a:schemeClr val="bg1">
                    <a:lumMod val="50000"/>
                  </a:schemeClr>
                </a:solidFill>
              </a:rPr>
              <a:t>directories listed </a:t>
            </a:r>
            <a:r>
              <a:rPr lang="en-US" dirty="0">
                <a:solidFill>
                  <a:schemeClr val="bg1">
                    <a:lumMod val="50000"/>
                  </a:schemeClr>
                </a:solidFill>
              </a:rPr>
              <a:t>in its </a:t>
            </a:r>
            <a:r>
              <a:rPr lang="en-US" dirty="0" err="1" smtClean="0">
                <a:solidFill>
                  <a:schemeClr val="bg1">
                    <a:lumMod val="50000"/>
                  </a:schemeClr>
                </a:solidFill>
              </a:rPr>
              <a:t>sys.path</a:t>
            </a:r>
            <a:r>
              <a:rPr lang="en-US" dirty="0" smtClean="0">
                <a:solidFill>
                  <a:schemeClr val="bg1">
                    <a:lumMod val="50000"/>
                  </a:schemeClr>
                </a:solidFill>
              </a:rPr>
              <a:t>.</a:t>
            </a:r>
          </a:p>
          <a:p>
            <a:pPr marL="0" indent="0">
              <a:buNone/>
            </a:pPr>
            <a:endParaRPr lang="en-US" dirty="0" smtClean="0">
              <a:solidFill>
                <a:schemeClr val="bg1">
                  <a:lumMod val="50000"/>
                </a:schemeClr>
              </a:solidFill>
            </a:endParaRPr>
          </a:p>
          <a:p>
            <a:pPr marL="0" indent="0">
              <a:buNone/>
            </a:pPr>
            <a:r>
              <a:rPr lang="en-US" dirty="0" smtClean="0">
                <a:solidFill>
                  <a:schemeClr val="bg1">
                    <a:lumMod val="50000"/>
                  </a:schemeClr>
                </a:solidFill>
              </a:rPr>
              <a:t>If </a:t>
            </a:r>
            <a:r>
              <a:rPr lang="en-US" dirty="0">
                <a:solidFill>
                  <a:schemeClr val="bg1">
                    <a:lumMod val="50000"/>
                  </a:schemeClr>
                </a:solidFill>
              </a:rPr>
              <a:t>the file is found, then the statements in the main block of </a:t>
            </a:r>
            <a:r>
              <a:rPr lang="en-US" dirty="0" smtClean="0">
                <a:solidFill>
                  <a:schemeClr val="bg1">
                    <a:lumMod val="50000"/>
                  </a:schemeClr>
                </a:solidFill>
              </a:rPr>
              <a:t>that module </a:t>
            </a:r>
            <a:r>
              <a:rPr lang="en-US" dirty="0">
                <a:solidFill>
                  <a:schemeClr val="bg1">
                    <a:lumMod val="50000"/>
                  </a:schemeClr>
                </a:solidFill>
              </a:rPr>
              <a:t>is run and then the module is made </a:t>
            </a:r>
            <a:r>
              <a:rPr lang="en-US" i="1" dirty="0">
                <a:solidFill>
                  <a:schemeClr val="bg1">
                    <a:lumMod val="50000"/>
                  </a:schemeClr>
                </a:solidFill>
              </a:rPr>
              <a:t>available </a:t>
            </a:r>
            <a:r>
              <a:rPr lang="en-US" dirty="0">
                <a:solidFill>
                  <a:schemeClr val="bg1">
                    <a:lumMod val="50000"/>
                  </a:schemeClr>
                </a:solidFill>
              </a:rPr>
              <a:t>for you to use. </a:t>
            </a:r>
            <a:endParaRPr lang="en-US" dirty="0" smtClean="0">
              <a:solidFill>
                <a:schemeClr val="bg1">
                  <a:lumMod val="50000"/>
                </a:schemeClr>
              </a:solidFill>
            </a:endParaRPr>
          </a:p>
          <a:p>
            <a:pPr marL="0" indent="0">
              <a:buNone/>
            </a:pPr>
            <a:endParaRPr lang="en-US" dirty="0" smtClean="0"/>
          </a:p>
          <a:p>
            <a:pPr marL="0" indent="0">
              <a:buNone/>
            </a:pPr>
            <a:r>
              <a:rPr lang="en-US" dirty="0" smtClean="0"/>
              <a:t>Ex:</a:t>
            </a:r>
          </a:p>
          <a:p>
            <a:pPr marL="0" indent="0">
              <a:buNone/>
            </a:pPr>
            <a:r>
              <a:rPr lang="en-US" dirty="0" smtClean="0"/>
              <a:t>import sys</a:t>
            </a:r>
          </a:p>
          <a:p>
            <a:pPr marL="0" indent="0">
              <a:buNone/>
            </a:pPr>
            <a:r>
              <a:rPr lang="en-US" dirty="0" smtClean="0"/>
              <a:t>print </a:t>
            </a:r>
            <a:r>
              <a:rPr lang="en-US" dirty="0" err="1" smtClean="0"/>
              <a:t>sys.path</a:t>
            </a:r>
            <a:r>
              <a:rPr lang="en-US" dirty="0" smtClean="0"/>
              <a:t>   # user can also modify based on need</a:t>
            </a:r>
            <a:endParaRPr lang="en-US" dirty="0"/>
          </a:p>
          <a:p>
            <a:pPr marL="0" indent="0">
              <a:buNone/>
            </a:pPr>
            <a:endParaRPr lang="en-US" dirty="0" smtClean="0"/>
          </a:p>
          <a:p>
            <a:pPr marL="0" indent="0">
              <a:buNone/>
            </a:pPr>
            <a:endParaRPr lang="en-US" dirty="0" smtClean="0"/>
          </a:p>
          <a:p>
            <a:pPr marL="0" indent="0">
              <a:buNone/>
            </a:pPr>
            <a:r>
              <a:rPr lang="en-US" dirty="0" smtClean="0"/>
              <a:t>Note: </a:t>
            </a:r>
            <a:r>
              <a:rPr lang="en-US" dirty="0" smtClean="0">
                <a:hlinkClick r:id="rId3"/>
              </a:rPr>
              <a:t>PYTHONPATH</a:t>
            </a:r>
            <a:endParaRPr lang="en-US" dirty="0"/>
          </a:p>
        </p:txBody>
      </p:sp>
    </p:spTree>
    <p:extLst>
      <p:ext uri="{BB962C8B-B14F-4D97-AF65-F5344CB8AC3E}">
        <p14:creationId xmlns:p14="http://schemas.microsoft.com/office/powerpoint/2010/main" val="3858196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Inbuilt types</a:t>
            </a:r>
            <a:endParaRPr lang="en-US" dirty="0"/>
          </a:p>
        </p:txBody>
      </p:sp>
      <p:sp>
        <p:nvSpPr>
          <p:cNvPr id="3" name="Content Placeholder 2"/>
          <p:cNvSpPr>
            <a:spLocks noGrp="1"/>
          </p:cNvSpPr>
          <p:nvPr>
            <p:ph idx="1"/>
          </p:nvPr>
        </p:nvSpPr>
        <p:spPr/>
        <p:txBody>
          <a:bodyPr/>
          <a:lstStyle/>
          <a:p>
            <a:endParaRPr lang="en-US" dirty="0" smtClean="0"/>
          </a:p>
          <a:p>
            <a:r>
              <a:rPr lang="en-US" dirty="0" smtClean="0"/>
              <a:t>i=10</a:t>
            </a:r>
          </a:p>
          <a:p>
            <a:r>
              <a:rPr lang="en-US" dirty="0"/>
              <a:t>t</a:t>
            </a:r>
            <a:r>
              <a:rPr lang="en-US" dirty="0" smtClean="0"/>
              <a:t>ext=“new way to do……”</a:t>
            </a:r>
          </a:p>
          <a:p>
            <a:r>
              <a:rPr lang="en-US" dirty="0"/>
              <a:t>v</a:t>
            </a:r>
            <a:r>
              <a:rPr lang="en-US" dirty="0" smtClean="0"/>
              <a:t>alue=2.5</a:t>
            </a:r>
          </a:p>
          <a:p>
            <a:endParaRPr lang="en-US" dirty="0" smtClean="0"/>
          </a:p>
          <a:p>
            <a:r>
              <a:rPr lang="en-US" dirty="0"/>
              <a:t>p</a:t>
            </a:r>
            <a:r>
              <a:rPr lang="en-US" dirty="0" smtClean="0"/>
              <a:t>rint(</a:t>
            </a:r>
            <a:r>
              <a:rPr lang="en-US" b="1" dirty="0" smtClean="0"/>
              <a:t>type(i)</a:t>
            </a:r>
            <a:r>
              <a:rPr lang="en-US" dirty="0" smtClean="0"/>
              <a:t>)</a:t>
            </a:r>
          </a:p>
          <a:p>
            <a:r>
              <a:rPr lang="en-US" dirty="0" smtClean="0"/>
              <a:t>print(</a:t>
            </a:r>
            <a:r>
              <a:rPr lang="en-US" b="1" dirty="0" smtClean="0"/>
              <a:t>type(text)</a:t>
            </a:r>
            <a:r>
              <a:rPr lang="en-US" dirty="0" smtClean="0"/>
              <a:t>) </a:t>
            </a:r>
          </a:p>
          <a:p>
            <a:r>
              <a:rPr lang="en-US" dirty="0" smtClean="0"/>
              <a:t>print(</a:t>
            </a:r>
            <a:r>
              <a:rPr lang="en-US" b="1" dirty="0" smtClean="0"/>
              <a:t>type(value)</a:t>
            </a:r>
            <a:r>
              <a:rPr lang="en-US" dirty="0" smtClean="0"/>
              <a:t>)</a:t>
            </a:r>
            <a:endParaRPr lang="en-US" dirty="0"/>
          </a:p>
          <a:p>
            <a:endParaRPr lang="en-US" dirty="0"/>
          </a:p>
          <a:p>
            <a:endParaRPr lang="en-US" dirty="0"/>
          </a:p>
        </p:txBody>
      </p:sp>
    </p:spTree>
    <p:extLst>
      <p:ext uri="{BB962C8B-B14F-4D97-AF65-F5344CB8AC3E}">
        <p14:creationId xmlns:p14="http://schemas.microsoft.com/office/powerpoint/2010/main" val="3336571786"/>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STDIO</a:t>
            </a:r>
            <a:endParaRPr lang="en-US" dirty="0"/>
          </a:p>
        </p:txBody>
      </p:sp>
      <p:sp>
        <p:nvSpPr>
          <p:cNvPr id="3" name="Content Placeholder 2"/>
          <p:cNvSpPr>
            <a:spLocks noGrp="1"/>
          </p:cNvSpPr>
          <p:nvPr>
            <p:ph idx="1"/>
          </p:nvPr>
        </p:nvSpPr>
        <p:spPr/>
        <p:txBody>
          <a:bodyPr>
            <a:normAutofit/>
          </a:bodyPr>
          <a:lstStyle/>
          <a:p>
            <a:r>
              <a:rPr lang="en-US" dirty="0" smtClean="0"/>
              <a:t>import sys</a:t>
            </a:r>
          </a:p>
          <a:p>
            <a:r>
              <a:rPr lang="en-US" dirty="0" smtClean="0"/>
              <a:t>a = </a:t>
            </a:r>
            <a:r>
              <a:rPr lang="en-US" dirty="0" err="1" smtClean="0"/>
              <a:t>sys.stdin</a:t>
            </a:r>
            <a:endParaRPr lang="en-US" dirty="0"/>
          </a:p>
          <a:p>
            <a:r>
              <a:rPr lang="en-US" dirty="0" smtClean="0"/>
              <a:t>b = </a:t>
            </a:r>
            <a:r>
              <a:rPr lang="en-US" dirty="0" err="1" smtClean="0"/>
              <a:t>sys.stdout</a:t>
            </a:r>
            <a:endParaRPr lang="en-US" dirty="0"/>
          </a:p>
          <a:p>
            <a:r>
              <a:rPr lang="en-US" dirty="0" smtClean="0"/>
              <a:t>c = </a:t>
            </a:r>
            <a:r>
              <a:rPr lang="en-US" dirty="0" err="1" smtClean="0"/>
              <a:t>sys.stderr</a:t>
            </a:r>
            <a:endParaRPr lang="en-US" dirty="0" smtClean="0"/>
          </a:p>
          <a:p>
            <a:r>
              <a:rPr lang="en-US" dirty="0" err="1" smtClean="0"/>
              <a:t>sys.stdin</a:t>
            </a:r>
            <a:r>
              <a:rPr lang="en-US" dirty="0" smtClean="0"/>
              <a:t> </a:t>
            </a:r>
            <a:r>
              <a:rPr lang="en-US" dirty="0"/>
              <a:t>= open("in.txt</a:t>
            </a:r>
            <a:r>
              <a:rPr lang="en-US" dirty="0" smtClean="0"/>
              <a:t>")</a:t>
            </a:r>
          </a:p>
          <a:p>
            <a:r>
              <a:rPr lang="en-US" dirty="0" err="1" smtClean="0"/>
              <a:t>sys.stdout</a:t>
            </a:r>
            <a:r>
              <a:rPr lang="en-US" dirty="0" smtClean="0"/>
              <a:t> </a:t>
            </a:r>
            <a:r>
              <a:rPr lang="en-US" dirty="0"/>
              <a:t>= open("</a:t>
            </a:r>
            <a:r>
              <a:rPr lang="en-US" dirty="0" err="1"/>
              <a:t>out.txt","w</a:t>
            </a:r>
            <a:r>
              <a:rPr lang="en-US" dirty="0" smtClean="0"/>
              <a:t>")</a:t>
            </a:r>
          </a:p>
          <a:p>
            <a:r>
              <a:rPr lang="en-US" dirty="0" err="1" smtClean="0"/>
              <a:t>sys.stderr</a:t>
            </a:r>
            <a:r>
              <a:rPr lang="en-US" dirty="0" smtClean="0"/>
              <a:t> </a:t>
            </a:r>
            <a:r>
              <a:rPr lang="en-US" dirty="0"/>
              <a:t>= open("</a:t>
            </a:r>
            <a:r>
              <a:rPr lang="en-US" dirty="0" err="1"/>
              <a:t>err.txt","w</a:t>
            </a:r>
            <a:r>
              <a:rPr lang="en-US" dirty="0" smtClean="0"/>
              <a:t>")</a:t>
            </a:r>
          </a:p>
          <a:p>
            <a:r>
              <a:rPr lang="en-US" dirty="0" err="1" smtClean="0"/>
              <a:t>sys.stdin</a:t>
            </a:r>
            <a:r>
              <a:rPr lang="en-US" dirty="0" smtClean="0"/>
              <a:t> =  a</a:t>
            </a:r>
            <a:endParaRPr lang="en-US" dirty="0"/>
          </a:p>
          <a:p>
            <a:r>
              <a:rPr lang="en-US" dirty="0" err="1" smtClean="0"/>
              <a:t>sys.stdout</a:t>
            </a:r>
            <a:r>
              <a:rPr lang="en-US" dirty="0" smtClean="0"/>
              <a:t>  = b</a:t>
            </a:r>
            <a:endParaRPr lang="en-US" dirty="0"/>
          </a:p>
          <a:p>
            <a:r>
              <a:rPr lang="en-US" dirty="0" err="1" smtClean="0"/>
              <a:t>sys.stderr</a:t>
            </a:r>
            <a:r>
              <a:rPr lang="en-US" dirty="0" smtClean="0"/>
              <a:t>   = c</a:t>
            </a:r>
            <a:endParaRPr lang="en-US" dirty="0"/>
          </a:p>
          <a:p>
            <a:endParaRPr lang="en-US" dirty="0"/>
          </a:p>
        </p:txBody>
      </p:sp>
    </p:spTree>
    <p:extLst>
      <p:ext uri="{BB962C8B-B14F-4D97-AF65-F5344CB8AC3E}">
        <p14:creationId xmlns:p14="http://schemas.microsoft.com/office/powerpoint/2010/main" val="273647347"/>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os</a:t>
            </a:r>
            <a:r>
              <a:rPr lang="en-US" dirty="0" smtClean="0"/>
              <a:t> Module….</a:t>
            </a:r>
            <a:endParaRPr lang="en-US" dirty="0"/>
          </a:p>
        </p:txBody>
      </p:sp>
      <p:sp>
        <p:nvSpPr>
          <p:cNvPr id="3" name="Content Placeholder 2"/>
          <p:cNvSpPr>
            <a:spLocks noGrp="1"/>
          </p:cNvSpPr>
          <p:nvPr>
            <p:ph idx="1"/>
          </p:nvPr>
        </p:nvSpPr>
        <p:spPr>
          <a:xfrm>
            <a:off x="457200" y="1981200"/>
            <a:ext cx="8229600" cy="4144963"/>
          </a:xfrm>
        </p:spPr>
        <p:txBody>
          <a:bodyPr>
            <a:normAutofit fontScale="92500" lnSpcReduction="10000"/>
          </a:bodyPr>
          <a:lstStyle/>
          <a:p>
            <a:r>
              <a:rPr lang="en-US" dirty="0"/>
              <a:t>The </a:t>
            </a:r>
            <a:r>
              <a:rPr lang="en-US" dirty="0" err="1" smtClean="0"/>
              <a:t>os</a:t>
            </a:r>
            <a:r>
              <a:rPr lang="en-US" dirty="0" smtClean="0"/>
              <a:t> </a:t>
            </a:r>
            <a:r>
              <a:rPr lang="en-US" dirty="0"/>
              <a:t>module contains functionality related to the </a:t>
            </a:r>
            <a:r>
              <a:rPr lang="en-US" dirty="0" smtClean="0"/>
              <a:t>underlying Operating Systems</a:t>
            </a:r>
            <a:endParaRPr lang="en-US" dirty="0"/>
          </a:p>
          <a:p>
            <a:endParaRPr lang="en-US" dirty="0"/>
          </a:p>
          <a:p>
            <a:r>
              <a:rPr lang="en-US" dirty="0"/>
              <a:t>Ex:</a:t>
            </a:r>
          </a:p>
          <a:p>
            <a:pPr marL="0" indent="0">
              <a:buNone/>
            </a:pPr>
            <a:r>
              <a:rPr lang="en-US" dirty="0"/>
              <a:t>	import </a:t>
            </a:r>
            <a:r>
              <a:rPr lang="en-US" dirty="0" err="1" smtClean="0"/>
              <a:t>os</a:t>
            </a:r>
            <a:r>
              <a:rPr lang="en-US" dirty="0" smtClean="0"/>
              <a:t>    </a:t>
            </a:r>
            <a:r>
              <a:rPr lang="en-US" dirty="0"/>
              <a:t># including a inbuilt library</a:t>
            </a:r>
          </a:p>
          <a:p>
            <a:pPr marL="0" indent="0">
              <a:buNone/>
            </a:pPr>
            <a:r>
              <a:rPr lang="en-US" dirty="0"/>
              <a:t>	print </a:t>
            </a:r>
            <a:r>
              <a:rPr lang="en-US" dirty="0" err="1" smtClean="0"/>
              <a:t>os.listdir</a:t>
            </a:r>
            <a:r>
              <a:rPr lang="en-US" dirty="0" smtClean="0"/>
              <a:t>(“.”)</a:t>
            </a:r>
          </a:p>
          <a:p>
            <a:pPr marL="0" indent="0">
              <a:buNone/>
            </a:pPr>
            <a:r>
              <a:rPr lang="en-US" dirty="0"/>
              <a:t>	</a:t>
            </a:r>
            <a:r>
              <a:rPr lang="en-US" dirty="0" smtClean="0"/>
              <a:t>print </a:t>
            </a:r>
            <a:r>
              <a:rPr lang="en-US" dirty="0" err="1" smtClean="0"/>
              <a:t>os.getcwd</a:t>
            </a:r>
            <a:r>
              <a:rPr lang="en-US" dirty="0" smtClean="0"/>
              <a:t>()</a:t>
            </a:r>
          </a:p>
          <a:p>
            <a:pPr marL="0" indent="0">
              <a:buNone/>
            </a:pPr>
            <a:r>
              <a:rPr lang="en-US" dirty="0"/>
              <a:t> </a:t>
            </a:r>
            <a:r>
              <a:rPr lang="en-US" dirty="0" smtClean="0"/>
              <a:t>	print  os.name          # it is a attribute</a:t>
            </a:r>
          </a:p>
          <a:p>
            <a:pPr marL="0" indent="0">
              <a:buNone/>
            </a:pPr>
            <a:endParaRPr lang="en-US" dirty="0" smtClean="0"/>
          </a:p>
          <a:p>
            <a:pPr marL="0" indent="0">
              <a:buNone/>
            </a:pPr>
            <a:r>
              <a:rPr lang="en-US" dirty="0"/>
              <a:t>	</a:t>
            </a:r>
          </a:p>
          <a:p>
            <a:pPr marL="0" indent="0">
              <a:buNone/>
            </a:pPr>
            <a:r>
              <a:rPr lang="en-US" dirty="0"/>
              <a:t>	</a:t>
            </a:r>
          </a:p>
        </p:txBody>
      </p:sp>
    </p:spTree>
    <p:extLst>
      <p:ext uri="{BB962C8B-B14F-4D97-AF65-F5344CB8AC3E}">
        <p14:creationId xmlns:p14="http://schemas.microsoft.com/office/powerpoint/2010/main" val="1105874138"/>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os</a:t>
            </a:r>
            <a:r>
              <a:rPr lang="en-US" dirty="0" smtClean="0"/>
              <a:t> module contd..</a:t>
            </a:r>
            <a:endParaRPr lang="en-US" dirty="0"/>
          </a:p>
        </p:txBody>
      </p:sp>
      <p:sp>
        <p:nvSpPr>
          <p:cNvPr id="3" name="Content Placeholder 2"/>
          <p:cNvSpPr>
            <a:spLocks noGrp="1"/>
          </p:cNvSpPr>
          <p:nvPr>
            <p:ph idx="1"/>
          </p:nvPr>
        </p:nvSpPr>
        <p:spPr/>
        <p:txBody>
          <a:bodyPr>
            <a:normAutofit/>
          </a:bodyPr>
          <a:lstStyle/>
          <a:p>
            <a:endParaRPr lang="en-US" dirty="0" smtClean="0"/>
          </a:p>
          <a:p>
            <a:r>
              <a:rPr lang="en-US" dirty="0" smtClean="0"/>
              <a:t>To execute any </a:t>
            </a:r>
            <a:r>
              <a:rPr lang="en-US" dirty="0" err="1" smtClean="0"/>
              <a:t>os</a:t>
            </a:r>
            <a:r>
              <a:rPr lang="en-US" dirty="0" smtClean="0"/>
              <a:t> command from the python script</a:t>
            </a:r>
          </a:p>
          <a:p>
            <a:r>
              <a:rPr lang="en-US" dirty="0" smtClean="0"/>
              <a:t>Similar to that of system function of “C”</a:t>
            </a:r>
          </a:p>
          <a:p>
            <a:pPr marL="0" indent="0">
              <a:buNone/>
            </a:pPr>
            <a:endParaRPr lang="en-US" dirty="0" smtClean="0"/>
          </a:p>
          <a:p>
            <a:pPr marL="0" indent="0">
              <a:buNone/>
            </a:pPr>
            <a:r>
              <a:rPr lang="en-US" dirty="0" smtClean="0"/>
              <a:t>Ex:</a:t>
            </a:r>
          </a:p>
          <a:p>
            <a:pPr marL="0" indent="0">
              <a:buNone/>
            </a:pPr>
            <a:r>
              <a:rPr lang="en-US" dirty="0" err="1" smtClean="0"/>
              <a:t>os.system</a:t>
            </a:r>
            <a:r>
              <a:rPr lang="en-US" dirty="0" smtClean="0"/>
              <a:t>(“</a:t>
            </a:r>
            <a:r>
              <a:rPr lang="en-US" dirty="0" err="1" smtClean="0"/>
              <a:t>dir</a:t>
            </a:r>
            <a:r>
              <a:rPr lang="en-US" dirty="0" smtClean="0"/>
              <a:t>”)</a:t>
            </a:r>
          </a:p>
          <a:p>
            <a:endParaRPr lang="en-US" dirty="0"/>
          </a:p>
        </p:txBody>
      </p:sp>
    </p:spTree>
    <p:extLst>
      <p:ext uri="{BB962C8B-B14F-4D97-AF65-F5344CB8AC3E}">
        <p14:creationId xmlns:p14="http://schemas.microsoft.com/office/powerpoint/2010/main" val="1013492304"/>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Walking</a:t>
            </a:r>
            <a:endParaRPr lang="en-US" dirty="0"/>
          </a:p>
        </p:txBody>
      </p:sp>
      <p:sp>
        <p:nvSpPr>
          <p:cNvPr id="3" name="Content Placeholder 2"/>
          <p:cNvSpPr>
            <a:spLocks noGrp="1"/>
          </p:cNvSpPr>
          <p:nvPr>
            <p:ph idx="1"/>
          </p:nvPr>
        </p:nvSpPr>
        <p:spPr/>
        <p:txBody>
          <a:bodyPr>
            <a:normAutofit/>
          </a:bodyPr>
          <a:lstStyle/>
          <a:p>
            <a:endParaRPr lang="en-US" dirty="0" smtClean="0"/>
          </a:p>
          <a:p>
            <a:r>
              <a:rPr lang="en-US" dirty="0"/>
              <a:t>import </a:t>
            </a:r>
            <a:r>
              <a:rPr lang="en-US" dirty="0" err="1"/>
              <a:t>os</a:t>
            </a:r>
            <a:endParaRPr lang="en-US" dirty="0"/>
          </a:p>
          <a:p>
            <a:endParaRPr lang="en-US" dirty="0"/>
          </a:p>
          <a:p>
            <a:r>
              <a:rPr lang="en-US" dirty="0"/>
              <a:t>top='.'</a:t>
            </a:r>
          </a:p>
          <a:p>
            <a:r>
              <a:rPr lang="en-US" dirty="0"/>
              <a:t>for root, </a:t>
            </a:r>
            <a:r>
              <a:rPr lang="en-US" dirty="0" err="1"/>
              <a:t>dirs</a:t>
            </a:r>
            <a:r>
              <a:rPr lang="en-US" dirty="0"/>
              <a:t>, files in </a:t>
            </a:r>
            <a:r>
              <a:rPr lang="en-US" dirty="0" smtClean="0"/>
              <a:t> </a:t>
            </a:r>
            <a:r>
              <a:rPr lang="en-US" dirty="0" err="1" smtClean="0"/>
              <a:t>os.walk</a:t>
            </a:r>
            <a:r>
              <a:rPr lang="en-US" dirty="0" smtClean="0"/>
              <a:t>(</a:t>
            </a:r>
            <a:r>
              <a:rPr lang="en-US" dirty="0" err="1" smtClean="0"/>
              <a:t>top,topdown</a:t>
            </a:r>
            <a:r>
              <a:rPr lang="en-US" dirty="0" smtClean="0"/>
              <a:t>=False</a:t>
            </a:r>
            <a:r>
              <a:rPr lang="en-US" dirty="0"/>
              <a:t>):</a:t>
            </a:r>
          </a:p>
          <a:p>
            <a:r>
              <a:rPr lang="en-US" dirty="0"/>
              <a:t> </a:t>
            </a:r>
            <a:r>
              <a:rPr lang="en-US" dirty="0" smtClean="0"/>
              <a:t>print root</a:t>
            </a:r>
          </a:p>
          <a:p>
            <a:r>
              <a:rPr lang="en-US" dirty="0"/>
              <a:t> </a:t>
            </a:r>
            <a:r>
              <a:rPr lang="en-US" dirty="0" smtClean="0"/>
              <a:t>print </a:t>
            </a:r>
            <a:r>
              <a:rPr lang="en-US" dirty="0" err="1" smtClean="0"/>
              <a:t>dirs</a:t>
            </a:r>
            <a:endParaRPr lang="en-US" dirty="0" smtClean="0"/>
          </a:p>
          <a:p>
            <a:r>
              <a:rPr lang="en-US" dirty="0"/>
              <a:t> </a:t>
            </a:r>
            <a:r>
              <a:rPr lang="en-US" dirty="0" smtClean="0"/>
              <a:t>print files</a:t>
            </a:r>
          </a:p>
          <a:p>
            <a:r>
              <a:rPr lang="en-US" dirty="0"/>
              <a:t> </a:t>
            </a:r>
            <a:r>
              <a:rPr lang="en-US" dirty="0" smtClean="0"/>
              <a:t>break</a:t>
            </a:r>
            <a:endParaRPr lang="en-US" dirty="0"/>
          </a:p>
          <a:p>
            <a:endParaRPr lang="en-US" dirty="0"/>
          </a:p>
        </p:txBody>
      </p:sp>
    </p:spTree>
    <p:extLst>
      <p:ext uri="{BB962C8B-B14F-4D97-AF65-F5344CB8AC3E}">
        <p14:creationId xmlns:p14="http://schemas.microsoft.com/office/powerpoint/2010/main" val="4041051709"/>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Sys-call example</a:t>
            </a:r>
            <a:endParaRPr lang="en-US" dirty="0"/>
          </a:p>
        </p:txBody>
      </p:sp>
      <p:sp>
        <p:nvSpPr>
          <p:cNvPr id="3" name="Content Placeholder 2"/>
          <p:cNvSpPr>
            <a:spLocks noGrp="1"/>
          </p:cNvSpPr>
          <p:nvPr>
            <p:ph idx="1"/>
          </p:nvPr>
        </p:nvSpPr>
        <p:spPr/>
        <p:txBody>
          <a:bodyPr>
            <a:normAutofit/>
          </a:bodyPr>
          <a:lstStyle/>
          <a:p>
            <a:endParaRPr lang="en-US" dirty="0" smtClean="0"/>
          </a:p>
          <a:p>
            <a:r>
              <a:rPr lang="en-US" dirty="0"/>
              <a:t>import </a:t>
            </a:r>
            <a:r>
              <a:rPr lang="en-US" dirty="0" err="1"/>
              <a:t>os</a:t>
            </a:r>
            <a:endParaRPr lang="en-US" dirty="0"/>
          </a:p>
          <a:p>
            <a:r>
              <a:rPr lang="en-US" dirty="0"/>
              <a:t>f = </a:t>
            </a:r>
            <a:r>
              <a:rPr lang="en-US" dirty="0" err="1"/>
              <a:t>os.open</a:t>
            </a:r>
            <a:r>
              <a:rPr lang="en-US" dirty="0"/>
              <a:t>("foo", O_WRONLY | O_CREAT, 0644</a:t>
            </a:r>
            <a:r>
              <a:rPr lang="en-US" dirty="0" smtClean="0"/>
              <a:t>)</a:t>
            </a:r>
          </a:p>
          <a:p>
            <a:pPr lvl="1"/>
            <a:endParaRPr lang="en-US" dirty="0" smtClean="0"/>
          </a:p>
          <a:p>
            <a:pPr lvl="1"/>
            <a:r>
              <a:rPr lang="en-US" dirty="0" smtClean="0"/>
              <a:t>O_WRONLY </a:t>
            </a:r>
            <a:r>
              <a:rPr lang="en-US" dirty="0"/>
              <a:t>Open file for writing</a:t>
            </a:r>
          </a:p>
          <a:p>
            <a:pPr lvl="1"/>
            <a:r>
              <a:rPr lang="en-US" dirty="0"/>
              <a:t>O_RDWR Open file for read/write</a:t>
            </a:r>
          </a:p>
          <a:p>
            <a:pPr lvl="1"/>
            <a:r>
              <a:rPr lang="en-US" dirty="0"/>
              <a:t>O_APPEND Append to the end of the file</a:t>
            </a:r>
          </a:p>
          <a:p>
            <a:pPr lvl="1"/>
            <a:r>
              <a:rPr lang="en-US" dirty="0"/>
              <a:t>O_CREAT Create file if it doesn’t exit</a:t>
            </a:r>
          </a:p>
          <a:p>
            <a:pPr lvl="1"/>
            <a:r>
              <a:rPr lang="en-US" dirty="0"/>
              <a:t>O_NONBLOCK Don’t block on </a:t>
            </a:r>
            <a:r>
              <a:rPr lang="en-US" dirty="0" smtClean="0"/>
              <a:t>open, read</a:t>
            </a:r>
            <a:r>
              <a:rPr lang="en-US" dirty="0"/>
              <a:t>, or write.</a:t>
            </a:r>
          </a:p>
          <a:p>
            <a:pPr lvl="1"/>
            <a:r>
              <a:rPr lang="pl-PL" dirty="0"/>
              <a:t>O_TRUNC Truncate to zero length</a:t>
            </a:r>
          </a:p>
          <a:p>
            <a:pPr lvl="1"/>
            <a:r>
              <a:rPr lang="en-US" dirty="0"/>
              <a:t>O_TEXT Text mode (Windows)</a:t>
            </a:r>
          </a:p>
          <a:p>
            <a:pPr lvl="1"/>
            <a:r>
              <a:rPr lang="en-US" dirty="0"/>
              <a:t>O_BINARY Binary mode (Windows)</a:t>
            </a:r>
          </a:p>
        </p:txBody>
      </p:sp>
    </p:spTree>
    <p:extLst>
      <p:ext uri="{BB962C8B-B14F-4D97-AF65-F5344CB8AC3E}">
        <p14:creationId xmlns:p14="http://schemas.microsoft.com/office/powerpoint/2010/main" val="1344713211"/>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Fork-Example</a:t>
            </a:r>
            <a:endParaRPr lang="en-US" dirty="0"/>
          </a:p>
        </p:txBody>
      </p:sp>
      <p:sp>
        <p:nvSpPr>
          <p:cNvPr id="3" name="Content Placeholder 2"/>
          <p:cNvSpPr>
            <a:spLocks noGrp="1"/>
          </p:cNvSpPr>
          <p:nvPr>
            <p:ph idx="1"/>
          </p:nvPr>
        </p:nvSpPr>
        <p:spPr/>
        <p:txBody>
          <a:bodyPr>
            <a:normAutofit lnSpcReduction="10000"/>
          </a:bodyPr>
          <a:lstStyle/>
          <a:p>
            <a:endParaRPr lang="en-US" dirty="0" smtClean="0"/>
          </a:p>
          <a:p>
            <a:r>
              <a:rPr lang="en-US" dirty="0"/>
              <a:t>import </a:t>
            </a:r>
            <a:r>
              <a:rPr lang="en-US" dirty="0" err="1"/>
              <a:t>os</a:t>
            </a:r>
            <a:endParaRPr lang="en-US" dirty="0"/>
          </a:p>
          <a:p>
            <a:r>
              <a:rPr lang="en-US" dirty="0" err="1"/>
              <a:t>pid</a:t>
            </a:r>
            <a:r>
              <a:rPr lang="en-US" dirty="0"/>
              <a:t> = </a:t>
            </a:r>
            <a:r>
              <a:rPr lang="en-US" dirty="0" err="1"/>
              <a:t>os.fork</a:t>
            </a:r>
            <a:r>
              <a:rPr lang="en-US" dirty="0"/>
              <a:t>() # Create child</a:t>
            </a:r>
          </a:p>
          <a:p>
            <a:r>
              <a:rPr lang="en-US" dirty="0"/>
              <a:t>if </a:t>
            </a:r>
            <a:r>
              <a:rPr lang="en-US" dirty="0" err="1"/>
              <a:t>pid</a:t>
            </a:r>
            <a:r>
              <a:rPr lang="en-US" dirty="0"/>
              <a:t> == 0:</a:t>
            </a:r>
          </a:p>
          <a:p>
            <a:r>
              <a:rPr lang="en-US" dirty="0"/>
              <a:t># Child process</a:t>
            </a:r>
          </a:p>
          <a:p>
            <a:r>
              <a:rPr lang="en-US" dirty="0" err="1"/>
              <a:t>os.execvp</a:t>
            </a:r>
            <a:r>
              <a:rPr lang="en-US" dirty="0"/>
              <a:t>("</a:t>
            </a:r>
            <a:r>
              <a:rPr lang="en-US" dirty="0" err="1"/>
              <a:t>ls</a:t>
            </a:r>
            <a:r>
              <a:rPr lang="en-US" dirty="0"/>
              <a:t>", ["</a:t>
            </a:r>
            <a:r>
              <a:rPr lang="en-US" dirty="0" err="1"/>
              <a:t>ls</a:t>
            </a:r>
            <a:r>
              <a:rPr lang="en-US" dirty="0"/>
              <a:t>","-l"])</a:t>
            </a:r>
          </a:p>
          <a:p>
            <a:r>
              <a:rPr lang="en-US" dirty="0"/>
              <a:t>else:</a:t>
            </a:r>
          </a:p>
          <a:p>
            <a:r>
              <a:rPr lang="en-US" dirty="0" err="1"/>
              <a:t>os.wait</a:t>
            </a:r>
            <a:r>
              <a:rPr lang="en-US" dirty="0"/>
              <a:t>() # Wait for child</a:t>
            </a:r>
          </a:p>
          <a:p>
            <a:endParaRPr lang="en-US" dirty="0" smtClean="0"/>
          </a:p>
          <a:p>
            <a:endParaRPr lang="en-US" dirty="0"/>
          </a:p>
          <a:p>
            <a:r>
              <a:rPr lang="en-US" b="1" dirty="0" smtClean="0">
                <a:solidFill>
                  <a:srgbClr val="FF0000"/>
                </a:solidFill>
              </a:rPr>
              <a:t>Note: works only in UNIX</a:t>
            </a:r>
            <a:endParaRPr lang="en-US" b="1" dirty="0">
              <a:solidFill>
                <a:srgbClr val="FF0000"/>
              </a:solidFill>
            </a:endParaRPr>
          </a:p>
        </p:txBody>
      </p:sp>
    </p:spTree>
    <p:extLst>
      <p:ext uri="{BB962C8B-B14F-4D97-AF65-F5344CB8AC3E}">
        <p14:creationId xmlns:p14="http://schemas.microsoft.com/office/powerpoint/2010/main" val="1589187093"/>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Os.path</a:t>
            </a:r>
            <a:r>
              <a:rPr lang="en-US" dirty="0" smtClean="0"/>
              <a:t> module</a:t>
            </a:r>
            <a:endParaRPr lang="en-US" dirty="0"/>
          </a:p>
        </p:txBody>
      </p:sp>
      <p:sp>
        <p:nvSpPr>
          <p:cNvPr id="3" name="Content Placeholder 2"/>
          <p:cNvSpPr>
            <a:spLocks noGrp="1"/>
          </p:cNvSpPr>
          <p:nvPr>
            <p:ph idx="1"/>
          </p:nvPr>
        </p:nvSpPr>
        <p:spPr/>
        <p:txBody>
          <a:bodyPr>
            <a:normAutofit/>
          </a:bodyPr>
          <a:lstStyle/>
          <a:p>
            <a:endParaRPr lang="en-US" dirty="0" smtClean="0"/>
          </a:p>
          <a:p>
            <a:r>
              <a:rPr lang="en-US" b="1" dirty="0" err="1"/>
              <a:t>os.path.isfile</a:t>
            </a:r>
            <a:r>
              <a:rPr lang="en-US" b="1" dirty="0"/>
              <a:t>(“C:\\</a:t>
            </a:r>
            <a:r>
              <a:rPr lang="en-US" b="1" dirty="0" err="1"/>
              <a:t>progs</a:t>
            </a:r>
            <a:r>
              <a:rPr lang="en-US" b="1" dirty="0"/>
              <a:t>\\one.txt</a:t>
            </a:r>
            <a:r>
              <a:rPr lang="en-US" b="1" dirty="0" smtClean="0"/>
              <a:t>”)</a:t>
            </a:r>
          </a:p>
          <a:p>
            <a:r>
              <a:rPr lang="en-US" b="1" dirty="0" err="1" smtClean="0"/>
              <a:t>os.path.isdir</a:t>
            </a:r>
            <a:r>
              <a:rPr lang="en-US" b="1" dirty="0" smtClean="0"/>
              <a:t>(“</a:t>
            </a:r>
            <a:r>
              <a:rPr lang="en-US" b="1" dirty="0"/>
              <a:t>C:\\</a:t>
            </a:r>
            <a:r>
              <a:rPr lang="en-US" b="1" dirty="0" err="1" smtClean="0"/>
              <a:t>progs</a:t>
            </a:r>
            <a:r>
              <a:rPr lang="en-US" b="1" dirty="0" smtClean="0"/>
              <a:t>”)</a:t>
            </a:r>
            <a:endParaRPr lang="en-US" b="1" dirty="0"/>
          </a:p>
          <a:p>
            <a:r>
              <a:rPr lang="en-US" b="1" dirty="0" err="1"/>
              <a:t>os.path.exists</a:t>
            </a:r>
            <a:r>
              <a:rPr lang="en-US" b="1" dirty="0"/>
              <a:t>(“C:\\</a:t>
            </a:r>
            <a:r>
              <a:rPr lang="en-US" b="1" dirty="0" err="1"/>
              <a:t>progs</a:t>
            </a:r>
            <a:r>
              <a:rPr lang="en-US" b="1" dirty="0"/>
              <a:t>\\one.txt</a:t>
            </a:r>
            <a:r>
              <a:rPr lang="en-US" b="1" dirty="0" smtClean="0"/>
              <a:t>”)</a:t>
            </a:r>
          </a:p>
          <a:p>
            <a:r>
              <a:rPr lang="en-US" dirty="0" err="1" smtClean="0"/>
              <a:t>os.path.basename</a:t>
            </a:r>
            <a:r>
              <a:rPr lang="en-US" dirty="0" smtClean="0"/>
              <a:t>(“C:\\</a:t>
            </a:r>
            <a:r>
              <a:rPr lang="en-US" dirty="0" err="1" smtClean="0"/>
              <a:t>progs</a:t>
            </a:r>
            <a:r>
              <a:rPr lang="en-US" dirty="0" smtClean="0"/>
              <a:t>\\one.txt”)</a:t>
            </a:r>
          </a:p>
          <a:p>
            <a:r>
              <a:rPr lang="en-US" dirty="0" err="1" smtClean="0"/>
              <a:t>os.path.dirname</a:t>
            </a:r>
            <a:r>
              <a:rPr lang="en-US" dirty="0"/>
              <a:t>(“C:\\</a:t>
            </a:r>
            <a:r>
              <a:rPr lang="en-US" dirty="0" err="1"/>
              <a:t>progs</a:t>
            </a:r>
            <a:r>
              <a:rPr lang="en-US" dirty="0"/>
              <a:t>\\one.txt</a:t>
            </a:r>
            <a:r>
              <a:rPr lang="en-US" dirty="0" smtClean="0"/>
              <a:t>”)</a:t>
            </a:r>
          </a:p>
          <a:p>
            <a:r>
              <a:rPr lang="en-US" dirty="0" err="1" smtClean="0"/>
              <a:t>os.path.getatime</a:t>
            </a:r>
            <a:r>
              <a:rPr lang="en-US" dirty="0" smtClean="0"/>
              <a:t>(“</a:t>
            </a:r>
            <a:r>
              <a:rPr lang="en-US" dirty="0"/>
              <a:t>C:\\</a:t>
            </a:r>
            <a:r>
              <a:rPr lang="en-US" dirty="0" err="1"/>
              <a:t>progs</a:t>
            </a:r>
            <a:r>
              <a:rPr lang="en-US" dirty="0"/>
              <a:t>\\one.txt”)</a:t>
            </a:r>
          </a:p>
          <a:p>
            <a:r>
              <a:rPr lang="en-US" dirty="0" err="1" smtClean="0"/>
              <a:t>os.path.getmtime</a:t>
            </a:r>
            <a:r>
              <a:rPr lang="en-US" dirty="0"/>
              <a:t>(“C:\\</a:t>
            </a:r>
            <a:r>
              <a:rPr lang="en-US" dirty="0" err="1"/>
              <a:t>progs</a:t>
            </a:r>
            <a:r>
              <a:rPr lang="en-US" dirty="0"/>
              <a:t>\\one.txt</a:t>
            </a:r>
            <a:r>
              <a:rPr lang="en-US" dirty="0" smtClean="0"/>
              <a:t>”)</a:t>
            </a:r>
          </a:p>
          <a:p>
            <a:r>
              <a:rPr lang="en-US" dirty="0" err="1" smtClean="0"/>
              <a:t>os.path.getctime</a:t>
            </a:r>
            <a:r>
              <a:rPr lang="en-US" dirty="0"/>
              <a:t>(“C:\\</a:t>
            </a:r>
            <a:r>
              <a:rPr lang="en-US" dirty="0" err="1"/>
              <a:t>progs</a:t>
            </a:r>
            <a:r>
              <a:rPr lang="en-US" dirty="0"/>
              <a:t>\\one.txt”)</a:t>
            </a:r>
          </a:p>
          <a:p>
            <a:r>
              <a:rPr lang="en-US" b="1" dirty="0" err="1" smtClean="0"/>
              <a:t>os.path.getsize</a:t>
            </a:r>
            <a:r>
              <a:rPr lang="en-US" b="1" dirty="0" smtClean="0"/>
              <a:t>(“</a:t>
            </a:r>
            <a:r>
              <a:rPr lang="en-US" b="1" dirty="0"/>
              <a:t>C:\\</a:t>
            </a:r>
            <a:r>
              <a:rPr lang="en-US" b="1" dirty="0" err="1"/>
              <a:t>progs</a:t>
            </a:r>
            <a:r>
              <a:rPr lang="en-US" b="1" dirty="0"/>
              <a:t>\\one.txt</a:t>
            </a:r>
            <a:r>
              <a:rPr lang="en-US" b="1" dirty="0" smtClean="0"/>
              <a:t>”)</a:t>
            </a:r>
            <a:endParaRPr lang="en-US" b="1" dirty="0"/>
          </a:p>
        </p:txBody>
      </p:sp>
    </p:spTree>
    <p:extLst>
      <p:ext uri="{BB962C8B-B14F-4D97-AF65-F5344CB8AC3E}">
        <p14:creationId xmlns:p14="http://schemas.microsoft.com/office/powerpoint/2010/main" val="2958997480"/>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 module</a:t>
            </a:r>
            <a:endParaRPr lang="en-US" dirty="0"/>
          </a:p>
        </p:txBody>
      </p:sp>
      <p:sp>
        <p:nvSpPr>
          <p:cNvPr id="3" name="Content Placeholder 2"/>
          <p:cNvSpPr>
            <a:spLocks noGrp="1"/>
          </p:cNvSpPr>
          <p:nvPr>
            <p:ph idx="1"/>
          </p:nvPr>
        </p:nvSpPr>
        <p:spPr>
          <a:xfrm>
            <a:off x="1295400" y="2286000"/>
            <a:ext cx="5791200" cy="3840163"/>
          </a:xfrm>
        </p:spPr>
        <p:txBody>
          <a:bodyPr>
            <a:normAutofit/>
          </a:bodyPr>
          <a:lstStyle/>
          <a:p>
            <a:r>
              <a:rPr lang="en-US" dirty="0"/>
              <a:t>import </a:t>
            </a:r>
            <a:r>
              <a:rPr lang="en-US" dirty="0" smtClean="0"/>
              <a:t>math</a:t>
            </a:r>
            <a:endParaRPr lang="en-US" dirty="0"/>
          </a:p>
          <a:p>
            <a:pPr marL="0" indent="0">
              <a:buNone/>
            </a:pPr>
            <a:r>
              <a:rPr lang="en-US" dirty="0" smtClean="0"/>
              <a:t>print </a:t>
            </a:r>
            <a:r>
              <a:rPr lang="en-US" dirty="0" err="1" smtClean="0"/>
              <a:t>math.pi</a:t>
            </a:r>
            <a:r>
              <a:rPr lang="en-US" dirty="0" smtClean="0"/>
              <a:t>                  #  Constant</a:t>
            </a:r>
          </a:p>
          <a:p>
            <a:pPr marL="0" indent="0">
              <a:buNone/>
            </a:pPr>
            <a:r>
              <a:rPr lang="en-US" dirty="0"/>
              <a:t>p</a:t>
            </a:r>
            <a:r>
              <a:rPr lang="en-US" dirty="0" smtClean="0"/>
              <a:t>rint  </a:t>
            </a:r>
            <a:r>
              <a:rPr lang="en-US" dirty="0" err="1" smtClean="0"/>
              <a:t>math.pow</a:t>
            </a:r>
            <a:r>
              <a:rPr lang="en-US" dirty="0" smtClean="0"/>
              <a:t>(2,5)</a:t>
            </a:r>
          </a:p>
          <a:p>
            <a:pPr marL="0" indent="0">
              <a:buNone/>
            </a:pPr>
            <a:r>
              <a:rPr lang="en-US" dirty="0"/>
              <a:t>print  </a:t>
            </a:r>
            <a:r>
              <a:rPr lang="en-US" dirty="0" err="1" smtClean="0"/>
              <a:t>math.sqrt</a:t>
            </a:r>
            <a:r>
              <a:rPr lang="en-US" dirty="0" smtClean="0"/>
              <a:t>(9)</a:t>
            </a:r>
          </a:p>
          <a:p>
            <a:pPr marL="0" indent="0">
              <a:buNone/>
            </a:pPr>
            <a:r>
              <a:rPr lang="en-US" dirty="0"/>
              <a:t>print  </a:t>
            </a:r>
            <a:r>
              <a:rPr lang="en-US" dirty="0" err="1" smtClean="0"/>
              <a:t>math.factorial</a:t>
            </a:r>
            <a:r>
              <a:rPr lang="en-US" dirty="0" smtClean="0"/>
              <a:t>(5)</a:t>
            </a:r>
          </a:p>
          <a:p>
            <a:pPr marL="0" indent="0">
              <a:buNone/>
            </a:pPr>
            <a:r>
              <a:rPr lang="en-US" dirty="0"/>
              <a:t>print  </a:t>
            </a:r>
            <a:r>
              <a:rPr lang="en-US" dirty="0" err="1" smtClean="0"/>
              <a:t>math.ceil</a:t>
            </a:r>
            <a:r>
              <a:rPr lang="en-US" dirty="0" smtClean="0"/>
              <a:t>(32)</a:t>
            </a:r>
            <a:endParaRPr lang="en-US" dirty="0"/>
          </a:p>
          <a:p>
            <a:pPr marL="0" indent="0">
              <a:buNone/>
            </a:pPr>
            <a:r>
              <a:rPr lang="en-US" dirty="0"/>
              <a:t>print  </a:t>
            </a:r>
            <a:r>
              <a:rPr lang="en-US" dirty="0" err="1" smtClean="0"/>
              <a:t>math.floor</a:t>
            </a:r>
            <a:r>
              <a:rPr lang="en-US" dirty="0" smtClean="0"/>
              <a:t>(2,5</a:t>
            </a:r>
            <a:r>
              <a:rPr lang="en-US" dirty="0"/>
              <a:t>)</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2773873775"/>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Module</a:t>
            </a:r>
            <a:endParaRPr lang="en-US" dirty="0"/>
          </a:p>
        </p:txBody>
      </p:sp>
      <p:sp>
        <p:nvSpPr>
          <p:cNvPr id="3" name="Content Placeholder 2"/>
          <p:cNvSpPr>
            <a:spLocks noGrp="1"/>
          </p:cNvSpPr>
          <p:nvPr>
            <p:ph idx="1"/>
          </p:nvPr>
        </p:nvSpPr>
        <p:spPr>
          <a:xfrm>
            <a:off x="1143000" y="1600200"/>
            <a:ext cx="8229600" cy="4525963"/>
          </a:xfrm>
        </p:spPr>
        <p:txBody>
          <a:bodyPr>
            <a:normAutofit lnSpcReduction="10000"/>
          </a:bodyPr>
          <a:lstStyle/>
          <a:p>
            <a:endParaRPr lang="en-US" dirty="0" smtClean="0"/>
          </a:p>
          <a:p>
            <a:r>
              <a:rPr lang="en-US" dirty="0"/>
              <a:t>i</a:t>
            </a:r>
            <a:r>
              <a:rPr lang="en-US" dirty="0" smtClean="0"/>
              <a:t>mport random</a:t>
            </a:r>
          </a:p>
          <a:p>
            <a:pPr marL="0" indent="0">
              <a:buNone/>
            </a:pPr>
            <a:r>
              <a:rPr lang="en-US" dirty="0"/>
              <a:t>p</a:t>
            </a:r>
            <a:r>
              <a:rPr lang="en-US" dirty="0" smtClean="0"/>
              <a:t>rint   </a:t>
            </a:r>
            <a:r>
              <a:rPr lang="en-US" dirty="0" err="1" smtClean="0"/>
              <a:t>random.random</a:t>
            </a:r>
            <a:r>
              <a:rPr lang="en-US" dirty="0" smtClean="0"/>
              <a:t>()            # Float value</a:t>
            </a:r>
          </a:p>
          <a:p>
            <a:pPr marL="0" indent="0">
              <a:buNone/>
            </a:pPr>
            <a:r>
              <a:rPr lang="en-US" dirty="0"/>
              <a:t>print   </a:t>
            </a:r>
            <a:r>
              <a:rPr lang="en-US" dirty="0" err="1" smtClean="0"/>
              <a:t>random.uniform</a:t>
            </a:r>
            <a:r>
              <a:rPr lang="en-US" dirty="0" smtClean="0"/>
              <a:t>(1.5,3.5)  </a:t>
            </a:r>
            <a:r>
              <a:rPr lang="en-US" dirty="0"/>
              <a:t># Float </a:t>
            </a:r>
            <a:r>
              <a:rPr lang="en-US" dirty="0" smtClean="0"/>
              <a:t>value</a:t>
            </a:r>
          </a:p>
          <a:p>
            <a:pPr marL="0" indent="0">
              <a:buNone/>
            </a:pPr>
            <a:endParaRPr lang="en-US" dirty="0"/>
          </a:p>
          <a:p>
            <a:pPr marL="0" indent="0">
              <a:buNone/>
            </a:pPr>
            <a:r>
              <a:rPr lang="en-US" dirty="0"/>
              <a:t>print   </a:t>
            </a:r>
            <a:r>
              <a:rPr lang="en-US" dirty="0" err="1" smtClean="0"/>
              <a:t>random.randint</a:t>
            </a:r>
            <a:r>
              <a:rPr lang="en-US" dirty="0" smtClean="0"/>
              <a:t>(1,10)              # </a:t>
            </a:r>
            <a:r>
              <a:rPr lang="en-US" dirty="0" err="1" smtClean="0"/>
              <a:t>int</a:t>
            </a:r>
            <a:r>
              <a:rPr lang="en-US" dirty="0" smtClean="0"/>
              <a:t> </a:t>
            </a:r>
            <a:r>
              <a:rPr lang="en-US" dirty="0"/>
              <a:t>value</a:t>
            </a:r>
          </a:p>
          <a:p>
            <a:pPr marL="0" indent="0">
              <a:buNone/>
            </a:pPr>
            <a:r>
              <a:rPr lang="en-US" dirty="0"/>
              <a:t>print   </a:t>
            </a:r>
            <a:r>
              <a:rPr lang="en-US" dirty="0" err="1" smtClean="0"/>
              <a:t>random.randrange</a:t>
            </a:r>
            <a:r>
              <a:rPr lang="en-US" dirty="0" smtClean="0"/>
              <a:t>(0,101,2)   # Even values</a:t>
            </a:r>
          </a:p>
          <a:p>
            <a:pPr marL="0" indent="0">
              <a:buNone/>
            </a:pPr>
            <a:r>
              <a:rPr lang="en-US" dirty="0"/>
              <a:t>p</a:t>
            </a:r>
            <a:r>
              <a:rPr lang="en-US" dirty="0" smtClean="0"/>
              <a:t>rint   </a:t>
            </a:r>
            <a:r>
              <a:rPr lang="en-US" dirty="0" err="1" smtClean="0"/>
              <a:t>random.choice</a:t>
            </a:r>
            <a:r>
              <a:rPr lang="en-US" dirty="0"/>
              <a:t>('</a:t>
            </a:r>
            <a:r>
              <a:rPr lang="en-US" dirty="0" err="1"/>
              <a:t>abcdefghij</a:t>
            </a:r>
            <a:r>
              <a:rPr lang="en-US" dirty="0" smtClean="0"/>
              <a:t>') # given values</a:t>
            </a:r>
            <a:endParaRPr lang="en-US" dirty="0"/>
          </a:p>
          <a:p>
            <a:pPr marL="0" indent="0">
              <a:buNone/>
            </a:pPr>
            <a:endParaRPr lang="en-US" dirty="0" smtClean="0"/>
          </a:p>
          <a:p>
            <a:pPr marL="0" indent="0">
              <a:buNone/>
            </a:pPr>
            <a:r>
              <a:rPr lang="en-US" dirty="0"/>
              <a:t>print   </a:t>
            </a:r>
            <a:r>
              <a:rPr lang="en-US" dirty="0" err="1" smtClean="0"/>
              <a:t>random.shuffle</a:t>
            </a:r>
            <a:r>
              <a:rPr lang="en-US" dirty="0" smtClean="0"/>
              <a:t>(list)</a:t>
            </a:r>
          </a:p>
          <a:p>
            <a:pPr marL="0" indent="0">
              <a:buNone/>
            </a:pPr>
            <a:r>
              <a:rPr lang="en-US" dirty="0" smtClean="0"/>
              <a:t>print   </a:t>
            </a:r>
            <a:r>
              <a:rPr lang="en-US" dirty="0" err="1" smtClean="0"/>
              <a:t>random.sample</a:t>
            </a:r>
            <a:r>
              <a:rPr lang="en-US" dirty="0" smtClean="0"/>
              <a:t>(list,3)</a:t>
            </a:r>
          </a:p>
          <a:p>
            <a:pPr marL="0" indent="0">
              <a:buNone/>
            </a:pPr>
            <a:endParaRPr lang="en-U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3430199771"/>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module</a:t>
            </a:r>
            <a:endParaRPr lang="en-US" dirty="0"/>
          </a:p>
        </p:txBody>
      </p:sp>
      <p:sp>
        <p:nvSpPr>
          <p:cNvPr id="3" name="Content Placeholder 2"/>
          <p:cNvSpPr>
            <a:spLocks noGrp="1"/>
          </p:cNvSpPr>
          <p:nvPr>
            <p:ph idx="1"/>
          </p:nvPr>
        </p:nvSpPr>
        <p:spPr/>
        <p:txBody>
          <a:bodyPr>
            <a:normAutofit/>
          </a:bodyPr>
          <a:lstStyle/>
          <a:p>
            <a:endParaRPr lang="en-US" dirty="0" smtClean="0"/>
          </a:p>
          <a:p>
            <a:r>
              <a:rPr lang="en-US" dirty="0" err="1" smtClean="0"/>
              <a:t>time.clock</a:t>
            </a:r>
            <a:r>
              <a:rPr lang="en-US" dirty="0"/>
              <a:t>() </a:t>
            </a:r>
            <a:r>
              <a:rPr lang="en-US" dirty="0" smtClean="0"/>
              <a:t>	</a:t>
            </a:r>
            <a:r>
              <a:rPr lang="en-US" sz="1900" dirty="0" smtClean="0"/>
              <a:t># </a:t>
            </a:r>
            <a:r>
              <a:rPr lang="en-US" sz="1900" dirty="0"/>
              <a:t>Current CPU time in seconds</a:t>
            </a:r>
          </a:p>
          <a:p>
            <a:r>
              <a:rPr lang="en-US" dirty="0" err="1"/>
              <a:t>time.time</a:t>
            </a:r>
            <a:r>
              <a:rPr lang="en-US" dirty="0"/>
              <a:t>() </a:t>
            </a:r>
            <a:r>
              <a:rPr lang="en-US" dirty="0" smtClean="0"/>
              <a:t>	</a:t>
            </a:r>
            <a:r>
              <a:rPr lang="en-US" sz="1900" dirty="0" smtClean="0"/>
              <a:t># </a:t>
            </a:r>
            <a:r>
              <a:rPr lang="en-US" sz="1900" dirty="0"/>
              <a:t>Current time (GMT) in seconds since epoch</a:t>
            </a:r>
            <a:endParaRPr lang="en-US" dirty="0"/>
          </a:p>
          <a:p>
            <a:r>
              <a:rPr lang="en-US" dirty="0" err="1" smtClean="0"/>
              <a:t>time.localtime</a:t>
            </a:r>
            <a:r>
              <a:rPr lang="en-US" dirty="0" smtClean="0"/>
              <a:t>(</a:t>
            </a:r>
            <a:r>
              <a:rPr lang="en-US" dirty="0" err="1" smtClean="0"/>
              <a:t>secs</a:t>
            </a:r>
            <a:r>
              <a:rPr lang="en-US" dirty="0"/>
              <a:t>)</a:t>
            </a:r>
            <a:r>
              <a:rPr lang="en-US" sz="1600" dirty="0" smtClean="0"/>
              <a:t># </a:t>
            </a:r>
            <a:r>
              <a:rPr lang="en-US" sz="1600" dirty="0"/>
              <a:t>Convert time to local time (returns a tuple).</a:t>
            </a:r>
            <a:endParaRPr lang="en-US" dirty="0"/>
          </a:p>
          <a:p>
            <a:r>
              <a:rPr lang="en-US" dirty="0" err="1"/>
              <a:t>time.gmtime</a:t>
            </a:r>
            <a:r>
              <a:rPr lang="en-US" dirty="0"/>
              <a:t>(</a:t>
            </a:r>
            <a:r>
              <a:rPr lang="en-US" dirty="0" err="1"/>
              <a:t>secs</a:t>
            </a:r>
            <a:r>
              <a:rPr lang="en-US" dirty="0"/>
              <a:t>) </a:t>
            </a:r>
            <a:r>
              <a:rPr lang="en-US" dirty="0" smtClean="0"/>
              <a:t>  </a:t>
            </a:r>
            <a:r>
              <a:rPr lang="en-US" sz="1800" dirty="0" smtClean="0"/>
              <a:t># </a:t>
            </a:r>
            <a:r>
              <a:rPr lang="en-US" sz="1800" dirty="0"/>
              <a:t>Convert time to GMT (returns a tuple)</a:t>
            </a:r>
            <a:endParaRPr lang="en-US" dirty="0"/>
          </a:p>
          <a:p>
            <a:r>
              <a:rPr lang="en-US" dirty="0" err="1"/>
              <a:t>time.asctime</a:t>
            </a:r>
            <a:r>
              <a:rPr lang="en-US" dirty="0"/>
              <a:t>(tuple)</a:t>
            </a:r>
            <a:r>
              <a:rPr lang="en-US" sz="1800" dirty="0"/>
              <a:t>  </a:t>
            </a:r>
            <a:r>
              <a:rPr lang="en-US" sz="1800" dirty="0" smtClean="0"/>
              <a:t># </a:t>
            </a:r>
            <a:r>
              <a:rPr lang="en-US" sz="1800" dirty="0"/>
              <a:t>Creates a string representing the time</a:t>
            </a:r>
            <a:endParaRPr lang="en-US" dirty="0"/>
          </a:p>
          <a:p>
            <a:r>
              <a:rPr lang="en-US" dirty="0" err="1"/>
              <a:t>time.ctime</a:t>
            </a:r>
            <a:r>
              <a:rPr lang="en-US" dirty="0"/>
              <a:t>(</a:t>
            </a:r>
            <a:r>
              <a:rPr lang="en-US" dirty="0" err="1"/>
              <a:t>secs</a:t>
            </a:r>
            <a:r>
              <a:rPr lang="en-US" dirty="0"/>
              <a:t>) </a:t>
            </a:r>
            <a:r>
              <a:rPr lang="en-US" dirty="0" smtClean="0"/>
              <a:t>      </a:t>
            </a:r>
            <a:r>
              <a:rPr lang="en-US" sz="1800" dirty="0" smtClean="0"/>
              <a:t># </a:t>
            </a:r>
            <a:r>
              <a:rPr lang="en-US" sz="1800" dirty="0"/>
              <a:t>Create a string representing local time</a:t>
            </a:r>
            <a:endParaRPr lang="en-US" dirty="0"/>
          </a:p>
          <a:p>
            <a:r>
              <a:rPr lang="en-US" dirty="0" err="1"/>
              <a:t>time.mktime</a:t>
            </a:r>
            <a:r>
              <a:rPr lang="en-US" dirty="0"/>
              <a:t>(tuple) </a:t>
            </a:r>
            <a:r>
              <a:rPr lang="en-US" dirty="0" smtClean="0"/>
              <a:t>  </a:t>
            </a:r>
            <a:r>
              <a:rPr lang="en-US" sz="1800" dirty="0" smtClean="0"/>
              <a:t># </a:t>
            </a:r>
            <a:r>
              <a:rPr lang="en-US" sz="1800" dirty="0"/>
              <a:t>Convert time tuple to seconds</a:t>
            </a:r>
          </a:p>
          <a:p>
            <a:r>
              <a:rPr lang="en-US" dirty="0" err="1"/>
              <a:t>time.sleep</a:t>
            </a:r>
            <a:r>
              <a:rPr lang="en-US" dirty="0"/>
              <a:t>(</a:t>
            </a:r>
            <a:r>
              <a:rPr lang="en-US" dirty="0" err="1"/>
              <a:t>secs</a:t>
            </a:r>
            <a:r>
              <a:rPr lang="en-US" dirty="0"/>
              <a:t>) </a:t>
            </a:r>
            <a:r>
              <a:rPr lang="en-US" dirty="0" smtClean="0"/>
              <a:t>       </a:t>
            </a:r>
            <a:r>
              <a:rPr lang="en-US" sz="1800" dirty="0" smtClean="0"/>
              <a:t># </a:t>
            </a:r>
            <a:r>
              <a:rPr lang="en-US" sz="1800" dirty="0"/>
              <a:t>Go to sleep for awhile</a:t>
            </a:r>
          </a:p>
        </p:txBody>
      </p:sp>
    </p:spTree>
    <p:extLst>
      <p:ext uri="{BB962C8B-B14F-4D97-AF65-F5344CB8AC3E}">
        <p14:creationId xmlns:p14="http://schemas.microsoft.com/office/powerpoint/2010/main" val="28381310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Objects</a:t>
            </a:r>
            <a:endParaRPr lang="en-US" dirty="0"/>
          </a:p>
        </p:txBody>
      </p:sp>
      <p:sp>
        <p:nvSpPr>
          <p:cNvPr id="3" name="Content Placeholder 2"/>
          <p:cNvSpPr>
            <a:spLocks noGrp="1"/>
          </p:cNvSpPr>
          <p:nvPr>
            <p:ph idx="1"/>
          </p:nvPr>
        </p:nvSpPr>
        <p:spPr/>
        <p:txBody>
          <a:bodyPr>
            <a:normAutofit fontScale="85000" lnSpcReduction="10000"/>
          </a:bodyPr>
          <a:lstStyle/>
          <a:p>
            <a:endParaRPr lang="en-US" dirty="0" smtClean="0"/>
          </a:p>
          <a:p>
            <a:r>
              <a:rPr lang="en-US" dirty="0"/>
              <a:t>The </a:t>
            </a:r>
            <a:r>
              <a:rPr lang="en-US" i="1" dirty="0"/>
              <a:t>value</a:t>
            </a:r>
            <a:r>
              <a:rPr lang="en-US" dirty="0"/>
              <a:t> of some objects can change. </a:t>
            </a:r>
            <a:endParaRPr lang="en-US" dirty="0" smtClean="0"/>
          </a:p>
          <a:p>
            <a:r>
              <a:rPr lang="en-US" dirty="0" smtClean="0"/>
              <a:t>Objects </a:t>
            </a:r>
            <a:r>
              <a:rPr lang="en-US" dirty="0"/>
              <a:t>whose value can change are said to be </a:t>
            </a:r>
            <a:r>
              <a:rPr lang="en-US" i="1" dirty="0"/>
              <a:t>mutable</a:t>
            </a:r>
            <a:r>
              <a:rPr lang="en-US" dirty="0"/>
              <a:t>; </a:t>
            </a:r>
            <a:endParaRPr lang="en-US" dirty="0" smtClean="0"/>
          </a:p>
          <a:p>
            <a:r>
              <a:rPr lang="en-US" dirty="0" smtClean="0"/>
              <a:t>objects </a:t>
            </a:r>
            <a:r>
              <a:rPr lang="en-US" dirty="0"/>
              <a:t>whose value is unchangeable once they are created are called </a:t>
            </a:r>
            <a:r>
              <a:rPr lang="en-US" i="1" dirty="0"/>
              <a:t>immutable</a:t>
            </a:r>
            <a:r>
              <a:rPr lang="en-US" dirty="0"/>
              <a:t>. (The value of an immutable container object that contains a reference to a mutable object can change when the latter’s value is changed; however the container is still considered immutable, because the collection of objects it contains cannot be changed. So, immutability is not strictly the same as having an unchangeable value, it is more subtle</a:t>
            </a:r>
            <a:r>
              <a:rPr lang="en-US" dirty="0" smtClean="0"/>
              <a:t>.)</a:t>
            </a:r>
          </a:p>
          <a:p>
            <a:r>
              <a:rPr lang="en-US" dirty="0" smtClean="0"/>
              <a:t> </a:t>
            </a:r>
            <a:r>
              <a:rPr lang="en-US" dirty="0"/>
              <a:t>An object’s mutability is determined by its type; for instance, numbers, strings and tuples are immutable, while dictionaries and lists are mutable.</a:t>
            </a:r>
          </a:p>
        </p:txBody>
      </p:sp>
    </p:spTree>
    <p:extLst>
      <p:ext uri="{BB962C8B-B14F-4D97-AF65-F5344CB8AC3E}">
        <p14:creationId xmlns:p14="http://schemas.microsoft.com/office/powerpoint/2010/main" val="4009854108"/>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t>
            </a:r>
            <a:r>
              <a:rPr lang="en-US" dirty="0" smtClean="0"/>
              <a:t>xample</a:t>
            </a:r>
            <a:endParaRPr lang="en-US" dirty="0"/>
          </a:p>
        </p:txBody>
      </p:sp>
      <p:sp>
        <p:nvSpPr>
          <p:cNvPr id="3" name="Content Placeholder 2"/>
          <p:cNvSpPr>
            <a:spLocks noGrp="1"/>
          </p:cNvSpPr>
          <p:nvPr>
            <p:ph idx="1"/>
          </p:nvPr>
        </p:nvSpPr>
        <p:spPr/>
        <p:txBody>
          <a:bodyPr/>
          <a:lstStyle/>
          <a:p>
            <a:endParaRPr lang="en-US" dirty="0" smtClean="0"/>
          </a:p>
          <a:p>
            <a:r>
              <a:rPr lang="en-US" dirty="0" smtClean="0"/>
              <a:t>import time</a:t>
            </a:r>
          </a:p>
          <a:p>
            <a:endParaRPr lang="en-US" dirty="0" smtClean="0"/>
          </a:p>
          <a:p>
            <a:r>
              <a:rPr lang="en-US" dirty="0"/>
              <a:t>t = </a:t>
            </a:r>
            <a:r>
              <a:rPr lang="en-US" dirty="0" err="1"/>
              <a:t>time.time</a:t>
            </a:r>
            <a:r>
              <a:rPr lang="en-US" dirty="0"/>
              <a:t>()</a:t>
            </a:r>
          </a:p>
          <a:p>
            <a:r>
              <a:rPr lang="en-US" dirty="0" err="1" smtClean="0"/>
              <a:t>tp</a:t>
            </a:r>
            <a:r>
              <a:rPr lang="en-US" dirty="0" smtClean="0"/>
              <a:t> </a:t>
            </a:r>
            <a:r>
              <a:rPr lang="en-US" dirty="0"/>
              <a:t>= </a:t>
            </a:r>
            <a:r>
              <a:rPr lang="en-US" dirty="0" err="1"/>
              <a:t>time.localtime</a:t>
            </a:r>
            <a:r>
              <a:rPr lang="en-US" dirty="0"/>
              <a:t>(t)</a:t>
            </a:r>
          </a:p>
          <a:p>
            <a:r>
              <a:rPr lang="en-US" dirty="0"/>
              <a:t># Produces a string like ’Mon Jul 12 14:45:23 </a:t>
            </a:r>
            <a:r>
              <a:rPr lang="en-US" dirty="0" smtClean="0"/>
              <a:t>2014’</a:t>
            </a:r>
            <a:endParaRPr lang="en-US" dirty="0"/>
          </a:p>
          <a:p>
            <a:r>
              <a:rPr lang="en-US" dirty="0"/>
              <a:t>print </a:t>
            </a:r>
            <a:r>
              <a:rPr lang="en-US" dirty="0" err="1" smtClean="0"/>
              <a:t>time.asctime</a:t>
            </a:r>
            <a:r>
              <a:rPr lang="en-US" dirty="0" smtClean="0"/>
              <a:t>(</a:t>
            </a:r>
            <a:r>
              <a:rPr lang="en-US" dirty="0" err="1" smtClean="0"/>
              <a:t>tp</a:t>
            </a:r>
            <a:r>
              <a:rPr lang="en-US" dirty="0"/>
              <a:t>)</a:t>
            </a:r>
          </a:p>
        </p:txBody>
      </p:sp>
    </p:spTree>
    <p:extLst>
      <p:ext uri="{BB962C8B-B14F-4D97-AF65-F5344CB8AC3E}">
        <p14:creationId xmlns:p14="http://schemas.microsoft.com/office/powerpoint/2010/main" val="4289326675"/>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Date &amp; time module</a:t>
            </a:r>
            <a:endParaRPr lang="en-US" dirty="0"/>
          </a:p>
        </p:txBody>
      </p:sp>
      <p:sp>
        <p:nvSpPr>
          <p:cNvPr id="3" name="Content Placeholder 2"/>
          <p:cNvSpPr>
            <a:spLocks noGrp="1"/>
          </p:cNvSpPr>
          <p:nvPr>
            <p:ph idx="1"/>
          </p:nvPr>
        </p:nvSpPr>
        <p:spPr/>
        <p:txBody>
          <a:bodyPr/>
          <a:lstStyle/>
          <a:p>
            <a:pPr marL="0" indent="0">
              <a:buNone/>
            </a:pPr>
            <a:endParaRPr lang="en-US" b="1" dirty="0" smtClean="0"/>
          </a:p>
          <a:p>
            <a:pPr marL="0" indent="0">
              <a:buNone/>
            </a:pPr>
            <a:r>
              <a:rPr lang="en-US" b="1" dirty="0"/>
              <a:t>from </a:t>
            </a:r>
            <a:r>
              <a:rPr lang="en-US" b="1" dirty="0" err="1"/>
              <a:t>datetime</a:t>
            </a:r>
            <a:r>
              <a:rPr lang="en-US" b="1" dirty="0"/>
              <a:t> import </a:t>
            </a:r>
            <a:r>
              <a:rPr lang="en-US" b="1" dirty="0" smtClean="0"/>
              <a:t>date</a:t>
            </a:r>
          </a:p>
          <a:p>
            <a:pPr marL="0" indent="0">
              <a:buNone/>
            </a:pPr>
            <a:endParaRPr lang="en-US" b="1" dirty="0"/>
          </a:p>
          <a:p>
            <a:pPr marL="0" indent="0">
              <a:buNone/>
            </a:pPr>
            <a:r>
              <a:rPr lang="en-US" b="1" dirty="0"/>
              <a:t>today=</a:t>
            </a:r>
            <a:r>
              <a:rPr lang="en-US" b="1" dirty="0" err="1"/>
              <a:t>date.today</a:t>
            </a:r>
            <a:r>
              <a:rPr lang="en-US" b="1" dirty="0"/>
              <a:t>()</a:t>
            </a:r>
          </a:p>
          <a:p>
            <a:pPr marL="0" indent="0">
              <a:buNone/>
            </a:pPr>
            <a:r>
              <a:rPr lang="en-US" b="1" dirty="0" err="1" smtClean="0"/>
              <a:t>mybir</a:t>
            </a:r>
            <a:r>
              <a:rPr lang="en-US" b="1" dirty="0" smtClean="0"/>
              <a:t>=date(2014,5,10)   # place u r birthdate here</a:t>
            </a:r>
          </a:p>
          <a:p>
            <a:pPr marL="0" indent="0">
              <a:buNone/>
            </a:pPr>
            <a:r>
              <a:rPr lang="en-US" b="1" dirty="0"/>
              <a:t> </a:t>
            </a:r>
            <a:r>
              <a:rPr lang="en-US" b="1" dirty="0" smtClean="0"/>
              <a:t>                                        # </a:t>
            </a:r>
            <a:r>
              <a:rPr lang="en-US" b="1" dirty="0" err="1" smtClean="0"/>
              <a:t>yyyy</a:t>
            </a:r>
            <a:r>
              <a:rPr lang="en-US" b="1" dirty="0" smtClean="0"/>
              <a:t>, mm , </a:t>
            </a:r>
            <a:r>
              <a:rPr lang="en-US" b="1" dirty="0" err="1" smtClean="0"/>
              <a:t>dd</a:t>
            </a:r>
            <a:r>
              <a:rPr lang="en-US" b="1" dirty="0" smtClean="0"/>
              <a:t>  order</a:t>
            </a:r>
          </a:p>
          <a:p>
            <a:pPr marL="0" indent="0">
              <a:buNone/>
            </a:pPr>
            <a:r>
              <a:rPr lang="en-US" b="1" dirty="0" smtClean="0"/>
              <a:t>print (</a:t>
            </a:r>
            <a:r>
              <a:rPr lang="en-US" b="1" dirty="0" err="1" smtClean="0"/>
              <a:t>today.strftime</a:t>
            </a:r>
            <a:r>
              <a:rPr lang="en-US" b="1" dirty="0" smtClean="0"/>
              <a:t>(“%A”))</a:t>
            </a:r>
            <a:endParaRPr lang="en-US" b="1" dirty="0"/>
          </a:p>
          <a:p>
            <a:pPr marL="0" indent="0">
              <a:buNone/>
            </a:pPr>
            <a:r>
              <a:rPr lang="en-US" b="1" dirty="0"/>
              <a:t>t=abs(</a:t>
            </a:r>
            <a:r>
              <a:rPr lang="en-US" b="1" dirty="0" err="1"/>
              <a:t>mybir</a:t>
            </a:r>
            <a:r>
              <a:rPr lang="en-US" b="1" dirty="0"/>
              <a:t>-today)</a:t>
            </a:r>
          </a:p>
          <a:p>
            <a:pPr marL="0" indent="0">
              <a:buNone/>
            </a:pPr>
            <a:r>
              <a:rPr lang="en-US" b="1" dirty="0" smtClean="0"/>
              <a:t>print(</a:t>
            </a:r>
            <a:r>
              <a:rPr lang="en-US" b="1" dirty="0" err="1" smtClean="0"/>
              <a:t>t.days</a:t>
            </a:r>
            <a:r>
              <a:rPr lang="en-US" b="1" dirty="0" smtClean="0"/>
              <a:t>)</a:t>
            </a:r>
            <a:endParaRPr lang="en-US" dirty="0"/>
          </a:p>
        </p:txBody>
      </p:sp>
    </p:spTree>
    <p:extLst>
      <p:ext uri="{BB962C8B-B14F-4D97-AF65-F5344CB8AC3E}">
        <p14:creationId xmlns:p14="http://schemas.microsoft.com/office/powerpoint/2010/main" val="4095589579"/>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Others</a:t>
            </a:r>
            <a:endParaRPr lang="en-US" dirty="0"/>
          </a:p>
        </p:txBody>
      </p:sp>
      <p:sp>
        <p:nvSpPr>
          <p:cNvPr id="3" name="Content Placeholder 2"/>
          <p:cNvSpPr>
            <a:spLocks noGrp="1"/>
          </p:cNvSpPr>
          <p:nvPr>
            <p:ph idx="1"/>
          </p:nvPr>
        </p:nvSpPr>
        <p:spPr/>
        <p:txBody>
          <a:bodyPr/>
          <a:lstStyle/>
          <a:p>
            <a:endParaRPr lang="en-US" dirty="0" smtClean="0"/>
          </a:p>
          <a:p>
            <a:r>
              <a:rPr lang="en-US" dirty="0" err="1" smtClean="0"/>
              <a:t>Time.time</a:t>
            </a:r>
            <a:r>
              <a:rPr lang="en-US" dirty="0" smtClean="0"/>
              <a:t>()</a:t>
            </a:r>
          </a:p>
          <a:p>
            <a:r>
              <a:rPr lang="en-US" dirty="0" err="1" smtClean="0"/>
              <a:t>Datetime.datetime.now</a:t>
            </a:r>
            <a:r>
              <a:rPr lang="en-US" dirty="0" smtClean="0"/>
              <a:t>()</a:t>
            </a:r>
          </a:p>
          <a:p>
            <a:r>
              <a:rPr lang="en-US" dirty="0" err="1" smtClean="0"/>
              <a:t>Datetime.datetime.now</a:t>
            </a:r>
            <a:r>
              <a:rPr lang="en-US" dirty="0" smtClean="0"/>
              <a:t>().</a:t>
            </a:r>
            <a:r>
              <a:rPr lang="en-US" dirty="0" err="1" smtClean="0"/>
              <a:t>strftime</a:t>
            </a:r>
            <a:r>
              <a:rPr lang="en-US" dirty="0" smtClean="0"/>
              <a:t>(“%y-%m-%d”)</a:t>
            </a:r>
          </a:p>
          <a:p>
            <a:endParaRPr lang="en-US" dirty="0"/>
          </a:p>
          <a:p>
            <a:r>
              <a:rPr lang="en-US" dirty="0" err="1" smtClean="0"/>
              <a:t>Datetime.datetime.today</a:t>
            </a:r>
            <a:r>
              <a:rPr lang="en-US" dirty="0" smtClean="0"/>
              <a:t>().</a:t>
            </a:r>
            <a:r>
              <a:rPr lang="en-US" dirty="0" err="1" smtClean="0"/>
              <a:t>strftime</a:t>
            </a:r>
            <a:r>
              <a:rPr lang="en-US" dirty="0" smtClean="0"/>
              <a:t>(“%Y”)</a:t>
            </a:r>
          </a:p>
          <a:p>
            <a:r>
              <a:rPr lang="en-US" dirty="0" smtClean="0"/>
              <a:t>%B – </a:t>
            </a:r>
            <a:r>
              <a:rPr lang="en-US" dirty="0" err="1" smtClean="0"/>
              <a:t>montth</a:t>
            </a:r>
            <a:r>
              <a:rPr lang="en-US" dirty="0" smtClean="0"/>
              <a:t> of the year</a:t>
            </a:r>
          </a:p>
          <a:p>
            <a:r>
              <a:rPr lang="en-US" dirty="0" smtClean="0"/>
              <a:t>%W - week number of the year</a:t>
            </a:r>
          </a:p>
          <a:p>
            <a:r>
              <a:rPr lang="en-US" dirty="0" smtClean="0"/>
              <a:t>%w – week day of the week</a:t>
            </a:r>
          </a:p>
          <a:p>
            <a:r>
              <a:rPr lang="en-US" dirty="0" smtClean="0"/>
              <a:t>%a  - weekday in words</a:t>
            </a:r>
            <a:endParaRPr lang="en-US" dirty="0"/>
          </a:p>
          <a:p>
            <a:pPr marL="0" indent="0">
              <a:buNone/>
            </a:pPr>
            <a:endParaRPr lang="en-US" dirty="0"/>
          </a:p>
          <a:p>
            <a:endParaRPr lang="en-US" dirty="0"/>
          </a:p>
        </p:txBody>
      </p:sp>
    </p:spTree>
    <p:extLst>
      <p:ext uri="{BB962C8B-B14F-4D97-AF65-F5344CB8AC3E}">
        <p14:creationId xmlns:p14="http://schemas.microsoft.com/office/powerpoint/2010/main" val="845031606"/>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pprint</a:t>
            </a:r>
            <a:endParaRPr lang="en-US" dirty="0"/>
          </a:p>
        </p:txBody>
      </p:sp>
      <p:sp>
        <p:nvSpPr>
          <p:cNvPr id="3" name="Content Placeholder 2"/>
          <p:cNvSpPr>
            <a:spLocks noGrp="1"/>
          </p:cNvSpPr>
          <p:nvPr>
            <p:ph idx="1"/>
          </p:nvPr>
        </p:nvSpPr>
        <p:spPr/>
        <p:txBody>
          <a:bodyPr/>
          <a:lstStyle/>
          <a:p>
            <a:r>
              <a:rPr lang="en-US" dirty="0" smtClean="0"/>
              <a:t>Supports </a:t>
            </a:r>
            <a:r>
              <a:rPr lang="en-US" dirty="0"/>
              <a:t>to </a:t>
            </a:r>
            <a:r>
              <a:rPr lang="en-US" dirty="0" smtClean="0"/>
              <a:t>print </a:t>
            </a:r>
            <a:r>
              <a:rPr lang="en-US" dirty="0"/>
              <a:t>lists, tuples, &amp; dictionaries recursively</a:t>
            </a:r>
            <a:r>
              <a:rPr lang="en-US" dirty="0" smtClean="0"/>
              <a:t>.</a:t>
            </a:r>
          </a:p>
          <a:p>
            <a:r>
              <a:rPr lang="en-US" dirty="0"/>
              <a:t>Very simple, but useful, especially in debugging data structures</a:t>
            </a:r>
            <a:r>
              <a:rPr lang="en-US" dirty="0" smtClean="0"/>
              <a:t>.</a:t>
            </a:r>
          </a:p>
          <a:p>
            <a:endParaRPr lang="en-US" dirty="0"/>
          </a:p>
          <a:p>
            <a:r>
              <a:rPr lang="en-US" dirty="0"/>
              <a:t>f</a:t>
            </a:r>
            <a:r>
              <a:rPr lang="en-US" dirty="0" smtClean="0"/>
              <a:t>rom </a:t>
            </a:r>
            <a:r>
              <a:rPr lang="en-US" dirty="0" err="1" smtClean="0"/>
              <a:t>pprint</a:t>
            </a:r>
            <a:r>
              <a:rPr lang="en-US" dirty="0" smtClean="0"/>
              <a:t> import  </a:t>
            </a:r>
            <a:r>
              <a:rPr lang="en-US" dirty="0" err="1" smtClean="0"/>
              <a:t>pprint</a:t>
            </a:r>
            <a:endParaRPr lang="en-US" dirty="0" smtClean="0"/>
          </a:p>
          <a:p>
            <a:r>
              <a:rPr lang="en-US" dirty="0" err="1"/>
              <a:t>p</a:t>
            </a:r>
            <a:r>
              <a:rPr lang="en-US" dirty="0" err="1" smtClean="0"/>
              <a:t>print</a:t>
            </a:r>
            <a:r>
              <a:rPr lang="en-US" dirty="0" smtClean="0"/>
              <a:t>(data)</a:t>
            </a:r>
          </a:p>
          <a:p>
            <a:endParaRPr lang="en-US" dirty="0"/>
          </a:p>
        </p:txBody>
      </p:sp>
    </p:spTree>
    <p:extLst>
      <p:ext uri="{BB962C8B-B14F-4D97-AF65-F5344CB8AC3E}">
        <p14:creationId xmlns:p14="http://schemas.microsoft.com/office/powerpoint/2010/main" val="719348872"/>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Optparse</a:t>
            </a:r>
            <a:endParaRPr lang="en-US" dirty="0"/>
          </a:p>
        </p:txBody>
      </p:sp>
      <p:sp>
        <p:nvSpPr>
          <p:cNvPr id="3" name="Content Placeholder 2"/>
          <p:cNvSpPr>
            <a:spLocks noGrp="1"/>
          </p:cNvSpPr>
          <p:nvPr>
            <p:ph idx="1"/>
          </p:nvPr>
        </p:nvSpPr>
        <p:spPr/>
        <p:txBody>
          <a:bodyPr>
            <a:normAutofit fontScale="85000" lnSpcReduction="10000"/>
          </a:bodyPr>
          <a:lstStyle/>
          <a:p>
            <a:r>
              <a:rPr lang="en-US" dirty="0"/>
              <a:t>import </a:t>
            </a:r>
            <a:r>
              <a:rPr lang="en-US" dirty="0" err="1"/>
              <a:t>optparse</a:t>
            </a:r>
            <a:endParaRPr lang="en-US" dirty="0"/>
          </a:p>
          <a:p>
            <a:endParaRPr lang="en-US" dirty="0"/>
          </a:p>
          <a:p>
            <a:r>
              <a:rPr lang="en-US" dirty="0"/>
              <a:t>parser=</a:t>
            </a:r>
            <a:r>
              <a:rPr lang="en-US" dirty="0" err="1"/>
              <a:t>optparse.OptionParser</a:t>
            </a:r>
            <a:r>
              <a:rPr lang="en-US" dirty="0"/>
              <a:t>(usage="%</a:t>
            </a:r>
            <a:r>
              <a:rPr lang="en-US" dirty="0" err="1"/>
              <a:t>prog</a:t>
            </a:r>
            <a:r>
              <a:rPr lang="en-US" dirty="0"/>
              <a:t>",</a:t>
            </a:r>
            <a:r>
              <a:rPr lang="en-US" dirty="0" err="1"/>
              <a:t>prog</a:t>
            </a:r>
            <a:r>
              <a:rPr lang="en-US" dirty="0"/>
              <a:t>="test")</a:t>
            </a:r>
          </a:p>
          <a:p>
            <a:r>
              <a:rPr lang="en-US" dirty="0" err="1"/>
              <a:t>parser.add_option</a:t>
            </a:r>
            <a:r>
              <a:rPr lang="en-US" dirty="0"/>
              <a:t>("-</a:t>
            </a:r>
            <a:r>
              <a:rPr lang="en-US" dirty="0" err="1"/>
              <a:t>a",action</a:t>
            </a:r>
            <a:r>
              <a:rPr lang="en-US" dirty="0"/>
              <a:t>="</a:t>
            </a:r>
            <a:r>
              <a:rPr lang="en-US" dirty="0" err="1"/>
              <a:t>store_true",default</a:t>
            </a:r>
            <a:r>
              <a:rPr lang="en-US" dirty="0"/>
              <a:t>=False)</a:t>
            </a:r>
          </a:p>
          <a:p>
            <a:r>
              <a:rPr lang="en-US" dirty="0" err="1"/>
              <a:t>parser.add_option</a:t>
            </a:r>
            <a:r>
              <a:rPr lang="en-US" dirty="0"/>
              <a:t>("-</a:t>
            </a:r>
            <a:r>
              <a:rPr lang="en-US" dirty="0" err="1"/>
              <a:t>b",action</a:t>
            </a:r>
            <a:r>
              <a:rPr lang="en-US" dirty="0"/>
              <a:t>="store",</a:t>
            </a:r>
            <a:r>
              <a:rPr lang="en-US" dirty="0" err="1"/>
              <a:t>dest</a:t>
            </a:r>
            <a:r>
              <a:rPr lang="en-US" dirty="0"/>
              <a:t>="b")</a:t>
            </a:r>
          </a:p>
          <a:p>
            <a:r>
              <a:rPr lang="en-US" dirty="0" err="1"/>
              <a:t>parser.add_option</a:t>
            </a:r>
            <a:r>
              <a:rPr lang="en-US" dirty="0"/>
              <a:t>("--</a:t>
            </a:r>
            <a:r>
              <a:rPr lang="en-US" dirty="0" err="1"/>
              <a:t>noargs</a:t>
            </a:r>
            <a:r>
              <a:rPr lang="en-US" dirty="0"/>
              <a:t>",action="store",</a:t>
            </a:r>
            <a:r>
              <a:rPr lang="en-US" dirty="0" err="1"/>
              <a:t>dest</a:t>
            </a:r>
            <a:r>
              <a:rPr lang="en-US" dirty="0"/>
              <a:t>="</a:t>
            </a:r>
            <a:r>
              <a:rPr lang="en-US" dirty="0" err="1"/>
              <a:t>c",type</a:t>
            </a:r>
            <a:r>
              <a:rPr lang="en-US" dirty="0"/>
              <a:t>="</a:t>
            </a:r>
            <a:r>
              <a:rPr lang="en-US" dirty="0" err="1"/>
              <a:t>int</a:t>
            </a:r>
            <a:r>
              <a:rPr lang="en-US" dirty="0"/>
              <a:t>")</a:t>
            </a:r>
          </a:p>
          <a:p>
            <a:r>
              <a:rPr lang="en-US" dirty="0" err="1"/>
              <a:t>parser.set_defaults</a:t>
            </a:r>
            <a:r>
              <a:rPr lang="en-US" dirty="0"/>
              <a:t>(b="default value")</a:t>
            </a:r>
          </a:p>
          <a:p>
            <a:r>
              <a:rPr lang="en-US" dirty="0" err="1"/>
              <a:t>opts,rem</a:t>
            </a:r>
            <a:r>
              <a:rPr lang="en-US" dirty="0"/>
              <a:t> = </a:t>
            </a:r>
            <a:r>
              <a:rPr lang="en-US" dirty="0" err="1"/>
              <a:t>parser.parse_args</a:t>
            </a:r>
            <a:r>
              <a:rPr lang="en-US" dirty="0"/>
              <a:t>()</a:t>
            </a:r>
          </a:p>
          <a:p>
            <a:endParaRPr lang="en-US" dirty="0"/>
          </a:p>
          <a:p>
            <a:r>
              <a:rPr lang="en-US" dirty="0"/>
              <a:t>print </a:t>
            </a:r>
            <a:r>
              <a:rPr lang="en-US" dirty="0" err="1"/>
              <a:t>opts.a</a:t>
            </a:r>
            <a:endParaRPr lang="en-US" dirty="0"/>
          </a:p>
          <a:p>
            <a:r>
              <a:rPr lang="en-US" dirty="0"/>
              <a:t>print </a:t>
            </a:r>
            <a:r>
              <a:rPr lang="en-US" dirty="0" err="1"/>
              <a:t>opts.b</a:t>
            </a:r>
            <a:endParaRPr lang="en-US" dirty="0"/>
          </a:p>
          <a:p>
            <a:r>
              <a:rPr lang="en-US" dirty="0"/>
              <a:t>print </a:t>
            </a:r>
            <a:r>
              <a:rPr lang="en-US" dirty="0" err="1"/>
              <a:t>opts.c</a:t>
            </a:r>
            <a:endParaRPr lang="en-US" dirty="0"/>
          </a:p>
          <a:p>
            <a:r>
              <a:rPr lang="en-US" dirty="0"/>
              <a:t>print rem</a:t>
            </a:r>
          </a:p>
        </p:txBody>
      </p:sp>
    </p:spTree>
    <p:extLst>
      <p:ext uri="{BB962C8B-B14F-4D97-AF65-F5344CB8AC3E}">
        <p14:creationId xmlns:p14="http://schemas.microsoft.com/office/powerpoint/2010/main" val="573888108"/>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Logger</a:t>
            </a:r>
            <a:endParaRPr lang="en-US" dirty="0"/>
          </a:p>
        </p:txBody>
      </p:sp>
      <p:sp>
        <p:nvSpPr>
          <p:cNvPr id="3" name="Content Placeholder 2"/>
          <p:cNvSpPr>
            <a:spLocks noGrp="1"/>
          </p:cNvSpPr>
          <p:nvPr>
            <p:ph idx="1"/>
          </p:nvPr>
        </p:nvSpPr>
        <p:spPr/>
        <p:txBody>
          <a:bodyPr>
            <a:normAutofit lnSpcReduction="10000"/>
          </a:bodyPr>
          <a:lstStyle/>
          <a:p>
            <a:endParaRPr lang="en-US" dirty="0" smtClean="0"/>
          </a:p>
          <a:p>
            <a:r>
              <a:rPr lang="en-US" dirty="0"/>
              <a:t>T</a:t>
            </a:r>
            <a:r>
              <a:rPr lang="en-US" dirty="0" smtClean="0"/>
              <a:t>racking </a:t>
            </a:r>
            <a:r>
              <a:rPr lang="en-US" dirty="0"/>
              <a:t>events that happen when some software runs. </a:t>
            </a:r>
            <a:endParaRPr lang="en-US" dirty="0" smtClean="0"/>
          </a:p>
          <a:p>
            <a:r>
              <a:rPr lang="en-US" dirty="0"/>
              <a:t>D</a:t>
            </a:r>
            <a:r>
              <a:rPr lang="en-US" dirty="0" smtClean="0"/>
              <a:t>eveloper </a:t>
            </a:r>
            <a:r>
              <a:rPr lang="en-US" dirty="0"/>
              <a:t>adds logging calls to their code to indicate that certain events have occurred. </a:t>
            </a:r>
            <a:endParaRPr lang="en-US" dirty="0" smtClean="0"/>
          </a:p>
          <a:p>
            <a:r>
              <a:rPr lang="en-US" dirty="0" smtClean="0"/>
              <a:t>An </a:t>
            </a:r>
            <a:r>
              <a:rPr lang="en-US" dirty="0"/>
              <a:t>event is described by a descriptive message which can optionally contain variable data (i.e. data that is potentially different for each occurrence of the event). </a:t>
            </a:r>
            <a:endParaRPr lang="en-US" dirty="0" smtClean="0"/>
          </a:p>
          <a:p>
            <a:r>
              <a:rPr lang="en-US" dirty="0" smtClean="0"/>
              <a:t>Events </a:t>
            </a:r>
            <a:r>
              <a:rPr lang="en-US" dirty="0"/>
              <a:t>also have an importance which the developer ascribes to the event; the importance can also be called the </a:t>
            </a:r>
            <a:r>
              <a:rPr lang="en-US" i="1" dirty="0"/>
              <a:t>level</a:t>
            </a:r>
            <a:r>
              <a:rPr lang="en-US" dirty="0"/>
              <a:t> or </a:t>
            </a:r>
            <a:r>
              <a:rPr lang="en-US" i="1" dirty="0"/>
              <a:t>severity</a:t>
            </a:r>
            <a:r>
              <a:rPr lang="en-US" dirty="0"/>
              <a:t>.</a:t>
            </a:r>
          </a:p>
        </p:txBody>
      </p:sp>
    </p:spTree>
    <p:extLst>
      <p:ext uri="{BB962C8B-B14F-4D97-AF65-F5344CB8AC3E}">
        <p14:creationId xmlns:p14="http://schemas.microsoft.com/office/powerpoint/2010/main" val="2043668327"/>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Verbosity </a:t>
            </a:r>
            <a:r>
              <a:rPr lang="en-US" dirty="0" smtClean="0">
                <a:effectLst>
                  <a:outerShdw blurRad="38100" dist="38100" dir="2700000" algn="tl">
                    <a:srgbClr val="000000">
                      <a:alpha val="43137"/>
                    </a:srgbClr>
                  </a:outerShdw>
                </a:effectLst>
              </a:rPr>
              <a:t>Levels</a:t>
            </a:r>
            <a:endParaRPr lang="en-US" dirty="0">
              <a:effectLst>
                <a:outerShdw blurRad="38100" dist="38100" dir="2700000" algn="tl">
                  <a:srgbClr val="000000">
                    <a:alpha val="43137"/>
                  </a:srgbClr>
                </a:outerShdw>
              </a:effectLst>
            </a:endParaRPr>
          </a:p>
        </p:txBody>
      </p:sp>
      <p:sp>
        <p:nvSpPr>
          <p:cNvPr id="5" name="TextBox 4"/>
          <p:cNvSpPr txBox="1"/>
          <p:nvPr/>
        </p:nvSpPr>
        <p:spPr>
          <a:xfrm>
            <a:off x="533400" y="1905000"/>
            <a:ext cx="8153400" cy="3785652"/>
          </a:xfrm>
          <a:prstGeom prst="rect">
            <a:avLst/>
          </a:prstGeom>
          <a:noFill/>
        </p:spPr>
        <p:txBody>
          <a:bodyPr wrap="square" rtlCol="0">
            <a:spAutoFit/>
          </a:bodyPr>
          <a:lstStyle/>
          <a:p>
            <a:pPr marL="342900" indent="-342900">
              <a:buFont typeface="Arial" pitchFamily="34" charset="0"/>
              <a:buChar char="•"/>
            </a:pPr>
            <a:r>
              <a:rPr lang="en-US" sz="2400" dirty="0">
                <a:solidFill>
                  <a:schemeClr val="bg1">
                    <a:lumMod val="50000"/>
                  </a:schemeClr>
                </a:solidFill>
                <a:latin typeface="+mj-lt"/>
              </a:rPr>
              <a:t>The logger, handler, and log message call each specify a level. </a:t>
            </a:r>
            <a:endParaRPr lang="en-US" sz="2400" dirty="0" smtClean="0">
              <a:solidFill>
                <a:schemeClr val="bg1">
                  <a:lumMod val="50000"/>
                </a:schemeClr>
              </a:solidFill>
              <a:latin typeface="+mj-lt"/>
            </a:endParaRPr>
          </a:p>
          <a:p>
            <a:pPr marL="342900" indent="-342900">
              <a:buFont typeface="Arial" pitchFamily="34" charset="0"/>
              <a:buChar char="•"/>
            </a:pPr>
            <a:r>
              <a:rPr lang="en-US" sz="2400" dirty="0" smtClean="0">
                <a:solidFill>
                  <a:schemeClr val="bg1">
                    <a:lumMod val="50000"/>
                  </a:schemeClr>
                </a:solidFill>
                <a:latin typeface="+mj-lt"/>
              </a:rPr>
              <a:t>The </a:t>
            </a:r>
            <a:r>
              <a:rPr lang="en-US" sz="2400" dirty="0">
                <a:solidFill>
                  <a:schemeClr val="bg1">
                    <a:lumMod val="50000"/>
                  </a:schemeClr>
                </a:solidFill>
                <a:latin typeface="+mj-lt"/>
              </a:rPr>
              <a:t>log message is only emitted if the handler and logger are configured to emit messages of that level or </a:t>
            </a:r>
            <a:r>
              <a:rPr lang="en-US" sz="2400" dirty="0" smtClean="0">
                <a:solidFill>
                  <a:schemeClr val="bg1">
                    <a:lumMod val="50000"/>
                  </a:schemeClr>
                </a:solidFill>
                <a:latin typeface="+mj-lt"/>
              </a:rPr>
              <a:t>higher.</a:t>
            </a:r>
          </a:p>
          <a:p>
            <a:pPr marL="342900" indent="-342900">
              <a:buFont typeface="Arial" pitchFamily="34" charset="0"/>
              <a:buChar char="•"/>
            </a:pPr>
            <a:r>
              <a:rPr lang="en-US" sz="2400" dirty="0" smtClean="0">
                <a:solidFill>
                  <a:schemeClr val="bg1">
                    <a:lumMod val="50000"/>
                  </a:schemeClr>
                </a:solidFill>
                <a:latin typeface="+mj-lt"/>
              </a:rPr>
              <a:t>if </a:t>
            </a:r>
            <a:r>
              <a:rPr lang="en-US" sz="2400" dirty="0">
                <a:solidFill>
                  <a:schemeClr val="bg1">
                    <a:lumMod val="50000"/>
                  </a:schemeClr>
                </a:solidFill>
                <a:latin typeface="+mj-lt"/>
              </a:rPr>
              <a:t>a message is CRITICAL, and the logger is set to ERROR, the message is emitted (50 &gt; 40). </a:t>
            </a:r>
            <a:endParaRPr lang="en-US" sz="2400" dirty="0" smtClean="0">
              <a:solidFill>
                <a:schemeClr val="bg1">
                  <a:lumMod val="50000"/>
                </a:schemeClr>
              </a:solidFill>
              <a:latin typeface="+mj-lt"/>
            </a:endParaRPr>
          </a:p>
          <a:p>
            <a:pPr marL="342900" indent="-342900">
              <a:buFont typeface="Arial" pitchFamily="34" charset="0"/>
              <a:buChar char="•"/>
            </a:pPr>
            <a:r>
              <a:rPr lang="en-US" sz="2400" dirty="0" smtClean="0">
                <a:solidFill>
                  <a:schemeClr val="bg1">
                    <a:lumMod val="50000"/>
                  </a:schemeClr>
                </a:solidFill>
                <a:latin typeface="+mj-lt"/>
              </a:rPr>
              <a:t>If </a:t>
            </a:r>
            <a:r>
              <a:rPr lang="en-US" sz="2400" dirty="0">
                <a:solidFill>
                  <a:schemeClr val="bg1">
                    <a:lumMod val="50000"/>
                  </a:schemeClr>
                </a:solidFill>
                <a:latin typeface="+mj-lt"/>
              </a:rPr>
              <a:t>a message is a WARNING, and the logger is set to produce </a:t>
            </a:r>
            <a:r>
              <a:rPr lang="en-US" sz="2400" dirty="0" smtClean="0">
                <a:solidFill>
                  <a:schemeClr val="bg1">
                    <a:lumMod val="50000"/>
                  </a:schemeClr>
                </a:solidFill>
                <a:latin typeface="+mj-lt"/>
              </a:rPr>
              <a:t>only messages </a:t>
            </a:r>
            <a:r>
              <a:rPr lang="en-US" sz="2400" dirty="0">
                <a:solidFill>
                  <a:schemeClr val="bg1">
                    <a:lumMod val="50000"/>
                  </a:schemeClr>
                </a:solidFill>
                <a:latin typeface="+mj-lt"/>
              </a:rPr>
              <a:t>set to ERROR, the message is not emitted (30 &lt; 40).</a:t>
            </a:r>
          </a:p>
        </p:txBody>
      </p:sp>
    </p:spTree>
    <p:extLst>
      <p:ext uri="{BB962C8B-B14F-4D97-AF65-F5344CB8AC3E}">
        <p14:creationId xmlns:p14="http://schemas.microsoft.com/office/powerpoint/2010/main" val="1365789970"/>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Levels</a:t>
            </a:r>
            <a:endParaRPr lang="en-US" dirty="0"/>
          </a:p>
        </p:txBody>
      </p:sp>
      <p:sp>
        <p:nvSpPr>
          <p:cNvPr id="3" name="Content Placeholder 2"/>
          <p:cNvSpPr>
            <a:spLocks noGrp="1"/>
          </p:cNvSpPr>
          <p:nvPr>
            <p:ph idx="1"/>
          </p:nvPr>
        </p:nvSpPr>
        <p:spPr/>
        <p:txBody>
          <a:bodyPr/>
          <a:lstStyle/>
          <a:p>
            <a:endParaRPr lang="en-US"/>
          </a:p>
        </p:txBody>
      </p:sp>
      <p:graphicFrame>
        <p:nvGraphicFramePr>
          <p:cNvPr id="4" name="Content Placeholder 3"/>
          <p:cNvGraphicFramePr>
            <a:graphicFrameLocks/>
          </p:cNvGraphicFramePr>
          <p:nvPr>
            <p:extLst>
              <p:ext uri="{D42A27DB-BD31-4B8C-83A1-F6EECF244321}">
                <p14:modId xmlns:p14="http://schemas.microsoft.com/office/powerpoint/2010/main" val="2726365364"/>
              </p:ext>
            </p:extLst>
          </p:nvPr>
        </p:nvGraphicFramePr>
        <p:xfrm>
          <a:off x="3048000" y="2514600"/>
          <a:ext cx="3200399" cy="2551476"/>
        </p:xfrm>
        <a:graphic>
          <a:graphicData uri="http://schemas.openxmlformats.org/drawingml/2006/table">
            <a:tbl>
              <a:tblPr>
                <a:tableStyleId>{3C2FFA5D-87B4-456A-9821-1D502468CF0F}</a:tableStyleId>
              </a:tblPr>
              <a:tblGrid>
                <a:gridCol w="1454726"/>
                <a:gridCol w="1745673"/>
              </a:tblGrid>
              <a:tr h="361111">
                <a:tc>
                  <a:txBody>
                    <a:bodyPr/>
                    <a:lstStyle/>
                    <a:p>
                      <a:pPr algn="l"/>
                      <a:r>
                        <a:rPr lang="en-US" sz="2400" b="1" dirty="0">
                          <a:effectLst/>
                        </a:rPr>
                        <a:t>Level</a:t>
                      </a:r>
                    </a:p>
                  </a:txBody>
                  <a:tcPr marL="76200" marR="76200" marT="9525" marB="9525" anchor="ctr"/>
                </a:tc>
                <a:tc>
                  <a:txBody>
                    <a:bodyPr/>
                    <a:lstStyle/>
                    <a:p>
                      <a:pPr algn="l"/>
                      <a:r>
                        <a:rPr lang="en-US" sz="2400" b="1" dirty="0">
                          <a:effectLst/>
                        </a:rPr>
                        <a:t>Value</a:t>
                      </a:r>
                    </a:p>
                  </a:txBody>
                  <a:tcPr marL="76200" marR="76200" marT="9525" marB="9525" anchor="ctr"/>
                </a:tc>
              </a:tr>
              <a:tr h="361111">
                <a:tc>
                  <a:txBody>
                    <a:bodyPr/>
                    <a:lstStyle/>
                    <a:p>
                      <a:r>
                        <a:rPr lang="en-US" dirty="0">
                          <a:effectLst/>
                        </a:rPr>
                        <a:t>CRITICAL</a:t>
                      </a:r>
                    </a:p>
                  </a:txBody>
                  <a:tcPr marL="76200" marR="76200" marT="9525" marB="9525" anchor="ctr"/>
                </a:tc>
                <a:tc>
                  <a:txBody>
                    <a:bodyPr/>
                    <a:lstStyle/>
                    <a:p>
                      <a:r>
                        <a:rPr lang="en-US">
                          <a:effectLst/>
                        </a:rPr>
                        <a:t>50</a:t>
                      </a:r>
                    </a:p>
                  </a:txBody>
                  <a:tcPr marL="76200" marR="76200" marT="9525" marB="9525" anchor="ctr"/>
                </a:tc>
              </a:tr>
              <a:tr h="361111">
                <a:tc>
                  <a:txBody>
                    <a:bodyPr/>
                    <a:lstStyle/>
                    <a:p>
                      <a:r>
                        <a:rPr lang="en-US" dirty="0">
                          <a:effectLst/>
                        </a:rPr>
                        <a:t>ERROR</a:t>
                      </a:r>
                    </a:p>
                  </a:txBody>
                  <a:tcPr marL="76200" marR="76200" marT="9525" marB="9525" anchor="ctr"/>
                </a:tc>
                <a:tc>
                  <a:txBody>
                    <a:bodyPr/>
                    <a:lstStyle/>
                    <a:p>
                      <a:r>
                        <a:rPr lang="en-US" dirty="0">
                          <a:effectLst/>
                        </a:rPr>
                        <a:t>40</a:t>
                      </a:r>
                    </a:p>
                  </a:txBody>
                  <a:tcPr marL="76200" marR="76200" marT="9525" marB="9525" anchor="ctr"/>
                </a:tc>
              </a:tr>
              <a:tr h="361111">
                <a:tc>
                  <a:txBody>
                    <a:bodyPr/>
                    <a:lstStyle/>
                    <a:p>
                      <a:r>
                        <a:rPr lang="en-US" dirty="0">
                          <a:effectLst/>
                        </a:rPr>
                        <a:t>WARNING</a:t>
                      </a:r>
                    </a:p>
                  </a:txBody>
                  <a:tcPr marL="76200" marR="76200" marT="9525" marB="9525" anchor="ctr"/>
                </a:tc>
                <a:tc>
                  <a:txBody>
                    <a:bodyPr/>
                    <a:lstStyle/>
                    <a:p>
                      <a:r>
                        <a:rPr lang="en-US">
                          <a:effectLst/>
                        </a:rPr>
                        <a:t>30</a:t>
                      </a:r>
                    </a:p>
                  </a:txBody>
                  <a:tcPr marL="76200" marR="76200" marT="9525" marB="9525" anchor="ctr"/>
                </a:tc>
              </a:tr>
              <a:tr h="361111">
                <a:tc>
                  <a:txBody>
                    <a:bodyPr/>
                    <a:lstStyle/>
                    <a:p>
                      <a:r>
                        <a:rPr lang="en-US" dirty="0">
                          <a:effectLst/>
                        </a:rPr>
                        <a:t>INFO</a:t>
                      </a:r>
                    </a:p>
                  </a:txBody>
                  <a:tcPr marL="76200" marR="76200" marT="9525" marB="9525" anchor="ctr"/>
                </a:tc>
                <a:tc>
                  <a:txBody>
                    <a:bodyPr/>
                    <a:lstStyle/>
                    <a:p>
                      <a:r>
                        <a:rPr lang="en-US">
                          <a:effectLst/>
                        </a:rPr>
                        <a:t>20</a:t>
                      </a:r>
                    </a:p>
                  </a:txBody>
                  <a:tcPr marL="76200" marR="76200" marT="9525" marB="9525" anchor="ctr"/>
                </a:tc>
              </a:tr>
              <a:tr h="361111">
                <a:tc>
                  <a:txBody>
                    <a:bodyPr/>
                    <a:lstStyle/>
                    <a:p>
                      <a:r>
                        <a:rPr lang="en-US" dirty="0">
                          <a:effectLst/>
                        </a:rPr>
                        <a:t>DEBUG</a:t>
                      </a:r>
                    </a:p>
                  </a:txBody>
                  <a:tcPr marL="76200" marR="76200" marT="9525" marB="9525" anchor="ctr"/>
                </a:tc>
                <a:tc>
                  <a:txBody>
                    <a:bodyPr/>
                    <a:lstStyle/>
                    <a:p>
                      <a:r>
                        <a:rPr lang="en-US">
                          <a:effectLst/>
                        </a:rPr>
                        <a:t>10</a:t>
                      </a:r>
                    </a:p>
                  </a:txBody>
                  <a:tcPr marL="76200" marR="76200" marT="9525" marB="9525" anchor="ctr"/>
                </a:tc>
              </a:tr>
              <a:tr h="361111">
                <a:tc>
                  <a:txBody>
                    <a:bodyPr/>
                    <a:lstStyle/>
                    <a:p>
                      <a:r>
                        <a:rPr lang="en-US" dirty="0">
                          <a:effectLst/>
                        </a:rPr>
                        <a:t>UNSET</a:t>
                      </a:r>
                    </a:p>
                  </a:txBody>
                  <a:tcPr marL="76200" marR="76200" marT="9525" marB="9525" anchor="ctr"/>
                </a:tc>
                <a:tc>
                  <a:txBody>
                    <a:bodyPr/>
                    <a:lstStyle/>
                    <a:p>
                      <a:r>
                        <a:rPr lang="en-US" dirty="0">
                          <a:effectLst/>
                        </a:rPr>
                        <a:t>0</a:t>
                      </a:r>
                    </a:p>
                  </a:txBody>
                  <a:tcPr marL="76200" marR="76200" marT="9525" marB="9525" anchor="ctr"/>
                </a:tc>
              </a:tr>
            </a:tbl>
          </a:graphicData>
        </a:graphic>
      </p:graphicFrame>
    </p:spTree>
    <p:extLst>
      <p:ext uri="{BB962C8B-B14F-4D97-AF65-F5344CB8AC3E}">
        <p14:creationId xmlns:p14="http://schemas.microsoft.com/office/powerpoint/2010/main" val="1882671125"/>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Logger-2</a:t>
            </a:r>
            <a:endParaRPr lang="en-US" dirty="0"/>
          </a:p>
        </p:txBody>
      </p:sp>
      <p:sp>
        <p:nvSpPr>
          <p:cNvPr id="3" name="Content Placeholder 2"/>
          <p:cNvSpPr>
            <a:spLocks noGrp="1"/>
          </p:cNvSpPr>
          <p:nvPr>
            <p:ph idx="1"/>
          </p:nvPr>
        </p:nvSpPr>
        <p:spPr/>
        <p:txBody>
          <a:bodyPr>
            <a:normAutofit fontScale="92500" lnSpcReduction="10000"/>
          </a:bodyPr>
          <a:lstStyle/>
          <a:p>
            <a:endParaRPr lang="en-US" dirty="0" smtClean="0"/>
          </a:p>
          <a:p>
            <a:r>
              <a:rPr lang="en-US" dirty="0" smtClean="0">
                <a:hlinkClick r:id="rId3" tooltip="logging.debug"/>
              </a:rPr>
              <a:t>debug</a:t>
            </a:r>
            <a:r>
              <a:rPr lang="en-US" dirty="0">
                <a:hlinkClick r:id="rId3" tooltip="logging.debug"/>
              </a:rPr>
              <a:t>()</a:t>
            </a:r>
            <a:r>
              <a:rPr lang="en-US" dirty="0"/>
              <a:t>, </a:t>
            </a:r>
            <a:r>
              <a:rPr lang="en-US" dirty="0">
                <a:hlinkClick r:id="rId4" tooltip="logging.info"/>
              </a:rPr>
              <a:t>info()</a:t>
            </a:r>
            <a:r>
              <a:rPr lang="en-US" dirty="0"/>
              <a:t>, </a:t>
            </a:r>
            <a:r>
              <a:rPr lang="en-US" dirty="0">
                <a:hlinkClick r:id="rId5" tooltip="logging.warning"/>
              </a:rPr>
              <a:t>warning()</a:t>
            </a:r>
            <a:r>
              <a:rPr lang="en-US" dirty="0"/>
              <a:t>, </a:t>
            </a:r>
            <a:r>
              <a:rPr lang="en-US" dirty="0">
                <a:hlinkClick r:id="rId6" tooltip="logging.error"/>
              </a:rPr>
              <a:t>error()</a:t>
            </a:r>
            <a:r>
              <a:rPr lang="en-US" dirty="0"/>
              <a:t> and </a:t>
            </a:r>
            <a:r>
              <a:rPr lang="en-US" dirty="0">
                <a:hlinkClick r:id="rId7" tooltip="logging.critical"/>
              </a:rPr>
              <a:t>critical</a:t>
            </a:r>
            <a:r>
              <a:rPr lang="en-US" dirty="0" smtClean="0">
                <a:hlinkClick r:id="rId7" tooltip="logging.critical"/>
              </a:rPr>
              <a:t>()</a:t>
            </a:r>
            <a:endParaRPr lang="en-US" dirty="0" smtClean="0"/>
          </a:p>
          <a:p>
            <a:endParaRPr lang="en-US" dirty="0"/>
          </a:p>
          <a:p>
            <a:r>
              <a:rPr lang="en-US" dirty="0"/>
              <a:t>i</a:t>
            </a:r>
            <a:r>
              <a:rPr lang="en-US" dirty="0" smtClean="0"/>
              <a:t>mport  logging</a:t>
            </a:r>
            <a:endParaRPr lang="en-US" dirty="0"/>
          </a:p>
          <a:p>
            <a:r>
              <a:rPr lang="en-US" dirty="0" err="1"/>
              <a:t>l</a:t>
            </a:r>
            <a:r>
              <a:rPr lang="en-US" dirty="0" err="1" smtClean="0"/>
              <a:t>ogging.warning</a:t>
            </a:r>
            <a:r>
              <a:rPr lang="en-US" dirty="0" smtClean="0"/>
              <a:t>(“watch out”)</a:t>
            </a:r>
          </a:p>
          <a:p>
            <a:endParaRPr lang="en-US" dirty="0"/>
          </a:p>
          <a:p>
            <a:r>
              <a:rPr lang="en-US" dirty="0"/>
              <a:t>import logging </a:t>
            </a:r>
            <a:r>
              <a:rPr lang="en-US" dirty="0" err="1"/>
              <a:t>logging.basicConfig</a:t>
            </a:r>
            <a:r>
              <a:rPr lang="en-US" dirty="0"/>
              <a:t>(filename='</a:t>
            </a:r>
            <a:r>
              <a:rPr lang="en-US" dirty="0" err="1"/>
              <a:t>example.log',level</a:t>
            </a:r>
            <a:r>
              <a:rPr lang="en-US" dirty="0"/>
              <a:t>=</a:t>
            </a:r>
            <a:r>
              <a:rPr lang="en-US" dirty="0" err="1"/>
              <a:t>logging.DEBUG</a:t>
            </a:r>
            <a:r>
              <a:rPr lang="en-US" dirty="0"/>
              <a:t>) </a:t>
            </a:r>
            <a:endParaRPr lang="en-US" dirty="0" smtClean="0"/>
          </a:p>
          <a:p>
            <a:r>
              <a:rPr lang="en-US" dirty="0" err="1" smtClean="0"/>
              <a:t>logging.debug</a:t>
            </a:r>
            <a:r>
              <a:rPr lang="en-US" dirty="0"/>
              <a:t>('This message should go to the log file') logging.info('So should this') </a:t>
            </a:r>
            <a:endParaRPr lang="en-US" dirty="0" smtClean="0"/>
          </a:p>
          <a:p>
            <a:r>
              <a:rPr lang="en-US" dirty="0" err="1" smtClean="0"/>
              <a:t>logging.warning</a:t>
            </a:r>
            <a:r>
              <a:rPr lang="en-US" dirty="0"/>
              <a:t>('And this, too')</a:t>
            </a:r>
            <a:endParaRPr lang="en-US" dirty="0" smtClean="0"/>
          </a:p>
          <a:p>
            <a:endParaRPr lang="en-US" dirty="0" smtClean="0"/>
          </a:p>
          <a:p>
            <a:endParaRPr lang="en-US" dirty="0" smtClean="0"/>
          </a:p>
        </p:txBody>
      </p:sp>
    </p:spTree>
    <p:extLst>
      <p:ext uri="{BB962C8B-B14F-4D97-AF65-F5344CB8AC3E}">
        <p14:creationId xmlns:p14="http://schemas.microsoft.com/office/powerpoint/2010/main" val="3381592750"/>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Logger-3</a:t>
            </a:r>
            <a:endParaRPr lang="en-US" dirty="0"/>
          </a:p>
        </p:txBody>
      </p:sp>
      <p:sp>
        <p:nvSpPr>
          <p:cNvPr id="3" name="Content Placeholder 2"/>
          <p:cNvSpPr>
            <a:spLocks noGrp="1"/>
          </p:cNvSpPr>
          <p:nvPr>
            <p:ph idx="1"/>
          </p:nvPr>
        </p:nvSpPr>
        <p:spPr/>
        <p:txBody>
          <a:bodyPr>
            <a:normAutofit/>
          </a:bodyPr>
          <a:lstStyle/>
          <a:p>
            <a:r>
              <a:rPr lang="en-US" sz="2000" dirty="0" smtClean="0"/>
              <a:t>import </a:t>
            </a:r>
            <a:r>
              <a:rPr lang="en-US" sz="2000" dirty="0"/>
              <a:t>logging </a:t>
            </a:r>
            <a:endParaRPr lang="en-US" sz="2000" dirty="0" smtClean="0"/>
          </a:p>
          <a:p>
            <a:r>
              <a:rPr lang="en-US" sz="2000" dirty="0" smtClean="0"/>
              <a:t>import </a:t>
            </a:r>
            <a:r>
              <a:rPr lang="en-US" sz="2000" dirty="0" err="1"/>
              <a:t>mylib</a:t>
            </a:r>
            <a:r>
              <a:rPr lang="en-US" sz="2000" dirty="0"/>
              <a:t> </a:t>
            </a:r>
            <a:endParaRPr lang="en-US" sz="2000" dirty="0" smtClean="0"/>
          </a:p>
          <a:p>
            <a:pPr marL="0" indent="0">
              <a:buNone/>
            </a:pPr>
            <a:r>
              <a:rPr lang="en-US" sz="2000" dirty="0"/>
              <a:t> </a:t>
            </a:r>
            <a:endParaRPr lang="en-US" sz="2000" dirty="0" smtClean="0"/>
          </a:p>
          <a:p>
            <a:r>
              <a:rPr lang="en-US" sz="2000" dirty="0" err="1" smtClean="0"/>
              <a:t>def</a:t>
            </a:r>
            <a:r>
              <a:rPr lang="en-US" sz="2000" dirty="0" smtClean="0"/>
              <a:t> </a:t>
            </a:r>
            <a:r>
              <a:rPr lang="en-US" sz="2000" dirty="0"/>
              <a:t>main(): </a:t>
            </a:r>
            <a:r>
              <a:rPr lang="en-US" sz="2000" dirty="0" smtClean="0"/>
              <a:t>  </a:t>
            </a:r>
          </a:p>
          <a:p>
            <a:r>
              <a:rPr lang="en-US" sz="2000" dirty="0" smtClean="0"/>
              <a:t> </a:t>
            </a:r>
            <a:r>
              <a:rPr lang="en-US" sz="2000" dirty="0" err="1" smtClean="0"/>
              <a:t>logging.basicConfig</a:t>
            </a:r>
            <a:r>
              <a:rPr lang="en-US" sz="2000" dirty="0" smtClean="0"/>
              <a:t>(filename</a:t>
            </a:r>
            <a:r>
              <a:rPr lang="en-US" sz="2000" dirty="0"/>
              <a:t>=</a:t>
            </a:r>
            <a:r>
              <a:rPr lang="en-US" sz="2000" dirty="0" smtClean="0"/>
              <a:t>'app.log</a:t>
            </a:r>
            <a:r>
              <a:rPr lang="en-US" sz="2000" dirty="0"/>
              <a:t>', level=logging.INFO) </a:t>
            </a:r>
            <a:endParaRPr lang="en-US" sz="2000" dirty="0" smtClean="0"/>
          </a:p>
          <a:p>
            <a:r>
              <a:rPr lang="en-US" sz="2000" dirty="0" smtClean="0"/>
              <a:t> logging.info</a:t>
            </a:r>
            <a:r>
              <a:rPr lang="en-US" sz="2000" dirty="0"/>
              <a:t>('Started') </a:t>
            </a:r>
            <a:endParaRPr lang="en-US" sz="2000" dirty="0" smtClean="0"/>
          </a:p>
          <a:p>
            <a:r>
              <a:rPr lang="en-US" sz="2000" dirty="0" smtClean="0"/>
              <a:t> </a:t>
            </a:r>
            <a:r>
              <a:rPr lang="en-US" sz="2000" dirty="0" err="1" smtClean="0"/>
              <a:t>mylib.do_something</a:t>
            </a:r>
            <a:r>
              <a:rPr lang="en-US" sz="2000" dirty="0"/>
              <a:t>() </a:t>
            </a:r>
            <a:endParaRPr lang="en-US" sz="2000" dirty="0" smtClean="0"/>
          </a:p>
          <a:p>
            <a:r>
              <a:rPr lang="en-US" sz="2000" dirty="0" smtClean="0"/>
              <a:t> logging.info</a:t>
            </a:r>
            <a:r>
              <a:rPr lang="en-US" sz="2000" dirty="0"/>
              <a:t>('Finished') </a:t>
            </a:r>
            <a:endParaRPr lang="en-US" sz="2000" dirty="0" smtClean="0"/>
          </a:p>
          <a:p>
            <a:endParaRPr lang="en-US" sz="2000" dirty="0" smtClean="0"/>
          </a:p>
          <a:p>
            <a:r>
              <a:rPr lang="en-US" sz="2000" dirty="0" smtClean="0"/>
              <a:t>if __name__ == '__main__': </a:t>
            </a:r>
          </a:p>
          <a:p>
            <a:r>
              <a:rPr lang="en-US" sz="2000" dirty="0"/>
              <a:t> </a:t>
            </a:r>
            <a:r>
              <a:rPr lang="en-US" sz="2000" dirty="0" smtClean="0"/>
              <a:t>   main()</a:t>
            </a:r>
            <a:endParaRPr lang="en-US" sz="2000" dirty="0"/>
          </a:p>
        </p:txBody>
      </p:sp>
      <p:sp>
        <p:nvSpPr>
          <p:cNvPr id="5" name="TextBox 4"/>
          <p:cNvSpPr txBox="1"/>
          <p:nvPr/>
        </p:nvSpPr>
        <p:spPr>
          <a:xfrm>
            <a:off x="4800600" y="1676400"/>
            <a:ext cx="4495800" cy="1323439"/>
          </a:xfrm>
          <a:prstGeom prst="rect">
            <a:avLst/>
          </a:prstGeom>
          <a:noFill/>
        </p:spPr>
        <p:txBody>
          <a:bodyPr wrap="square" rtlCol="0">
            <a:spAutoFit/>
          </a:bodyPr>
          <a:lstStyle/>
          <a:p>
            <a:r>
              <a:rPr lang="en-US" sz="2000" dirty="0" smtClean="0">
                <a:solidFill>
                  <a:schemeClr val="bg1">
                    <a:lumMod val="50000"/>
                  </a:schemeClr>
                </a:solidFill>
                <a:latin typeface="+mj-lt"/>
              </a:rPr>
              <a:t>#mylib.py</a:t>
            </a:r>
          </a:p>
          <a:p>
            <a:r>
              <a:rPr lang="en-US" sz="2000" dirty="0" smtClean="0">
                <a:solidFill>
                  <a:schemeClr val="bg1">
                    <a:lumMod val="50000"/>
                  </a:schemeClr>
                </a:solidFill>
                <a:latin typeface="+mj-lt"/>
              </a:rPr>
              <a:t>import </a:t>
            </a:r>
            <a:r>
              <a:rPr lang="en-US" sz="2000" dirty="0">
                <a:solidFill>
                  <a:schemeClr val="bg1">
                    <a:lumMod val="50000"/>
                  </a:schemeClr>
                </a:solidFill>
                <a:latin typeface="+mj-lt"/>
              </a:rPr>
              <a:t>logging </a:t>
            </a:r>
            <a:endParaRPr lang="en-US" sz="2000" dirty="0" smtClean="0">
              <a:solidFill>
                <a:schemeClr val="bg1">
                  <a:lumMod val="50000"/>
                </a:schemeClr>
              </a:solidFill>
              <a:latin typeface="+mj-lt"/>
            </a:endParaRPr>
          </a:p>
          <a:p>
            <a:r>
              <a:rPr lang="en-US" sz="2000" dirty="0" err="1" smtClean="0">
                <a:solidFill>
                  <a:schemeClr val="bg1">
                    <a:lumMod val="50000"/>
                  </a:schemeClr>
                </a:solidFill>
                <a:latin typeface="+mj-lt"/>
              </a:rPr>
              <a:t>def</a:t>
            </a:r>
            <a:r>
              <a:rPr lang="en-US" sz="2000" dirty="0" smtClean="0">
                <a:solidFill>
                  <a:schemeClr val="bg1">
                    <a:lumMod val="50000"/>
                  </a:schemeClr>
                </a:solidFill>
                <a:latin typeface="+mj-lt"/>
              </a:rPr>
              <a:t> </a:t>
            </a:r>
            <a:r>
              <a:rPr lang="en-US" sz="2000" dirty="0" err="1">
                <a:solidFill>
                  <a:schemeClr val="bg1">
                    <a:lumMod val="50000"/>
                  </a:schemeClr>
                </a:solidFill>
                <a:latin typeface="+mj-lt"/>
              </a:rPr>
              <a:t>do_something</a:t>
            </a:r>
            <a:r>
              <a:rPr lang="en-US" sz="2000" dirty="0">
                <a:solidFill>
                  <a:schemeClr val="bg1">
                    <a:lumMod val="50000"/>
                  </a:schemeClr>
                </a:solidFill>
                <a:latin typeface="+mj-lt"/>
              </a:rPr>
              <a:t>(): </a:t>
            </a:r>
            <a:r>
              <a:rPr lang="en-US" sz="2000" dirty="0" smtClean="0">
                <a:solidFill>
                  <a:schemeClr val="bg1">
                    <a:lumMod val="50000"/>
                  </a:schemeClr>
                </a:solidFill>
                <a:latin typeface="+mj-lt"/>
              </a:rPr>
              <a:t>        </a:t>
            </a:r>
          </a:p>
          <a:p>
            <a:r>
              <a:rPr lang="en-US" sz="2000" dirty="0" smtClean="0">
                <a:solidFill>
                  <a:schemeClr val="bg1">
                    <a:lumMod val="50000"/>
                  </a:schemeClr>
                </a:solidFill>
                <a:latin typeface="+mj-lt"/>
              </a:rPr>
              <a:t>    logging.info</a:t>
            </a:r>
            <a:r>
              <a:rPr lang="en-US" sz="2000" dirty="0">
                <a:solidFill>
                  <a:schemeClr val="bg1">
                    <a:lumMod val="50000"/>
                  </a:schemeClr>
                </a:solidFill>
                <a:latin typeface="+mj-lt"/>
              </a:rPr>
              <a:t>('Doing something')</a:t>
            </a:r>
          </a:p>
        </p:txBody>
      </p:sp>
    </p:spTree>
    <p:extLst>
      <p:ext uri="{BB962C8B-B14F-4D97-AF65-F5344CB8AC3E}">
        <p14:creationId xmlns:p14="http://schemas.microsoft.com/office/powerpoint/2010/main" val="34665516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371600"/>
          </a:xfrm>
        </p:spPr>
        <p:txBody>
          <a:bodyPr/>
          <a:lstStyle/>
          <a:p>
            <a:r>
              <a:rPr lang="en-US" dirty="0" smtClean="0"/>
              <a:t>Immutable Objects</a:t>
            </a:r>
            <a:endParaRPr lang="en-US" dirty="0"/>
          </a:p>
        </p:txBody>
      </p:sp>
      <p:sp>
        <p:nvSpPr>
          <p:cNvPr id="3" name="Content Placeholder 2"/>
          <p:cNvSpPr>
            <a:spLocks noGrp="1"/>
          </p:cNvSpPr>
          <p:nvPr>
            <p:ph idx="1"/>
          </p:nvPr>
        </p:nvSpPr>
        <p:spPr/>
        <p:txBody>
          <a:bodyPr/>
          <a:lstStyle/>
          <a:p>
            <a:endParaRPr lang="en-US" dirty="0" smtClean="0"/>
          </a:p>
          <a:p>
            <a:r>
              <a:rPr lang="en-US" dirty="0" smtClean="0"/>
              <a:t>An </a:t>
            </a:r>
            <a:r>
              <a:rPr lang="en-US" dirty="0"/>
              <a:t>object with a fixed value. </a:t>
            </a:r>
            <a:endParaRPr lang="en-US" dirty="0" smtClean="0"/>
          </a:p>
          <a:p>
            <a:endParaRPr lang="en-US" dirty="0" smtClean="0"/>
          </a:p>
          <a:p>
            <a:r>
              <a:rPr lang="en-US" dirty="0" smtClean="0"/>
              <a:t>objects </a:t>
            </a:r>
            <a:r>
              <a:rPr lang="en-US" dirty="0"/>
              <a:t>include numbers, strings and tuples. </a:t>
            </a:r>
            <a:endParaRPr lang="en-US" dirty="0" smtClean="0"/>
          </a:p>
          <a:p>
            <a:endParaRPr lang="en-US" dirty="0" smtClean="0"/>
          </a:p>
          <a:p>
            <a:r>
              <a:rPr lang="en-US" dirty="0" smtClean="0"/>
              <a:t>Such </a:t>
            </a:r>
            <a:r>
              <a:rPr lang="en-US" dirty="0"/>
              <a:t>an object cannot be altered. </a:t>
            </a:r>
            <a:endParaRPr lang="en-US" dirty="0" smtClean="0"/>
          </a:p>
          <a:p>
            <a:endParaRPr lang="en-US" dirty="0" smtClean="0"/>
          </a:p>
          <a:p>
            <a:r>
              <a:rPr lang="en-US" dirty="0" smtClean="0"/>
              <a:t>A </a:t>
            </a:r>
            <a:r>
              <a:rPr lang="en-US" dirty="0"/>
              <a:t>new object has to be created if a different value has to be stored</a:t>
            </a:r>
            <a:r>
              <a:rPr lang="en-US" dirty="0" smtClean="0"/>
              <a:t>.</a:t>
            </a:r>
            <a:endParaRPr lang="en-US" dirty="0"/>
          </a:p>
        </p:txBody>
      </p:sp>
    </p:spTree>
    <p:extLst>
      <p:ext uri="{BB962C8B-B14F-4D97-AF65-F5344CB8AC3E}">
        <p14:creationId xmlns:p14="http://schemas.microsoft.com/office/powerpoint/2010/main" val="904708823"/>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Logger-4</a:t>
            </a:r>
            <a:endParaRPr lang="en-US" dirty="0"/>
          </a:p>
        </p:txBody>
      </p:sp>
      <p:sp>
        <p:nvSpPr>
          <p:cNvPr id="3" name="Content Placeholder 2"/>
          <p:cNvSpPr>
            <a:spLocks noGrp="1"/>
          </p:cNvSpPr>
          <p:nvPr>
            <p:ph idx="1"/>
          </p:nvPr>
        </p:nvSpPr>
        <p:spPr/>
        <p:txBody>
          <a:bodyPr/>
          <a:lstStyle/>
          <a:p>
            <a:endParaRPr lang="en-US" dirty="0" smtClean="0"/>
          </a:p>
          <a:p>
            <a:r>
              <a:rPr lang="en-US" dirty="0" err="1"/>
              <a:t>logging.basicConfig</a:t>
            </a:r>
            <a:r>
              <a:rPr lang="en-US" dirty="0"/>
              <a:t>(format='%(</a:t>
            </a:r>
            <a:r>
              <a:rPr lang="en-US" dirty="0" err="1"/>
              <a:t>levelname</a:t>
            </a:r>
            <a:r>
              <a:rPr lang="en-US" dirty="0"/>
              <a:t>)s:%(message)s', level=</a:t>
            </a:r>
            <a:r>
              <a:rPr lang="en-US" dirty="0" err="1"/>
              <a:t>logging.DEBUG</a:t>
            </a:r>
            <a:r>
              <a:rPr lang="en-US" dirty="0" smtClean="0"/>
              <a:t>)</a:t>
            </a:r>
          </a:p>
          <a:p>
            <a:endParaRPr lang="en-US" dirty="0"/>
          </a:p>
          <a:p>
            <a:r>
              <a:rPr lang="en-US" dirty="0" err="1"/>
              <a:t>logging.basicConfig</a:t>
            </a:r>
            <a:r>
              <a:rPr lang="en-US" dirty="0"/>
              <a:t>(format='%(</a:t>
            </a:r>
            <a:r>
              <a:rPr lang="en-US" dirty="0" err="1"/>
              <a:t>asctime</a:t>
            </a:r>
            <a:r>
              <a:rPr lang="en-US" dirty="0"/>
              <a:t>)s %(message)s')</a:t>
            </a:r>
          </a:p>
        </p:txBody>
      </p:sp>
    </p:spTree>
    <p:extLst>
      <p:ext uri="{BB962C8B-B14F-4D97-AF65-F5344CB8AC3E}">
        <p14:creationId xmlns:p14="http://schemas.microsoft.com/office/powerpoint/2010/main" val="3660157745"/>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828800"/>
            <a:ext cx="8229600" cy="1600200"/>
          </a:xfrm>
        </p:spPr>
        <p:txBody>
          <a:bodyPr/>
          <a:lstStyle/>
          <a:p>
            <a:r>
              <a:rPr lang="en-US" dirty="0" smtClean="0"/>
              <a:t>Classes &amp; Objects</a:t>
            </a:r>
            <a:endParaRPr lang="en-US" dirty="0"/>
          </a:p>
        </p:txBody>
      </p:sp>
    </p:spTree>
    <p:extLst>
      <p:ext uri="{BB962C8B-B14F-4D97-AF65-F5344CB8AC3E}">
        <p14:creationId xmlns:p14="http://schemas.microsoft.com/office/powerpoint/2010/main" val="71512216"/>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Object Oriented Terminology</a:t>
            </a:r>
            <a:endParaRPr lang="en-US" sz="4800" dirty="0"/>
          </a:p>
        </p:txBody>
      </p:sp>
      <p:sp>
        <p:nvSpPr>
          <p:cNvPr id="3" name="Content Placeholder 2"/>
          <p:cNvSpPr>
            <a:spLocks noGrp="1"/>
          </p:cNvSpPr>
          <p:nvPr>
            <p:ph idx="1"/>
          </p:nvPr>
        </p:nvSpPr>
        <p:spPr>
          <a:xfrm>
            <a:off x="457200" y="2103437"/>
            <a:ext cx="8229600" cy="4525963"/>
          </a:xfrm>
        </p:spPr>
        <p:txBody>
          <a:bodyPr>
            <a:normAutofit fontScale="92500" lnSpcReduction="20000"/>
          </a:bodyPr>
          <a:lstStyle/>
          <a:p>
            <a:endParaRPr lang="en-US" dirty="0" smtClean="0"/>
          </a:p>
          <a:p>
            <a:r>
              <a:rPr lang="en-US" b="1" dirty="0"/>
              <a:t>Class:</a:t>
            </a:r>
            <a:r>
              <a:rPr lang="en-US" dirty="0"/>
              <a:t> A user-defined prototype for an object that defines a set of attributes that characterize any object of the class. The attributes are data members (class variables and instance variables) and methods, accessed via dot notation. </a:t>
            </a:r>
          </a:p>
          <a:p>
            <a:endParaRPr lang="en-US" b="1" dirty="0" smtClean="0"/>
          </a:p>
          <a:p>
            <a:r>
              <a:rPr lang="en-US" b="1" dirty="0" smtClean="0"/>
              <a:t>Class </a:t>
            </a:r>
            <a:r>
              <a:rPr lang="en-US" b="1" dirty="0"/>
              <a:t>variable:</a:t>
            </a:r>
            <a:r>
              <a:rPr lang="en-US" dirty="0"/>
              <a:t> A variable that is shared by all instances of a class. Class variables are defined within a class but outside any of the class's methods. Class variables aren't used as frequently as instance variables are. </a:t>
            </a:r>
          </a:p>
          <a:p>
            <a:endParaRPr lang="en-US" b="1" dirty="0" smtClean="0"/>
          </a:p>
          <a:p>
            <a:r>
              <a:rPr lang="en-US" b="1" dirty="0" smtClean="0"/>
              <a:t>Data </a:t>
            </a:r>
            <a:r>
              <a:rPr lang="en-US" b="1" dirty="0"/>
              <a:t>member:</a:t>
            </a:r>
            <a:r>
              <a:rPr lang="en-US" dirty="0"/>
              <a:t> A class variable or instance variable that holds data associated with a class and its objects. </a:t>
            </a:r>
          </a:p>
          <a:p>
            <a:endParaRPr lang="en-US" b="1" dirty="0" smtClean="0"/>
          </a:p>
          <a:p>
            <a:endParaRPr lang="en-US" b="1" dirty="0" smtClean="0"/>
          </a:p>
        </p:txBody>
      </p:sp>
    </p:spTree>
    <p:extLst>
      <p:ext uri="{BB962C8B-B14F-4D97-AF65-F5344CB8AC3E}">
        <p14:creationId xmlns:p14="http://schemas.microsoft.com/office/powerpoint/2010/main" val="4163482034"/>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O.O  contd..</a:t>
            </a:r>
            <a:endParaRPr lang="en-US" dirty="0"/>
          </a:p>
        </p:txBody>
      </p:sp>
      <p:sp>
        <p:nvSpPr>
          <p:cNvPr id="3" name="Content Placeholder 2"/>
          <p:cNvSpPr>
            <a:spLocks noGrp="1"/>
          </p:cNvSpPr>
          <p:nvPr>
            <p:ph idx="1"/>
          </p:nvPr>
        </p:nvSpPr>
        <p:spPr/>
        <p:txBody>
          <a:bodyPr>
            <a:normAutofit fontScale="77500" lnSpcReduction="20000"/>
          </a:bodyPr>
          <a:lstStyle/>
          <a:p>
            <a:endParaRPr lang="en-US" b="1" dirty="0" smtClean="0"/>
          </a:p>
          <a:p>
            <a:r>
              <a:rPr lang="en-US" b="1" dirty="0" smtClean="0"/>
              <a:t>Function </a:t>
            </a:r>
            <a:r>
              <a:rPr lang="en-US" b="1" dirty="0"/>
              <a:t>overloading:</a:t>
            </a:r>
            <a:r>
              <a:rPr lang="en-US" dirty="0"/>
              <a:t> The assignment of more than one behavior to a particular function. The operation performed varies by the types of objects (arguments) involved.</a:t>
            </a:r>
          </a:p>
          <a:p>
            <a:endParaRPr lang="en-US" b="1" dirty="0" smtClean="0"/>
          </a:p>
          <a:p>
            <a:r>
              <a:rPr lang="en-US" b="1" dirty="0" smtClean="0"/>
              <a:t>Instance </a:t>
            </a:r>
            <a:r>
              <a:rPr lang="en-US" b="1" dirty="0"/>
              <a:t>variable:</a:t>
            </a:r>
            <a:r>
              <a:rPr lang="en-US" dirty="0"/>
              <a:t> A variable that is defined inside a method and belongs only to the current instance of a class. </a:t>
            </a:r>
          </a:p>
          <a:p>
            <a:endParaRPr lang="en-US" b="1" dirty="0"/>
          </a:p>
          <a:p>
            <a:r>
              <a:rPr lang="en-US" b="1" dirty="0"/>
              <a:t>Inheritance :</a:t>
            </a:r>
            <a:r>
              <a:rPr lang="en-US" dirty="0"/>
              <a:t> The transfer of the characteristics of a class to other classes that are derived from it. </a:t>
            </a:r>
          </a:p>
          <a:p>
            <a:endParaRPr lang="en-US" b="1" dirty="0"/>
          </a:p>
          <a:p>
            <a:r>
              <a:rPr lang="en-US" b="1" dirty="0"/>
              <a:t>Instance:</a:t>
            </a:r>
            <a:r>
              <a:rPr lang="en-US" dirty="0"/>
              <a:t> An individual object of a certain class. An object </a:t>
            </a:r>
            <a:r>
              <a:rPr lang="en-US" dirty="0" err="1"/>
              <a:t>obj</a:t>
            </a:r>
            <a:r>
              <a:rPr lang="en-US" dirty="0"/>
              <a:t> that belongs to a class Circle, for example, is an instance of the class Circle.</a:t>
            </a:r>
          </a:p>
          <a:p>
            <a:endParaRPr lang="en-US" b="1" dirty="0"/>
          </a:p>
          <a:p>
            <a:r>
              <a:rPr lang="en-US" b="1" dirty="0"/>
              <a:t>Instantiation :</a:t>
            </a:r>
            <a:r>
              <a:rPr lang="en-US" dirty="0"/>
              <a:t> The creation of an instance of a class. </a:t>
            </a:r>
          </a:p>
          <a:p>
            <a:endParaRPr lang="en-US" b="1" dirty="0"/>
          </a:p>
        </p:txBody>
      </p:sp>
    </p:spTree>
    <p:extLst>
      <p:ext uri="{BB962C8B-B14F-4D97-AF65-F5344CB8AC3E}">
        <p14:creationId xmlns:p14="http://schemas.microsoft.com/office/powerpoint/2010/main" val="3743631621"/>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O.O  contd..</a:t>
            </a:r>
            <a:endParaRPr lang="en-US" dirty="0"/>
          </a:p>
        </p:txBody>
      </p:sp>
      <p:sp>
        <p:nvSpPr>
          <p:cNvPr id="3" name="Content Placeholder 2"/>
          <p:cNvSpPr>
            <a:spLocks noGrp="1"/>
          </p:cNvSpPr>
          <p:nvPr>
            <p:ph idx="1"/>
          </p:nvPr>
        </p:nvSpPr>
        <p:spPr/>
        <p:txBody>
          <a:bodyPr/>
          <a:lstStyle/>
          <a:p>
            <a:endParaRPr lang="en-US" b="1" dirty="0" smtClean="0"/>
          </a:p>
          <a:p>
            <a:r>
              <a:rPr lang="en-US" b="1" dirty="0" smtClean="0"/>
              <a:t>Method </a:t>
            </a:r>
            <a:r>
              <a:rPr lang="en-US" b="1" dirty="0"/>
              <a:t>:</a:t>
            </a:r>
            <a:r>
              <a:rPr lang="en-US" dirty="0"/>
              <a:t> A special kind of function that is defined in a class definition.</a:t>
            </a:r>
          </a:p>
          <a:p>
            <a:endParaRPr lang="en-US" b="1" dirty="0"/>
          </a:p>
          <a:p>
            <a:r>
              <a:rPr lang="en-US" b="1" dirty="0"/>
              <a:t>Object :</a:t>
            </a:r>
            <a:r>
              <a:rPr lang="en-US" dirty="0"/>
              <a:t> A unique instance of a data structure that's defined by its class. An object comprises both data members (class variables and instance variables) and methods. </a:t>
            </a:r>
          </a:p>
          <a:p>
            <a:endParaRPr lang="en-US" b="1" dirty="0"/>
          </a:p>
          <a:p>
            <a:r>
              <a:rPr lang="en-US" b="1" dirty="0"/>
              <a:t>Operator overloading:</a:t>
            </a:r>
            <a:r>
              <a:rPr lang="en-US" dirty="0"/>
              <a:t> The assignment of more than one function to a particular operator</a:t>
            </a:r>
          </a:p>
          <a:p>
            <a:endParaRPr lang="en-US" dirty="0"/>
          </a:p>
          <a:p>
            <a:endParaRPr lang="en-US" dirty="0"/>
          </a:p>
          <a:p>
            <a:endParaRPr lang="en-US" dirty="0"/>
          </a:p>
        </p:txBody>
      </p:sp>
    </p:spTree>
    <p:extLst>
      <p:ext uri="{BB962C8B-B14F-4D97-AF65-F5344CB8AC3E}">
        <p14:creationId xmlns:p14="http://schemas.microsoft.com/office/powerpoint/2010/main" val="3733710186"/>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en-US" dirty="0" smtClean="0"/>
              <a:t>lass</a:t>
            </a:r>
            <a:endParaRPr lang="en-US" dirty="0"/>
          </a:p>
        </p:txBody>
      </p:sp>
      <p:sp>
        <p:nvSpPr>
          <p:cNvPr id="3" name="Content Placeholder 2"/>
          <p:cNvSpPr>
            <a:spLocks noGrp="1"/>
          </p:cNvSpPr>
          <p:nvPr>
            <p:ph idx="1"/>
          </p:nvPr>
        </p:nvSpPr>
        <p:spPr/>
        <p:txBody>
          <a:bodyPr/>
          <a:lstStyle/>
          <a:p>
            <a:endParaRPr lang="en-US" dirty="0" smtClean="0"/>
          </a:p>
          <a:p>
            <a:r>
              <a:rPr lang="en-US" dirty="0" smtClean="0"/>
              <a:t>The </a:t>
            </a:r>
            <a:r>
              <a:rPr lang="en-US" dirty="0"/>
              <a:t>class statement</a:t>
            </a:r>
          </a:p>
          <a:p>
            <a:r>
              <a:rPr lang="en-US" dirty="0"/>
              <a:t>Creating a Class</a:t>
            </a:r>
          </a:p>
          <a:p>
            <a:r>
              <a:rPr lang="en-US" dirty="0"/>
              <a:t>Methods</a:t>
            </a:r>
          </a:p>
          <a:p>
            <a:r>
              <a:rPr lang="en-US" dirty="0"/>
              <a:t>The self</a:t>
            </a:r>
          </a:p>
          <a:p>
            <a:r>
              <a:rPr lang="en-US" dirty="0"/>
              <a:t>“self” the self reference</a:t>
            </a:r>
          </a:p>
        </p:txBody>
      </p:sp>
    </p:spTree>
    <p:extLst>
      <p:ext uri="{BB962C8B-B14F-4D97-AF65-F5344CB8AC3E}">
        <p14:creationId xmlns:p14="http://schemas.microsoft.com/office/powerpoint/2010/main" val="972388093"/>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Methods</a:t>
            </a:r>
            <a:endParaRPr lang="en-US" dirty="0"/>
          </a:p>
        </p:txBody>
      </p:sp>
      <p:sp>
        <p:nvSpPr>
          <p:cNvPr id="3" name="Content Placeholder 2"/>
          <p:cNvSpPr>
            <a:spLocks noGrp="1"/>
          </p:cNvSpPr>
          <p:nvPr>
            <p:ph idx="1"/>
          </p:nvPr>
        </p:nvSpPr>
        <p:spPr/>
        <p:txBody>
          <a:bodyPr/>
          <a:lstStyle/>
          <a:p>
            <a:endParaRPr lang="en-US" dirty="0" smtClean="0"/>
          </a:p>
          <a:p>
            <a:r>
              <a:rPr lang="en-US" dirty="0" smtClean="0"/>
              <a:t>Object </a:t>
            </a:r>
            <a:r>
              <a:rPr lang="en-US" dirty="0"/>
              <a:t>Methods</a:t>
            </a:r>
          </a:p>
          <a:p>
            <a:r>
              <a:rPr lang="en-US" dirty="0"/>
              <a:t>Using Object Methods</a:t>
            </a:r>
          </a:p>
          <a:p>
            <a:r>
              <a:rPr lang="en-US" dirty="0"/>
              <a:t>The __</a:t>
            </a:r>
            <a:r>
              <a:rPr lang="en-US" dirty="0" err="1"/>
              <a:t>init</a:t>
            </a:r>
            <a:r>
              <a:rPr lang="en-US" dirty="0"/>
              <a:t>__ method (The default constructor)</a:t>
            </a:r>
          </a:p>
          <a:p>
            <a:r>
              <a:rPr lang="en-US" dirty="0"/>
              <a:t>Using the __</a:t>
            </a:r>
            <a:r>
              <a:rPr lang="en-US" dirty="0" err="1"/>
              <a:t>init</a:t>
            </a:r>
            <a:r>
              <a:rPr lang="en-US" dirty="0"/>
              <a:t>__ method Private(__</a:t>
            </a:r>
            <a:r>
              <a:rPr lang="en-US" dirty="0" err="1"/>
              <a:t>var</a:t>
            </a:r>
            <a:r>
              <a:rPr lang="en-US" dirty="0"/>
              <a:t>) &amp; Semi-private</a:t>
            </a:r>
          </a:p>
          <a:p>
            <a:r>
              <a:rPr lang="en-US" dirty="0"/>
              <a:t>variables(_</a:t>
            </a:r>
            <a:r>
              <a:rPr lang="en-US" dirty="0" err="1"/>
              <a:t>var</a:t>
            </a:r>
            <a:r>
              <a:rPr lang="en-US" dirty="0"/>
              <a:t>)</a:t>
            </a:r>
          </a:p>
        </p:txBody>
      </p:sp>
    </p:spTree>
    <p:extLst>
      <p:ext uri="{BB962C8B-B14F-4D97-AF65-F5344CB8AC3E}">
        <p14:creationId xmlns:p14="http://schemas.microsoft.com/office/powerpoint/2010/main" val="4223976831"/>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Initializer</a:t>
            </a:r>
            <a:endParaRPr lang="en-US" dirty="0"/>
          </a:p>
        </p:txBody>
      </p:sp>
      <p:sp>
        <p:nvSpPr>
          <p:cNvPr id="3" name="Content Placeholder 2"/>
          <p:cNvSpPr>
            <a:spLocks noGrp="1"/>
          </p:cNvSpPr>
          <p:nvPr>
            <p:ph idx="1"/>
          </p:nvPr>
        </p:nvSpPr>
        <p:spPr/>
        <p:txBody>
          <a:bodyPr>
            <a:normAutofit lnSpcReduction="10000"/>
          </a:bodyPr>
          <a:lstStyle/>
          <a:p>
            <a:endParaRPr lang="en-US" dirty="0" smtClean="0"/>
          </a:p>
          <a:p>
            <a:r>
              <a:rPr lang="en-US" dirty="0" smtClean="0"/>
              <a:t>Whenever a object is created this method is automatically triggered after the constructor</a:t>
            </a:r>
          </a:p>
          <a:p>
            <a:endParaRPr lang="en-US" dirty="0" smtClean="0"/>
          </a:p>
          <a:p>
            <a:r>
              <a:rPr lang="en-US" dirty="0" smtClean="0"/>
              <a:t>__</a:t>
            </a:r>
            <a:r>
              <a:rPr lang="en-US" dirty="0" err="1" smtClean="0"/>
              <a:t>init</a:t>
            </a:r>
            <a:r>
              <a:rPr lang="en-US" dirty="0" smtClean="0"/>
              <a:t>__(self, attribute1, attribute2, attribute3)</a:t>
            </a:r>
          </a:p>
          <a:p>
            <a:endParaRPr lang="en-US" dirty="0" smtClean="0"/>
          </a:p>
          <a:p>
            <a:r>
              <a:rPr lang="en-US" dirty="0" smtClean="0"/>
              <a:t>Functions name is preset in Python classes</a:t>
            </a:r>
          </a:p>
          <a:p>
            <a:endParaRPr lang="en-US" dirty="0" smtClean="0"/>
          </a:p>
          <a:p>
            <a:r>
              <a:rPr lang="en-US" dirty="0"/>
              <a:t>A</a:t>
            </a:r>
            <a:r>
              <a:rPr lang="en-US" dirty="0" smtClean="0"/>
              <a:t>ttributes should be initialized in this method, since they are declared only when they are assigned with a value</a:t>
            </a:r>
          </a:p>
          <a:p>
            <a:endParaRPr lang="en-US" dirty="0"/>
          </a:p>
        </p:txBody>
      </p:sp>
    </p:spTree>
    <p:extLst>
      <p:ext uri="{BB962C8B-B14F-4D97-AF65-F5344CB8AC3E}">
        <p14:creationId xmlns:p14="http://schemas.microsoft.com/office/powerpoint/2010/main" val="878517186"/>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Destructor</a:t>
            </a:r>
            <a:endParaRPr lang="en-US" dirty="0"/>
          </a:p>
        </p:txBody>
      </p:sp>
      <p:sp>
        <p:nvSpPr>
          <p:cNvPr id="3" name="Content Placeholder 2"/>
          <p:cNvSpPr>
            <a:spLocks noGrp="1"/>
          </p:cNvSpPr>
          <p:nvPr>
            <p:ph idx="1"/>
          </p:nvPr>
        </p:nvSpPr>
        <p:spPr/>
        <p:txBody>
          <a:bodyPr/>
          <a:lstStyle/>
          <a:p>
            <a:endParaRPr lang="en-US" dirty="0" smtClean="0"/>
          </a:p>
          <a:p>
            <a:r>
              <a:rPr lang="en-US" dirty="0" smtClean="0"/>
              <a:t>Whenever a object goes out of scoped this method is automatically triggered</a:t>
            </a:r>
          </a:p>
          <a:p>
            <a:endParaRPr lang="en-US" dirty="0"/>
          </a:p>
          <a:p>
            <a:r>
              <a:rPr lang="en-US" dirty="0" smtClean="0"/>
              <a:t>__del__(self) </a:t>
            </a:r>
          </a:p>
          <a:p>
            <a:endParaRPr lang="en-US" dirty="0"/>
          </a:p>
          <a:p>
            <a:r>
              <a:rPr lang="en-US" dirty="0" smtClean="0"/>
              <a:t>Destructor is not required in Languages which has Garbage collector</a:t>
            </a:r>
            <a:endParaRPr lang="en-US" dirty="0"/>
          </a:p>
        </p:txBody>
      </p:sp>
    </p:spTree>
    <p:extLst>
      <p:ext uri="{BB962C8B-B14F-4D97-AF65-F5344CB8AC3E}">
        <p14:creationId xmlns:p14="http://schemas.microsoft.com/office/powerpoint/2010/main" val="1109201554"/>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pointer</a:t>
            </a:r>
            <a:endParaRPr lang="en-US" dirty="0"/>
          </a:p>
        </p:txBody>
      </p:sp>
      <p:sp>
        <p:nvSpPr>
          <p:cNvPr id="3" name="Content Placeholder 2"/>
          <p:cNvSpPr>
            <a:spLocks noGrp="1"/>
          </p:cNvSpPr>
          <p:nvPr>
            <p:ph idx="1"/>
          </p:nvPr>
        </p:nvSpPr>
        <p:spPr/>
        <p:txBody>
          <a:bodyPr/>
          <a:lstStyle/>
          <a:p>
            <a:endParaRPr lang="en-US" dirty="0" smtClean="0"/>
          </a:p>
          <a:p>
            <a:r>
              <a:rPr lang="en-US" dirty="0" smtClean="0"/>
              <a:t>Self is the “this pointer” of C++/Java</a:t>
            </a:r>
          </a:p>
          <a:p>
            <a:r>
              <a:rPr lang="en-US" dirty="0" smtClean="0"/>
              <a:t>Self should be first argument of all the member functions of the class</a:t>
            </a:r>
          </a:p>
          <a:p>
            <a:r>
              <a:rPr lang="en-US" dirty="0" smtClean="0"/>
              <a:t>Calling Object will be the implicit argument to all the member methods.</a:t>
            </a:r>
          </a:p>
          <a:p>
            <a:r>
              <a:rPr lang="en-US" dirty="0" smtClean="0"/>
              <a:t>In Python self should be explicitly  referred in all the member methods</a:t>
            </a:r>
            <a:endParaRPr lang="en-US" dirty="0"/>
          </a:p>
        </p:txBody>
      </p:sp>
    </p:spTree>
    <p:extLst>
      <p:ext uri="{BB962C8B-B14F-4D97-AF65-F5344CB8AC3E}">
        <p14:creationId xmlns:p14="http://schemas.microsoft.com/office/powerpoint/2010/main" val="21189824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I/O</a:t>
            </a:r>
            <a:endParaRPr lang="en-US" dirty="0"/>
          </a:p>
        </p:txBody>
      </p:sp>
      <p:sp>
        <p:nvSpPr>
          <p:cNvPr id="3" name="Content Placeholder 2"/>
          <p:cNvSpPr>
            <a:spLocks noGrp="1"/>
          </p:cNvSpPr>
          <p:nvPr>
            <p:ph idx="1"/>
          </p:nvPr>
        </p:nvSpPr>
        <p:spPr/>
        <p:txBody>
          <a:bodyPr/>
          <a:lstStyle/>
          <a:p>
            <a:endParaRPr lang="en-US" dirty="0" smtClean="0"/>
          </a:p>
          <a:p>
            <a:r>
              <a:rPr lang="en-US" b="1" dirty="0" smtClean="0"/>
              <a:t>Output statement</a:t>
            </a:r>
            <a:endParaRPr lang="en-US" dirty="0" smtClean="0"/>
          </a:p>
          <a:p>
            <a:pPr marL="0" indent="0">
              <a:buNone/>
            </a:pPr>
            <a:r>
              <a:rPr lang="en-US" dirty="0"/>
              <a:t>	</a:t>
            </a:r>
            <a:r>
              <a:rPr lang="en-US" dirty="0" smtClean="0"/>
              <a:t>print “statement”  # there is no difference b/w</a:t>
            </a:r>
          </a:p>
          <a:p>
            <a:pPr marL="0" indent="0">
              <a:buNone/>
            </a:pPr>
            <a:r>
              <a:rPr lang="en-US" dirty="0" smtClean="0"/>
              <a:t>	print(‘statement’)   # Double/ Single Quotes</a:t>
            </a:r>
          </a:p>
          <a:p>
            <a:endParaRPr lang="en-US" dirty="0" smtClean="0"/>
          </a:p>
          <a:p>
            <a:r>
              <a:rPr lang="en-US" b="1" dirty="0" smtClean="0"/>
              <a:t>Input statement</a:t>
            </a:r>
          </a:p>
          <a:p>
            <a:pPr marL="0" indent="0">
              <a:buNone/>
            </a:pPr>
            <a:r>
              <a:rPr lang="pt-BR" dirty="0" smtClean="0"/>
              <a:t>	a=input</a:t>
            </a:r>
            <a:r>
              <a:rPr lang="pt-BR" dirty="0"/>
              <a:t>(“Enter u r Name</a:t>
            </a:r>
            <a:r>
              <a:rPr lang="pt-BR" dirty="0" smtClean="0"/>
              <a:t>”)    </a:t>
            </a:r>
            <a:r>
              <a:rPr lang="pt-BR" dirty="0" smtClean="0">
                <a:sym typeface="Wingdings" pitchFamily="2" charset="2"/>
              </a:rPr>
              <a:t>  int</a:t>
            </a:r>
            <a:endParaRPr lang="pt-BR" dirty="0"/>
          </a:p>
          <a:p>
            <a:pPr marL="0" indent="0">
              <a:buNone/>
            </a:pPr>
            <a:r>
              <a:rPr lang="pt-BR" dirty="0"/>
              <a:t>	</a:t>
            </a:r>
            <a:r>
              <a:rPr lang="pt-BR" dirty="0" smtClean="0"/>
              <a:t>a=raw_input(“Enter a value”) </a:t>
            </a:r>
            <a:r>
              <a:rPr lang="pt-BR" dirty="0" smtClean="0">
                <a:sym typeface="Wingdings" pitchFamily="2" charset="2"/>
              </a:rPr>
              <a:t> string</a:t>
            </a:r>
            <a:endParaRPr lang="en-US" dirty="0"/>
          </a:p>
        </p:txBody>
      </p:sp>
    </p:spTree>
    <p:extLst>
      <p:ext uri="{BB962C8B-B14F-4D97-AF65-F5344CB8AC3E}">
        <p14:creationId xmlns:p14="http://schemas.microsoft.com/office/powerpoint/2010/main" val="3987492585"/>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&amp; Object</a:t>
            </a:r>
            <a:endParaRPr lang="en-US" dirty="0"/>
          </a:p>
        </p:txBody>
      </p:sp>
      <p:sp>
        <p:nvSpPr>
          <p:cNvPr id="3" name="Content Placeholder 2"/>
          <p:cNvSpPr>
            <a:spLocks noGrp="1"/>
          </p:cNvSpPr>
          <p:nvPr>
            <p:ph idx="1"/>
          </p:nvPr>
        </p:nvSpPr>
        <p:spPr>
          <a:xfrm>
            <a:off x="228600" y="1600200"/>
            <a:ext cx="8839200" cy="4525963"/>
          </a:xfrm>
        </p:spPr>
        <p:txBody>
          <a:bodyPr>
            <a:normAutofit/>
          </a:bodyPr>
          <a:lstStyle/>
          <a:p>
            <a:endParaRPr lang="en-US" dirty="0" smtClean="0"/>
          </a:p>
          <a:p>
            <a:pPr marL="0" indent="0">
              <a:buNone/>
            </a:pPr>
            <a:r>
              <a:rPr lang="en-US" dirty="0"/>
              <a:t>class Employee: </a:t>
            </a:r>
            <a:endParaRPr lang="en-US" dirty="0" smtClean="0"/>
          </a:p>
          <a:p>
            <a:pPr marL="0" indent="0">
              <a:buNone/>
            </a:pPr>
            <a:r>
              <a:rPr lang="en-US" dirty="0" smtClean="0"/>
              <a:t>	</a:t>
            </a:r>
            <a:r>
              <a:rPr lang="en-US" dirty="0" err="1" smtClean="0"/>
              <a:t>def</a:t>
            </a:r>
            <a:r>
              <a:rPr lang="en-US" dirty="0" smtClean="0"/>
              <a:t> </a:t>
            </a:r>
            <a:r>
              <a:rPr lang="en-US" dirty="0"/>
              <a:t>__</a:t>
            </a:r>
            <a:r>
              <a:rPr lang="en-US" dirty="0" err="1"/>
              <a:t>init</a:t>
            </a:r>
            <a:r>
              <a:rPr lang="en-US" dirty="0"/>
              <a:t>__(self, name, salary): </a:t>
            </a:r>
            <a:endParaRPr lang="en-US" dirty="0" smtClean="0"/>
          </a:p>
          <a:p>
            <a:pPr marL="0" indent="0">
              <a:buNone/>
            </a:pPr>
            <a:r>
              <a:rPr lang="en-US" dirty="0" smtClean="0"/>
              <a:t>		self.name </a:t>
            </a:r>
            <a:r>
              <a:rPr lang="en-US" dirty="0"/>
              <a:t>= name </a:t>
            </a:r>
            <a:endParaRPr lang="en-US" dirty="0" smtClean="0"/>
          </a:p>
          <a:p>
            <a:pPr marL="0" indent="0">
              <a:buNone/>
            </a:pPr>
            <a:r>
              <a:rPr lang="en-US" dirty="0" smtClean="0"/>
              <a:t>		</a:t>
            </a:r>
            <a:r>
              <a:rPr lang="en-US" dirty="0" err="1" smtClean="0"/>
              <a:t>self.salary</a:t>
            </a:r>
            <a:r>
              <a:rPr lang="en-US" dirty="0" smtClean="0"/>
              <a:t> </a:t>
            </a:r>
            <a:r>
              <a:rPr lang="en-US" dirty="0"/>
              <a:t>= salary </a:t>
            </a:r>
            <a:endParaRPr lang="en-US" dirty="0" smtClean="0"/>
          </a:p>
          <a:p>
            <a:pPr marL="0" indent="0">
              <a:buNone/>
            </a:pPr>
            <a:endParaRPr lang="en-US" dirty="0" smtClean="0"/>
          </a:p>
          <a:p>
            <a:pPr marL="0" indent="0">
              <a:buNone/>
            </a:pPr>
            <a:r>
              <a:rPr lang="en-US" dirty="0" smtClean="0"/>
              <a:t>	</a:t>
            </a:r>
            <a:r>
              <a:rPr lang="en-US" dirty="0" err="1" smtClean="0"/>
              <a:t>def</a:t>
            </a:r>
            <a:r>
              <a:rPr lang="en-US" dirty="0" smtClean="0"/>
              <a:t> </a:t>
            </a:r>
            <a:r>
              <a:rPr lang="en-US" dirty="0" err="1"/>
              <a:t>displayEmployee</a:t>
            </a:r>
            <a:r>
              <a:rPr lang="en-US" dirty="0"/>
              <a:t>(self): </a:t>
            </a:r>
            <a:endParaRPr lang="en-US" dirty="0" smtClean="0"/>
          </a:p>
          <a:p>
            <a:pPr marL="0" indent="0">
              <a:buNone/>
            </a:pPr>
            <a:r>
              <a:rPr lang="en-US" dirty="0" smtClean="0"/>
              <a:t>		print </a:t>
            </a:r>
            <a:r>
              <a:rPr lang="en-US" dirty="0"/>
              <a:t>"Name : ", self.name, </a:t>
            </a:r>
            <a:endParaRPr lang="en-US" dirty="0" smtClean="0"/>
          </a:p>
          <a:p>
            <a:pPr marL="0" indent="0">
              <a:buNone/>
            </a:pPr>
            <a:r>
              <a:rPr lang="en-US" dirty="0"/>
              <a:t>	</a:t>
            </a:r>
            <a:r>
              <a:rPr lang="en-US" dirty="0" smtClean="0"/>
              <a:t>	print ", </a:t>
            </a:r>
            <a:r>
              <a:rPr lang="en-US" dirty="0"/>
              <a:t>Salary: ", </a:t>
            </a:r>
            <a:r>
              <a:rPr lang="en-US" dirty="0" err="1"/>
              <a:t>self.salary</a:t>
            </a:r>
            <a:endParaRPr lang="en-US" dirty="0"/>
          </a:p>
        </p:txBody>
      </p:sp>
    </p:spTree>
    <p:extLst>
      <p:ext uri="{BB962C8B-B14F-4D97-AF65-F5344CB8AC3E}">
        <p14:creationId xmlns:p14="http://schemas.microsoft.com/office/powerpoint/2010/main" val="2483995738"/>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&amp; Objects contd...</a:t>
            </a:r>
            <a:endParaRPr lang="en-US" dirty="0"/>
          </a:p>
        </p:txBody>
      </p:sp>
      <p:sp>
        <p:nvSpPr>
          <p:cNvPr id="3" name="Content Placeholder 2"/>
          <p:cNvSpPr>
            <a:spLocks noGrp="1"/>
          </p:cNvSpPr>
          <p:nvPr>
            <p:ph idx="1"/>
          </p:nvPr>
        </p:nvSpPr>
        <p:spPr/>
        <p:txBody>
          <a:bodyPr/>
          <a:lstStyle/>
          <a:p>
            <a:endParaRPr lang="en-US" dirty="0" smtClean="0"/>
          </a:p>
          <a:p>
            <a:pPr marL="0" indent="0">
              <a:buNone/>
            </a:pPr>
            <a:r>
              <a:rPr lang="en-US" dirty="0"/>
              <a:t>emp1 = Employee</a:t>
            </a:r>
            <a:r>
              <a:rPr lang="en-US" dirty="0" smtClean="0"/>
              <a:t>(“</a:t>
            </a:r>
            <a:r>
              <a:rPr lang="en-US" dirty="0" err="1" smtClean="0"/>
              <a:t>Arun</a:t>
            </a:r>
            <a:r>
              <a:rPr lang="en-US" dirty="0" smtClean="0"/>
              <a:t>, 2540)</a:t>
            </a:r>
          </a:p>
          <a:p>
            <a:pPr marL="0" indent="0">
              <a:buNone/>
            </a:pPr>
            <a:r>
              <a:rPr lang="en-US" dirty="0" smtClean="0"/>
              <a:t>emp2 </a:t>
            </a:r>
            <a:r>
              <a:rPr lang="en-US" dirty="0"/>
              <a:t>= Employee("</a:t>
            </a:r>
            <a:r>
              <a:rPr lang="en-US" dirty="0" smtClean="0"/>
              <a:t>Manu", 6500)</a:t>
            </a:r>
          </a:p>
          <a:p>
            <a:pPr marL="0" indent="0">
              <a:buNone/>
            </a:pPr>
            <a:r>
              <a:rPr lang="en-US" dirty="0"/>
              <a:t>emp1.displayEmployee</a:t>
            </a:r>
            <a:r>
              <a:rPr lang="en-US" dirty="0" smtClean="0"/>
              <a:t>()</a:t>
            </a:r>
          </a:p>
          <a:p>
            <a:pPr marL="0" indent="0">
              <a:buNone/>
            </a:pPr>
            <a:r>
              <a:rPr lang="en-US" dirty="0" smtClean="0"/>
              <a:t>emp2.displayEmployee()</a:t>
            </a:r>
          </a:p>
        </p:txBody>
      </p:sp>
    </p:spTree>
    <p:extLst>
      <p:ext uri="{BB962C8B-B14F-4D97-AF65-F5344CB8AC3E}">
        <p14:creationId xmlns:p14="http://schemas.microsoft.com/office/powerpoint/2010/main" val="852791963"/>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 methods</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b="1" dirty="0" smtClean="0"/>
              <a:t>Bound Methods</a:t>
            </a:r>
          </a:p>
          <a:p>
            <a:r>
              <a:rPr lang="en-US" dirty="0"/>
              <a:t>Unless you tell it not to, Python will create what is called a bound method when a function is an attribute of a class and you access it via an instance of a class. This may sound complicated but it does exactly what you want.</a:t>
            </a:r>
            <a:endParaRPr lang="en-US" dirty="0" smtClean="0"/>
          </a:p>
          <a:p>
            <a:endParaRPr lang="en-US" dirty="0" smtClean="0"/>
          </a:p>
          <a:p>
            <a:pPr marL="0" indent="0">
              <a:buNone/>
            </a:pPr>
            <a:r>
              <a:rPr lang="en-US" b="1" dirty="0" smtClean="0"/>
              <a:t>Static Methods</a:t>
            </a:r>
          </a:p>
          <a:p>
            <a:r>
              <a:rPr lang="en-US" dirty="0"/>
              <a:t>A static method is a way of suppressing the creation of a bound method when accessing a function</a:t>
            </a:r>
            <a:r>
              <a:rPr lang="en-US" dirty="0" smtClean="0"/>
              <a:t>.</a:t>
            </a:r>
          </a:p>
          <a:p>
            <a:endParaRPr lang="en-US" b="1" dirty="0" smtClean="0"/>
          </a:p>
          <a:p>
            <a:pPr marL="0" indent="0">
              <a:buNone/>
            </a:pPr>
            <a:r>
              <a:rPr lang="en-US" b="1" dirty="0" smtClean="0"/>
              <a:t>Class Methods</a:t>
            </a:r>
          </a:p>
          <a:p>
            <a:r>
              <a:rPr lang="en-US" dirty="0"/>
              <a:t>A class method is like a bound method except that the class of the instance is passed as an argument rather than the instance itself.</a:t>
            </a:r>
            <a:endParaRPr lang="en-US" dirty="0" smtClean="0"/>
          </a:p>
          <a:p>
            <a:endParaRPr lang="en-US" dirty="0"/>
          </a:p>
        </p:txBody>
      </p:sp>
    </p:spTree>
    <p:extLst>
      <p:ext uri="{BB962C8B-B14F-4D97-AF65-F5344CB8AC3E}">
        <p14:creationId xmlns:p14="http://schemas.microsoft.com/office/powerpoint/2010/main" val="22932100"/>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a:t>
            </a:r>
            <a:r>
              <a:rPr lang="en-US" dirty="0" err="1" smtClean="0"/>
              <a:t>vars</a:t>
            </a:r>
            <a:r>
              <a:rPr lang="en-US" dirty="0" smtClean="0"/>
              <a:t> &amp; methods</a:t>
            </a:r>
            <a:endParaRPr lang="en-US" dirty="0"/>
          </a:p>
        </p:txBody>
      </p:sp>
      <p:sp>
        <p:nvSpPr>
          <p:cNvPr id="3" name="Content Placeholder 2"/>
          <p:cNvSpPr>
            <a:spLocks noGrp="1"/>
          </p:cNvSpPr>
          <p:nvPr>
            <p:ph idx="1"/>
          </p:nvPr>
        </p:nvSpPr>
        <p:spPr>
          <a:xfrm>
            <a:off x="457200" y="1600200"/>
            <a:ext cx="8229600" cy="4876800"/>
          </a:xfrm>
        </p:spPr>
        <p:txBody>
          <a:bodyPr>
            <a:normAutofit fontScale="92500" lnSpcReduction="20000"/>
          </a:bodyPr>
          <a:lstStyle/>
          <a:p>
            <a:pPr marL="0" indent="0">
              <a:buNone/>
            </a:pPr>
            <a:endParaRPr lang="en-US" dirty="0" smtClean="0"/>
          </a:p>
          <a:p>
            <a:pPr marL="0" indent="0">
              <a:buNone/>
            </a:pPr>
            <a:r>
              <a:rPr lang="en-US" dirty="0" smtClean="0"/>
              <a:t>class </a:t>
            </a:r>
            <a:r>
              <a:rPr lang="en-US" dirty="0"/>
              <a:t>Employee: </a:t>
            </a:r>
          </a:p>
          <a:p>
            <a:pPr marL="0" indent="0">
              <a:buNone/>
            </a:pPr>
            <a:r>
              <a:rPr lang="en-US" dirty="0"/>
              <a:t>	</a:t>
            </a:r>
            <a:r>
              <a:rPr lang="en-US" dirty="0" err="1"/>
              <a:t>ecount</a:t>
            </a:r>
            <a:r>
              <a:rPr lang="en-US" dirty="0"/>
              <a:t>=0</a:t>
            </a:r>
          </a:p>
          <a:p>
            <a:pPr marL="0" indent="0">
              <a:buNone/>
            </a:pPr>
            <a:r>
              <a:rPr lang="en-US" dirty="0"/>
              <a:t>	</a:t>
            </a:r>
            <a:r>
              <a:rPr lang="en-US" dirty="0" err="1"/>
              <a:t>def</a:t>
            </a:r>
            <a:r>
              <a:rPr lang="en-US" dirty="0"/>
              <a:t> __</a:t>
            </a:r>
            <a:r>
              <a:rPr lang="en-US" dirty="0" err="1"/>
              <a:t>init</a:t>
            </a:r>
            <a:r>
              <a:rPr lang="en-US" dirty="0"/>
              <a:t>__(self, name, salary): </a:t>
            </a:r>
          </a:p>
          <a:p>
            <a:pPr marL="0" indent="0">
              <a:buNone/>
            </a:pPr>
            <a:r>
              <a:rPr lang="en-US" dirty="0"/>
              <a:t>		self.name = name </a:t>
            </a:r>
          </a:p>
          <a:p>
            <a:pPr marL="0" indent="0">
              <a:buNone/>
            </a:pPr>
            <a:r>
              <a:rPr lang="en-US" dirty="0"/>
              <a:t>		</a:t>
            </a:r>
            <a:r>
              <a:rPr lang="en-US" dirty="0" err="1"/>
              <a:t>self.salary</a:t>
            </a:r>
            <a:r>
              <a:rPr lang="en-US" dirty="0"/>
              <a:t> = salary </a:t>
            </a:r>
          </a:p>
          <a:p>
            <a:pPr marL="0" indent="0">
              <a:buNone/>
            </a:pPr>
            <a:r>
              <a:rPr lang="en-US" dirty="0"/>
              <a:t>		</a:t>
            </a:r>
            <a:r>
              <a:rPr lang="en-US" dirty="0" err="1"/>
              <a:t>Employee.ecount</a:t>
            </a:r>
            <a:r>
              <a:rPr lang="en-US" dirty="0"/>
              <a:t>+=1</a:t>
            </a:r>
          </a:p>
          <a:p>
            <a:pPr marL="0" indent="0">
              <a:buNone/>
            </a:pPr>
            <a:endParaRPr lang="en-US" dirty="0"/>
          </a:p>
          <a:p>
            <a:pPr marL="0" indent="0">
              <a:buNone/>
            </a:pPr>
            <a:r>
              <a:rPr lang="en-US" dirty="0"/>
              <a:t>	</a:t>
            </a:r>
            <a:r>
              <a:rPr lang="en-US" dirty="0" err="1"/>
              <a:t>def</a:t>
            </a:r>
            <a:r>
              <a:rPr lang="en-US" dirty="0"/>
              <a:t> __del__(self):</a:t>
            </a:r>
          </a:p>
          <a:p>
            <a:pPr marL="0" indent="0">
              <a:buNone/>
            </a:pPr>
            <a:r>
              <a:rPr lang="en-US" dirty="0"/>
              <a:t>		</a:t>
            </a:r>
            <a:r>
              <a:rPr lang="en-US" dirty="0" err="1"/>
              <a:t>Employee.ecount</a:t>
            </a:r>
            <a:r>
              <a:rPr lang="en-US" dirty="0"/>
              <a:t>-=1</a:t>
            </a:r>
          </a:p>
          <a:p>
            <a:pPr marL="0" indent="0">
              <a:buNone/>
            </a:pPr>
            <a:r>
              <a:rPr lang="en-US" dirty="0"/>
              <a:t>	</a:t>
            </a:r>
          </a:p>
          <a:p>
            <a:pPr marL="0" indent="0">
              <a:buNone/>
            </a:pPr>
            <a:r>
              <a:rPr lang="en-US" dirty="0"/>
              <a:t>	@</a:t>
            </a:r>
            <a:r>
              <a:rPr lang="en-US" dirty="0" err="1" smtClean="0"/>
              <a:t>staticmethod</a:t>
            </a:r>
            <a:r>
              <a:rPr lang="en-US" dirty="0" smtClean="0"/>
              <a:t>                    # DECORATOR</a:t>
            </a:r>
            <a:endParaRPr lang="en-US" dirty="0"/>
          </a:p>
          <a:p>
            <a:pPr marL="0" indent="0">
              <a:buNone/>
            </a:pPr>
            <a:r>
              <a:rPr lang="en-US" dirty="0"/>
              <a:t>	</a:t>
            </a:r>
            <a:r>
              <a:rPr lang="en-US" dirty="0" err="1"/>
              <a:t>def</a:t>
            </a:r>
            <a:r>
              <a:rPr lang="en-US" dirty="0"/>
              <a:t> </a:t>
            </a:r>
            <a:r>
              <a:rPr lang="en-US" dirty="0" err="1"/>
              <a:t>displaycount</a:t>
            </a:r>
            <a:r>
              <a:rPr lang="en-US" dirty="0"/>
              <a:t>():</a:t>
            </a:r>
          </a:p>
          <a:p>
            <a:pPr marL="0" indent="0">
              <a:buNone/>
            </a:pPr>
            <a:r>
              <a:rPr lang="en-US" dirty="0"/>
              <a:t>		print("Count = ",</a:t>
            </a:r>
            <a:r>
              <a:rPr lang="en-US" dirty="0" err="1"/>
              <a:t>Employee.ecount</a:t>
            </a:r>
            <a:r>
              <a:rPr lang="en-US" dirty="0"/>
              <a: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146660541"/>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a:xfrm>
            <a:off x="1295400" y="2286000"/>
            <a:ext cx="7391400" cy="3840163"/>
          </a:xfrm>
        </p:spPr>
        <p:txBody>
          <a:bodyPr/>
          <a:lstStyle/>
          <a:p>
            <a:pPr marL="0" indent="0">
              <a:buNone/>
            </a:pPr>
            <a:r>
              <a:rPr lang="en-US" dirty="0"/>
              <a:t>e1 = Employee('arun',1000)</a:t>
            </a:r>
          </a:p>
          <a:p>
            <a:pPr marL="0" indent="0">
              <a:buNone/>
            </a:pPr>
            <a:r>
              <a:rPr lang="en-US" dirty="0"/>
              <a:t>e2 = Employee('arun',1000)</a:t>
            </a:r>
          </a:p>
          <a:p>
            <a:pPr marL="0" indent="0">
              <a:buNone/>
            </a:pPr>
            <a:r>
              <a:rPr lang="en-US" dirty="0"/>
              <a:t>e3 = Employee('arun',1000)</a:t>
            </a:r>
          </a:p>
          <a:p>
            <a:pPr marL="0" indent="0">
              <a:buNone/>
            </a:pPr>
            <a:r>
              <a:rPr lang="en-US" dirty="0"/>
              <a:t>e4 = Employee('arun',1000)</a:t>
            </a:r>
          </a:p>
          <a:p>
            <a:pPr marL="0" indent="0">
              <a:buNone/>
            </a:pPr>
            <a:r>
              <a:rPr lang="en-US" dirty="0" err="1"/>
              <a:t>Employee.displaycount</a:t>
            </a:r>
            <a:r>
              <a:rPr lang="en-US" dirty="0"/>
              <a:t>()</a:t>
            </a:r>
          </a:p>
          <a:p>
            <a:endParaRPr lang="en-US" dirty="0"/>
          </a:p>
        </p:txBody>
      </p:sp>
    </p:spTree>
    <p:extLst>
      <p:ext uri="{BB962C8B-B14F-4D97-AF65-F5344CB8AC3E}">
        <p14:creationId xmlns:p14="http://schemas.microsoft.com/office/powerpoint/2010/main" val="3109511425"/>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Getters &amp; Setters</a:t>
            </a:r>
            <a:endParaRPr lang="en-US" dirty="0"/>
          </a:p>
        </p:txBody>
      </p:sp>
      <p:sp>
        <p:nvSpPr>
          <p:cNvPr id="3" name="Content Placeholder 2"/>
          <p:cNvSpPr>
            <a:spLocks noGrp="1"/>
          </p:cNvSpPr>
          <p:nvPr>
            <p:ph idx="1"/>
          </p:nvPr>
        </p:nvSpPr>
        <p:spPr/>
        <p:txBody>
          <a:bodyPr>
            <a:normAutofit lnSpcReduction="10000"/>
          </a:bodyPr>
          <a:lstStyle/>
          <a:p>
            <a:endParaRPr lang="en-US" dirty="0" smtClean="0"/>
          </a:p>
          <a:p>
            <a:r>
              <a:rPr lang="en-US" dirty="0"/>
              <a:t>emp1.age = 7 # Add an 'age' attribute. </a:t>
            </a:r>
            <a:endParaRPr lang="en-US" dirty="0" smtClean="0"/>
          </a:p>
          <a:p>
            <a:r>
              <a:rPr lang="en-US" dirty="0" smtClean="0"/>
              <a:t>emp1.age </a:t>
            </a:r>
            <a:r>
              <a:rPr lang="en-US" dirty="0"/>
              <a:t>= 8 # Modify 'age' attribute. </a:t>
            </a:r>
            <a:endParaRPr lang="en-US" dirty="0" smtClean="0"/>
          </a:p>
          <a:p>
            <a:r>
              <a:rPr lang="en-US" dirty="0" smtClean="0"/>
              <a:t>del </a:t>
            </a:r>
            <a:r>
              <a:rPr lang="en-US" dirty="0"/>
              <a:t>emp1.age # Delete 'age' attribute</a:t>
            </a:r>
            <a:r>
              <a:rPr lang="en-US" dirty="0" smtClean="0"/>
              <a:t>.</a:t>
            </a:r>
          </a:p>
          <a:p>
            <a:endParaRPr lang="en-US" dirty="0"/>
          </a:p>
          <a:p>
            <a:r>
              <a:rPr lang="en-US" dirty="0" err="1"/>
              <a:t>hasattr</a:t>
            </a:r>
            <a:r>
              <a:rPr lang="en-US" dirty="0"/>
              <a:t>(emp1, 'age') </a:t>
            </a:r>
            <a:endParaRPr lang="en-US" dirty="0" smtClean="0"/>
          </a:p>
          <a:p>
            <a:pPr marL="0" indent="0">
              <a:buNone/>
            </a:pPr>
            <a:r>
              <a:rPr lang="en-US" dirty="0" smtClean="0"/>
              <a:t>	# </a:t>
            </a:r>
            <a:r>
              <a:rPr lang="en-US" dirty="0"/>
              <a:t>Returns true if 'age' attribute exists </a:t>
            </a:r>
            <a:endParaRPr lang="en-US" dirty="0" smtClean="0"/>
          </a:p>
          <a:p>
            <a:r>
              <a:rPr lang="en-US" dirty="0" err="1" smtClean="0"/>
              <a:t>getattr</a:t>
            </a:r>
            <a:r>
              <a:rPr lang="en-US" dirty="0" smtClean="0"/>
              <a:t>(emp1</a:t>
            </a:r>
            <a:r>
              <a:rPr lang="en-US" dirty="0"/>
              <a:t>, 'age') </a:t>
            </a:r>
            <a:endParaRPr lang="en-US" dirty="0" smtClean="0"/>
          </a:p>
          <a:p>
            <a:pPr marL="0" indent="0">
              <a:buNone/>
            </a:pPr>
            <a:r>
              <a:rPr lang="en-US" dirty="0"/>
              <a:t>	</a:t>
            </a:r>
            <a:r>
              <a:rPr lang="en-US" dirty="0" smtClean="0"/>
              <a:t># </a:t>
            </a:r>
            <a:r>
              <a:rPr lang="en-US" dirty="0"/>
              <a:t>Returns value of 'age' attribute </a:t>
            </a:r>
            <a:endParaRPr lang="en-US" dirty="0" smtClean="0"/>
          </a:p>
          <a:p>
            <a:r>
              <a:rPr lang="en-US" dirty="0" err="1" smtClean="0"/>
              <a:t>setattr</a:t>
            </a:r>
            <a:r>
              <a:rPr lang="en-US" dirty="0" smtClean="0"/>
              <a:t>(emp1</a:t>
            </a:r>
            <a:r>
              <a:rPr lang="en-US" dirty="0"/>
              <a:t>, 'age', 8) # Set attribute 'age' at </a:t>
            </a:r>
            <a:r>
              <a:rPr lang="en-US" dirty="0" smtClean="0"/>
              <a:t>8</a:t>
            </a:r>
          </a:p>
          <a:p>
            <a:r>
              <a:rPr lang="en-US" dirty="0" err="1" smtClean="0"/>
              <a:t>delattr</a:t>
            </a:r>
            <a:r>
              <a:rPr lang="en-US" dirty="0" smtClean="0"/>
              <a:t>(</a:t>
            </a:r>
            <a:r>
              <a:rPr lang="en-US" dirty="0" err="1" smtClean="0"/>
              <a:t>empl</a:t>
            </a:r>
            <a:r>
              <a:rPr lang="en-US" dirty="0"/>
              <a:t>, 'age') # Delete attribute 'age'</a:t>
            </a:r>
          </a:p>
        </p:txBody>
      </p:sp>
    </p:spTree>
    <p:extLst>
      <p:ext uri="{BB962C8B-B14F-4D97-AF65-F5344CB8AC3E}">
        <p14:creationId xmlns:p14="http://schemas.microsoft.com/office/powerpoint/2010/main" val="926342143"/>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295400"/>
          </a:xfrm>
        </p:spPr>
        <p:txBody>
          <a:bodyPr/>
          <a:lstStyle/>
          <a:p>
            <a:r>
              <a:rPr lang="en-US" sz="4800" dirty="0"/>
              <a:t>Built-In Class </a:t>
            </a:r>
            <a:r>
              <a:rPr lang="en-US" sz="4800" dirty="0" smtClean="0"/>
              <a:t>Attributes</a:t>
            </a:r>
            <a:endParaRPr lang="en-US" sz="4800" dirty="0"/>
          </a:p>
        </p:txBody>
      </p:sp>
      <p:sp>
        <p:nvSpPr>
          <p:cNvPr id="3" name="Content Placeholder 2"/>
          <p:cNvSpPr>
            <a:spLocks noGrp="1"/>
          </p:cNvSpPr>
          <p:nvPr>
            <p:ph idx="1"/>
          </p:nvPr>
        </p:nvSpPr>
        <p:spPr/>
        <p:txBody>
          <a:bodyPr/>
          <a:lstStyle/>
          <a:p>
            <a:endParaRPr lang="en-US" dirty="0" smtClean="0"/>
          </a:p>
          <a:p>
            <a:r>
              <a:rPr lang="en-US" dirty="0" smtClean="0"/>
              <a:t>Every </a:t>
            </a:r>
            <a:r>
              <a:rPr lang="en-US" dirty="0"/>
              <a:t>Python class keeps following built-in attributes and they can be accessed using dot operator like any other attribute:</a:t>
            </a:r>
          </a:p>
          <a:p>
            <a:endParaRPr lang="en-US" dirty="0" smtClean="0"/>
          </a:p>
          <a:p>
            <a:r>
              <a:rPr lang="en-US" dirty="0"/>
              <a:t>print "</a:t>
            </a:r>
            <a:r>
              <a:rPr lang="en-US" dirty="0" err="1"/>
              <a:t>Employee.__doc</a:t>
            </a:r>
            <a:r>
              <a:rPr lang="en-US" dirty="0"/>
              <a:t>__:", </a:t>
            </a:r>
            <a:r>
              <a:rPr lang="en-US" dirty="0" err="1"/>
              <a:t>Employee.__doc</a:t>
            </a:r>
            <a:r>
              <a:rPr lang="en-US" dirty="0"/>
              <a:t>__ </a:t>
            </a:r>
            <a:endParaRPr lang="en-US" dirty="0" smtClean="0"/>
          </a:p>
          <a:p>
            <a:r>
              <a:rPr lang="en-US" dirty="0" smtClean="0"/>
              <a:t>print </a:t>
            </a:r>
            <a:r>
              <a:rPr lang="en-US" dirty="0"/>
              <a:t>"</a:t>
            </a:r>
            <a:r>
              <a:rPr lang="en-US" dirty="0" err="1"/>
              <a:t>Employee.__name</a:t>
            </a:r>
            <a:r>
              <a:rPr lang="en-US" dirty="0"/>
              <a:t>__:", </a:t>
            </a:r>
            <a:r>
              <a:rPr lang="en-US" dirty="0" err="1"/>
              <a:t>Employee.__name</a:t>
            </a:r>
            <a:r>
              <a:rPr lang="en-US" dirty="0"/>
              <a:t>__ </a:t>
            </a:r>
            <a:endParaRPr lang="en-US" dirty="0" smtClean="0"/>
          </a:p>
          <a:p>
            <a:r>
              <a:rPr lang="en-US" dirty="0" smtClean="0"/>
              <a:t>print </a:t>
            </a:r>
            <a:r>
              <a:rPr lang="en-US" dirty="0"/>
              <a:t>"</a:t>
            </a:r>
            <a:r>
              <a:rPr lang="en-US" dirty="0" err="1" smtClean="0"/>
              <a:t>Emp</a:t>
            </a:r>
            <a:r>
              <a:rPr lang="en-US" dirty="0" smtClean="0"/>
              <a:t>.__</a:t>
            </a:r>
            <a:r>
              <a:rPr lang="en-US" dirty="0"/>
              <a:t>module</a:t>
            </a:r>
            <a:r>
              <a:rPr lang="en-US" dirty="0" smtClean="0"/>
              <a:t>__:", </a:t>
            </a:r>
            <a:r>
              <a:rPr lang="en-US" dirty="0" err="1" smtClean="0"/>
              <a:t>Employee</a:t>
            </a:r>
            <a:r>
              <a:rPr lang="en-US" dirty="0" err="1"/>
              <a:t>.__module</a:t>
            </a:r>
            <a:r>
              <a:rPr lang="en-US" dirty="0"/>
              <a:t>__ </a:t>
            </a:r>
            <a:endParaRPr lang="en-US" dirty="0" smtClean="0"/>
          </a:p>
          <a:p>
            <a:r>
              <a:rPr lang="en-US" dirty="0" smtClean="0"/>
              <a:t>print </a:t>
            </a:r>
            <a:r>
              <a:rPr lang="en-US" dirty="0"/>
              <a:t>"</a:t>
            </a:r>
            <a:r>
              <a:rPr lang="en-US" dirty="0" err="1"/>
              <a:t>Employee.__bases</a:t>
            </a:r>
            <a:r>
              <a:rPr lang="en-US" dirty="0"/>
              <a:t>__:", </a:t>
            </a:r>
            <a:r>
              <a:rPr lang="en-US" dirty="0" err="1"/>
              <a:t>Employee.__bases</a:t>
            </a:r>
            <a:r>
              <a:rPr lang="en-US" dirty="0"/>
              <a:t>__ </a:t>
            </a:r>
            <a:endParaRPr lang="en-US" dirty="0" smtClean="0"/>
          </a:p>
          <a:p>
            <a:r>
              <a:rPr lang="en-US" dirty="0" smtClean="0"/>
              <a:t>print </a:t>
            </a:r>
            <a:r>
              <a:rPr lang="en-US" dirty="0"/>
              <a:t>"Employee.__</a:t>
            </a:r>
            <a:r>
              <a:rPr lang="en-US" dirty="0" err="1"/>
              <a:t>dict</a:t>
            </a:r>
            <a:r>
              <a:rPr lang="en-US" dirty="0"/>
              <a:t>__:", Employee.__</a:t>
            </a:r>
            <a:r>
              <a:rPr lang="en-US" dirty="0" err="1"/>
              <a:t>dict</a:t>
            </a:r>
            <a:r>
              <a:rPr lang="en-US" dirty="0"/>
              <a:t>__</a:t>
            </a:r>
          </a:p>
        </p:txBody>
      </p:sp>
    </p:spTree>
    <p:extLst>
      <p:ext uri="{BB962C8B-B14F-4D97-AF65-F5344CB8AC3E}">
        <p14:creationId xmlns:p14="http://schemas.microsoft.com/office/powerpoint/2010/main" val="4273492725"/>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19200"/>
          </a:xfrm>
        </p:spPr>
        <p:txBody>
          <a:bodyPr/>
          <a:lstStyle/>
          <a:p>
            <a:r>
              <a:rPr lang="en-US" dirty="0" err="1" smtClean="0"/>
              <a:t>gc</a:t>
            </a:r>
            <a:endParaRPr lang="en-US" dirty="0"/>
          </a:p>
        </p:txBody>
      </p:sp>
      <p:sp>
        <p:nvSpPr>
          <p:cNvPr id="3" name="Content Placeholder 2"/>
          <p:cNvSpPr>
            <a:spLocks noGrp="1"/>
          </p:cNvSpPr>
          <p:nvPr>
            <p:ph idx="1"/>
          </p:nvPr>
        </p:nvSpPr>
        <p:spPr/>
        <p:txBody>
          <a:bodyPr>
            <a:normAutofit/>
          </a:bodyPr>
          <a:lstStyle/>
          <a:p>
            <a:r>
              <a:rPr lang="en-US" dirty="0" smtClean="0"/>
              <a:t>Python </a:t>
            </a:r>
            <a:r>
              <a:rPr lang="en-US" dirty="0"/>
              <a:t>deletes unneeded objects (built-in types or class instances) automatically to free memory space. The process by which Python periodically reclaims blocks of memory that no longer are in use is termed garbage </a:t>
            </a:r>
            <a:r>
              <a:rPr lang="en-US" dirty="0" smtClean="0"/>
              <a:t>collection</a:t>
            </a:r>
          </a:p>
          <a:p>
            <a:r>
              <a:rPr lang="en-US" dirty="0"/>
              <a:t>Python performs garbage collection via reference counting and a cyclic garbage collector that is able to detect and break reference cycles. </a:t>
            </a:r>
          </a:p>
          <a:p>
            <a:pPr marL="0" indent="0">
              <a:buNone/>
            </a:pPr>
            <a:endParaRPr lang="en-US" dirty="0"/>
          </a:p>
          <a:p>
            <a:r>
              <a:rPr lang="en-US" dirty="0" err="1" smtClean="0"/>
              <a:t>def</a:t>
            </a:r>
            <a:r>
              <a:rPr lang="en-US" dirty="0" smtClean="0"/>
              <a:t> __del__():</a:t>
            </a:r>
          </a:p>
          <a:p>
            <a:pPr marL="0" indent="0">
              <a:buNone/>
            </a:pPr>
            <a:r>
              <a:rPr lang="en-US" dirty="0"/>
              <a:t> </a:t>
            </a:r>
            <a:r>
              <a:rPr lang="en-US" dirty="0" smtClean="0"/>
              <a:t>   is destructor in a class</a:t>
            </a:r>
            <a:endParaRPr lang="en-US" dirty="0"/>
          </a:p>
        </p:txBody>
      </p:sp>
    </p:spTree>
    <p:extLst>
      <p:ext uri="{BB962C8B-B14F-4D97-AF65-F5344CB8AC3E}">
        <p14:creationId xmlns:p14="http://schemas.microsoft.com/office/powerpoint/2010/main" val="2091647719"/>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Explicit GC</a:t>
            </a:r>
            <a:endParaRPr lang="en-US" dirty="0"/>
          </a:p>
        </p:txBody>
      </p:sp>
      <p:sp>
        <p:nvSpPr>
          <p:cNvPr id="3" name="Content Placeholder 2"/>
          <p:cNvSpPr>
            <a:spLocks noGrp="1"/>
          </p:cNvSpPr>
          <p:nvPr>
            <p:ph idx="1"/>
          </p:nvPr>
        </p:nvSpPr>
        <p:spPr/>
        <p:txBody>
          <a:bodyPr/>
          <a:lstStyle/>
          <a:p>
            <a:endParaRPr lang="en-US" dirty="0" smtClean="0"/>
          </a:p>
          <a:p>
            <a:r>
              <a:rPr lang="en-US" dirty="0"/>
              <a:t>i</a:t>
            </a:r>
            <a:r>
              <a:rPr lang="en-US" dirty="0" smtClean="0"/>
              <a:t>mport </a:t>
            </a:r>
            <a:r>
              <a:rPr lang="en-US" dirty="0" err="1" smtClean="0"/>
              <a:t>gc</a:t>
            </a:r>
            <a:endParaRPr lang="en-US" dirty="0" smtClean="0"/>
          </a:p>
          <a:p>
            <a:endParaRPr lang="en-US" dirty="0" smtClean="0"/>
          </a:p>
          <a:p>
            <a:r>
              <a:rPr lang="en-US" dirty="0"/>
              <a:t>i</a:t>
            </a:r>
            <a:r>
              <a:rPr lang="en-US" dirty="0" smtClean="0"/>
              <a:t>f( </a:t>
            </a:r>
            <a:r>
              <a:rPr lang="en-US" dirty="0" err="1" smtClean="0"/>
              <a:t>gc.isenabled</a:t>
            </a:r>
            <a:r>
              <a:rPr lang="en-US" dirty="0" smtClean="0"/>
              <a:t>()):</a:t>
            </a:r>
          </a:p>
          <a:p>
            <a:r>
              <a:rPr lang="en-US" dirty="0" smtClean="0"/>
              <a:t>     </a:t>
            </a:r>
            <a:r>
              <a:rPr lang="en-US" dirty="0" err="1" smtClean="0"/>
              <a:t>gc.disable</a:t>
            </a:r>
            <a:r>
              <a:rPr lang="en-US" dirty="0" smtClean="0"/>
              <a:t>()</a:t>
            </a:r>
          </a:p>
          <a:p>
            <a:r>
              <a:rPr lang="en-US" dirty="0" smtClean="0"/>
              <a:t>else:</a:t>
            </a:r>
          </a:p>
          <a:p>
            <a:r>
              <a:rPr lang="en-US" dirty="0"/>
              <a:t> </a:t>
            </a:r>
            <a:r>
              <a:rPr lang="en-US" dirty="0" smtClean="0"/>
              <a:t>    </a:t>
            </a:r>
            <a:r>
              <a:rPr lang="en-US" dirty="0" err="1" smtClean="0"/>
              <a:t>gc.enable</a:t>
            </a:r>
            <a:r>
              <a:rPr lang="en-US" dirty="0" smtClean="0"/>
              <a:t>()</a:t>
            </a:r>
          </a:p>
          <a:p>
            <a:endParaRPr lang="en-US" dirty="0"/>
          </a:p>
        </p:txBody>
      </p:sp>
    </p:spTree>
    <p:extLst>
      <p:ext uri="{BB962C8B-B14F-4D97-AF65-F5344CB8AC3E}">
        <p14:creationId xmlns:p14="http://schemas.microsoft.com/office/powerpoint/2010/main" val="618085995"/>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Hiding</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endParaRPr lang="en-US" dirty="0" smtClean="0"/>
          </a:p>
          <a:p>
            <a:pPr marL="0" indent="0">
              <a:buNone/>
            </a:pPr>
            <a:r>
              <a:rPr lang="en-US" dirty="0" smtClean="0"/>
              <a:t>class </a:t>
            </a:r>
            <a:r>
              <a:rPr lang="en-US" dirty="0" err="1"/>
              <a:t>JustCounter</a:t>
            </a:r>
            <a:r>
              <a:rPr lang="en-US" dirty="0"/>
              <a:t>: </a:t>
            </a:r>
          </a:p>
          <a:p>
            <a:pPr marL="0" indent="0">
              <a:buNone/>
            </a:pPr>
            <a:r>
              <a:rPr lang="en-US" dirty="0"/>
              <a:t>  __</a:t>
            </a:r>
            <a:r>
              <a:rPr lang="en-US" dirty="0" err="1"/>
              <a:t>secretCount</a:t>
            </a:r>
            <a:r>
              <a:rPr lang="en-US" dirty="0"/>
              <a:t> = 0 </a:t>
            </a:r>
          </a:p>
          <a:p>
            <a:pPr marL="0" indent="0">
              <a:buNone/>
            </a:pPr>
            <a:endParaRPr lang="en-US" dirty="0"/>
          </a:p>
          <a:p>
            <a:pPr marL="0" indent="0">
              <a:buNone/>
            </a:pPr>
            <a:r>
              <a:rPr lang="en-US" dirty="0"/>
              <a:t>  </a:t>
            </a:r>
            <a:r>
              <a:rPr lang="en-US" dirty="0" err="1"/>
              <a:t>def</a:t>
            </a:r>
            <a:r>
              <a:rPr lang="en-US" dirty="0"/>
              <a:t> count(self): </a:t>
            </a:r>
          </a:p>
          <a:p>
            <a:pPr marL="0" indent="0">
              <a:buNone/>
            </a:pPr>
            <a:r>
              <a:rPr lang="en-US" dirty="0"/>
              <a:t>   </a:t>
            </a:r>
            <a:r>
              <a:rPr lang="en-US" dirty="0" err="1"/>
              <a:t>JustCounter</a:t>
            </a:r>
            <a:r>
              <a:rPr lang="en-US" dirty="0"/>
              <a:t>.__</a:t>
            </a:r>
            <a:r>
              <a:rPr lang="en-US" dirty="0" err="1"/>
              <a:t>secretCount</a:t>
            </a:r>
            <a:r>
              <a:rPr lang="en-US" dirty="0"/>
              <a:t> += 1 </a:t>
            </a:r>
          </a:p>
          <a:p>
            <a:pPr marL="0" indent="0">
              <a:buNone/>
            </a:pPr>
            <a:r>
              <a:rPr lang="en-US" dirty="0"/>
              <a:t>   print(</a:t>
            </a:r>
            <a:r>
              <a:rPr lang="en-US" dirty="0" err="1"/>
              <a:t>JustCounter</a:t>
            </a:r>
            <a:r>
              <a:rPr lang="en-US" dirty="0"/>
              <a:t>.__</a:t>
            </a:r>
            <a:r>
              <a:rPr lang="en-US" dirty="0" err="1"/>
              <a:t>secretCount</a:t>
            </a:r>
            <a:r>
              <a:rPr lang="en-US" dirty="0"/>
              <a:t>)</a:t>
            </a:r>
          </a:p>
          <a:p>
            <a:pPr marL="0" indent="0">
              <a:buNone/>
            </a:pPr>
            <a:endParaRPr lang="en-US" dirty="0"/>
          </a:p>
          <a:p>
            <a:pPr marL="0" indent="0">
              <a:buNone/>
            </a:pPr>
            <a:r>
              <a:rPr lang="en-US" dirty="0"/>
              <a:t>counter = </a:t>
            </a:r>
            <a:r>
              <a:rPr lang="en-US" dirty="0" err="1"/>
              <a:t>JustCounter</a:t>
            </a:r>
            <a:r>
              <a:rPr lang="en-US" dirty="0"/>
              <a:t>() </a:t>
            </a:r>
          </a:p>
          <a:p>
            <a:pPr marL="0" indent="0">
              <a:buNone/>
            </a:pPr>
            <a:r>
              <a:rPr lang="en-US" dirty="0" err="1"/>
              <a:t>counter.count</a:t>
            </a:r>
            <a:r>
              <a:rPr lang="en-US" dirty="0"/>
              <a:t>() </a:t>
            </a:r>
          </a:p>
          <a:p>
            <a:pPr marL="0" indent="0">
              <a:buNone/>
            </a:pPr>
            <a:r>
              <a:rPr lang="en-US" dirty="0" err="1"/>
              <a:t>counter.count</a:t>
            </a:r>
            <a:r>
              <a:rPr lang="en-US" dirty="0"/>
              <a:t>() </a:t>
            </a:r>
          </a:p>
          <a:p>
            <a:pPr marL="0" indent="0">
              <a:buNone/>
            </a:pPr>
            <a:r>
              <a:rPr lang="en-US" dirty="0"/>
              <a:t>print("</a:t>
            </a:r>
            <a:r>
              <a:rPr lang="en-US" dirty="0" err="1"/>
              <a:t>Hai</a:t>
            </a:r>
            <a:r>
              <a:rPr lang="en-US" dirty="0"/>
              <a:t>",</a:t>
            </a:r>
            <a:r>
              <a:rPr lang="en-US" dirty="0" err="1"/>
              <a:t>JustCounter</a:t>
            </a:r>
            <a:r>
              <a:rPr lang="en-US" dirty="0"/>
              <a:t>.__</a:t>
            </a:r>
            <a:r>
              <a:rPr lang="en-US" dirty="0" err="1"/>
              <a:t>secretCount</a:t>
            </a:r>
            <a:r>
              <a:rPr lang="en-US" dirty="0"/>
              <a:t>)</a:t>
            </a:r>
          </a:p>
        </p:txBody>
      </p:sp>
    </p:spTree>
    <p:extLst>
      <p:ext uri="{BB962C8B-B14F-4D97-AF65-F5344CB8AC3E}">
        <p14:creationId xmlns:p14="http://schemas.microsoft.com/office/powerpoint/2010/main" val="31552864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Python Program</a:t>
            </a:r>
            <a:endParaRPr lang="en-US" dirty="0"/>
          </a:p>
        </p:txBody>
      </p:sp>
      <p:sp>
        <p:nvSpPr>
          <p:cNvPr id="3" name="Content Placeholder 2"/>
          <p:cNvSpPr>
            <a:spLocks noGrp="1"/>
          </p:cNvSpPr>
          <p:nvPr>
            <p:ph idx="1"/>
          </p:nvPr>
        </p:nvSpPr>
        <p:spPr/>
        <p:txBody>
          <a:bodyPr/>
          <a:lstStyle/>
          <a:p>
            <a:pPr marL="0" indent="0">
              <a:buNone/>
            </a:pPr>
            <a:endParaRPr lang="en-US" b="1" dirty="0" smtClean="0"/>
          </a:p>
          <a:p>
            <a:pPr marL="0" indent="0">
              <a:buNone/>
            </a:pPr>
            <a:r>
              <a:rPr lang="en-US" b="1" dirty="0" smtClean="0"/>
              <a:t>Using appropriate Text Editor ( vi or notepad )</a:t>
            </a:r>
          </a:p>
          <a:p>
            <a:pPr marL="0" indent="0">
              <a:buNone/>
            </a:pPr>
            <a:r>
              <a:rPr lang="en-US" b="1" dirty="0"/>
              <a:t>c</a:t>
            </a:r>
            <a:r>
              <a:rPr lang="en-US" b="1" dirty="0" smtClean="0"/>
              <a:t>reate this file with an extension</a:t>
            </a:r>
          </a:p>
          <a:p>
            <a:pPr marL="0" indent="0">
              <a:buNone/>
            </a:pPr>
            <a:r>
              <a:rPr lang="en-US" b="1" dirty="0" smtClean="0"/>
              <a:t>as “</a:t>
            </a:r>
            <a:r>
              <a:rPr lang="en-US" b="1" dirty="0" err="1" smtClean="0"/>
              <a:t>py</a:t>
            </a:r>
            <a:r>
              <a:rPr lang="en-US" b="1" dirty="0" smtClean="0"/>
              <a:t>”</a:t>
            </a:r>
          </a:p>
          <a:p>
            <a:pPr marL="0" indent="0">
              <a:buNone/>
            </a:pPr>
            <a:endParaRPr lang="en-US" b="1" dirty="0" smtClean="0"/>
          </a:p>
          <a:p>
            <a:pPr marL="0" indent="0">
              <a:buNone/>
            </a:pPr>
            <a:r>
              <a:rPr lang="en-US" b="1" dirty="0"/>
              <a:t>m</a:t>
            </a:r>
            <a:r>
              <a:rPr lang="en-US" b="1" dirty="0" smtClean="0"/>
              <a:t>yfirst.py</a:t>
            </a:r>
          </a:p>
          <a:p>
            <a:pPr marL="0" indent="0">
              <a:buNone/>
            </a:pPr>
            <a:r>
              <a:rPr lang="en-US" dirty="0" smtClean="0"/>
              <a:t>#!/</a:t>
            </a:r>
            <a:r>
              <a:rPr lang="en-US" dirty="0" err="1" smtClean="0"/>
              <a:t>usr</a:t>
            </a:r>
            <a:r>
              <a:rPr lang="en-US" dirty="0" smtClean="0"/>
              <a:t>/bin/python</a:t>
            </a:r>
          </a:p>
          <a:p>
            <a:pPr marL="0" indent="0">
              <a:buNone/>
            </a:pPr>
            <a:endParaRPr lang="en-US" dirty="0"/>
          </a:p>
          <a:p>
            <a:pPr marL="0" indent="0">
              <a:buNone/>
            </a:pPr>
            <a:r>
              <a:rPr lang="en-US" dirty="0"/>
              <a:t>p</a:t>
            </a:r>
            <a:r>
              <a:rPr lang="en-US" dirty="0" smtClean="0"/>
              <a:t>rint(‘Welcome to Python’)</a:t>
            </a:r>
          </a:p>
          <a:p>
            <a:pPr marL="0" indent="0">
              <a:buNone/>
            </a:pPr>
            <a:r>
              <a:rPr lang="en-US" dirty="0" smtClean="0"/>
              <a:t>print(“This my first program !!!!!!”)</a:t>
            </a:r>
            <a:endParaRPr lang="en-US" dirty="0"/>
          </a:p>
        </p:txBody>
      </p:sp>
      <p:pic>
        <p:nvPicPr>
          <p:cNvPr id="2050" name="Picture 2" descr="C:\Program Files\Microsoft Office\MEDIA\CAGCAT10\j0292020.wmf"/>
          <p:cNvPicPr>
            <a:picLocks noChangeAspect="1" noChangeArrowheads="1"/>
          </p:cNvPicPr>
          <p:nvPr/>
        </p:nvPicPr>
        <p:blipFill>
          <a:blip cstate="print">
            <a:extLst>
              <a:ext uri="{28A0092B-C50C-407E-A947-70E740481C1C}">
                <a14:useLocalDpi xmlns:a14="http://schemas.microsoft.com/office/drawing/2010/main" val="0"/>
              </a:ext>
            </a:extLst>
          </a:blip>
          <a:srcRect/>
          <a:stretch>
            <a:fillRect/>
          </a:stretch>
        </p:blipFill>
        <p:spPr bwMode="auto">
          <a:xfrm>
            <a:off x="6553200" y="3505200"/>
            <a:ext cx="1869034" cy="17739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339300"/>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a:t>
            </a:r>
            <a:endParaRPr lang="en-US" dirty="0"/>
          </a:p>
        </p:txBody>
      </p:sp>
      <p:sp>
        <p:nvSpPr>
          <p:cNvPr id="3" name="Content Placeholder 2"/>
          <p:cNvSpPr>
            <a:spLocks noGrp="1"/>
          </p:cNvSpPr>
          <p:nvPr>
            <p:ph idx="1"/>
          </p:nvPr>
        </p:nvSpPr>
        <p:spPr/>
        <p:txBody>
          <a:bodyPr>
            <a:normAutofit lnSpcReduction="10000"/>
          </a:bodyPr>
          <a:lstStyle/>
          <a:p>
            <a:pPr marL="0" indent="0">
              <a:buNone/>
            </a:pPr>
            <a:endParaRPr lang="en-US" dirty="0" smtClean="0"/>
          </a:p>
          <a:p>
            <a:pPr marL="0" indent="0">
              <a:buNone/>
            </a:pPr>
            <a:r>
              <a:rPr lang="en-US" b="1" dirty="0" smtClean="0">
                <a:solidFill>
                  <a:srgbClr val="FF0000"/>
                </a:solidFill>
              </a:rPr>
              <a:t>class Parent(object)</a:t>
            </a:r>
            <a:r>
              <a:rPr lang="en-US" dirty="0" smtClean="0">
                <a:solidFill>
                  <a:srgbClr val="FF0000"/>
                </a:solidFill>
              </a:rPr>
              <a:t>: </a:t>
            </a:r>
            <a:r>
              <a:rPr lang="en-US" dirty="0"/>
              <a:t># define parent class </a:t>
            </a:r>
            <a:endParaRPr lang="en-US" dirty="0" smtClean="0"/>
          </a:p>
          <a:p>
            <a:pPr marL="0" indent="0">
              <a:buNone/>
            </a:pPr>
            <a:r>
              <a:rPr lang="en-US" dirty="0"/>
              <a:t> </a:t>
            </a:r>
            <a:r>
              <a:rPr lang="en-US" dirty="0" smtClean="0"/>
              <a:t>   </a:t>
            </a:r>
            <a:r>
              <a:rPr lang="en-US" dirty="0" err="1" smtClean="0"/>
              <a:t>parentAttr</a:t>
            </a:r>
            <a:r>
              <a:rPr lang="en-US" dirty="0" smtClean="0"/>
              <a:t> </a:t>
            </a:r>
            <a:r>
              <a:rPr lang="en-US" dirty="0"/>
              <a:t>= 100 </a:t>
            </a:r>
            <a:endParaRPr lang="en-US" dirty="0" smtClean="0"/>
          </a:p>
          <a:p>
            <a:pPr marL="0" indent="0">
              <a:buNone/>
            </a:pPr>
            <a:r>
              <a:rPr lang="en-US" dirty="0" smtClean="0"/>
              <a:t>	</a:t>
            </a:r>
            <a:r>
              <a:rPr lang="en-US" dirty="0" err="1" smtClean="0"/>
              <a:t>def</a:t>
            </a:r>
            <a:r>
              <a:rPr lang="en-US" dirty="0" smtClean="0"/>
              <a:t> </a:t>
            </a:r>
            <a:r>
              <a:rPr lang="en-US" dirty="0"/>
              <a:t>__</a:t>
            </a:r>
            <a:r>
              <a:rPr lang="en-US" dirty="0" err="1"/>
              <a:t>init</a:t>
            </a:r>
            <a:r>
              <a:rPr lang="en-US" dirty="0"/>
              <a:t>__(self): </a:t>
            </a:r>
            <a:endParaRPr lang="en-US" dirty="0" smtClean="0"/>
          </a:p>
          <a:p>
            <a:pPr marL="0" indent="0">
              <a:buNone/>
            </a:pPr>
            <a:r>
              <a:rPr lang="en-US" dirty="0" smtClean="0"/>
              <a:t>		print </a:t>
            </a:r>
            <a:r>
              <a:rPr lang="en-US" dirty="0"/>
              <a:t>"Calling parent constructor" </a:t>
            </a:r>
            <a:endParaRPr lang="en-US" dirty="0" smtClean="0"/>
          </a:p>
          <a:p>
            <a:pPr marL="0" indent="0">
              <a:buNone/>
            </a:pPr>
            <a:r>
              <a:rPr lang="en-US" dirty="0" smtClean="0"/>
              <a:t>	</a:t>
            </a:r>
            <a:r>
              <a:rPr lang="en-US" dirty="0" err="1" smtClean="0"/>
              <a:t>def</a:t>
            </a:r>
            <a:r>
              <a:rPr lang="en-US" dirty="0" smtClean="0"/>
              <a:t> </a:t>
            </a:r>
            <a:r>
              <a:rPr lang="en-US" dirty="0" err="1"/>
              <a:t>parentMethod</a:t>
            </a:r>
            <a:r>
              <a:rPr lang="en-US" dirty="0"/>
              <a:t>(self): </a:t>
            </a:r>
            <a:endParaRPr lang="en-US" dirty="0" smtClean="0"/>
          </a:p>
          <a:p>
            <a:pPr marL="0" indent="0">
              <a:buNone/>
            </a:pPr>
            <a:r>
              <a:rPr lang="en-US" dirty="0" smtClean="0"/>
              <a:t>		print </a:t>
            </a:r>
            <a:r>
              <a:rPr lang="en-US" dirty="0"/>
              <a:t>'Calling parent method' </a:t>
            </a:r>
            <a:endParaRPr lang="en-US" dirty="0" smtClean="0"/>
          </a:p>
          <a:p>
            <a:pPr marL="0" indent="0">
              <a:buNone/>
            </a:pPr>
            <a:r>
              <a:rPr lang="en-US" dirty="0" smtClean="0"/>
              <a:t>	</a:t>
            </a:r>
            <a:r>
              <a:rPr lang="en-US" dirty="0" err="1" smtClean="0"/>
              <a:t>def</a:t>
            </a:r>
            <a:r>
              <a:rPr lang="en-US" dirty="0" smtClean="0"/>
              <a:t> </a:t>
            </a:r>
            <a:r>
              <a:rPr lang="en-US" dirty="0" err="1"/>
              <a:t>setAttr</a:t>
            </a:r>
            <a:r>
              <a:rPr lang="en-US" dirty="0"/>
              <a:t>(self, </a:t>
            </a:r>
            <a:r>
              <a:rPr lang="en-US" dirty="0" err="1"/>
              <a:t>attr</a:t>
            </a:r>
            <a:r>
              <a:rPr lang="en-US" dirty="0"/>
              <a:t>): </a:t>
            </a:r>
            <a:endParaRPr lang="en-US" dirty="0" smtClean="0"/>
          </a:p>
          <a:p>
            <a:pPr marL="0" indent="0">
              <a:buNone/>
            </a:pPr>
            <a:r>
              <a:rPr lang="en-US" dirty="0" smtClean="0"/>
              <a:t>		</a:t>
            </a:r>
            <a:r>
              <a:rPr lang="en-US" dirty="0" err="1" smtClean="0"/>
              <a:t>Parent.parentAttr</a:t>
            </a:r>
            <a:r>
              <a:rPr lang="en-US" dirty="0" smtClean="0"/>
              <a:t> </a:t>
            </a:r>
            <a:r>
              <a:rPr lang="en-US" dirty="0"/>
              <a:t>= </a:t>
            </a:r>
            <a:r>
              <a:rPr lang="en-US" dirty="0" err="1"/>
              <a:t>attr</a:t>
            </a:r>
            <a:r>
              <a:rPr lang="en-US" dirty="0"/>
              <a:t> </a:t>
            </a:r>
            <a:endParaRPr lang="en-US" dirty="0" smtClean="0"/>
          </a:p>
          <a:p>
            <a:pPr marL="0" indent="0">
              <a:buNone/>
            </a:pPr>
            <a:r>
              <a:rPr lang="en-US" dirty="0" smtClean="0"/>
              <a:t>	</a:t>
            </a:r>
            <a:r>
              <a:rPr lang="en-US" dirty="0" err="1" smtClean="0"/>
              <a:t>def</a:t>
            </a:r>
            <a:r>
              <a:rPr lang="en-US" dirty="0" smtClean="0"/>
              <a:t> </a:t>
            </a:r>
            <a:r>
              <a:rPr lang="en-US" dirty="0" err="1"/>
              <a:t>getAttr</a:t>
            </a:r>
            <a:r>
              <a:rPr lang="en-US" dirty="0"/>
              <a:t>(self): </a:t>
            </a:r>
            <a:endParaRPr lang="en-US" dirty="0" smtClean="0"/>
          </a:p>
          <a:p>
            <a:pPr marL="0" indent="0">
              <a:buNone/>
            </a:pPr>
            <a:r>
              <a:rPr lang="en-US" dirty="0" smtClean="0"/>
              <a:t>		print </a:t>
            </a:r>
            <a:r>
              <a:rPr lang="en-US" dirty="0"/>
              <a:t>"Parent attribute :", </a:t>
            </a:r>
            <a:r>
              <a:rPr lang="en-US" dirty="0" err="1" smtClean="0"/>
              <a:t>Parent.parentAttr</a:t>
            </a:r>
            <a:r>
              <a:rPr lang="en-US" dirty="0" smtClean="0"/>
              <a:t> </a:t>
            </a:r>
          </a:p>
        </p:txBody>
      </p:sp>
    </p:spTree>
    <p:extLst>
      <p:ext uri="{BB962C8B-B14F-4D97-AF65-F5344CB8AC3E}">
        <p14:creationId xmlns:p14="http://schemas.microsoft.com/office/powerpoint/2010/main" val="2036654736"/>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r>
              <a:rPr lang="en-US" b="1" dirty="0" smtClean="0">
                <a:solidFill>
                  <a:srgbClr val="FF0000"/>
                </a:solidFill>
              </a:rPr>
              <a:t>class </a:t>
            </a:r>
            <a:r>
              <a:rPr lang="en-US" b="1" dirty="0">
                <a:solidFill>
                  <a:srgbClr val="FF0000"/>
                </a:solidFill>
              </a:rPr>
              <a:t>Child(Parent): </a:t>
            </a:r>
            <a:r>
              <a:rPr lang="en-US" dirty="0"/>
              <a:t># define child class </a:t>
            </a:r>
            <a:endParaRPr lang="en-US" dirty="0" smtClean="0"/>
          </a:p>
          <a:p>
            <a:pPr marL="0" indent="0">
              <a:buNone/>
            </a:pPr>
            <a:r>
              <a:rPr lang="en-US" dirty="0" smtClean="0"/>
              <a:t>	</a:t>
            </a:r>
            <a:r>
              <a:rPr lang="en-US" dirty="0" err="1" smtClean="0"/>
              <a:t>def</a:t>
            </a:r>
            <a:r>
              <a:rPr lang="en-US" dirty="0" smtClean="0"/>
              <a:t> </a:t>
            </a:r>
            <a:r>
              <a:rPr lang="en-US" dirty="0"/>
              <a:t>__</a:t>
            </a:r>
            <a:r>
              <a:rPr lang="en-US" dirty="0" err="1"/>
              <a:t>init</a:t>
            </a:r>
            <a:r>
              <a:rPr lang="en-US" dirty="0"/>
              <a:t>__(self): </a:t>
            </a:r>
            <a:endParaRPr lang="en-US" dirty="0" smtClean="0"/>
          </a:p>
          <a:p>
            <a:pPr marL="0" indent="0">
              <a:buNone/>
            </a:pPr>
            <a:r>
              <a:rPr lang="en-US" dirty="0" smtClean="0"/>
              <a:t>		print </a:t>
            </a:r>
            <a:r>
              <a:rPr lang="en-US" dirty="0"/>
              <a:t>"Calling child constructor" </a:t>
            </a:r>
            <a:endParaRPr lang="en-US" dirty="0" smtClean="0"/>
          </a:p>
          <a:p>
            <a:pPr marL="0" indent="0">
              <a:buNone/>
            </a:pPr>
            <a:r>
              <a:rPr lang="en-US" dirty="0" smtClean="0"/>
              <a:t>	</a:t>
            </a:r>
          </a:p>
          <a:p>
            <a:pPr marL="0" indent="0">
              <a:buNone/>
            </a:pPr>
            <a:r>
              <a:rPr lang="en-US" dirty="0" smtClean="0"/>
              <a:t>	</a:t>
            </a:r>
            <a:r>
              <a:rPr lang="en-US" dirty="0" err="1" smtClean="0"/>
              <a:t>def</a:t>
            </a:r>
            <a:r>
              <a:rPr lang="en-US" dirty="0" smtClean="0"/>
              <a:t> </a:t>
            </a:r>
            <a:r>
              <a:rPr lang="en-US" dirty="0" err="1"/>
              <a:t>childMethod</a:t>
            </a:r>
            <a:r>
              <a:rPr lang="en-US" dirty="0"/>
              <a:t>(self): </a:t>
            </a:r>
            <a:endParaRPr lang="en-US" dirty="0" smtClean="0"/>
          </a:p>
          <a:p>
            <a:pPr marL="0" indent="0">
              <a:buNone/>
            </a:pPr>
            <a:r>
              <a:rPr lang="en-US" dirty="0" smtClean="0"/>
              <a:t>		print </a:t>
            </a:r>
            <a:r>
              <a:rPr lang="en-US" dirty="0"/>
              <a:t>'Calling child method'</a:t>
            </a:r>
          </a:p>
          <a:p>
            <a:pPr marL="0" indent="0">
              <a:buNone/>
            </a:pPr>
            <a:endParaRPr lang="en-US" dirty="0"/>
          </a:p>
        </p:txBody>
      </p:sp>
    </p:spTree>
    <p:extLst>
      <p:ext uri="{BB962C8B-B14F-4D97-AF65-F5344CB8AC3E}">
        <p14:creationId xmlns:p14="http://schemas.microsoft.com/office/powerpoint/2010/main" val="885369103"/>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a:xfrm>
            <a:off x="762000" y="1600200"/>
            <a:ext cx="7924800" cy="4525963"/>
          </a:xfrm>
        </p:spPr>
        <p:txBody>
          <a:bodyPr/>
          <a:lstStyle/>
          <a:p>
            <a:endParaRPr lang="en-US" dirty="0" smtClean="0"/>
          </a:p>
          <a:p>
            <a:pPr marL="0" indent="0">
              <a:buNone/>
            </a:pPr>
            <a:r>
              <a:rPr lang="en-US" dirty="0" smtClean="0"/>
              <a:t>c </a:t>
            </a:r>
            <a:r>
              <a:rPr lang="en-US" dirty="0"/>
              <a:t>= Child() </a:t>
            </a:r>
            <a:r>
              <a:rPr lang="en-US" dirty="0" smtClean="0"/>
              <a:t>		# </a:t>
            </a:r>
            <a:r>
              <a:rPr lang="en-US" dirty="0"/>
              <a:t>instance of child </a:t>
            </a:r>
            <a:endParaRPr lang="en-US" dirty="0" smtClean="0"/>
          </a:p>
          <a:p>
            <a:pPr marL="0" indent="0">
              <a:buNone/>
            </a:pPr>
            <a:r>
              <a:rPr lang="en-US" dirty="0" err="1" smtClean="0"/>
              <a:t>c.childMethod</a:t>
            </a:r>
            <a:r>
              <a:rPr lang="en-US" dirty="0"/>
              <a:t>() </a:t>
            </a:r>
            <a:r>
              <a:rPr lang="en-US" dirty="0" smtClean="0"/>
              <a:t>	# </a:t>
            </a:r>
            <a:r>
              <a:rPr lang="en-US" dirty="0"/>
              <a:t>child calls its </a:t>
            </a:r>
            <a:r>
              <a:rPr lang="en-US" dirty="0" smtClean="0"/>
              <a:t>method</a:t>
            </a:r>
          </a:p>
          <a:p>
            <a:pPr marL="0" indent="0">
              <a:buNone/>
            </a:pPr>
            <a:r>
              <a:rPr lang="en-US" dirty="0" err="1" smtClean="0"/>
              <a:t>c.parentMethod</a:t>
            </a:r>
            <a:r>
              <a:rPr lang="en-US" dirty="0"/>
              <a:t>() </a:t>
            </a:r>
            <a:r>
              <a:rPr lang="en-US" dirty="0" smtClean="0"/>
              <a:t># </a:t>
            </a:r>
            <a:r>
              <a:rPr lang="en-US" dirty="0"/>
              <a:t>calls parent's method </a:t>
            </a:r>
            <a:endParaRPr lang="en-US" dirty="0" smtClean="0"/>
          </a:p>
          <a:p>
            <a:pPr marL="0" indent="0">
              <a:buNone/>
            </a:pPr>
            <a:r>
              <a:rPr lang="en-US" dirty="0" err="1" smtClean="0"/>
              <a:t>c.setAttr</a:t>
            </a:r>
            <a:r>
              <a:rPr lang="en-US" dirty="0" smtClean="0"/>
              <a:t>(200</a:t>
            </a:r>
            <a:r>
              <a:rPr lang="en-US" dirty="0"/>
              <a:t>) </a:t>
            </a:r>
            <a:r>
              <a:rPr lang="en-US" dirty="0" smtClean="0"/>
              <a:t>	# </a:t>
            </a:r>
            <a:r>
              <a:rPr lang="en-US" dirty="0"/>
              <a:t>again call parent's method </a:t>
            </a:r>
            <a:endParaRPr lang="en-US" dirty="0" smtClean="0"/>
          </a:p>
          <a:p>
            <a:pPr marL="0" indent="0">
              <a:buNone/>
            </a:pPr>
            <a:r>
              <a:rPr lang="en-US" dirty="0" err="1" smtClean="0"/>
              <a:t>c.getAttr</a:t>
            </a:r>
            <a:r>
              <a:rPr lang="en-US" dirty="0"/>
              <a:t>() </a:t>
            </a:r>
            <a:r>
              <a:rPr lang="en-US" dirty="0" smtClean="0"/>
              <a:t>		# </a:t>
            </a:r>
            <a:r>
              <a:rPr lang="en-US" dirty="0"/>
              <a:t>again call parent's method</a:t>
            </a:r>
          </a:p>
        </p:txBody>
      </p:sp>
    </p:spTree>
    <p:extLst>
      <p:ext uri="{BB962C8B-B14F-4D97-AF65-F5344CB8AC3E}">
        <p14:creationId xmlns:p14="http://schemas.microsoft.com/office/powerpoint/2010/main" val="2706215265"/>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Inheritance</a:t>
            </a:r>
            <a:endParaRPr lang="en-US" dirty="0"/>
          </a:p>
        </p:txBody>
      </p:sp>
      <p:sp>
        <p:nvSpPr>
          <p:cNvPr id="3" name="Content Placeholder 2"/>
          <p:cNvSpPr>
            <a:spLocks noGrp="1"/>
          </p:cNvSpPr>
          <p:nvPr>
            <p:ph idx="1"/>
          </p:nvPr>
        </p:nvSpPr>
        <p:spPr/>
        <p:txBody>
          <a:bodyPr>
            <a:normAutofit lnSpcReduction="10000"/>
          </a:bodyPr>
          <a:lstStyle/>
          <a:p>
            <a:endParaRPr lang="en-US" dirty="0" smtClean="0"/>
          </a:p>
          <a:p>
            <a:r>
              <a:rPr lang="en-US" dirty="0" smtClean="0"/>
              <a:t>Class  One:</a:t>
            </a:r>
          </a:p>
          <a:p>
            <a:r>
              <a:rPr lang="en-US" dirty="0" smtClean="0"/>
              <a:t>Class Two:</a:t>
            </a:r>
            <a:endParaRPr lang="en-US" dirty="0"/>
          </a:p>
          <a:p>
            <a:r>
              <a:rPr lang="en-US" dirty="0" smtClean="0"/>
              <a:t>Class Three(</a:t>
            </a:r>
            <a:r>
              <a:rPr lang="en-US" dirty="0" err="1" smtClean="0"/>
              <a:t>One,Two</a:t>
            </a:r>
            <a:r>
              <a:rPr lang="en-US" dirty="0" smtClean="0"/>
              <a:t>):</a:t>
            </a:r>
          </a:p>
          <a:p>
            <a:endParaRPr lang="en-US" dirty="0"/>
          </a:p>
          <a:p>
            <a:r>
              <a:rPr lang="en-US" dirty="0"/>
              <a:t>The </a:t>
            </a:r>
            <a:r>
              <a:rPr lang="en-US" b="1" dirty="0" err="1"/>
              <a:t>issubclass</a:t>
            </a:r>
            <a:r>
              <a:rPr lang="en-US" b="1" dirty="0"/>
              <a:t>(sub, sup)</a:t>
            </a:r>
            <a:r>
              <a:rPr lang="en-US" dirty="0"/>
              <a:t> </a:t>
            </a:r>
            <a:r>
              <a:rPr lang="en-US" dirty="0" err="1"/>
              <a:t>boolean</a:t>
            </a:r>
            <a:r>
              <a:rPr lang="en-US" dirty="0"/>
              <a:t> function returns true if the given subclass </a:t>
            </a:r>
            <a:r>
              <a:rPr lang="en-US" b="1" dirty="0"/>
              <a:t>sub</a:t>
            </a:r>
            <a:r>
              <a:rPr lang="en-US" dirty="0"/>
              <a:t> is indeed a subclass of the superclass </a:t>
            </a:r>
            <a:r>
              <a:rPr lang="en-US" b="1" dirty="0"/>
              <a:t>sup</a:t>
            </a:r>
            <a:r>
              <a:rPr lang="en-US" dirty="0"/>
              <a:t>.</a:t>
            </a:r>
          </a:p>
          <a:p>
            <a:r>
              <a:rPr lang="en-US" dirty="0"/>
              <a:t>The </a:t>
            </a:r>
            <a:r>
              <a:rPr lang="en-US" b="1" dirty="0" err="1"/>
              <a:t>isinstance</a:t>
            </a:r>
            <a:r>
              <a:rPr lang="en-US" b="1" dirty="0"/>
              <a:t>(</a:t>
            </a:r>
            <a:r>
              <a:rPr lang="en-US" b="1" dirty="0" err="1"/>
              <a:t>obj</a:t>
            </a:r>
            <a:r>
              <a:rPr lang="en-US" b="1" dirty="0"/>
              <a:t>, Class)</a:t>
            </a:r>
            <a:r>
              <a:rPr lang="en-US" dirty="0"/>
              <a:t> </a:t>
            </a:r>
            <a:r>
              <a:rPr lang="en-US" dirty="0" err="1"/>
              <a:t>boolean</a:t>
            </a:r>
            <a:r>
              <a:rPr lang="en-US" dirty="0"/>
              <a:t> function returns true if </a:t>
            </a:r>
            <a:r>
              <a:rPr lang="en-US" i="1" dirty="0" err="1"/>
              <a:t>obj</a:t>
            </a:r>
            <a:r>
              <a:rPr lang="en-US" dirty="0"/>
              <a:t> is an instance of class </a:t>
            </a:r>
            <a:r>
              <a:rPr lang="en-US" i="1" dirty="0" err="1"/>
              <a:t>Class</a:t>
            </a:r>
            <a:r>
              <a:rPr lang="en-US" dirty="0"/>
              <a:t> or is an instance of a subclass of Class</a:t>
            </a:r>
          </a:p>
          <a:p>
            <a:endParaRPr lang="en-US" dirty="0"/>
          </a:p>
        </p:txBody>
      </p:sp>
    </p:spTree>
    <p:extLst>
      <p:ext uri="{BB962C8B-B14F-4D97-AF65-F5344CB8AC3E}">
        <p14:creationId xmlns:p14="http://schemas.microsoft.com/office/powerpoint/2010/main" val="3178651786"/>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Overriding</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endParaRPr lang="en-US" dirty="0" smtClean="0"/>
          </a:p>
          <a:p>
            <a:pPr marL="0" indent="0">
              <a:buNone/>
            </a:pPr>
            <a:r>
              <a:rPr lang="en-US" b="1" dirty="0" smtClean="0"/>
              <a:t>class Parent(object)</a:t>
            </a:r>
            <a:r>
              <a:rPr lang="en-US" dirty="0" smtClean="0"/>
              <a:t>: </a:t>
            </a:r>
            <a:r>
              <a:rPr lang="en-US" dirty="0"/>
              <a:t># define parent class </a:t>
            </a:r>
            <a:endParaRPr lang="en-US" dirty="0" smtClean="0"/>
          </a:p>
          <a:p>
            <a:pPr marL="0" indent="0">
              <a:buNone/>
            </a:pPr>
            <a:r>
              <a:rPr lang="en-US" b="1" dirty="0" smtClean="0"/>
              <a:t>	</a:t>
            </a:r>
            <a:r>
              <a:rPr lang="en-US" b="1" dirty="0" err="1" smtClean="0"/>
              <a:t>def</a:t>
            </a:r>
            <a:r>
              <a:rPr lang="en-US" b="1" dirty="0" smtClean="0"/>
              <a:t> </a:t>
            </a:r>
            <a:r>
              <a:rPr lang="en-US" b="1" dirty="0" err="1"/>
              <a:t>myMethod</a:t>
            </a:r>
            <a:r>
              <a:rPr lang="en-US" b="1" dirty="0"/>
              <a:t>(self): </a:t>
            </a:r>
            <a:endParaRPr lang="en-US" b="1" dirty="0" smtClean="0"/>
          </a:p>
          <a:p>
            <a:pPr marL="0" indent="0">
              <a:buNone/>
            </a:pPr>
            <a:r>
              <a:rPr lang="en-US" dirty="0" smtClean="0"/>
              <a:t>		print </a:t>
            </a:r>
            <a:r>
              <a:rPr lang="en-US" dirty="0"/>
              <a:t>'Calling parent method' </a:t>
            </a:r>
            <a:endParaRPr lang="en-US" dirty="0" smtClean="0"/>
          </a:p>
          <a:p>
            <a:pPr marL="0" indent="0">
              <a:buNone/>
            </a:pPr>
            <a:endParaRPr lang="en-US" dirty="0"/>
          </a:p>
          <a:p>
            <a:pPr marL="0" indent="0">
              <a:buNone/>
            </a:pPr>
            <a:r>
              <a:rPr lang="en-US" dirty="0" smtClean="0"/>
              <a:t>class Child(Parent): </a:t>
            </a:r>
            <a:endParaRPr lang="en-US" b="1" dirty="0" smtClean="0">
              <a:solidFill>
                <a:srgbClr val="FF0000"/>
              </a:solidFill>
            </a:endParaRPr>
          </a:p>
          <a:p>
            <a:pPr marL="0" indent="0">
              <a:buNone/>
            </a:pPr>
            <a:r>
              <a:rPr lang="en-US" b="1" dirty="0" smtClean="0"/>
              <a:t>	</a:t>
            </a:r>
            <a:r>
              <a:rPr lang="en-US" b="1" dirty="0" err="1" smtClean="0"/>
              <a:t>def</a:t>
            </a:r>
            <a:r>
              <a:rPr lang="en-US" b="1" dirty="0" smtClean="0"/>
              <a:t> </a:t>
            </a:r>
            <a:r>
              <a:rPr lang="en-US" b="1" dirty="0" err="1"/>
              <a:t>myMethod</a:t>
            </a:r>
            <a:r>
              <a:rPr lang="en-US" b="1" dirty="0"/>
              <a:t>(self): </a:t>
            </a:r>
            <a:endParaRPr lang="en-US" b="1" dirty="0" smtClean="0"/>
          </a:p>
          <a:p>
            <a:pPr marL="0" indent="0">
              <a:buNone/>
            </a:pPr>
            <a:r>
              <a:rPr lang="en-US" dirty="0" smtClean="0"/>
              <a:t>		print </a:t>
            </a:r>
            <a:r>
              <a:rPr lang="en-US" dirty="0"/>
              <a:t>'Calling child method' </a:t>
            </a:r>
            <a:endParaRPr lang="en-US" dirty="0" smtClean="0"/>
          </a:p>
          <a:p>
            <a:pPr marL="0" indent="0">
              <a:buNone/>
            </a:pPr>
            <a:r>
              <a:rPr lang="en-US" b="1" dirty="0" smtClean="0">
                <a:solidFill>
                  <a:schemeClr val="bg1">
                    <a:lumMod val="50000"/>
                  </a:schemeClr>
                </a:solidFill>
              </a:rPr>
              <a:t>		</a:t>
            </a:r>
            <a:r>
              <a:rPr lang="en-US" b="1" dirty="0" smtClean="0">
                <a:solidFill>
                  <a:srgbClr val="FF0000"/>
                </a:solidFill>
              </a:rPr>
              <a:t>super(</a:t>
            </a:r>
            <a:r>
              <a:rPr lang="en-US" b="1" dirty="0" err="1" smtClean="0">
                <a:solidFill>
                  <a:srgbClr val="FF0000"/>
                </a:solidFill>
              </a:rPr>
              <a:t>Child,self</a:t>
            </a:r>
            <a:r>
              <a:rPr lang="en-US" b="1" dirty="0">
                <a:solidFill>
                  <a:srgbClr val="FF0000"/>
                </a:solidFill>
              </a:rPr>
              <a:t>).</a:t>
            </a:r>
            <a:r>
              <a:rPr lang="en-US" b="1" dirty="0" err="1">
                <a:solidFill>
                  <a:srgbClr val="FF0000"/>
                </a:solidFill>
              </a:rPr>
              <a:t>myMethod</a:t>
            </a:r>
            <a:r>
              <a:rPr lang="en-US" b="1" dirty="0">
                <a:solidFill>
                  <a:srgbClr val="FF0000"/>
                </a:solidFill>
              </a:rPr>
              <a:t>() </a:t>
            </a:r>
          </a:p>
          <a:p>
            <a:pPr marL="0" indent="0">
              <a:buNone/>
            </a:pPr>
            <a:endParaRPr lang="en-US" dirty="0" smtClean="0"/>
          </a:p>
          <a:p>
            <a:pPr marL="0" indent="0">
              <a:buNone/>
            </a:pPr>
            <a:endParaRPr lang="en-US" dirty="0" smtClean="0"/>
          </a:p>
          <a:p>
            <a:pPr marL="0" indent="0">
              <a:buNone/>
            </a:pPr>
            <a:r>
              <a:rPr lang="en-US" dirty="0" smtClean="0"/>
              <a:t>c </a:t>
            </a:r>
            <a:r>
              <a:rPr lang="en-US" dirty="0"/>
              <a:t>= Child() </a:t>
            </a:r>
            <a:r>
              <a:rPr lang="en-US" dirty="0" smtClean="0"/>
              <a:t>                          # </a:t>
            </a:r>
            <a:r>
              <a:rPr lang="en-US" dirty="0"/>
              <a:t>instance of child </a:t>
            </a:r>
            <a:endParaRPr lang="en-US" dirty="0" smtClean="0"/>
          </a:p>
          <a:p>
            <a:pPr marL="0" indent="0">
              <a:buNone/>
            </a:pPr>
            <a:r>
              <a:rPr lang="en-US" dirty="0" err="1" smtClean="0"/>
              <a:t>c.myMethod</a:t>
            </a:r>
            <a:r>
              <a:rPr lang="en-US" dirty="0"/>
              <a:t>() </a:t>
            </a:r>
            <a:r>
              <a:rPr lang="en-US" dirty="0" smtClean="0"/>
              <a:t>                   # </a:t>
            </a:r>
            <a:r>
              <a:rPr lang="en-US" dirty="0"/>
              <a:t>child calls overridden </a:t>
            </a:r>
            <a:r>
              <a:rPr lang="en-US" dirty="0" smtClean="0"/>
              <a:t>method</a:t>
            </a:r>
          </a:p>
          <a:p>
            <a:pPr marL="0" indent="0">
              <a:buNone/>
            </a:pPr>
            <a:r>
              <a:rPr lang="en-US" b="1" dirty="0" err="1" smtClean="0">
                <a:solidFill>
                  <a:srgbClr val="FF0000"/>
                </a:solidFill>
              </a:rPr>
              <a:t>Parent.myMethod</a:t>
            </a:r>
            <a:r>
              <a:rPr lang="en-US" b="1" dirty="0" smtClean="0">
                <a:solidFill>
                  <a:srgbClr val="FF0000"/>
                </a:solidFill>
              </a:rPr>
              <a:t>(c)</a:t>
            </a:r>
            <a:r>
              <a:rPr lang="en-US" dirty="0" smtClean="0"/>
              <a:t>         # child calling parent version</a:t>
            </a:r>
          </a:p>
        </p:txBody>
      </p:sp>
    </p:spTree>
    <p:extLst>
      <p:ext uri="{BB962C8B-B14F-4D97-AF65-F5344CB8AC3E}">
        <p14:creationId xmlns:p14="http://schemas.microsoft.com/office/powerpoint/2010/main" val="3666196434"/>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 Overloading</a:t>
            </a:r>
            <a:endParaRPr lang="en-US" dirty="0"/>
          </a:p>
        </p:txBody>
      </p:sp>
      <p:sp>
        <p:nvSpPr>
          <p:cNvPr id="3" name="Content Placeholder 2"/>
          <p:cNvSpPr>
            <a:spLocks noGrp="1"/>
          </p:cNvSpPr>
          <p:nvPr>
            <p:ph idx="1"/>
          </p:nvPr>
        </p:nvSpPr>
        <p:spPr>
          <a:xfrm>
            <a:off x="609600" y="1600200"/>
            <a:ext cx="8077200" cy="4525963"/>
          </a:xfrm>
        </p:spPr>
        <p:txBody>
          <a:bodyPr>
            <a:normAutofit fontScale="92500" lnSpcReduction="20000"/>
          </a:bodyPr>
          <a:lstStyle/>
          <a:p>
            <a:pPr marL="0" indent="0">
              <a:buNone/>
            </a:pPr>
            <a:endParaRPr lang="en-US" dirty="0" smtClean="0"/>
          </a:p>
          <a:p>
            <a:pPr marL="0" indent="0">
              <a:buNone/>
            </a:pPr>
            <a:r>
              <a:rPr lang="en-US" dirty="0" smtClean="0"/>
              <a:t>class </a:t>
            </a:r>
            <a:r>
              <a:rPr lang="en-US" dirty="0"/>
              <a:t>Vector: </a:t>
            </a:r>
            <a:endParaRPr lang="en-US" dirty="0" smtClean="0"/>
          </a:p>
          <a:p>
            <a:pPr marL="0" indent="0">
              <a:buNone/>
            </a:pPr>
            <a:r>
              <a:rPr lang="en-US" dirty="0" smtClean="0"/>
              <a:t>  </a:t>
            </a:r>
            <a:r>
              <a:rPr lang="en-US" dirty="0" err="1" smtClean="0"/>
              <a:t>def</a:t>
            </a:r>
            <a:r>
              <a:rPr lang="en-US" dirty="0" smtClean="0"/>
              <a:t> </a:t>
            </a:r>
            <a:r>
              <a:rPr lang="en-US" dirty="0"/>
              <a:t>__</a:t>
            </a:r>
            <a:r>
              <a:rPr lang="en-US" dirty="0" err="1"/>
              <a:t>init</a:t>
            </a:r>
            <a:r>
              <a:rPr lang="en-US" dirty="0"/>
              <a:t>__(self, a, b): </a:t>
            </a:r>
            <a:endParaRPr lang="en-US" dirty="0" smtClean="0"/>
          </a:p>
          <a:p>
            <a:pPr marL="0" indent="0">
              <a:buNone/>
            </a:pPr>
            <a:r>
              <a:rPr lang="en-US" dirty="0" smtClean="0"/>
              <a:t> 	</a:t>
            </a:r>
            <a:r>
              <a:rPr lang="en-US" dirty="0" err="1" smtClean="0"/>
              <a:t>self.a</a:t>
            </a:r>
            <a:r>
              <a:rPr lang="en-US" dirty="0" smtClean="0"/>
              <a:t> </a:t>
            </a:r>
            <a:r>
              <a:rPr lang="en-US" dirty="0"/>
              <a:t>= a </a:t>
            </a:r>
            <a:endParaRPr lang="en-US" dirty="0" smtClean="0"/>
          </a:p>
          <a:p>
            <a:pPr marL="0" indent="0">
              <a:buNone/>
            </a:pPr>
            <a:r>
              <a:rPr lang="en-US" dirty="0" smtClean="0"/>
              <a:t>	</a:t>
            </a:r>
            <a:r>
              <a:rPr lang="en-US" dirty="0" err="1" smtClean="0"/>
              <a:t>self.b</a:t>
            </a:r>
            <a:r>
              <a:rPr lang="en-US" dirty="0" smtClean="0"/>
              <a:t> </a:t>
            </a:r>
            <a:r>
              <a:rPr lang="en-US" dirty="0"/>
              <a:t>= b </a:t>
            </a:r>
            <a:endParaRPr lang="en-US" dirty="0" smtClean="0"/>
          </a:p>
          <a:p>
            <a:pPr marL="0" indent="0">
              <a:buNone/>
            </a:pPr>
            <a:r>
              <a:rPr lang="en-US" dirty="0" smtClean="0"/>
              <a:t>  </a:t>
            </a:r>
            <a:r>
              <a:rPr lang="en-US" dirty="0" err="1" smtClean="0"/>
              <a:t>def</a:t>
            </a:r>
            <a:r>
              <a:rPr lang="en-US" dirty="0" smtClean="0"/>
              <a:t> </a:t>
            </a:r>
            <a:r>
              <a:rPr lang="en-US" dirty="0"/>
              <a:t>__</a:t>
            </a:r>
            <a:r>
              <a:rPr lang="en-US" dirty="0" err="1"/>
              <a:t>str</a:t>
            </a:r>
            <a:r>
              <a:rPr lang="en-US" dirty="0"/>
              <a:t>__(self): </a:t>
            </a:r>
            <a:endParaRPr lang="en-US" dirty="0" smtClean="0"/>
          </a:p>
          <a:p>
            <a:pPr marL="0" indent="0">
              <a:buNone/>
            </a:pPr>
            <a:r>
              <a:rPr lang="en-US" dirty="0" smtClean="0"/>
              <a:t>	return </a:t>
            </a:r>
            <a:r>
              <a:rPr lang="en-US" dirty="0"/>
              <a:t>'Vector (%d, %d)' % (</a:t>
            </a:r>
            <a:r>
              <a:rPr lang="en-US" dirty="0" err="1"/>
              <a:t>self.a</a:t>
            </a:r>
            <a:r>
              <a:rPr lang="en-US" dirty="0"/>
              <a:t>, </a:t>
            </a:r>
            <a:r>
              <a:rPr lang="en-US" dirty="0" err="1"/>
              <a:t>self.b</a:t>
            </a:r>
            <a:r>
              <a:rPr lang="en-US" dirty="0"/>
              <a:t>) </a:t>
            </a:r>
            <a:endParaRPr lang="en-US" dirty="0" smtClean="0"/>
          </a:p>
          <a:p>
            <a:pPr marL="0" indent="0">
              <a:buNone/>
            </a:pPr>
            <a:r>
              <a:rPr lang="en-US" dirty="0" smtClean="0"/>
              <a:t>  </a:t>
            </a:r>
            <a:r>
              <a:rPr lang="en-US" dirty="0" err="1" smtClean="0"/>
              <a:t>def</a:t>
            </a:r>
            <a:r>
              <a:rPr lang="en-US" dirty="0" smtClean="0"/>
              <a:t> </a:t>
            </a:r>
            <a:r>
              <a:rPr lang="en-US" dirty="0"/>
              <a:t>__add__(</a:t>
            </a:r>
            <a:r>
              <a:rPr lang="en-US" dirty="0" err="1"/>
              <a:t>self,other</a:t>
            </a:r>
            <a:r>
              <a:rPr lang="en-US" dirty="0"/>
              <a:t>): </a:t>
            </a:r>
            <a:endParaRPr lang="en-US" dirty="0" smtClean="0"/>
          </a:p>
          <a:p>
            <a:pPr marL="0" indent="0">
              <a:buNone/>
            </a:pPr>
            <a:r>
              <a:rPr lang="en-US" dirty="0" smtClean="0"/>
              <a:t>	return </a:t>
            </a:r>
            <a:r>
              <a:rPr lang="en-US" dirty="0"/>
              <a:t>Vector(</a:t>
            </a:r>
            <a:r>
              <a:rPr lang="en-US" dirty="0" err="1"/>
              <a:t>self.a</a:t>
            </a:r>
            <a:r>
              <a:rPr lang="en-US" dirty="0"/>
              <a:t> + </a:t>
            </a:r>
            <a:r>
              <a:rPr lang="en-US" dirty="0" err="1"/>
              <a:t>other.a</a:t>
            </a:r>
            <a:r>
              <a:rPr lang="en-US" dirty="0"/>
              <a:t>, </a:t>
            </a:r>
            <a:r>
              <a:rPr lang="en-US" dirty="0" err="1"/>
              <a:t>self.b</a:t>
            </a:r>
            <a:r>
              <a:rPr lang="en-US" dirty="0"/>
              <a:t> + </a:t>
            </a:r>
            <a:r>
              <a:rPr lang="en-US" dirty="0" err="1"/>
              <a:t>other.b</a:t>
            </a:r>
            <a:r>
              <a:rPr lang="en-US" dirty="0"/>
              <a:t>) </a:t>
            </a:r>
            <a:endParaRPr lang="en-US" dirty="0" smtClean="0"/>
          </a:p>
          <a:p>
            <a:pPr marL="0" indent="0">
              <a:buNone/>
            </a:pPr>
            <a:endParaRPr lang="en-US" dirty="0" smtClean="0"/>
          </a:p>
          <a:p>
            <a:pPr marL="0" indent="0">
              <a:buNone/>
            </a:pPr>
            <a:r>
              <a:rPr lang="en-US" dirty="0" smtClean="0"/>
              <a:t>v1 </a:t>
            </a:r>
            <a:r>
              <a:rPr lang="en-US" dirty="0"/>
              <a:t>= Vector(2,10) </a:t>
            </a:r>
            <a:endParaRPr lang="en-US" dirty="0" smtClean="0"/>
          </a:p>
          <a:p>
            <a:pPr marL="0" indent="0">
              <a:buNone/>
            </a:pPr>
            <a:r>
              <a:rPr lang="en-US" dirty="0" smtClean="0"/>
              <a:t>v2 </a:t>
            </a:r>
            <a:r>
              <a:rPr lang="en-US" dirty="0"/>
              <a:t>= Vector(5,-2) </a:t>
            </a:r>
            <a:endParaRPr lang="en-US" dirty="0" smtClean="0"/>
          </a:p>
          <a:p>
            <a:pPr marL="0" indent="0">
              <a:buNone/>
            </a:pPr>
            <a:r>
              <a:rPr lang="en-US" dirty="0" smtClean="0"/>
              <a:t>print </a:t>
            </a:r>
            <a:r>
              <a:rPr lang="en-US" dirty="0"/>
              <a:t>v1 + v2</a:t>
            </a:r>
          </a:p>
        </p:txBody>
      </p:sp>
    </p:spTree>
    <p:extLst>
      <p:ext uri="{BB962C8B-B14F-4D97-AF65-F5344CB8AC3E}">
        <p14:creationId xmlns:p14="http://schemas.microsoft.com/office/powerpoint/2010/main" val="298072980"/>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133600"/>
            <a:ext cx="8229600" cy="1600200"/>
          </a:xfrm>
        </p:spPr>
        <p:txBody>
          <a:bodyPr/>
          <a:lstStyle/>
          <a:p>
            <a:r>
              <a:rPr lang="en-US" dirty="0" smtClean="0"/>
              <a:t>Errors &amp; Exception Handling</a:t>
            </a:r>
            <a:endParaRPr lang="en-US" dirty="0"/>
          </a:p>
        </p:txBody>
      </p:sp>
    </p:spTree>
    <p:extLst>
      <p:ext uri="{BB962C8B-B14F-4D97-AF65-F5344CB8AC3E}">
        <p14:creationId xmlns:p14="http://schemas.microsoft.com/office/powerpoint/2010/main" val="3987498457"/>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3" name="Content Placeholder 2"/>
          <p:cNvSpPr>
            <a:spLocks noGrp="1"/>
          </p:cNvSpPr>
          <p:nvPr>
            <p:ph idx="1"/>
          </p:nvPr>
        </p:nvSpPr>
        <p:spPr>
          <a:xfrm>
            <a:off x="457200" y="1981200"/>
            <a:ext cx="8229600" cy="4144963"/>
          </a:xfrm>
        </p:spPr>
        <p:txBody>
          <a:bodyPr>
            <a:normAutofit/>
          </a:bodyPr>
          <a:lstStyle/>
          <a:p>
            <a:r>
              <a:rPr lang="en-US" dirty="0" smtClean="0"/>
              <a:t>An </a:t>
            </a:r>
            <a:r>
              <a:rPr lang="en-US" dirty="0"/>
              <a:t>exception is an event, which occurs during the execution of a program, that disrupts the normal flow of the program's instructions</a:t>
            </a:r>
          </a:p>
          <a:p>
            <a:endParaRPr lang="en-US" dirty="0" smtClean="0"/>
          </a:p>
          <a:p>
            <a:r>
              <a:rPr lang="en-US" dirty="0" smtClean="0"/>
              <a:t>An Exception was meant to give you an opportunity to do something with it. Like try something else or write to the LOG</a:t>
            </a:r>
          </a:p>
          <a:p>
            <a:endParaRPr lang="en-US" dirty="0" smtClean="0"/>
          </a:p>
          <a:p>
            <a:r>
              <a:rPr lang="en-US" dirty="0" smtClean="0"/>
              <a:t>i.e. Exception Handler</a:t>
            </a:r>
            <a:endParaRPr lang="en-US" dirty="0"/>
          </a:p>
        </p:txBody>
      </p:sp>
    </p:spTree>
    <p:extLst>
      <p:ext uri="{BB962C8B-B14F-4D97-AF65-F5344CB8AC3E}">
        <p14:creationId xmlns:p14="http://schemas.microsoft.com/office/powerpoint/2010/main" val="167425403"/>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Keywords </a:t>
            </a:r>
            <a:endParaRPr lang="en-US" dirty="0"/>
          </a:p>
        </p:txBody>
      </p:sp>
      <p:sp>
        <p:nvSpPr>
          <p:cNvPr id="3" name="Content Placeholder 2"/>
          <p:cNvSpPr>
            <a:spLocks noGrp="1"/>
          </p:cNvSpPr>
          <p:nvPr>
            <p:ph idx="1"/>
          </p:nvPr>
        </p:nvSpPr>
        <p:spPr/>
        <p:txBody>
          <a:bodyPr/>
          <a:lstStyle/>
          <a:p>
            <a:endParaRPr lang="en-US" dirty="0" smtClean="0"/>
          </a:p>
          <a:p>
            <a:r>
              <a:rPr lang="en-US" sz="2800" b="1" dirty="0" smtClean="0"/>
              <a:t>try       -   one time</a:t>
            </a:r>
          </a:p>
          <a:p>
            <a:r>
              <a:rPr lang="en-US" sz="2800" b="1" dirty="0" smtClean="0"/>
              <a:t>except  -  one time if there is a exception</a:t>
            </a:r>
          </a:p>
          <a:p>
            <a:r>
              <a:rPr lang="en-US" sz="2800" b="1" dirty="0" smtClean="0"/>
              <a:t>else        - one time if there is NO Exception</a:t>
            </a:r>
          </a:p>
          <a:p>
            <a:r>
              <a:rPr lang="en-US" sz="2800" b="1" dirty="0" smtClean="0"/>
              <a:t>finally    - one when there is a </a:t>
            </a:r>
            <a:r>
              <a:rPr lang="en-US" sz="2800" b="1" dirty="0" err="1" smtClean="0"/>
              <a:t>Excep</a:t>
            </a:r>
            <a:r>
              <a:rPr lang="en-US" sz="2800" b="1" dirty="0" smtClean="0"/>
              <a:t>/</a:t>
            </a:r>
            <a:r>
              <a:rPr lang="en-US" sz="2800" b="1" dirty="0" err="1" smtClean="0"/>
              <a:t>NoExp</a:t>
            </a:r>
            <a:endParaRPr lang="en-US" sz="2800" b="1" dirty="0" smtClean="0"/>
          </a:p>
          <a:p>
            <a:r>
              <a:rPr lang="en-US" sz="2800" b="1" dirty="0"/>
              <a:t>r</a:t>
            </a:r>
            <a:r>
              <a:rPr lang="en-US" sz="2800" b="1" dirty="0" smtClean="0"/>
              <a:t>aise      - to generate a exception</a:t>
            </a:r>
            <a:endParaRPr lang="en-US" sz="2800" b="1" dirty="0"/>
          </a:p>
        </p:txBody>
      </p:sp>
    </p:spTree>
    <p:extLst>
      <p:ext uri="{BB962C8B-B14F-4D97-AF65-F5344CB8AC3E}">
        <p14:creationId xmlns:p14="http://schemas.microsoft.com/office/powerpoint/2010/main" val="3620730863"/>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Handler</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r>
              <a:rPr lang="en-US" dirty="0" smtClean="0"/>
              <a:t>import </a:t>
            </a:r>
            <a:r>
              <a:rPr lang="en-US" dirty="0"/>
              <a:t>sys</a:t>
            </a:r>
          </a:p>
          <a:p>
            <a:pPr marL="0" indent="0">
              <a:buNone/>
            </a:pPr>
            <a:r>
              <a:rPr lang="en-US" dirty="0"/>
              <a:t>try:</a:t>
            </a:r>
          </a:p>
          <a:p>
            <a:pPr marL="0" indent="0">
              <a:buNone/>
            </a:pPr>
            <a:r>
              <a:rPr lang="en-US" dirty="0"/>
              <a:t>         s = </a:t>
            </a:r>
            <a:r>
              <a:rPr lang="en-US" dirty="0" err="1"/>
              <a:t>raw_input</a:t>
            </a:r>
            <a:r>
              <a:rPr lang="en-US" dirty="0"/>
              <a:t>('Enter something ')</a:t>
            </a:r>
          </a:p>
          <a:p>
            <a:pPr marL="0" indent="0">
              <a:buNone/>
            </a:pPr>
            <a:r>
              <a:rPr lang="en-US" dirty="0"/>
              <a:t>except </a:t>
            </a:r>
            <a:r>
              <a:rPr lang="en-US" dirty="0" err="1"/>
              <a:t>EOFError</a:t>
            </a:r>
            <a:r>
              <a:rPr lang="en-US" dirty="0"/>
              <a:t>:</a:t>
            </a:r>
          </a:p>
          <a:p>
            <a:pPr marL="0" indent="0">
              <a:buNone/>
            </a:pPr>
            <a:r>
              <a:rPr lang="en-US" dirty="0"/>
              <a:t>          print ‘Why did you do an EOF on me?'</a:t>
            </a:r>
          </a:p>
          <a:p>
            <a:pPr marL="0" indent="0">
              <a:buNone/>
            </a:pPr>
            <a:r>
              <a:rPr lang="en-US" dirty="0"/>
              <a:t>          </a:t>
            </a:r>
            <a:r>
              <a:rPr lang="en-US" dirty="0" err="1"/>
              <a:t>sys.exit</a:t>
            </a:r>
            <a:r>
              <a:rPr lang="en-US" dirty="0"/>
              <a:t>() # exit the program</a:t>
            </a:r>
          </a:p>
          <a:p>
            <a:pPr marL="0" indent="0">
              <a:buNone/>
            </a:pPr>
            <a:r>
              <a:rPr lang="en-US" dirty="0"/>
              <a:t>except:</a:t>
            </a:r>
          </a:p>
          <a:p>
            <a:pPr marL="0" indent="0">
              <a:buNone/>
            </a:pPr>
            <a:r>
              <a:rPr lang="en-US" dirty="0"/>
              <a:t>          print 'Some error/exception occurred.'</a:t>
            </a:r>
          </a:p>
          <a:p>
            <a:pPr marL="0" indent="0">
              <a:buNone/>
            </a:pPr>
            <a:r>
              <a:rPr lang="en-US" dirty="0"/>
              <a:t>print 'Done'</a:t>
            </a:r>
          </a:p>
          <a:p>
            <a:endParaRPr lang="en-US" dirty="0"/>
          </a:p>
        </p:txBody>
      </p:sp>
    </p:spTree>
    <p:extLst>
      <p:ext uri="{BB962C8B-B14F-4D97-AF65-F5344CB8AC3E}">
        <p14:creationId xmlns:p14="http://schemas.microsoft.com/office/powerpoint/2010/main" val="33486511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Run…. </a:t>
            </a:r>
            <a:endParaRPr lang="en-US" dirty="0"/>
          </a:p>
        </p:txBody>
      </p:sp>
      <p:sp>
        <p:nvSpPr>
          <p:cNvPr id="3" name="Content Placeholder 2"/>
          <p:cNvSpPr>
            <a:spLocks noGrp="1"/>
          </p:cNvSpPr>
          <p:nvPr>
            <p:ph idx="1"/>
          </p:nvPr>
        </p:nvSpPr>
        <p:spPr/>
        <p:txBody>
          <a:bodyPr/>
          <a:lstStyle/>
          <a:p>
            <a:endParaRPr lang="en-US" b="1" dirty="0" smtClean="0"/>
          </a:p>
          <a:p>
            <a:r>
              <a:rPr lang="en-US" b="1" dirty="0" smtClean="0"/>
              <a:t>Method1</a:t>
            </a:r>
          </a:p>
          <a:p>
            <a:pPr marL="0" indent="0">
              <a:buNone/>
            </a:pPr>
            <a:r>
              <a:rPr lang="en-US" dirty="0" smtClean="0"/>
              <a:t>	$ python   myfirst.py</a:t>
            </a:r>
          </a:p>
          <a:p>
            <a:endParaRPr lang="en-US" dirty="0"/>
          </a:p>
          <a:p>
            <a:r>
              <a:rPr lang="en-US" b="1" dirty="0" smtClean="0"/>
              <a:t>Method2</a:t>
            </a:r>
          </a:p>
          <a:p>
            <a:pPr marL="0" indent="0">
              <a:buNone/>
            </a:pPr>
            <a:r>
              <a:rPr lang="en-US" dirty="0" smtClean="0"/>
              <a:t>	$ ./myfirst.py    [ She-bang is compulsory ]</a:t>
            </a:r>
          </a:p>
          <a:p>
            <a:endParaRPr lang="en-US" dirty="0"/>
          </a:p>
          <a:p>
            <a:r>
              <a:rPr lang="en-US" b="1" dirty="0" smtClean="0"/>
              <a:t>Method3</a:t>
            </a:r>
          </a:p>
          <a:p>
            <a:pPr marL="0" indent="0">
              <a:buNone/>
            </a:pPr>
            <a:r>
              <a:rPr lang="en-US" dirty="0" smtClean="0"/>
              <a:t>	$ myfirst.py</a:t>
            </a:r>
            <a:endParaRPr lang="en-US" dirty="0"/>
          </a:p>
        </p:txBody>
      </p:sp>
      <p:grpSp>
        <p:nvGrpSpPr>
          <p:cNvPr id="67" name="Group 66"/>
          <p:cNvGrpSpPr/>
          <p:nvPr/>
        </p:nvGrpSpPr>
        <p:grpSpPr>
          <a:xfrm>
            <a:off x="6453187" y="1554730"/>
            <a:ext cx="2519363" cy="2559050"/>
            <a:chOff x="5867400" y="1539875"/>
            <a:chExt cx="2519363" cy="2559050"/>
          </a:xfrm>
        </p:grpSpPr>
        <p:sp>
          <p:nvSpPr>
            <p:cNvPr id="6" name="AutoShape 3"/>
            <p:cNvSpPr>
              <a:spLocks noChangeAspect="1" noChangeArrowheads="1" noTextEdit="1"/>
            </p:cNvSpPr>
            <p:nvPr/>
          </p:nvSpPr>
          <p:spPr bwMode="auto">
            <a:xfrm>
              <a:off x="5867400" y="1539875"/>
              <a:ext cx="2519363" cy="255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5"/>
            <p:cNvSpPr>
              <a:spLocks/>
            </p:cNvSpPr>
            <p:nvPr/>
          </p:nvSpPr>
          <p:spPr bwMode="auto">
            <a:xfrm>
              <a:off x="6061075" y="2901950"/>
              <a:ext cx="552450" cy="538163"/>
            </a:xfrm>
            <a:custGeom>
              <a:avLst/>
              <a:gdLst>
                <a:gd name="T0" fmla="*/ 211 w 348"/>
                <a:gd name="T1" fmla="*/ 12 h 339"/>
                <a:gd name="T2" fmla="*/ 211 w 348"/>
                <a:gd name="T3" fmla="*/ 33 h 339"/>
                <a:gd name="T4" fmla="*/ 206 w 348"/>
                <a:gd name="T5" fmla="*/ 48 h 339"/>
                <a:gd name="T6" fmla="*/ 205 w 348"/>
                <a:gd name="T7" fmla="*/ 65 h 339"/>
                <a:gd name="T8" fmla="*/ 209 w 348"/>
                <a:gd name="T9" fmla="*/ 82 h 339"/>
                <a:gd name="T10" fmla="*/ 218 w 348"/>
                <a:gd name="T11" fmla="*/ 100 h 339"/>
                <a:gd name="T12" fmla="*/ 232 w 348"/>
                <a:gd name="T13" fmla="*/ 117 h 339"/>
                <a:gd name="T14" fmla="*/ 252 w 348"/>
                <a:gd name="T15" fmla="*/ 127 h 339"/>
                <a:gd name="T16" fmla="*/ 268 w 348"/>
                <a:gd name="T17" fmla="*/ 129 h 339"/>
                <a:gd name="T18" fmla="*/ 283 w 348"/>
                <a:gd name="T19" fmla="*/ 129 h 339"/>
                <a:gd name="T20" fmla="*/ 299 w 348"/>
                <a:gd name="T21" fmla="*/ 125 h 339"/>
                <a:gd name="T22" fmla="*/ 321 w 348"/>
                <a:gd name="T23" fmla="*/ 111 h 339"/>
                <a:gd name="T24" fmla="*/ 341 w 348"/>
                <a:gd name="T25" fmla="*/ 129 h 339"/>
                <a:gd name="T26" fmla="*/ 327 w 348"/>
                <a:gd name="T27" fmla="*/ 146 h 339"/>
                <a:gd name="T28" fmla="*/ 317 w 348"/>
                <a:gd name="T29" fmla="*/ 165 h 339"/>
                <a:gd name="T30" fmla="*/ 308 w 348"/>
                <a:gd name="T31" fmla="*/ 186 h 339"/>
                <a:gd name="T32" fmla="*/ 300 w 348"/>
                <a:gd name="T33" fmla="*/ 208 h 339"/>
                <a:gd name="T34" fmla="*/ 297 w 348"/>
                <a:gd name="T35" fmla="*/ 230 h 339"/>
                <a:gd name="T36" fmla="*/ 293 w 348"/>
                <a:gd name="T37" fmla="*/ 254 h 339"/>
                <a:gd name="T38" fmla="*/ 291 w 348"/>
                <a:gd name="T39" fmla="*/ 274 h 339"/>
                <a:gd name="T40" fmla="*/ 291 w 348"/>
                <a:gd name="T41" fmla="*/ 293 h 339"/>
                <a:gd name="T42" fmla="*/ 291 w 348"/>
                <a:gd name="T43" fmla="*/ 310 h 339"/>
                <a:gd name="T44" fmla="*/ 291 w 348"/>
                <a:gd name="T45" fmla="*/ 331 h 339"/>
                <a:gd name="T46" fmla="*/ 254 w 348"/>
                <a:gd name="T47" fmla="*/ 339 h 339"/>
                <a:gd name="T48" fmla="*/ 251 w 348"/>
                <a:gd name="T49" fmla="*/ 297 h 339"/>
                <a:gd name="T50" fmla="*/ 249 w 348"/>
                <a:gd name="T51" fmla="*/ 263 h 339"/>
                <a:gd name="T52" fmla="*/ 244 w 348"/>
                <a:gd name="T53" fmla="*/ 232 h 339"/>
                <a:gd name="T54" fmla="*/ 240 w 348"/>
                <a:gd name="T55" fmla="*/ 207 h 339"/>
                <a:gd name="T56" fmla="*/ 233 w 348"/>
                <a:gd name="T57" fmla="*/ 185 h 339"/>
                <a:gd name="T58" fmla="*/ 229 w 348"/>
                <a:gd name="T59" fmla="*/ 167 h 339"/>
                <a:gd name="T60" fmla="*/ 222 w 348"/>
                <a:gd name="T61" fmla="*/ 152 h 339"/>
                <a:gd name="T62" fmla="*/ 211 w 348"/>
                <a:gd name="T63" fmla="*/ 134 h 339"/>
                <a:gd name="T64" fmla="*/ 196 w 348"/>
                <a:gd name="T65" fmla="*/ 118 h 339"/>
                <a:gd name="T66" fmla="*/ 183 w 348"/>
                <a:gd name="T67" fmla="*/ 105 h 339"/>
                <a:gd name="T68" fmla="*/ 166 w 348"/>
                <a:gd name="T69" fmla="*/ 96 h 339"/>
                <a:gd name="T70" fmla="*/ 147 w 348"/>
                <a:gd name="T71" fmla="*/ 90 h 339"/>
                <a:gd name="T72" fmla="*/ 128 w 348"/>
                <a:gd name="T73" fmla="*/ 84 h 339"/>
                <a:gd name="T74" fmla="*/ 108 w 348"/>
                <a:gd name="T75" fmla="*/ 83 h 339"/>
                <a:gd name="T76" fmla="*/ 88 w 348"/>
                <a:gd name="T77" fmla="*/ 82 h 339"/>
                <a:gd name="T78" fmla="*/ 68 w 348"/>
                <a:gd name="T79" fmla="*/ 83 h 339"/>
                <a:gd name="T80" fmla="*/ 49 w 348"/>
                <a:gd name="T81" fmla="*/ 84 h 339"/>
                <a:gd name="T82" fmla="*/ 33 w 348"/>
                <a:gd name="T83" fmla="*/ 86 h 339"/>
                <a:gd name="T84" fmla="*/ 16 w 348"/>
                <a:gd name="T85" fmla="*/ 89 h 339"/>
                <a:gd name="T86" fmla="*/ 0 w 348"/>
                <a:gd name="T87" fmla="*/ 93 h 339"/>
                <a:gd name="T88" fmla="*/ 33 w 348"/>
                <a:gd name="T89" fmla="*/ 37 h 339"/>
                <a:gd name="T90" fmla="*/ 62 w 348"/>
                <a:gd name="T91" fmla="*/ 37 h 339"/>
                <a:gd name="T92" fmla="*/ 88 w 348"/>
                <a:gd name="T93" fmla="*/ 35 h 339"/>
                <a:gd name="T94" fmla="*/ 110 w 348"/>
                <a:gd name="T95" fmla="*/ 33 h 339"/>
                <a:gd name="T96" fmla="*/ 132 w 348"/>
                <a:gd name="T97" fmla="*/ 29 h 339"/>
                <a:gd name="T98" fmla="*/ 147 w 348"/>
                <a:gd name="T99" fmla="*/ 24 h 339"/>
                <a:gd name="T100" fmla="*/ 167 w 348"/>
                <a:gd name="T101" fmla="*/ 18 h 339"/>
                <a:gd name="T102" fmla="*/ 186 w 348"/>
                <a:gd name="T103" fmla="*/ 9 h 339"/>
                <a:gd name="T104" fmla="*/ 200 w 348"/>
                <a:gd name="T105" fmla="*/ 0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48" h="339">
                  <a:moveTo>
                    <a:pt x="200" y="0"/>
                  </a:moveTo>
                  <a:lnTo>
                    <a:pt x="201" y="2"/>
                  </a:lnTo>
                  <a:lnTo>
                    <a:pt x="205" y="5"/>
                  </a:lnTo>
                  <a:lnTo>
                    <a:pt x="207" y="8"/>
                  </a:lnTo>
                  <a:lnTo>
                    <a:pt x="211" y="12"/>
                  </a:lnTo>
                  <a:lnTo>
                    <a:pt x="215" y="14"/>
                  </a:lnTo>
                  <a:lnTo>
                    <a:pt x="221" y="18"/>
                  </a:lnTo>
                  <a:lnTo>
                    <a:pt x="216" y="24"/>
                  </a:lnTo>
                  <a:lnTo>
                    <a:pt x="212" y="29"/>
                  </a:lnTo>
                  <a:lnTo>
                    <a:pt x="211" y="33"/>
                  </a:lnTo>
                  <a:lnTo>
                    <a:pt x="210" y="36"/>
                  </a:lnTo>
                  <a:lnTo>
                    <a:pt x="209" y="40"/>
                  </a:lnTo>
                  <a:lnTo>
                    <a:pt x="207" y="43"/>
                  </a:lnTo>
                  <a:lnTo>
                    <a:pt x="206" y="46"/>
                  </a:lnTo>
                  <a:lnTo>
                    <a:pt x="206" y="48"/>
                  </a:lnTo>
                  <a:lnTo>
                    <a:pt x="205" y="52"/>
                  </a:lnTo>
                  <a:lnTo>
                    <a:pt x="205" y="55"/>
                  </a:lnTo>
                  <a:lnTo>
                    <a:pt x="205" y="59"/>
                  </a:lnTo>
                  <a:lnTo>
                    <a:pt x="205" y="62"/>
                  </a:lnTo>
                  <a:lnTo>
                    <a:pt x="205" y="65"/>
                  </a:lnTo>
                  <a:lnTo>
                    <a:pt x="206" y="70"/>
                  </a:lnTo>
                  <a:lnTo>
                    <a:pt x="206" y="72"/>
                  </a:lnTo>
                  <a:lnTo>
                    <a:pt x="206" y="75"/>
                  </a:lnTo>
                  <a:lnTo>
                    <a:pt x="207" y="79"/>
                  </a:lnTo>
                  <a:lnTo>
                    <a:pt x="209" y="82"/>
                  </a:lnTo>
                  <a:lnTo>
                    <a:pt x="210" y="84"/>
                  </a:lnTo>
                  <a:lnTo>
                    <a:pt x="211" y="88"/>
                  </a:lnTo>
                  <a:lnTo>
                    <a:pt x="212" y="91"/>
                  </a:lnTo>
                  <a:lnTo>
                    <a:pt x="214" y="94"/>
                  </a:lnTo>
                  <a:lnTo>
                    <a:pt x="218" y="100"/>
                  </a:lnTo>
                  <a:lnTo>
                    <a:pt x="221" y="105"/>
                  </a:lnTo>
                  <a:lnTo>
                    <a:pt x="223" y="108"/>
                  </a:lnTo>
                  <a:lnTo>
                    <a:pt x="226" y="111"/>
                  </a:lnTo>
                  <a:lnTo>
                    <a:pt x="229" y="113"/>
                  </a:lnTo>
                  <a:lnTo>
                    <a:pt x="232" y="117"/>
                  </a:lnTo>
                  <a:lnTo>
                    <a:pt x="236" y="119"/>
                  </a:lnTo>
                  <a:lnTo>
                    <a:pt x="243" y="122"/>
                  </a:lnTo>
                  <a:lnTo>
                    <a:pt x="245" y="123"/>
                  </a:lnTo>
                  <a:lnTo>
                    <a:pt x="249" y="125"/>
                  </a:lnTo>
                  <a:lnTo>
                    <a:pt x="252" y="127"/>
                  </a:lnTo>
                  <a:lnTo>
                    <a:pt x="255" y="128"/>
                  </a:lnTo>
                  <a:lnTo>
                    <a:pt x="258" y="128"/>
                  </a:lnTo>
                  <a:lnTo>
                    <a:pt x="261" y="129"/>
                  </a:lnTo>
                  <a:lnTo>
                    <a:pt x="264" y="129"/>
                  </a:lnTo>
                  <a:lnTo>
                    <a:pt x="268" y="129"/>
                  </a:lnTo>
                  <a:lnTo>
                    <a:pt x="271" y="129"/>
                  </a:lnTo>
                  <a:lnTo>
                    <a:pt x="274" y="129"/>
                  </a:lnTo>
                  <a:lnTo>
                    <a:pt x="277" y="129"/>
                  </a:lnTo>
                  <a:lnTo>
                    <a:pt x="281" y="130"/>
                  </a:lnTo>
                  <a:lnTo>
                    <a:pt x="283" y="129"/>
                  </a:lnTo>
                  <a:lnTo>
                    <a:pt x="287" y="128"/>
                  </a:lnTo>
                  <a:lnTo>
                    <a:pt x="290" y="128"/>
                  </a:lnTo>
                  <a:lnTo>
                    <a:pt x="293" y="128"/>
                  </a:lnTo>
                  <a:lnTo>
                    <a:pt x="296" y="127"/>
                  </a:lnTo>
                  <a:lnTo>
                    <a:pt x="299" y="125"/>
                  </a:lnTo>
                  <a:lnTo>
                    <a:pt x="302" y="124"/>
                  </a:lnTo>
                  <a:lnTo>
                    <a:pt x="306" y="123"/>
                  </a:lnTo>
                  <a:lnTo>
                    <a:pt x="311" y="119"/>
                  </a:lnTo>
                  <a:lnTo>
                    <a:pt x="317" y="117"/>
                  </a:lnTo>
                  <a:lnTo>
                    <a:pt x="321" y="111"/>
                  </a:lnTo>
                  <a:lnTo>
                    <a:pt x="327" y="107"/>
                  </a:lnTo>
                  <a:lnTo>
                    <a:pt x="343" y="112"/>
                  </a:lnTo>
                  <a:lnTo>
                    <a:pt x="348" y="123"/>
                  </a:lnTo>
                  <a:lnTo>
                    <a:pt x="345" y="127"/>
                  </a:lnTo>
                  <a:lnTo>
                    <a:pt x="341" y="129"/>
                  </a:lnTo>
                  <a:lnTo>
                    <a:pt x="338" y="132"/>
                  </a:lnTo>
                  <a:lnTo>
                    <a:pt x="336" y="136"/>
                  </a:lnTo>
                  <a:lnTo>
                    <a:pt x="333" y="139"/>
                  </a:lnTo>
                  <a:lnTo>
                    <a:pt x="330" y="142"/>
                  </a:lnTo>
                  <a:lnTo>
                    <a:pt x="327" y="146"/>
                  </a:lnTo>
                  <a:lnTo>
                    <a:pt x="325" y="150"/>
                  </a:lnTo>
                  <a:lnTo>
                    <a:pt x="322" y="152"/>
                  </a:lnTo>
                  <a:lnTo>
                    <a:pt x="320" y="157"/>
                  </a:lnTo>
                  <a:lnTo>
                    <a:pt x="318" y="161"/>
                  </a:lnTo>
                  <a:lnTo>
                    <a:pt x="317" y="165"/>
                  </a:lnTo>
                  <a:lnTo>
                    <a:pt x="315" y="169"/>
                  </a:lnTo>
                  <a:lnTo>
                    <a:pt x="312" y="174"/>
                  </a:lnTo>
                  <a:lnTo>
                    <a:pt x="311" y="178"/>
                  </a:lnTo>
                  <a:lnTo>
                    <a:pt x="310" y="182"/>
                  </a:lnTo>
                  <a:lnTo>
                    <a:pt x="308" y="186"/>
                  </a:lnTo>
                  <a:lnTo>
                    <a:pt x="307" y="190"/>
                  </a:lnTo>
                  <a:lnTo>
                    <a:pt x="305" y="195"/>
                  </a:lnTo>
                  <a:lnTo>
                    <a:pt x="304" y="199"/>
                  </a:lnTo>
                  <a:lnTo>
                    <a:pt x="301" y="204"/>
                  </a:lnTo>
                  <a:lnTo>
                    <a:pt x="300" y="208"/>
                  </a:lnTo>
                  <a:lnTo>
                    <a:pt x="299" y="213"/>
                  </a:lnTo>
                  <a:lnTo>
                    <a:pt x="299" y="218"/>
                  </a:lnTo>
                  <a:lnTo>
                    <a:pt x="298" y="222"/>
                  </a:lnTo>
                  <a:lnTo>
                    <a:pt x="298" y="226"/>
                  </a:lnTo>
                  <a:lnTo>
                    <a:pt x="297" y="230"/>
                  </a:lnTo>
                  <a:lnTo>
                    <a:pt x="296" y="235"/>
                  </a:lnTo>
                  <a:lnTo>
                    <a:pt x="295" y="239"/>
                  </a:lnTo>
                  <a:lnTo>
                    <a:pt x="295" y="244"/>
                  </a:lnTo>
                  <a:lnTo>
                    <a:pt x="293" y="248"/>
                  </a:lnTo>
                  <a:lnTo>
                    <a:pt x="293" y="254"/>
                  </a:lnTo>
                  <a:lnTo>
                    <a:pt x="292" y="257"/>
                  </a:lnTo>
                  <a:lnTo>
                    <a:pt x="292" y="262"/>
                  </a:lnTo>
                  <a:lnTo>
                    <a:pt x="291" y="265"/>
                  </a:lnTo>
                  <a:lnTo>
                    <a:pt x="291" y="270"/>
                  </a:lnTo>
                  <a:lnTo>
                    <a:pt x="291" y="274"/>
                  </a:lnTo>
                  <a:lnTo>
                    <a:pt x="291" y="277"/>
                  </a:lnTo>
                  <a:lnTo>
                    <a:pt x="291" y="282"/>
                  </a:lnTo>
                  <a:lnTo>
                    <a:pt x="291" y="286"/>
                  </a:lnTo>
                  <a:lnTo>
                    <a:pt x="291" y="288"/>
                  </a:lnTo>
                  <a:lnTo>
                    <a:pt x="291" y="293"/>
                  </a:lnTo>
                  <a:lnTo>
                    <a:pt x="291" y="296"/>
                  </a:lnTo>
                  <a:lnTo>
                    <a:pt x="291" y="300"/>
                  </a:lnTo>
                  <a:lnTo>
                    <a:pt x="291" y="303"/>
                  </a:lnTo>
                  <a:lnTo>
                    <a:pt x="291" y="306"/>
                  </a:lnTo>
                  <a:lnTo>
                    <a:pt x="291" y="310"/>
                  </a:lnTo>
                  <a:lnTo>
                    <a:pt x="291" y="313"/>
                  </a:lnTo>
                  <a:lnTo>
                    <a:pt x="291" y="318"/>
                  </a:lnTo>
                  <a:lnTo>
                    <a:pt x="291" y="323"/>
                  </a:lnTo>
                  <a:lnTo>
                    <a:pt x="291" y="328"/>
                  </a:lnTo>
                  <a:lnTo>
                    <a:pt x="291" y="331"/>
                  </a:lnTo>
                  <a:lnTo>
                    <a:pt x="291" y="333"/>
                  </a:lnTo>
                  <a:lnTo>
                    <a:pt x="292" y="336"/>
                  </a:lnTo>
                  <a:lnTo>
                    <a:pt x="292" y="338"/>
                  </a:lnTo>
                  <a:lnTo>
                    <a:pt x="292" y="339"/>
                  </a:lnTo>
                  <a:lnTo>
                    <a:pt x="254" y="339"/>
                  </a:lnTo>
                  <a:lnTo>
                    <a:pt x="253" y="330"/>
                  </a:lnTo>
                  <a:lnTo>
                    <a:pt x="253" y="321"/>
                  </a:lnTo>
                  <a:lnTo>
                    <a:pt x="252" y="313"/>
                  </a:lnTo>
                  <a:lnTo>
                    <a:pt x="252" y="305"/>
                  </a:lnTo>
                  <a:lnTo>
                    <a:pt x="251" y="297"/>
                  </a:lnTo>
                  <a:lnTo>
                    <a:pt x="251" y="290"/>
                  </a:lnTo>
                  <a:lnTo>
                    <a:pt x="250" y="283"/>
                  </a:lnTo>
                  <a:lnTo>
                    <a:pt x="250" y="276"/>
                  </a:lnTo>
                  <a:lnTo>
                    <a:pt x="249" y="268"/>
                  </a:lnTo>
                  <a:lnTo>
                    <a:pt x="249" y="263"/>
                  </a:lnTo>
                  <a:lnTo>
                    <a:pt x="248" y="256"/>
                  </a:lnTo>
                  <a:lnTo>
                    <a:pt x="247" y="251"/>
                  </a:lnTo>
                  <a:lnTo>
                    <a:pt x="245" y="244"/>
                  </a:lnTo>
                  <a:lnTo>
                    <a:pt x="245" y="238"/>
                  </a:lnTo>
                  <a:lnTo>
                    <a:pt x="244" y="232"/>
                  </a:lnTo>
                  <a:lnTo>
                    <a:pt x="244" y="227"/>
                  </a:lnTo>
                  <a:lnTo>
                    <a:pt x="243" y="222"/>
                  </a:lnTo>
                  <a:lnTo>
                    <a:pt x="242" y="216"/>
                  </a:lnTo>
                  <a:lnTo>
                    <a:pt x="241" y="211"/>
                  </a:lnTo>
                  <a:lnTo>
                    <a:pt x="240" y="207"/>
                  </a:lnTo>
                  <a:lnTo>
                    <a:pt x="239" y="201"/>
                  </a:lnTo>
                  <a:lnTo>
                    <a:pt x="238" y="197"/>
                  </a:lnTo>
                  <a:lnTo>
                    <a:pt x="236" y="194"/>
                  </a:lnTo>
                  <a:lnTo>
                    <a:pt x="235" y="189"/>
                  </a:lnTo>
                  <a:lnTo>
                    <a:pt x="233" y="185"/>
                  </a:lnTo>
                  <a:lnTo>
                    <a:pt x="232" y="181"/>
                  </a:lnTo>
                  <a:lnTo>
                    <a:pt x="232" y="177"/>
                  </a:lnTo>
                  <a:lnTo>
                    <a:pt x="231" y="174"/>
                  </a:lnTo>
                  <a:lnTo>
                    <a:pt x="230" y="170"/>
                  </a:lnTo>
                  <a:lnTo>
                    <a:pt x="229" y="167"/>
                  </a:lnTo>
                  <a:lnTo>
                    <a:pt x="228" y="165"/>
                  </a:lnTo>
                  <a:lnTo>
                    <a:pt x="226" y="162"/>
                  </a:lnTo>
                  <a:lnTo>
                    <a:pt x="224" y="159"/>
                  </a:lnTo>
                  <a:lnTo>
                    <a:pt x="223" y="156"/>
                  </a:lnTo>
                  <a:lnTo>
                    <a:pt x="222" y="152"/>
                  </a:lnTo>
                  <a:lnTo>
                    <a:pt x="221" y="151"/>
                  </a:lnTo>
                  <a:lnTo>
                    <a:pt x="218" y="146"/>
                  </a:lnTo>
                  <a:lnTo>
                    <a:pt x="215" y="141"/>
                  </a:lnTo>
                  <a:lnTo>
                    <a:pt x="213" y="138"/>
                  </a:lnTo>
                  <a:lnTo>
                    <a:pt x="211" y="134"/>
                  </a:lnTo>
                  <a:lnTo>
                    <a:pt x="209" y="131"/>
                  </a:lnTo>
                  <a:lnTo>
                    <a:pt x="206" y="129"/>
                  </a:lnTo>
                  <a:lnTo>
                    <a:pt x="202" y="123"/>
                  </a:lnTo>
                  <a:lnTo>
                    <a:pt x="199" y="120"/>
                  </a:lnTo>
                  <a:lnTo>
                    <a:pt x="196" y="118"/>
                  </a:lnTo>
                  <a:lnTo>
                    <a:pt x="194" y="117"/>
                  </a:lnTo>
                  <a:lnTo>
                    <a:pt x="191" y="113"/>
                  </a:lnTo>
                  <a:lnTo>
                    <a:pt x="188" y="110"/>
                  </a:lnTo>
                  <a:lnTo>
                    <a:pt x="185" y="108"/>
                  </a:lnTo>
                  <a:lnTo>
                    <a:pt x="183" y="105"/>
                  </a:lnTo>
                  <a:lnTo>
                    <a:pt x="180" y="103"/>
                  </a:lnTo>
                  <a:lnTo>
                    <a:pt x="176" y="101"/>
                  </a:lnTo>
                  <a:lnTo>
                    <a:pt x="173" y="100"/>
                  </a:lnTo>
                  <a:lnTo>
                    <a:pt x="169" y="98"/>
                  </a:lnTo>
                  <a:lnTo>
                    <a:pt x="166" y="96"/>
                  </a:lnTo>
                  <a:lnTo>
                    <a:pt x="163" y="94"/>
                  </a:lnTo>
                  <a:lnTo>
                    <a:pt x="158" y="93"/>
                  </a:lnTo>
                  <a:lnTo>
                    <a:pt x="155" y="92"/>
                  </a:lnTo>
                  <a:lnTo>
                    <a:pt x="152" y="91"/>
                  </a:lnTo>
                  <a:lnTo>
                    <a:pt x="147" y="90"/>
                  </a:lnTo>
                  <a:lnTo>
                    <a:pt x="144" y="89"/>
                  </a:lnTo>
                  <a:lnTo>
                    <a:pt x="140" y="88"/>
                  </a:lnTo>
                  <a:lnTo>
                    <a:pt x="136" y="86"/>
                  </a:lnTo>
                  <a:lnTo>
                    <a:pt x="133" y="85"/>
                  </a:lnTo>
                  <a:lnTo>
                    <a:pt x="128" y="84"/>
                  </a:lnTo>
                  <a:lnTo>
                    <a:pt x="124" y="84"/>
                  </a:lnTo>
                  <a:lnTo>
                    <a:pt x="120" y="83"/>
                  </a:lnTo>
                  <a:lnTo>
                    <a:pt x="116" y="83"/>
                  </a:lnTo>
                  <a:lnTo>
                    <a:pt x="111" y="83"/>
                  </a:lnTo>
                  <a:lnTo>
                    <a:pt x="108" y="83"/>
                  </a:lnTo>
                  <a:lnTo>
                    <a:pt x="104" y="82"/>
                  </a:lnTo>
                  <a:lnTo>
                    <a:pt x="99" y="82"/>
                  </a:lnTo>
                  <a:lnTo>
                    <a:pt x="96" y="82"/>
                  </a:lnTo>
                  <a:lnTo>
                    <a:pt x="91" y="82"/>
                  </a:lnTo>
                  <a:lnTo>
                    <a:pt x="88" y="82"/>
                  </a:lnTo>
                  <a:lnTo>
                    <a:pt x="83" y="82"/>
                  </a:lnTo>
                  <a:lnTo>
                    <a:pt x="79" y="82"/>
                  </a:lnTo>
                  <a:lnTo>
                    <a:pt x="77" y="83"/>
                  </a:lnTo>
                  <a:lnTo>
                    <a:pt x="72" y="83"/>
                  </a:lnTo>
                  <a:lnTo>
                    <a:pt x="68" y="83"/>
                  </a:lnTo>
                  <a:lnTo>
                    <a:pt x="65" y="83"/>
                  </a:lnTo>
                  <a:lnTo>
                    <a:pt x="60" y="83"/>
                  </a:lnTo>
                  <a:lnTo>
                    <a:pt x="57" y="83"/>
                  </a:lnTo>
                  <a:lnTo>
                    <a:pt x="53" y="83"/>
                  </a:lnTo>
                  <a:lnTo>
                    <a:pt x="49" y="84"/>
                  </a:lnTo>
                  <a:lnTo>
                    <a:pt x="46" y="84"/>
                  </a:lnTo>
                  <a:lnTo>
                    <a:pt x="42" y="84"/>
                  </a:lnTo>
                  <a:lnTo>
                    <a:pt x="39" y="85"/>
                  </a:lnTo>
                  <a:lnTo>
                    <a:pt x="35" y="85"/>
                  </a:lnTo>
                  <a:lnTo>
                    <a:pt x="33" y="86"/>
                  </a:lnTo>
                  <a:lnTo>
                    <a:pt x="30" y="86"/>
                  </a:lnTo>
                  <a:lnTo>
                    <a:pt x="27" y="88"/>
                  </a:lnTo>
                  <a:lnTo>
                    <a:pt x="24" y="88"/>
                  </a:lnTo>
                  <a:lnTo>
                    <a:pt x="22" y="89"/>
                  </a:lnTo>
                  <a:lnTo>
                    <a:pt x="16" y="89"/>
                  </a:lnTo>
                  <a:lnTo>
                    <a:pt x="12" y="90"/>
                  </a:lnTo>
                  <a:lnTo>
                    <a:pt x="9" y="91"/>
                  </a:lnTo>
                  <a:lnTo>
                    <a:pt x="5" y="92"/>
                  </a:lnTo>
                  <a:lnTo>
                    <a:pt x="1" y="92"/>
                  </a:lnTo>
                  <a:lnTo>
                    <a:pt x="0" y="93"/>
                  </a:lnTo>
                  <a:lnTo>
                    <a:pt x="8" y="37"/>
                  </a:lnTo>
                  <a:lnTo>
                    <a:pt x="13" y="37"/>
                  </a:lnTo>
                  <a:lnTo>
                    <a:pt x="20" y="37"/>
                  </a:lnTo>
                  <a:lnTo>
                    <a:pt x="27" y="37"/>
                  </a:lnTo>
                  <a:lnTo>
                    <a:pt x="33" y="37"/>
                  </a:lnTo>
                  <a:lnTo>
                    <a:pt x="39" y="37"/>
                  </a:lnTo>
                  <a:lnTo>
                    <a:pt x="44" y="37"/>
                  </a:lnTo>
                  <a:lnTo>
                    <a:pt x="51" y="37"/>
                  </a:lnTo>
                  <a:lnTo>
                    <a:pt x="57" y="37"/>
                  </a:lnTo>
                  <a:lnTo>
                    <a:pt x="62" y="37"/>
                  </a:lnTo>
                  <a:lnTo>
                    <a:pt x="67" y="37"/>
                  </a:lnTo>
                  <a:lnTo>
                    <a:pt x="72" y="37"/>
                  </a:lnTo>
                  <a:lnTo>
                    <a:pt x="78" y="37"/>
                  </a:lnTo>
                  <a:lnTo>
                    <a:pt x="82" y="36"/>
                  </a:lnTo>
                  <a:lnTo>
                    <a:pt x="88" y="35"/>
                  </a:lnTo>
                  <a:lnTo>
                    <a:pt x="92" y="35"/>
                  </a:lnTo>
                  <a:lnTo>
                    <a:pt x="98" y="35"/>
                  </a:lnTo>
                  <a:lnTo>
                    <a:pt x="102" y="34"/>
                  </a:lnTo>
                  <a:lnTo>
                    <a:pt x="107" y="34"/>
                  </a:lnTo>
                  <a:lnTo>
                    <a:pt x="110" y="33"/>
                  </a:lnTo>
                  <a:lnTo>
                    <a:pt x="115" y="33"/>
                  </a:lnTo>
                  <a:lnTo>
                    <a:pt x="119" y="32"/>
                  </a:lnTo>
                  <a:lnTo>
                    <a:pt x="123" y="31"/>
                  </a:lnTo>
                  <a:lnTo>
                    <a:pt x="127" y="29"/>
                  </a:lnTo>
                  <a:lnTo>
                    <a:pt x="132" y="29"/>
                  </a:lnTo>
                  <a:lnTo>
                    <a:pt x="134" y="28"/>
                  </a:lnTo>
                  <a:lnTo>
                    <a:pt x="138" y="27"/>
                  </a:lnTo>
                  <a:lnTo>
                    <a:pt x="142" y="26"/>
                  </a:lnTo>
                  <a:lnTo>
                    <a:pt x="145" y="25"/>
                  </a:lnTo>
                  <a:lnTo>
                    <a:pt x="147" y="24"/>
                  </a:lnTo>
                  <a:lnTo>
                    <a:pt x="151" y="24"/>
                  </a:lnTo>
                  <a:lnTo>
                    <a:pt x="154" y="23"/>
                  </a:lnTo>
                  <a:lnTo>
                    <a:pt x="157" y="23"/>
                  </a:lnTo>
                  <a:lnTo>
                    <a:pt x="162" y="21"/>
                  </a:lnTo>
                  <a:lnTo>
                    <a:pt x="167" y="18"/>
                  </a:lnTo>
                  <a:lnTo>
                    <a:pt x="172" y="16"/>
                  </a:lnTo>
                  <a:lnTo>
                    <a:pt x="176" y="14"/>
                  </a:lnTo>
                  <a:lnTo>
                    <a:pt x="180" y="13"/>
                  </a:lnTo>
                  <a:lnTo>
                    <a:pt x="183" y="11"/>
                  </a:lnTo>
                  <a:lnTo>
                    <a:pt x="186" y="9"/>
                  </a:lnTo>
                  <a:lnTo>
                    <a:pt x="190" y="7"/>
                  </a:lnTo>
                  <a:lnTo>
                    <a:pt x="194" y="4"/>
                  </a:lnTo>
                  <a:lnTo>
                    <a:pt x="197" y="3"/>
                  </a:lnTo>
                  <a:lnTo>
                    <a:pt x="199" y="0"/>
                  </a:lnTo>
                  <a:lnTo>
                    <a:pt x="200" y="0"/>
                  </a:lnTo>
                  <a:lnTo>
                    <a:pt x="200" y="0"/>
                  </a:lnTo>
                  <a:close/>
                </a:path>
              </a:pathLst>
            </a:custGeom>
            <a:solidFill>
              <a:srgbClr val="E6F2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p:cNvSpPr>
            <p:nvPr/>
          </p:nvSpPr>
          <p:spPr bwMode="auto">
            <a:xfrm>
              <a:off x="6464300" y="2428875"/>
              <a:ext cx="611188" cy="1147763"/>
            </a:xfrm>
            <a:custGeom>
              <a:avLst/>
              <a:gdLst>
                <a:gd name="T0" fmla="*/ 72 w 385"/>
                <a:gd name="T1" fmla="*/ 678 h 723"/>
                <a:gd name="T2" fmla="*/ 229 w 385"/>
                <a:gd name="T3" fmla="*/ 609 h 723"/>
                <a:gd name="T4" fmla="*/ 322 w 385"/>
                <a:gd name="T5" fmla="*/ 479 h 723"/>
                <a:gd name="T6" fmla="*/ 385 w 385"/>
                <a:gd name="T7" fmla="*/ 392 h 723"/>
                <a:gd name="T8" fmla="*/ 385 w 385"/>
                <a:gd name="T9" fmla="*/ 374 h 723"/>
                <a:gd name="T10" fmla="*/ 385 w 385"/>
                <a:gd name="T11" fmla="*/ 358 h 723"/>
                <a:gd name="T12" fmla="*/ 385 w 385"/>
                <a:gd name="T13" fmla="*/ 339 h 723"/>
                <a:gd name="T14" fmla="*/ 322 w 385"/>
                <a:gd name="T15" fmla="*/ 249 h 723"/>
                <a:gd name="T16" fmla="*/ 234 w 385"/>
                <a:gd name="T17" fmla="*/ 122 h 723"/>
                <a:gd name="T18" fmla="*/ 73 w 385"/>
                <a:gd name="T19" fmla="*/ 46 h 723"/>
                <a:gd name="T20" fmla="*/ 25 w 385"/>
                <a:gd name="T21" fmla="*/ 102 h 723"/>
                <a:gd name="T22" fmla="*/ 35 w 385"/>
                <a:gd name="T23" fmla="*/ 102 h 723"/>
                <a:gd name="T24" fmla="*/ 53 w 385"/>
                <a:gd name="T25" fmla="*/ 103 h 723"/>
                <a:gd name="T26" fmla="*/ 65 w 385"/>
                <a:gd name="T27" fmla="*/ 105 h 723"/>
                <a:gd name="T28" fmla="*/ 77 w 385"/>
                <a:gd name="T29" fmla="*/ 108 h 723"/>
                <a:gd name="T30" fmla="*/ 91 w 385"/>
                <a:gd name="T31" fmla="*/ 111 h 723"/>
                <a:gd name="T32" fmla="*/ 104 w 385"/>
                <a:gd name="T33" fmla="*/ 115 h 723"/>
                <a:gd name="T34" fmla="*/ 120 w 385"/>
                <a:gd name="T35" fmla="*/ 120 h 723"/>
                <a:gd name="T36" fmla="*/ 136 w 385"/>
                <a:gd name="T37" fmla="*/ 125 h 723"/>
                <a:gd name="T38" fmla="*/ 150 w 385"/>
                <a:gd name="T39" fmla="*/ 133 h 723"/>
                <a:gd name="T40" fmla="*/ 166 w 385"/>
                <a:gd name="T41" fmla="*/ 142 h 723"/>
                <a:gd name="T42" fmla="*/ 180 w 385"/>
                <a:gd name="T43" fmla="*/ 152 h 723"/>
                <a:gd name="T44" fmla="*/ 194 w 385"/>
                <a:gd name="T45" fmla="*/ 165 h 723"/>
                <a:gd name="T46" fmla="*/ 208 w 385"/>
                <a:gd name="T47" fmla="*/ 179 h 723"/>
                <a:gd name="T48" fmla="*/ 224 w 385"/>
                <a:gd name="T49" fmla="*/ 195 h 723"/>
                <a:gd name="T50" fmla="*/ 238 w 385"/>
                <a:gd name="T51" fmla="*/ 211 h 723"/>
                <a:gd name="T52" fmla="*/ 246 w 385"/>
                <a:gd name="T53" fmla="*/ 225 h 723"/>
                <a:gd name="T54" fmla="*/ 253 w 385"/>
                <a:gd name="T55" fmla="*/ 236 h 723"/>
                <a:gd name="T56" fmla="*/ 259 w 385"/>
                <a:gd name="T57" fmla="*/ 249 h 723"/>
                <a:gd name="T58" fmla="*/ 265 w 385"/>
                <a:gd name="T59" fmla="*/ 262 h 723"/>
                <a:gd name="T60" fmla="*/ 270 w 385"/>
                <a:gd name="T61" fmla="*/ 274 h 723"/>
                <a:gd name="T62" fmla="*/ 274 w 385"/>
                <a:gd name="T63" fmla="*/ 286 h 723"/>
                <a:gd name="T64" fmla="*/ 277 w 385"/>
                <a:gd name="T65" fmla="*/ 298 h 723"/>
                <a:gd name="T66" fmla="*/ 280 w 385"/>
                <a:gd name="T67" fmla="*/ 311 h 723"/>
                <a:gd name="T68" fmla="*/ 282 w 385"/>
                <a:gd name="T69" fmla="*/ 322 h 723"/>
                <a:gd name="T70" fmla="*/ 285 w 385"/>
                <a:gd name="T71" fmla="*/ 344 h 723"/>
                <a:gd name="T72" fmla="*/ 287 w 385"/>
                <a:gd name="T73" fmla="*/ 364 h 723"/>
                <a:gd name="T74" fmla="*/ 286 w 385"/>
                <a:gd name="T75" fmla="*/ 374 h 723"/>
                <a:gd name="T76" fmla="*/ 284 w 385"/>
                <a:gd name="T77" fmla="*/ 391 h 723"/>
                <a:gd name="T78" fmla="*/ 281 w 385"/>
                <a:gd name="T79" fmla="*/ 406 h 723"/>
                <a:gd name="T80" fmla="*/ 278 w 385"/>
                <a:gd name="T81" fmla="*/ 418 h 723"/>
                <a:gd name="T82" fmla="*/ 275 w 385"/>
                <a:gd name="T83" fmla="*/ 431 h 723"/>
                <a:gd name="T84" fmla="*/ 271 w 385"/>
                <a:gd name="T85" fmla="*/ 445 h 723"/>
                <a:gd name="T86" fmla="*/ 266 w 385"/>
                <a:gd name="T87" fmla="*/ 458 h 723"/>
                <a:gd name="T88" fmla="*/ 261 w 385"/>
                <a:gd name="T89" fmla="*/ 472 h 723"/>
                <a:gd name="T90" fmla="*/ 254 w 385"/>
                <a:gd name="T91" fmla="*/ 485 h 723"/>
                <a:gd name="T92" fmla="*/ 246 w 385"/>
                <a:gd name="T93" fmla="*/ 499 h 723"/>
                <a:gd name="T94" fmla="*/ 236 w 385"/>
                <a:gd name="T95" fmla="*/ 513 h 723"/>
                <a:gd name="T96" fmla="*/ 226 w 385"/>
                <a:gd name="T97" fmla="*/ 526 h 723"/>
                <a:gd name="T98" fmla="*/ 215 w 385"/>
                <a:gd name="T99" fmla="*/ 540 h 723"/>
                <a:gd name="T100" fmla="*/ 206 w 385"/>
                <a:gd name="T101" fmla="*/ 549 h 723"/>
                <a:gd name="T102" fmla="*/ 191 w 385"/>
                <a:gd name="T103" fmla="*/ 562 h 723"/>
                <a:gd name="T104" fmla="*/ 173 w 385"/>
                <a:gd name="T105" fmla="*/ 575 h 723"/>
                <a:gd name="T106" fmla="*/ 157 w 385"/>
                <a:gd name="T107" fmla="*/ 585 h 723"/>
                <a:gd name="T108" fmla="*/ 143 w 385"/>
                <a:gd name="T109" fmla="*/ 593 h 723"/>
                <a:gd name="T110" fmla="*/ 129 w 385"/>
                <a:gd name="T111" fmla="*/ 600 h 723"/>
                <a:gd name="T112" fmla="*/ 113 w 385"/>
                <a:gd name="T113" fmla="*/ 607 h 723"/>
                <a:gd name="T114" fmla="*/ 95 w 385"/>
                <a:gd name="T115" fmla="*/ 611 h 723"/>
                <a:gd name="T116" fmla="*/ 76 w 385"/>
                <a:gd name="T117" fmla="*/ 617 h 723"/>
                <a:gd name="T118" fmla="*/ 56 w 385"/>
                <a:gd name="T119" fmla="*/ 620 h 723"/>
                <a:gd name="T120" fmla="*/ 35 w 385"/>
                <a:gd name="T121" fmla="*/ 622 h 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85" h="723">
                  <a:moveTo>
                    <a:pt x="24" y="623"/>
                  </a:moveTo>
                  <a:lnTo>
                    <a:pt x="25" y="723"/>
                  </a:lnTo>
                  <a:lnTo>
                    <a:pt x="57" y="723"/>
                  </a:lnTo>
                  <a:lnTo>
                    <a:pt x="72" y="678"/>
                  </a:lnTo>
                  <a:lnTo>
                    <a:pt x="139" y="659"/>
                  </a:lnTo>
                  <a:lnTo>
                    <a:pt x="182" y="689"/>
                  </a:lnTo>
                  <a:lnTo>
                    <a:pt x="233" y="660"/>
                  </a:lnTo>
                  <a:lnTo>
                    <a:pt x="229" y="609"/>
                  </a:lnTo>
                  <a:lnTo>
                    <a:pt x="266" y="571"/>
                  </a:lnTo>
                  <a:lnTo>
                    <a:pt x="316" y="576"/>
                  </a:lnTo>
                  <a:lnTo>
                    <a:pt x="352" y="521"/>
                  </a:lnTo>
                  <a:lnTo>
                    <a:pt x="322" y="479"/>
                  </a:lnTo>
                  <a:lnTo>
                    <a:pt x="342" y="410"/>
                  </a:lnTo>
                  <a:lnTo>
                    <a:pt x="385" y="402"/>
                  </a:lnTo>
                  <a:lnTo>
                    <a:pt x="385" y="398"/>
                  </a:lnTo>
                  <a:lnTo>
                    <a:pt x="385" y="392"/>
                  </a:lnTo>
                  <a:lnTo>
                    <a:pt x="385" y="389"/>
                  </a:lnTo>
                  <a:lnTo>
                    <a:pt x="385" y="384"/>
                  </a:lnTo>
                  <a:lnTo>
                    <a:pt x="385" y="380"/>
                  </a:lnTo>
                  <a:lnTo>
                    <a:pt x="385" y="374"/>
                  </a:lnTo>
                  <a:lnTo>
                    <a:pt x="385" y="370"/>
                  </a:lnTo>
                  <a:lnTo>
                    <a:pt x="385" y="367"/>
                  </a:lnTo>
                  <a:lnTo>
                    <a:pt x="385" y="361"/>
                  </a:lnTo>
                  <a:lnTo>
                    <a:pt x="385" y="358"/>
                  </a:lnTo>
                  <a:lnTo>
                    <a:pt x="385" y="352"/>
                  </a:lnTo>
                  <a:lnTo>
                    <a:pt x="385" y="348"/>
                  </a:lnTo>
                  <a:lnTo>
                    <a:pt x="385" y="343"/>
                  </a:lnTo>
                  <a:lnTo>
                    <a:pt x="385" y="339"/>
                  </a:lnTo>
                  <a:lnTo>
                    <a:pt x="385" y="335"/>
                  </a:lnTo>
                  <a:lnTo>
                    <a:pt x="385" y="331"/>
                  </a:lnTo>
                  <a:lnTo>
                    <a:pt x="341" y="317"/>
                  </a:lnTo>
                  <a:lnTo>
                    <a:pt x="322" y="249"/>
                  </a:lnTo>
                  <a:lnTo>
                    <a:pt x="352" y="207"/>
                  </a:lnTo>
                  <a:lnTo>
                    <a:pt x="323" y="156"/>
                  </a:lnTo>
                  <a:lnTo>
                    <a:pt x="271" y="159"/>
                  </a:lnTo>
                  <a:lnTo>
                    <a:pt x="234" y="122"/>
                  </a:lnTo>
                  <a:lnTo>
                    <a:pt x="239" y="71"/>
                  </a:lnTo>
                  <a:lnTo>
                    <a:pt x="184" y="36"/>
                  </a:lnTo>
                  <a:lnTo>
                    <a:pt x="142" y="66"/>
                  </a:lnTo>
                  <a:lnTo>
                    <a:pt x="73" y="46"/>
                  </a:lnTo>
                  <a:lnTo>
                    <a:pt x="65" y="3"/>
                  </a:lnTo>
                  <a:lnTo>
                    <a:pt x="23" y="0"/>
                  </a:lnTo>
                  <a:lnTo>
                    <a:pt x="0" y="47"/>
                  </a:lnTo>
                  <a:lnTo>
                    <a:pt x="25" y="102"/>
                  </a:lnTo>
                  <a:lnTo>
                    <a:pt x="26" y="102"/>
                  </a:lnTo>
                  <a:lnTo>
                    <a:pt x="29" y="102"/>
                  </a:lnTo>
                  <a:lnTo>
                    <a:pt x="32" y="102"/>
                  </a:lnTo>
                  <a:lnTo>
                    <a:pt x="35" y="102"/>
                  </a:lnTo>
                  <a:lnTo>
                    <a:pt x="38" y="102"/>
                  </a:lnTo>
                  <a:lnTo>
                    <a:pt x="44" y="103"/>
                  </a:lnTo>
                  <a:lnTo>
                    <a:pt x="47" y="103"/>
                  </a:lnTo>
                  <a:lnTo>
                    <a:pt x="53" y="103"/>
                  </a:lnTo>
                  <a:lnTo>
                    <a:pt x="56" y="103"/>
                  </a:lnTo>
                  <a:lnTo>
                    <a:pt x="58" y="104"/>
                  </a:lnTo>
                  <a:lnTo>
                    <a:pt x="62" y="104"/>
                  </a:lnTo>
                  <a:lnTo>
                    <a:pt x="65" y="105"/>
                  </a:lnTo>
                  <a:lnTo>
                    <a:pt x="67" y="105"/>
                  </a:lnTo>
                  <a:lnTo>
                    <a:pt x="71" y="106"/>
                  </a:lnTo>
                  <a:lnTo>
                    <a:pt x="74" y="106"/>
                  </a:lnTo>
                  <a:lnTo>
                    <a:pt x="77" y="108"/>
                  </a:lnTo>
                  <a:lnTo>
                    <a:pt x="80" y="108"/>
                  </a:lnTo>
                  <a:lnTo>
                    <a:pt x="83" y="109"/>
                  </a:lnTo>
                  <a:lnTo>
                    <a:pt x="87" y="110"/>
                  </a:lnTo>
                  <a:lnTo>
                    <a:pt x="91" y="111"/>
                  </a:lnTo>
                  <a:lnTo>
                    <a:pt x="94" y="112"/>
                  </a:lnTo>
                  <a:lnTo>
                    <a:pt x="98" y="113"/>
                  </a:lnTo>
                  <a:lnTo>
                    <a:pt x="101" y="113"/>
                  </a:lnTo>
                  <a:lnTo>
                    <a:pt x="104" y="115"/>
                  </a:lnTo>
                  <a:lnTo>
                    <a:pt x="108" y="117"/>
                  </a:lnTo>
                  <a:lnTo>
                    <a:pt x="112" y="117"/>
                  </a:lnTo>
                  <a:lnTo>
                    <a:pt x="115" y="118"/>
                  </a:lnTo>
                  <a:lnTo>
                    <a:pt x="120" y="120"/>
                  </a:lnTo>
                  <a:lnTo>
                    <a:pt x="123" y="121"/>
                  </a:lnTo>
                  <a:lnTo>
                    <a:pt x="127" y="122"/>
                  </a:lnTo>
                  <a:lnTo>
                    <a:pt x="131" y="124"/>
                  </a:lnTo>
                  <a:lnTo>
                    <a:pt x="136" y="125"/>
                  </a:lnTo>
                  <a:lnTo>
                    <a:pt x="138" y="128"/>
                  </a:lnTo>
                  <a:lnTo>
                    <a:pt x="142" y="129"/>
                  </a:lnTo>
                  <a:lnTo>
                    <a:pt x="147" y="131"/>
                  </a:lnTo>
                  <a:lnTo>
                    <a:pt x="150" y="133"/>
                  </a:lnTo>
                  <a:lnTo>
                    <a:pt x="153" y="135"/>
                  </a:lnTo>
                  <a:lnTo>
                    <a:pt x="158" y="138"/>
                  </a:lnTo>
                  <a:lnTo>
                    <a:pt x="161" y="140"/>
                  </a:lnTo>
                  <a:lnTo>
                    <a:pt x="166" y="142"/>
                  </a:lnTo>
                  <a:lnTo>
                    <a:pt x="169" y="144"/>
                  </a:lnTo>
                  <a:lnTo>
                    <a:pt x="172" y="147"/>
                  </a:lnTo>
                  <a:lnTo>
                    <a:pt x="176" y="150"/>
                  </a:lnTo>
                  <a:lnTo>
                    <a:pt x="180" y="152"/>
                  </a:lnTo>
                  <a:lnTo>
                    <a:pt x="184" y="156"/>
                  </a:lnTo>
                  <a:lnTo>
                    <a:pt x="187" y="158"/>
                  </a:lnTo>
                  <a:lnTo>
                    <a:pt x="190" y="161"/>
                  </a:lnTo>
                  <a:lnTo>
                    <a:pt x="194" y="165"/>
                  </a:lnTo>
                  <a:lnTo>
                    <a:pt x="197" y="168"/>
                  </a:lnTo>
                  <a:lnTo>
                    <a:pt x="201" y="171"/>
                  </a:lnTo>
                  <a:lnTo>
                    <a:pt x="205" y="175"/>
                  </a:lnTo>
                  <a:lnTo>
                    <a:pt x="208" y="179"/>
                  </a:lnTo>
                  <a:lnTo>
                    <a:pt x="214" y="183"/>
                  </a:lnTo>
                  <a:lnTo>
                    <a:pt x="219" y="189"/>
                  </a:lnTo>
                  <a:lnTo>
                    <a:pt x="221" y="191"/>
                  </a:lnTo>
                  <a:lnTo>
                    <a:pt x="224" y="195"/>
                  </a:lnTo>
                  <a:lnTo>
                    <a:pt x="226" y="197"/>
                  </a:lnTo>
                  <a:lnTo>
                    <a:pt x="229" y="200"/>
                  </a:lnTo>
                  <a:lnTo>
                    <a:pt x="234" y="206"/>
                  </a:lnTo>
                  <a:lnTo>
                    <a:pt x="238" y="211"/>
                  </a:lnTo>
                  <a:lnTo>
                    <a:pt x="239" y="215"/>
                  </a:lnTo>
                  <a:lnTo>
                    <a:pt x="243" y="218"/>
                  </a:lnTo>
                  <a:lnTo>
                    <a:pt x="244" y="221"/>
                  </a:lnTo>
                  <a:lnTo>
                    <a:pt x="246" y="225"/>
                  </a:lnTo>
                  <a:lnTo>
                    <a:pt x="248" y="227"/>
                  </a:lnTo>
                  <a:lnTo>
                    <a:pt x="249" y="230"/>
                  </a:lnTo>
                  <a:lnTo>
                    <a:pt x="252" y="233"/>
                  </a:lnTo>
                  <a:lnTo>
                    <a:pt x="253" y="236"/>
                  </a:lnTo>
                  <a:lnTo>
                    <a:pt x="255" y="239"/>
                  </a:lnTo>
                  <a:lnTo>
                    <a:pt x="256" y="243"/>
                  </a:lnTo>
                  <a:lnTo>
                    <a:pt x="257" y="246"/>
                  </a:lnTo>
                  <a:lnTo>
                    <a:pt x="259" y="249"/>
                  </a:lnTo>
                  <a:lnTo>
                    <a:pt x="261" y="252"/>
                  </a:lnTo>
                  <a:lnTo>
                    <a:pt x="262" y="255"/>
                  </a:lnTo>
                  <a:lnTo>
                    <a:pt x="263" y="258"/>
                  </a:lnTo>
                  <a:lnTo>
                    <a:pt x="265" y="262"/>
                  </a:lnTo>
                  <a:lnTo>
                    <a:pt x="266" y="265"/>
                  </a:lnTo>
                  <a:lnTo>
                    <a:pt x="267" y="267"/>
                  </a:lnTo>
                  <a:lnTo>
                    <a:pt x="268" y="271"/>
                  </a:lnTo>
                  <a:lnTo>
                    <a:pt x="270" y="274"/>
                  </a:lnTo>
                  <a:lnTo>
                    <a:pt x="271" y="276"/>
                  </a:lnTo>
                  <a:lnTo>
                    <a:pt x="272" y="279"/>
                  </a:lnTo>
                  <a:lnTo>
                    <a:pt x="273" y="283"/>
                  </a:lnTo>
                  <a:lnTo>
                    <a:pt x="274" y="286"/>
                  </a:lnTo>
                  <a:lnTo>
                    <a:pt x="274" y="290"/>
                  </a:lnTo>
                  <a:lnTo>
                    <a:pt x="275" y="292"/>
                  </a:lnTo>
                  <a:lnTo>
                    <a:pt x="276" y="295"/>
                  </a:lnTo>
                  <a:lnTo>
                    <a:pt x="277" y="298"/>
                  </a:lnTo>
                  <a:lnTo>
                    <a:pt x="277" y="301"/>
                  </a:lnTo>
                  <a:lnTo>
                    <a:pt x="278" y="304"/>
                  </a:lnTo>
                  <a:lnTo>
                    <a:pt x="278" y="307"/>
                  </a:lnTo>
                  <a:lnTo>
                    <a:pt x="280" y="311"/>
                  </a:lnTo>
                  <a:lnTo>
                    <a:pt x="280" y="313"/>
                  </a:lnTo>
                  <a:lnTo>
                    <a:pt x="281" y="316"/>
                  </a:lnTo>
                  <a:lnTo>
                    <a:pt x="281" y="320"/>
                  </a:lnTo>
                  <a:lnTo>
                    <a:pt x="282" y="322"/>
                  </a:lnTo>
                  <a:lnTo>
                    <a:pt x="283" y="327"/>
                  </a:lnTo>
                  <a:lnTo>
                    <a:pt x="284" y="333"/>
                  </a:lnTo>
                  <a:lnTo>
                    <a:pt x="284" y="339"/>
                  </a:lnTo>
                  <a:lnTo>
                    <a:pt x="285" y="344"/>
                  </a:lnTo>
                  <a:lnTo>
                    <a:pt x="285" y="349"/>
                  </a:lnTo>
                  <a:lnTo>
                    <a:pt x="286" y="354"/>
                  </a:lnTo>
                  <a:lnTo>
                    <a:pt x="286" y="359"/>
                  </a:lnTo>
                  <a:lnTo>
                    <a:pt x="287" y="364"/>
                  </a:lnTo>
                  <a:lnTo>
                    <a:pt x="287" y="367"/>
                  </a:lnTo>
                  <a:lnTo>
                    <a:pt x="287" y="369"/>
                  </a:lnTo>
                  <a:lnTo>
                    <a:pt x="286" y="371"/>
                  </a:lnTo>
                  <a:lnTo>
                    <a:pt x="286" y="374"/>
                  </a:lnTo>
                  <a:lnTo>
                    <a:pt x="286" y="378"/>
                  </a:lnTo>
                  <a:lnTo>
                    <a:pt x="285" y="382"/>
                  </a:lnTo>
                  <a:lnTo>
                    <a:pt x="285" y="387"/>
                  </a:lnTo>
                  <a:lnTo>
                    <a:pt x="284" y="391"/>
                  </a:lnTo>
                  <a:lnTo>
                    <a:pt x="283" y="396"/>
                  </a:lnTo>
                  <a:lnTo>
                    <a:pt x="282" y="401"/>
                  </a:lnTo>
                  <a:lnTo>
                    <a:pt x="281" y="403"/>
                  </a:lnTo>
                  <a:lnTo>
                    <a:pt x="281" y="406"/>
                  </a:lnTo>
                  <a:lnTo>
                    <a:pt x="280" y="409"/>
                  </a:lnTo>
                  <a:lnTo>
                    <a:pt x="280" y="412"/>
                  </a:lnTo>
                  <a:lnTo>
                    <a:pt x="280" y="415"/>
                  </a:lnTo>
                  <a:lnTo>
                    <a:pt x="278" y="418"/>
                  </a:lnTo>
                  <a:lnTo>
                    <a:pt x="277" y="421"/>
                  </a:lnTo>
                  <a:lnTo>
                    <a:pt x="277" y="425"/>
                  </a:lnTo>
                  <a:lnTo>
                    <a:pt x="276" y="428"/>
                  </a:lnTo>
                  <a:lnTo>
                    <a:pt x="275" y="431"/>
                  </a:lnTo>
                  <a:lnTo>
                    <a:pt x="274" y="435"/>
                  </a:lnTo>
                  <a:lnTo>
                    <a:pt x="274" y="438"/>
                  </a:lnTo>
                  <a:lnTo>
                    <a:pt x="272" y="441"/>
                  </a:lnTo>
                  <a:lnTo>
                    <a:pt x="271" y="445"/>
                  </a:lnTo>
                  <a:lnTo>
                    <a:pt x="270" y="448"/>
                  </a:lnTo>
                  <a:lnTo>
                    <a:pt x="268" y="450"/>
                  </a:lnTo>
                  <a:lnTo>
                    <a:pt x="267" y="454"/>
                  </a:lnTo>
                  <a:lnTo>
                    <a:pt x="266" y="458"/>
                  </a:lnTo>
                  <a:lnTo>
                    <a:pt x="265" y="460"/>
                  </a:lnTo>
                  <a:lnTo>
                    <a:pt x="264" y="465"/>
                  </a:lnTo>
                  <a:lnTo>
                    <a:pt x="262" y="468"/>
                  </a:lnTo>
                  <a:lnTo>
                    <a:pt x="261" y="472"/>
                  </a:lnTo>
                  <a:lnTo>
                    <a:pt x="258" y="475"/>
                  </a:lnTo>
                  <a:lnTo>
                    <a:pt x="257" y="478"/>
                  </a:lnTo>
                  <a:lnTo>
                    <a:pt x="255" y="482"/>
                  </a:lnTo>
                  <a:lnTo>
                    <a:pt x="254" y="485"/>
                  </a:lnTo>
                  <a:lnTo>
                    <a:pt x="252" y="489"/>
                  </a:lnTo>
                  <a:lnTo>
                    <a:pt x="251" y="493"/>
                  </a:lnTo>
                  <a:lnTo>
                    <a:pt x="247" y="496"/>
                  </a:lnTo>
                  <a:lnTo>
                    <a:pt x="246" y="499"/>
                  </a:lnTo>
                  <a:lnTo>
                    <a:pt x="244" y="503"/>
                  </a:lnTo>
                  <a:lnTo>
                    <a:pt x="242" y="506"/>
                  </a:lnTo>
                  <a:lnTo>
                    <a:pt x="238" y="509"/>
                  </a:lnTo>
                  <a:lnTo>
                    <a:pt x="236" y="513"/>
                  </a:lnTo>
                  <a:lnTo>
                    <a:pt x="235" y="516"/>
                  </a:lnTo>
                  <a:lnTo>
                    <a:pt x="233" y="520"/>
                  </a:lnTo>
                  <a:lnTo>
                    <a:pt x="229" y="523"/>
                  </a:lnTo>
                  <a:lnTo>
                    <a:pt x="226" y="526"/>
                  </a:lnTo>
                  <a:lnTo>
                    <a:pt x="224" y="530"/>
                  </a:lnTo>
                  <a:lnTo>
                    <a:pt x="221" y="533"/>
                  </a:lnTo>
                  <a:lnTo>
                    <a:pt x="218" y="536"/>
                  </a:lnTo>
                  <a:lnTo>
                    <a:pt x="215" y="540"/>
                  </a:lnTo>
                  <a:lnTo>
                    <a:pt x="213" y="542"/>
                  </a:lnTo>
                  <a:lnTo>
                    <a:pt x="209" y="545"/>
                  </a:lnTo>
                  <a:lnTo>
                    <a:pt x="208" y="546"/>
                  </a:lnTo>
                  <a:lnTo>
                    <a:pt x="206" y="549"/>
                  </a:lnTo>
                  <a:lnTo>
                    <a:pt x="203" y="552"/>
                  </a:lnTo>
                  <a:lnTo>
                    <a:pt x="198" y="556"/>
                  </a:lnTo>
                  <a:lnTo>
                    <a:pt x="194" y="560"/>
                  </a:lnTo>
                  <a:lnTo>
                    <a:pt x="191" y="562"/>
                  </a:lnTo>
                  <a:lnTo>
                    <a:pt x="187" y="565"/>
                  </a:lnTo>
                  <a:lnTo>
                    <a:pt x="182" y="569"/>
                  </a:lnTo>
                  <a:lnTo>
                    <a:pt x="178" y="572"/>
                  </a:lnTo>
                  <a:lnTo>
                    <a:pt x="173" y="575"/>
                  </a:lnTo>
                  <a:lnTo>
                    <a:pt x="169" y="579"/>
                  </a:lnTo>
                  <a:lnTo>
                    <a:pt x="163" y="583"/>
                  </a:lnTo>
                  <a:lnTo>
                    <a:pt x="160" y="584"/>
                  </a:lnTo>
                  <a:lnTo>
                    <a:pt x="157" y="585"/>
                  </a:lnTo>
                  <a:lnTo>
                    <a:pt x="153" y="588"/>
                  </a:lnTo>
                  <a:lnTo>
                    <a:pt x="150" y="590"/>
                  </a:lnTo>
                  <a:lnTo>
                    <a:pt x="147" y="591"/>
                  </a:lnTo>
                  <a:lnTo>
                    <a:pt x="143" y="593"/>
                  </a:lnTo>
                  <a:lnTo>
                    <a:pt x="140" y="594"/>
                  </a:lnTo>
                  <a:lnTo>
                    <a:pt x="137" y="597"/>
                  </a:lnTo>
                  <a:lnTo>
                    <a:pt x="132" y="598"/>
                  </a:lnTo>
                  <a:lnTo>
                    <a:pt x="129" y="600"/>
                  </a:lnTo>
                  <a:lnTo>
                    <a:pt x="124" y="601"/>
                  </a:lnTo>
                  <a:lnTo>
                    <a:pt x="121" y="603"/>
                  </a:lnTo>
                  <a:lnTo>
                    <a:pt x="117" y="604"/>
                  </a:lnTo>
                  <a:lnTo>
                    <a:pt x="113" y="607"/>
                  </a:lnTo>
                  <a:lnTo>
                    <a:pt x="109" y="608"/>
                  </a:lnTo>
                  <a:lnTo>
                    <a:pt x="105" y="609"/>
                  </a:lnTo>
                  <a:lnTo>
                    <a:pt x="101" y="610"/>
                  </a:lnTo>
                  <a:lnTo>
                    <a:pt x="95" y="611"/>
                  </a:lnTo>
                  <a:lnTo>
                    <a:pt x="91" y="612"/>
                  </a:lnTo>
                  <a:lnTo>
                    <a:pt x="86" y="614"/>
                  </a:lnTo>
                  <a:lnTo>
                    <a:pt x="81" y="616"/>
                  </a:lnTo>
                  <a:lnTo>
                    <a:pt x="76" y="617"/>
                  </a:lnTo>
                  <a:lnTo>
                    <a:pt x="72" y="618"/>
                  </a:lnTo>
                  <a:lnTo>
                    <a:pt x="67" y="619"/>
                  </a:lnTo>
                  <a:lnTo>
                    <a:pt x="62" y="620"/>
                  </a:lnTo>
                  <a:lnTo>
                    <a:pt x="56" y="620"/>
                  </a:lnTo>
                  <a:lnTo>
                    <a:pt x="51" y="620"/>
                  </a:lnTo>
                  <a:lnTo>
                    <a:pt x="46" y="621"/>
                  </a:lnTo>
                  <a:lnTo>
                    <a:pt x="41" y="622"/>
                  </a:lnTo>
                  <a:lnTo>
                    <a:pt x="35" y="622"/>
                  </a:lnTo>
                  <a:lnTo>
                    <a:pt x="29" y="623"/>
                  </a:lnTo>
                  <a:lnTo>
                    <a:pt x="24" y="623"/>
                  </a:lnTo>
                  <a:lnTo>
                    <a:pt x="24" y="623"/>
                  </a:lnTo>
                  <a:close/>
                </a:path>
              </a:pathLst>
            </a:custGeom>
            <a:solidFill>
              <a:srgbClr val="E6F2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7"/>
            <p:cNvSpPr>
              <a:spLocks/>
            </p:cNvSpPr>
            <p:nvPr/>
          </p:nvSpPr>
          <p:spPr bwMode="auto">
            <a:xfrm>
              <a:off x="5938838" y="2428875"/>
              <a:ext cx="611188" cy="1147763"/>
            </a:xfrm>
            <a:custGeom>
              <a:avLst/>
              <a:gdLst>
                <a:gd name="T0" fmla="*/ 315 w 385"/>
                <a:gd name="T1" fmla="*/ 47 h 723"/>
                <a:gd name="T2" fmla="*/ 155 w 385"/>
                <a:gd name="T3" fmla="*/ 115 h 723"/>
                <a:gd name="T4" fmla="*/ 63 w 385"/>
                <a:gd name="T5" fmla="*/ 244 h 723"/>
                <a:gd name="T6" fmla="*/ 0 w 385"/>
                <a:gd name="T7" fmla="*/ 331 h 723"/>
                <a:gd name="T8" fmla="*/ 0 w 385"/>
                <a:gd name="T9" fmla="*/ 348 h 723"/>
                <a:gd name="T10" fmla="*/ 0 w 385"/>
                <a:gd name="T11" fmla="*/ 367 h 723"/>
                <a:gd name="T12" fmla="*/ 0 w 385"/>
                <a:gd name="T13" fmla="*/ 386 h 723"/>
                <a:gd name="T14" fmla="*/ 63 w 385"/>
                <a:gd name="T15" fmla="*/ 475 h 723"/>
                <a:gd name="T16" fmla="*/ 152 w 385"/>
                <a:gd name="T17" fmla="*/ 602 h 723"/>
                <a:gd name="T18" fmla="*/ 311 w 385"/>
                <a:gd name="T19" fmla="*/ 678 h 723"/>
                <a:gd name="T20" fmla="*/ 359 w 385"/>
                <a:gd name="T21" fmla="*/ 623 h 723"/>
                <a:gd name="T22" fmla="*/ 348 w 385"/>
                <a:gd name="T23" fmla="*/ 622 h 723"/>
                <a:gd name="T24" fmla="*/ 330 w 385"/>
                <a:gd name="T25" fmla="*/ 620 h 723"/>
                <a:gd name="T26" fmla="*/ 312 w 385"/>
                <a:gd name="T27" fmla="*/ 617 h 723"/>
                <a:gd name="T28" fmla="*/ 300 w 385"/>
                <a:gd name="T29" fmla="*/ 614 h 723"/>
                <a:gd name="T30" fmla="*/ 287 w 385"/>
                <a:gd name="T31" fmla="*/ 610 h 723"/>
                <a:gd name="T32" fmla="*/ 271 w 385"/>
                <a:gd name="T33" fmla="*/ 605 h 723"/>
                <a:gd name="T34" fmla="*/ 257 w 385"/>
                <a:gd name="T35" fmla="*/ 600 h 723"/>
                <a:gd name="T36" fmla="*/ 241 w 385"/>
                <a:gd name="T37" fmla="*/ 593 h 723"/>
                <a:gd name="T38" fmla="*/ 225 w 385"/>
                <a:gd name="T39" fmla="*/ 585 h 723"/>
                <a:gd name="T40" fmla="*/ 211 w 385"/>
                <a:gd name="T41" fmla="*/ 575 h 723"/>
                <a:gd name="T42" fmla="*/ 196 w 385"/>
                <a:gd name="T43" fmla="*/ 564 h 723"/>
                <a:gd name="T44" fmla="*/ 183 w 385"/>
                <a:gd name="T45" fmla="*/ 552 h 723"/>
                <a:gd name="T46" fmla="*/ 171 w 385"/>
                <a:gd name="T47" fmla="*/ 540 h 723"/>
                <a:gd name="T48" fmla="*/ 155 w 385"/>
                <a:gd name="T49" fmla="*/ 523 h 723"/>
                <a:gd name="T50" fmla="*/ 145 w 385"/>
                <a:gd name="T51" fmla="*/ 511 h 723"/>
                <a:gd name="T52" fmla="*/ 137 w 385"/>
                <a:gd name="T53" fmla="*/ 499 h 723"/>
                <a:gd name="T54" fmla="*/ 130 w 385"/>
                <a:gd name="T55" fmla="*/ 486 h 723"/>
                <a:gd name="T56" fmla="*/ 124 w 385"/>
                <a:gd name="T57" fmla="*/ 474 h 723"/>
                <a:gd name="T58" fmla="*/ 119 w 385"/>
                <a:gd name="T59" fmla="*/ 461 h 723"/>
                <a:gd name="T60" fmla="*/ 115 w 385"/>
                <a:gd name="T61" fmla="*/ 449 h 723"/>
                <a:gd name="T62" fmla="*/ 110 w 385"/>
                <a:gd name="T63" fmla="*/ 437 h 723"/>
                <a:gd name="T64" fmla="*/ 107 w 385"/>
                <a:gd name="T65" fmla="*/ 425 h 723"/>
                <a:gd name="T66" fmla="*/ 104 w 385"/>
                <a:gd name="T67" fmla="*/ 412 h 723"/>
                <a:gd name="T68" fmla="*/ 101 w 385"/>
                <a:gd name="T69" fmla="*/ 394 h 723"/>
                <a:gd name="T70" fmla="*/ 99 w 385"/>
                <a:gd name="T71" fmla="*/ 379 h 723"/>
                <a:gd name="T72" fmla="*/ 99 w 385"/>
                <a:gd name="T73" fmla="*/ 359 h 723"/>
                <a:gd name="T74" fmla="*/ 99 w 385"/>
                <a:gd name="T75" fmla="*/ 349 h 723"/>
                <a:gd name="T76" fmla="*/ 100 w 385"/>
                <a:gd name="T77" fmla="*/ 332 h 723"/>
                <a:gd name="T78" fmla="*/ 104 w 385"/>
                <a:gd name="T79" fmla="*/ 310 h 723"/>
                <a:gd name="T80" fmla="*/ 107 w 385"/>
                <a:gd name="T81" fmla="*/ 297 h 723"/>
                <a:gd name="T82" fmla="*/ 110 w 385"/>
                <a:gd name="T83" fmla="*/ 285 h 723"/>
                <a:gd name="T84" fmla="*/ 115 w 385"/>
                <a:gd name="T85" fmla="*/ 272 h 723"/>
                <a:gd name="T86" fmla="*/ 120 w 385"/>
                <a:gd name="T87" fmla="*/ 257 h 723"/>
                <a:gd name="T88" fmla="*/ 126 w 385"/>
                <a:gd name="T89" fmla="*/ 244 h 723"/>
                <a:gd name="T90" fmla="*/ 134 w 385"/>
                <a:gd name="T91" fmla="*/ 230 h 723"/>
                <a:gd name="T92" fmla="*/ 142 w 385"/>
                <a:gd name="T93" fmla="*/ 216 h 723"/>
                <a:gd name="T94" fmla="*/ 152 w 385"/>
                <a:gd name="T95" fmla="*/ 204 h 723"/>
                <a:gd name="T96" fmla="*/ 163 w 385"/>
                <a:gd name="T97" fmla="*/ 190 h 723"/>
                <a:gd name="T98" fmla="*/ 176 w 385"/>
                <a:gd name="T99" fmla="*/ 179 h 723"/>
                <a:gd name="T100" fmla="*/ 187 w 385"/>
                <a:gd name="T101" fmla="*/ 167 h 723"/>
                <a:gd name="T102" fmla="*/ 201 w 385"/>
                <a:gd name="T103" fmla="*/ 154 h 723"/>
                <a:gd name="T104" fmla="*/ 215 w 385"/>
                <a:gd name="T105" fmla="*/ 144 h 723"/>
                <a:gd name="T106" fmla="*/ 226 w 385"/>
                <a:gd name="T107" fmla="*/ 138 h 723"/>
                <a:gd name="T108" fmla="*/ 240 w 385"/>
                <a:gd name="T109" fmla="*/ 130 h 723"/>
                <a:gd name="T110" fmla="*/ 254 w 385"/>
                <a:gd name="T111" fmla="*/ 124 h 723"/>
                <a:gd name="T112" fmla="*/ 270 w 385"/>
                <a:gd name="T113" fmla="*/ 118 h 723"/>
                <a:gd name="T114" fmla="*/ 288 w 385"/>
                <a:gd name="T115" fmla="*/ 112 h 723"/>
                <a:gd name="T116" fmla="*/ 307 w 385"/>
                <a:gd name="T117" fmla="*/ 106 h 723"/>
                <a:gd name="T118" fmla="*/ 327 w 385"/>
                <a:gd name="T119" fmla="*/ 104 h 723"/>
                <a:gd name="T120" fmla="*/ 349 w 385"/>
                <a:gd name="T121" fmla="*/ 102 h 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85" h="723">
                  <a:moveTo>
                    <a:pt x="362" y="102"/>
                  </a:moveTo>
                  <a:lnTo>
                    <a:pt x="359" y="0"/>
                  </a:lnTo>
                  <a:lnTo>
                    <a:pt x="327" y="2"/>
                  </a:lnTo>
                  <a:lnTo>
                    <a:pt x="315" y="47"/>
                  </a:lnTo>
                  <a:lnTo>
                    <a:pt x="246" y="65"/>
                  </a:lnTo>
                  <a:lnTo>
                    <a:pt x="203" y="35"/>
                  </a:lnTo>
                  <a:lnTo>
                    <a:pt x="153" y="64"/>
                  </a:lnTo>
                  <a:lnTo>
                    <a:pt x="155" y="115"/>
                  </a:lnTo>
                  <a:lnTo>
                    <a:pt x="119" y="154"/>
                  </a:lnTo>
                  <a:lnTo>
                    <a:pt x="68" y="147"/>
                  </a:lnTo>
                  <a:lnTo>
                    <a:pt x="32" y="202"/>
                  </a:lnTo>
                  <a:lnTo>
                    <a:pt x="63" y="244"/>
                  </a:lnTo>
                  <a:lnTo>
                    <a:pt x="43" y="315"/>
                  </a:lnTo>
                  <a:lnTo>
                    <a:pt x="0" y="323"/>
                  </a:lnTo>
                  <a:lnTo>
                    <a:pt x="0" y="326"/>
                  </a:lnTo>
                  <a:lnTo>
                    <a:pt x="0" y="331"/>
                  </a:lnTo>
                  <a:lnTo>
                    <a:pt x="0" y="335"/>
                  </a:lnTo>
                  <a:lnTo>
                    <a:pt x="0" y="340"/>
                  </a:lnTo>
                  <a:lnTo>
                    <a:pt x="0" y="344"/>
                  </a:lnTo>
                  <a:lnTo>
                    <a:pt x="0" y="348"/>
                  </a:lnTo>
                  <a:lnTo>
                    <a:pt x="0" y="353"/>
                  </a:lnTo>
                  <a:lnTo>
                    <a:pt x="0" y="358"/>
                  </a:lnTo>
                  <a:lnTo>
                    <a:pt x="0" y="362"/>
                  </a:lnTo>
                  <a:lnTo>
                    <a:pt x="0" y="367"/>
                  </a:lnTo>
                  <a:lnTo>
                    <a:pt x="0" y="371"/>
                  </a:lnTo>
                  <a:lnTo>
                    <a:pt x="0" y="375"/>
                  </a:lnTo>
                  <a:lnTo>
                    <a:pt x="0" y="380"/>
                  </a:lnTo>
                  <a:lnTo>
                    <a:pt x="0" y="386"/>
                  </a:lnTo>
                  <a:lnTo>
                    <a:pt x="0" y="390"/>
                  </a:lnTo>
                  <a:lnTo>
                    <a:pt x="0" y="394"/>
                  </a:lnTo>
                  <a:lnTo>
                    <a:pt x="44" y="408"/>
                  </a:lnTo>
                  <a:lnTo>
                    <a:pt x="63" y="475"/>
                  </a:lnTo>
                  <a:lnTo>
                    <a:pt x="32" y="518"/>
                  </a:lnTo>
                  <a:lnTo>
                    <a:pt x="62" y="568"/>
                  </a:lnTo>
                  <a:lnTo>
                    <a:pt x="114" y="565"/>
                  </a:lnTo>
                  <a:lnTo>
                    <a:pt x="152" y="602"/>
                  </a:lnTo>
                  <a:lnTo>
                    <a:pt x="145" y="652"/>
                  </a:lnTo>
                  <a:lnTo>
                    <a:pt x="201" y="688"/>
                  </a:lnTo>
                  <a:lnTo>
                    <a:pt x="242" y="658"/>
                  </a:lnTo>
                  <a:lnTo>
                    <a:pt x="311" y="678"/>
                  </a:lnTo>
                  <a:lnTo>
                    <a:pt x="319" y="722"/>
                  </a:lnTo>
                  <a:lnTo>
                    <a:pt x="363" y="723"/>
                  </a:lnTo>
                  <a:lnTo>
                    <a:pt x="385" y="677"/>
                  </a:lnTo>
                  <a:lnTo>
                    <a:pt x="359" y="623"/>
                  </a:lnTo>
                  <a:lnTo>
                    <a:pt x="358" y="623"/>
                  </a:lnTo>
                  <a:lnTo>
                    <a:pt x="354" y="623"/>
                  </a:lnTo>
                  <a:lnTo>
                    <a:pt x="351" y="622"/>
                  </a:lnTo>
                  <a:lnTo>
                    <a:pt x="348" y="622"/>
                  </a:lnTo>
                  <a:lnTo>
                    <a:pt x="345" y="622"/>
                  </a:lnTo>
                  <a:lnTo>
                    <a:pt x="340" y="622"/>
                  </a:lnTo>
                  <a:lnTo>
                    <a:pt x="335" y="621"/>
                  </a:lnTo>
                  <a:lnTo>
                    <a:pt x="330" y="620"/>
                  </a:lnTo>
                  <a:lnTo>
                    <a:pt x="325" y="619"/>
                  </a:lnTo>
                  <a:lnTo>
                    <a:pt x="319" y="619"/>
                  </a:lnTo>
                  <a:lnTo>
                    <a:pt x="316" y="618"/>
                  </a:lnTo>
                  <a:lnTo>
                    <a:pt x="312" y="617"/>
                  </a:lnTo>
                  <a:lnTo>
                    <a:pt x="309" y="617"/>
                  </a:lnTo>
                  <a:lnTo>
                    <a:pt x="307" y="616"/>
                  </a:lnTo>
                  <a:lnTo>
                    <a:pt x="303" y="614"/>
                  </a:lnTo>
                  <a:lnTo>
                    <a:pt x="300" y="614"/>
                  </a:lnTo>
                  <a:lnTo>
                    <a:pt x="297" y="613"/>
                  </a:lnTo>
                  <a:lnTo>
                    <a:pt x="293" y="613"/>
                  </a:lnTo>
                  <a:lnTo>
                    <a:pt x="290" y="611"/>
                  </a:lnTo>
                  <a:lnTo>
                    <a:pt x="287" y="610"/>
                  </a:lnTo>
                  <a:lnTo>
                    <a:pt x="282" y="609"/>
                  </a:lnTo>
                  <a:lnTo>
                    <a:pt x="279" y="609"/>
                  </a:lnTo>
                  <a:lnTo>
                    <a:pt x="276" y="607"/>
                  </a:lnTo>
                  <a:lnTo>
                    <a:pt x="271" y="605"/>
                  </a:lnTo>
                  <a:lnTo>
                    <a:pt x="268" y="604"/>
                  </a:lnTo>
                  <a:lnTo>
                    <a:pt x="264" y="603"/>
                  </a:lnTo>
                  <a:lnTo>
                    <a:pt x="260" y="601"/>
                  </a:lnTo>
                  <a:lnTo>
                    <a:pt x="257" y="600"/>
                  </a:lnTo>
                  <a:lnTo>
                    <a:pt x="252" y="598"/>
                  </a:lnTo>
                  <a:lnTo>
                    <a:pt x="249" y="597"/>
                  </a:lnTo>
                  <a:lnTo>
                    <a:pt x="244" y="594"/>
                  </a:lnTo>
                  <a:lnTo>
                    <a:pt x="241" y="593"/>
                  </a:lnTo>
                  <a:lnTo>
                    <a:pt x="236" y="591"/>
                  </a:lnTo>
                  <a:lnTo>
                    <a:pt x="233" y="590"/>
                  </a:lnTo>
                  <a:lnTo>
                    <a:pt x="230" y="586"/>
                  </a:lnTo>
                  <a:lnTo>
                    <a:pt x="225" y="585"/>
                  </a:lnTo>
                  <a:lnTo>
                    <a:pt x="222" y="583"/>
                  </a:lnTo>
                  <a:lnTo>
                    <a:pt x="219" y="581"/>
                  </a:lnTo>
                  <a:lnTo>
                    <a:pt x="214" y="578"/>
                  </a:lnTo>
                  <a:lnTo>
                    <a:pt x="211" y="575"/>
                  </a:lnTo>
                  <a:lnTo>
                    <a:pt x="207" y="573"/>
                  </a:lnTo>
                  <a:lnTo>
                    <a:pt x="204" y="571"/>
                  </a:lnTo>
                  <a:lnTo>
                    <a:pt x="200" y="568"/>
                  </a:lnTo>
                  <a:lnTo>
                    <a:pt x="196" y="564"/>
                  </a:lnTo>
                  <a:lnTo>
                    <a:pt x="193" y="562"/>
                  </a:lnTo>
                  <a:lnTo>
                    <a:pt x="190" y="559"/>
                  </a:lnTo>
                  <a:lnTo>
                    <a:pt x="186" y="555"/>
                  </a:lnTo>
                  <a:lnTo>
                    <a:pt x="183" y="552"/>
                  </a:lnTo>
                  <a:lnTo>
                    <a:pt x="179" y="549"/>
                  </a:lnTo>
                  <a:lnTo>
                    <a:pt x="176" y="545"/>
                  </a:lnTo>
                  <a:lnTo>
                    <a:pt x="174" y="542"/>
                  </a:lnTo>
                  <a:lnTo>
                    <a:pt x="171" y="540"/>
                  </a:lnTo>
                  <a:lnTo>
                    <a:pt x="167" y="537"/>
                  </a:lnTo>
                  <a:lnTo>
                    <a:pt x="165" y="534"/>
                  </a:lnTo>
                  <a:lnTo>
                    <a:pt x="159" y="528"/>
                  </a:lnTo>
                  <a:lnTo>
                    <a:pt x="155" y="523"/>
                  </a:lnTo>
                  <a:lnTo>
                    <a:pt x="153" y="520"/>
                  </a:lnTo>
                  <a:lnTo>
                    <a:pt x="150" y="517"/>
                  </a:lnTo>
                  <a:lnTo>
                    <a:pt x="147" y="514"/>
                  </a:lnTo>
                  <a:lnTo>
                    <a:pt x="145" y="511"/>
                  </a:lnTo>
                  <a:lnTo>
                    <a:pt x="143" y="507"/>
                  </a:lnTo>
                  <a:lnTo>
                    <a:pt x="142" y="505"/>
                  </a:lnTo>
                  <a:lnTo>
                    <a:pt x="139" y="502"/>
                  </a:lnTo>
                  <a:lnTo>
                    <a:pt x="137" y="499"/>
                  </a:lnTo>
                  <a:lnTo>
                    <a:pt x="135" y="496"/>
                  </a:lnTo>
                  <a:lnTo>
                    <a:pt x="133" y="493"/>
                  </a:lnTo>
                  <a:lnTo>
                    <a:pt x="131" y="489"/>
                  </a:lnTo>
                  <a:lnTo>
                    <a:pt x="130" y="486"/>
                  </a:lnTo>
                  <a:lnTo>
                    <a:pt x="128" y="483"/>
                  </a:lnTo>
                  <a:lnTo>
                    <a:pt x="127" y="480"/>
                  </a:lnTo>
                  <a:lnTo>
                    <a:pt x="125" y="477"/>
                  </a:lnTo>
                  <a:lnTo>
                    <a:pt x="124" y="474"/>
                  </a:lnTo>
                  <a:lnTo>
                    <a:pt x="123" y="472"/>
                  </a:lnTo>
                  <a:lnTo>
                    <a:pt x="121" y="468"/>
                  </a:lnTo>
                  <a:lnTo>
                    <a:pt x="120" y="465"/>
                  </a:lnTo>
                  <a:lnTo>
                    <a:pt x="119" y="461"/>
                  </a:lnTo>
                  <a:lnTo>
                    <a:pt x="117" y="459"/>
                  </a:lnTo>
                  <a:lnTo>
                    <a:pt x="116" y="456"/>
                  </a:lnTo>
                  <a:lnTo>
                    <a:pt x="115" y="453"/>
                  </a:lnTo>
                  <a:lnTo>
                    <a:pt x="115" y="449"/>
                  </a:lnTo>
                  <a:lnTo>
                    <a:pt x="112" y="447"/>
                  </a:lnTo>
                  <a:lnTo>
                    <a:pt x="111" y="444"/>
                  </a:lnTo>
                  <a:lnTo>
                    <a:pt x="110" y="440"/>
                  </a:lnTo>
                  <a:lnTo>
                    <a:pt x="110" y="437"/>
                  </a:lnTo>
                  <a:lnTo>
                    <a:pt x="109" y="434"/>
                  </a:lnTo>
                  <a:lnTo>
                    <a:pt x="109" y="430"/>
                  </a:lnTo>
                  <a:lnTo>
                    <a:pt x="108" y="427"/>
                  </a:lnTo>
                  <a:lnTo>
                    <a:pt x="107" y="425"/>
                  </a:lnTo>
                  <a:lnTo>
                    <a:pt x="106" y="421"/>
                  </a:lnTo>
                  <a:lnTo>
                    <a:pt x="106" y="418"/>
                  </a:lnTo>
                  <a:lnTo>
                    <a:pt x="105" y="415"/>
                  </a:lnTo>
                  <a:lnTo>
                    <a:pt x="104" y="412"/>
                  </a:lnTo>
                  <a:lnTo>
                    <a:pt x="102" y="406"/>
                  </a:lnTo>
                  <a:lnTo>
                    <a:pt x="102" y="401"/>
                  </a:lnTo>
                  <a:lnTo>
                    <a:pt x="101" y="398"/>
                  </a:lnTo>
                  <a:lnTo>
                    <a:pt x="101" y="394"/>
                  </a:lnTo>
                  <a:lnTo>
                    <a:pt x="100" y="392"/>
                  </a:lnTo>
                  <a:lnTo>
                    <a:pt x="100" y="389"/>
                  </a:lnTo>
                  <a:lnTo>
                    <a:pt x="99" y="383"/>
                  </a:lnTo>
                  <a:lnTo>
                    <a:pt x="99" y="379"/>
                  </a:lnTo>
                  <a:lnTo>
                    <a:pt x="99" y="373"/>
                  </a:lnTo>
                  <a:lnTo>
                    <a:pt x="99" y="369"/>
                  </a:lnTo>
                  <a:lnTo>
                    <a:pt x="99" y="363"/>
                  </a:lnTo>
                  <a:lnTo>
                    <a:pt x="99" y="359"/>
                  </a:lnTo>
                  <a:lnTo>
                    <a:pt x="99" y="357"/>
                  </a:lnTo>
                  <a:lnTo>
                    <a:pt x="99" y="354"/>
                  </a:lnTo>
                  <a:lnTo>
                    <a:pt x="99" y="351"/>
                  </a:lnTo>
                  <a:lnTo>
                    <a:pt x="99" y="349"/>
                  </a:lnTo>
                  <a:lnTo>
                    <a:pt x="99" y="344"/>
                  </a:lnTo>
                  <a:lnTo>
                    <a:pt x="99" y="341"/>
                  </a:lnTo>
                  <a:lnTo>
                    <a:pt x="99" y="335"/>
                  </a:lnTo>
                  <a:lnTo>
                    <a:pt x="100" y="332"/>
                  </a:lnTo>
                  <a:lnTo>
                    <a:pt x="100" y="326"/>
                  </a:lnTo>
                  <a:lnTo>
                    <a:pt x="101" y="321"/>
                  </a:lnTo>
                  <a:lnTo>
                    <a:pt x="102" y="315"/>
                  </a:lnTo>
                  <a:lnTo>
                    <a:pt x="104" y="310"/>
                  </a:lnTo>
                  <a:lnTo>
                    <a:pt x="105" y="306"/>
                  </a:lnTo>
                  <a:lnTo>
                    <a:pt x="106" y="303"/>
                  </a:lnTo>
                  <a:lnTo>
                    <a:pt x="106" y="301"/>
                  </a:lnTo>
                  <a:lnTo>
                    <a:pt x="107" y="297"/>
                  </a:lnTo>
                  <a:lnTo>
                    <a:pt x="108" y="294"/>
                  </a:lnTo>
                  <a:lnTo>
                    <a:pt x="109" y="291"/>
                  </a:lnTo>
                  <a:lnTo>
                    <a:pt x="109" y="287"/>
                  </a:lnTo>
                  <a:lnTo>
                    <a:pt x="110" y="285"/>
                  </a:lnTo>
                  <a:lnTo>
                    <a:pt x="111" y="282"/>
                  </a:lnTo>
                  <a:lnTo>
                    <a:pt x="112" y="278"/>
                  </a:lnTo>
                  <a:lnTo>
                    <a:pt x="114" y="275"/>
                  </a:lnTo>
                  <a:lnTo>
                    <a:pt x="115" y="272"/>
                  </a:lnTo>
                  <a:lnTo>
                    <a:pt x="116" y="267"/>
                  </a:lnTo>
                  <a:lnTo>
                    <a:pt x="117" y="265"/>
                  </a:lnTo>
                  <a:lnTo>
                    <a:pt x="119" y="261"/>
                  </a:lnTo>
                  <a:lnTo>
                    <a:pt x="120" y="257"/>
                  </a:lnTo>
                  <a:lnTo>
                    <a:pt x="121" y="254"/>
                  </a:lnTo>
                  <a:lnTo>
                    <a:pt x="123" y="250"/>
                  </a:lnTo>
                  <a:lnTo>
                    <a:pt x="125" y="247"/>
                  </a:lnTo>
                  <a:lnTo>
                    <a:pt x="126" y="244"/>
                  </a:lnTo>
                  <a:lnTo>
                    <a:pt x="128" y="240"/>
                  </a:lnTo>
                  <a:lnTo>
                    <a:pt x="129" y="237"/>
                  </a:lnTo>
                  <a:lnTo>
                    <a:pt x="131" y="234"/>
                  </a:lnTo>
                  <a:lnTo>
                    <a:pt x="134" y="230"/>
                  </a:lnTo>
                  <a:lnTo>
                    <a:pt x="135" y="227"/>
                  </a:lnTo>
                  <a:lnTo>
                    <a:pt x="137" y="223"/>
                  </a:lnTo>
                  <a:lnTo>
                    <a:pt x="139" y="219"/>
                  </a:lnTo>
                  <a:lnTo>
                    <a:pt x="142" y="216"/>
                  </a:lnTo>
                  <a:lnTo>
                    <a:pt x="144" y="213"/>
                  </a:lnTo>
                  <a:lnTo>
                    <a:pt x="146" y="209"/>
                  </a:lnTo>
                  <a:lnTo>
                    <a:pt x="148" y="207"/>
                  </a:lnTo>
                  <a:lnTo>
                    <a:pt x="152" y="204"/>
                  </a:lnTo>
                  <a:lnTo>
                    <a:pt x="154" y="200"/>
                  </a:lnTo>
                  <a:lnTo>
                    <a:pt x="156" y="197"/>
                  </a:lnTo>
                  <a:lnTo>
                    <a:pt x="159" y="194"/>
                  </a:lnTo>
                  <a:lnTo>
                    <a:pt x="163" y="190"/>
                  </a:lnTo>
                  <a:lnTo>
                    <a:pt x="165" y="187"/>
                  </a:lnTo>
                  <a:lnTo>
                    <a:pt x="168" y="185"/>
                  </a:lnTo>
                  <a:lnTo>
                    <a:pt x="172" y="181"/>
                  </a:lnTo>
                  <a:lnTo>
                    <a:pt x="176" y="179"/>
                  </a:lnTo>
                  <a:lnTo>
                    <a:pt x="176" y="178"/>
                  </a:lnTo>
                  <a:lnTo>
                    <a:pt x="178" y="176"/>
                  </a:lnTo>
                  <a:lnTo>
                    <a:pt x="182" y="171"/>
                  </a:lnTo>
                  <a:lnTo>
                    <a:pt x="187" y="167"/>
                  </a:lnTo>
                  <a:lnTo>
                    <a:pt x="190" y="163"/>
                  </a:lnTo>
                  <a:lnTo>
                    <a:pt x="193" y="161"/>
                  </a:lnTo>
                  <a:lnTo>
                    <a:pt x="196" y="158"/>
                  </a:lnTo>
                  <a:lnTo>
                    <a:pt x="201" y="154"/>
                  </a:lnTo>
                  <a:lnTo>
                    <a:pt x="205" y="151"/>
                  </a:lnTo>
                  <a:lnTo>
                    <a:pt x="210" y="148"/>
                  </a:lnTo>
                  <a:lnTo>
                    <a:pt x="212" y="147"/>
                  </a:lnTo>
                  <a:lnTo>
                    <a:pt x="215" y="144"/>
                  </a:lnTo>
                  <a:lnTo>
                    <a:pt x="219" y="143"/>
                  </a:lnTo>
                  <a:lnTo>
                    <a:pt x="221" y="141"/>
                  </a:lnTo>
                  <a:lnTo>
                    <a:pt x="224" y="140"/>
                  </a:lnTo>
                  <a:lnTo>
                    <a:pt x="226" y="138"/>
                  </a:lnTo>
                  <a:lnTo>
                    <a:pt x="230" y="135"/>
                  </a:lnTo>
                  <a:lnTo>
                    <a:pt x="233" y="134"/>
                  </a:lnTo>
                  <a:lnTo>
                    <a:pt x="236" y="132"/>
                  </a:lnTo>
                  <a:lnTo>
                    <a:pt x="240" y="130"/>
                  </a:lnTo>
                  <a:lnTo>
                    <a:pt x="243" y="129"/>
                  </a:lnTo>
                  <a:lnTo>
                    <a:pt x="246" y="128"/>
                  </a:lnTo>
                  <a:lnTo>
                    <a:pt x="250" y="125"/>
                  </a:lnTo>
                  <a:lnTo>
                    <a:pt x="254" y="124"/>
                  </a:lnTo>
                  <a:lnTo>
                    <a:pt x="258" y="122"/>
                  </a:lnTo>
                  <a:lnTo>
                    <a:pt x="262" y="121"/>
                  </a:lnTo>
                  <a:lnTo>
                    <a:pt x="265" y="119"/>
                  </a:lnTo>
                  <a:lnTo>
                    <a:pt x="270" y="118"/>
                  </a:lnTo>
                  <a:lnTo>
                    <a:pt x="274" y="117"/>
                  </a:lnTo>
                  <a:lnTo>
                    <a:pt x="279" y="115"/>
                  </a:lnTo>
                  <a:lnTo>
                    <a:pt x="283" y="113"/>
                  </a:lnTo>
                  <a:lnTo>
                    <a:pt x="288" y="112"/>
                  </a:lnTo>
                  <a:lnTo>
                    <a:pt x="292" y="111"/>
                  </a:lnTo>
                  <a:lnTo>
                    <a:pt x="297" y="110"/>
                  </a:lnTo>
                  <a:lnTo>
                    <a:pt x="301" y="108"/>
                  </a:lnTo>
                  <a:lnTo>
                    <a:pt x="307" y="106"/>
                  </a:lnTo>
                  <a:lnTo>
                    <a:pt x="311" y="105"/>
                  </a:lnTo>
                  <a:lnTo>
                    <a:pt x="317" y="105"/>
                  </a:lnTo>
                  <a:lnTo>
                    <a:pt x="321" y="104"/>
                  </a:lnTo>
                  <a:lnTo>
                    <a:pt x="327" y="104"/>
                  </a:lnTo>
                  <a:lnTo>
                    <a:pt x="331" y="103"/>
                  </a:lnTo>
                  <a:lnTo>
                    <a:pt x="338" y="103"/>
                  </a:lnTo>
                  <a:lnTo>
                    <a:pt x="343" y="102"/>
                  </a:lnTo>
                  <a:lnTo>
                    <a:pt x="349" y="102"/>
                  </a:lnTo>
                  <a:lnTo>
                    <a:pt x="355" y="102"/>
                  </a:lnTo>
                  <a:lnTo>
                    <a:pt x="362" y="102"/>
                  </a:lnTo>
                  <a:lnTo>
                    <a:pt x="362" y="102"/>
                  </a:lnTo>
                  <a:close/>
                </a:path>
              </a:pathLst>
            </a:custGeom>
            <a:solidFill>
              <a:srgbClr val="E6F2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8"/>
            <p:cNvSpPr>
              <a:spLocks/>
            </p:cNvSpPr>
            <p:nvPr/>
          </p:nvSpPr>
          <p:spPr bwMode="auto">
            <a:xfrm>
              <a:off x="6156325" y="1574800"/>
              <a:ext cx="2133600" cy="2489200"/>
            </a:xfrm>
            <a:custGeom>
              <a:avLst/>
              <a:gdLst>
                <a:gd name="T0" fmla="*/ 260 w 1344"/>
                <a:gd name="T1" fmla="*/ 1122 h 1568"/>
                <a:gd name="T2" fmla="*/ 328 w 1344"/>
                <a:gd name="T3" fmla="*/ 1207 h 1568"/>
                <a:gd name="T4" fmla="*/ 402 w 1344"/>
                <a:gd name="T5" fmla="*/ 1285 h 1568"/>
                <a:gd name="T6" fmla="*/ 479 w 1344"/>
                <a:gd name="T7" fmla="*/ 1354 h 1568"/>
                <a:gd name="T8" fmla="*/ 560 w 1344"/>
                <a:gd name="T9" fmla="*/ 1415 h 1568"/>
                <a:gd name="T10" fmla="*/ 640 w 1344"/>
                <a:gd name="T11" fmla="*/ 1466 h 1568"/>
                <a:gd name="T12" fmla="*/ 720 w 1344"/>
                <a:gd name="T13" fmla="*/ 1507 h 1568"/>
                <a:gd name="T14" fmla="*/ 802 w 1344"/>
                <a:gd name="T15" fmla="*/ 1538 h 1568"/>
                <a:gd name="T16" fmla="*/ 881 w 1344"/>
                <a:gd name="T17" fmla="*/ 1559 h 1568"/>
                <a:gd name="T18" fmla="*/ 957 w 1344"/>
                <a:gd name="T19" fmla="*/ 1568 h 1568"/>
                <a:gd name="T20" fmla="*/ 1030 w 1344"/>
                <a:gd name="T21" fmla="*/ 1564 h 1568"/>
                <a:gd name="T22" fmla="*/ 1098 w 1344"/>
                <a:gd name="T23" fmla="*/ 1550 h 1568"/>
                <a:gd name="T24" fmla="*/ 1162 w 1344"/>
                <a:gd name="T25" fmla="*/ 1523 h 1568"/>
                <a:gd name="T26" fmla="*/ 1214 w 1344"/>
                <a:gd name="T27" fmla="*/ 1483 h 1568"/>
                <a:gd name="T28" fmla="*/ 1259 w 1344"/>
                <a:gd name="T29" fmla="*/ 1433 h 1568"/>
                <a:gd name="T30" fmla="*/ 1294 w 1344"/>
                <a:gd name="T31" fmla="*/ 1373 h 1568"/>
                <a:gd name="T32" fmla="*/ 1320 w 1344"/>
                <a:gd name="T33" fmla="*/ 1306 h 1568"/>
                <a:gd name="T34" fmla="*/ 1336 w 1344"/>
                <a:gd name="T35" fmla="*/ 1233 h 1568"/>
                <a:gd name="T36" fmla="*/ 1344 w 1344"/>
                <a:gd name="T37" fmla="*/ 1152 h 1568"/>
                <a:gd name="T38" fmla="*/ 1340 w 1344"/>
                <a:gd name="T39" fmla="*/ 1066 h 1568"/>
                <a:gd name="T40" fmla="*/ 1328 w 1344"/>
                <a:gd name="T41" fmla="*/ 978 h 1568"/>
                <a:gd name="T42" fmla="*/ 1307 w 1344"/>
                <a:gd name="T43" fmla="*/ 884 h 1568"/>
                <a:gd name="T44" fmla="*/ 1275 w 1344"/>
                <a:gd name="T45" fmla="*/ 791 h 1568"/>
                <a:gd name="T46" fmla="*/ 1235 w 1344"/>
                <a:gd name="T47" fmla="*/ 695 h 1568"/>
                <a:gd name="T48" fmla="*/ 1186 w 1344"/>
                <a:gd name="T49" fmla="*/ 598 h 1568"/>
                <a:gd name="T50" fmla="*/ 1127 w 1344"/>
                <a:gd name="T51" fmla="*/ 503 h 1568"/>
                <a:gd name="T52" fmla="*/ 1061 w 1344"/>
                <a:gd name="T53" fmla="*/ 413 h 1568"/>
                <a:gd name="T54" fmla="*/ 990 w 1344"/>
                <a:gd name="T55" fmla="*/ 331 h 1568"/>
                <a:gd name="T56" fmla="*/ 916 w 1344"/>
                <a:gd name="T57" fmla="*/ 258 h 1568"/>
                <a:gd name="T58" fmla="*/ 838 w 1344"/>
                <a:gd name="T59" fmla="*/ 192 h 1568"/>
                <a:gd name="T60" fmla="*/ 758 w 1344"/>
                <a:gd name="T61" fmla="*/ 137 h 1568"/>
                <a:gd name="T62" fmla="*/ 678 w 1344"/>
                <a:gd name="T63" fmla="*/ 91 h 1568"/>
                <a:gd name="T64" fmla="*/ 598 w 1344"/>
                <a:gd name="T65" fmla="*/ 53 h 1568"/>
                <a:gd name="T66" fmla="*/ 517 w 1344"/>
                <a:gd name="T67" fmla="*/ 25 h 1568"/>
                <a:gd name="T68" fmla="*/ 439 w 1344"/>
                <a:gd name="T69" fmla="*/ 7 h 1568"/>
                <a:gd name="T70" fmla="*/ 363 w 1344"/>
                <a:gd name="T71" fmla="*/ 0 h 1568"/>
                <a:gd name="T72" fmla="*/ 292 w 1344"/>
                <a:gd name="T73" fmla="*/ 4 h 1568"/>
                <a:gd name="T74" fmla="*/ 225 w 1344"/>
                <a:gd name="T75" fmla="*/ 18 h 1568"/>
                <a:gd name="T76" fmla="*/ 163 w 1344"/>
                <a:gd name="T77" fmla="*/ 45 h 1568"/>
                <a:gd name="T78" fmla="*/ 111 w 1344"/>
                <a:gd name="T79" fmla="*/ 84 h 1568"/>
                <a:gd name="T80" fmla="*/ 69 w 1344"/>
                <a:gd name="T81" fmla="*/ 135 h 1568"/>
                <a:gd name="T82" fmla="*/ 37 w 1344"/>
                <a:gd name="T83" fmla="*/ 197 h 1568"/>
                <a:gd name="T84" fmla="*/ 16 w 1344"/>
                <a:gd name="T85" fmla="*/ 267 h 1568"/>
                <a:gd name="T86" fmla="*/ 3 w 1344"/>
                <a:gd name="T87" fmla="*/ 346 h 1568"/>
                <a:gd name="T88" fmla="*/ 1 w 1344"/>
                <a:gd name="T89" fmla="*/ 432 h 1568"/>
                <a:gd name="T90" fmla="*/ 7 w 1344"/>
                <a:gd name="T91" fmla="*/ 523 h 1568"/>
                <a:gd name="T92" fmla="*/ 25 w 1344"/>
                <a:gd name="T93" fmla="*/ 618 h 1568"/>
                <a:gd name="T94" fmla="*/ 50 w 1344"/>
                <a:gd name="T95" fmla="*/ 715 h 1568"/>
                <a:gd name="T96" fmla="*/ 86 w 1344"/>
                <a:gd name="T97" fmla="*/ 814 h 1568"/>
                <a:gd name="T98" fmla="*/ 131 w 1344"/>
                <a:gd name="T99" fmla="*/ 912 h 1568"/>
                <a:gd name="T100" fmla="*/ 184 w 1344"/>
                <a:gd name="T101" fmla="*/ 1010 h 1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44" h="1568">
                  <a:moveTo>
                    <a:pt x="209" y="1049"/>
                  </a:moveTo>
                  <a:lnTo>
                    <a:pt x="221" y="1066"/>
                  </a:lnTo>
                  <a:lnTo>
                    <a:pt x="233" y="1085"/>
                  </a:lnTo>
                  <a:lnTo>
                    <a:pt x="247" y="1103"/>
                  </a:lnTo>
                  <a:lnTo>
                    <a:pt x="260" y="1122"/>
                  </a:lnTo>
                  <a:lnTo>
                    <a:pt x="273" y="1139"/>
                  </a:lnTo>
                  <a:lnTo>
                    <a:pt x="286" y="1157"/>
                  </a:lnTo>
                  <a:lnTo>
                    <a:pt x="300" y="1174"/>
                  </a:lnTo>
                  <a:lnTo>
                    <a:pt x="315" y="1191"/>
                  </a:lnTo>
                  <a:lnTo>
                    <a:pt x="328" y="1207"/>
                  </a:lnTo>
                  <a:lnTo>
                    <a:pt x="343" y="1224"/>
                  </a:lnTo>
                  <a:lnTo>
                    <a:pt x="357" y="1238"/>
                  </a:lnTo>
                  <a:lnTo>
                    <a:pt x="373" y="1255"/>
                  </a:lnTo>
                  <a:lnTo>
                    <a:pt x="386" y="1270"/>
                  </a:lnTo>
                  <a:lnTo>
                    <a:pt x="402" y="1285"/>
                  </a:lnTo>
                  <a:lnTo>
                    <a:pt x="418" y="1300"/>
                  </a:lnTo>
                  <a:lnTo>
                    <a:pt x="433" y="1314"/>
                  </a:lnTo>
                  <a:lnTo>
                    <a:pt x="448" y="1328"/>
                  </a:lnTo>
                  <a:lnTo>
                    <a:pt x="464" y="1342"/>
                  </a:lnTo>
                  <a:lnTo>
                    <a:pt x="479" y="1354"/>
                  </a:lnTo>
                  <a:lnTo>
                    <a:pt x="496" y="1367"/>
                  </a:lnTo>
                  <a:lnTo>
                    <a:pt x="510" y="1379"/>
                  </a:lnTo>
                  <a:lnTo>
                    <a:pt x="527" y="1391"/>
                  </a:lnTo>
                  <a:lnTo>
                    <a:pt x="543" y="1404"/>
                  </a:lnTo>
                  <a:lnTo>
                    <a:pt x="560" y="1415"/>
                  </a:lnTo>
                  <a:lnTo>
                    <a:pt x="575" y="1426"/>
                  </a:lnTo>
                  <a:lnTo>
                    <a:pt x="591" y="1436"/>
                  </a:lnTo>
                  <a:lnTo>
                    <a:pt x="606" y="1446"/>
                  </a:lnTo>
                  <a:lnTo>
                    <a:pt x="623" y="1456"/>
                  </a:lnTo>
                  <a:lnTo>
                    <a:pt x="640" y="1466"/>
                  </a:lnTo>
                  <a:lnTo>
                    <a:pt x="656" y="1475"/>
                  </a:lnTo>
                  <a:lnTo>
                    <a:pt x="672" y="1484"/>
                  </a:lnTo>
                  <a:lnTo>
                    <a:pt x="689" y="1493"/>
                  </a:lnTo>
                  <a:lnTo>
                    <a:pt x="705" y="1500"/>
                  </a:lnTo>
                  <a:lnTo>
                    <a:pt x="720" y="1507"/>
                  </a:lnTo>
                  <a:lnTo>
                    <a:pt x="737" y="1514"/>
                  </a:lnTo>
                  <a:lnTo>
                    <a:pt x="753" y="1521"/>
                  </a:lnTo>
                  <a:lnTo>
                    <a:pt x="770" y="1526"/>
                  </a:lnTo>
                  <a:lnTo>
                    <a:pt x="786" y="1533"/>
                  </a:lnTo>
                  <a:lnTo>
                    <a:pt x="802" y="1538"/>
                  </a:lnTo>
                  <a:lnTo>
                    <a:pt x="819" y="1543"/>
                  </a:lnTo>
                  <a:lnTo>
                    <a:pt x="833" y="1546"/>
                  </a:lnTo>
                  <a:lnTo>
                    <a:pt x="850" y="1551"/>
                  </a:lnTo>
                  <a:lnTo>
                    <a:pt x="864" y="1554"/>
                  </a:lnTo>
                  <a:lnTo>
                    <a:pt x="881" y="1559"/>
                  </a:lnTo>
                  <a:lnTo>
                    <a:pt x="897" y="1560"/>
                  </a:lnTo>
                  <a:lnTo>
                    <a:pt x="911" y="1563"/>
                  </a:lnTo>
                  <a:lnTo>
                    <a:pt x="927" y="1564"/>
                  </a:lnTo>
                  <a:lnTo>
                    <a:pt x="943" y="1567"/>
                  </a:lnTo>
                  <a:lnTo>
                    <a:pt x="957" y="1568"/>
                  </a:lnTo>
                  <a:lnTo>
                    <a:pt x="972" y="1568"/>
                  </a:lnTo>
                  <a:lnTo>
                    <a:pt x="986" y="1568"/>
                  </a:lnTo>
                  <a:lnTo>
                    <a:pt x="1001" y="1568"/>
                  </a:lnTo>
                  <a:lnTo>
                    <a:pt x="1015" y="1565"/>
                  </a:lnTo>
                  <a:lnTo>
                    <a:pt x="1030" y="1564"/>
                  </a:lnTo>
                  <a:lnTo>
                    <a:pt x="1043" y="1562"/>
                  </a:lnTo>
                  <a:lnTo>
                    <a:pt x="1058" y="1561"/>
                  </a:lnTo>
                  <a:lnTo>
                    <a:pt x="1071" y="1558"/>
                  </a:lnTo>
                  <a:lnTo>
                    <a:pt x="1084" y="1554"/>
                  </a:lnTo>
                  <a:lnTo>
                    <a:pt x="1098" y="1550"/>
                  </a:lnTo>
                  <a:lnTo>
                    <a:pt x="1111" y="1546"/>
                  </a:lnTo>
                  <a:lnTo>
                    <a:pt x="1124" y="1541"/>
                  </a:lnTo>
                  <a:lnTo>
                    <a:pt x="1136" y="1535"/>
                  </a:lnTo>
                  <a:lnTo>
                    <a:pt x="1148" y="1529"/>
                  </a:lnTo>
                  <a:lnTo>
                    <a:pt x="1162" y="1523"/>
                  </a:lnTo>
                  <a:lnTo>
                    <a:pt x="1173" y="1515"/>
                  </a:lnTo>
                  <a:lnTo>
                    <a:pt x="1184" y="1509"/>
                  </a:lnTo>
                  <a:lnTo>
                    <a:pt x="1194" y="1500"/>
                  </a:lnTo>
                  <a:lnTo>
                    <a:pt x="1205" y="1492"/>
                  </a:lnTo>
                  <a:lnTo>
                    <a:pt x="1214" y="1483"/>
                  </a:lnTo>
                  <a:lnTo>
                    <a:pt x="1224" y="1474"/>
                  </a:lnTo>
                  <a:lnTo>
                    <a:pt x="1233" y="1464"/>
                  </a:lnTo>
                  <a:lnTo>
                    <a:pt x="1242" y="1454"/>
                  </a:lnTo>
                  <a:lnTo>
                    <a:pt x="1251" y="1443"/>
                  </a:lnTo>
                  <a:lnTo>
                    <a:pt x="1259" y="1433"/>
                  </a:lnTo>
                  <a:lnTo>
                    <a:pt x="1267" y="1421"/>
                  </a:lnTo>
                  <a:lnTo>
                    <a:pt x="1274" y="1410"/>
                  </a:lnTo>
                  <a:lnTo>
                    <a:pt x="1281" y="1398"/>
                  </a:lnTo>
                  <a:lnTo>
                    <a:pt x="1288" y="1386"/>
                  </a:lnTo>
                  <a:lnTo>
                    <a:pt x="1294" y="1373"/>
                  </a:lnTo>
                  <a:lnTo>
                    <a:pt x="1300" y="1361"/>
                  </a:lnTo>
                  <a:lnTo>
                    <a:pt x="1306" y="1348"/>
                  </a:lnTo>
                  <a:lnTo>
                    <a:pt x="1310" y="1334"/>
                  </a:lnTo>
                  <a:lnTo>
                    <a:pt x="1315" y="1320"/>
                  </a:lnTo>
                  <a:lnTo>
                    <a:pt x="1320" y="1306"/>
                  </a:lnTo>
                  <a:lnTo>
                    <a:pt x="1323" y="1292"/>
                  </a:lnTo>
                  <a:lnTo>
                    <a:pt x="1328" y="1277"/>
                  </a:lnTo>
                  <a:lnTo>
                    <a:pt x="1331" y="1263"/>
                  </a:lnTo>
                  <a:lnTo>
                    <a:pt x="1334" y="1248"/>
                  </a:lnTo>
                  <a:lnTo>
                    <a:pt x="1336" y="1233"/>
                  </a:lnTo>
                  <a:lnTo>
                    <a:pt x="1338" y="1217"/>
                  </a:lnTo>
                  <a:lnTo>
                    <a:pt x="1340" y="1202"/>
                  </a:lnTo>
                  <a:lnTo>
                    <a:pt x="1341" y="1186"/>
                  </a:lnTo>
                  <a:lnTo>
                    <a:pt x="1342" y="1169"/>
                  </a:lnTo>
                  <a:lnTo>
                    <a:pt x="1344" y="1152"/>
                  </a:lnTo>
                  <a:lnTo>
                    <a:pt x="1344" y="1136"/>
                  </a:lnTo>
                  <a:lnTo>
                    <a:pt x="1344" y="1120"/>
                  </a:lnTo>
                  <a:lnTo>
                    <a:pt x="1342" y="1102"/>
                  </a:lnTo>
                  <a:lnTo>
                    <a:pt x="1342" y="1084"/>
                  </a:lnTo>
                  <a:lnTo>
                    <a:pt x="1340" y="1066"/>
                  </a:lnTo>
                  <a:lnTo>
                    <a:pt x="1339" y="1050"/>
                  </a:lnTo>
                  <a:lnTo>
                    <a:pt x="1336" y="1032"/>
                  </a:lnTo>
                  <a:lnTo>
                    <a:pt x="1334" y="1014"/>
                  </a:lnTo>
                  <a:lnTo>
                    <a:pt x="1331" y="996"/>
                  </a:lnTo>
                  <a:lnTo>
                    <a:pt x="1328" y="978"/>
                  </a:lnTo>
                  <a:lnTo>
                    <a:pt x="1323" y="959"/>
                  </a:lnTo>
                  <a:lnTo>
                    <a:pt x="1320" y="941"/>
                  </a:lnTo>
                  <a:lnTo>
                    <a:pt x="1316" y="922"/>
                  </a:lnTo>
                  <a:lnTo>
                    <a:pt x="1311" y="903"/>
                  </a:lnTo>
                  <a:lnTo>
                    <a:pt x="1307" y="884"/>
                  </a:lnTo>
                  <a:lnTo>
                    <a:pt x="1301" y="865"/>
                  </a:lnTo>
                  <a:lnTo>
                    <a:pt x="1296" y="848"/>
                  </a:lnTo>
                  <a:lnTo>
                    <a:pt x="1289" y="829"/>
                  </a:lnTo>
                  <a:lnTo>
                    <a:pt x="1282" y="810"/>
                  </a:lnTo>
                  <a:lnTo>
                    <a:pt x="1275" y="791"/>
                  </a:lnTo>
                  <a:lnTo>
                    <a:pt x="1268" y="771"/>
                  </a:lnTo>
                  <a:lnTo>
                    <a:pt x="1261" y="752"/>
                  </a:lnTo>
                  <a:lnTo>
                    <a:pt x="1252" y="733"/>
                  </a:lnTo>
                  <a:lnTo>
                    <a:pt x="1244" y="714"/>
                  </a:lnTo>
                  <a:lnTo>
                    <a:pt x="1235" y="695"/>
                  </a:lnTo>
                  <a:lnTo>
                    <a:pt x="1226" y="676"/>
                  </a:lnTo>
                  <a:lnTo>
                    <a:pt x="1216" y="656"/>
                  </a:lnTo>
                  <a:lnTo>
                    <a:pt x="1207" y="637"/>
                  </a:lnTo>
                  <a:lnTo>
                    <a:pt x="1196" y="618"/>
                  </a:lnTo>
                  <a:lnTo>
                    <a:pt x="1186" y="598"/>
                  </a:lnTo>
                  <a:lnTo>
                    <a:pt x="1175" y="579"/>
                  </a:lnTo>
                  <a:lnTo>
                    <a:pt x="1164" y="560"/>
                  </a:lnTo>
                  <a:lnTo>
                    <a:pt x="1151" y="541"/>
                  </a:lnTo>
                  <a:lnTo>
                    <a:pt x="1140" y="522"/>
                  </a:lnTo>
                  <a:lnTo>
                    <a:pt x="1127" y="503"/>
                  </a:lnTo>
                  <a:lnTo>
                    <a:pt x="1114" y="484"/>
                  </a:lnTo>
                  <a:lnTo>
                    <a:pt x="1100" y="466"/>
                  </a:lnTo>
                  <a:lnTo>
                    <a:pt x="1088" y="448"/>
                  </a:lnTo>
                  <a:lnTo>
                    <a:pt x="1074" y="430"/>
                  </a:lnTo>
                  <a:lnTo>
                    <a:pt x="1061" y="413"/>
                  </a:lnTo>
                  <a:lnTo>
                    <a:pt x="1047" y="396"/>
                  </a:lnTo>
                  <a:lnTo>
                    <a:pt x="1033" y="380"/>
                  </a:lnTo>
                  <a:lnTo>
                    <a:pt x="1019" y="362"/>
                  </a:lnTo>
                  <a:lnTo>
                    <a:pt x="1004" y="346"/>
                  </a:lnTo>
                  <a:lnTo>
                    <a:pt x="990" y="331"/>
                  </a:lnTo>
                  <a:lnTo>
                    <a:pt x="976" y="315"/>
                  </a:lnTo>
                  <a:lnTo>
                    <a:pt x="961" y="300"/>
                  </a:lnTo>
                  <a:lnTo>
                    <a:pt x="946" y="286"/>
                  </a:lnTo>
                  <a:lnTo>
                    <a:pt x="931" y="272"/>
                  </a:lnTo>
                  <a:lnTo>
                    <a:pt x="916" y="258"/>
                  </a:lnTo>
                  <a:lnTo>
                    <a:pt x="900" y="244"/>
                  </a:lnTo>
                  <a:lnTo>
                    <a:pt x="885" y="230"/>
                  </a:lnTo>
                  <a:lnTo>
                    <a:pt x="869" y="218"/>
                  </a:lnTo>
                  <a:lnTo>
                    <a:pt x="853" y="205"/>
                  </a:lnTo>
                  <a:lnTo>
                    <a:pt x="838" y="192"/>
                  </a:lnTo>
                  <a:lnTo>
                    <a:pt x="822" y="180"/>
                  </a:lnTo>
                  <a:lnTo>
                    <a:pt x="806" y="169"/>
                  </a:lnTo>
                  <a:lnTo>
                    <a:pt x="791" y="158"/>
                  </a:lnTo>
                  <a:lnTo>
                    <a:pt x="774" y="147"/>
                  </a:lnTo>
                  <a:lnTo>
                    <a:pt x="758" y="137"/>
                  </a:lnTo>
                  <a:lnTo>
                    <a:pt x="742" y="126"/>
                  </a:lnTo>
                  <a:lnTo>
                    <a:pt x="726" y="118"/>
                  </a:lnTo>
                  <a:lnTo>
                    <a:pt x="709" y="107"/>
                  </a:lnTo>
                  <a:lnTo>
                    <a:pt x="694" y="99"/>
                  </a:lnTo>
                  <a:lnTo>
                    <a:pt x="678" y="91"/>
                  </a:lnTo>
                  <a:lnTo>
                    <a:pt x="662" y="83"/>
                  </a:lnTo>
                  <a:lnTo>
                    <a:pt x="646" y="74"/>
                  </a:lnTo>
                  <a:lnTo>
                    <a:pt x="630" y="66"/>
                  </a:lnTo>
                  <a:lnTo>
                    <a:pt x="613" y="59"/>
                  </a:lnTo>
                  <a:lnTo>
                    <a:pt x="598" y="53"/>
                  </a:lnTo>
                  <a:lnTo>
                    <a:pt x="581" y="46"/>
                  </a:lnTo>
                  <a:lnTo>
                    <a:pt x="565" y="41"/>
                  </a:lnTo>
                  <a:lnTo>
                    <a:pt x="550" y="35"/>
                  </a:lnTo>
                  <a:lnTo>
                    <a:pt x="533" y="30"/>
                  </a:lnTo>
                  <a:lnTo>
                    <a:pt x="517" y="25"/>
                  </a:lnTo>
                  <a:lnTo>
                    <a:pt x="501" y="20"/>
                  </a:lnTo>
                  <a:lnTo>
                    <a:pt x="485" y="16"/>
                  </a:lnTo>
                  <a:lnTo>
                    <a:pt x="470" y="14"/>
                  </a:lnTo>
                  <a:lnTo>
                    <a:pt x="453" y="10"/>
                  </a:lnTo>
                  <a:lnTo>
                    <a:pt x="439" y="7"/>
                  </a:lnTo>
                  <a:lnTo>
                    <a:pt x="423" y="5"/>
                  </a:lnTo>
                  <a:lnTo>
                    <a:pt x="409" y="4"/>
                  </a:lnTo>
                  <a:lnTo>
                    <a:pt x="393" y="3"/>
                  </a:lnTo>
                  <a:lnTo>
                    <a:pt x="379" y="1"/>
                  </a:lnTo>
                  <a:lnTo>
                    <a:pt x="363" y="0"/>
                  </a:lnTo>
                  <a:lnTo>
                    <a:pt x="348" y="0"/>
                  </a:lnTo>
                  <a:lnTo>
                    <a:pt x="334" y="0"/>
                  </a:lnTo>
                  <a:lnTo>
                    <a:pt x="319" y="1"/>
                  </a:lnTo>
                  <a:lnTo>
                    <a:pt x="306" y="3"/>
                  </a:lnTo>
                  <a:lnTo>
                    <a:pt x="292" y="4"/>
                  </a:lnTo>
                  <a:lnTo>
                    <a:pt x="277" y="6"/>
                  </a:lnTo>
                  <a:lnTo>
                    <a:pt x="264" y="9"/>
                  </a:lnTo>
                  <a:lnTo>
                    <a:pt x="251" y="11"/>
                  </a:lnTo>
                  <a:lnTo>
                    <a:pt x="238" y="15"/>
                  </a:lnTo>
                  <a:lnTo>
                    <a:pt x="225" y="18"/>
                  </a:lnTo>
                  <a:lnTo>
                    <a:pt x="212" y="24"/>
                  </a:lnTo>
                  <a:lnTo>
                    <a:pt x="199" y="28"/>
                  </a:lnTo>
                  <a:lnTo>
                    <a:pt x="188" y="34"/>
                  </a:lnTo>
                  <a:lnTo>
                    <a:pt x="174" y="38"/>
                  </a:lnTo>
                  <a:lnTo>
                    <a:pt x="163" y="45"/>
                  </a:lnTo>
                  <a:lnTo>
                    <a:pt x="152" y="52"/>
                  </a:lnTo>
                  <a:lnTo>
                    <a:pt x="141" y="59"/>
                  </a:lnTo>
                  <a:lnTo>
                    <a:pt x="131" y="67"/>
                  </a:lnTo>
                  <a:lnTo>
                    <a:pt x="121" y="75"/>
                  </a:lnTo>
                  <a:lnTo>
                    <a:pt x="111" y="84"/>
                  </a:lnTo>
                  <a:lnTo>
                    <a:pt x="103" y="94"/>
                  </a:lnTo>
                  <a:lnTo>
                    <a:pt x="93" y="103"/>
                  </a:lnTo>
                  <a:lnTo>
                    <a:pt x="85" y="113"/>
                  </a:lnTo>
                  <a:lnTo>
                    <a:pt x="77" y="124"/>
                  </a:lnTo>
                  <a:lnTo>
                    <a:pt x="69" y="135"/>
                  </a:lnTo>
                  <a:lnTo>
                    <a:pt x="61" y="147"/>
                  </a:lnTo>
                  <a:lnTo>
                    <a:pt x="56" y="159"/>
                  </a:lnTo>
                  <a:lnTo>
                    <a:pt x="49" y="171"/>
                  </a:lnTo>
                  <a:lnTo>
                    <a:pt x="44" y="185"/>
                  </a:lnTo>
                  <a:lnTo>
                    <a:pt x="37" y="197"/>
                  </a:lnTo>
                  <a:lnTo>
                    <a:pt x="32" y="210"/>
                  </a:lnTo>
                  <a:lnTo>
                    <a:pt x="28" y="224"/>
                  </a:lnTo>
                  <a:lnTo>
                    <a:pt x="23" y="238"/>
                  </a:lnTo>
                  <a:lnTo>
                    <a:pt x="18" y="253"/>
                  </a:lnTo>
                  <a:lnTo>
                    <a:pt x="16" y="267"/>
                  </a:lnTo>
                  <a:lnTo>
                    <a:pt x="12" y="283"/>
                  </a:lnTo>
                  <a:lnTo>
                    <a:pt x="9" y="298"/>
                  </a:lnTo>
                  <a:lnTo>
                    <a:pt x="6" y="314"/>
                  </a:lnTo>
                  <a:lnTo>
                    <a:pt x="5" y="330"/>
                  </a:lnTo>
                  <a:lnTo>
                    <a:pt x="3" y="346"/>
                  </a:lnTo>
                  <a:lnTo>
                    <a:pt x="2" y="363"/>
                  </a:lnTo>
                  <a:lnTo>
                    <a:pt x="1" y="380"/>
                  </a:lnTo>
                  <a:lnTo>
                    <a:pt x="1" y="397"/>
                  </a:lnTo>
                  <a:lnTo>
                    <a:pt x="0" y="414"/>
                  </a:lnTo>
                  <a:lnTo>
                    <a:pt x="1" y="432"/>
                  </a:lnTo>
                  <a:lnTo>
                    <a:pt x="1" y="450"/>
                  </a:lnTo>
                  <a:lnTo>
                    <a:pt x="2" y="468"/>
                  </a:lnTo>
                  <a:lnTo>
                    <a:pt x="5" y="486"/>
                  </a:lnTo>
                  <a:lnTo>
                    <a:pt x="6" y="505"/>
                  </a:lnTo>
                  <a:lnTo>
                    <a:pt x="7" y="523"/>
                  </a:lnTo>
                  <a:lnTo>
                    <a:pt x="10" y="541"/>
                  </a:lnTo>
                  <a:lnTo>
                    <a:pt x="13" y="561"/>
                  </a:lnTo>
                  <a:lnTo>
                    <a:pt x="17" y="580"/>
                  </a:lnTo>
                  <a:lnTo>
                    <a:pt x="20" y="599"/>
                  </a:lnTo>
                  <a:lnTo>
                    <a:pt x="25" y="618"/>
                  </a:lnTo>
                  <a:lnTo>
                    <a:pt x="28" y="637"/>
                  </a:lnTo>
                  <a:lnTo>
                    <a:pt x="34" y="657"/>
                  </a:lnTo>
                  <a:lnTo>
                    <a:pt x="39" y="676"/>
                  </a:lnTo>
                  <a:lnTo>
                    <a:pt x="45" y="696"/>
                  </a:lnTo>
                  <a:lnTo>
                    <a:pt x="50" y="715"/>
                  </a:lnTo>
                  <a:lnTo>
                    <a:pt x="57" y="735"/>
                  </a:lnTo>
                  <a:lnTo>
                    <a:pt x="64" y="755"/>
                  </a:lnTo>
                  <a:lnTo>
                    <a:pt x="70" y="774"/>
                  </a:lnTo>
                  <a:lnTo>
                    <a:pt x="78" y="794"/>
                  </a:lnTo>
                  <a:lnTo>
                    <a:pt x="86" y="814"/>
                  </a:lnTo>
                  <a:lnTo>
                    <a:pt x="94" y="833"/>
                  </a:lnTo>
                  <a:lnTo>
                    <a:pt x="103" y="853"/>
                  </a:lnTo>
                  <a:lnTo>
                    <a:pt x="112" y="873"/>
                  </a:lnTo>
                  <a:lnTo>
                    <a:pt x="121" y="893"/>
                  </a:lnTo>
                  <a:lnTo>
                    <a:pt x="131" y="912"/>
                  </a:lnTo>
                  <a:lnTo>
                    <a:pt x="141" y="931"/>
                  </a:lnTo>
                  <a:lnTo>
                    <a:pt x="151" y="951"/>
                  </a:lnTo>
                  <a:lnTo>
                    <a:pt x="162" y="972"/>
                  </a:lnTo>
                  <a:lnTo>
                    <a:pt x="172" y="991"/>
                  </a:lnTo>
                  <a:lnTo>
                    <a:pt x="184" y="1010"/>
                  </a:lnTo>
                  <a:lnTo>
                    <a:pt x="197" y="1030"/>
                  </a:lnTo>
                  <a:lnTo>
                    <a:pt x="209" y="1049"/>
                  </a:lnTo>
                  <a:lnTo>
                    <a:pt x="209" y="1049"/>
                  </a:lnTo>
                  <a:close/>
                </a:path>
              </a:pathLst>
            </a:custGeom>
            <a:solidFill>
              <a:srgbClr val="E0F2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9"/>
            <p:cNvSpPr>
              <a:spLocks/>
            </p:cNvSpPr>
            <p:nvPr/>
          </p:nvSpPr>
          <p:spPr bwMode="auto">
            <a:xfrm>
              <a:off x="6700838" y="1644650"/>
              <a:ext cx="623888" cy="112713"/>
            </a:xfrm>
            <a:custGeom>
              <a:avLst/>
              <a:gdLst>
                <a:gd name="T0" fmla="*/ 323 w 393"/>
                <a:gd name="T1" fmla="*/ 12 h 71"/>
                <a:gd name="T2" fmla="*/ 393 w 393"/>
                <a:gd name="T3" fmla="*/ 65 h 71"/>
                <a:gd name="T4" fmla="*/ 0 w 393"/>
                <a:gd name="T5" fmla="*/ 71 h 71"/>
                <a:gd name="T6" fmla="*/ 7 w 393"/>
                <a:gd name="T7" fmla="*/ 66 h 71"/>
                <a:gd name="T8" fmla="*/ 12 w 393"/>
                <a:gd name="T9" fmla="*/ 61 h 71"/>
                <a:gd name="T10" fmla="*/ 20 w 393"/>
                <a:gd name="T11" fmla="*/ 57 h 71"/>
                <a:gd name="T12" fmla="*/ 27 w 393"/>
                <a:gd name="T13" fmla="*/ 53 h 71"/>
                <a:gd name="T14" fmla="*/ 32 w 393"/>
                <a:gd name="T15" fmla="*/ 49 h 71"/>
                <a:gd name="T16" fmla="*/ 40 w 393"/>
                <a:gd name="T17" fmla="*/ 46 h 71"/>
                <a:gd name="T18" fmla="*/ 47 w 393"/>
                <a:gd name="T19" fmla="*/ 42 h 71"/>
                <a:gd name="T20" fmla="*/ 54 w 393"/>
                <a:gd name="T21" fmla="*/ 39 h 71"/>
                <a:gd name="T22" fmla="*/ 60 w 393"/>
                <a:gd name="T23" fmla="*/ 36 h 71"/>
                <a:gd name="T24" fmla="*/ 68 w 393"/>
                <a:gd name="T25" fmla="*/ 32 h 71"/>
                <a:gd name="T26" fmla="*/ 75 w 393"/>
                <a:gd name="T27" fmla="*/ 30 h 71"/>
                <a:gd name="T28" fmla="*/ 81 w 393"/>
                <a:gd name="T29" fmla="*/ 28 h 71"/>
                <a:gd name="T30" fmla="*/ 88 w 393"/>
                <a:gd name="T31" fmla="*/ 24 h 71"/>
                <a:gd name="T32" fmla="*/ 96 w 393"/>
                <a:gd name="T33" fmla="*/ 22 h 71"/>
                <a:gd name="T34" fmla="*/ 103 w 393"/>
                <a:gd name="T35" fmla="*/ 20 h 71"/>
                <a:gd name="T36" fmla="*/ 109 w 393"/>
                <a:gd name="T37" fmla="*/ 19 h 71"/>
                <a:gd name="T38" fmla="*/ 116 w 393"/>
                <a:gd name="T39" fmla="*/ 17 h 71"/>
                <a:gd name="T40" fmla="*/ 123 w 393"/>
                <a:gd name="T41" fmla="*/ 14 h 71"/>
                <a:gd name="T42" fmla="*/ 131 w 393"/>
                <a:gd name="T43" fmla="*/ 13 h 71"/>
                <a:gd name="T44" fmla="*/ 137 w 393"/>
                <a:gd name="T45" fmla="*/ 11 h 71"/>
                <a:gd name="T46" fmla="*/ 143 w 393"/>
                <a:gd name="T47" fmla="*/ 10 h 71"/>
                <a:gd name="T48" fmla="*/ 151 w 393"/>
                <a:gd name="T49" fmla="*/ 8 h 71"/>
                <a:gd name="T50" fmla="*/ 157 w 393"/>
                <a:gd name="T51" fmla="*/ 7 h 71"/>
                <a:gd name="T52" fmla="*/ 164 w 393"/>
                <a:gd name="T53" fmla="*/ 7 h 71"/>
                <a:gd name="T54" fmla="*/ 171 w 393"/>
                <a:gd name="T55" fmla="*/ 5 h 71"/>
                <a:gd name="T56" fmla="*/ 176 w 393"/>
                <a:gd name="T57" fmla="*/ 4 h 71"/>
                <a:gd name="T58" fmla="*/ 183 w 393"/>
                <a:gd name="T59" fmla="*/ 3 h 71"/>
                <a:gd name="T60" fmla="*/ 190 w 393"/>
                <a:gd name="T61" fmla="*/ 3 h 71"/>
                <a:gd name="T62" fmla="*/ 195 w 393"/>
                <a:gd name="T63" fmla="*/ 2 h 71"/>
                <a:gd name="T64" fmla="*/ 202 w 393"/>
                <a:gd name="T65" fmla="*/ 1 h 71"/>
                <a:gd name="T66" fmla="*/ 208 w 393"/>
                <a:gd name="T67" fmla="*/ 1 h 71"/>
                <a:gd name="T68" fmla="*/ 214 w 393"/>
                <a:gd name="T69" fmla="*/ 1 h 71"/>
                <a:gd name="T70" fmla="*/ 220 w 393"/>
                <a:gd name="T71" fmla="*/ 1 h 71"/>
                <a:gd name="T72" fmla="*/ 224 w 393"/>
                <a:gd name="T73" fmla="*/ 0 h 71"/>
                <a:gd name="T74" fmla="*/ 230 w 393"/>
                <a:gd name="T75" fmla="*/ 0 h 71"/>
                <a:gd name="T76" fmla="*/ 236 w 393"/>
                <a:gd name="T77" fmla="*/ 0 h 71"/>
                <a:gd name="T78" fmla="*/ 241 w 393"/>
                <a:gd name="T79" fmla="*/ 0 h 71"/>
                <a:gd name="T80" fmla="*/ 247 w 393"/>
                <a:gd name="T81" fmla="*/ 0 h 71"/>
                <a:gd name="T82" fmla="*/ 251 w 393"/>
                <a:gd name="T83" fmla="*/ 0 h 71"/>
                <a:gd name="T84" fmla="*/ 257 w 393"/>
                <a:gd name="T85" fmla="*/ 1 h 71"/>
                <a:gd name="T86" fmla="*/ 261 w 393"/>
                <a:gd name="T87" fmla="*/ 1 h 71"/>
                <a:gd name="T88" fmla="*/ 266 w 393"/>
                <a:gd name="T89" fmla="*/ 1 h 71"/>
                <a:gd name="T90" fmla="*/ 270 w 393"/>
                <a:gd name="T91" fmla="*/ 1 h 71"/>
                <a:gd name="T92" fmla="*/ 275 w 393"/>
                <a:gd name="T93" fmla="*/ 2 h 71"/>
                <a:gd name="T94" fmla="*/ 278 w 393"/>
                <a:gd name="T95" fmla="*/ 2 h 71"/>
                <a:gd name="T96" fmla="*/ 282 w 393"/>
                <a:gd name="T97" fmla="*/ 2 h 71"/>
                <a:gd name="T98" fmla="*/ 287 w 393"/>
                <a:gd name="T99" fmla="*/ 3 h 71"/>
                <a:gd name="T100" fmla="*/ 290 w 393"/>
                <a:gd name="T101" fmla="*/ 3 h 71"/>
                <a:gd name="T102" fmla="*/ 294 w 393"/>
                <a:gd name="T103" fmla="*/ 3 h 71"/>
                <a:gd name="T104" fmla="*/ 297 w 393"/>
                <a:gd name="T105" fmla="*/ 4 h 71"/>
                <a:gd name="T106" fmla="*/ 300 w 393"/>
                <a:gd name="T107" fmla="*/ 4 h 71"/>
                <a:gd name="T108" fmla="*/ 304 w 393"/>
                <a:gd name="T109" fmla="*/ 5 h 71"/>
                <a:gd name="T110" fmla="*/ 309 w 393"/>
                <a:gd name="T111" fmla="*/ 5 h 71"/>
                <a:gd name="T112" fmla="*/ 314 w 393"/>
                <a:gd name="T113" fmla="*/ 8 h 71"/>
                <a:gd name="T114" fmla="*/ 317 w 393"/>
                <a:gd name="T115" fmla="*/ 9 h 71"/>
                <a:gd name="T116" fmla="*/ 320 w 393"/>
                <a:gd name="T117" fmla="*/ 10 h 71"/>
                <a:gd name="T118" fmla="*/ 322 w 393"/>
                <a:gd name="T119" fmla="*/ 11 h 71"/>
                <a:gd name="T120" fmla="*/ 323 w 393"/>
                <a:gd name="T121" fmla="*/ 12 h 71"/>
                <a:gd name="T122" fmla="*/ 323 w 393"/>
                <a:gd name="T123" fmla="*/ 1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93" h="71">
                  <a:moveTo>
                    <a:pt x="323" y="12"/>
                  </a:moveTo>
                  <a:lnTo>
                    <a:pt x="393" y="65"/>
                  </a:lnTo>
                  <a:lnTo>
                    <a:pt x="0" y="71"/>
                  </a:lnTo>
                  <a:lnTo>
                    <a:pt x="7" y="66"/>
                  </a:lnTo>
                  <a:lnTo>
                    <a:pt x="12" y="61"/>
                  </a:lnTo>
                  <a:lnTo>
                    <a:pt x="20" y="57"/>
                  </a:lnTo>
                  <a:lnTo>
                    <a:pt x="27" y="53"/>
                  </a:lnTo>
                  <a:lnTo>
                    <a:pt x="32" y="49"/>
                  </a:lnTo>
                  <a:lnTo>
                    <a:pt x="40" y="46"/>
                  </a:lnTo>
                  <a:lnTo>
                    <a:pt x="47" y="42"/>
                  </a:lnTo>
                  <a:lnTo>
                    <a:pt x="54" y="39"/>
                  </a:lnTo>
                  <a:lnTo>
                    <a:pt x="60" y="36"/>
                  </a:lnTo>
                  <a:lnTo>
                    <a:pt x="68" y="32"/>
                  </a:lnTo>
                  <a:lnTo>
                    <a:pt x="75" y="30"/>
                  </a:lnTo>
                  <a:lnTo>
                    <a:pt x="81" y="28"/>
                  </a:lnTo>
                  <a:lnTo>
                    <a:pt x="88" y="24"/>
                  </a:lnTo>
                  <a:lnTo>
                    <a:pt x="96" y="22"/>
                  </a:lnTo>
                  <a:lnTo>
                    <a:pt x="103" y="20"/>
                  </a:lnTo>
                  <a:lnTo>
                    <a:pt x="109" y="19"/>
                  </a:lnTo>
                  <a:lnTo>
                    <a:pt x="116" y="17"/>
                  </a:lnTo>
                  <a:lnTo>
                    <a:pt x="123" y="14"/>
                  </a:lnTo>
                  <a:lnTo>
                    <a:pt x="131" y="13"/>
                  </a:lnTo>
                  <a:lnTo>
                    <a:pt x="137" y="11"/>
                  </a:lnTo>
                  <a:lnTo>
                    <a:pt x="143" y="10"/>
                  </a:lnTo>
                  <a:lnTo>
                    <a:pt x="151" y="8"/>
                  </a:lnTo>
                  <a:lnTo>
                    <a:pt x="157" y="7"/>
                  </a:lnTo>
                  <a:lnTo>
                    <a:pt x="164" y="7"/>
                  </a:lnTo>
                  <a:lnTo>
                    <a:pt x="171" y="5"/>
                  </a:lnTo>
                  <a:lnTo>
                    <a:pt x="176" y="4"/>
                  </a:lnTo>
                  <a:lnTo>
                    <a:pt x="183" y="3"/>
                  </a:lnTo>
                  <a:lnTo>
                    <a:pt x="190" y="3"/>
                  </a:lnTo>
                  <a:lnTo>
                    <a:pt x="195" y="2"/>
                  </a:lnTo>
                  <a:lnTo>
                    <a:pt x="202" y="1"/>
                  </a:lnTo>
                  <a:lnTo>
                    <a:pt x="208" y="1"/>
                  </a:lnTo>
                  <a:lnTo>
                    <a:pt x="214" y="1"/>
                  </a:lnTo>
                  <a:lnTo>
                    <a:pt x="220" y="1"/>
                  </a:lnTo>
                  <a:lnTo>
                    <a:pt x="224" y="0"/>
                  </a:lnTo>
                  <a:lnTo>
                    <a:pt x="230" y="0"/>
                  </a:lnTo>
                  <a:lnTo>
                    <a:pt x="236" y="0"/>
                  </a:lnTo>
                  <a:lnTo>
                    <a:pt x="241" y="0"/>
                  </a:lnTo>
                  <a:lnTo>
                    <a:pt x="247" y="0"/>
                  </a:lnTo>
                  <a:lnTo>
                    <a:pt x="251" y="0"/>
                  </a:lnTo>
                  <a:lnTo>
                    <a:pt x="257" y="1"/>
                  </a:lnTo>
                  <a:lnTo>
                    <a:pt x="261" y="1"/>
                  </a:lnTo>
                  <a:lnTo>
                    <a:pt x="266" y="1"/>
                  </a:lnTo>
                  <a:lnTo>
                    <a:pt x="270" y="1"/>
                  </a:lnTo>
                  <a:lnTo>
                    <a:pt x="275" y="2"/>
                  </a:lnTo>
                  <a:lnTo>
                    <a:pt x="278" y="2"/>
                  </a:lnTo>
                  <a:lnTo>
                    <a:pt x="282" y="2"/>
                  </a:lnTo>
                  <a:lnTo>
                    <a:pt x="287" y="3"/>
                  </a:lnTo>
                  <a:lnTo>
                    <a:pt x="290" y="3"/>
                  </a:lnTo>
                  <a:lnTo>
                    <a:pt x="294" y="3"/>
                  </a:lnTo>
                  <a:lnTo>
                    <a:pt x="297" y="4"/>
                  </a:lnTo>
                  <a:lnTo>
                    <a:pt x="300" y="4"/>
                  </a:lnTo>
                  <a:lnTo>
                    <a:pt x="304" y="5"/>
                  </a:lnTo>
                  <a:lnTo>
                    <a:pt x="309" y="5"/>
                  </a:lnTo>
                  <a:lnTo>
                    <a:pt x="314" y="8"/>
                  </a:lnTo>
                  <a:lnTo>
                    <a:pt x="317" y="9"/>
                  </a:lnTo>
                  <a:lnTo>
                    <a:pt x="320" y="10"/>
                  </a:lnTo>
                  <a:lnTo>
                    <a:pt x="322" y="11"/>
                  </a:lnTo>
                  <a:lnTo>
                    <a:pt x="323" y="12"/>
                  </a:lnTo>
                  <a:lnTo>
                    <a:pt x="323"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0"/>
            <p:cNvSpPr>
              <a:spLocks/>
            </p:cNvSpPr>
            <p:nvPr/>
          </p:nvSpPr>
          <p:spPr bwMode="auto">
            <a:xfrm>
              <a:off x="7705725" y="3773488"/>
              <a:ext cx="598488" cy="123825"/>
            </a:xfrm>
            <a:custGeom>
              <a:avLst/>
              <a:gdLst>
                <a:gd name="T0" fmla="*/ 324 w 377"/>
                <a:gd name="T1" fmla="*/ 73 h 78"/>
                <a:gd name="T2" fmla="*/ 6 w 377"/>
                <a:gd name="T3" fmla="*/ 72 h 78"/>
                <a:gd name="T4" fmla="*/ 19 w 377"/>
                <a:gd name="T5" fmla="*/ 63 h 78"/>
                <a:gd name="T6" fmla="*/ 34 w 377"/>
                <a:gd name="T7" fmla="*/ 55 h 78"/>
                <a:gd name="T8" fmla="*/ 48 w 377"/>
                <a:gd name="T9" fmla="*/ 49 h 78"/>
                <a:gd name="T10" fmla="*/ 64 w 377"/>
                <a:gd name="T11" fmla="*/ 42 h 78"/>
                <a:gd name="T12" fmla="*/ 78 w 377"/>
                <a:gd name="T13" fmla="*/ 35 h 78"/>
                <a:gd name="T14" fmla="*/ 94 w 377"/>
                <a:gd name="T15" fmla="*/ 30 h 78"/>
                <a:gd name="T16" fmla="*/ 111 w 377"/>
                <a:gd name="T17" fmla="*/ 25 h 78"/>
                <a:gd name="T18" fmla="*/ 125 w 377"/>
                <a:gd name="T19" fmla="*/ 21 h 78"/>
                <a:gd name="T20" fmla="*/ 141 w 377"/>
                <a:gd name="T21" fmla="*/ 16 h 78"/>
                <a:gd name="T22" fmla="*/ 156 w 377"/>
                <a:gd name="T23" fmla="*/ 13 h 78"/>
                <a:gd name="T24" fmla="*/ 172 w 377"/>
                <a:gd name="T25" fmla="*/ 11 h 78"/>
                <a:gd name="T26" fmla="*/ 188 w 377"/>
                <a:gd name="T27" fmla="*/ 7 h 78"/>
                <a:gd name="T28" fmla="*/ 202 w 377"/>
                <a:gd name="T29" fmla="*/ 5 h 78"/>
                <a:gd name="T30" fmla="*/ 218 w 377"/>
                <a:gd name="T31" fmla="*/ 3 h 78"/>
                <a:gd name="T32" fmla="*/ 232 w 377"/>
                <a:gd name="T33" fmla="*/ 2 h 78"/>
                <a:gd name="T34" fmla="*/ 246 w 377"/>
                <a:gd name="T35" fmla="*/ 1 h 78"/>
                <a:gd name="T36" fmla="*/ 260 w 377"/>
                <a:gd name="T37" fmla="*/ 0 h 78"/>
                <a:gd name="T38" fmla="*/ 274 w 377"/>
                <a:gd name="T39" fmla="*/ 0 h 78"/>
                <a:gd name="T40" fmla="*/ 286 w 377"/>
                <a:gd name="T41" fmla="*/ 0 h 78"/>
                <a:gd name="T42" fmla="*/ 298 w 377"/>
                <a:gd name="T43" fmla="*/ 0 h 78"/>
                <a:gd name="T44" fmla="*/ 310 w 377"/>
                <a:gd name="T45" fmla="*/ 0 h 78"/>
                <a:gd name="T46" fmla="*/ 320 w 377"/>
                <a:gd name="T47" fmla="*/ 0 h 78"/>
                <a:gd name="T48" fmla="*/ 330 w 377"/>
                <a:gd name="T49" fmla="*/ 0 h 78"/>
                <a:gd name="T50" fmla="*/ 339 w 377"/>
                <a:gd name="T51" fmla="*/ 1 h 78"/>
                <a:gd name="T52" fmla="*/ 346 w 377"/>
                <a:gd name="T53" fmla="*/ 1 h 78"/>
                <a:gd name="T54" fmla="*/ 354 w 377"/>
                <a:gd name="T55" fmla="*/ 1 h 78"/>
                <a:gd name="T56" fmla="*/ 361 w 377"/>
                <a:gd name="T57" fmla="*/ 2 h 78"/>
                <a:gd name="T58" fmla="*/ 369 w 377"/>
                <a:gd name="T59" fmla="*/ 3 h 78"/>
                <a:gd name="T60" fmla="*/ 374 w 377"/>
                <a:gd name="T61" fmla="*/ 5 h 78"/>
                <a:gd name="T62" fmla="*/ 377 w 377"/>
                <a:gd name="T63" fmla="*/ 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7" h="78">
                  <a:moveTo>
                    <a:pt x="377" y="6"/>
                  </a:moveTo>
                  <a:lnTo>
                    <a:pt x="324" y="73"/>
                  </a:lnTo>
                  <a:lnTo>
                    <a:pt x="0" y="78"/>
                  </a:lnTo>
                  <a:lnTo>
                    <a:pt x="6" y="72"/>
                  </a:lnTo>
                  <a:lnTo>
                    <a:pt x="12" y="68"/>
                  </a:lnTo>
                  <a:lnTo>
                    <a:pt x="19" y="63"/>
                  </a:lnTo>
                  <a:lnTo>
                    <a:pt x="27" y="60"/>
                  </a:lnTo>
                  <a:lnTo>
                    <a:pt x="34" y="55"/>
                  </a:lnTo>
                  <a:lnTo>
                    <a:pt x="41" y="52"/>
                  </a:lnTo>
                  <a:lnTo>
                    <a:pt x="48" y="49"/>
                  </a:lnTo>
                  <a:lnTo>
                    <a:pt x="56" y="45"/>
                  </a:lnTo>
                  <a:lnTo>
                    <a:pt x="64" y="42"/>
                  </a:lnTo>
                  <a:lnTo>
                    <a:pt x="72" y="39"/>
                  </a:lnTo>
                  <a:lnTo>
                    <a:pt x="78" y="35"/>
                  </a:lnTo>
                  <a:lnTo>
                    <a:pt x="87" y="33"/>
                  </a:lnTo>
                  <a:lnTo>
                    <a:pt x="94" y="30"/>
                  </a:lnTo>
                  <a:lnTo>
                    <a:pt x="102" y="28"/>
                  </a:lnTo>
                  <a:lnTo>
                    <a:pt x="111" y="25"/>
                  </a:lnTo>
                  <a:lnTo>
                    <a:pt x="119" y="23"/>
                  </a:lnTo>
                  <a:lnTo>
                    <a:pt x="125" y="21"/>
                  </a:lnTo>
                  <a:lnTo>
                    <a:pt x="133" y="19"/>
                  </a:lnTo>
                  <a:lnTo>
                    <a:pt x="141" y="16"/>
                  </a:lnTo>
                  <a:lnTo>
                    <a:pt x="149" y="15"/>
                  </a:lnTo>
                  <a:lnTo>
                    <a:pt x="156" y="13"/>
                  </a:lnTo>
                  <a:lnTo>
                    <a:pt x="164" y="12"/>
                  </a:lnTo>
                  <a:lnTo>
                    <a:pt x="172" y="11"/>
                  </a:lnTo>
                  <a:lnTo>
                    <a:pt x="180" y="10"/>
                  </a:lnTo>
                  <a:lnTo>
                    <a:pt x="188" y="7"/>
                  </a:lnTo>
                  <a:lnTo>
                    <a:pt x="196" y="6"/>
                  </a:lnTo>
                  <a:lnTo>
                    <a:pt x="202" y="5"/>
                  </a:lnTo>
                  <a:lnTo>
                    <a:pt x="210" y="4"/>
                  </a:lnTo>
                  <a:lnTo>
                    <a:pt x="218" y="3"/>
                  </a:lnTo>
                  <a:lnTo>
                    <a:pt x="225" y="3"/>
                  </a:lnTo>
                  <a:lnTo>
                    <a:pt x="232" y="2"/>
                  </a:lnTo>
                  <a:lnTo>
                    <a:pt x="240" y="2"/>
                  </a:lnTo>
                  <a:lnTo>
                    <a:pt x="246" y="1"/>
                  </a:lnTo>
                  <a:lnTo>
                    <a:pt x="254" y="1"/>
                  </a:lnTo>
                  <a:lnTo>
                    <a:pt x="260" y="0"/>
                  </a:lnTo>
                  <a:lnTo>
                    <a:pt x="267" y="0"/>
                  </a:lnTo>
                  <a:lnTo>
                    <a:pt x="274" y="0"/>
                  </a:lnTo>
                  <a:lnTo>
                    <a:pt x="279" y="0"/>
                  </a:lnTo>
                  <a:lnTo>
                    <a:pt x="286" y="0"/>
                  </a:lnTo>
                  <a:lnTo>
                    <a:pt x="293" y="0"/>
                  </a:lnTo>
                  <a:lnTo>
                    <a:pt x="298" y="0"/>
                  </a:lnTo>
                  <a:lnTo>
                    <a:pt x="304" y="0"/>
                  </a:lnTo>
                  <a:lnTo>
                    <a:pt x="310" y="0"/>
                  </a:lnTo>
                  <a:lnTo>
                    <a:pt x="315" y="0"/>
                  </a:lnTo>
                  <a:lnTo>
                    <a:pt x="320" y="0"/>
                  </a:lnTo>
                  <a:lnTo>
                    <a:pt x="325" y="0"/>
                  </a:lnTo>
                  <a:lnTo>
                    <a:pt x="330" y="0"/>
                  </a:lnTo>
                  <a:lnTo>
                    <a:pt x="335" y="1"/>
                  </a:lnTo>
                  <a:lnTo>
                    <a:pt x="339" y="1"/>
                  </a:lnTo>
                  <a:lnTo>
                    <a:pt x="343" y="1"/>
                  </a:lnTo>
                  <a:lnTo>
                    <a:pt x="346" y="1"/>
                  </a:lnTo>
                  <a:lnTo>
                    <a:pt x="351" y="1"/>
                  </a:lnTo>
                  <a:lnTo>
                    <a:pt x="354" y="1"/>
                  </a:lnTo>
                  <a:lnTo>
                    <a:pt x="358" y="2"/>
                  </a:lnTo>
                  <a:lnTo>
                    <a:pt x="361" y="2"/>
                  </a:lnTo>
                  <a:lnTo>
                    <a:pt x="364" y="3"/>
                  </a:lnTo>
                  <a:lnTo>
                    <a:pt x="369" y="3"/>
                  </a:lnTo>
                  <a:lnTo>
                    <a:pt x="372" y="4"/>
                  </a:lnTo>
                  <a:lnTo>
                    <a:pt x="374" y="5"/>
                  </a:lnTo>
                  <a:lnTo>
                    <a:pt x="377" y="6"/>
                  </a:lnTo>
                  <a:lnTo>
                    <a:pt x="377"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1"/>
            <p:cNvSpPr>
              <a:spLocks/>
            </p:cNvSpPr>
            <p:nvPr/>
          </p:nvSpPr>
          <p:spPr bwMode="auto">
            <a:xfrm>
              <a:off x="6464300" y="2432050"/>
              <a:ext cx="611188" cy="1090613"/>
            </a:xfrm>
            <a:custGeom>
              <a:avLst/>
              <a:gdLst>
                <a:gd name="T0" fmla="*/ 233 w 385"/>
                <a:gd name="T1" fmla="*/ 658 h 687"/>
                <a:gd name="T2" fmla="*/ 352 w 385"/>
                <a:gd name="T3" fmla="*/ 519 h 687"/>
                <a:gd name="T4" fmla="*/ 385 w 385"/>
                <a:gd name="T5" fmla="*/ 396 h 687"/>
                <a:gd name="T6" fmla="*/ 385 w 385"/>
                <a:gd name="T7" fmla="*/ 378 h 687"/>
                <a:gd name="T8" fmla="*/ 385 w 385"/>
                <a:gd name="T9" fmla="*/ 359 h 687"/>
                <a:gd name="T10" fmla="*/ 385 w 385"/>
                <a:gd name="T11" fmla="*/ 341 h 687"/>
                <a:gd name="T12" fmla="*/ 341 w 385"/>
                <a:gd name="T13" fmla="*/ 315 h 687"/>
                <a:gd name="T14" fmla="*/ 271 w 385"/>
                <a:gd name="T15" fmla="*/ 157 h 687"/>
                <a:gd name="T16" fmla="*/ 142 w 385"/>
                <a:gd name="T17" fmla="*/ 64 h 687"/>
                <a:gd name="T18" fmla="*/ 0 w 385"/>
                <a:gd name="T19" fmla="*/ 45 h 687"/>
                <a:gd name="T20" fmla="*/ 32 w 385"/>
                <a:gd name="T21" fmla="*/ 100 h 687"/>
                <a:gd name="T22" fmla="*/ 47 w 385"/>
                <a:gd name="T23" fmla="*/ 101 h 687"/>
                <a:gd name="T24" fmla="*/ 62 w 385"/>
                <a:gd name="T25" fmla="*/ 102 h 687"/>
                <a:gd name="T26" fmla="*/ 74 w 385"/>
                <a:gd name="T27" fmla="*/ 104 h 687"/>
                <a:gd name="T28" fmla="*/ 87 w 385"/>
                <a:gd name="T29" fmla="*/ 108 h 687"/>
                <a:gd name="T30" fmla="*/ 101 w 385"/>
                <a:gd name="T31" fmla="*/ 111 h 687"/>
                <a:gd name="T32" fmla="*/ 115 w 385"/>
                <a:gd name="T33" fmla="*/ 116 h 687"/>
                <a:gd name="T34" fmla="*/ 131 w 385"/>
                <a:gd name="T35" fmla="*/ 122 h 687"/>
                <a:gd name="T36" fmla="*/ 147 w 385"/>
                <a:gd name="T37" fmla="*/ 129 h 687"/>
                <a:gd name="T38" fmla="*/ 161 w 385"/>
                <a:gd name="T39" fmla="*/ 138 h 687"/>
                <a:gd name="T40" fmla="*/ 176 w 385"/>
                <a:gd name="T41" fmla="*/ 148 h 687"/>
                <a:gd name="T42" fmla="*/ 190 w 385"/>
                <a:gd name="T43" fmla="*/ 159 h 687"/>
                <a:gd name="T44" fmla="*/ 205 w 385"/>
                <a:gd name="T45" fmla="*/ 173 h 687"/>
                <a:gd name="T46" fmla="*/ 221 w 385"/>
                <a:gd name="T47" fmla="*/ 189 h 687"/>
                <a:gd name="T48" fmla="*/ 234 w 385"/>
                <a:gd name="T49" fmla="*/ 204 h 687"/>
                <a:gd name="T50" fmla="*/ 244 w 385"/>
                <a:gd name="T51" fmla="*/ 219 h 687"/>
                <a:gd name="T52" fmla="*/ 252 w 385"/>
                <a:gd name="T53" fmla="*/ 231 h 687"/>
                <a:gd name="T54" fmla="*/ 257 w 385"/>
                <a:gd name="T55" fmla="*/ 244 h 687"/>
                <a:gd name="T56" fmla="*/ 263 w 385"/>
                <a:gd name="T57" fmla="*/ 256 h 687"/>
                <a:gd name="T58" fmla="*/ 268 w 385"/>
                <a:gd name="T59" fmla="*/ 269 h 687"/>
                <a:gd name="T60" fmla="*/ 273 w 385"/>
                <a:gd name="T61" fmla="*/ 281 h 687"/>
                <a:gd name="T62" fmla="*/ 276 w 385"/>
                <a:gd name="T63" fmla="*/ 293 h 687"/>
                <a:gd name="T64" fmla="*/ 278 w 385"/>
                <a:gd name="T65" fmla="*/ 305 h 687"/>
                <a:gd name="T66" fmla="*/ 281 w 385"/>
                <a:gd name="T67" fmla="*/ 318 h 687"/>
                <a:gd name="T68" fmla="*/ 284 w 385"/>
                <a:gd name="T69" fmla="*/ 337 h 687"/>
                <a:gd name="T70" fmla="*/ 286 w 385"/>
                <a:gd name="T71" fmla="*/ 357 h 687"/>
                <a:gd name="T72" fmla="*/ 286 w 385"/>
                <a:gd name="T73" fmla="*/ 369 h 687"/>
                <a:gd name="T74" fmla="*/ 285 w 385"/>
                <a:gd name="T75" fmla="*/ 385 h 687"/>
                <a:gd name="T76" fmla="*/ 281 w 385"/>
                <a:gd name="T77" fmla="*/ 401 h 687"/>
                <a:gd name="T78" fmla="*/ 280 w 385"/>
                <a:gd name="T79" fmla="*/ 413 h 687"/>
                <a:gd name="T80" fmla="*/ 276 w 385"/>
                <a:gd name="T81" fmla="*/ 426 h 687"/>
                <a:gd name="T82" fmla="*/ 272 w 385"/>
                <a:gd name="T83" fmla="*/ 439 h 687"/>
                <a:gd name="T84" fmla="*/ 267 w 385"/>
                <a:gd name="T85" fmla="*/ 452 h 687"/>
                <a:gd name="T86" fmla="*/ 262 w 385"/>
                <a:gd name="T87" fmla="*/ 466 h 687"/>
                <a:gd name="T88" fmla="*/ 255 w 385"/>
                <a:gd name="T89" fmla="*/ 480 h 687"/>
                <a:gd name="T90" fmla="*/ 247 w 385"/>
                <a:gd name="T91" fmla="*/ 494 h 687"/>
                <a:gd name="T92" fmla="*/ 238 w 385"/>
                <a:gd name="T93" fmla="*/ 507 h 687"/>
                <a:gd name="T94" fmla="*/ 229 w 385"/>
                <a:gd name="T95" fmla="*/ 521 h 687"/>
                <a:gd name="T96" fmla="*/ 218 w 385"/>
                <a:gd name="T97" fmla="*/ 534 h 687"/>
                <a:gd name="T98" fmla="*/ 208 w 385"/>
                <a:gd name="T99" fmla="*/ 543 h 687"/>
                <a:gd name="T100" fmla="*/ 197 w 385"/>
                <a:gd name="T101" fmla="*/ 554 h 687"/>
                <a:gd name="T102" fmla="*/ 182 w 385"/>
                <a:gd name="T103" fmla="*/ 567 h 687"/>
                <a:gd name="T104" fmla="*/ 167 w 385"/>
                <a:gd name="T105" fmla="*/ 578 h 687"/>
                <a:gd name="T106" fmla="*/ 147 w 385"/>
                <a:gd name="T107" fmla="*/ 589 h 687"/>
                <a:gd name="T108" fmla="*/ 132 w 385"/>
                <a:gd name="T109" fmla="*/ 596 h 687"/>
                <a:gd name="T110" fmla="*/ 120 w 385"/>
                <a:gd name="T111" fmla="*/ 601 h 687"/>
                <a:gd name="T112" fmla="*/ 106 w 385"/>
                <a:gd name="T113" fmla="*/ 606 h 687"/>
                <a:gd name="T114" fmla="*/ 92 w 385"/>
                <a:gd name="T115" fmla="*/ 610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5" h="687">
                  <a:moveTo>
                    <a:pt x="129" y="659"/>
                  </a:moveTo>
                  <a:lnTo>
                    <a:pt x="139" y="657"/>
                  </a:lnTo>
                  <a:lnTo>
                    <a:pt x="182" y="687"/>
                  </a:lnTo>
                  <a:lnTo>
                    <a:pt x="233" y="658"/>
                  </a:lnTo>
                  <a:lnTo>
                    <a:pt x="229" y="607"/>
                  </a:lnTo>
                  <a:lnTo>
                    <a:pt x="266" y="569"/>
                  </a:lnTo>
                  <a:lnTo>
                    <a:pt x="316" y="574"/>
                  </a:lnTo>
                  <a:lnTo>
                    <a:pt x="352" y="519"/>
                  </a:lnTo>
                  <a:lnTo>
                    <a:pt x="322" y="477"/>
                  </a:lnTo>
                  <a:lnTo>
                    <a:pt x="342" y="408"/>
                  </a:lnTo>
                  <a:lnTo>
                    <a:pt x="385" y="400"/>
                  </a:lnTo>
                  <a:lnTo>
                    <a:pt x="385" y="396"/>
                  </a:lnTo>
                  <a:lnTo>
                    <a:pt x="385" y="390"/>
                  </a:lnTo>
                  <a:lnTo>
                    <a:pt x="385" y="387"/>
                  </a:lnTo>
                  <a:lnTo>
                    <a:pt x="385" y="382"/>
                  </a:lnTo>
                  <a:lnTo>
                    <a:pt x="385" y="378"/>
                  </a:lnTo>
                  <a:lnTo>
                    <a:pt x="385" y="372"/>
                  </a:lnTo>
                  <a:lnTo>
                    <a:pt x="385" y="368"/>
                  </a:lnTo>
                  <a:lnTo>
                    <a:pt x="385" y="365"/>
                  </a:lnTo>
                  <a:lnTo>
                    <a:pt x="385" y="359"/>
                  </a:lnTo>
                  <a:lnTo>
                    <a:pt x="385" y="356"/>
                  </a:lnTo>
                  <a:lnTo>
                    <a:pt x="385" y="350"/>
                  </a:lnTo>
                  <a:lnTo>
                    <a:pt x="385" y="346"/>
                  </a:lnTo>
                  <a:lnTo>
                    <a:pt x="385" y="341"/>
                  </a:lnTo>
                  <a:lnTo>
                    <a:pt x="385" y="337"/>
                  </a:lnTo>
                  <a:lnTo>
                    <a:pt x="385" y="333"/>
                  </a:lnTo>
                  <a:lnTo>
                    <a:pt x="385" y="329"/>
                  </a:lnTo>
                  <a:lnTo>
                    <a:pt x="341" y="315"/>
                  </a:lnTo>
                  <a:lnTo>
                    <a:pt x="322" y="247"/>
                  </a:lnTo>
                  <a:lnTo>
                    <a:pt x="352" y="205"/>
                  </a:lnTo>
                  <a:lnTo>
                    <a:pt x="323" y="154"/>
                  </a:lnTo>
                  <a:lnTo>
                    <a:pt x="271" y="157"/>
                  </a:lnTo>
                  <a:lnTo>
                    <a:pt x="234" y="120"/>
                  </a:lnTo>
                  <a:lnTo>
                    <a:pt x="240" y="69"/>
                  </a:lnTo>
                  <a:lnTo>
                    <a:pt x="184" y="35"/>
                  </a:lnTo>
                  <a:lnTo>
                    <a:pt x="142" y="64"/>
                  </a:lnTo>
                  <a:lnTo>
                    <a:pt x="73" y="44"/>
                  </a:lnTo>
                  <a:lnTo>
                    <a:pt x="65" y="1"/>
                  </a:lnTo>
                  <a:lnTo>
                    <a:pt x="23" y="0"/>
                  </a:lnTo>
                  <a:lnTo>
                    <a:pt x="0" y="45"/>
                  </a:lnTo>
                  <a:lnTo>
                    <a:pt x="25" y="100"/>
                  </a:lnTo>
                  <a:lnTo>
                    <a:pt x="26" y="100"/>
                  </a:lnTo>
                  <a:lnTo>
                    <a:pt x="29" y="100"/>
                  </a:lnTo>
                  <a:lnTo>
                    <a:pt x="32" y="100"/>
                  </a:lnTo>
                  <a:lnTo>
                    <a:pt x="35" y="100"/>
                  </a:lnTo>
                  <a:lnTo>
                    <a:pt x="38" y="100"/>
                  </a:lnTo>
                  <a:lnTo>
                    <a:pt x="44" y="101"/>
                  </a:lnTo>
                  <a:lnTo>
                    <a:pt x="47" y="101"/>
                  </a:lnTo>
                  <a:lnTo>
                    <a:pt x="53" y="101"/>
                  </a:lnTo>
                  <a:lnTo>
                    <a:pt x="56" y="101"/>
                  </a:lnTo>
                  <a:lnTo>
                    <a:pt x="58" y="102"/>
                  </a:lnTo>
                  <a:lnTo>
                    <a:pt x="62" y="102"/>
                  </a:lnTo>
                  <a:lnTo>
                    <a:pt x="65" y="103"/>
                  </a:lnTo>
                  <a:lnTo>
                    <a:pt x="67" y="103"/>
                  </a:lnTo>
                  <a:lnTo>
                    <a:pt x="71" y="104"/>
                  </a:lnTo>
                  <a:lnTo>
                    <a:pt x="74" y="104"/>
                  </a:lnTo>
                  <a:lnTo>
                    <a:pt x="77" y="106"/>
                  </a:lnTo>
                  <a:lnTo>
                    <a:pt x="80" y="106"/>
                  </a:lnTo>
                  <a:lnTo>
                    <a:pt x="83" y="107"/>
                  </a:lnTo>
                  <a:lnTo>
                    <a:pt x="87" y="108"/>
                  </a:lnTo>
                  <a:lnTo>
                    <a:pt x="91" y="109"/>
                  </a:lnTo>
                  <a:lnTo>
                    <a:pt x="94" y="110"/>
                  </a:lnTo>
                  <a:lnTo>
                    <a:pt x="98" y="111"/>
                  </a:lnTo>
                  <a:lnTo>
                    <a:pt x="101" y="111"/>
                  </a:lnTo>
                  <a:lnTo>
                    <a:pt x="104" y="113"/>
                  </a:lnTo>
                  <a:lnTo>
                    <a:pt x="108" y="115"/>
                  </a:lnTo>
                  <a:lnTo>
                    <a:pt x="112" y="115"/>
                  </a:lnTo>
                  <a:lnTo>
                    <a:pt x="115" y="116"/>
                  </a:lnTo>
                  <a:lnTo>
                    <a:pt x="120" y="118"/>
                  </a:lnTo>
                  <a:lnTo>
                    <a:pt x="123" y="119"/>
                  </a:lnTo>
                  <a:lnTo>
                    <a:pt x="127" y="120"/>
                  </a:lnTo>
                  <a:lnTo>
                    <a:pt x="131" y="122"/>
                  </a:lnTo>
                  <a:lnTo>
                    <a:pt x="136" y="123"/>
                  </a:lnTo>
                  <a:lnTo>
                    <a:pt x="138" y="126"/>
                  </a:lnTo>
                  <a:lnTo>
                    <a:pt x="142" y="127"/>
                  </a:lnTo>
                  <a:lnTo>
                    <a:pt x="147" y="129"/>
                  </a:lnTo>
                  <a:lnTo>
                    <a:pt x="150" y="131"/>
                  </a:lnTo>
                  <a:lnTo>
                    <a:pt x="153" y="133"/>
                  </a:lnTo>
                  <a:lnTo>
                    <a:pt x="158" y="136"/>
                  </a:lnTo>
                  <a:lnTo>
                    <a:pt x="161" y="138"/>
                  </a:lnTo>
                  <a:lnTo>
                    <a:pt x="166" y="140"/>
                  </a:lnTo>
                  <a:lnTo>
                    <a:pt x="169" y="142"/>
                  </a:lnTo>
                  <a:lnTo>
                    <a:pt x="172" y="145"/>
                  </a:lnTo>
                  <a:lnTo>
                    <a:pt x="176" y="148"/>
                  </a:lnTo>
                  <a:lnTo>
                    <a:pt x="180" y="150"/>
                  </a:lnTo>
                  <a:lnTo>
                    <a:pt x="184" y="154"/>
                  </a:lnTo>
                  <a:lnTo>
                    <a:pt x="187" y="156"/>
                  </a:lnTo>
                  <a:lnTo>
                    <a:pt x="190" y="159"/>
                  </a:lnTo>
                  <a:lnTo>
                    <a:pt x="194" y="163"/>
                  </a:lnTo>
                  <a:lnTo>
                    <a:pt x="197" y="166"/>
                  </a:lnTo>
                  <a:lnTo>
                    <a:pt x="201" y="169"/>
                  </a:lnTo>
                  <a:lnTo>
                    <a:pt x="205" y="173"/>
                  </a:lnTo>
                  <a:lnTo>
                    <a:pt x="208" y="177"/>
                  </a:lnTo>
                  <a:lnTo>
                    <a:pt x="214" y="181"/>
                  </a:lnTo>
                  <a:lnTo>
                    <a:pt x="219" y="187"/>
                  </a:lnTo>
                  <a:lnTo>
                    <a:pt x="221" y="189"/>
                  </a:lnTo>
                  <a:lnTo>
                    <a:pt x="224" y="193"/>
                  </a:lnTo>
                  <a:lnTo>
                    <a:pt x="226" y="195"/>
                  </a:lnTo>
                  <a:lnTo>
                    <a:pt x="229" y="198"/>
                  </a:lnTo>
                  <a:lnTo>
                    <a:pt x="234" y="204"/>
                  </a:lnTo>
                  <a:lnTo>
                    <a:pt x="238" y="209"/>
                  </a:lnTo>
                  <a:lnTo>
                    <a:pt x="239" y="213"/>
                  </a:lnTo>
                  <a:lnTo>
                    <a:pt x="243" y="216"/>
                  </a:lnTo>
                  <a:lnTo>
                    <a:pt x="244" y="219"/>
                  </a:lnTo>
                  <a:lnTo>
                    <a:pt x="246" y="223"/>
                  </a:lnTo>
                  <a:lnTo>
                    <a:pt x="248" y="225"/>
                  </a:lnTo>
                  <a:lnTo>
                    <a:pt x="249" y="228"/>
                  </a:lnTo>
                  <a:lnTo>
                    <a:pt x="252" y="231"/>
                  </a:lnTo>
                  <a:lnTo>
                    <a:pt x="253" y="234"/>
                  </a:lnTo>
                  <a:lnTo>
                    <a:pt x="255" y="237"/>
                  </a:lnTo>
                  <a:lnTo>
                    <a:pt x="256" y="241"/>
                  </a:lnTo>
                  <a:lnTo>
                    <a:pt x="257" y="244"/>
                  </a:lnTo>
                  <a:lnTo>
                    <a:pt x="259" y="247"/>
                  </a:lnTo>
                  <a:lnTo>
                    <a:pt x="261" y="250"/>
                  </a:lnTo>
                  <a:lnTo>
                    <a:pt x="262" y="253"/>
                  </a:lnTo>
                  <a:lnTo>
                    <a:pt x="263" y="256"/>
                  </a:lnTo>
                  <a:lnTo>
                    <a:pt x="265" y="260"/>
                  </a:lnTo>
                  <a:lnTo>
                    <a:pt x="266" y="263"/>
                  </a:lnTo>
                  <a:lnTo>
                    <a:pt x="267" y="265"/>
                  </a:lnTo>
                  <a:lnTo>
                    <a:pt x="268" y="269"/>
                  </a:lnTo>
                  <a:lnTo>
                    <a:pt x="270" y="272"/>
                  </a:lnTo>
                  <a:lnTo>
                    <a:pt x="271" y="274"/>
                  </a:lnTo>
                  <a:lnTo>
                    <a:pt x="272" y="277"/>
                  </a:lnTo>
                  <a:lnTo>
                    <a:pt x="273" y="281"/>
                  </a:lnTo>
                  <a:lnTo>
                    <a:pt x="274" y="284"/>
                  </a:lnTo>
                  <a:lnTo>
                    <a:pt x="274" y="288"/>
                  </a:lnTo>
                  <a:lnTo>
                    <a:pt x="275" y="290"/>
                  </a:lnTo>
                  <a:lnTo>
                    <a:pt x="276" y="293"/>
                  </a:lnTo>
                  <a:lnTo>
                    <a:pt x="277" y="296"/>
                  </a:lnTo>
                  <a:lnTo>
                    <a:pt x="277" y="299"/>
                  </a:lnTo>
                  <a:lnTo>
                    <a:pt x="278" y="302"/>
                  </a:lnTo>
                  <a:lnTo>
                    <a:pt x="278" y="305"/>
                  </a:lnTo>
                  <a:lnTo>
                    <a:pt x="280" y="309"/>
                  </a:lnTo>
                  <a:lnTo>
                    <a:pt x="280" y="311"/>
                  </a:lnTo>
                  <a:lnTo>
                    <a:pt x="281" y="314"/>
                  </a:lnTo>
                  <a:lnTo>
                    <a:pt x="281" y="318"/>
                  </a:lnTo>
                  <a:lnTo>
                    <a:pt x="282" y="320"/>
                  </a:lnTo>
                  <a:lnTo>
                    <a:pt x="283" y="325"/>
                  </a:lnTo>
                  <a:lnTo>
                    <a:pt x="284" y="331"/>
                  </a:lnTo>
                  <a:lnTo>
                    <a:pt x="284" y="337"/>
                  </a:lnTo>
                  <a:lnTo>
                    <a:pt x="285" y="342"/>
                  </a:lnTo>
                  <a:lnTo>
                    <a:pt x="285" y="347"/>
                  </a:lnTo>
                  <a:lnTo>
                    <a:pt x="286" y="352"/>
                  </a:lnTo>
                  <a:lnTo>
                    <a:pt x="286" y="357"/>
                  </a:lnTo>
                  <a:lnTo>
                    <a:pt x="287" y="362"/>
                  </a:lnTo>
                  <a:lnTo>
                    <a:pt x="287" y="365"/>
                  </a:lnTo>
                  <a:lnTo>
                    <a:pt x="287" y="367"/>
                  </a:lnTo>
                  <a:lnTo>
                    <a:pt x="286" y="369"/>
                  </a:lnTo>
                  <a:lnTo>
                    <a:pt x="286" y="372"/>
                  </a:lnTo>
                  <a:lnTo>
                    <a:pt x="286" y="376"/>
                  </a:lnTo>
                  <a:lnTo>
                    <a:pt x="285" y="380"/>
                  </a:lnTo>
                  <a:lnTo>
                    <a:pt x="285" y="385"/>
                  </a:lnTo>
                  <a:lnTo>
                    <a:pt x="284" y="389"/>
                  </a:lnTo>
                  <a:lnTo>
                    <a:pt x="283" y="394"/>
                  </a:lnTo>
                  <a:lnTo>
                    <a:pt x="282" y="399"/>
                  </a:lnTo>
                  <a:lnTo>
                    <a:pt x="281" y="401"/>
                  </a:lnTo>
                  <a:lnTo>
                    <a:pt x="281" y="404"/>
                  </a:lnTo>
                  <a:lnTo>
                    <a:pt x="280" y="407"/>
                  </a:lnTo>
                  <a:lnTo>
                    <a:pt x="280" y="410"/>
                  </a:lnTo>
                  <a:lnTo>
                    <a:pt x="280" y="413"/>
                  </a:lnTo>
                  <a:lnTo>
                    <a:pt x="278" y="416"/>
                  </a:lnTo>
                  <a:lnTo>
                    <a:pt x="277" y="419"/>
                  </a:lnTo>
                  <a:lnTo>
                    <a:pt x="277" y="423"/>
                  </a:lnTo>
                  <a:lnTo>
                    <a:pt x="276" y="426"/>
                  </a:lnTo>
                  <a:lnTo>
                    <a:pt x="275" y="429"/>
                  </a:lnTo>
                  <a:lnTo>
                    <a:pt x="274" y="433"/>
                  </a:lnTo>
                  <a:lnTo>
                    <a:pt x="274" y="436"/>
                  </a:lnTo>
                  <a:lnTo>
                    <a:pt x="272" y="439"/>
                  </a:lnTo>
                  <a:lnTo>
                    <a:pt x="271" y="443"/>
                  </a:lnTo>
                  <a:lnTo>
                    <a:pt x="270" y="446"/>
                  </a:lnTo>
                  <a:lnTo>
                    <a:pt x="268" y="448"/>
                  </a:lnTo>
                  <a:lnTo>
                    <a:pt x="267" y="452"/>
                  </a:lnTo>
                  <a:lnTo>
                    <a:pt x="266" y="456"/>
                  </a:lnTo>
                  <a:lnTo>
                    <a:pt x="265" y="458"/>
                  </a:lnTo>
                  <a:lnTo>
                    <a:pt x="264" y="463"/>
                  </a:lnTo>
                  <a:lnTo>
                    <a:pt x="262" y="466"/>
                  </a:lnTo>
                  <a:lnTo>
                    <a:pt x="261" y="470"/>
                  </a:lnTo>
                  <a:lnTo>
                    <a:pt x="258" y="473"/>
                  </a:lnTo>
                  <a:lnTo>
                    <a:pt x="257" y="476"/>
                  </a:lnTo>
                  <a:lnTo>
                    <a:pt x="255" y="480"/>
                  </a:lnTo>
                  <a:lnTo>
                    <a:pt x="254" y="483"/>
                  </a:lnTo>
                  <a:lnTo>
                    <a:pt x="252" y="487"/>
                  </a:lnTo>
                  <a:lnTo>
                    <a:pt x="251" y="491"/>
                  </a:lnTo>
                  <a:lnTo>
                    <a:pt x="247" y="494"/>
                  </a:lnTo>
                  <a:lnTo>
                    <a:pt x="246" y="497"/>
                  </a:lnTo>
                  <a:lnTo>
                    <a:pt x="244" y="501"/>
                  </a:lnTo>
                  <a:lnTo>
                    <a:pt x="242" y="504"/>
                  </a:lnTo>
                  <a:lnTo>
                    <a:pt x="238" y="507"/>
                  </a:lnTo>
                  <a:lnTo>
                    <a:pt x="236" y="511"/>
                  </a:lnTo>
                  <a:lnTo>
                    <a:pt x="235" y="514"/>
                  </a:lnTo>
                  <a:lnTo>
                    <a:pt x="233" y="518"/>
                  </a:lnTo>
                  <a:lnTo>
                    <a:pt x="229" y="521"/>
                  </a:lnTo>
                  <a:lnTo>
                    <a:pt x="226" y="524"/>
                  </a:lnTo>
                  <a:lnTo>
                    <a:pt x="224" y="528"/>
                  </a:lnTo>
                  <a:lnTo>
                    <a:pt x="221" y="531"/>
                  </a:lnTo>
                  <a:lnTo>
                    <a:pt x="218" y="534"/>
                  </a:lnTo>
                  <a:lnTo>
                    <a:pt x="215" y="538"/>
                  </a:lnTo>
                  <a:lnTo>
                    <a:pt x="213" y="540"/>
                  </a:lnTo>
                  <a:lnTo>
                    <a:pt x="209" y="543"/>
                  </a:lnTo>
                  <a:lnTo>
                    <a:pt x="208" y="543"/>
                  </a:lnTo>
                  <a:lnTo>
                    <a:pt x="207" y="545"/>
                  </a:lnTo>
                  <a:lnTo>
                    <a:pt x="205" y="548"/>
                  </a:lnTo>
                  <a:lnTo>
                    <a:pt x="201" y="551"/>
                  </a:lnTo>
                  <a:lnTo>
                    <a:pt x="197" y="554"/>
                  </a:lnTo>
                  <a:lnTo>
                    <a:pt x="191" y="559"/>
                  </a:lnTo>
                  <a:lnTo>
                    <a:pt x="189" y="561"/>
                  </a:lnTo>
                  <a:lnTo>
                    <a:pt x="186" y="563"/>
                  </a:lnTo>
                  <a:lnTo>
                    <a:pt x="182" y="567"/>
                  </a:lnTo>
                  <a:lnTo>
                    <a:pt x="180" y="570"/>
                  </a:lnTo>
                  <a:lnTo>
                    <a:pt x="176" y="572"/>
                  </a:lnTo>
                  <a:lnTo>
                    <a:pt x="171" y="574"/>
                  </a:lnTo>
                  <a:lnTo>
                    <a:pt x="167" y="578"/>
                  </a:lnTo>
                  <a:lnTo>
                    <a:pt x="162" y="581"/>
                  </a:lnTo>
                  <a:lnTo>
                    <a:pt x="158" y="583"/>
                  </a:lnTo>
                  <a:lnTo>
                    <a:pt x="152" y="586"/>
                  </a:lnTo>
                  <a:lnTo>
                    <a:pt x="147" y="589"/>
                  </a:lnTo>
                  <a:lnTo>
                    <a:pt x="142" y="592"/>
                  </a:lnTo>
                  <a:lnTo>
                    <a:pt x="139" y="593"/>
                  </a:lnTo>
                  <a:lnTo>
                    <a:pt x="136" y="595"/>
                  </a:lnTo>
                  <a:lnTo>
                    <a:pt x="132" y="596"/>
                  </a:lnTo>
                  <a:lnTo>
                    <a:pt x="130" y="597"/>
                  </a:lnTo>
                  <a:lnTo>
                    <a:pt x="127" y="598"/>
                  </a:lnTo>
                  <a:lnTo>
                    <a:pt x="123" y="599"/>
                  </a:lnTo>
                  <a:lnTo>
                    <a:pt x="120" y="601"/>
                  </a:lnTo>
                  <a:lnTo>
                    <a:pt x="118" y="602"/>
                  </a:lnTo>
                  <a:lnTo>
                    <a:pt x="113" y="603"/>
                  </a:lnTo>
                  <a:lnTo>
                    <a:pt x="111" y="605"/>
                  </a:lnTo>
                  <a:lnTo>
                    <a:pt x="106" y="606"/>
                  </a:lnTo>
                  <a:lnTo>
                    <a:pt x="103" y="607"/>
                  </a:lnTo>
                  <a:lnTo>
                    <a:pt x="100" y="608"/>
                  </a:lnTo>
                  <a:lnTo>
                    <a:pt x="96" y="609"/>
                  </a:lnTo>
                  <a:lnTo>
                    <a:pt x="92" y="610"/>
                  </a:lnTo>
                  <a:lnTo>
                    <a:pt x="90" y="611"/>
                  </a:lnTo>
                  <a:lnTo>
                    <a:pt x="129" y="659"/>
                  </a:lnTo>
                  <a:lnTo>
                    <a:pt x="129" y="659"/>
                  </a:lnTo>
                  <a:close/>
                </a:path>
              </a:pathLst>
            </a:custGeom>
            <a:solidFill>
              <a:srgbClr val="96AB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2"/>
            <p:cNvSpPr>
              <a:spLocks/>
            </p:cNvSpPr>
            <p:nvPr/>
          </p:nvSpPr>
          <p:spPr bwMode="auto">
            <a:xfrm>
              <a:off x="6191250" y="2432050"/>
              <a:ext cx="322263" cy="265113"/>
            </a:xfrm>
            <a:custGeom>
              <a:avLst/>
              <a:gdLst>
                <a:gd name="T0" fmla="*/ 27 w 203"/>
                <a:gd name="T1" fmla="*/ 167 h 167"/>
                <a:gd name="T2" fmla="*/ 31 w 203"/>
                <a:gd name="T3" fmla="*/ 161 h 167"/>
                <a:gd name="T4" fmla="*/ 36 w 203"/>
                <a:gd name="T5" fmla="*/ 158 h 167"/>
                <a:gd name="T6" fmla="*/ 39 w 203"/>
                <a:gd name="T7" fmla="*/ 155 h 167"/>
                <a:gd name="T8" fmla="*/ 42 w 203"/>
                <a:gd name="T9" fmla="*/ 152 h 167"/>
                <a:gd name="T10" fmla="*/ 45 w 203"/>
                <a:gd name="T11" fmla="*/ 149 h 167"/>
                <a:gd name="T12" fmla="*/ 50 w 203"/>
                <a:gd name="T13" fmla="*/ 148 h 167"/>
                <a:gd name="T14" fmla="*/ 52 w 203"/>
                <a:gd name="T15" fmla="*/ 145 h 167"/>
                <a:gd name="T16" fmla="*/ 56 w 203"/>
                <a:gd name="T17" fmla="*/ 141 h 167"/>
                <a:gd name="T18" fmla="*/ 61 w 203"/>
                <a:gd name="T19" fmla="*/ 139 h 167"/>
                <a:gd name="T20" fmla="*/ 65 w 203"/>
                <a:gd name="T21" fmla="*/ 137 h 167"/>
                <a:gd name="T22" fmla="*/ 71 w 203"/>
                <a:gd name="T23" fmla="*/ 133 h 167"/>
                <a:gd name="T24" fmla="*/ 75 w 203"/>
                <a:gd name="T25" fmla="*/ 131 h 167"/>
                <a:gd name="T26" fmla="*/ 81 w 203"/>
                <a:gd name="T27" fmla="*/ 128 h 167"/>
                <a:gd name="T28" fmla="*/ 86 w 203"/>
                <a:gd name="T29" fmla="*/ 126 h 167"/>
                <a:gd name="T30" fmla="*/ 91 w 203"/>
                <a:gd name="T31" fmla="*/ 123 h 167"/>
                <a:gd name="T32" fmla="*/ 96 w 203"/>
                <a:gd name="T33" fmla="*/ 121 h 167"/>
                <a:gd name="T34" fmla="*/ 100 w 203"/>
                <a:gd name="T35" fmla="*/ 119 h 167"/>
                <a:gd name="T36" fmla="*/ 103 w 203"/>
                <a:gd name="T37" fmla="*/ 118 h 167"/>
                <a:gd name="T38" fmla="*/ 106 w 203"/>
                <a:gd name="T39" fmla="*/ 117 h 167"/>
                <a:gd name="T40" fmla="*/ 110 w 203"/>
                <a:gd name="T41" fmla="*/ 116 h 167"/>
                <a:gd name="T42" fmla="*/ 113 w 203"/>
                <a:gd name="T43" fmla="*/ 115 h 167"/>
                <a:gd name="T44" fmla="*/ 117 w 203"/>
                <a:gd name="T45" fmla="*/ 113 h 167"/>
                <a:gd name="T46" fmla="*/ 119 w 203"/>
                <a:gd name="T47" fmla="*/ 112 h 167"/>
                <a:gd name="T48" fmla="*/ 122 w 203"/>
                <a:gd name="T49" fmla="*/ 111 h 167"/>
                <a:gd name="T50" fmla="*/ 125 w 203"/>
                <a:gd name="T51" fmla="*/ 110 h 167"/>
                <a:gd name="T52" fmla="*/ 129 w 203"/>
                <a:gd name="T53" fmla="*/ 110 h 167"/>
                <a:gd name="T54" fmla="*/ 133 w 203"/>
                <a:gd name="T55" fmla="*/ 109 h 167"/>
                <a:gd name="T56" fmla="*/ 137 w 203"/>
                <a:gd name="T57" fmla="*/ 108 h 167"/>
                <a:gd name="T58" fmla="*/ 140 w 203"/>
                <a:gd name="T59" fmla="*/ 107 h 167"/>
                <a:gd name="T60" fmla="*/ 143 w 203"/>
                <a:gd name="T61" fmla="*/ 106 h 167"/>
                <a:gd name="T62" fmla="*/ 148 w 203"/>
                <a:gd name="T63" fmla="*/ 104 h 167"/>
                <a:gd name="T64" fmla="*/ 151 w 203"/>
                <a:gd name="T65" fmla="*/ 104 h 167"/>
                <a:gd name="T66" fmla="*/ 154 w 203"/>
                <a:gd name="T67" fmla="*/ 103 h 167"/>
                <a:gd name="T68" fmla="*/ 159 w 203"/>
                <a:gd name="T69" fmla="*/ 103 h 167"/>
                <a:gd name="T70" fmla="*/ 162 w 203"/>
                <a:gd name="T71" fmla="*/ 102 h 167"/>
                <a:gd name="T72" fmla="*/ 167 w 203"/>
                <a:gd name="T73" fmla="*/ 102 h 167"/>
                <a:gd name="T74" fmla="*/ 171 w 203"/>
                <a:gd name="T75" fmla="*/ 101 h 167"/>
                <a:gd name="T76" fmla="*/ 175 w 203"/>
                <a:gd name="T77" fmla="*/ 101 h 167"/>
                <a:gd name="T78" fmla="*/ 179 w 203"/>
                <a:gd name="T79" fmla="*/ 100 h 167"/>
                <a:gd name="T80" fmla="*/ 184 w 203"/>
                <a:gd name="T81" fmla="*/ 100 h 167"/>
                <a:gd name="T82" fmla="*/ 188 w 203"/>
                <a:gd name="T83" fmla="*/ 100 h 167"/>
                <a:gd name="T84" fmla="*/ 192 w 203"/>
                <a:gd name="T85" fmla="*/ 100 h 167"/>
                <a:gd name="T86" fmla="*/ 197 w 203"/>
                <a:gd name="T87" fmla="*/ 100 h 167"/>
                <a:gd name="T88" fmla="*/ 203 w 203"/>
                <a:gd name="T89" fmla="*/ 100 h 167"/>
                <a:gd name="T90" fmla="*/ 200 w 203"/>
                <a:gd name="T91" fmla="*/ 0 h 167"/>
                <a:gd name="T92" fmla="*/ 168 w 203"/>
                <a:gd name="T93" fmla="*/ 0 h 167"/>
                <a:gd name="T94" fmla="*/ 156 w 203"/>
                <a:gd name="T95" fmla="*/ 45 h 167"/>
                <a:gd name="T96" fmla="*/ 87 w 203"/>
                <a:gd name="T97" fmla="*/ 63 h 167"/>
                <a:gd name="T98" fmla="*/ 44 w 203"/>
                <a:gd name="T99" fmla="*/ 33 h 167"/>
                <a:gd name="T100" fmla="*/ 0 w 203"/>
                <a:gd name="T101" fmla="*/ 58 h 167"/>
                <a:gd name="T102" fmla="*/ 27 w 203"/>
                <a:gd name="T103" fmla="*/ 167 h 167"/>
                <a:gd name="T104" fmla="*/ 27 w 203"/>
                <a:gd name="T105" fmla="*/ 16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3" h="167">
                  <a:moveTo>
                    <a:pt x="27" y="167"/>
                  </a:moveTo>
                  <a:lnTo>
                    <a:pt x="31" y="161"/>
                  </a:lnTo>
                  <a:lnTo>
                    <a:pt x="36" y="158"/>
                  </a:lnTo>
                  <a:lnTo>
                    <a:pt x="39" y="155"/>
                  </a:lnTo>
                  <a:lnTo>
                    <a:pt x="42" y="152"/>
                  </a:lnTo>
                  <a:lnTo>
                    <a:pt x="45" y="149"/>
                  </a:lnTo>
                  <a:lnTo>
                    <a:pt x="50" y="148"/>
                  </a:lnTo>
                  <a:lnTo>
                    <a:pt x="52" y="145"/>
                  </a:lnTo>
                  <a:lnTo>
                    <a:pt x="56" y="141"/>
                  </a:lnTo>
                  <a:lnTo>
                    <a:pt x="61" y="139"/>
                  </a:lnTo>
                  <a:lnTo>
                    <a:pt x="65" y="137"/>
                  </a:lnTo>
                  <a:lnTo>
                    <a:pt x="71" y="133"/>
                  </a:lnTo>
                  <a:lnTo>
                    <a:pt x="75" y="131"/>
                  </a:lnTo>
                  <a:lnTo>
                    <a:pt x="81" y="128"/>
                  </a:lnTo>
                  <a:lnTo>
                    <a:pt x="86" y="126"/>
                  </a:lnTo>
                  <a:lnTo>
                    <a:pt x="91" y="123"/>
                  </a:lnTo>
                  <a:lnTo>
                    <a:pt x="96" y="121"/>
                  </a:lnTo>
                  <a:lnTo>
                    <a:pt x="100" y="119"/>
                  </a:lnTo>
                  <a:lnTo>
                    <a:pt x="103" y="118"/>
                  </a:lnTo>
                  <a:lnTo>
                    <a:pt x="106" y="117"/>
                  </a:lnTo>
                  <a:lnTo>
                    <a:pt x="110" y="116"/>
                  </a:lnTo>
                  <a:lnTo>
                    <a:pt x="113" y="115"/>
                  </a:lnTo>
                  <a:lnTo>
                    <a:pt x="117" y="113"/>
                  </a:lnTo>
                  <a:lnTo>
                    <a:pt x="119" y="112"/>
                  </a:lnTo>
                  <a:lnTo>
                    <a:pt x="122" y="111"/>
                  </a:lnTo>
                  <a:lnTo>
                    <a:pt x="125" y="110"/>
                  </a:lnTo>
                  <a:lnTo>
                    <a:pt x="129" y="110"/>
                  </a:lnTo>
                  <a:lnTo>
                    <a:pt x="133" y="109"/>
                  </a:lnTo>
                  <a:lnTo>
                    <a:pt x="137" y="108"/>
                  </a:lnTo>
                  <a:lnTo>
                    <a:pt x="140" y="107"/>
                  </a:lnTo>
                  <a:lnTo>
                    <a:pt x="143" y="106"/>
                  </a:lnTo>
                  <a:lnTo>
                    <a:pt x="148" y="104"/>
                  </a:lnTo>
                  <a:lnTo>
                    <a:pt x="151" y="104"/>
                  </a:lnTo>
                  <a:lnTo>
                    <a:pt x="154" y="103"/>
                  </a:lnTo>
                  <a:lnTo>
                    <a:pt x="159" y="103"/>
                  </a:lnTo>
                  <a:lnTo>
                    <a:pt x="162" y="102"/>
                  </a:lnTo>
                  <a:lnTo>
                    <a:pt x="167" y="102"/>
                  </a:lnTo>
                  <a:lnTo>
                    <a:pt x="171" y="101"/>
                  </a:lnTo>
                  <a:lnTo>
                    <a:pt x="175" y="101"/>
                  </a:lnTo>
                  <a:lnTo>
                    <a:pt x="179" y="100"/>
                  </a:lnTo>
                  <a:lnTo>
                    <a:pt x="184" y="100"/>
                  </a:lnTo>
                  <a:lnTo>
                    <a:pt x="188" y="100"/>
                  </a:lnTo>
                  <a:lnTo>
                    <a:pt x="192" y="100"/>
                  </a:lnTo>
                  <a:lnTo>
                    <a:pt x="197" y="100"/>
                  </a:lnTo>
                  <a:lnTo>
                    <a:pt x="203" y="100"/>
                  </a:lnTo>
                  <a:lnTo>
                    <a:pt x="200" y="0"/>
                  </a:lnTo>
                  <a:lnTo>
                    <a:pt x="168" y="0"/>
                  </a:lnTo>
                  <a:lnTo>
                    <a:pt x="156" y="45"/>
                  </a:lnTo>
                  <a:lnTo>
                    <a:pt x="87" y="63"/>
                  </a:lnTo>
                  <a:lnTo>
                    <a:pt x="44" y="33"/>
                  </a:lnTo>
                  <a:lnTo>
                    <a:pt x="0" y="58"/>
                  </a:lnTo>
                  <a:lnTo>
                    <a:pt x="27" y="167"/>
                  </a:lnTo>
                  <a:lnTo>
                    <a:pt x="27" y="167"/>
                  </a:lnTo>
                  <a:close/>
                </a:path>
              </a:pathLst>
            </a:custGeom>
            <a:solidFill>
              <a:srgbClr val="96AB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3"/>
            <p:cNvSpPr>
              <a:spLocks/>
            </p:cNvSpPr>
            <p:nvPr/>
          </p:nvSpPr>
          <p:spPr bwMode="auto">
            <a:xfrm>
              <a:off x="6323013" y="2901950"/>
              <a:ext cx="292100" cy="403225"/>
            </a:xfrm>
            <a:custGeom>
              <a:avLst/>
              <a:gdLst>
                <a:gd name="T0" fmla="*/ 9 w 184"/>
                <a:gd name="T1" fmla="*/ 16 h 254"/>
                <a:gd name="T2" fmla="*/ 19 w 184"/>
                <a:gd name="T3" fmla="*/ 11 h 254"/>
                <a:gd name="T4" fmla="*/ 27 w 184"/>
                <a:gd name="T5" fmla="*/ 6 h 254"/>
                <a:gd name="T6" fmla="*/ 35 w 184"/>
                <a:gd name="T7" fmla="*/ 0 h 254"/>
                <a:gd name="T8" fmla="*/ 41 w 184"/>
                <a:gd name="T9" fmla="*/ 5 h 254"/>
                <a:gd name="T10" fmla="*/ 53 w 184"/>
                <a:gd name="T11" fmla="*/ 13 h 254"/>
                <a:gd name="T12" fmla="*/ 48 w 184"/>
                <a:gd name="T13" fmla="*/ 28 h 254"/>
                <a:gd name="T14" fmla="*/ 45 w 184"/>
                <a:gd name="T15" fmla="*/ 37 h 254"/>
                <a:gd name="T16" fmla="*/ 42 w 184"/>
                <a:gd name="T17" fmla="*/ 48 h 254"/>
                <a:gd name="T18" fmla="*/ 41 w 184"/>
                <a:gd name="T19" fmla="*/ 57 h 254"/>
                <a:gd name="T20" fmla="*/ 42 w 184"/>
                <a:gd name="T21" fmla="*/ 69 h 254"/>
                <a:gd name="T22" fmla="*/ 44 w 184"/>
                <a:gd name="T23" fmla="*/ 77 h 254"/>
                <a:gd name="T24" fmla="*/ 47 w 184"/>
                <a:gd name="T25" fmla="*/ 88 h 254"/>
                <a:gd name="T26" fmla="*/ 54 w 184"/>
                <a:gd name="T27" fmla="*/ 99 h 254"/>
                <a:gd name="T28" fmla="*/ 63 w 184"/>
                <a:gd name="T29" fmla="*/ 109 h 254"/>
                <a:gd name="T30" fmla="*/ 74 w 184"/>
                <a:gd name="T31" fmla="*/ 118 h 254"/>
                <a:gd name="T32" fmla="*/ 86 w 184"/>
                <a:gd name="T33" fmla="*/ 124 h 254"/>
                <a:gd name="T34" fmla="*/ 95 w 184"/>
                <a:gd name="T35" fmla="*/ 127 h 254"/>
                <a:gd name="T36" fmla="*/ 104 w 184"/>
                <a:gd name="T37" fmla="*/ 128 h 254"/>
                <a:gd name="T38" fmla="*/ 114 w 184"/>
                <a:gd name="T39" fmla="*/ 128 h 254"/>
                <a:gd name="T40" fmla="*/ 123 w 184"/>
                <a:gd name="T41" fmla="*/ 128 h 254"/>
                <a:gd name="T42" fmla="*/ 133 w 184"/>
                <a:gd name="T43" fmla="*/ 125 h 254"/>
                <a:gd name="T44" fmla="*/ 142 w 184"/>
                <a:gd name="T45" fmla="*/ 122 h 254"/>
                <a:gd name="T46" fmla="*/ 157 w 184"/>
                <a:gd name="T47" fmla="*/ 110 h 254"/>
                <a:gd name="T48" fmla="*/ 172 w 184"/>
                <a:gd name="T49" fmla="*/ 112 h 254"/>
                <a:gd name="T50" fmla="*/ 183 w 184"/>
                <a:gd name="T51" fmla="*/ 122 h 254"/>
                <a:gd name="T52" fmla="*/ 178 w 184"/>
                <a:gd name="T53" fmla="*/ 129 h 254"/>
                <a:gd name="T54" fmla="*/ 169 w 184"/>
                <a:gd name="T55" fmla="*/ 139 h 254"/>
                <a:gd name="T56" fmla="*/ 162 w 184"/>
                <a:gd name="T57" fmla="*/ 150 h 254"/>
                <a:gd name="T58" fmla="*/ 155 w 184"/>
                <a:gd name="T59" fmla="*/ 161 h 254"/>
                <a:gd name="T60" fmla="*/ 150 w 184"/>
                <a:gd name="T61" fmla="*/ 174 h 254"/>
                <a:gd name="T62" fmla="*/ 145 w 184"/>
                <a:gd name="T63" fmla="*/ 186 h 254"/>
                <a:gd name="T64" fmla="*/ 140 w 184"/>
                <a:gd name="T65" fmla="*/ 199 h 254"/>
                <a:gd name="T66" fmla="*/ 136 w 184"/>
                <a:gd name="T67" fmla="*/ 213 h 254"/>
                <a:gd name="T68" fmla="*/ 134 w 184"/>
                <a:gd name="T69" fmla="*/ 226 h 254"/>
                <a:gd name="T70" fmla="*/ 132 w 184"/>
                <a:gd name="T71" fmla="*/ 239 h 254"/>
                <a:gd name="T72" fmla="*/ 131 w 184"/>
                <a:gd name="T73" fmla="*/ 254 h 254"/>
                <a:gd name="T74" fmla="*/ 122 w 184"/>
                <a:gd name="T75" fmla="*/ 239 h 254"/>
                <a:gd name="T76" fmla="*/ 114 w 184"/>
                <a:gd name="T77" fmla="*/ 227 h 254"/>
                <a:gd name="T78" fmla="*/ 105 w 184"/>
                <a:gd name="T79" fmla="*/ 215 h 254"/>
                <a:gd name="T80" fmla="*/ 98 w 184"/>
                <a:gd name="T81" fmla="*/ 204 h 254"/>
                <a:gd name="T82" fmla="*/ 92 w 184"/>
                <a:gd name="T83" fmla="*/ 192 h 254"/>
                <a:gd name="T84" fmla="*/ 85 w 184"/>
                <a:gd name="T85" fmla="*/ 181 h 254"/>
                <a:gd name="T86" fmla="*/ 78 w 184"/>
                <a:gd name="T87" fmla="*/ 171 h 254"/>
                <a:gd name="T88" fmla="*/ 73 w 184"/>
                <a:gd name="T89" fmla="*/ 161 h 254"/>
                <a:gd name="T90" fmla="*/ 67 w 184"/>
                <a:gd name="T91" fmla="*/ 151 h 254"/>
                <a:gd name="T92" fmla="*/ 61 w 184"/>
                <a:gd name="T93" fmla="*/ 141 h 254"/>
                <a:gd name="T94" fmla="*/ 56 w 184"/>
                <a:gd name="T95" fmla="*/ 131 h 254"/>
                <a:gd name="T96" fmla="*/ 50 w 184"/>
                <a:gd name="T97" fmla="*/ 121 h 254"/>
                <a:gd name="T98" fmla="*/ 45 w 184"/>
                <a:gd name="T99" fmla="*/ 111 h 254"/>
                <a:gd name="T100" fmla="*/ 39 w 184"/>
                <a:gd name="T101" fmla="*/ 101 h 254"/>
                <a:gd name="T102" fmla="*/ 35 w 184"/>
                <a:gd name="T103" fmla="*/ 91 h 254"/>
                <a:gd name="T104" fmla="*/ 29 w 184"/>
                <a:gd name="T105" fmla="*/ 81 h 254"/>
                <a:gd name="T106" fmla="*/ 23 w 184"/>
                <a:gd name="T107" fmla="*/ 70 h 254"/>
                <a:gd name="T108" fmla="*/ 18 w 184"/>
                <a:gd name="T109" fmla="*/ 59 h 254"/>
                <a:gd name="T110" fmla="*/ 12 w 184"/>
                <a:gd name="T111" fmla="*/ 47 h 254"/>
                <a:gd name="T112" fmla="*/ 8 w 184"/>
                <a:gd name="T113" fmla="*/ 35 h 254"/>
                <a:gd name="T114" fmla="*/ 1 w 184"/>
                <a:gd name="T115" fmla="*/ 24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84" h="254">
                  <a:moveTo>
                    <a:pt x="0" y="19"/>
                  </a:moveTo>
                  <a:lnTo>
                    <a:pt x="4" y="17"/>
                  </a:lnTo>
                  <a:lnTo>
                    <a:pt x="9" y="16"/>
                  </a:lnTo>
                  <a:lnTo>
                    <a:pt x="12" y="14"/>
                  </a:lnTo>
                  <a:lnTo>
                    <a:pt x="16" y="13"/>
                  </a:lnTo>
                  <a:lnTo>
                    <a:pt x="19" y="11"/>
                  </a:lnTo>
                  <a:lnTo>
                    <a:pt x="22" y="9"/>
                  </a:lnTo>
                  <a:lnTo>
                    <a:pt x="25" y="7"/>
                  </a:lnTo>
                  <a:lnTo>
                    <a:pt x="27" y="6"/>
                  </a:lnTo>
                  <a:lnTo>
                    <a:pt x="30" y="3"/>
                  </a:lnTo>
                  <a:lnTo>
                    <a:pt x="34" y="2"/>
                  </a:lnTo>
                  <a:lnTo>
                    <a:pt x="35" y="0"/>
                  </a:lnTo>
                  <a:lnTo>
                    <a:pt x="36" y="0"/>
                  </a:lnTo>
                  <a:lnTo>
                    <a:pt x="37" y="2"/>
                  </a:lnTo>
                  <a:lnTo>
                    <a:pt x="41" y="5"/>
                  </a:lnTo>
                  <a:lnTo>
                    <a:pt x="45" y="6"/>
                  </a:lnTo>
                  <a:lnTo>
                    <a:pt x="48" y="9"/>
                  </a:lnTo>
                  <a:lnTo>
                    <a:pt x="53" y="13"/>
                  </a:lnTo>
                  <a:lnTo>
                    <a:pt x="57" y="17"/>
                  </a:lnTo>
                  <a:lnTo>
                    <a:pt x="53" y="23"/>
                  </a:lnTo>
                  <a:lnTo>
                    <a:pt x="48" y="28"/>
                  </a:lnTo>
                  <a:lnTo>
                    <a:pt x="47" y="32"/>
                  </a:lnTo>
                  <a:lnTo>
                    <a:pt x="46" y="35"/>
                  </a:lnTo>
                  <a:lnTo>
                    <a:pt x="45" y="37"/>
                  </a:lnTo>
                  <a:lnTo>
                    <a:pt x="44" y="42"/>
                  </a:lnTo>
                  <a:lnTo>
                    <a:pt x="42" y="45"/>
                  </a:lnTo>
                  <a:lnTo>
                    <a:pt x="42" y="48"/>
                  </a:lnTo>
                  <a:lnTo>
                    <a:pt x="41" y="51"/>
                  </a:lnTo>
                  <a:lnTo>
                    <a:pt x="41" y="54"/>
                  </a:lnTo>
                  <a:lnTo>
                    <a:pt x="41" y="57"/>
                  </a:lnTo>
                  <a:lnTo>
                    <a:pt x="41" y="61"/>
                  </a:lnTo>
                  <a:lnTo>
                    <a:pt x="41" y="64"/>
                  </a:lnTo>
                  <a:lnTo>
                    <a:pt x="42" y="69"/>
                  </a:lnTo>
                  <a:lnTo>
                    <a:pt x="42" y="71"/>
                  </a:lnTo>
                  <a:lnTo>
                    <a:pt x="42" y="74"/>
                  </a:lnTo>
                  <a:lnTo>
                    <a:pt x="44" y="77"/>
                  </a:lnTo>
                  <a:lnTo>
                    <a:pt x="45" y="81"/>
                  </a:lnTo>
                  <a:lnTo>
                    <a:pt x="46" y="84"/>
                  </a:lnTo>
                  <a:lnTo>
                    <a:pt x="47" y="88"/>
                  </a:lnTo>
                  <a:lnTo>
                    <a:pt x="48" y="91"/>
                  </a:lnTo>
                  <a:lnTo>
                    <a:pt x="50" y="94"/>
                  </a:lnTo>
                  <a:lnTo>
                    <a:pt x="54" y="99"/>
                  </a:lnTo>
                  <a:lnTo>
                    <a:pt x="58" y="104"/>
                  </a:lnTo>
                  <a:lnTo>
                    <a:pt x="60" y="107"/>
                  </a:lnTo>
                  <a:lnTo>
                    <a:pt x="63" y="109"/>
                  </a:lnTo>
                  <a:lnTo>
                    <a:pt x="66" y="112"/>
                  </a:lnTo>
                  <a:lnTo>
                    <a:pt x="68" y="114"/>
                  </a:lnTo>
                  <a:lnTo>
                    <a:pt x="74" y="118"/>
                  </a:lnTo>
                  <a:lnTo>
                    <a:pt x="79" y="121"/>
                  </a:lnTo>
                  <a:lnTo>
                    <a:pt x="83" y="122"/>
                  </a:lnTo>
                  <a:lnTo>
                    <a:pt x="86" y="124"/>
                  </a:lnTo>
                  <a:lnTo>
                    <a:pt x="89" y="125"/>
                  </a:lnTo>
                  <a:lnTo>
                    <a:pt x="92" y="127"/>
                  </a:lnTo>
                  <a:lnTo>
                    <a:pt x="95" y="127"/>
                  </a:lnTo>
                  <a:lnTo>
                    <a:pt x="98" y="128"/>
                  </a:lnTo>
                  <a:lnTo>
                    <a:pt x="101" y="128"/>
                  </a:lnTo>
                  <a:lnTo>
                    <a:pt x="104" y="128"/>
                  </a:lnTo>
                  <a:lnTo>
                    <a:pt x="107" y="128"/>
                  </a:lnTo>
                  <a:lnTo>
                    <a:pt x="111" y="128"/>
                  </a:lnTo>
                  <a:lnTo>
                    <a:pt x="114" y="128"/>
                  </a:lnTo>
                  <a:lnTo>
                    <a:pt x="117" y="129"/>
                  </a:lnTo>
                  <a:lnTo>
                    <a:pt x="121" y="128"/>
                  </a:lnTo>
                  <a:lnTo>
                    <a:pt x="123" y="128"/>
                  </a:lnTo>
                  <a:lnTo>
                    <a:pt x="126" y="127"/>
                  </a:lnTo>
                  <a:lnTo>
                    <a:pt x="130" y="127"/>
                  </a:lnTo>
                  <a:lnTo>
                    <a:pt x="133" y="125"/>
                  </a:lnTo>
                  <a:lnTo>
                    <a:pt x="135" y="124"/>
                  </a:lnTo>
                  <a:lnTo>
                    <a:pt x="139" y="123"/>
                  </a:lnTo>
                  <a:lnTo>
                    <a:pt x="142" y="122"/>
                  </a:lnTo>
                  <a:lnTo>
                    <a:pt x="147" y="118"/>
                  </a:lnTo>
                  <a:lnTo>
                    <a:pt x="153" y="115"/>
                  </a:lnTo>
                  <a:lnTo>
                    <a:pt x="157" y="110"/>
                  </a:lnTo>
                  <a:lnTo>
                    <a:pt x="163" y="105"/>
                  </a:lnTo>
                  <a:lnTo>
                    <a:pt x="168" y="109"/>
                  </a:lnTo>
                  <a:lnTo>
                    <a:pt x="172" y="112"/>
                  </a:lnTo>
                  <a:lnTo>
                    <a:pt x="175" y="115"/>
                  </a:lnTo>
                  <a:lnTo>
                    <a:pt x="179" y="118"/>
                  </a:lnTo>
                  <a:lnTo>
                    <a:pt x="183" y="122"/>
                  </a:lnTo>
                  <a:lnTo>
                    <a:pt x="184" y="123"/>
                  </a:lnTo>
                  <a:lnTo>
                    <a:pt x="181" y="127"/>
                  </a:lnTo>
                  <a:lnTo>
                    <a:pt x="178" y="129"/>
                  </a:lnTo>
                  <a:lnTo>
                    <a:pt x="174" y="132"/>
                  </a:lnTo>
                  <a:lnTo>
                    <a:pt x="172" y="136"/>
                  </a:lnTo>
                  <a:lnTo>
                    <a:pt x="169" y="139"/>
                  </a:lnTo>
                  <a:lnTo>
                    <a:pt x="166" y="141"/>
                  </a:lnTo>
                  <a:lnTo>
                    <a:pt x="164" y="146"/>
                  </a:lnTo>
                  <a:lnTo>
                    <a:pt x="162" y="150"/>
                  </a:lnTo>
                  <a:lnTo>
                    <a:pt x="159" y="152"/>
                  </a:lnTo>
                  <a:lnTo>
                    <a:pt x="157" y="157"/>
                  </a:lnTo>
                  <a:lnTo>
                    <a:pt x="155" y="161"/>
                  </a:lnTo>
                  <a:lnTo>
                    <a:pt x="153" y="165"/>
                  </a:lnTo>
                  <a:lnTo>
                    <a:pt x="151" y="169"/>
                  </a:lnTo>
                  <a:lnTo>
                    <a:pt x="150" y="174"/>
                  </a:lnTo>
                  <a:lnTo>
                    <a:pt x="147" y="177"/>
                  </a:lnTo>
                  <a:lnTo>
                    <a:pt x="146" y="182"/>
                  </a:lnTo>
                  <a:lnTo>
                    <a:pt x="145" y="186"/>
                  </a:lnTo>
                  <a:lnTo>
                    <a:pt x="143" y="190"/>
                  </a:lnTo>
                  <a:lnTo>
                    <a:pt x="142" y="195"/>
                  </a:lnTo>
                  <a:lnTo>
                    <a:pt x="140" y="199"/>
                  </a:lnTo>
                  <a:lnTo>
                    <a:pt x="139" y="204"/>
                  </a:lnTo>
                  <a:lnTo>
                    <a:pt x="137" y="208"/>
                  </a:lnTo>
                  <a:lnTo>
                    <a:pt x="136" y="213"/>
                  </a:lnTo>
                  <a:lnTo>
                    <a:pt x="135" y="217"/>
                  </a:lnTo>
                  <a:lnTo>
                    <a:pt x="134" y="222"/>
                  </a:lnTo>
                  <a:lnTo>
                    <a:pt x="134" y="226"/>
                  </a:lnTo>
                  <a:lnTo>
                    <a:pt x="133" y="230"/>
                  </a:lnTo>
                  <a:lnTo>
                    <a:pt x="133" y="235"/>
                  </a:lnTo>
                  <a:lnTo>
                    <a:pt x="132" y="239"/>
                  </a:lnTo>
                  <a:lnTo>
                    <a:pt x="131" y="244"/>
                  </a:lnTo>
                  <a:lnTo>
                    <a:pt x="131" y="248"/>
                  </a:lnTo>
                  <a:lnTo>
                    <a:pt x="131" y="254"/>
                  </a:lnTo>
                  <a:lnTo>
                    <a:pt x="127" y="248"/>
                  </a:lnTo>
                  <a:lnTo>
                    <a:pt x="124" y="244"/>
                  </a:lnTo>
                  <a:lnTo>
                    <a:pt x="122" y="239"/>
                  </a:lnTo>
                  <a:lnTo>
                    <a:pt x="118" y="235"/>
                  </a:lnTo>
                  <a:lnTo>
                    <a:pt x="116" y="230"/>
                  </a:lnTo>
                  <a:lnTo>
                    <a:pt x="114" y="227"/>
                  </a:lnTo>
                  <a:lnTo>
                    <a:pt x="111" y="223"/>
                  </a:lnTo>
                  <a:lnTo>
                    <a:pt x="108" y="219"/>
                  </a:lnTo>
                  <a:lnTo>
                    <a:pt x="105" y="215"/>
                  </a:lnTo>
                  <a:lnTo>
                    <a:pt x="103" y="211"/>
                  </a:lnTo>
                  <a:lnTo>
                    <a:pt x="101" y="207"/>
                  </a:lnTo>
                  <a:lnTo>
                    <a:pt x="98" y="204"/>
                  </a:lnTo>
                  <a:lnTo>
                    <a:pt x="96" y="199"/>
                  </a:lnTo>
                  <a:lnTo>
                    <a:pt x="94" y="196"/>
                  </a:lnTo>
                  <a:lnTo>
                    <a:pt x="92" y="192"/>
                  </a:lnTo>
                  <a:lnTo>
                    <a:pt x="89" y="189"/>
                  </a:lnTo>
                  <a:lnTo>
                    <a:pt x="87" y="185"/>
                  </a:lnTo>
                  <a:lnTo>
                    <a:pt x="85" y="181"/>
                  </a:lnTo>
                  <a:lnTo>
                    <a:pt x="83" y="178"/>
                  </a:lnTo>
                  <a:lnTo>
                    <a:pt x="80" y="175"/>
                  </a:lnTo>
                  <a:lnTo>
                    <a:pt x="78" y="171"/>
                  </a:lnTo>
                  <a:lnTo>
                    <a:pt x="77" y="167"/>
                  </a:lnTo>
                  <a:lnTo>
                    <a:pt x="75" y="163"/>
                  </a:lnTo>
                  <a:lnTo>
                    <a:pt x="73" y="161"/>
                  </a:lnTo>
                  <a:lnTo>
                    <a:pt x="70" y="157"/>
                  </a:lnTo>
                  <a:lnTo>
                    <a:pt x="68" y="153"/>
                  </a:lnTo>
                  <a:lnTo>
                    <a:pt x="67" y="151"/>
                  </a:lnTo>
                  <a:lnTo>
                    <a:pt x="65" y="148"/>
                  </a:lnTo>
                  <a:lnTo>
                    <a:pt x="63" y="144"/>
                  </a:lnTo>
                  <a:lnTo>
                    <a:pt x="61" y="141"/>
                  </a:lnTo>
                  <a:lnTo>
                    <a:pt x="59" y="138"/>
                  </a:lnTo>
                  <a:lnTo>
                    <a:pt x="58" y="134"/>
                  </a:lnTo>
                  <a:lnTo>
                    <a:pt x="56" y="131"/>
                  </a:lnTo>
                  <a:lnTo>
                    <a:pt x="54" y="128"/>
                  </a:lnTo>
                  <a:lnTo>
                    <a:pt x="51" y="124"/>
                  </a:lnTo>
                  <a:lnTo>
                    <a:pt x="50" y="121"/>
                  </a:lnTo>
                  <a:lnTo>
                    <a:pt x="48" y="118"/>
                  </a:lnTo>
                  <a:lnTo>
                    <a:pt x="46" y="114"/>
                  </a:lnTo>
                  <a:lnTo>
                    <a:pt x="45" y="111"/>
                  </a:lnTo>
                  <a:lnTo>
                    <a:pt x="44" y="108"/>
                  </a:lnTo>
                  <a:lnTo>
                    <a:pt x="41" y="104"/>
                  </a:lnTo>
                  <a:lnTo>
                    <a:pt x="39" y="101"/>
                  </a:lnTo>
                  <a:lnTo>
                    <a:pt x="38" y="98"/>
                  </a:lnTo>
                  <a:lnTo>
                    <a:pt x="36" y="94"/>
                  </a:lnTo>
                  <a:lnTo>
                    <a:pt x="35" y="91"/>
                  </a:lnTo>
                  <a:lnTo>
                    <a:pt x="32" y="88"/>
                  </a:lnTo>
                  <a:lnTo>
                    <a:pt x="31" y="84"/>
                  </a:lnTo>
                  <a:lnTo>
                    <a:pt x="29" y="81"/>
                  </a:lnTo>
                  <a:lnTo>
                    <a:pt x="27" y="77"/>
                  </a:lnTo>
                  <a:lnTo>
                    <a:pt x="26" y="73"/>
                  </a:lnTo>
                  <a:lnTo>
                    <a:pt x="23" y="70"/>
                  </a:lnTo>
                  <a:lnTo>
                    <a:pt x="22" y="66"/>
                  </a:lnTo>
                  <a:lnTo>
                    <a:pt x="20" y="62"/>
                  </a:lnTo>
                  <a:lnTo>
                    <a:pt x="18" y="59"/>
                  </a:lnTo>
                  <a:lnTo>
                    <a:pt x="17" y="55"/>
                  </a:lnTo>
                  <a:lnTo>
                    <a:pt x="15" y="52"/>
                  </a:lnTo>
                  <a:lnTo>
                    <a:pt x="12" y="47"/>
                  </a:lnTo>
                  <a:lnTo>
                    <a:pt x="11" y="44"/>
                  </a:lnTo>
                  <a:lnTo>
                    <a:pt x="9" y="40"/>
                  </a:lnTo>
                  <a:lnTo>
                    <a:pt x="8" y="35"/>
                  </a:lnTo>
                  <a:lnTo>
                    <a:pt x="6" y="32"/>
                  </a:lnTo>
                  <a:lnTo>
                    <a:pt x="3" y="27"/>
                  </a:lnTo>
                  <a:lnTo>
                    <a:pt x="1" y="24"/>
                  </a:lnTo>
                  <a:lnTo>
                    <a:pt x="0" y="19"/>
                  </a:lnTo>
                  <a:lnTo>
                    <a:pt x="0" y="19"/>
                  </a:lnTo>
                  <a:close/>
                </a:path>
              </a:pathLst>
            </a:custGeom>
            <a:solidFill>
              <a:srgbClr val="96AB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4"/>
            <p:cNvSpPr>
              <a:spLocks/>
            </p:cNvSpPr>
            <p:nvPr/>
          </p:nvSpPr>
          <p:spPr bwMode="auto">
            <a:xfrm>
              <a:off x="6380163" y="2562225"/>
              <a:ext cx="552450" cy="534988"/>
            </a:xfrm>
            <a:custGeom>
              <a:avLst/>
              <a:gdLst>
                <a:gd name="T0" fmla="*/ 136 w 348"/>
                <a:gd name="T1" fmla="*/ 327 h 337"/>
                <a:gd name="T2" fmla="*/ 133 w 348"/>
                <a:gd name="T3" fmla="*/ 310 h 337"/>
                <a:gd name="T4" fmla="*/ 139 w 348"/>
                <a:gd name="T5" fmla="*/ 295 h 337"/>
                <a:gd name="T6" fmla="*/ 142 w 348"/>
                <a:gd name="T7" fmla="*/ 278 h 337"/>
                <a:gd name="T8" fmla="*/ 140 w 348"/>
                <a:gd name="T9" fmla="*/ 262 h 337"/>
                <a:gd name="T10" fmla="*/ 134 w 348"/>
                <a:gd name="T11" fmla="*/ 246 h 337"/>
                <a:gd name="T12" fmla="*/ 125 w 348"/>
                <a:gd name="T13" fmla="*/ 232 h 337"/>
                <a:gd name="T14" fmla="*/ 107 w 348"/>
                <a:gd name="T15" fmla="*/ 217 h 337"/>
                <a:gd name="T16" fmla="*/ 91 w 348"/>
                <a:gd name="T17" fmla="*/ 210 h 337"/>
                <a:gd name="T18" fmla="*/ 76 w 348"/>
                <a:gd name="T19" fmla="*/ 207 h 337"/>
                <a:gd name="T20" fmla="*/ 60 w 348"/>
                <a:gd name="T21" fmla="*/ 209 h 337"/>
                <a:gd name="T22" fmla="*/ 43 w 348"/>
                <a:gd name="T23" fmla="*/ 213 h 337"/>
                <a:gd name="T24" fmla="*/ 21 w 348"/>
                <a:gd name="T25" fmla="*/ 231 h 337"/>
                <a:gd name="T26" fmla="*/ 9 w 348"/>
                <a:gd name="T27" fmla="*/ 206 h 337"/>
                <a:gd name="T28" fmla="*/ 22 w 348"/>
                <a:gd name="T29" fmla="*/ 188 h 337"/>
                <a:gd name="T30" fmla="*/ 32 w 348"/>
                <a:gd name="T31" fmla="*/ 168 h 337"/>
                <a:gd name="T32" fmla="*/ 40 w 348"/>
                <a:gd name="T33" fmla="*/ 146 h 337"/>
                <a:gd name="T34" fmla="*/ 46 w 348"/>
                <a:gd name="T35" fmla="*/ 124 h 337"/>
                <a:gd name="T36" fmla="*/ 51 w 348"/>
                <a:gd name="T37" fmla="*/ 101 h 337"/>
                <a:gd name="T38" fmla="*/ 53 w 348"/>
                <a:gd name="T39" fmla="*/ 79 h 337"/>
                <a:gd name="T40" fmla="*/ 56 w 348"/>
                <a:gd name="T41" fmla="*/ 58 h 337"/>
                <a:gd name="T42" fmla="*/ 56 w 348"/>
                <a:gd name="T43" fmla="*/ 40 h 337"/>
                <a:gd name="T44" fmla="*/ 56 w 348"/>
                <a:gd name="T45" fmla="*/ 25 h 337"/>
                <a:gd name="T46" fmla="*/ 56 w 348"/>
                <a:gd name="T47" fmla="*/ 3 h 337"/>
                <a:gd name="T48" fmla="*/ 95 w 348"/>
                <a:gd name="T49" fmla="*/ 16 h 337"/>
                <a:gd name="T50" fmla="*/ 96 w 348"/>
                <a:gd name="T51" fmla="*/ 54 h 337"/>
                <a:gd name="T52" fmla="*/ 99 w 348"/>
                <a:gd name="T53" fmla="*/ 87 h 337"/>
                <a:gd name="T54" fmla="*/ 104 w 348"/>
                <a:gd name="T55" fmla="*/ 115 h 337"/>
                <a:gd name="T56" fmla="*/ 109 w 348"/>
                <a:gd name="T57" fmla="*/ 139 h 337"/>
                <a:gd name="T58" fmla="*/ 115 w 348"/>
                <a:gd name="T59" fmla="*/ 159 h 337"/>
                <a:gd name="T60" fmla="*/ 121 w 348"/>
                <a:gd name="T61" fmla="*/ 175 h 337"/>
                <a:gd name="T62" fmla="*/ 133 w 348"/>
                <a:gd name="T63" fmla="*/ 199 h 337"/>
                <a:gd name="T64" fmla="*/ 148 w 348"/>
                <a:gd name="T65" fmla="*/ 217 h 337"/>
                <a:gd name="T66" fmla="*/ 162 w 348"/>
                <a:gd name="T67" fmla="*/ 229 h 337"/>
                <a:gd name="T68" fmla="*/ 177 w 348"/>
                <a:gd name="T69" fmla="*/ 239 h 337"/>
                <a:gd name="T70" fmla="*/ 195 w 348"/>
                <a:gd name="T71" fmla="*/ 246 h 337"/>
                <a:gd name="T72" fmla="*/ 214 w 348"/>
                <a:gd name="T73" fmla="*/ 251 h 337"/>
                <a:gd name="T74" fmla="*/ 234 w 348"/>
                <a:gd name="T75" fmla="*/ 254 h 337"/>
                <a:gd name="T76" fmla="*/ 256 w 348"/>
                <a:gd name="T77" fmla="*/ 255 h 337"/>
                <a:gd name="T78" fmla="*/ 274 w 348"/>
                <a:gd name="T79" fmla="*/ 255 h 337"/>
                <a:gd name="T80" fmla="*/ 293 w 348"/>
                <a:gd name="T81" fmla="*/ 252 h 337"/>
                <a:gd name="T82" fmla="*/ 310 w 348"/>
                <a:gd name="T83" fmla="*/ 251 h 337"/>
                <a:gd name="T84" fmla="*/ 325 w 348"/>
                <a:gd name="T85" fmla="*/ 249 h 337"/>
                <a:gd name="T86" fmla="*/ 346 w 348"/>
                <a:gd name="T87" fmla="*/ 245 h 337"/>
                <a:gd name="T88" fmla="*/ 319 w 348"/>
                <a:gd name="T89" fmla="*/ 298 h 337"/>
                <a:gd name="T90" fmla="*/ 289 w 348"/>
                <a:gd name="T91" fmla="*/ 298 h 337"/>
                <a:gd name="T92" fmla="*/ 262 w 348"/>
                <a:gd name="T93" fmla="*/ 299 h 337"/>
                <a:gd name="T94" fmla="*/ 239 w 348"/>
                <a:gd name="T95" fmla="*/ 303 h 337"/>
                <a:gd name="T96" fmla="*/ 219 w 348"/>
                <a:gd name="T97" fmla="*/ 306 h 337"/>
                <a:gd name="T98" fmla="*/ 201 w 348"/>
                <a:gd name="T99" fmla="*/ 310 h 337"/>
                <a:gd name="T100" fmla="*/ 184 w 348"/>
                <a:gd name="T101" fmla="*/ 317 h 337"/>
                <a:gd name="T102" fmla="*/ 163 w 348"/>
                <a:gd name="T103" fmla="*/ 326 h 337"/>
                <a:gd name="T104" fmla="*/ 148 w 348"/>
                <a:gd name="T105" fmla="*/ 336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48" h="337">
                  <a:moveTo>
                    <a:pt x="148" y="337"/>
                  </a:moveTo>
                  <a:lnTo>
                    <a:pt x="147" y="336"/>
                  </a:lnTo>
                  <a:lnTo>
                    <a:pt x="143" y="333"/>
                  </a:lnTo>
                  <a:lnTo>
                    <a:pt x="139" y="329"/>
                  </a:lnTo>
                  <a:lnTo>
                    <a:pt x="136" y="327"/>
                  </a:lnTo>
                  <a:lnTo>
                    <a:pt x="132" y="323"/>
                  </a:lnTo>
                  <a:lnTo>
                    <a:pt x="127" y="319"/>
                  </a:lnTo>
                  <a:lnTo>
                    <a:pt x="129" y="317"/>
                  </a:lnTo>
                  <a:lnTo>
                    <a:pt x="132" y="314"/>
                  </a:lnTo>
                  <a:lnTo>
                    <a:pt x="133" y="310"/>
                  </a:lnTo>
                  <a:lnTo>
                    <a:pt x="134" y="307"/>
                  </a:lnTo>
                  <a:lnTo>
                    <a:pt x="135" y="304"/>
                  </a:lnTo>
                  <a:lnTo>
                    <a:pt x="137" y="300"/>
                  </a:lnTo>
                  <a:lnTo>
                    <a:pt x="138" y="297"/>
                  </a:lnTo>
                  <a:lnTo>
                    <a:pt x="139" y="295"/>
                  </a:lnTo>
                  <a:lnTo>
                    <a:pt x="140" y="291"/>
                  </a:lnTo>
                  <a:lnTo>
                    <a:pt x="140" y="288"/>
                  </a:lnTo>
                  <a:lnTo>
                    <a:pt x="142" y="285"/>
                  </a:lnTo>
                  <a:lnTo>
                    <a:pt x="142" y="281"/>
                  </a:lnTo>
                  <a:lnTo>
                    <a:pt x="142" y="278"/>
                  </a:lnTo>
                  <a:lnTo>
                    <a:pt x="142" y="275"/>
                  </a:lnTo>
                  <a:lnTo>
                    <a:pt x="142" y="273"/>
                  </a:lnTo>
                  <a:lnTo>
                    <a:pt x="142" y="269"/>
                  </a:lnTo>
                  <a:lnTo>
                    <a:pt x="140" y="265"/>
                  </a:lnTo>
                  <a:lnTo>
                    <a:pt x="140" y="262"/>
                  </a:lnTo>
                  <a:lnTo>
                    <a:pt x="139" y="259"/>
                  </a:lnTo>
                  <a:lnTo>
                    <a:pt x="138" y="256"/>
                  </a:lnTo>
                  <a:lnTo>
                    <a:pt x="137" y="252"/>
                  </a:lnTo>
                  <a:lnTo>
                    <a:pt x="136" y="249"/>
                  </a:lnTo>
                  <a:lnTo>
                    <a:pt x="134" y="246"/>
                  </a:lnTo>
                  <a:lnTo>
                    <a:pt x="133" y="243"/>
                  </a:lnTo>
                  <a:lnTo>
                    <a:pt x="132" y="240"/>
                  </a:lnTo>
                  <a:lnTo>
                    <a:pt x="129" y="237"/>
                  </a:lnTo>
                  <a:lnTo>
                    <a:pt x="127" y="235"/>
                  </a:lnTo>
                  <a:lnTo>
                    <a:pt x="125" y="232"/>
                  </a:lnTo>
                  <a:lnTo>
                    <a:pt x="120" y="227"/>
                  </a:lnTo>
                  <a:lnTo>
                    <a:pt x="116" y="222"/>
                  </a:lnTo>
                  <a:lnTo>
                    <a:pt x="113" y="220"/>
                  </a:lnTo>
                  <a:lnTo>
                    <a:pt x="110" y="218"/>
                  </a:lnTo>
                  <a:lnTo>
                    <a:pt x="107" y="217"/>
                  </a:lnTo>
                  <a:lnTo>
                    <a:pt x="104" y="214"/>
                  </a:lnTo>
                  <a:lnTo>
                    <a:pt x="100" y="213"/>
                  </a:lnTo>
                  <a:lnTo>
                    <a:pt x="98" y="212"/>
                  </a:lnTo>
                  <a:lnTo>
                    <a:pt x="95" y="211"/>
                  </a:lnTo>
                  <a:lnTo>
                    <a:pt x="91" y="210"/>
                  </a:lnTo>
                  <a:lnTo>
                    <a:pt x="88" y="209"/>
                  </a:lnTo>
                  <a:lnTo>
                    <a:pt x="86" y="208"/>
                  </a:lnTo>
                  <a:lnTo>
                    <a:pt x="82" y="208"/>
                  </a:lnTo>
                  <a:lnTo>
                    <a:pt x="79" y="208"/>
                  </a:lnTo>
                  <a:lnTo>
                    <a:pt x="76" y="207"/>
                  </a:lnTo>
                  <a:lnTo>
                    <a:pt x="72" y="207"/>
                  </a:lnTo>
                  <a:lnTo>
                    <a:pt x="69" y="208"/>
                  </a:lnTo>
                  <a:lnTo>
                    <a:pt x="67" y="208"/>
                  </a:lnTo>
                  <a:lnTo>
                    <a:pt x="63" y="208"/>
                  </a:lnTo>
                  <a:lnTo>
                    <a:pt x="60" y="209"/>
                  </a:lnTo>
                  <a:lnTo>
                    <a:pt x="57" y="209"/>
                  </a:lnTo>
                  <a:lnTo>
                    <a:pt x="53" y="210"/>
                  </a:lnTo>
                  <a:lnTo>
                    <a:pt x="50" y="211"/>
                  </a:lnTo>
                  <a:lnTo>
                    <a:pt x="47" y="212"/>
                  </a:lnTo>
                  <a:lnTo>
                    <a:pt x="43" y="213"/>
                  </a:lnTo>
                  <a:lnTo>
                    <a:pt x="41" y="216"/>
                  </a:lnTo>
                  <a:lnTo>
                    <a:pt x="35" y="218"/>
                  </a:lnTo>
                  <a:lnTo>
                    <a:pt x="30" y="221"/>
                  </a:lnTo>
                  <a:lnTo>
                    <a:pt x="25" y="226"/>
                  </a:lnTo>
                  <a:lnTo>
                    <a:pt x="21" y="231"/>
                  </a:lnTo>
                  <a:lnTo>
                    <a:pt x="6" y="227"/>
                  </a:lnTo>
                  <a:lnTo>
                    <a:pt x="0" y="214"/>
                  </a:lnTo>
                  <a:lnTo>
                    <a:pt x="2" y="211"/>
                  </a:lnTo>
                  <a:lnTo>
                    <a:pt x="5" y="208"/>
                  </a:lnTo>
                  <a:lnTo>
                    <a:pt x="9" y="206"/>
                  </a:lnTo>
                  <a:lnTo>
                    <a:pt x="11" y="202"/>
                  </a:lnTo>
                  <a:lnTo>
                    <a:pt x="14" y="198"/>
                  </a:lnTo>
                  <a:lnTo>
                    <a:pt x="17" y="194"/>
                  </a:lnTo>
                  <a:lnTo>
                    <a:pt x="20" y="191"/>
                  </a:lnTo>
                  <a:lnTo>
                    <a:pt x="22" y="188"/>
                  </a:lnTo>
                  <a:lnTo>
                    <a:pt x="24" y="183"/>
                  </a:lnTo>
                  <a:lnTo>
                    <a:pt x="27" y="180"/>
                  </a:lnTo>
                  <a:lnTo>
                    <a:pt x="29" y="175"/>
                  </a:lnTo>
                  <a:lnTo>
                    <a:pt x="31" y="171"/>
                  </a:lnTo>
                  <a:lnTo>
                    <a:pt x="32" y="168"/>
                  </a:lnTo>
                  <a:lnTo>
                    <a:pt x="33" y="163"/>
                  </a:lnTo>
                  <a:lnTo>
                    <a:pt x="35" y="159"/>
                  </a:lnTo>
                  <a:lnTo>
                    <a:pt x="38" y="155"/>
                  </a:lnTo>
                  <a:lnTo>
                    <a:pt x="39" y="150"/>
                  </a:lnTo>
                  <a:lnTo>
                    <a:pt x="40" y="146"/>
                  </a:lnTo>
                  <a:lnTo>
                    <a:pt x="41" y="141"/>
                  </a:lnTo>
                  <a:lnTo>
                    <a:pt x="42" y="136"/>
                  </a:lnTo>
                  <a:lnTo>
                    <a:pt x="43" y="132"/>
                  </a:lnTo>
                  <a:lnTo>
                    <a:pt x="44" y="127"/>
                  </a:lnTo>
                  <a:lnTo>
                    <a:pt x="46" y="124"/>
                  </a:lnTo>
                  <a:lnTo>
                    <a:pt x="48" y="120"/>
                  </a:lnTo>
                  <a:lnTo>
                    <a:pt x="48" y="114"/>
                  </a:lnTo>
                  <a:lnTo>
                    <a:pt x="49" y="111"/>
                  </a:lnTo>
                  <a:lnTo>
                    <a:pt x="50" y="105"/>
                  </a:lnTo>
                  <a:lnTo>
                    <a:pt x="51" y="101"/>
                  </a:lnTo>
                  <a:lnTo>
                    <a:pt x="51" y="96"/>
                  </a:lnTo>
                  <a:lnTo>
                    <a:pt x="52" y="92"/>
                  </a:lnTo>
                  <a:lnTo>
                    <a:pt x="52" y="88"/>
                  </a:lnTo>
                  <a:lnTo>
                    <a:pt x="53" y="84"/>
                  </a:lnTo>
                  <a:lnTo>
                    <a:pt x="53" y="79"/>
                  </a:lnTo>
                  <a:lnTo>
                    <a:pt x="53" y="75"/>
                  </a:lnTo>
                  <a:lnTo>
                    <a:pt x="53" y="70"/>
                  </a:lnTo>
                  <a:lnTo>
                    <a:pt x="54" y="67"/>
                  </a:lnTo>
                  <a:lnTo>
                    <a:pt x="54" y="63"/>
                  </a:lnTo>
                  <a:lnTo>
                    <a:pt x="56" y="58"/>
                  </a:lnTo>
                  <a:lnTo>
                    <a:pt x="56" y="55"/>
                  </a:lnTo>
                  <a:lnTo>
                    <a:pt x="56" y="51"/>
                  </a:lnTo>
                  <a:lnTo>
                    <a:pt x="56" y="47"/>
                  </a:lnTo>
                  <a:lnTo>
                    <a:pt x="56" y="44"/>
                  </a:lnTo>
                  <a:lnTo>
                    <a:pt x="56" y="40"/>
                  </a:lnTo>
                  <a:lnTo>
                    <a:pt x="56" y="37"/>
                  </a:lnTo>
                  <a:lnTo>
                    <a:pt x="56" y="33"/>
                  </a:lnTo>
                  <a:lnTo>
                    <a:pt x="56" y="30"/>
                  </a:lnTo>
                  <a:lnTo>
                    <a:pt x="56" y="27"/>
                  </a:lnTo>
                  <a:lnTo>
                    <a:pt x="56" y="25"/>
                  </a:lnTo>
                  <a:lnTo>
                    <a:pt x="56" y="19"/>
                  </a:lnTo>
                  <a:lnTo>
                    <a:pt x="56" y="14"/>
                  </a:lnTo>
                  <a:lnTo>
                    <a:pt x="56" y="10"/>
                  </a:lnTo>
                  <a:lnTo>
                    <a:pt x="56" y="7"/>
                  </a:lnTo>
                  <a:lnTo>
                    <a:pt x="56" y="3"/>
                  </a:lnTo>
                  <a:lnTo>
                    <a:pt x="56" y="1"/>
                  </a:lnTo>
                  <a:lnTo>
                    <a:pt x="56" y="0"/>
                  </a:lnTo>
                  <a:lnTo>
                    <a:pt x="95" y="0"/>
                  </a:lnTo>
                  <a:lnTo>
                    <a:pt x="95" y="8"/>
                  </a:lnTo>
                  <a:lnTo>
                    <a:pt x="95" y="16"/>
                  </a:lnTo>
                  <a:lnTo>
                    <a:pt x="95" y="24"/>
                  </a:lnTo>
                  <a:lnTo>
                    <a:pt x="95" y="33"/>
                  </a:lnTo>
                  <a:lnTo>
                    <a:pt x="95" y="39"/>
                  </a:lnTo>
                  <a:lnTo>
                    <a:pt x="96" y="47"/>
                  </a:lnTo>
                  <a:lnTo>
                    <a:pt x="96" y="54"/>
                  </a:lnTo>
                  <a:lnTo>
                    <a:pt x="97" y="62"/>
                  </a:lnTo>
                  <a:lnTo>
                    <a:pt x="97" y="67"/>
                  </a:lnTo>
                  <a:lnTo>
                    <a:pt x="98" y="74"/>
                  </a:lnTo>
                  <a:lnTo>
                    <a:pt x="98" y="81"/>
                  </a:lnTo>
                  <a:lnTo>
                    <a:pt x="99" y="87"/>
                  </a:lnTo>
                  <a:lnTo>
                    <a:pt x="99" y="93"/>
                  </a:lnTo>
                  <a:lnTo>
                    <a:pt x="100" y="98"/>
                  </a:lnTo>
                  <a:lnTo>
                    <a:pt x="101" y="104"/>
                  </a:lnTo>
                  <a:lnTo>
                    <a:pt x="103" y="111"/>
                  </a:lnTo>
                  <a:lnTo>
                    <a:pt x="104" y="115"/>
                  </a:lnTo>
                  <a:lnTo>
                    <a:pt x="105" y="121"/>
                  </a:lnTo>
                  <a:lnTo>
                    <a:pt x="106" y="125"/>
                  </a:lnTo>
                  <a:lnTo>
                    <a:pt x="107" y="130"/>
                  </a:lnTo>
                  <a:lnTo>
                    <a:pt x="108" y="134"/>
                  </a:lnTo>
                  <a:lnTo>
                    <a:pt x="109" y="139"/>
                  </a:lnTo>
                  <a:lnTo>
                    <a:pt x="110" y="143"/>
                  </a:lnTo>
                  <a:lnTo>
                    <a:pt x="111" y="147"/>
                  </a:lnTo>
                  <a:lnTo>
                    <a:pt x="113" y="151"/>
                  </a:lnTo>
                  <a:lnTo>
                    <a:pt x="114" y="155"/>
                  </a:lnTo>
                  <a:lnTo>
                    <a:pt x="115" y="159"/>
                  </a:lnTo>
                  <a:lnTo>
                    <a:pt x="116" y="162"/>
                  </a:lnTo>
                  <a:lnTo>
                    <a:pt x="117" y="165"/>
                  </a:lnTo>
                  <a:lnTo>
                    <a:pt x="118" y="169"/>
                  </a:lnTo>
                  <a:lnTo>
                    <a:pt x="120" y="172"/>
                  </a:lnTo>
                  <a:lnTo>
                    <a:pt x="121" y="175"/>
                  </a:lnTo>
                  <a:lnTo>
                    <a:pt x="124" y="181"/>
                  </a:lnTo>
                  <a:lnTo>
                    <a:pt x="126" y="187"/>
                  </a:lnTo>
                  <a:lnTo>
                    <a:pt x="128" y="191"/>
                  </a:lnTo>
                  <a:lnTo>
                    <a:pt x="132" y="195"/>
                  </a:lnTo>
                  <a:lnTo>
                    <a:pt x="133" y="199"/>
                  </a:lnTo>
                  <a:lnTo>
                    <a:pt x="136" y="202"/>
                  </a:lnTo>
                  <a:lnTo>
                    <a:pt x="138" y="206"/>
                  </a:lnTo>
                  <a:lnTo>
                    <a:pt x="140" y="209"/>
                  </a:lnTo>
                  <a:lnTo>
                    <a:pt x="144" y="213"/>
                  </a:lnTo>
                  <a:lnTo>
                    <a:pt x="148" y="217"/>
                  </a:lnTo>
                  <a:lnTo>
                    <a:pt x="152" y="220"/>
                  </a:lnTo>
                  <a:lnTo>
                    <a:pt x="154" y="222"/>
                  </a:lnTo>
                  <a:lnTo>
                    <a:pt x="156" y="225"/>
                  </a:lnTo>
                  <a:lnTo>
                    <a:pt x="158" y="227"/>
                  </a:lnTo>
                  <a:lnTo>
                    <a:pt x="162" y="229"/>
                  </a:lnTo>
                  <a:lnTo>
                    <a:pt x="165" y="231"/>
                  </a:lnTo>
                  <a:lnTo>
                    <a:pt x="167" y="233"/>
                  </a:lnTo>
                  <a:lnTo>
                    <a:pt x="171" y="236"/>
                  </a:lnTo>
                  <a:lnTo>
                    <a:pt x="174" y="237"/>
                  </a:lnTo>
                  <a:lnTo>
                    <a:pt x="177" y="239"/>
                  </a:lnTo>
                  <a:lnTo>
                    <a:pt x="181" y="240"/>
                  </a:lnTo>
                  <a:lnTo>
                    <a:pt x="184" y="241"/>
                  </a:lnTo>
                  <a:lnTo>
                    <a:pt x="189" y="243"/>
                  </a:lnTo>
                  <a:lnTo>
                    <a:pt x="192" y="245"/>
                  </a:lnTo>
                  <a:lnTo>
                    <a:pt x="195" y="246"/>
                  </a:lnTo>
                  <a:lnTo>
                    <a:pt x="200" y="247"/>
                  </a:lnTo>
                  <a:lnTo>
                    <a:pt x="203" y="248"/>
                  </a:lnTo>
                  <a:lnTo>
                    <a:pt x="207" y="249"/>
                  </a:lnTo>
                  <a:lnTo>
                    <a:pt x="211" y="250"/>
                  </a:lnTo>
                  <a:lnTo>
                    <a:pt x="214" y="251"/>
                  </a:lnTo>
                  <a:lnTo>
                    <a:pt x="219" y="251"/>
                  </a:lnTo>
                  <a:lnTo>
                    <a:pt x="222" y="252"/>
                  </a:lnTo>
                  <a:lnTo>
                    <a:pt x="226" y="252"/>
                  </a:lnTo>
                  <a:lnTo>
                    <a:pt x="231" y="252"/>
                  </a:lnTo>
                  <a:lnTo>
                    <a:pt x="234" y="254"/>
                  </a:lnTo>
                  <a:lnTo>
                    <a:pt x="239" y="254"/>
                  </a:lnTo>
                  <a:lnTo>
                    <a:pt x="243" y="254"/>
                  </a:lnTo>
                  <a:lnTo>
                    <a:pt x="247" y="254"/>
                  </a:lnTo>
                  <a:lnTo>
                    <a:pt x="251" y="254"/>
                  </a:lnTo>
                  <a:lnTo>
                    <a:pt x="256" y="255"/>
                  </a:lnTo>
                  <a:lnTo>
                    <a:pt x="259" y="255"/>
                  </a:lnTo>
                  <a:lnTo>
                    <a:pt x="263" y="255"/>
                  </a:lnTo>
                  <a:lnTo>
                    <a:pt x="267" y="255"/>
                  </a:lnTo>
                  <a:lnTo>
                    <a:pt x="271" y="255"/>
                  </a:lnTo>
                  <a:lnTo>
                    <a:pt x="274" y="255"/>
                  </a:lnTo>
                  <a:lnTo>
                    <a:pt x="279" y="254"/>
                  </a:lnTo>
                  <a:lnTo>
                    <a:pt x="282" y="254"/>
                  </a:lnTo>
                  <a:lnTo>
                    <a:pt x="287" y="254"/>
                  </a:lnTo>
                  <a:lnTo>
                    <a:pt x="289" y="252"/>
                  </a:lnTo>
                  <a:lnTo>
                    <a:pt x="293" y="252"/>
                  </a:lnTo>
                  <a:lnTo>
                    <a:pt x="297" y="252"/>
                  </a:lnTo>
                  <a:lnTo>
                    <a:pt x="300" y="252"/>
                  </a:lnTo>
                  <a:lnTo>
                    <a:pt x="304" y="251"/>
                  </a:lnTo>
                  <a:lnTo>
                    <a:pt x="307" y="251"/>
                  </a:lnTo>
                  <a:lnTo>
                    <a:pt x="310" y="251"/>
                  </a:lnTo>
                  <a:lnTo>
                    <a:pt x="314" y="251"/>
                  </a:lnTo>
                  <a:lnTo>
                    <a:pt x="316" y="250"/>
                  </a:lnTo>
                  <a:lnTo>
                    <a:pt x="319" y="249"/>
                  </a:lnTo>
                  <a:lnTo>
                    <a:pt x="321" y="249"/>
                  </a:lnTo>
                  <a:lnTo>
                    <a:pt x="325" y="249"/>
                  </a:lnTo>
                  <a:lnTo>
                    <a:pt x="329" y="248"/>
                  </a:lnTo>
                  <a:lnTo>
                    <a:pt x="334" y="248"/>
                  </a:lnTo>
                  <a:lnTo>
                    <a:pt x="338" y="247"/>
                  </a:lnTo>
                  <a:lnTo>
                    <a:pt x="342" y="246"/>
                  </a:lnTo>
                  <a:lnTo>
                    <a:pt x="346" y="245"/>
                  </a:lnTo>
                  <a:lnTo>
                    <a:pt x="348" y="245"/>
                  </a:lnTo>
                  <a:lnTo>
                    <a:pt x="339" y="300"/>
                  </a:lnTo>
                  <a:lnTo>
                    <a:pt x="333" y="299"/>
                  </a:lnTo>
                  <a:lnTo>
                    <a:pt x="326" y="299"/>
                  </a:lnTo>
                  <a:lnTo>
                    <a:pt x="319" y="298"/>
                  </a:lnTo>
                  <a:lnTo>
                    <a:pt x="312" y="298"/>
                  </a:lnTo>
                  <a:lnTo>
                    <a:pt x="307" y="298"/>
                  </a:lnTo>
                  <a:lnTo>
                    <a:pt x="300" y="298"/>
                  </a:lnTo>
                  <a:lnTo>
                    <a:pt x="295" y="298"/>
                  </a:lnTo>
                  <a:lnTo>
                    <a:pt x="289" y="298"/>
                  </a:lnTo>
                  <a:lnTo>
                    <a:pt x="283" y="298"/>
                  </a:lnTo>
                  <a:lnTo>
                    <a:pt x="278" y="298"/>
                  </a:lnTo>
                  <a:lnTo>
                    <a:pt x="272" y="299"/>
                  </a:lnTo>
                  <a:lnTo>
                    <a:pt x="268" y="299"/>
                  </a:lnTo>
                  <a:lnTo>
                    <a:pt x="262" y="299"/>
                  </a:lnTo>
                  <a:lnTo>
                    <a:pt x="258" y="300"/>
                  </a:lnTo>
                  <a:lnTo>
                    <a:pt x="253" y="300"/>
                  </a:lnTo>
                  <a:lnTo>
                    <a:pt x="249" y="302"/>
                  </a:lnTo>
                  <a:lnTo>
                    <a:pt x="244" y="302"/>
                  </a:lnTo>
                  <a:lnTo>
                    <a:pt x="239" y="303"/>
                  </a:lnTo>
                  <a:lnTo>
                    <a:pt x="234" y="303"/>
                  </a:lnTo>
                  <a:lnTo>
                    <a:pt x="231" y="304"/>
                  </a:lnTo>
                  <a:lnTo>
                    <a:pt x="225" y="305"/>
                  </a:lnTo>
                  <a:lnTo>
                    <a:pt x="222" y="306"/>
                  </a:lnTo>
                  <a:lnTo>
                    <a:pt x="219" y="306"/>
                  </a:lnTo>
                  <a:lnTo>
                    <a:pt x="215" y="307"/>
                  </a:lnTo>
                  <a:lnTo>
                    <a:pt x="211" y="308"/>
                  </a:lnTo>
                  <a:lnTo>
                    <a:pt x="207" y="308"/>
                  </a:lnTo>
                  <a:lnTo>
                    <a:pt x="204" y="309"/>
                  </a:lnTo>
                  <a:lnTo>
                    <a:pt x="201" y="310"/>
                  </a:lnTo>
                  <a:lnTo>
                    <a:pt x="199" y="312"/>
                  </a:lnTo>
                  <a:lnTo>
                    <a:pt x="195" y="313"/>
                  </a:lnTo>
                  <a:lnTo>
                    <a:pt x="192" y="314"/>
                  </a:lnTo>
                  <a:lnTo>
                    <a:pt x="190" y="315"/>
                  </a:lnTo>
                  <a:lnTo>
                    <a:pt x="184" y="317"/>
                  </a:lnTo>
                  <a:lnTo>
                    <a:pt x="178" y="319"/>
                  </a:lnTo>
                  <a:lnTo>
                    <a:pt x="174" y="321"/>
                  </a:lnTo>
                  <a:lnTo>
                    <a:pt x="171" y="323"/>
                  </a:lnTo>
                  <a:lnTo>
                    <a:pt x="166" y="324"/>
                  </a:lnTo>
                  <a:lnTo>
                    <a:pt x="163" y="326"/>
                  </a:lnTo>
                  <a:lnTo>
                    <a:pt x="159" y="328"/>
                  </a:lnTo>
                  <a:lnTo>
                    <a:pt x="157" y="331"/>
                  </a:lnTo>
                  <a:lnTo>
                    <a:pt x="154" y="333"/>
                  </a:lnTo>
                  <a:lnTo>
                    <a:pt x="151" y="335"/>
                  </a:lnTo>
                  <a:lnTo>
                    <a:pt x="148" y="336"/>
                  </a:lnTo>
                  <a:lnTo>
                    <a:pt x="148" y="337"/>
                  </a:lnTo>
                  <a:lnTo>
                    <a:pt x="148" y="337"/>
                  </a:lnTo>
                  <a:close/>
                </a:path>
              </a:pathLst>
            </a:custGeom>
            <a:solidFill>
              <a:srgbClr val="96AB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5"/>
            <p:cNvSpPr>
              <a:spLocks/>
            </p:cNvSpPr>
            <p:nvPr/>
          </p:nvSpPr>
          <p:spPr bwMode="auto">
            <a:xfrm>
              <a:off x="7694613" y="2590800"/>
              <a:ext cx="657225" cy="1227138"/>
            </a:xfrm>
            <a:custGeom>
              <a:avLst/>
              <a:gdLst>
                <a:gd name="T0" fmla="*/ 75 w 414"/>
                <a:gd name="T1" fmla="*/ 724 h 773"/>
                <a:gd name="T2" fmla="*/ 246 w 414"/>
                <a:gd name="T3" fmla="*/ 651 h 773"/>
                <a:gd name="T4" fmla="*/ 347 w 414"/>
                <a:gd name="T5" fmla="*/ 500 h 773"/>
                <a:gd name="T6" fmla="*/ 365 w 414"/>
                <a:gd name="T7" fmla="*/ 338 h 773"/>
                <a:gd name="T8" fmla="*/ 291 w 414"/>
                <a:gd name="T9" fmla="*/ 167 h 773"/>
                <a:gd name="T10" fmla="*/ 152 w 414"/>
                <a:gd name="T11" fmla="*/ 69 h 773"/>
                <a:gd name="T12" fmla="*/ 0 w 414"/>
                <a:gd name="T13" fmla="*/ 49 h 773"/>
                <a:gd name="T14" fmla="*/ 34 w 414"/>
                <a:gd name="T15" fmla="*/ 107 h 773"/>
                <a:gd name="T16" fmla="*/ 52 w 414"/>
                <a:gd name="T17" fmla="*/ 108 h 773"/>
                <a:gd name="T18" fmla="*/ 65 w 414"/>
                <a:gd name="T19" fmla="*/ 109 h 773"/>
                <a:gd name="T20" fmla="*/ 79 w 414"/>
                <a:gd name="T21" fmla="*/ 113 h 773"/>
                <a:gd name="T22" fmla="*/ 93 w 414"/>
                <a:gd name="T23" fmla="*/ 116 h 773"/>
                <a:gd name="T24" fmla="*/ 108 w 414"/>
                <a:gd name="T25" fmla="*/ 119 h 773"/>
                <a:gd name="T26" fmla="*/ 123 w 414"/>
                <a:gd name="T27" fmla="*/ 125 h 773"/>
                <a:gd name="T28" fmla="*/ 140 w 414"/>
                <a:gd name="T29" fmla="*/ 131 h 773"/>
                <a:gd name="T30" fmla="*/ 156 w 414"/>
                <a:gd name="T31" fmla="*/ 138 h 773"/>
                <a:gd name="T32" fmla="*/ 172 w 414"/>
                <a:gd name="T33" fmla="*/ 147 h 773"/>
                <a:gd name="T34" fmla="*/ 188 w 414"/>
                <a:gd name="T35" fmla="*/ 159 h 773"/>
                <a:gd name="T36" fmla="*/ 204 w 414"/>
                <a:gd name="T37" fmla="*/ 171 h 773"/>
                <a:gd name="T38" fmla="*/ 218 w 414"/>
                <a:gd name="T39" fmla="*/ 185 h 773"/>
                <a:gd name="T40" fmla="*/ 231 w 414"/>
                <a:gd name="T41" fmla="*/ 198 h 773"/>
                <a:gd name="T42" fmla="*/ 242 w 414"/>
                <a:gd name="T43" fmla="*/ 210 h 773"/>
                <a:gd name="T44" fmla="*/ 252 w 414"/>
                <a:gd name="T45" fmla="*/ 222 h 773"/>
                <a:gd name="T46" fmla="*/ 261 w 414"/>
                <a:gd name="T47" fmla="*/ 234 h 773"/>
                <a:gd name="T48" fmla="*/ 268 w 414"/>
                <a:gd name="T49" fmla="*/ 248 h 773"/>
                <a:gd name="T50" fmla="*/ 275 w 414"/>
                <a:gd name="T51" fmla="*/ 261 h 773"/>
                <a:gd name="T52" fmla="*/ 282 w 414"/>
                <a:gd name="T53" fmla="*/ 275 h 773"/>
                <a:gd name="T54" fmla="*/ 287 w 414"/>
                <a:gd name="T55" fmla="*/ 288 h 773"/>
                <a:gd name="T56" fmla="*/ 292 w 414"/>
                <a:gd name="T57" fmla="*/ 301 h 773"/>
                <a:gd name="T58" fmla="*/ 295 w 414"/>
                <a:gd name="T59" fmla="*/ 314 h 773"/>
                <a:gd name="T60" fmla="*/ 298 w 414"/>
                <a:gd name="T61" fmla="*/ 327 h 773"/>
                <a:gd name="T62" fmla="*/ 301 w 414"/>
                <a:gd name="T63" fmla="*/ 340 h 773"/>
                <a:gd name="T64" fmla="*/ 303 w 414"/>
                <a:gd name="T65" fmla="*/ 352 h 773"/>
                <a:gd name="T66" fmla="*/ 304 w 414"/>
                <a:gd name="T67" fmla="*/ 364 h 773"/>
                <a:gd name="T68" fmla="*/ 306 w 414"/>
                <a:gd name="T69" fmla="*/ 383 h 773"/>
                <a:gd name="T70" fmla="*/ 306 w 414"/>
                <a:gd name="T71" fmla="*/ 395 h 773"/>
                <a:gd name="T72" fmla="*/ 305 w 414"/>
                <a:gd name="T73" fmla="*/ 412 h 773"/>
                <a:gd name="T74" fmla="*/ 301 w 414"/>
                <a:gd name="T75" fmla="*/ 431 h 773"/>
                <a:gd name="T76" fmla="*/ 299 w 414"/>
                <a:gd name="T77" fmla="*/ 443 h 773"/>
                <a:gd name="T78" fmla="*/ 295 w 414"/>
                <a:gd name="T79" fmla="*/ 457 h 773"/>
                <a:gd name="T80" fmla="*/ 292 w 414"/>
                <a:gd name="T81" fmla="*/ 471 h 773"/>
                <a:gd name="T82" fmla="*/ 286 w 414"/>
                <a:gd name="T83" fmla="*/ 484 h 773"/>
                <a:gd name="T84" fmla="*/ 281 w 414"/>
                <a:gd name="T85" fmla="*/ 500 h 773"/>
                <a:gd name="T86" fmla="*/ 274 w 414"/>
                <a:gd name="T87" fmla="*/ 516 h 773"/>
                <a:gd name="T88" fmla="*/ 266 w 414"/>
                <a:gd name="T89" fmla="*/ 530 h 773"/>
                <a:gd name="T90" fmla="*/ 257 w 414"/>
                <a:gd name="T91" fmla="*/ 545 h 773"/>
                <a:gd name="T92" fmla="*/ 246 w 414"/>
                <a:gd name="T93" fmla="*/ 559 h 773"/>
                <a:gd name="T94" fmla="*/ 235 w 414"/>
                <a:gd name="T95" fmla="*/ 574 h 773"/>
                <a:gd name="T96" fmla="*/ 224 w 414"/>
                <a:gd name="T97" fmla="*/ 584 h 773"/>
                <a:gd name="T98" fmla="*/ 215 w 414"/>
                <a:gd name="T99" fmla="*/ 592 h 773"/>
                <a:gd name="T100" fmla="*/ 200 w 414"/>
                <a:gd name="T101" fmla="*/ 604 h 773"/>
                <a:gd name="T102" fmla="*/ 180 w 414"/>
                <a:gd name="T103" fmla="*/ 618 h 773"/>
                <a:gd name="T104" fmla="*/ 165 w 414"/>
                <a:gd name="T105" fmla="*/ 628 h 773"/>
                <a:gd name="T106" fmla="*/ 151 w 414"/>
                <a:gd name="T107" fmla="*/ 635 h 773"/>
                <a:gd name="T108" fmla="*/ 134 w 414"/>
                <a:gd name="T109" fmla="*/ 643 h 773"/>
                <a:gd name="T110" fmla="*/ 118 w 414"/>
                <a:gd name="T111" fmla="*/ 649 h 773"/>
                <a:gd name="T112" fmla="*/ 98 w 414"/>
                <a:gd name="T113" fmla="*/ 654 h 773"/>
                <a:gd name="T114" fmla="*/ 78 w 414"/>
                <a:gd name="T115" fmla="*/ 660 h 773"/>
                <a:gd name="T116" fmla="*/ 54 w 414"/>
                <a:gd name="T117" fmla="*/ 663 h 773"/>
                <a:gd name="T118" fmla="*/ 31 w 414"/>
                <a:gd name="T119" fmla="*/ 665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14" h="773">
                  <a:moveTo>
                    <a:pt x="25" y="666"/>
                  </a:moveTo>
                  <a:lnTo>
                    <a:pt x="27" y="773"/>
                  </a:lnTo>
                  <a:lnTo>
                    <a:pt x="55" y="770"/>
                  </a:lnTo>
                  <a:lnTo>
                    <a:pt x="75" y="724"/>
                  </a:lnTo>
                  <a:lnTo>
                    <a:pt x="148" y="704"/>
                  </a:lnTo>
                  <a:lnTo>
                    <a:pt x="209" y="729"/>
                  </a:lnTo>
                  <a:lnTo>
                    <a:pt x="239" y="710"/>
                  </a:lnTo>
                  <a:lnTo>
                    <a:pt x="246" y="651"/>
                  </a:lnTo>
                  <a:lnTo>
                    <a:pt x="291" y="606"/>
                  </a:lnTo>
                  <a:lnTo>
                    <a:pt x="348" y="604"/>
                  </a:lnTo>
                  <a:lnTo>
                    <a:pt x="373" y="565"/>
                  </a:lnTo>
                  <a:lnTo>
                    <a:pt x="347" y="500"/>
                  </a:lnTo>
                  <a:lnTo>
                    <a:pt x="367" y="438"/>
                  </a:lnTo>
                  <a:lnTo>
                    <a:pt x="411" y="406"/>
                  </a:lnTo>
                  <a:lnTo>
                    <a:pt x="414" y="363"/>
                  </a:lnTo>
                  <a:lnTo>
                    <a:pt x="365" y="338"/>
                  </a:lnTo>
                  <a:lnTo>
                    <a:pt x="344" y="267"/>
                  </a:lnTo>
                  <a:lnTo>
                    <a:pt x="369" y="202"/>
                  </a:lnTo>
                  <a:lnTo>
                    <a:pt x="353" y="176"/>
                  </a:lnTo>
                  <a:lnTo>
                    <a:pt x="291" y="167"/>
                  </a:lnTo>
                  <a:lnTo>
                    <a:pt x="249" y="128"/>
                  </a:lnTo>
                  <a:lnTo>
                    <a:pt x="246" y="65"/>
                  </a:lnTo>
                  <a:lnTo>
                    <a:pt x="212" y="44"/>
                  </a:lnTo>
                  <a:lnTo>
                    <a:pt x="152" y="69"/>
                  </a:lnTo>
                  <a:lnTo>
                    <a:pt x="78" y="48"/>
                  </a:lnTo>
                  <a:lnTo>
                    <a:pt x="70" y="1"/>
                  </a:lnTo>
                  <a:lnTo>
                    <a:pt x="24" y="0"/>
                  </a:lnTo>
                  <a:lnTo>
                    <a:pt x="0" y="49"/>
                  </a:lnTo>
                  <a:lnTo>
                    <a:pt x="27" y="107"/>
                  </a:lnTo>
                  <a:lnTo>
                    <a:pt x="28" y="107"/>
                  </a:lnTo>
                  <a:lnTo>
                    <a:pt x="32" y="107"/>
                  </a:lnTo>
                  <a:lnTo>
                    <a:pt x="34" y="107"/>
                  </a:lnTo>
                  <a:lnTo>
                    <a:pt x="38" y="107"/>
                  </a:lnTo>
                  <a:lnTo>
                    <a:pt x="42" y="107"/>
                  </a:lnTo>
                  <a:lnTo>
                    <a:pt x="46" y="108"/>
                  </a:lnTo>
                  <a:lnTo>
                    <a:pt x="52" y="108"/>
                  </a:lnTo>
                  <a:lnTo>
                    <a:pt x="56" y="108"/>
                  </a:lnTo>
                  <a:lnTo>
                    <a:pt x="60" y="108"/>
                  </a:lnTo>
                  <a:lnTo>
                    <a:pt x="63" y="109"/>
                  </a:lnTo>
                  <a:lnTo>
                    <a:pt x="65" y="109"/>
                  </a:lnTo>
                  <a:lnTo>
                    <a:pt x="69" y="111"/>
                  </a:lnTo>
                  <a:lnTo>
                    <a:pt x="72" y="111"/>
                  </a:lnTo>
                  <a:lnTo>
                    <a:pt x="75" y="112"/>
                  </a:lnTo>
                  <a:lnTo>
                    <a:pt x="79" y="113"/>
                  </a:lnTo>
                  <a:lnTo>
                    <a:pt x="82" y="114"/>
                  </a:lnTo>
                  <a:lnTo>
                    <a:pt x="85" y="114"/>
                  </a:lnTo>
                  <a:lnTo>
                    <a:pt x="89" y="115"/>
                  </a:lnTo>
                  <a:lnTo>
                    <a:pt x="93" y="116"/>
                  </a:lnTo>
                  <a:lnTo>
                    <a:pt x="96" y="117"/>
                  </a:lnTo>
                  <a:lnTo>
                    <a:pt x="100" y="117"/>
                  </a:lnTo>
                  <a:lnTo>
                    <a:pt x="104" y="118"/>
                  </a:lnTo>
                  <a:lnTo>
                    <a:pt x="108" y="119"/>
                  </a:lnTo>
                  <a:lnTo>
                    <a:pt x="112" y="121"/>
                  </a:lnTo>
                  <a:lnTo>
                    <a:pt x="115" y="122"/>
                  </a:lnTo>
                  <a:lnTo>
                    <a:pt x="120" y="124"/>
                  </a:lnTo>
                  <a:lnTo>
                    <a:pt x="123" y="125"/>
                  </a:lnTo>
                  <a:lnTo>
                    <a:pt x="128" y="127"/>
                  </a:lnTo>
                  <a:lnTo>
                    <a:pt x="131" y="128"/>
                  </a:lnTo>
                  <a:lnTo>
                    <a:pt x="136" y="129"/>
                  </a:lnTo>
                  <a:lnTo>
                    <a:pt x="140" y="131"/>
                  </a:lnTo>
                  <a:lnTo>
                    <a:pt x="143" y="133"/>
                  </a:lnTo>
                  <a:lnTo>
                    <a:pt x="148" y="135"/>
                  </a:lnTo>
                  <a:lnTo>
                    <a:pt x="152" y="136"/>
                  </a:lnTo>
                  <a:lnTo>
                    <a:pt x="156" y="138"/>
                  </a:lnTo>
                  <a:lnTo>
                    <a:pt x="161" y="142"/>
                  </a:lnTo>
                  <a:lnTo>
                    <a:pt x="165" y="143"/>
                  </a:lnTo>
                  <a:lnTo>
                    <a:pt x="169" y="145"/>
                  </a:lnTo>
                  <a:lnTo>
                    <a:pt x="172" y="147"/>
                  </a:lnTo>
                  <a:lnTo>
                    <a:pt x="177" y="151"/>
                  </a:lnTo>
                  <a:lnTo>
                    <a:pt x="180" y="152"/>
                  </a:lnTo>
                  <a:lnTo>
                    <a:pt x="185" y="155"/>
                  </a:lnTo>
                  <a:lnTo>
                    <a:pt x="188" y="159"/>
                  </a:lnTo>
                  <a:lnTo>
                    <a:pt x="193" y="162"/>
                  </a:lnTo>
                  <a:lnTo>
                    <a:pt x="196" y="164"/>
                  </a:lnTo>
                  <a:lnTo>
                    <a:pt x="200" y="167"/>
                  </a:lnTo>
                  <a:lnTo>
                    <a:pt x="204" y="171"/>
                  </a:lnTo>
                  <a:lnTo>
                    <a:pt x="207" y="174"/>
                  </a:lnTo>
                  <a:lnTo>
                    <a:pt x="210" y="177"/>
                  </a:lnTo>
                  <a:lnTo>
                    <a:pt x="215" y="181"/>
                  </a:lnTo>
                  <a:lnTo>
                    <a:pt x="218" y="185"/>
                  </a:lnTo>
                  <a:lnTo>
                    <a:pt x="223" y="189"/>
                  </a:lnTo>
                  <a:lnTo>
                    <a:pt x="225" y="192"/>
                  </a:lnTo>
                  <a:lnTo>
                    <a:pt x="228" y="194"/>
                  </a:lnTo>
                  <a:lnTo>
                    <a:pt x="231" y="198"/>
                  </a:lnTo>
                  <a:lnTo>
                    <a:pt x="234" y="200"/>
                  </a:lnTo>
                  <a:lnTo>
                    <a:pt x="237" y="203"/>
                  </a:lnTo>
                  <a:lnTo>
                    <a:pt x="239" y="207"/>
                  </a:lnTo>
                  <a:lnTo>
                    <a:pt x="242" y="210"/>
                  </a:lnTo>
                  <a:lnTo>
                    <a:pt x="245" y="212"/>
                  </a:lnTo>
                  <a:lnTo>
                    <a:pt x="247" y="215"/>
                  </a:lnTo>
                  <a:lnTo>
                    <a:pt x="249" y="219"/>
                  </a:lnTo>
                  <a:lnTo>
                    <a:pt x="252" y="222"/>
                  </a:lnTo>
                  <a:lnTo>
                    <a:pt x="254" y="225"/>
                  </a:lnTo>
                  <a:lnTo>
                    <a:pt x="256" y="229"/>
                  </a:lnTo>
                  <a:lnTo>
                    <a:pt x="258" y="231"/>
                  </a:lnTo>
                  <a:lnTo>
                    <a:pt x="261" y="234"/>
                  </a:lnTo>
                  <a:lnTo>
                    <a:pt x="263" y="238"/>
                  </a:lnTo>
                  <a:lnTo>
                    <a:pt x="265" y="241"/>
                  </a:lnTo>
                  <a:lnTo>
                    <a:pt x="267" y="244"/>
                  </a:lnTo>
                  <a:lnTo>
                    <a:pt x="268" y="248"/>
                  </a:lnTo>
                  <a:lnTo>
                    <a:pt x="271" y="251"/>
                  </a:lnTo>
                  <a:lnTo>
                    <a:pt x="273" y="255"/>
                  </a:lnTo>
                  <a:lnTo>
                    <a:pt x="274" y="258"/>
                  </a:lnTo>
                  <a:lnTo>
                    <a:pt x="275" y="261"/>
                  </a:lnTo>
                  <a:lnTo>
                    <a:pt x="277" y="265"/>
                  </a:lnTo>
                  <a:lnTo>
                    <a:pt x="279" y="268"/>
                  </a:lnTo>
                  <a:lnTo>
                    <a:pt x="281" y="271"/>
                  </a:lnTo>
                  <a:lnTo>
                    <a:pt x="282" y="275"/>
                  </a:lnTo>
                  <a:lnTo>
                    <a:pt x="284" y="278"/>
                  </a:lnTo>
                  <a:lnTo>
                    <a:pt x="284" y="281"/>
                  </a:lnTo>
                  <a:lnTo>
                    <a:pt x="286" y="285"/>
                  </a:lnTo>
                  <a:lnTo>
                    <a:pt x="287" y="288"/>
                  </a:lnTo>
                  <a:lnTo>
                    <a:pt x="289" y="291"/>
                  </a:lnTo>
                  <a:lnTo>
                    <a:pt x="290" y="295"/>
                  </a:lnTo>
                  <a:lnTo>
                    <a:pt x="291" y="298"/>
                  </a:lnTo>
                  <a:lnTo>
                    <a:pt x="292" y="301"/>
                  </a:lnTo>
                  <a:lnTo>
                    <a:pt x="293" y="305"/>
                  </a:lnTo>
                  <a:lnTo>
                    <a:pt x="293" y="308"/>
                  </a:lnTo>
                  <a:lnTo>
                    <a:pt x="294" y="311"/>
                  </a:lnTo>
                  <a:lnTo>
                    <a:pt x="295" y="314"/>
                  </a:lnTo>
                  <a:lnTo>
                    <a:pt x="296" y="318"/>
                  </a:lnTo>
                  <a:lnTo>
                    <a:pt x="298" y="321"/>
                  </a:lnTo>
                  <a:lnTo>
                    <a:pt x="298" y="324"/>
                  </a:lnTo>
                  <a:lnTo>
                    <a:pt x="298" y="327"/>
                  </a:lnTo>
                  <a:lnTo>
                    <a:pt x="299" y="330"/>
                  </a:lnTo>
                  <a:lnTo>
                    <a:pt x="300" y="334"/>
                  </a:lnTo>
                  <a:lnTo>
                    <a:pt x="300" y="337"/>
                  </a:lnTo>
                  <a:lnTo>
                    <a:pt x="301" y="340"/>
                  </a:lnTo>
                  <a:lnTo>
                    <a:pt x="302" y="344"/>
                  </a:lnTo>
                  <a:lnTo>
                    <a:pt x="302" y="346"/>
                  </a:lnTo>
                  <a:lnTo>
                    <a:pt x="302" y="349"/>
                  </a:lnTo>
                  <a:lnTo>
                    <a:pt x="303" y="352"/>
                  </a:lnTo>
                  <a:lnTo>
                    <a:pt x="303" y="355"/>
                  </a:lnTo>
                  <a:lnTo>
                    <a:pt x="303" y="358"/>
                  </a:lnTo>
                  <a:lnTo>
                    <a:pt x="304" y="361"/>
                  </a:lnTo>
                  <a:lnTo>
                    <a:pt x="304" y="364"/>
                  </a:lnTo>
                  <a:lnTo>
                    <a:pt x="305" y="367"/>
                  </a:lnTo>
                  <a:lnTo>
                    <a:pt x="305" y="372"/>
                  </a:lnTo>
                  <a:lnTo>
                    <a:pt x="306" y="378"/>
                  </a:lnTo>
                  <a:lnTo>
                    <a:pt x="306" y="383"/>
                  </a:lnTo>
                  <a:lnTo>
                    <a:pt x="306" y="388"/>
                  </a:lnTo>
                  <a:lnTo>
                    <a:pt x="306" y="391"/>
                  </a:lnTo>
                  <a:lnTo>
                    <a:pt x="306" y="393"/>
                  </a:lnTo>
                  <a:lnTo>
                    <a:pt x="306" y="395"/>
                  </a:lnTo>
                  <a:lnTo>
                    <a:pt x="306" y="400"/>
                  </a:lnTo>
                  <a:lnTo>
                    <a:pt x="306" y="403"/>
                  </a:lnTo>
                  <a:lnTo>
                    <a:pt x="305" y="407"/>
                  </a:lnTo>
                  <a:lnTo>
                    <a:pt x="305" y="412"/>
                  </a:lnTo>
                  <a:lnTo>
                    <a:pt x="304" y="418"/>
                  </a:lnTo>
                  <a:lnTo>
                    <a:pt x="303" y="422"/>
                  </a:lnTo>
                  <a:lnTo>
                    <a:pt x="302" y="428"/>
                  </a:lnTo>
                  <a:lnTo>
                    <a:pt x="301" y="431"/>
                  </a:lnTo>
                  <a:lnTo>
                    <a:pt x="301" y="434"/>
                  </a:lnTo>
                  <a:lnTo>
                    <a:pt x="300" y="438"/>
                  </a:lnTo>
                  <a:lnTo>
                    <a:pt x="300" y="440"/>
                  </a:lnTo>
                  <a:lnTo>
                    <a:pt x="299" y="443"/>
                  </a:lnTo>
                  <a:lnTo>
                    <a:pt x="299" y="447"/>
                  </a:lnTo>
                  <a:lnTo>
                    <a:pt x="298" y="450"/>
                  </a:lnTo>
                  <a:lnTo>
                    <a:pt x="298" y="453"/>
                  </a:lnTo>
                  <a:lnTo>
                    <a:pt x="295" y="457"/>
                  </a:lnTo>
                  <a:lnTo>
                    <a:pt x="295" y="461"/>
                  </a:lnTo>
                  <a:lnTo>
                    <a:pt x="294" y="464"/>
                  </a:lnTo>
                  <a:lnTo>
                    <a:pt x="294" y="468"/>
                  </a:lnTo>
                  <a:lnTo>
                    <a:pt x="292" y="471"/>
                  </a:lnTo>
                  <a:lnTo>
                    <a:pt x="291" y="474"/>
                  </a:lnTo>
                  <a:lnTo>
                    <a:pt x="290" y="478"/>
                  </a:lnTo>
                  <a:lnTo>
                    <a:pt x="289" y="482"/>
                  </a:lnTo>
                  <a:lnTo>
                    <a:pt x="286" y="484"/>
                  </a:lnTo>
                  <a:lnTo>
                    <a:pt x="286" y="489"/>
                  </a:lnTo>
                  <a:lnTo>
                    <a:pt x="284" y="492"/>
                  </a:lnTo>
                  <a:lnTo>
                    <a:pt x="283" y="497"/>
                  </a:lnTo>
                  <a:lnTo>
                    <a:pt x="281" y="500"/>
                  </a:lnTo>
                  <a:lnTo>
                    <a:pt x="280" y="505"/>
                  </a:lnTo>
                  <a:lnTo>
                    <a:pt x="277" y="507"/>
                  </a:lnTo>
                  <a:lnTo>
                    <a:pt x="276" y="511"/>
                  </a:lnTo>
                  <a:lnTo>
                    <a:pt x="274" y="516"/>
                  </a:lnTo>
                  <a:lnTo>
                    <a:pt x="273" y="519"/>
                  </a:lnTo>
                  <a:lnTo>
                    <a:pt x="271" y="522"/>
                  </a:lnTo>
                  <a:lnTo>
                    <a:pt x="268" y="527"/>
                  </a:lnTo>
                  <a:lnTo>
                    <a:pt x="266" y="530"/>
                  </a:lnTo>
                  <a:lnTo>
                    <a:pt x="264" y="534"/>
                  </a:lnTo>
                  <a:lnTo>
                    <a:pt x="262" y="538"/>
                  </a:lnTo>
                  <a:lnTo>
                    <a:pt x="260" y="541"/>
                  </a:lnTo>
                  <a:lnTo>
                    <a:pt x="257" y="545"/>
                  </a:lnTo>
                  <a:lnTo>
                    <a:pt x="254" y="549"/>
                  </a:lnTo>
                  <a:lnTo>
                    <a:pt x="252" y="553"/>
                  </a:lnTo>
                  <a:lnTo>
                    <a:pt x="249" y="556"/>
                  </a:lnTo>
                  <a:lnTo>
                    <a:pt x="246" y="559"/>
                  </a:lnTo>
                  <a:lnTo>
                    <a:pt x="244" y="564"/>
                  </a:lnTo>
                  <a:lnTo>
                    <a:pt x="241" y="566"/>
                  </a:lnTo>
                  <a:lnTo>
                    <a:pt x="238" y="570"/>
                  </a:lnTo>
                  <a:lnTo>
                    <a:pt x="235" y="574"/>
                  </a:lnTo>
                  <a:lnTo>
                    <a:pt x="232" y="576"/>
                  </a:lnTo>
                  <a:lnTo>
                    <a:pt x="228" y="579"/>
                  </a:lnTo>
                  <a:lnTo>
                    <a:pt x="225" y="584"/>
                  </a:lnTo>
                  <a:lnTo>
                    <a:pt x="224" y="584"/>
                  </a:lnTo>
                  <a:lnTo>
                    <a:pt x="222" y="586"/>
                  </a:lnTo>
                  <a:lnTo>
                    <a:pt x="219" y="588"/>
                  </a:lnTo>
                  <a:lnTo>
                    <a:pt x="218" y="589"/>
                  </a:lnTo>
                  <a:lnTo>
                    <a:pt x="215" y="592"/>
                  </a:lnTo>
                  <a:lnTo>
                    <a:pt x="213" y="595"/>
                  </a:lnTo>
                  <a:lnTo>
                    <a:pt x="208" y="597"/>
                  </a:lnTo>
                  <a:lnTo>
                    <a:pt x="205" y="601"/>
                  </a:lnTo>
                  <a:lnTo>
                    <a:pt x="200" y="604"/>
                  </a:lnTo>
                  <a:lnTo>
                    <a:pt x="197" y="608"/>
                  </a:lnTo>
                  <a:lnTo>
                    <a:pt x="191" y="611"/>
                  </a:lnTo>
                  <a:lnTo>
                    <a:pt x="186" y="615"/>
                  </a:lnTo>
                  <a:lnTo>
                    <a:pt x="180" y="618"/>
                  </a:lnTo>
                  <a:lnTo>
                    <a:pt x="175" y="623"/>
                  </a:lnTo>
                  <a:lnTo>
                    <a:pt x="171" y="624"/>
                  </a:lnTo>
                  <a:lnTo>
                    <a:pt x="168" y="626"/>
                  </a:lnTo>
                  <a:lnTo>
                    <a:pt x="165" y="628"/>
                  </a:lnTo>
                  <a:lnTo>
                    <a:pt x="162" y="631"/>
                  </a:lnTo>
                  <a:lnTo>
                    <a:pt x="158" y="632"/>
                  </a:lnTo>
                  <a:lnTo>
                    <a:pt x="155" y="633"/>
                  </a:lnTo>
                  <a:lnTo>
                    <a:pt x="151" y="635"/>
                  </a:lnTo>
                  <a:lnTo>
                    <a:pt x="147" y="637"/>
                  </a:lnTo>
                  <a:lnTo>
                    <a:pt x="142" y="640"/>
                  </a:lnTo>
                  <a:lnTo>
                    <a:pt x="139" y="641"/>
                  </a:lnTo>
                  <a:lnTo>
                    <a:pt x="134" y="643"/>
                  </a:lnTo>
                  <a:lnTo>
                    <a:pt x="130" y="644"/>
                  </a:lnTo>
                  <a:lnTo>
                    <a:pt x="126" y="645"/>
                  </a:lnTo>
                  <a:lnTo>
                    <a:pt x="121" y="647"/>
                  </a:lnTo>
                  <a:lnTo>
                    <a:pt x="118" y="649"/>
                  </a:lnTo>
                  <a:lnTo>
                    <a:pt x="113" y="651"/>
                  </a:lnTo>
                  <a:lnTo>
                    <a:pt x="108" y="652"/>
                  </a:lnTo>
                  <a:lnTo>
                    <a:pt x="103" y="654"/>
                  </a:lnTo>
                  <a:lnTo>
                    <a:pt x="98" y="654"/>
                  </a:lnTo>
                  <a:lnTo>
                    <a:pt x="93" y="656"/>
                  </a:lnTo>
                  <a:lnTo>
                    <a:pt x="88" y="658"/>
                  </a:lnTo>
                  <a:lnTo>
                    <a:pt x="83" y="659"/>
                  </a:lnTo>
                  <a:lnTo>
                    <a:pt x="78" y="660"/>
                  </a:lnTo>
                  <a:lnTo>
                    <a:pt x="72" y="661"/>
                  </a:lnTo>
                  <a:lnTo>
                    <a:pt x="66" y="661"/>
                  </a:lnTo>
                  <a:lnTo>
                    <a:pt x="61" y="662"/>
                  </a:lnTo>
                  <a:lnTo>
                    <a:pt x="54" y="663"/>
                  </a:lnTo>
                  <a:lnTo>
                    <a:pt x="50" y="664"/>
                  </a:lnTo>
                  <a:lnTo>
                    <a:pt x="43" y="664"/>
                  </a:lnTo>
                  <a:lnTo>
                    <a:pt x="37" y="665"/>
                  </a:lnTo>
                  <a:lnTo>
                    <a:pt x="31" y="665"/>
                  </a:lnTo>
                  <a:lnTo>
                    <a:pt x="25" y="666"/>
                  </a:lnTo>
                  <a:lnTo>
                    <a:pt x="25" y="666"/>
                  </a:lnTo>
                  <a:close/>
                </a:path>
              </a:pathLst>
            </a:custGeom>
            <a:solidFill>
              <a:srgbClr val="CCCC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6"/>
            <p:cNvSpPr>
              <a:spLocks/>
            </p:cNvSpPr>
            <p:nvPr/>
          </p:nvSpPr>
          <p:spPr bwMode="auto">
            <a:xfrm>
              <a:off x="7129463" y="2590800"/>
              <a:ext cx="655638" cy="1230313"/>
            </a:xfrm>
            <a:custGeom>
              <a:avLst/>
              <a:gdLst>
                <a:gd name="T0" fmla="*/ 265 w 413"/>
                <a:gd name="T1" fmla="*/ 68 h 775"/>
                <a:gd name="T2" fmla="*/ 73 w 413"/>
                <a:gd name="T3" fmla="*/ 155 h 775"/>
                <a:gd name="T4" fmla="*/ 1 w 413"/>
                <a:gd name="T5" fmla="*/ 347 h 775"/>
                <a:gd name="T6" fmla="*/ 0 w 413"/>
                <a:gd name="T7" fmla="*/ 372 h 775"/>
                <a:gd name="T8" fmla="*/ 0 w 413"/>
                <a:gd name="T9" fmla="*/ 396 h 775"/>
                <a:gd name="T10" fmla="*/ 0 w 413"/>
                <a:gd name="T11" fmla="*/ 421 h 775"/>
                <a:gd name="T12" fmla="*/ 123 w 413"/>
                <a:gd name="T13" fmla="*/ 605 h 775"/>
                <a:gd name="T14" fmla="*/ 336 w 413"/>
                <a:gd name="T15" fmla="*/ 724 h 775"/>
                <a:gd name="T16" fmla="*/ 385 w 413"/>
                <a:gd name="T17" fmla="*/ 666 h 775"/>
                <a:gd name="T18" fmla="*/ 365 w 413"/>
                <a:gd name="T19" fmla="*/ 665 h 775"/>
                <a:gd name="T20" fmla="*/ 345 w 413"/>
                <a:gd name="T21" fmla="*/ 662 h 775"/>
                <a:gd name="T22" fmla="*/ 330 w 413"/>
                <a:gd name="T23" fmla="*/ 659 h 775"/>
                <a:gd name="T24" fmla="*/ 311 w 413"/>
                <a:gd name="T25" fmla="*/ 654 h 775"/>
                <a:gd name="T26" fmla="*/ 292 w 413"/>
                <a:gd name="T27" fmla="*/ 649 h 775"/>
                <a:gd name="T28" fmla="*/ 270 w 413"/>
                <a:gd name="T29" fmla="*/ 641 h 775"/>
                <a:gd name="T30" fmla="*/ 250 w 413"/>
                <a:gd name="T31" fmla="*/ 631 h 775"/>
                <a:gd name="T32" fmla="*/ 229 w 413"/>
                <a:gd name="T33" fmla="*/ 618 h 775"/>
                <a:gd name="T34" fmla="*/ 210 w 413"/>
                <a:gd name="T35" fmla="*/ 604 h 775"/>
                <a:gd name="T36" fmla="*/ 192 w 413"/>
                <a:gd name="T37" fmla="*/ 586 h 775"/>
                <a:gd name="T38" fmla="*/ 177 w 413"/>
                <a:gd name="T39" fmla="*/ 572 h 775"/>
                <a:gd name="T40" fmla="*/ 163 w 413"/>
                <a:gd name="T41" fmla="*/ 556 h 775"/>
                <a:gd name="T42" fmla="*/ 152 w 413"/>
                <a:gd name="T43" fmla="*/ 540 h 775"/>
                <a:gd name="T44" fmla="*/ 141 w 413"/>
                <a:gd name="T45" fmla="*/ 524 h 775"/>
                <a:gd name="T46" fmla="*/ 133 w 413"/>
                <a:gd name="T47" fmla="*/ 507 h 775"/>
                <a:gd name="T48" fmla="*/ 126 w 413"/>
                <a:gd name="T49" fmla="*/ 490 h 775"/>
                <a:gd name="T50" fmla="*/ 121 w 413"/>
                <a:gd name="T51" fmla="*/ 473 h 775"/>
                <a:gd name="T52" fmla="*/ 116 w 413"/>
                <a:gd name="T53" fmla="*/ 457 h 775"/>
                <a:gd name="T54" fmla="*/ 112 w 413"/>
                <a:gd name="T55" fmla="*/ 441 h 775"/>
                <a:gd name="T56" fmla="*/ 110 w 413"/>
                <a:gd name="T57" fmla="*/ 425 h 775"/>
                <a:gd name="T58" fmla="*/ 107 w 413"/>
                <a:gd name="T59" fmla="*/ 404 h 775"/>
                <a:gd name="T60" fmla="*/ 106 w 413"/>
                <a:gd name="T61" fmla="*/ 381 h 775"/>
                <a:gd name="T62" fmla="*/ 106 w 413"/>
                <a:gd name="T63" fmla="*/ 364 h 775"/>
                <a:gd name="T64" fmla="*/ 110 w 413"/>
                <a:gd name="T65" fmla="*/ 340 h 775"/>
                <a:gd name="T66" fmla="*/ 113 w 413"/>
                <a:gd name="T67" fmla="*/ 324 h 775"/>
                <a:gd name="T68" fmla="*/ 117 w 413"/>
                <a:gd name="T69" fmla="*/ 308 h 775"/>
                <a:gd name="T70" fmla="*/ 123 w 413"/>
                <a:gd name="T71" fmla="*/ 290 h 775"/>
                <a:gd name="T72" fmla="*/ 130 w 413"/>
                <a:gd name="T73" fmla="*/ 270 h 775"/>
                <a:gd name="T74" fmla="*/ 139 w 413"/>
                <a:gd name="T75" fmla="*/ 252 h 775"/>
                <a:gd name="T76" fmla="*/ 150 w 413"/>
                <a:gd name="T77" fmla="*/ 233 h 775"/>
                <a:gd name="T78" fmla="*/ 162 w 413"/>
                <a:gd name="T79" fmla="*/ 217 h 775"/>
                <a:gd name="T80" fmla="*/ 178 w 413"/>
                <a:gd name="T81" fmla="*/ 200 h 775"/>
                <a:gd name="T82" fmla="*/ 191 w 413"/>
                <a:gd name="T83" fmla="*/ 188 h 775"/>
                <a:gd name="T84" fmla="*/ 203 w 413"/>
                <a:gd name="T85" fmla="*/ 174 h 775"/>
                <a:gd name="T86" fmla="*/ 226 w 413"/>
                <a:gd name="T87" fmla="*/ 157 h 775"/>
                <a:gd name="T88" fmla="*/ 240 w 413"/>
                <a:gd name="T89" fmla="*/ 148 h 775"/>
                <a:gd name="T90" fmla="*/ 257 w 413"/>
                <a:gd name="T91" fmla="*/ 138 h 775"/>
                <a:gd name="T92" fmla="*/ 277 w 413"/>
                <a:gd name="T93" fmla="*/ 128 h 775"/>
                <a:gd name="T94" fmla="*/ 299 w 413"/>
                <a:gd name="T95" fmla="*/ 122 h 775"/>
                <a:gd name="T96" fmla="*/ 324 w 413"/>
                <a:gd name="T97" fmla="*/ 114 h 775"/>
                <a:gd name="T98" fmla="*/ 352 w 413"/>
                <a:gd name="T99" fmla="*/ 109 h 775"/>
                <a:gd name="T100" fmla="*/ 381 w 413"/>
                <a:gd name="T101" fmla="*/ 107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13" h="775">
                  <a:moveTo>
                    <a:pt x="388" y="107"/>
                  </a:moveTo>
                  <a:lnTo>
                    <a:pt x="387" y="0"/>
                  </a:lnTo>
                  <a:lnTo>
                    <a:pt x="351" y="0"/>
                  </a:lnTo>
                  <a:lnTo>
                    <a:pt x="337" y="48"/>
                  </a:lnTo>
                  <a:lnTo>
                    <a:pt x="265" y="68"/>
                  </a:lnTo>
                  <a:lnTo>
                    <a:pt x="217" y="35"/>
                  </a:lnTo>
                  <a:lnTo>
                    <a:pt x="164" y="67"/>
                  </a:lnTo>
                  <a:lnTo>
                    <a:pt x="167" y="122"/>
                  </a:lnTo>
                  <a:lnTo>
                    <a:pt x="127" y="164"/>
                  </a:lnTo>
                  <a:lnTo>
                    <a:pt x="73" y="155"/>
                  </a:lnTo>
                  <a:lnTo>
                    <a:pt x="37" y="215"/>
                  </a:lnTo>
                  <a:lnTo>
                    <a:pt x="68" y="260"/>
                  </a:lnTo>
                  <a:lnTo>
                    <a:pt x="47" y="336"/>
                  </a:lnTo>
                  <a:lnTo>
                    <a:pt x="1" y="344"/>
                  </a:lnTo>
                  <a:lnTo>
                    <a:pt x="1" y="347"/>
                  </a:lnTo>
                  <a:lnTo>
                    <a:pt x="0" y="353"/>
                  </a:lnTo>
                  <a:lnTo>
                    <a:pt x="0" y="357"/>
                  </a:lnTo>
                  <a:lnTo>
                    <a:pt x="0" y="362"/>
                  </a:lnTo>
                  <a:lnTo>
                    <a:pt x="0" y="367"/>
                  </a:lnTo>
                  <a:lnTo>
                    <a:pt x="0" y="372"/>
                  </a:lnTo>
                  <a:lnTo>
                    <a:pt x="0" y="376"/>
                  </a:lnTo>
                  <a:lnTo>
                    <a:pt x="0" y="382"/>
                  </a:lnTo>
                  <a:lnTo>
                    <a:pt x="0" y="386"/>
                  </a:lnTo>
                  <a:lnTo>
                    <a:pt x="0" y="392"/>
                  </a:lnTo>
                  <a:lnTo>
                    <a:pt x="0" y="396"/>
                  </a:lnTo>
                  <a:lnTo>
                    <a:pt x="0" y="401"/>
                  </a:lnTo>
                  <a:lnTo>
                    <a:pt x="0" y="405"/>
                  </a:lnTo>
                  <a:lnTo>
                    <a:pt x="0" y="411"/>
                  </a:lnTo>
                  <a:lnTo>
                    <a:pt x="0" y="415"/>
                  </a:lnTo>
                  <a:lnTo>
                    <a:pt x="0" y="421"/>
                  </a:lnTo>
                  <a:lnTo>
                    <a:pt x="48" y="434"/>
                  </a:lnTo>
                  <a:lnTo>
                    <a:pt x="68" y="507"/>
                  </a:lnTo>
                  <a:lnTo>
                    <a:pt x="40" y="563"/>
                  </a:lnTo>
                  <a:lnTo>
                    <a:pt x="56" y="593"/>
                  </a:lnTo>
                  <a:lnTo>
                    <a:pt x="123" y="605"/>
                  </a:lnTo>
                  <a:lnTo>
                    <a:pt x="163" y="644"/>
                  </a:lnTo>
                  <a:lnTo>
                    <a:pt x="169" y="709"/>
                  </a:lnTo>
                  <a:lnTo>
                    <a:pt x="201" y="729"/>
                  </a:lnTo>
                  <a:lnTo>
                    <a:pt x="260" y="703"/>
                  </a:lnTo>
                  <a:lnTo>
                    <a:pt x="336" y="724"/>
                  </a:lnTo>
                  <a:lnTo>
                    <a:pt x="366" y="775"/>
                  </a:lnTo>
                  <a:lnTo>
                    <a:pt x="389" y="773"/>
                  </a:lnTo>
                  <a:lnTo>
                    <a:pt x="413" y="723"/>
                  </a:lnTo>
                  <a:lnTo>
                    <a:pt x="387" y="666"/>
                  </a:lnTo>
                  <a:lnTo>
                    <a:pt x="385" y="666"/>
                  </a:lnTo>
                  <a:lnTo>
                    <a:pt x="381" y="666"/>
                  </a:lnTo>
                  <a:lnTo>
                    <a:pt x="377" y="666"/>
                  </a:lnTo>
                  <a:lnTo>
                    <a:pt x="374" y="666"/>
                  </a:lnTo>
                  <a:lnTo>
                    <a:pt x="370" y="665"/>
                  </a:lnTo>
                  <a:lnTo>
                    <a:pt x="365" y="665"/>
                  </a:lnTo>
                  <a:lnTo>
                    <a:pt x="361" y="664"/>
                  </a:lnTo>
                  <a:lnTo>
                    <a:pt x="355" y="663"/>
                  </a:lnTo>
                  <a:lnTo>
                    <a:pt x="352" y="663"/>
                  </a:lnTo>
                  <a:lnTo>
                    <a:pt x="349" y="662"/>
                  </a:lnTo>
                  <a:lnTo>
                    <a:pt x="345" y="662"/>
                  </a:lnTo>
                  <a:lnTo>
                    <a:pt x="343" y="662"/>
                  </a:lnTo>
                  <a:lnTo>
                    <a:pt x="340" y="661"/>
                  </a:lnTo>
                  <a:lnTo>
                    <a:pt x="336" y="660"/>
                  </a:lnTo>
                  <a:lnTo>
                    <a:pt x="332" y="660"/>
                  </a:lnTo>
                  <a:lnTo>
                    <a:pt x="330" y="659"/>
                  </a:lnTo>
                  <a:lnTo>
                    <a:pt x="325" y="658"/>
                  </a:lnTo>
                  <a:lnTo>
                    <a:pt x="322" y="658"/>
                  </a:lnTo>
                  <a:lnTo>
                    <a:pt x="318" y="656"/>
                  </a:lnTo>
                  <a:lnTo>
                    <a:pt x="315" y="655"/>
                  </a:lnTo>
                  <a:lnTo>
                    <a:pt x="311" y="654"/>
                  </a:lnTo>
                  <a:lnTo>
                    <a:pt x="307" y="653"/>
                  </a:lnTo>
                  <a:lnTo>
                    <a:pt x="303" y="652"/>
                  </a:lnTo>
                  <a:lnTo>
                    <a:pt x="299" y="651"/>
                  </a:lnTo>
                  <a:lnTo>
                    <a:pt x="295" y="650"/>
                  </a:lnTo>
                  <a:lnTo>
                    <a:pt x="292" y="649"/>
                  </a:lnTo>
                  <a:lnTo>
                    <a:pt x="287" y="646"/>
                  </a:lnTo>
                  <a:lnTo>
                    <a:pt x="284" y="645"/>
                  </a:lnTo>
                  <a:lnTo>
                    <a:pt x="279" y="643"/>
                  </a:lnTo>
                  <a:lnTo>
                    <a:pt x="275" y="642"/>
                  </a:lnTo>
                  <a:lnTo>
                    <a:pt x="270" y="641"/>
                  </a:lnTo>
                  <a:lnTo>
                    <a:pt x="267" y="639"/>
                  </a:lnTo>
                  <a:lnTo>
                    <a:pt x="263" y="636"/>
                  </a:lnTo>
                  <a:lnTo>
                    <a:pt x="258" y="634"/>
                  </a:lnTo>
                  <a:lnTo>
                    <a:pt x="254" y="632"/>
                  </a:lnTo>
                  <a:lnTo>
                    <a:pt x="250" y="631"/>
                  </a:lnTo>
                  <a:lnTo>
                    <a:pt x="246" y="628"/>
                  </a:lnTo>
                  <a:lnTo>
                    <a:pt x="241" y="626"/>
                  </a:lnTo>
                  <a:lnTo>
                    <a:pt x="238" y="623"/>
                  </a:lnTo>
                  <a:lnTo>
                    <a:pt x="234" y="621"/>
                  </a:lnTo>
                  <a:lnTo>
                    <a:pt x="229" y="618"/>
                  </a:lnTo>
                  <a:lnTo>
                    <a:pt x="226" y="615"/>
                  </a:lnTo>
                  <a:lnTo>
                    <a:pt x="221" y="613"/>
                  </a:lnTo>
                  <a:lnTo>
                    <a:pt x="218" y="610"/>
                  </a:lnTo>
                  <a:lnTo>
                    <a:pt x="213" y="607"/>
                  </a:lnTo>
                  <a:lnTo>
                    <a:pt x="210" y="604"/>
                  </a:lnTo>
                  <a:lnTo>
                    <a:pt x="206" y="601"/>
                  </a:lnTo>
                  <a:lnTo>
                    <a:pt x="203" y="597"/>
                  </a:lnTo>
                  <a:lnTo>
                    <a:pt x="199" y="594"/>
                  </a:lnTo>
                  <a:lnTo>
                    <a:pt x="196" y="591"/>
                  </a:lnTo>
                  <a:lnTo>
                    <a:pt x="192" y="586"/>
                  </a:lnTo>
                  <a:lnTo>
                    <a:pt x="189" y="584"/>
                  </a:lnTo>
                  <a:lnTo>
                    <a:pt x="186" y="580"/>
                  </a:lnTo>
                  <a:lnTo>
                    <a:pt x="183" y="577"/>
                  </a:lnTo>
                  <a:lnTo>
                    <a:pt x="180" y="574"/>
                  </a:lnTo>
                  <a:lnTo>
                    <a:pt x="177" y="572"/>
                  </a:lnTo>
                  <a:lnTo>
                    <a:pt x="173" y="568"/>
                  </a:lnTo>
                  <a:lnTo>
                    <a:pt x="171" y="565"/>
                  </a:lnTo>
                  <a:lnTo>
                    <a:pt x="169" y="563"/>
                  </a:lnTo>
                  <a:lnTo>
                    <a:pt x="167" y="559"/>
                  </a:lnTo>
                  <a:lnTo>
                    <a:pt x="163" y="556"/>
                  </a:lnTo>
                  <a:lnTo>
                    <a:pt x="161" y="553"/>
                  </a:lnTo>
                  <a:lnTo>
                    <a:pt x="159" y="550"/>
                  </a:lnTo>
                  <a:lnTo>
                    <a:pt x="157" y="547"/>
                  </a:lnTo>
                  <a:lnTo>
                    <a:pt x="154" y="544"/>
                  </a:lnTo>
                  <a:lnTo>
                    <a:pt x="152" y="540"/>
                  </a:lnTo>
                  <a:lnTo>
                    <a:pt x="150" y="537"/>
                  </a:lnTo>
                  <a:lnTo>
                    <a:pt x="149" y="534"/>
                  </a:lnTo>
                  <a:lnTo>
                    <a:pt x="145" y="530"/>
                  </a:lnTo>
                  <a:lnTo>
                    <a:pt x="143" y="527"/>
                  </a:lnTo>
                  <a:lnTo>
                    <a:pt x="141" y="524"/>
                  </a:lnTo>
                  <a:lnTo>
                    <a:pt x="140" y="520"/>
                  </a:lnTo>
                  <a:lnTo>
                    <a:pt x="139" y="517"/>
                  </a:lnTo>
                  <a:lnTo>
                    <a:pt x="136" y="514"/>
                  </a:lnTo>
                  <a:lnTo>
                    <a:pt x="135" y="510"/>
                  </a:lnTo>
                  <a:lnTo>
                    <a:pt x="133" y="507"/>
                  </a:lnTo>
                  <a:lnTo>
                    <a:pt x="132" y="503"/>
                  </a:lnTo>
                  <a:lnTo>
                    <a:pt x="130" y="500"/>
                  </a:lnTo>
                  <a:lnTo>
                    <a:pt x="129" y="497"/>
                  </a:lnTo>
                  <a:lnTo>
                    <a:pt x="127" y="493"/>
                  </a:lnTo>
                  <a:lnTo>
                    <a:pt x="126" y="490"/>
                  </a:lnTo>
                  <a:lnTo>
                    <a:pt x="125" y="487"/>
                  </a:lnTo>
                  <a:lnTo>
                    <a:pt x="124" y="483"/>
                  </a:lnTo>
                  <a:lnTo>
                    <a:pt x="123" y="481"/>
                  </a:lnTo>
                  <a:lnTo>
                    <a:pt x="122" y="477"/>
                  </a:lnTo>
                  <a:lnTo>
                    <a:pt x="121" y="473"/>
                  </a:lnTo>
                  <a:lnTo>
                    <a:pt x="120" y="470"/>
                  </a:lnTo>
                  <a:lnTo>
                    <a:pt x="119" y="467"/>
                  </a:lnTo>
                  <a:lnTo>
                    <a:pt x="117" y="463"/>
                  </a:lnTo>
                  <a:lnTo>
                    <a:pt x="117" y="460"/>
                  </a:lnTo>
                  <a:lnTo>
                    <a:pt x="116" y="457"/>
                  </a:lnTo>
                  <a:lnTo>
                    <a:pt x="115" y="453"/>
                  </a:lnTo>
                  <a:lnTo>
                    <a:pt x="114" y="450"/>
                  </a:lnTo>
                  <a:lnTo>
                    <a:pt x="114" y="448"/>
                  </a:lnTo>
                  <a:lnTo>
                    <a:pt x="113" y="444"/>
                  </a:lnTo>
                  <a:lnTo>
                    <a:pt x="112" y="441"/>
                  </a:lnTo>
                  <a:lnTo>
                    <a:pt x="112" y="438"/>
                  </a:lnTo>
                  <a:lnTo>
                    <a:pt x="111" y="434"/>
                  </a:lnTo>
                  <a:lnTo>
                    <a:pt x="111" y="431"/>
                  </a:lnTo>
                  <a:lnTo>
                    <a:pt x="111" y="429"/>
                  </a:lnTo>
                  <a:lnTo>
                    <a:pt x="110" y="425"/>
                  </a:lnTo>
                  <a:lnTo>
                    <a:pt x="109" y="422"/>
                  </a:lnTo>
                  <a:lnTo>
                    <a:pt x="109" y="419"/>
                  </a:lnTo>
                  <a:lnTo>
                    <a:pt x="109" y="415"/>
                  </a:lnTo>
                  <a:lnTo>
                    <a:pt x="107" y="410"/>
                  </a:lnTo>
                  <a:lnTo>
                    <a:pt x="107" y="404"/>
                  </a:lnTo>
                  <a:lnTo>
                    <a:pt x="106" y="399"/>
                  </a:lnTo>
                  <a:lnTo>
                    <a:pt x="106" y="393"/>
                  </a:lnTo>
                  <a:lnTo>
                    <a:pt x="106" y="388"/>
                  </a:lnTo>
                  <a:lnTo>
                    <a:pt x="106" y="384"/>
                  </a:lnTo>
                  <a:lnTo>
                    <a:pt x="106" y="381"/>
                  </a:lnTo>
                  <a:lnTo>
                    <a:pt x="106" y="378"/>
                  </a:lnTo>
                  <a:lnTo>
                    <a:pt x="106" y="375"/>
                  </a:lnTo>
                  <a:lnTo>
                    <a:pt x="106" y="372"/>
                  </a:lnTo>
                  <a:lnTo>
                    <a:pt x="106" y="368"/>
                  </a:lnTo>
                  <a:lnTo>
                    <a:pt x="106" y="364"/>
                  </a:lnTo>
                  <a:lnTo>
                    <a:pt x="107" y="359"/>
                  </a:lnTo>
                  <a:lnTo>
                    <a:pt x="109" y="355"/>
                  </a:lnTo>
                  <a:lnTo>
                    <a:pt x="109" y="348"/>
                  </a:lnTo>
                  <a:lnTo>
                    <a:pt x="110" y="344"/>
                  </a:lnTo>
                  <a:lnTo>
                    <a:pt x="110" y="340"/>
                  </a:lnTo>
                  <a:lnTo>
                    <a:pt x="111" y="337"/>
                  </a:lnTo>
                  <a:lnTo>
                    <a:pt x="111" y="334"/>
                  </a:lnTo>
                  <a:lnTo>
                    <a:pt x="112" y="332"/>
                  </a:lnTo>
                  <a:lnTo>
                    <a:pt x="112" y="327"/>
                  </a:lnTo>
                  <a:lnTo>
                    <a:pt x="113" y="324"/>
                  </a:lnTo>
                  <a:lnTo>
                    <a:pt x="114" y="321"/>
                  </a:lnTo>
                  <a:lnTo>
                    <a:pt x="115" y="318"/>
                  </a:lnTo>
                  <a:lnTo>
                    <a:pt x="115" y="314"/>
                  </a:lnTo>
                  <a:lnTo>
                    <a:pt x="116" y="311"/>
                  </a:lnTo>
                  <a:lnTo>
                    <a:pt x="117" y="308"/>
                  </a:lnTo>
                  <a:lnTo>
                    <a:pt x="119" y="305"/>
                  </a:lnTo>
                  <a:lnTo>
                    <a:pt x="120" y="300"/>
                  </a:lnTo>
                  <a:lnTo>
                    <a:pt x="121" y="297"/>
                  </a:lnTo>
                  <a:lnTo>
                    <a:pt x="122" y="292"/>
                  </a:lnTo>
                  <a:lnTo>
                    <a:pt x="123" y="290"/>
                  </a:lnTo>
                  <a:lnTo>
                    <a:pt x="124" y="286"/>
                  </a:lnTo>
                  <a:lnTo>
                    <a:pt x="125" y="282"/>
                  </a:lnTo>
                  <a:lnTo>
                    <a:pt x="127" y="278"/>
                  </a:lnTo>
                  <a:lnTo>
                    <a:pt x="129" y="275"/>
                  </a:lnTo>
                  <a:lnTo>
                    <a:pt x="130" y="270"/>
                  </a:lnTo>
                  <a:lnTo>
                    <a:pt x="132" y="267"/>
                  </a:lnTo>
                  <a:lnTo>
                    <a:pt x="133" y="263"/>
                  </a:lnTo>
                  <a:lnTo>
                    <a:pt x="135" y="260"/>
                  </a:lnTo>
                  <a:lnTo>
                    <a:pt x="136" y="256"/>
                  </a:lnTo>
                  <a:lnTo>
                    <a:pt x="139" y="252"/>
                  </a:lnTo>
                  <a:lnTo>
                    <a:pt x="141" y="249"/>
                  </a:lnTo>
                  <a:lnTo>
                    <a:pt x="143" y="246"/>
                  </a:lnTo>
                  <a:lnTo>
                    <a:pt x="145" y="241"/>
                  </a:lnTo>
                  <a:lnTo>
                    <a:pt x="148" y="238"/>
                  </a:lnTo>
                  <a:lnTo>
                    <a:pt x="150" y="233"/>
                  </a:lnTo>
                  <a:lnTo>
                    <a:pt x="152" y="231"/>
                  </a:lnTo>
                  <a:lnTo>
                    <a:pt x="154" y="227"/>
                  </a:lnTo>
                  <a:lnTo>
                    <a:pt x="157" y="223"/>
                  </a:lnTo>
                  <a:lnTo>
                    <a:pt x="160" y="220"/>
                  </a:lnTo>
                  <a:lnTo>
                    <a:pt x="162" y="217"/>
                  </a:lnTo>
                  <a:lnTo>
                    <a:pt x="165" y="212"/>
                  </a:lnTo>
                  <a:lnTo>
                    <a:pt x="168" y="210"/>
                  </a:lnTo>
                  <a:lnTo>
                    <a:pt x="171" y="207"/>
                  </a:lnTo>
                  <a:lnTo>
                    <a:pt x="174" y="203"/>
                  </a:lnTo>
                  <a:lnTo>
                    <a:pt x="178" y="200"/>
                  </a:lnTo>
                  <a:lnTo>
                    <a:pt x="181" y="196"/>
                  </a:lnTo>
                  <a:lnTo>
                    <a:pt x="184" y="193"/>
                  </a:lnTo>
                  <a:lnTo>
                    <a:pt x="188" y="191"/>
                  </a:lnTo>
                  <a:lnTo>
                    <a:pt x="189" y="190"/>
                  </a:lnTo>
                  <a:lnTo>
                    <a:pt x="191" y="188"/>
                  </a:lnTo>
                  <a:lnTo>
                    <a:pt x="192" y="185"/>
                  </a:lnTo>
                  <a:lnTo>
                    <a:pt x="195" y="183"/>
                  </a:lnTo>
                  <a:lnTo>
                    <a:pt x="197" y="180"/>
                  </a:lnTo>
                  <a:lnTo>
                    <a:pt x="200" y="177"/>
                  </a:lnTo>
                  <a:lnTo>
                    <a:pt x="203" y="174"/>
                  </a:lnTo>
                  <a:lnTo>
                    <a:pt x="207" y="172"/>
                  </a:lnTo>
                  <a:lnTo>
                    <a:pt x="211" y="167"/>
                  </a:lnTo>
                  <a:lnTo>
                    <a:pt x="216" y="164"/>
                  </a:lnTo>
                  <a:lnTo>
                    <a:pt x="220" y="161"/>
                  </a:lnTo>
                  <a:lnTo>
                    <a:pt x="226" y="157"/>
                  </a:lnTo>
                  <a:lnTo>
                    <a:pt x="228" y="155"/>
                  </a:lnTo>
                  <a:lnTo>
                    <a:pt x="231" y="153"/>
                  </a:lnTo>
                  <a:lnTo>
                    <a:pt x="235" y="152"/>
                  </a:lnTo>
                  <a:lnTo>
                    <a:pt x="238" y="151"/>
                  </a:lnTo>
                  <a:lnTo>
                    <a:pt x="240" y="148"/>
                  </a:lnTo>
                  <a:lnTo>
                    <a:pt x="244" y="146"/>
                  </a:lnTo>
                  <a:lnTo>
                    <a:pt x="247" y="144"/>
                  </a:lnTo>
                  <a:lnTo>
                    <a:pt x="250" y="142"/>
                  </a:lnTo>
                  <a:lnTo>
                    <a:pt x="254" y="141"/>
                  </a:lnTo>
                  <a:lnTo>
                    <a:pt x="257" y="138"/>
                  </a:lnTo>
                  <a:lnTo>
                    <a:pt x="262" y="136"/>
                  </a:lnTo>
                  <a:lnTo>
                    <a:pt x="265" y="135"/>
                  </a:lnTo>
                  <a:lnTo>
                    <a:pt x="269" y="133"/>
                  </a:lnTo>
                  <a:lnTo>
                    <a:pt x="273" y="131"/>
                  </a:lnTo>
                  <a:lnTo>
                    <a:pt x="277" y="128"/>
                  </a:lnTo>
                  <a:lnTo>
                    <a:pt x="282" y="127"/>
                  </a:lnTo>
                  <a:lnTo>
                    <a:pt x="285" y="126"/>
                  </a:lnTo>
                  <a:lnTo>
                    <a:pt x="291" y="124"/>
                  </a:lnTo>
                  <a:lnTo>
                    <a:pt x="295" y="123"/>
                  </a:lnTo>
                  <a:lnTo>
                    <a:pt x="299" y="122"/>
                  </a:lnTo>
                  <a:lnTo>
                    <a:pt x="304" y="119"/>
                  </a:lnTo>
                  <a:lnTo>
                    <a:pt x="308" y="118"/>
                  </a:lnTo>
                  <a:lnTo>
                    <a:pt x="314" y="117"/>
                  </a:lnTo>
                  <a:lnTo>
                    <a:pt x="318" y="116"/>
                  </a:lnTo>
                  <a:lnTo>
                    <a:pt x="324" y="114"/>
                  </a:lnTo>
                  <a:lnTo>
                    <a:pt x="330" y="113"/>
                  </a:lnTo>
                  <a:lnTo>
                    <a:pt x="334" y="112"/>
                  </a:lnTo>
                  <a:lnTo>
                    <a:pt x="341" y="112"/>
                  </a:lnTo>
                  <a:lnTo>
                    <a:pt x="345" y="109"/>
                  </a:lnTo>
                  <a:lnTo>
                    <a:pt x="352" y="109"/>
                  </a:lnTo>
                  <a:lnTo>
                    <a:pt x="356" y="108"/>
                  </a:lnTo>
                  <a:lnTo>
                    <a:pt x="363" y="108"/>
                  </a:lnTo>
                  <a:lnTo>
                    <a:pt x="369" y="107"/>
                  </a:lnTo>
                  <a:lnTo>
                    <a:pt x="374" y="107"/>
                  </a:lnTo>
                  <a:lnTo>
                    <a:pt x="381" y="107"/>
                  </a:lnTo>
                  <a:lnTo>
                    <a:pt x="388" y="107"/>
                  </a:lnTo>
                  <a:lnTo>
                    <a:pt x="388" y="107"/>
                  </a:lnTo>
                  <a:close/>
                </a:path>
              </a:pathLst>
            </a:custGeom>
            <a:solidFill>
              <a:srgbClr val="CCCC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7"/>
            <p:cNvSpPr>
              <a:spLocks/>
            </p:cNvSpPr>
            <p:nvPr/>
          </p:nvSpPr>
          <p:spPr bwMode="auto">
            <a:xfrm>
              <a:off x="6716713" y="2163763"/>
              <a:ext cx="1077913" cy="1082675"/>
            </a:xfrm>
            <a:custGeom>
              <a:avLst/>
              <a:gdLst>
                <a:gd name="T0" fmla="*/ 374 w 679"/>
                <a:gd name="T1" fmla="*/ 680 h 682"/>
                <a:gd name="T2" fmla="*/ 415 w 679"/>
                <a:gd name="T3" fmla="*/ 673 h 682"/>
                <a:gd name="T4" fmla="*/ 456 w 679"/>
                <a:gd name="T5" fmla="*/ 661 h 682"/>
                <a:gd name="T6" fmla="*/ 494 w 679"/>
                <a:gd name="T7" fmla="*/ 644 h 682"/>
                <a:gd name="T8" fmla="*/ 529 w 679"/>
                <a:gd name="T9" fmla="*/ 623 h 682"/>
                <a:gd name="T10" fmla="*/ 562 w 679"/>
                <a:gd name="T11" fmla="*/ 597 h 682"/>
                <a:gd name="T12" fmla="*/ 591 w 679"/>
                <a:gd name="T13" fmla="*/ 569 h 682"/>
                <a:gd name="T14" fmla="*/ 615 w 679"/>
                <a:gd name="T15" fmla="*/ 537 h 682"/>
                <a:gd name="T16" fmla="*/ 638 w 679"/>
                <a:gd name="T17" fmla="*/ 502 h 682"/>
                <a:gd name="T18" fmla="*/ 656 w 679"/>
                <a:gd name="T19" fmla="*/ 465 h 682"/>
                <a:gd name="T20" fmla="*/ 668 w 679"/>
                <a:gd name="T21" fmla="*/ 424 h 682"/>
                <a:gd name="T22" fmla="*/ 676 w 679"/>
                <a:gd name="T23" fmla="*/ 383 h 682"/>
                <a:gd name="T24" fmla="*/ 679 w 679"/>
                <a:gd name="T25" fmla="*/ 340 h 682"/>
                <a:gd name="T26" fmla="*/ 676 w 679"/>
                <a:gd name="T27" fmla="*/ 297 h 682"/>
                <a:gd name="T28" fmla="*/ 668 w 679"/>
                <a:gd name="T29" fmla="*/ 254 h 682"/>
                <a:gd name="T30" fmla="*/ 656 w 679"/>
                <a:gd name="T31" fmla="*/ 215 h 682"/>
                <a:gd name="T32" fmla="*/ 638 w 679"/>
                <a:gd name="T33" fmla="*/ 179 h 682"/>
                <a:gd name="T34" fmla="*/ 615 w 679"/>
                <a:gd name="T35" fmla="*/ 143 h 682"/>
                <a:gd name="T36" fmla="*/ 591 w 679"/>
                <a:gd name="T37" fmla="*/ 112 h 682"/>
                <a:gd name="T38" fmla="*/ 562 w 679"/>
                <a:gd name="T39" fmla="*/ 83 h 682"/>
                <a:gd name="T40" fmla="*/ 529 w 679"/>
                <a:gd name="T41" fmla="*/ 58 h 682"/>
                <a:gd name="T42" fmla="*/ 494 w 679"/>
                <a:gd name="T43" fmla="*/ 37 h 682"/>
                <a:gd name="T44" fmla="*/ 456 w 679"/>
                <a:gd name="T45" fmla="*/ 21 h 682"/>
                <a:gd name="T46" fmla="*/ 415 w 679"/>
                <a:gd name="T47" fmla="*/ 9 h 682"/>
                <a:gd name="T48" fmla="*/ 374 w 679"/>
                <a:gd name="T49" fmla="*/ 2 h 682"/>
                <a:gd name="T50" fmla="*/ 331 w 679"/>
                <a:gd name="T51" fmla="*/ 0 h 682"/>
                <a:gd name="T52" fmla="*/ 287 w 679"/>
                <a:gd name="T53" fmla="*/ 3 h 682"/>
                <a:gd name="T54" fmla="*/ 246 w 679"/>
                <a:gd name="T55" fmla="*/ 12 h 682"/>
                <a:gd name="T56" fmla="*/ 207 w 679"/>
                <a:gd name="T57" fmla="*/ 27 h 682"/>
                <a:gd name="T58" fmla="*/ 169 w 679"/>
                <a:gd name="T59" fmla="*/ 45 h 682"/>
                <a:gd name="T60" fmla="*/ 135 w 679"/>
                <a:gd name="T61" fmla="*/ 67 h 682"/>
                <a:gd name="T62" fmla="*/ 104 w 679"/>
                <a:gd name="T63" fmla="*/ 94 h 682"/>
                <a:gd name="T64" fmla="*/ 76 w 679"/>
                <a:gd name="T65" fmla="*/ 124 h 682"/>
                <a:gd name="T66" fmla="*/ 52 w 679"/>
                <a:gd name="T67" fmla="*/ 156 h 682"/>
                <a:gd name="T68" fmla="*/ 32 w 679"/>
                <a:gd name="T69" fmla="*/ 192 h 682"/>
                <a:gd name="T70" fmla="*/ 17 w 679"/>
                <a:gd name="T71" fmla="*/ 231 h 682"/>
                <a:gd name="T72" fmla="*/ 7 w 679"/>
                <a:gd name="T73" fmla="*/ 272 h 682"/>
                <a:gd name="T74" fmla="*/ 0 w 679"/>
                <a:gd name="T75" fmla="*/ 314 h 682"/>
                <a:gd name="T76" fmla="*/ 0 w 679"/>
                <a:gd name="T77" fmla="*/ 357 h 682"/>
                <a:gd name="T78" fmla="*/ 4 w 679"/>
                <a:gd name="T79" fmla="*/ 400 h 682"/>
                <a:gd name="T80" fmla="*/ 14 w 679"/>
                <a:gd name="T81" fmla="*/ 441 h 682"/>
                <a:gd name="T82" fmla="*/ 29 w 679"/>
                <a:gd name="T83" fmla="*/ 480 h 682"/>
                <a:gd name="T84" fmla="*/ 48 w 679"/>
                <a:gd name="T85" fmla="*/ 517 h 682"/>
                <a:gd name="T86" fmla="*/ 71 w 679"/>
                <a:gd name="T87" fmla="*/ 550 h 682"/>
                <a:gd name="T88" fmla="*/ 98 w 679"/>
                <a:gd name="T89" fmla="*/ 582 h 682"/>
                <a:gd name="T90" fmla="*/ 128 w 679"/>
                <a:gd name="T91" fmla="*/ 608 h 682"/>
                <a:gd name="T92" fmla="*/ 162 w 679"/>
                <a:gd name="T93" fmla="*/ 632 h 682"/>
                <a:gd name="T94" fmla="*/ 199 w 679"/>
                <a:gd name="T95" fmla="*/ 651 h 682"/>
                <a:gd name="T96" fmla="*/ 238 w 679"/>
                <a:gd name="T97" fmla="*/ 666 h 682"/>
                <a:gd name="T98" fmla="*/ 278 w 679"/>
                <a:gd name="T99" fmla="*/ 675 h 682"/>
                <a:gd name="T100" fmla="*/ 322 w 679"/>
                <a:gd name="T101" fmla="*/ 681 h 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79" h="682">
                  <a:moveTo>
                    <a:pt x="339" y="682"/>
                  </a:moveTo>
                  <a:lnTo>
                    <a:pt x="348" y="682"/>
                  </a:lnTo>
                  <a:lnTo>
                    <a:pt x="356" y="681"/>
                  </a:lnTo>
                  <a:lnTo>
                    <a:pt x="365" y="681"/>
                  </a:lnTo>
                  <a:lnTo>
                    <a:pt x="374" y="680"/>
                  </a:lnTo>
                  <a:lnTo>
                    <a:pt x="382" y="679"/>
                  </a:lnTo>
                  <a:lnTo>
                    <a:pt x="391" y="678"/>
                  </a:lnTo>
                  <a:lnTo>
                    <a:pt x="400" y="675"/>
                  </a:lnTo>
                  <a:lnTo>
                    <a:pt x="408" y="674"/>
                  </a:lnTo>
                  <a:lnTo>
                    <a:pt x="415" y="673"/>
                  </a:lnTo>
                  <a:lnTo>
                    <a:pt x="423" y="671"/>
                  </a:lnTo>
                  <a:lnTo>
                    <a:pt x="432" y="669"/>
                  </a:lnTo>
                  <a:lnTo>
                    <a:pt x="440" y="666"/>
                  </a:lnTo>
                  <a:lnTo>
                    <a:pt x="448" y="663"/>
                  </a:lnTo>
                  <a:lnTo>
                    <a:pt x="456" y="661"/>
                  </a:lnTo>
                  <a:lnTo>
                    <a:pt x="463" y="657"/>
                  </a:lnTo>
                  <a:lnTo>
                    <a:pt x="471" y="655"/>
                  </a:lnTo>
                  <a:lnTo>
                    <a:pt x="478" y="651"/>
                  </a:lnTo>
                  <a:lnTo>
                    <a:pt x="487" y="647"/>
                  </a:lnTo>
                  <a:lnTo>
                    <a:pt x="494" y="644"/>
                  </a:lnTo>
                  <a:lnTo>
                    <a:pt x="501" y="640"/>
                  </a:lnTo>
                  <a:lnTo>
                    <a:pt x="508" y="636"/>
                  </a:lnTo>
                  <a:lnTo>
                    <a:pt x="515" y="632"/>
                  </a:lnTo>
                  <a:lnTo>
                    <a:pt x="522" y="627"/>
                  </a:lnTo>
                  <a:lnTo>
                    <a:pt x="529" y="623"/>
                  </a:lnTo>
                  <a:lnTo>
                    <a:pt x="536" y="617"/>
                  </a:lnTo>
                  <a:lnTo>
                    <a:pt x="543" y="613"/>
                  </a:lnTo>
                  <a:lnTo>
                    <a:pt x="548" y="608"/>
                  </a:lnTo>
                  <a:lnTo>
                    <a:pt x="555" y="604"/>
                  </a:lnTo>
                  <a:lnTo>
                    <a:pt x="562" y="597"/>
                  </a:lnTo>
                  <a:lnTo>
                    <a:pt x="567" y="593"/>
                  </a:lnTo>
                  <a:lnTo>
                    <a:pt x="574" y="587"/>
                  </a:lnTo>
                  <a:lnTo>
                    <a:pt x="580" y="582"/>
                  </a:lnTo>
                  <a:lnTo>
                    <a:pt x="585" y="575"/>
                  </a:lnTo>
                  <a:lnTo>
                    <a:pt x="591" y="569"/>
                  </a:lnTo>
                  <a:lnTo>
                    <a:pt x="596" y="563"/>
                  </a:lnTo>
                  <a:lnTo>
                    <a:pt x="601" y="557"/>
                  </a:lnTo>
                  <a:lnTo>
                    <a:pt x="606" y="550"/>
                  </a:lnTo>
                  <a:lnTo>
                    <a:pt x="611" y="544"/>
                  </a:lnTo>
                  <a:lnTo>
                    <a:pt x="615" y="537"/>
                  </a:lnTo>
                  <a:lnTo>
                    <a:pt x="621" y="531"/>
                  </a:lnTo>
                  <a:lnTo>
                    <a:pt x="625" y="524"/>
                  </a:lnTo>
                  <a:lnTo>
                    <a:pt x="630" y="517"/>
                  </a:lnTo>
                  <a:lnTo>
                    <a:pt x="634" y="510"/>
                  </a:lnTo>
                  <a:lnTo>
                    <a:pt x="638" y="502"/>
                  </a:lnTo>
                  <a:lnTo>
                    <a:pt x="642" y="494"/>
                  </a:lnTo>
                  <a:lnTo>
                    <a:pt x="645" y="488"/>
                  </a:lnTo>
                  <a:lnTo>
                    <a:pt x="649" y="480"/>
                  </a:lnTo>
                  <a:lnTo>
                    <a:pt x="652" y="473"/>
                  </a:lnTo>
                  <a:lnTo>
                    <a:pt x="656" y="465"/>
                  </a:lnTo>
                  <a:lnTo>
                    <a:pt x="658" y="457"/>
                  </a:lnTo>
                  <a:lnTo>
                    <a:pt x="661" y="449"/>
                  </a:lnTo>
                  <a:lnTo>
                    <a:pt x="663" y="441"/>
                  </a:lnTo>
                  <a:lnTo>
                    <a:pt x="666" y="432"/>
                  </a:lnTo>
                  <a:lnTo>
                    <a:pt x="668" y="424"/>
                  </a:lnTo>
                  <a:lnTo>
                    <a:pt x="670" y="416"/>
                  </a:lnTo>
                  <a:lnTo>
                    <a:pt x="672" y="409"/>
                  </a:lnTo>
                  <a:lnTo>
                    <a:pt x="673" y="400"/>
                  </a:lnTo>
                  <a:lnTo>
                    <a:pt x="675" y="392"/>
                  </a:lnTo>
                  <a:lnTo>
                    <a:pt x="676" y="383"/>
                  </a:lnTo>
                  <a:lnTo>
                    <a:pt x="678" y="375"/>
                  </a:lnTo>
                  <a:lnTo>
                    <a:pt x="678" y="366"/>
                  </a:lnTo>
                  <a:lnTo>
                    <a:pt x="679" y="357"/>
                  </a:lnTo>
                  <a:lnTo>
                    <a:pt x="679" y="349"/>
                  </a:lnTo>
                  <a:lnTo>
                    <a:pt x="679" y="340"/>
                  </a:lnTo>
                  <a:lnTo>
                    <a:pt x="679" y="332"/>
                  </a:lnTo>
                  <a:lnTo>
                    <a:pt x="679" y="323"/>
                  </a:lnTo>
                  <a:lnTo>
                    <a:pt x="678" y="314"/>
                  </a:lnTo>
                  <a:lnTo>
                    <a:pt x="678" y="306"/>
                  </a:lnTo>
                  <a:lnTo>
                    <a:pt x="676" y="297"/>
                  </a:lnTo>
                  <a:lnTo>
                    <a:pt x="675" y="288"/>
                  </a:lnTo>
                  <a:lnTo>
                    <a:pt x="673" y="280"/>
                  </a:lnTo>
                  <a:lnTo>
                    <a:pt x="672" y="272"/>
                  </a:lnTo>
                  <a:lnTo>
                    <a:pt x="670" y="263"/>
                  </a:lnTo>
                  <a:lnTo>
                    <a:pt x="668" y="254"/>
                  </a:lnTo>
                  <a:lnTo>
                    <a:pt x="666" y="247"/>
                  </a:lnTo>
                  <a:lnTo>
                    <a:pt x="663" y="239"/>
                  </a:lnTo>
                  <a:lnTo>
                    <a:pt x="661" y="231"/>
                  </a:lnTo>
                  <a:lnTo>
                    <a:pt x="658" y="223"/>
                  </a:lnTo>
                  <a:lnTo>
                    <a:pt x="656" y="215"/>
                  </a:lnTo>
                  <a:lnTo>
                    <a:pt x="652" y="208"/>
                  </a:lnTo>
                  <a:lnTo>
                    <a:pt x="649" y="200"/>
                  </a:lnTo>
                  <a:lnTo>
                    <a:pt x="645" y="192"/>
                  </a:lnTo>
                  <a:lnTo>
                    <a:pt x="642" y="185"/>
                  </a:lnTo>
                  <a:lnTo>
                    <a:pt x="638" y="179"/>
                  </a:lnTo>
                  <a:lnTo>
                    <a:pt x="634" y="170"/>
                  </a:lnTo>
                  <a:lnTo>
                    <a:pt x="630" y="163"/>
                  </a:lnTo>
                  <a:lnTo>
                    <a:pt x="625" y="156"/>
                  </a:lnTo>
                  <a:lnTo>
                    <a:pt x="621" y="150"/>
                  </a:lnTo>
                  <a:lnTo>
                    <a:pt x="615" y="143"/>
                  </a:lnTo>
                  <a:lnTo>
                    <a:pt x="611" y="136"/>
                  </a:lnTo>
                  <a:lnTo>
                    <a:pt x="606" y="129"/>
                  </a:lnTo>
                  <a:lnTo>
                    <a:pt x="601" y="124"/>
                  </a:lnTo>
                  <a:lnTo>
                    <a:pt x="596" y="117"/>
                  </a:lnTo>
                  <a:lnTo>
                    <a:pt x="591" y="112"/>
                  </a:lnTo>
                  <a:lnTo>
                    <a:pt x="585" y="105"/>
                  </a:lnTo>
                  <a:lnTo>
                    <a:pt x="580" y="100"/>
                  </a:lnTo>
                  <a:lnTo>
                    <a:pt x="574" y="94"/>
                  </a:lnTo>
                  <a:lnTo>
                    <a:pt x="567" y="88"/>
                  </a:lnTo>
                  <a:lnTo>
                    <a:pt x="562" y="83"/>
                  </a:lnTo>
                  <a:lnTo>
                    <a:pt x="555" y="78"/>
                  </a:lnTo>
                  <a:lnTo>
                    <a:pt x="548" y="73"/>
                  </a:lnTo>
                  <a:lnTo>
                    <a:pt x="543" y="67"/>
                  </a:lnTo>
                  <a:lnTo>
                    <a:pt x="536" y="62"/>
                  </a:lnTo>
                  <a:lnTo>
                    <a:pt x="529" y="58"/>
                  </a:lnTo>
                  <a:lnTo>
                    <a:pt x="522" y="54"/>
                  </a:lnTo>
                  <a:lnTo>
                    <a:pt x="515" y="49"/>
                  </a:lnTo>
                  <a:lnTo>
                    <a:pt x="508" y="45"/>
                  </a:lnTo>
                  <a:lnTo>
                    <a:pt x="501" y="41"/>
                  </a:lnTo>
                  <a:lnTo>
                    <a:pt x="494" y="37"/>
                  </a:lnTo>
                  <a:lnTo>
                    <a:pt x="487" y="33"/>
                  </a:lnTo>
                  <a:lnTo>
                    <a:pt x="478" y="30"/>
                  </a:lnTo>
                  <a:lnTo>
                    <a:pt x="471" y="27"/>
                  </a:lnTo>
                  <a:lnTo>
                    <a:pt x="463" y="23"/>
                  </a:lnTo>
                  <a:lnTo>
                    <a:pt x="456" y="21"/>
                  </a:lnTo>
                  <a:lnTo>
                    <a:pt x="448" y="18"/>
                  </a:lnTo>
                  <a:lnTo>
                    <a:pt x="440" y="16"/>
                  </a:lnTo>
                  <a:lnTo>
                    <a:pt x="432" y="12"/>
                  </a:lnTo>
                  <a:lnTo>
                    <a:pt x="423" y="10"/>
                  </a:lnTo>
                  <a:lnTo>
                    <a:pt x="415" y="9"/>
                  </a:lnTo>
                  <a:lnTo>
                    <a:pt x="408" y="8"/>
                  </a:lnTo>
                  <a:lnTo>
                    <a:pt x="400" y="6"/>
                  </a:lnTo>
                  <a:lnTo>
                    <a:pt x="391" y="3"/>
                  </a:lnTo>
                  <a:lnTo>
                    <a:pt x="382" y="2"/>
                  </a:lnTo>
                  <a:lnTo>
                    <a:pt x="374" y="2"/>
                  </a:lnTo>
                  <a:lnTo>
                    <a:pt x="365" y="1"/>
                  </a:lnTo>
                  <a:lnTo>
                    <a:pt x="356" y="0"/>
                  </a:lnTo>
                  <a:lnTo>
                    <a:pt x="348" y="0"/>
                  </a:lnTo>
                  <a:lnTo>
                    <a:pt x="339" y="0"/>
                  </a:lnTo>
                  <a:lnTo>
                    <a:pt x="331" y="0"/>
                  </a:lnTo>
                  <a:lnTo>
                    <a:pt x="322" y="0"/>
                  </a:lnTo>
                  <a:lnTo>
                    <a:pt x="313" y="1"/>
                  </a:lnTo>
                  <a:lnTo>
                    <a:pt x="304" y="2"/>
                  </a:lnTo>
                  <a:lnTo>
                    <a:pt x="296" y="2"/>
                  </a:lnTo>
                  <a:lnTo>
                    <a:pt x="287" y="3"/>
                  </a:lnTo>
                  <a:lnTo>
                    <a:pt x="278" y="6"/>
                  </a:lnTo>
                  <a:lnTo>
                    <a:pt x="270" y="8"/>
                  </a:lnTo>
                  <a:lnTo>
                    <a:pt x="262" y="9"/>
                  </a:lnTo>
                  <a:lnTo>
                    <a:pt x="253" y="10"/>
                  </a:lnTo>
                  <a:lnTo>
                    <a:pt x="246" y="12"/>
                  </a:lnTo>
                  <a:lnTo>
                    <a:pt x="238" y="16"/>
                  </a:lnTo>
                  <a:lnTo>
                    <a:pt x="230" y="18"/>
                  </a:lnTo>
                  <a:lnTo>
                    <a:pt x="222" y="21"/>
                  </a:lnTo>
                  <a:lnTo>
                    <a:pt x="214" y="23"/>
                  </a:lnTo>
                  <a:lnTo>
                    <a:pt x="207" y="27"/>
                  </a:lnTo>
                  <a:lnTo>
                    <a:pt x="199" y="30"/>
                  </a:lnTo>
                  <a:lnTo>
                    <a:pt x="191" y="33"/>
                  </a:lnTo>
                  <a:lnTo>
                    <a:pt x="184" y="37"/>
                  </a:lnTo>
                  <a:lnTo>
                    <a:pt x="176" y="41"/>
                  </a:lnTo>
                  <a:lnTo>
                    <a:pt x="169" y="45"/>
                  </a:lnTo>
                  <a:lnTo>
                    <a:pt x="162" y="49"/>
                  </a:lnTo>
                  <a:lnTo>
                    <a:pt x="155" y="54"/>
                  </a:lnTo>
                  <a:lnTo>
                    <a:pt x="148" y="58"/>
                  </a:lnTo>
                  <a:lnTo>
                    <a:pt x="142" y="62"/>
                  </a:lnTo>
                  <a:lnTo>
                    <a:pt x="135" y="67"/>
                  </a:lnTo>
                  <a:lnTo>
                    <a:pt x="128" y="73"/>
                  </a:lnTo>
                  <a:lnTo>
                    <a:pt x="123" y="78"/>
                  </a:lnTo>
                  <a:lnTo>
                    <a:pt x="116" y="83"/>
                  </a:lnTo>
                  <a:lnTo>
                    <a:pt x="109" y="88"/>
                  </a:lnTo>
                  <a:lnTo>
                    <a:pt x="104" y="94"/>
                  </a:lnTo>
                  <a:lnTo>
                    <a:pt x="98" y="100"/>
                  </a:lnTo>
                  <a:lnTo>
                    <a:pt x="93" y="105"/>
                  </a:lnTo>
                  <a:lnTo>
                    <a:pt x="87" y="112"/>
                  </a:lnTo>
                  <a:lnTo>
                    <a:pt x="81" y="117"/>
                  </a:lnTo>
                  <a:lnTo>
                    <a:pt x="76" y="124"/>
                  </a:lnTo>
                  <a:lnTo>
                    <a:pt x="71" y="129"/>
                  </a:lnTo>
                  <a:lnTo>
                    <a:pt x="66" y="136"/>
                  </a:lnTo>
                  <a:lnTo>
                    <a:pt x="61" y="143"/>
                  </a:lnTo>
                  <a:lnTo>
                    <a:pt x="57" y="150"/>
                  </a:lnTo>
                  <a:lnTo>
                    <a:pt x="52" y="156"/>
                  </a:lnTo>
                  <a:lnTo>
                    <a:pt x="48" y="163"/>
                  </a:lnTo>
                  <a:lnTo>
                    <a:pt x="44" y="170"/>
                  </a:lnTo>
                  <a:lnTo>
                    <a:pt x="40" y="179"/>
                  </a:lnTo>
                  <a:lnTo>
                    <a:pt x="36" y="185"/>
                  </a:lnTo>
                  <a:lnTo>
                    <a:pt x="32" y="192"/>
                  </a:lnTo>
                  <a:lnTo>
                    <a:pt x="29" y="200"/>
                  </a:lnTo>
                  <a:lnTo>
                    <a:pt x="26" y="208"/>
                  </a:lnTo>
                  <a:lnTo>
                    <a:pt x="22" y="215"/>
                  </a:lnTo>
                  <a:lnTo>
                    <a:pt x="20" y="223"/>
                  </a:lnTo>
                  <a:lnTo>
                    <a:pt x="17" y="231"/>
                  </a:lnTo>
                  <a:lnTo>
                    <a:pt x="14" y="239"/>
                  </a:lnTo>
                  <a:lnTo>
                    <a:pt x="11" y="247"/>
                  </a:lnTo>
                  <a:lnTo>
                    <a:pt x="10" y="254"/>
                  </a:lnTo>
                  <a:lnTo>
                    <a:pt x="8" y="263"/>
                  </a:lnTo>
                  <a:lnTo>
                    <a:pt x="7" y="272"/>
                  </a:lnTo>
                  <a:lnTo>
                    <a:pt x="4" y="280"/>
                  </a:lnTo>
                  <a:lnTo>
                    <a:pt x="3" y="288"/>
                  </a:lnTo>
                  <a:lnTo>
                    <a:pt x="2" y="297"/>
                  </a:lnTo>
                  <a:lnTo>
                    <a:pt x="1" y="306"/>
                  </a:lnTo>
                  <a:lnTo>
                    <a:pt x="0" y="314"/>
                  </a:lnTo>
                  <a:lnTo>
                    <a:pt x="0" y="323"/>
                  </a:lnTo>
                  <a:lnTo>
                    <a:pt x="0" y="332"/>
                  </a:lnTo>
                  <a:lnTo>
                    <a:pt x="0" y="340"/>
                  </a:lnTo>
                  <a:lnTo>
                    <a:pt x="0" y="349"/>
                  </a:lnTo>
                  <a:lnTo>
                    <a:pt x="0" y="357"/>
                  </a:lnTo>
                  <a:lnTo>
                    <a:pt x="0" y="366"/>
                  </a:lnTo>
                  <a:lnTo>
                    <a:pt x="1" y="375"/>
                  </a:lnTo>
                  <a:lnTo>
                    <a:pt x="2" y="383"/>
                  </a:lnTo>
                  <a:lnTo>
                    <a:pt x="3" y="392"/>
                  </a:lnTo>
                  <a:lnTo>
                    <a:pt x="4" y="400"/>
                  </a:lnTo>
                  <a:lnTo>
                    <a:pt x="7" y="409"/>
                  </a:lnTo>
                  <a:lnTo>
                    <a:pt x="8" y="416"/>
                  </a:lnTo>
                  <a:lnTo>
                    <a:pt x="10" y="424"/>
                  </a:lnTo>
                  <a:lnTo>
                    <a:pt x="11" y="432"/>
                  </a:lnTo>
                  <a:lnTo>
                    <a:pt x="14" y="441"/>
                  </a:lnTo>
                  <a:lnTo>
                    <a:pt x="17" y="449"/>
                  </a:lnTo>
                  <a:lnTo>
                    <a:pt x="20" y="457"/>
                  </a:lnTo>
                  <a:lnTo>
                    <a:pt x="22" y="465"/>
                  </a:lnTo>
                  <a:lnTo>
                    <a:pt x="26" y="473"/>
                  </a:lnTo>
                  <a:lnTo>
                    <a:pt x="29" y="480"/>
                  </a:lnTo>
                  <a:lnTo>
                    <a:pt x="32" y="488"/>
                  </a:lnTo>
                  <a:lnTo>
                    <a:pt x="36" y="494"/>
                  </a:lnTo>
                  <a:lnTo>
                    <a:pt x="40" y="502"/>
                  </a:lnTo>
                  <a:lnTo>
                    <a:pt x="44" y="510"/>
                  </a:lnTo>
                  <a:lnTo>
                    <a:pt x="48" y="517"/>
                  </a:lnTo>
                  <a:lnTo>
                    <a:pt x="52" y="524"/>
                  </a:lnTo>
                  <a:lnTo>
                    <a:pt x="57" y="531"/>
                  </a:lnTo>
                  <a:lnTo>
                    <a:pt x="61" y="537"/>
                  </a:lnTo>
                  <a:lnTo>
                    <a:pt x="66" y="544"/>
                  </a:lnTo>
                  <a:lnTo>
                    <a:pt x="71" y="550"/>
                  </a:lnTo>
                  <a:lnTo>
                    <a:pt x="76" y="557"/>
                  </a:lnTo>
                  <a:lnTo>
                    <a:pt x="81" y="563"/>
                  </a:lnTo>
                  <a:lnTo>
                    <a:pt x="87" y="569"/>
                  </a:lnTo>
                  <a:lnTo>
                    <a:pt x="93" y="575"/>
                  </a:lnTo>
                  <a:lnTo>
                    <a:pt x="98" y="582"/>
                  </a:lnTo>
                  <a:lnTo>
                    <a:pt x="104" y="587"/>
                  </a:lnTo>
                  <a:lnTo>
                    <a:pt x="109" y="593"/>
                  </a:lnTo>
                  <a:lnTo>
                    <a:pt x="116" y="597"/>
                  </a:lnTo>
                  <a:lnTo>
                    <a:pt x="123" y="604"/>
                  </a:lnTo>
                  <a:lnTo>
                    <a:pt x="128" y="608"/>
                  </a:lnTo>
                  <a:lnTo>
                    <a:pt x="135" y="613"/>
                  </a:lnTo>
                  <a:lnTo>
                    <a:pt x="142" y="617"/>
                  </a:lnTo>
                  <a:lnTo>
                    <a:pt x="148" y="623"/>
                  </a:lnTo>
                  <a:lnTo>
                    <a:pt x="155" y="627"/>
                  </a:lnTo>
                  <a:lnTo>
                    <a:pt x="162" y="632"/>
                  </a:lnTo>
                  <a:lnTo>
                    <a:pt x="169" y="636"/>
                  </a:lnTo>
                  <a:lnTo>
                    <a:pt x="176" y="640"/>
                  </a:lnTo>
                  <a:lnTo>
                    <a:pt x="184" y="644"/>
                  </a:lnTo>
                  <a:lnTo>
                    <a:pt x="191" y="647"/>
                  </a:lnTo>
                  <a:lnTo>
                    <a:pt x="199" y="651"/>
                  </a:lnTo>
                  <a:lnTo>
                    <a:pt x="207" y="655"/>
                  </a:lnTo>
                  <a:lnTo>
                    <a:pt x="214" y="657"/>
                  </a:lnTo>
                  <a:lnTo>
                    <a:pt x="222" y="661"/>
                  </a:lnTo>
                  <a:lnTo>
                    <a:pt x="230" y="663"/>
                  </a:lnTo>
                  <a:lnTo>
                    <a:pt x="238" y="666"/>
                  </a:lnTo>
                  <a:lnTo>
                    <a:pt x="246" y="669"/>
                  </a:lnTo>
                  <a:lnTo>
                    <a:pt x="253" y="671"/>
                  </a:lnTo>
                  <a:lnTo>
                    <a:pt x="262" y="673"/>
                  </a:lnTo>
                  <a:lnTo>
                    <a:pt x="270" y="674"/>
                  </a:lnTo>
                  <a:lnTo>
                    <a:pt x="278" y="675"/>
                  </a:lnTo>
                  <a:lnTo>
                    <a:pt x="287" y="678"/>
                  </a:lnTo>
                  <a:lnTo>
                    <a:pt x="296" y="679"/>
                  </a:lnTo>
                  <a:lnTo>
                    <a:pt x="304" y="680"/>
                  </a:lnTo>
                  <a:lnTo>
                    <a:pt x="313" y="681"/>
                  </a:lnTo>
                  <a:lnTo>
                    <a:pt x="322" y="681"/>
                  </a:lnTo>
                  <a:lnTo>
                    <a:pt x="331" y="682"/>
                  </a:lnTo>
                  <a:lnTo>
                    <a:pt x="339" y="682"/>
                  </a:lnTo>
                  <a:lnTo>
                    <a:pt x="339" y="682"/>
                  </a:lnTo>
                  <a:close/>
                </a:path>
              </a:pathLst>
            </a:custGeom>
            <a:solidFill>
              <a:srgbClr val="B5D4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8"/>
            <p:cNvSpPr>
              <a:spLocks/>
            </p:cNvSpPr>
            <p:nvPr/>
          </p:nvSpPr>
          <p:spPr bwMode="auto">
            <a:xfrm>
              <a:off x="6858000" y="2736850"/>
              <a:ext cx="301625" cy="433388"/>
            </a:xfrm>
            <a:custGeom>
              <a:avLst/>
              <a:gdLst>
                <a:gd name="T0" fmla="*/ 47 w 190"/>
                <a:gd name="T1" fmla="*/ 0 h 273"/>
                <a:gd name="T2" fmla="*/ 92 w 190"/>
                <a:gd name="T3" fmla="*/ 22 h 273"/>
                <a:gd name="T4" fmla="*/ 120 w 190"/>
                <a:gd name="T5" fmla="*/ 56 h 273"/>
                <a:gd name="T6" fmla="*/ 154 w 190"/>
                <a:gd name="T7" fmla="*/ 59 h 273"/>
                <a:gd name="T8" fmla="*/ 190 w 190"/>
                <a:gd name="T9" fmla="*/ 89 h 273"/>
                <a:gd name="T10" fmla="*/ 154 w 190"/>
                <a:gd name="T11" fmla="*/ 164 h 273"/>
                <a:gd name="T12" fmla="*/ 99 w 190"/>
                <a:gd name="T13" fmla="*/ 221 h 273"/>
                <a:gd name="T14" fmla="*/ 77 w 190"/>
                <a:gd name="T15" fmla="*/ 273 h 273"/>
                <a:gd name="T16" fmla="*/ 46 w 190"/>
                <a:gd name="T17" fmla="*/ 254 h 273"/>
                <a:gd name="T18" fmla="*/ 53 w 190"/>
                <a:gd name="T19" fmla="*/ 141 h 273"/>
                <a:gd name="T20" fmla="*/ 25 w 190"/>
                <a:gd name="T21" fmla="*/ 84 h 273"/>
                <a:gd name="T22" fmla="*/ 0 w 190"/>
                <a:gd name="T23" fmla="*/ 40 h 273"/>
                <a:gd name="T24" fmla="*/ 47 w 190"/>
                <a:gd name="T25" fmla="*/ 0 h 273"/>
                <a:gd name="T26" fmla="*/ 47 w 190"/>
                <a:gd name="T27" fmla="*/ 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0" h="273">
                  <a:moveTo>
                    <a:pt x="47" y="0"/>
                  </a:moveTo>
                  <a:lnTo>
                    <a:pt x="92" y="22"/>
                  </a:lnTo>
                  <a:lnTo>
                    <a:pt x="120" y="56"/>
                  </a:lnTo>
                  <a:lnTo>
                    <a:pt x="154" y="59"/>
                  </a:lnTo>
                  <a:lnTo>
                    <a:pt x="190" y="89"/>
                  </a:lnTo>
                  <a:lnTo>
                    <a:pt x="154" y="164"/>
                  </a:lnTo>
                  <a:lnTo>
                    <a:pt x="99" y="221"/>
                  </a:lnTo>
                  <a:lnTo>
                    <a:pt x="77" y="273"/>
                  </a:lnTo>
                  <a:lnTo>
                    <a:pt x="46" y="254"/>
                  </a:lnTo>
                  <a:lnTo>
                    <a:pt x="53" y="141"/>
                  </a:lnTo>
                  <a:lnTo>
                    <a:pt x="25" y="84"/>
                  </a:lnTo>
                  <a:lnTo>
                    <a:pt x="0" y="40"/>
                  </a:lnTo>
                  <a:lnTo>
                    <a:pt x="47" y="0"/>
                  </a:lnTo>
                  <a:lnTo>
                    <a:pt x="47" y="0"/>
                  </a:lnTo>
                  <a:close/>
                </a:path>
              </a:pathLst>
            </a:custGeom>
            <a:solidFill>
              <a:srgbClr val="E8FA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9"/>
            <p:cNvSpPr>
              <a:spLocks/>
            </p:cNvSpPr>
            <p:nvPr/>
          </p:nvSpPr>
          <p:spPr bwMode="auto">
            <a:xfrm>
              <a:off x="6723063" y="2206625"/>
              <a:ext cx="666750" cy="596900"/>
            </a:xfrm>
            <a:custGeom>
              <a:avLst/>
              <a:gdLst>
                <a:gd name="T0" fmla="*/ 235 w 420"/>
                <a:gd name="T1" fmla="*/ 90 h 376"/>
                <a:gd name="T2" fmla="*/ 315 w 420"/>
                <a:gd name="T3" fmla="*/ 16 h 376"/>
                <a:gd name="T4" fmla="*/ 387 w 420"/>
                <a:gd name="T5" fmla="*/ 135 h 376"/>
                <a:gd name="T6" fmla="*/ 218 w 420"/>
                <a:gd name="T7" fmla="*/ 154 h 376"/>
                <a:gd name="T8" fmla="*/ 193 w 420"/>
                <a:gd name="T9" fmla="*/ 171 h 376"/>
                <a:gd name="T10" fmla="*/ 306 w 420"/>
                <a:gd name="T11" fmla="*/ 211 h 376"/>
                <a:gd name="T12" fmla="*/ 160 w 420"/>
                <a:gd name="T13" fmla="*/ 177 h 376"/>
                <a:gd name="T14" fmla="*/ 90 w 420"/>
                <a:gd name="T15" fmla="*/ 187 h 376"/>
                <a:gd name="T16" fmla="*/ 74 w 420"/>
                <a:gd name="T17" fmla="*/ 316 h 376"/>
                <a:gd name="T18" fmla="*/ 84 w 420"/>
                <a:gd name="T19" fmla="*/ 376 h 376"/>
                <a:gd name="T20" fmla="*/ 0 w 420"/>
                <a:gd name="T21" fmla="*/ 280 h 376"/>
                <a:gd name="T22" fmla="*/ 2 w 420"/>
                <a:gd name="T23" fmla="*/ 269 h 376"/>
                <a:gd name="T24" fmla="*/ 4 w 420"/>
                <a:gd name="T25" fmla="*/ 255 h 376"/>
                <a:gd name="T26" fmla="*/ 6 w 420"/>
                <a:gd name="T27" fmla="*/ 245 h 376"/>
                <a:gd name="T28" fmla="*/ 9 w 420"/>
                <a:gd name="T29" fmla="*/ 233 h 376"/>
                <a:gd name="T30" fmla="*/ 13 w 420"/>
                <a:gd name="T31" fmla="*/ 219 h 376"/>
                <a:gd name="T32" fmla="*/ 17 w 420"/>
                <a:gd name="T33" fmla="*/ 204 h 376"/>
                <a:gd name="T34" fmla="*/ 21 w 420"/>
                <a:gd name="T35" fmla="*/ 195 h 376"/>
                <a:gd name="T36" fmla="*/ 24 w 420"/>
                <a:gd name="T37" fmla="*/ 185 h 376"/>
                <a:gd name="T38" fmla="*/ 27 w 420"/>
                <a:gd name="T39" fmla="*/ 175 h 376"/>
                <a:gd name="T40" fmla="*/ 31 w 420"/>
                <a:gd name="T41" fmla="*/ 164 h 376"/>
                <a:gd name="T42" fmla="*/ 36 w 420"/>
                <a:gd name="T43" fmla="*/ 154 h 376"/>
                <a:gd name="T44" fmla="*/ 41 w 420"/>
                <a:gd name="T45" fmla="*/ 143 h 376"/>
                <a:gd name="T46" fmla="*/ 46 w 420"/>
                <a:gd name="T47" fmla="*/ 133 h 376"/>
                <a:gd name="T48" fmla="*/ 53 w 420"/>
                <a:gd name="T49" fmla="*/ 123 h 376"/>
                <a:gd name="T50" fmla="*/ 60 w 420"/>
                <a:gd name="T51" fmla="*/ 114 h 376"/>
                <a:gd name="T52" fmla="*/ 66 w 420"/>
                <a:gd name="T53" fmla="*/ 104 h 376"/>
                <a:gd name="T54" fmla="*/ 74 w 420"/>
                <a:gd name="T55" fmla="*/ 95 h 376"/>
                <a:gd name="T56" fmla="*/ 84 w 420"/>
                <a:gd name="T57" fmla="*/ 82 h 376"/>
                <a:gd name="T58" fmla="*/ 95 w 420"/>
                <a:gd name="T59" fmla="*/ 70 h 376"/>
                <a:gd name="T60" fmla="*/ 104 w 420"/>
                <a:gd name="T61" fmla="*/ 62 h 376"/>
                <a:gd name="T62" fmla="*/ 113 w 420"/>
                <a:gd name="T63" fmla="*/ 54 h 376"/>
                <a:gd name="T64" fmla="*/ 122 w 420"/>
                <a:gd name="T65" fmla="*/ 47 h 376"/>
                <a:gd name="T66" fmla="*/ 131 w 420"/>
                <a:gd name="T67" fmla="*/ 40 h 376"/>
                <a:gd name="T68" fmla="*/ 141 w 420"/>
                <a:gd name="T69" fmla="*/ 33 h 376"/>
                <a:gd name="T70" fmla="*/ 150 w 420"/>
                <a:gd name="T71" fmla="*/ 28 h 376"/>
                <a:gd name="T72" fmla="*/ 160 w 420"/>
                <a:gd name="T73" fmla="*/ 22 h 376"/>
                <a:gd name="T74" fmla="*/ 170 w 420"/>
                <a:gd name="T75" fmla="*/ 18 h 376"/>
                <a:gd name="T76" fmla="*/ 179 w 420"/>
                <a:gd name="T77" fmla="*/ 13 h 376"/>
                <a:gd name="T78" fmla="*/ 189 w 420"/>
                <a:gd name="T79" fmla="*/ 10 h 376"/>
                <a:gd name="T80" fmla="*/ 205 w 420"/>
                <a:gd name="T81" fmla="*/ 4 h 376"/>
                <a:gd name="T82" fmla="*/ 216 w 420"/>
                <a:gd name="T83" fmla="*/ 1 h 376"/>
                <a:gd name="T84" fmla="*/ 227 w 420"/>
                <a:gd name="T85" fmla="*/ 0 h 376"/>
                <a:gd name="T86" fmla="*/ 235 w 420"/>
                <a:gd name="T87" fmla="*/ 4 h 376"/>
                <a:gd name="T88" fmla="*/ 232 w 420"/>
                <a:gd name="T89" fmla="*/ 15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20" h="376">
                  <a:moveTo>
                    <a:pt x="230" y="16"/>
                  </a:moveTo>
                  <a:lnTo>
                    <a:pt x="220" y="46"/>
                  </a:lnTo>
                  <a:lnTo>
                    <a:pt x="235" y="90"/>
                  </a:lnTo>
                  <a:lnTo>
                    <a:pt x="275" y="57"/>
                  </a:lnTo>
                  <a:lnTo>
                    <a:pt x="280" y="10"/>
                  </a:lnTo>
                  <a:lnTo>
                    <a:pt x="315" y="16"/>
                  </a:lnTo>
                  <a:lnTo>
                    <a:pt x="383" y="71"/>
                  </a:lnTo>
                  <a:lnTo>
                    <a:pt x="420" y="118"/>
                  </a:lnTo>
                  <a:lnTo>
                    <a:pt x="387" y="135"/>
                  </a:lnTo>
                  <a:lnTo>
                    <a:pt x="329" y="130"/>
                  </a:lnTo>
                  <a:lnTo>
                    <a:pt x="265" y="159"/>
                  </a:lnTo>
                  <a:lnTo>
                    <a:pt x="218" y="154"/>
                  </a:lnTo>
                  <a:lnTo>
                    <a:pt x="201" y="129"/>
                  </a:lnTo>
                  <a:lnTo>
                    <a:pt x="185" y="138"/>
                  </a:lnTo>
                  <a:lnTo>
                    <a:pt x="193" y="171"/>
                  </a:lnTo>
                  <a:lnTo>
                    <a:pt x="256" y="181"/>
                  </a:lnTo>
                  <a:lnTo>
                    <a:pt x="325" y="171"/>
                  </a:lnTo>
                  <a:lnTo>
                    <a:pt x="306" y="211"/>
                  </a:lnTo>
                  <a:lnTo>
                    <a:pt x="235" y="205"/>
                  </a:lnTo>
                  <a:lnTo>
                    <a:pt x="197" y="196"/>
                  </a:lnTo>
                  <a:lnTo>
                    <a:pt x="160" y="177"/>
                  </a:lnTo>
                  <a:lnTo>
                    <a:pt x="113" y="206"/>
                  </a:lnTo>
                  <a:lnTo>
                    <a:pt x="98" y="241"/>
                  </a:lnTo>
                  <a:lnTo>
                    <a:pt x="90" y="187"/>
                  </a:lnTo>
                  <a:lnTo>
                    <a:pt x="60" y="185"/>
                  </a:lnTo>
                  <a:lnTo>
                    <a:pt x="33" y="244"/>
                  </a:lnTo>
                  <a:lnTo>
                    <a:pt x="74" y="316"/>
                  </a:lnTo>
                  <a:lnTo>
                    <a:pt x="85" y="322"/>
                  </a:lnTo>
                  <a:lnTo>
                    <a:pt x="82" y="340"/>
                  </a:lnTo>
                  <a:lnTo>
                    <a:pt x="84" y="376"/>
                  </a:lnTo>
                  <a:lnTo>
                    <a:pt x="50" y="317"/>
                  </a:lnTo>
                  <a:lnTo>
                    <a:pt x="0" y="281"/>
                  </a:lnTo>
                  <a:lnTo>
                    <a:pt x="0" y="280"/>
                  </a:lnTo>
                  <a:lnTo>
                    <a:pt x="0" y="275"/>
                  </a:lnTo>
                  <a:lnTo>
                    <a:pt x="0" y="272"/>
                  </a:lnTo>
                  <a:lnTo>
                    <a:pt x="2" y="269"/>
                  </a:lnTo>
                  <a:lnTo>
                    <a:pt x="2" y="264"/>
                  </a:lnTo>
                  <a:lnTo>
                    <a:pt x="4" y="259"/>
                  </a:lnTo>
                  <a:lnTo>
                    <a:pt x="4" y="255"/>
                  </a:lnTo>
                  <a:lnTo>
                    <a:pt x="5" y="252"/>
                  </a:lnTo>
                  <a:lnTo>
                    <a:pt x="5" y="249"/>
                  </a:lnTo>
                  <a:lnTo>
                    <a:pt x="6" y="245"/>
                  </a:lnTo>
                  <a:lnTo>
                    <a:pt x="6" y="241"/>
                  </a:lnTo>
                  <a:lnTo>
                    <a:pt x="7" y="236"/>
                  </a:lnTo>
                  <a:lnTo>
                    <a:pt x="9" y="233"/>
                  </a:lnTo>
                  <a:lnTo>
                    <a:pt x="10" y="229"/>
                  </a:lnTo>
                  <a:lnTo>
                    <a:pt x="12" y="223"/>
                  </a:lnTo>
                  <a:lnTo>
                    <a:pt x="13" y="219"/>
                  </a:lnTo>
                  <a:lnTo>
                    <a:pt x="15" y="213"/>
                  </a:lnTo>
                  <a:lnTo>
                    <a:pt x="17" y="207"/>
                  </a:lnTo>
                  <a:lnTo>
                    <a:pt x="17" y="204"/>
                  </a:lnTo>
                  <a:lnTo>
                    <a:pt x="18" y="201"/>
                  </a:lnTo>
                  <a:lnTo>
                    <a:pt x="18" y="198"/>
                  </a:lnTo>
                  <a:lnTo>
                    <a:pt x="21" y="195"/>
                  </a:lnTo>
                  <a:lnTo>
                    <a:pt x="22" y="192"/>
                  </a:lnTo>
                  <a:lnTo>
                    <a:pt x="23" y="188"/>
                  </a:lnTo>
                  <a:lnTo>
                    <a:pt x="24" y="185"/>
                  </a:lnTo>
                  <a:lnTo>
                    <a:pt x="25" y="182"/>
                  </a:lnTo>
                  <a:lnTo>
                    <a:pt x="26" y="178"/>
                  </a:lnTo>
                  <a:lnTo>
                    <a:pt x="27" y="175"/>
                  </a:lnTo>
                  <a:lnTo>
                    <a:pt x="28" y="171"/>
                  </a:lnTo>
                  <a:lnTo>
                    <a:pt x="29" y="167"/>
                  </a:lnTo>
                  <a:lnTo>
                    <a:pt x="31" y="164"/>
                  </a:lnTo>
                  <a:lnTo>
                    <a:pt x="33" y="160"/>
                  </a:lnTo>
                  <a:lnTo>
                    <a:pt x="34" y="157"/>
                  </a:lnTo>
                  <a:lnTo>
                    <a:pt x="36" y="154"/>
                  </a:lnTo>
                  <a:lnTo>
                    <a:pt x="37" y="150"/>
                  </a:lnTo>
                  <a:lnTo>
                    <a:pt x="40" y="147"/>
                  </a:lnTo>
                  <a:lnTo>
                    <a:pt x="41" y="143"/>
                  </a:lnTo>
                  <a:lnTo>
                    <a:pt x="43" y="140"/>
                  </a:lnTo>
                  <a:lnTo>
                    <a:pt x="44" y="136"/>
                  </a:lnTo>
                  <a:lnTo>
                    <a:pt x="46" y="133"/>
                  </a:lnTo>
                  <a:lnTo>
                    <a:pt x="48" y="130"/>
                  </a:lnTo>
                  <a:lnTo>
                    <a:pt x="51" y="127"/>
                  </a:lnTo>
                  <a:lnTo>
                    <a:pt x="53" y="123"/>
                  </a:lnTo>
                  <a:lnTo>
                    <a:pt x="55" y="120"/>
                  </a:lnTo>
                  <a:lnTo>
                    <a:pt x="57" y="117"/>
                  </a:lnTo>
                  <a:lnTo>
                    <a:pt x="60" y="114"/>
                  </a:lnTo>
                  <a:lnTo>
                    <a:pt x="62" y="110"/>
                  </a:lnTo>
                  <a:lnTo>
                    <a:pt x="64" y="107"/>
                  </a:lnTo>
                  <a:lnTo>
                    <a:pt x="66" y="104"/>
                  </a:lnTo>
                  <a:lnTo>
                    <a:pt x="70" y="100"/>
                  </a:lnTo>
                  <a:lnTo>
                    <a:pt x="72" y="97"/>
                  </a:lnTo>
                  <a:lnTo>
                    <a:pt x="74" y="95"/>
                  </a:lnTo>
                  <a:lnTo>
                    <a:pt x="76" y="91"/>
                  </a:lnTo>
                  <a:lnTo>
                    <a:pt x="80" y="88"/>
                  </a:lnTo>
                  <a:lnTo>
                    <a:pt x="84" y="82"/>
                  </a:lnTo>
                  <a:lnTo>
                    <a:pt x="91" y="77"/>
                  </a:lnTo>
                  <a:lnTo>
                    <a:pt x="93" y="73"/>
                  </a:lnTo>
                  <a:lnTo>
                    <a:pt x="95" y="70"/>
                  </a:lnTo>
                  <a:lnTo>
                    <a:pt x="99" y="68"/>
                  </a:lnTo>
                  <a:lnTo>
                    <a:pt x="102" y="64"/>
                  </a:lnTo>
                  <a:lnTo>
                    <a:pt x="104" y="62"/>
                  </a:lnTo>
                  <a:lnTo>
                    <a:pt x="107" y="60"/>
                  </a:lnTo>
                  <a:lnTo>
                    <a:pt x="110" y="57"/>
                  </a:lnTo>
                  <a:lnTo>
                    <a:pt x="113" y="54"/>
                  </a:lnTo>
                  <a:lnTo>
                    <a:pt x="117" y="51"/>
                  </a:lnTo>
                  <a:lnTo>
                    <a:pt x="119" y="50"/>
                  </a:lnTo>
                  <a:lnTo>
                    <a:pt x="122" y="47"/>
                  </a:lnTo>
                  <a:lnTo>
                    <a:pt x="126" y="44"/>
                  </a:lnTo>
                  <a:lnTo>
                    <a:pt x="128" y="42"/>
                  </a:lnTo>
                  <a:lnTo>
                    <a:pt x="131" y="40"/>
                  </a:lnTo>
                  <a:lnTo>
                    <a:pt x="134" y="38"/>
                  </a:lnTo>
                  <a:lnTo>
                    <a:pt x="138" y="37"/>
                  </a:lnTo>
                  <a:lnTo>
                    <a:pt x="141" y="33"/>
                  </a:lnTo>
                  <a:lnTo>
                    <a:pt x="144" y="31"/>
                  </a:lnTo>
                  <a:lnTo>
                    <a:pt x="148" y="29"/>
                  </a:lnTo>
                  <a:lnTo>
                    <a:pt x="150" y="28"/>
                  </a:lnTo>
                  <a:lnTo>
                    <a:pt x="153" y="25"/>
                  </a:lnTo>
                  <a:lnTo>
                    <a:pt x="157" y="24"/>
                  </a:lnTo>
                  <a:lnTo>
                    <a:pt x="160" y="22"/>
                  </a:lnTo>
                  <a:lnTo>
                    <a:pt x="163" y="21"/>
                  </a:lnTo>
                  <a:lnTo>
                    <a:pt x="167" y="19"/>
                  </a:lnTo>
                  <a:lnTo>
                    <a:pt x="170" y="18"/>
                  </a:lnTo>
                  <a:lnTo>
                    <a:pt x="172" y="15"/>
                  </a:lnTo>
                  <a:lnTo>
                    <a:pt x="176" y="14"/>
                  </a:lnTo>
                  <a:lnTo>
                    <a:pt x="179" y="13"/>
                  </a:lnTo>
                  <a:lnTo>
                    <a:pt x="182" y="12"/>
                  </a:lnTo>
                  <a:lnTo>
                    <a:pt x="186" y="11"/>
                  </a:lnTo>
                  <a:lnTo>
                    <a:pt x="189" y="10"/>
                  </a:lnTo>
                  <a:lnTo>
                    <a:pt x="195" y="8"/>
                  </a:lnTo>
                  <a:lnTo>
                    <a:pt x="199" y="5"/>
                  </a:lnTo>
                  <a:lnTo>
                    <a:pt x="205" y="4"/>
                  </a:lnTo>
                  <a:lnTo>
                    <a:pt x="209" y="3"/>
                  </a:lnTo>
                  <a:lnTo>
                    <a:pt x="213" y="1"/>
                  </a:lnTo>
                  <a:lnTo>
                    <a:pt x="216" y="1"/>
                  </a:lnTo>
                  <a:lnTo>
                    <a:pt x="219" y="0"/>
                  </a:lnTo>
                  <a:lnTo>
                    <a:pt x="223" y="0"/>
                  </a:lnTo>
                  <a:lnTo>
                    <a:pt x="227" y="0"/>
                  </a:lnTo>
                  <a:lnTo>
                    <a:pt x="230" y="1"/>
                  </a:lnTo>
                  <a:lnTo>
                    <a:pt x="233" y="2"/>
                  </a:lnTo>
                  <a:lnTo>
                    <a:pt x="235" y="4"/>
                  </a:lnTo>
                  <a:lnTo>
                    <a:pt x="235" y="8"/>
                  </a:lnTo>
                  <a:lnTo>
                    <a:pt x="234" y="12"/>
                  </a:lnTo>
                  <a:lnTo>
                    <a:pt x="232" y="15"/>
                  </a:lnTo>
                  <a:lnTo>
                    <a:pt x="230" y="16"/>
                  </a:lnTo>
                  <a:lnTo>
                    <a:pt x="230" y="16"/>
                  </a:lnTo>
                  <a:close/>
                </a:path>
              </a:pathLst>
            </a:custGeom>
            <a:solidFill>
              <a:srgbClr val="E8FA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0"/>
            <p:cNvSpPr>
              <a:spLocks/>
            </p:cNvSpPr>
            <p:nvPr/>
          </p:nvSpPr>
          <p:spPr bwMode="auto">
            <a:xfrm>
              <a:off x="7435850" y="2581275"/>
              <a:ext cx="352425" cy="498475"/>
            </a:xfrm>
            <a:custGeom>
              <a:avLst/>
              <a:gdLst>
                <a:gd name="T0" fmla="*/ 72 w 222"/>
                <a:gd name="T1" fmla="*/ 0 h 314"/>
                <a:gd name="T2" fmla="*/ 119 w 222"/>
                <a:gd name="T3" fmla="*/ 15 h 314"/>
                <a:gd name="T4" fmla="*/ 127 w 222"/>
                <a:gd name="T5" fmla="*/ 39 h 314"/>
                <a:gd name="T6" fmla="*/ 182 w 222"/>
                <a:gd name="T7" fmla="*/ 44 h 314"/>
                <a:gd name="T8" fmla="*/ 207 w 222"/>
                <a:gd name="T9" fmla="*/ 114 h 314"/>
                <a:gd name="T10" fmla="*/ 222 w 222"/>
                <a:gd name="T11" fmla="*/ 118 h 314"/>
                <a:gd name="T12" fmla="*/ 176 w 222"/>
                <a:gd name="T13" fmla="*/ 158 h 314"/>
                <a:gd name="T14" fmla="*/ 152 w 222"/>
                <a:gd name="T15" fmla="*/ 215 h 314"/>
                <a:gd name="T16" fmla="*/ 140 w 222"/>
                <a:gd name="T17" fmla="*/ 220 h 314"/>
                <a:gd name="T18" fmla="*/ 112 w 222"/>
                <a:gd name="T19" fmla="*/ 297 h 314"/>
                <a:gd name="T20" fmla="*/ 75 w 222"/>
                <a:gd name="T21" fmla="*/ 314 h 314"/>
                <a:gd name="T22" fmla="*/ 62 w 222"/>
                <a:gd name="T23" fmla="*/ 255 h 314"/>
                <a:gd name="T24" fmla="*/ 69 w 222"/>
                <a:gd name="T25" fmla="*/ 152 h 314"/>
                <a:gd name="T26" fmla="*/ 52 w 222"/>
                <a:gd name="T27" fmla="*/ 132 h 314"/>
                <a:gd name="T28" fmla="*/ 16 w 222"/>
                <a:gd name="T29" fmla="*/ 130 h 314"/>
                <a:gd name="T30" fmla="*/ 0 w 222"/>
                <a:gd name="T31" fmla="*/ 51 h 314"/>
                <a:gd name="T32" fmla="*/ 43 w 222"/>
                <a:gd name="T33" fmla="*/ 6 h 314"/>
                <a:gd name="T34" fmla="*/ 72 w 222"/>
                <a:gd name="T35" fmla="*/ 0 h 314"/>
                <a:gd name="T36" fmla="*/ 72 w 222"/>
                <a:gd name="T37" fmla="*/ 0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2" h="314">
                  <a:moveTo>
                    <a:pt x="72" y="0"/>
                  </a:moveTo>
                  <a:lnTo>
                    <a:pt x="119" y="15"/>
                  </a:lnTo>
                  <a:lnTo>
                    <a:pt x="127" y="39"/>
                  </a:lnTo>
                  <a:lnTo>
                    <a:pt x="182" y="44"/>
                  </a:lnTo>
                  <a:lnTo>
                    <a:pt x="207" y="114"/>
                  </a:lnTo>
                  <a:lnTo>
                    <a:pt x="222" y="118"/>
                  </a:lnTo>
                  <a:lnTo>
                    <a:pt x="176" y="158"/>
                  </a:lnTo>
                  <a:lnTo>
                    <a:pt x="152" y="215"/>
                  </a:lnTo>
                  <a:lnTo>
                    <a:pt x="140" y="220"/>
                  </a:lnTo>
                  <a:lnTo>
                    <a:pt x="112" y="297"/>
                  </a:lnTo>
                  <a:lnTo>
                    <a:pt x="75" y="314"/>
                  </a:lnTo>
                  <a:lnTo>
                    <a:pt x="62" y="255"/>
                  </a:lnTo>
                  <a:lnTo>
                    <a:pt x="69" y="152"/>
                  </a:lnTo>
                  <a:lnTo>
                    <a:pt x="52" y="132"/>
                  </a:lnTo>
                  <a:lnTo>
                    <a:pt x="16" y="130"/>
                  </a:lnTo>
                  <a:lnTo>
                    <a:pt x="0" y="51"/>
                  </a:lnTo>
                  <a:lnTo>
                    <a:pt x="43" y="6"/>
                  </a:lnTo>
                  <a:lnTo>
                    <a:pt x="72" y="0"/>
                  </a:lnTo>
                  <a:lnTo>
                    <a:pt x="72" y="0"/>
                  </a:lnTo>
                  <a:close/>
                </a:path>
              </a:pathLst>
            </a:custGeom>
            <a:solidFill>
              <a:srgbClr val="E8FA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1"/>
            <p:cNvSpPr>
              <a:spLocks/>
            </p:cNvSpPr>
            <p:nvPr/>
          </p:nvSpPr>
          <p:spPr bwMode="auto">
            <a:xfrm>
              <a:off x="7518400" y="2281238"/>
              <a:ext cx="271463" cy="341313"/>
            </a:xfrm>
            <a:custGeom>
              <a:avLst/>
              <a:gdLst>
                <a:gd name="T0" fmla="*/ 4 w 171"/>
                <a:gd name="T1" fmla="*/ 175 h 215"/>
                <a:gd name="T2" fmla="*/ 57 w 171"/>
                <a:gd name="T3" fmla="*/ 176 h 215"/>
                <a:gd name="T4" fmla="*/ 91 w 171"/>
                <a:gd name="T5" fmla="*/ 162 h 215"/>
                <a:gd name="T6" fmla="*/ 108 w 171"/>
                <a:gd name="T7" fmla="*/ 215 h 215"/>
                <a:gd name="T8" fmla="*/ 114 w 171"/>
                <a:gd name="T9" fmla="*/ 175 h 215"/>
                <a:gd name="T10" fmla="*/ 136 w 171"/>
                <a:gd name="T11" fmla="*/ 148 h 215"/>
                <a:gd name="T12" fmla="*/ 156 w 171"/>
                <a:gd name="T13" fmla="*/ 196 h 215"/>
                <a:gd name="T14" fmla="*/ 171 w 171"/>
                <a:gd name="T15" fmla="*/ 203 h 215"/>
                <a:gd name="T16" fmla="*/ 168 w 171"/>
                <a:gd name="T17" fmla="*/ 195 h 215"/>
                <a:gd name="T18" fmla="*/ 166 w 171"/>
                <a:gd name="T19" fmla="*/ 187 h 215"/>
                <a:gd name="T20" fmla="*/ 164 w 171"/>
                <a:gd name="T21" fmla="*/ 179 h 215"/>
                <a:gd name="T22" fmla="*/ 162 w 171"/>
                <a:gd name="T23" fmla="*/ 172 h 215"/>
                <a:gd name="T24" fmla="*/ 158 w 171"/>
                <a:gd name="T25" fmla="*/ 163 h 215"/>
                <a:gd name="T26" fmla="*/ 155 w 171"/>
                <a:gd name="T27" fmla="*/ 153 h 215"/>
                <a:gd name="T28" fmla="*/ 152 w 171"/>
                <a:gd name="T29" fmla="*/ 143 h 215"/>
                <a:gd name="T30" fmla="*/ 147 w 171"/>
                <a:gd name="T31" fmla="*/ 132 h 215"/>
                <a:gd name="T32" fmla="*/ 143 w 171"/>
                <a:gd name="T33" fmla="*/ 122 h 215"/>
                <a:gd name="T34" fmla="*/ 138 w 171"/>
                <a:gd name="T35" fmla="*/ 112 h 215"/>
                <a:gd name="T36" fmla="*/ 133 w 171"/>
                <a:gd name="T37" fmla="*/ 103 h 215"/>
                <a:gd name="T38" fmla="*/ 127 w 171"/>
                <a:gd name="T39" fmla="*/ 93 h 215"/>
                <a:gd name="T40" fmla="*/ 123 w 171"/>
                <a:gd name="T41" fmla="*/ 84 h 215"/>
                <a:gd name="T42" fmla="*/ 117 w 171"/>
                <a:gd name="T43" fmla="*/ 76 h 215"/>
                <a:gd name="T44" fmla="*/ 110 w 171"/>
                <a:gd name="T45" fmla="*/ 68 h 215"/>
                <a:gd name="T46" fmla="*/ 105 w 171"/>
                <a:gd name="T47" fmla="*/ 60 h 215"/>
                <a:gd name="T48" fmla="*/ 98 w 171"/>
                <a:gd name="T49" fmla="*/ 52 h 215"/>
                <a:gd name="T50" fmla="*/ 91 w 171"/>
                <a:gd name="T51" fmla="*/ 44 h 215"/>
                <a:gd name="T52" fmla="*/ 85 w 171"/>
                <a:gd name="T53" fmla="*/ 38 h 215"/>
                <a:gd name="T54" fmla="*/ 79 w 171"/>
                <a:gd name="T55" fmla="*/ 31 h 215"/>
                <a:gd name="T56" fmla="*/ 73 w 171"/>
                <a:gd name="T57" fmla="*/ 25 h 215"/>
                <a:gd name="T58" fmla="*/ 66 w 171"/>
                <a:gd name="T59" fmla="*/ 17 h 215"/>
                <a:gd name="T60" fmla="*/ 57 w 171"/>
                <a:gd name="T61" fmla="*/ 9 h 215"/>
                <a:gd name="T62" fmla="*/ 50 w 171"/>
                <a:gd name="T63" fmla="*/ 3 h 215"/>
                <a:gd name="T64" fmla="*/ 47 w 171"/>
                <a:gd name="T65" fmla="*/ 0 h 215"/>
                <a:gd name="T66" fmla="*/ 21 w 171"/>
                <a:gd name="T67" fmla="*/ 35 h 215"/>
                <a:gd name="T68" fmla="*/ 31 w 171"/>
                <a:gd name="T69" fmla="*/ 60 h 215"/>
                <a:gd name="T70" fmla="*/ 38 w 171"/>
                <a:gd name="T71" fmla="*/ 20 h 215"/>
                <a:gd name="T72" fmla="*/ 61 w 171"/>
                <a:gd name="T73" fmla="*/ 50 h 215"/>
                <a:gd name="T74" fmla="*/ 35 w 171"/>
                <a:gd name="T75" fmla="*/ 84 h 215"/>
                <a:gd name="T76" fmla="*/ 21 w 171"/>
                <a:gd name="T77" fmla="*/ 105 h 215"/>
                <a:gd name="T78" fmla="*/ 35 w 171"/>
                <a:gd name="T79" fmla="*/ 131 h 215"/>
                <a:gd name="T80" fmla="*/ 0 w 171"/>
                <a:gd name="T81" fmla="*/ 14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71" h="215">
                  <a:moveTo>
                    <a:pt x="0" y="140"/>
                  </a:moveTo>
                  <a:lnTo>
                    <a:pt x="4" y="175"/>
                  </a:lnTo>
                  <a:lnTo>
                    <a:pt x="29" y="185"/>
                  </a:lnTo>
                  <a:lnTo>
                    <a:pt x="57" y="176"/>
                  </a:lnTo>
                  <a:lnTo>
                    <a:pt x="60" y="160"/>
                  </a:lnTo>
                  <a:lnTo>
                    <a:pt x="91" y="162"/>
                  </a:lnTo>
                  <a:lnTo>
                    <a:pt x="114" y="197"/>
                  </a:lnTo>
                  <a:lnTo>
                    <a:pt x="108" y="215"/>
                  </a:lnTo>
                  <a:lnTo>
                    <a:pt x="129" y="198"/>
                  </a:lnTo>
                  <a:lnTo>
                    <a:pt x="114" y="175"/>
                  </a:lnTo>
                  <a:lnTo>
                    <a:pt x="110" y="148"/>
                  </a:lnTo>
                  <a:lnTo>
                    <a:pt x="136" y="148"/>
                  </a:lnTo>
                  <a:lnTo>
                    <a:pt x="159" y="179"/>
                  </a:lnTo>
                  <a:lnTo>
                    <a:pt x="156" y="196"/>
                  </a:lnTo>
                  <a:lnTo>
                    <a:pt x="171" y="204"/>
                  </a:lnTo>
                  <a:lnTo>
                    <a:pt x="171" y="203"/>
                  </a:lnTo>
                  <a:lnTo>
                    <a:pt x="170" y="199"/>
                  </a:lnTo>
                  <a:lnTo>
                    <a:pt x="168" y="195"/>
                  </a:lnTo>
                  <a:lnTo>
                    <a:pt x="167" y="191"/>
                  </a:lnTo>
                  <a:lnTo>
                    <a:pt x="166" y="187"/>
                  </a:lnTo>
                  <a:lnTo>
                    <a:pt x="165" y="184"/>
                  </a:lnTo>
                  <a:lnTo>
                    <a:pt x="164" y="179"/>
                  </a:lnTo>
                  <a:lnTo>
                    <a:pt x="163" y="176"/>
                  </a:lnTo>
                  <a:lnTo>
                    <a:pt x="162" y="172"/>
                  </a:lnTo>
                  <a:lnTo>
                    <a:pt x="159" y="167"/>
                  </a:lnTo>
                  <a:lnTo>
                    <a:pt x="158" y="163"/>
                  </a:lnTo>
                  <a:lnTo>
                    <a:pt x="157" y="158"/>
                  </a:lnTo>
                  <a:lnTo>
                    <a:pt x="155" y="153"/>
                  </a:lnTo>
                  <a:lnTo>
                    <a:pt x="153" y="148"/>
                  </a:lnTo>
                  <a:lnTo>
                    <a:pt x="152" y="143"/>
                  </a:lnTo>
                  <a:lnTo>
                    <a:pt x="149" y="138"/>
                  </a:lnTo>
                  <a:lnTo>
                    <a:pt x="147" y="132"/>
                  </a:lnTo>
                  <a:lnTo>
                    <a:pt x="145" y="128"/>
                  </a:lnTo>
                  <a:lnTo>
                    <a:pt x="143" y="122"/>
                  </a:lnTo>
                  <a:lnTo>
                    <a:pt x="140" y="118"/>
                  </a:lnTo>
                  <a:lnTo>
                    <a:pt x="138" y="112"/>
                  </a:lnTo>
                  <a:lnTo>
                    <a:pt x="136" y="108"/>
                  </a:lnTo>
                  <a:lnTo>
                    <a:pt x="133" y="103"/>
                  </a:lnTo>
                  <a:lnTo>
                    <a:pt x="130" y="98"/>
                  </a:lnTo>
                  <a:lnTo>
                    <a:pt x="127" y="93"/>
                  </a:lnTo>
                  <a:lnTo>
                    <a:pt x="126" y="89"/>
                  </a:lnTo>
                  <a:lnTo>
                    <a:pt x="123" y="84"/>
                  </a:lnTo>
                  <a:lnTo>
                    <a:pt x="120" y="81"/>
                  </a:lnTo>
                  <a:lnTo>
                    <a:pt x="117" y="76"/>
                  </a:lnTo>
                  <a:lnTo>
                    <a:pt x="114" y="72"/>
                  </a:lnTo>
                  <a:lnTo>
                    <a:pt x="110" y="68"/>
                  </a:lnTo>
                  <a:lnTo>
                    <a:pt x="107" y="63"/>
                  </a:lnTo>
                  <a:lnTo>
                    <a:pt x="105" y="60"/>
                  </a:lnTo>
                  <a:lnTo>
                    <a:pt x="101" y="55"/>
                  </a:lnTo>
                  <a:lnTo>
                    <a:pt x="98" y="52"/>
                  </a:lnTo>
                  <a:lnTo>
                    <a:pt x="95" y="49"/>
                  </a:lnTo>
                  <a:lnTo>
                    <a:pt x="91" y="44"/>
                  </a:lnTo>
                  <a:lnTo>
                    <a:pt x="88" y="41"/>
                  </a:lnTo>
                  <a:lnTo>
                    <a:pt x="85" y="38"/>
                  </a:lnTo>
                  <a:lnTo>
                    <a:pt x="82" y="34"/>
                  </a:lnTo>
                  <a:lnTo>
                    <a:pt x="79" y="31"/>
                  </a:lnTo>
                  <a:lnTo>
                    <a:pt x="76" y="28"/>
                  </a:lnTo>
                  <a:lnTo>
                    <a:pt x="73" y="25"/>
                  </a:lnTo>
                  <a:lnTo>
                    <a:pt x="71" y="23"/>
                  </a:lnTo>
                  <a:lnTo>
                    <a:pt x="66" y="17"/>
                  </a:lnTo>
                  <a:lnTo>
                    <a:pt x="61" y="13"/>
                  </a:lnTo>
                  <a:lnTo>
                    <a:pt x="57" y="9"/>
                  </a:lnTo>
                  <a:lnTo>
                    <a:pt x="53" y="5"/>
                  </a:lnTo>
                  <a:lnTo>
                    <a:pt x="50" y="3"/>
                  </a:lnTo>
                  <a:lnTo>
                    <a:pt x="49" y="1"/>
                  </a:lnTo>
                  <a:lnTo>
                    <a:pt x="47" y="0"/>
                  </a:lnTo>
                  <a:lnTo>
                    <a:pt x="18" y="5"/>
                  </a:lnTo>
                  <a:lnTo>
                    <a:pt x="21" y="35"/>
                  </a:lnTo>
                  <a:lnTo>
                    <a:pt x="18" y="43"/>
                  </a:lnTo>
                  <a:lnTo>
                    <a:pt x="31" y="60"/>
                  </a:lnTo>
                  <a:lnTo>
                    <a:pt x="38" y="52"/>
                  </a:lnTo>
                  <a:lnTo>
                    <a:pt x="38" y="20"/>
                  </a:lnTo>
                  <a:lnTo>
                    <a:pt x="50" y="30"/>
                  </a:lnTo>
                  <a:lnTo>
                    <a:pt x="61" y="50"/>
                  </a:lnTo>
                  <a:lnTo>
                    <a:pt x="53" y="77"/>
                  </a:lnTo>
                  <a:lnTo>
                    <a:pt x="35" y="84"/>
                  </a:lnTo>
                  <a:lnTo>
                    <a:pt x="24" y="80"/>
                  </a:lnTo>
                  <a:lnTo>
                    <a:pt x="21" y="105"/>
                  </a:lnTo>
                  <a:lnTo>
                    <a:pt x="24" y="130"/>
                  </a:lnTo>
                  <a:lnTo>
                    <a:pt x="35" y="131"/>
                  </a:lnTo>
                  <a:lnTo>
                    <a:pt x="38" y="143"/>
                  </a:lnTo>
                  <a:lnTo>
                    <a:pt x="0" y="140"/>
                  </a:lnTo>
                  <a:lnTo>
                    <a:pt x="0" y="140"/>
                  </a:lnTo>
                  <a:close/>
                </a:path>
              </a:pathLst>
            </a:custGeom>
            <a:solidFill>
              <a:srgbClr val="E8FA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2"/>
            <p:cNvSpPr>
              <a:spLocks/>
            </p:cNvSpPr>
            <p:nvPr/>
          </p:nvSpPr>
          <p:spPr bwMode="auto">
            <a:xfrm>
              <a:off x="7204075" y="1974850"/>
              <a:ext cx="782638" cy="1466850"/>
            </a:xfrm>
            <a:custGeom>
              <a:avLst/>
              <a:gdLst>
                <a:gd name="T0" fmla="*/ 177 w 493"/>
                <a:gd name="T1" fmla="*/ 841 h 924"/>
                <a:gd name="T2" fmla="*/ 404 w 493"/>
                <a:gd name="T3" fmla="*/ 736 h 924"/>
                <a:gd name="T4" fmla="*/ 493 w 493"/>
                <a:gd name="T5" fmla="*/ 510 h 924"/>
                <a:gd name="T6" fmla="*/ 493 w 493"/>
                <a:gd name="T7" fmla="*/ 494 h 924"/>
                <a:gd name="T8" fmla="*/ 493 w 493"/>
                <a:gd name="T9" fmla="*/ 481 h 924"/>
                <a:gd name="T10" fmla="*/ 493 w 493"/>
                <a:gd name="T11" fmla="*/ 459 h 924"/>
                <a:gd name="T12" fmla="*/ 493 w 493"/>
                <a:gd name="T13" fmla="*/ 446 h 924"/>
                <a:gd name="T14" fmla="*/ 493 w 493"/>
                <a:gd name="T15" fmla="*/ 420 h 924"/>
                <a:gd name="T16" fmla="*/ 347 w 493"/>
                <a:gd name="T17" fmla="*/ 200 h 924"/>
                <a:gd name="T18" fmla="*/ 92 w 493"/>
                <a:gd name="T19" fmla="*/ 58 h 924"/>
                <a:gd name="T20" fmla="*/ 32 w 493"/>
                <a:gd name="T21" fmla="*/ 128 h 924"/>
                <a:gd name="T22" fmla="*/ 49 w 493"/>
                <a:gd name="T23" fmla="*/ 128 h 924"/>
                <a:gd name="T24" fmla="*/ 67 w 493"/>
                <a:gd name="T25" fmla="*/ 130 h 924"/>
                <a:gd name="T26" fmla="*/ 85 w 493"/>
                <a:gd name="T27" fmla="*/ 132 h 924"/>
                <a:gd name="T28" fmla="*/ 106 w 493"/>
                <a:gd name="T29" fmla="*/ 138 h 924"/>
                <a:gd name="T30" fmla="*/ 129 w 493"/>
                <a:gd name="T31" fmla="*/ 144 h 924"/>
                <a:gd name="T32" fmla="*/ 153 w 493"/>
                <a:gd name="T33" fmla="*/ 151 h 924"/>
                <a:gd name="T34" fmla="*/ 177 w 493"/>
                <a:gd name="T35" fmla="*/ 161 h 924"/>
                <a:gd name="T36" fmla="*/ 202 w 493"/>
                <a:gd name="T37" fmla="*/ 175 h 924"/>
                <a:gd name="T38" fmla="*/ 226 w 493"/>
                <a:gd name="T39" fmla="*/ 190 h 924"/>
                <a:gd name="T40" fmla="*/ 248 w 493"/>
                <a:gd name="T41" fmla="*/ 209 h 924"/>
                <a:gd name="T42" fmla="*/ 269 w 493"/>
                <a:gd name="T43" fmla="*/ 231 h 924"/>
                <a:gd name="T44" fmla="*/ 287 w 493"/>
                <a:gd name="T45" fmla="*/ 247 h 924"/>
                <a:gd name="T46" fmla="*/ 302 w 493"/>
                <a:gd name="T47" fmla="*/ 265 h 924"/>
                <a:gd name="T48" fmla="*/ 315 w 493"/>
                <a:gd name="T49" fmla="*/ 284 h 924"/>
                <a:gd name="T50" fmla="*/ 325 w 493"/>
                <a:gd name="T51" fmla="*/ 303 h 924"/>
                <a:gd name="T52" fmla="*/ 335 w 493"/>
                <a:gd name="T53" fmla="*/ 323 h 924"/>
                <a:gd name="T54" fmla="*/ 344 w 493"/>
                <a:gd name="T55" fmla="*/ 344 h 924"/>
                <a:gd name="T56" fmla="*/ 350 w 493"/>
                <a:gd name="T57" fmla="*/ 363 h 924"/>
                <a:gd name="T58" fmla="*/ 355 w 493"/>
                <a:gd name="T59" fmla="*/ 384 h 924"/>
                <a:gd name="T60" fmla="*/ 360 w 493"/>
                <a:gd name="T61" fmla="*/ 403 h 924"/>
                <a:gd name="T62" fmla="*/ 362 w 493"/>
                <a:gd name="T63" fmla="*/ 420 h 924"/>
                <a:gd name="T64" fmla="*/ 364 w 493"/>
                <a:gd name="T65" fmla="*/ 438 h 924"/>
                <a:gd name="T66" fmla="*/ 365 w 493"/>
                <a:gd name="T67" fmla="*/ 455 h 924"/>
                <a:gd name="T68" fmla="*/ 366 w 493"/>
                <a:gd name="T69" fmla="*/ 469 h 924"/>
                <a:gd name="T70" fmla="*/ 364 w 493"/>
                <a:gd name="T71" fmla="*/ 490 h 924"/>
                <a:gd name="T72" fmla="*/ 362 w 493"/>
                <a:gd name="T73" fmla="*/ 505 h 924"/>
                <a:gd name="T74" fmla="*/ 359 w 493"/>
                <a:gd name="T75" fmla="*/ 522 h 924"/>
                <a:gd name="T76" fmla="*/ 354 w 493"/>
                <a:gd name="T77" fmla="*/ 542 h 924"/>
                <a:gd name="T78" fmla="*/ 349 w 493"/>
                <a:gd name="T79" fmla="*/ 562 h 924"/>
                <a:gd name="T80" fmla="*/ 341 w 493"/>
                <a:gd name="T81" fmla="*/ 584 h 924"/>
                <a:gd name="T82" fmla="*/ 331 w 493"/>
                <a:gd name="T83" fmla="*/ 606 h 924"/>
                <a:gd name="T84" fmla="*/ 321 w 493"/>
                <a:gd name="T85" fmla="*/ 629 h 924"/>
                <a:gd name="T86" fmla="*/ 306 w 493"/>
                <a:gd name="T87" fmla="*/ 650 h 924"/>
                <a:gd name="T88" fmla="*/ 290 w 493"/>
                <a:gd name="T89" fmla="*/ 672 h 924"/>
                <a:gd name="T90" fmla="*/ 271 w 493"/>
                <a:gd name="T91" fmla="*/ 692 h 924"/>
                <a:gd name="T92" fmla="*/ 259 w 493"/>
                <a:gd name="T93" fmla="*/ 704 h 924"/>
                <a:gd name="T94" fmla="*/ 238 w 493"/>
                <a:gd name="T95" fmla="*/ 721 h 924"/>
                <a:gd name="T96" fmla="*/ 221 w 493"/>
                <a:gd name="T97" fmla="*/ 734 h 924"/>
                <a:gd name="T98" fmla="*/ 203 w 493"/>
                <a:gd name="T99" fmla="*/ 745 h 924"/>
                <a:gd name="T100" fmla="*/ 183 w 493"/>
                <a:gd name="T101" fmla="*/ 756 h 924"/>
                <a:gd name="T102" fmla="*/ 160 w 493"/>
                <a:gd name="T103" fmla="*/ 768 h 924"/>
                <a:gd name="T104" fmla="*/ 134 w 493"/>
                <a:gd name="T105" fmla="*/ 778 h 924"/>
                <a:gd name="T106" fmla="*/ 104 w 493"/>
                <a:gd name="T107" fmla="*/ 784 h 924"/>
                <a:gd name="T108" fmla="*/ 72 w 493"/>
                <a:gd name="T109" fmla="*/ 791 h 924"/>
                <a:gd name="T110" fmla="*/ 37 w 493"/>
                <a:gd name="T111" fmla="*/ 794 h 9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93" h="924">
                  <a:moveTo>
                    <a:pt x="30" y="794"/>
                  </a:moveTo>
                  <a:lnTo>
                    <a:pt x="32" y="924"/>
                  </a:lnTo>
                  <a:lnTo>
                    <a:pt x="74" y="923"/>
                  </a:lnTo>
                  <a:lnTo>
                    <a:pt x="91" y="866"/>
                  </a:lnTo>
                  <a:lnTo>
                    <a:pt x="177" y="841"/>
                  </a:lnTo>
                  <a:lnTo>
                    <a:pt x="233" y="880"/>
                  </a:lnTo>
                  <a:lnTo>
                    <a:pt x="296" y="842"/>
                  </a:lnTo>
                  <a:lnTo>
                    <a:pt x="294" y="776"/>
                  </a:lnTo>
                  <a:lnTo>
                    <a:pt x="341" y="727"/>
                  </a:lnTo>
                  <a:lnTo>
                    <a:pt x="404" y="736"/>
                  </a:lnTo>
                  <a:lnTo>
                    <a:pt x="449" y="666"/>
                  </a:lnTo>
                  <a:lnTo>
                    <a:pt x="411" y="611"/>
                  </a:lnTo>
                  <a:lnTo>
                    <a:pt x="437" y="522"/>
                  </a:lnTo>
                  <a:lnTo>
                    <a:pt x="493" y="513"/>
                  </a:lnTo>
                  <a:lnTo>
                    <a:pt x="493" y="510"/>
                  </a:lnTo>
                  <a:lnTo>
                    <a:pt x="493" y="506"/>
                  </a:lnTo>
                  <a:lnTo>
                    <a:pt x="493" y="504"/>
                  </a:lnTo>
                  <a:lnTo>
                    <a:pt x="493" y="501"/>
                  </a:lnTo>
                  <a:lnTo>
                    <a:pt x="493" y="497"/>
                  </a:lnTo>
                  <a:lnTo>
                    <a:pt x="493" y="494"/>
                  </a:lnTo>
                  <a:lnTo>
                    <a:pt x="493" y="492"/>
                  </a:lnTo>
                  <a:lnTo>
                    <a:pt x="493" y="490"/>
                  </a:lnTo>
                  <a:lnTo>
                    <a:pt x="493" y="486"/>
                  </a:lnTo>
                  <a:lnTo>
                    <a:pt x="493" y="483"/>
                  </a:lnTo>
                  <a:lnTo>
                    <a:pt x="493" y="481"/>
                  </a:lnTo>
                  <a:lnTo>
                    <a:pt x="493" y="477"/>
                  </a:lnTo>
                  <a:lnTo>
                    <a:pt x="493" y="472"/>
                  </a:lnTo>
                  <a:lnTo>
                    <a:pt x="493" y="466"/>
                  </a:lnTo>
                  <a:lnTo>
                    <a:pt x="493" y="463"/>
                  </a:lnTo>
                  <a:lnTo>
                    <a:pt x="493" y="459"/>
                  </a:lnTo>
                  <a:lnTo>
                    <a:pt x="493" y="457"/>
                  </a:lnTo>
                  <a:lnTo>
                    <a:pt x="493" y="455"/>
                  </a:lnTo>
                  <a:lnTo>
                    <a:pt x="493" y="452"/>
                  </a:lnTo>
                  <a:lnTo>
                    <a:pt x="493" y="448"/>
                  </a:lnTo>
                  <a:lnTo>
                    <a:pt x="493" y="446"/>
                  </a:lnTo>
                  <a:lnTo>
                    <a:pt x="493" y="443"/>
                  </a:lnTo>
                  <a:lnTo>
                    <a:pt x="493" y="437"/>
                  </a:lnTo>
                  <a:lnTo>
                    <a:pt x="493" y="432"/>
                  </a:lnTo>
                  <a:lnTo>
                    <a:pt x="493" y="426"/>
                  </a:lnTo>
                  <a:lnTo>
                    <a:pt x="493" y="420"/>
                  </a:lnTo>
                  <a:lnTo>
                    <a:pt x="436" y="404"/>
                  </a:lnTo>
                  <a:lnTo>
                    <a:pt x="411" y="318"/>
                  </a:lnTo>
                  <a:lnTo>
                    <a:pt x="450" y="261"/>
                  </a:lnTo>
                  <a:lnTo>
                    <a:pt x="413" y="197"/>
                  </a:lnTo>
                  <a:lnTo>
                    <a:pt x="347" y="200"/>
                  </a:lnTo>
                  <a:lnTo>
                    <a:pt x="298" y="154"/>
                  </a:lnTo>
                  <a:lnTo>
                    <a:pt x="306" y="89"/>
                  </a:lnTo>
                  <a:lnTo>
                    <a:pt x="236" y="44"/>
                  </a:lnTo>
                  <a:lnTo>
                    <a:pt x="182" y="83"/>
                  </a:lnTo>
                  <a:lnTo>
                    <a:pt x="92" y="58"/>
                  </a:lnTo>
                  <a:lnTo>
                    <a:pt x="83" y="2"/>
                  </a:lnTo>
                  <a:lnTo>
                    <a:pt x="29" y="0"/>
                  </a:lnTo>
                  <a:lnTo>
                    <a:pt x="0" y="59"/>
                  </a:lnTo>
                  <a:lnTo>
                    <a:pt x="31" y="128"/>
                  </a:lnTo>
                  <a:lnTo>
                    <a:pt x="32" y="128"/>
                  </a:lnTo>
                  <a:lnTo>
                    <a:pt x="35" y="128"/>
                  </a:lnTo>
                  <a:lnTo>
                    <a:pt x="37" y="128"/>
                  </a:lnTo>
                  <a:lnTo>
                    <a:pt x="40" y="128"/>
                  </a:lnTo>
                  <a:lnTo>
                    <a:pt x="45" y="128"/>
                  </a:lnTo>
                  <a:lnTo>
                    <a:pt x="49" y="128"/>
                  </a:lnTo>
                  <a:lnTo>
                    <a:pt x="55" y="129"/>
                  </a:lnTo>
                  <a:lnTo>
                    <a:pt x="58" y="129"/>
                  </a:lnTo>
                  <a:lnTo>
                    <a:pt x="60" y="129"/>
                  </a:lnTo>
                  <a:lnTo>
                    <a:pt x="64" y="129"/>
                  </a:lnTo>
                  <a:lnTo>
                    <a:pt x="67" y="130"/>
                  </a:lnTo>
                  <a:lnTo>
                    <a:pt x="70" y="130"/>
                  </a:lnTo>
                  <a:lnTo>
                    <a:pt x="74" y="131"/>
                  </a:lnTo>
                  <a:lnTo>
                    <a:pt x="78" y="131"/>
                  </a:lnTo>
                  <a:lnTo>
                    <a:pt x="82" y="132"/>
                  </a:lnTo>
                  <a:lnTo>
                    <a:pt x="85" y="132"/>
                  </a:lnTo>
                  <a:lnTo>
                    <a:pt x="89" y="133"/>
                  </a:lnTo>
                  <a:lnTo>
                    <a:pt x="93" y="135"/>
                  </a:lnTo>
                  <a:lnTo>
                    <a:pt x="98" y="136"/>
                  </a:lnTo>
                  <a:lnTo>
                    <a:pt x="102" y="137"/>
                  </a:lnTo>
                  <a:lnTo>
                    <a:pt x="106" y="138"/>
                  </a:lnTo>
                  <a:lnTo>
                    <a:pt x="111" y="139"/>
                  </a:lnTo>
                  <a:lnTo>
                    <a:pt x="115" y="140"/>
                  </a:lnTo>
                  <a:lnTo>
                    <a:pt x="120" y="140"/>
                  </a:lnTo>
                  <a:lnTo>
                    <a:pt x="124" y="141"/>
                  </a:lnTo>
                  <a:lnTo>
                    <a:pt x="129" y="144"/>
                  </a:lnTo>
                  <a:lnTo>
                    <a:pt x="134" y="145"/>
                  </a:lnTo>
                  <a:lnTo>
                    <a:pt x="139" y="146"/>
                  </a:lnTo>
                  <a:lnTo>
                    <a:pt x="143" y="148"/>
                  </a:lnTo>
                  <a:lnTo>
                    <a:pt x="148" y="149"/>
                  </a:lnTo>
                  <a:lnTo>
                    <a:pt x="153" y="151"/>
                  </a:lnTo>
                  <a:lnTo>
                    <a:pt x="158" y="152"/>
                  </a:lnTo>
                  <a:lnTo>
                    <a:pt x="162" y="155"/>
                  </a:lnTo>
                  <a:lnTo>
                    <a:pt x="168" y="157"/>
                  </a:lnTo>
                  <a:lnTo>
                    <a:pt x="172" y="159"/>
                  </a:lnTo>
                  <a:lnTo>
                    <a:pt x="177" y="161"/>
                  </a:lnTo>
                  <a:lnTo>
                    <a:pt x="182" y="164"/>
                  </a:lnTo>
                  <a:lnTo>
                    <a:pt x="187" y="166"/>
                  </a:lnTo>
                  <a:lnTo>
                    <a:pt x="192" y="169"/>
                  </a:lnTo>
                  <a:lnTo>
                    <a:pt x="197" y="171"/>
                  </a:lnTo>
                  <a:lnTo>
                    <a:pt x="202" y="175"/>
                  </a:lnTo>
                  <a:lnTo>
                    <a:pt x="207" y="177"/>
                  </a:lnTo>
                  <a:lnTo>
                    <a:pt x="211" y="180"/>
                  </a:lnTo>
                  <a:lnTo>
                    <a:pt x="216" y="184"/>
                  </a:lnTo>
                  <a:lnTo>
                    <a:pt x="221" y="186"/>
                  </a:lnTo>
                  <a:lnTo>
                    <a:pt x="226" y="190"/>
                  </a:lnTo>
                  <a:lnTo>
                    <a:pt x="230" y="194"/>
                  </a:lnTo>
                  <a:lnTo>
                    <a:pt x="235" y="197"/>
                  </a:lnTo>
                  <a:lnTo>
                    <a:pt x="239" y="200"/>
                  </a:lnTo>
                  <a:lnTo>
                    <a:pt x="244" y="205"/>
                  </a:lnTo>
                  <a:lnTo>
                    <a:pt x="248" y="209"/>
                  </a:lnTo>
                  <a:lnTo>
                    <a:pt x="252" y="213"/>
                  </a:lnTo>
                  <a:lnTo>
                    <a:pt x="257" y="217"/>
                  </a:lnTo>
                  <a:lnTo>
                    <a:pt x="261" y="222"/>
                  </a:lnTo>
                  <a:lnTo>
                    <a:pt x="266" y="227"/>
                  </a:lnTo>
                  <a:lnTo>
                    <a:pt x="269" y="231"/>
                  </a:lnTo>
                  <a:lnTo>
                    <a:pt x="273" y="233"/>
                  </a:lnTo>
                  <a:lnTo>
                    <a:pt x="277" y="236"/>
                  </a:lnTo>
                  <a:lnTo>
                    <a:pt x="280" y="241"/>
                  </a:lnTo>
                  <a:lnTo>
                    <a:pt x="284" y="243"/>
                  </a:lnTo>
                  <a:lnTo>
                    <a:pt x="287" y="247"/>
                  </a:lnTo>
                  <a:lnTo>
                    <a:pt x="290" y="251"/>
                  </a:lnTo>
                  <a:lnTo>
                    <a:pt x="294" y="254"/>
                  </a:lnTo>
                  <a:lnTo>
                    <a:pt x="296" y="257"/>
                  </a:lnTo>
                  <a:lnTo>
                    <a:pt x="298" y="262"/>
                  </a:lnTo>
                  <a:lnTo>
                    <a:pt x="302" y="265"/>
                  </a:lnTo>
                  <a:lnTo>
                    <a:pt x="305" y="269"/>
                  </a:lnTo>
                  <a:lnTo>
                    <a:pt x="307" y="273"/>
                  </a:lnTo>
                  <a:lnTo>
                    <a:pt x="309" y="276"/>
                  </a:lnTo>
                  <a:lnTo>
                    <a:pt x="313" y="280"/>
                  </a:lnTo>
                  <a:lnTo>
                    <a:pt x="315" y="284"/>
                  </a:lnTo>
                  <a:lnTo>
                    <a:pt x="317" y="288"/>
                  </a:lnTo>
                  <a:lnTo>
                    <a:pt x="319" y="292"/>
                  </a:lnTo>
                  <a:lnTo>
                    <a:pt x="322" y="295"/>
                  </a:lnTo>
                  <a:lnTo>
                    <a:pt x="324" y="300"/>
                  </a:lnTo>
                  <a:lnTo>
                    <a:pt x="325" y="303"/>
                  </a:lnTo>
                  <a:lnTo>
                    <a:pt x="327" y="308"/>
                  </a:lnTo>
                  <a:lnTo>
                    <a:pt x="330" y="311"/>
                  </a:lnTo>
                  <a:lnTo>
                    <a:pt x="332" y="315"/>
                  </a:lnTo>
                  <a:lnTo>
                    <a:pt x="334" y="320"/>
                  </a:lnTo>
                  <a:lnTo>
                    <a:pt x="335" y="323"/>
                  </a:lnTo>
                  <a:lnTo>
                    <a:pt x="337" y="328"/>
                  </a:lnTo>
                  <a:lnTo>
                    <a:pt x="338" y="332"/>
                  </a:lnTo>
                  <a:lnTo>
                    <a:pt x="341" y="336"/>
                  </a:lnTo>
                  <a:lnTo>
                    <a:pt x="342" y="340"/>
                  </a:lnTo>
                  <a:lnTo>
                    <a:pt x="344" y="344"/>
                  </a:lnTo>
                  <a:lnTo>
                    <a:pt x="345" y="348"/>
                  </a:lnTo>
                  <a:lnTo>
                    <a:pt x="346" y="352"/>
                  </a:lnTo>
                  <a:lnTo>
                    <a:pt x="347" y="356"/>
                  </a:lnTo>
                  <a:lnTo>
                    <a:pt x="349" y="359"/>
                  </a:lnTo>
                  <a:lnTo>
                    <a:pt x="350" y="363"/>
                  </a:lnTo>
                  <a:lnTo>
                    <a:pt x="351" y="368"/>
                  </a:lnTo>
                  <a:lnTo>
                    <a:pt x="352" y="371"/>
                  </a:lnTo>
                  <a:lnTo>
                    <a:pt x="353" y="376"/>
                  </a:lnTo>
                  <a:lnTo>
                    <a:pt x="354" y="380"/>
                  </a:lnTo>
                  <a:lnTo>
                    <a:pt x="355" y="384"/>
                  </a:lnTo>
                  <a:lnTo>
                    <a:pt x="356" y="387"/>
                  </a:lnTo>
                  <a:lnTo>
                    <a:pt x="356" y="391"/>
                  </a:lnTo>
                  <a:lnTo>
                    <a:pt x="357" y="395"/>
                  </a:lnTo>
                  <a:lnTo>
                    <a:pt x="359" y="399"/>
                  </a:lnTo>
                  <a:lnTo>
                    <a:pt x="360" y="403"/>
                  </a:lnTo>
                  <a:lnTo>
                    <a:pt x="360" y="406"/>
                  </a:lnTo>
                  <a:lnTo>
                    <a:pt x="361" y="410"/>
                  </a:lnTo>
                  <a:lnTo>
                    <a:pt x="361" y="414"/>
                  </a:lnTo>
                  <a:lnTo>
                    <a:pt x="361" y="417"/>
                  </a:lnTo>
                  <a:lnTo>
                    <a:pt x="362" y="420"/>
                  </a:lnTo>
                  <a:lnTo>
                    <a:pt x="362" y="425"/>
                  </a:lnTo>
                  <a:lnTo>
                    <a:pt x="363" y="427"/>
                  </a:lnTo>
                  <a:lnTo>
                    <a:pt x="363" y="432"/>
                  </a:lnTo>
                  <a:lnTo>
                    <a:pt x="364" y="435"/>
                  </a:lnTo>
                  <a:lnTo>
                    <a:pt x="364" y="438"/>
                  </a:lnTo>
                  <a:lnTo>
                    <a:pt x="364" y="442"/>
                  </a:lnTo>
                  <a:lnTo>
                    <a:pt x="365" y="445"/>
                  </a:lnTo>
                  <a:lnTo>
                    <a:pt x="365" y="448"/>
                  </a:lnTo>
                  <a:lnTo>
                    <a:pt x="365" y="452"/>
                  </a:lnTo>
                  <a:lnTo>
                    <a:pt x="365" y="455"/>
                  </a:lnTo>
                  <a:lnTo>
                    <a:pt x="366" y="458"/>
                  </a:lnTo>
                  <a:lnTo>
                    <a:pt x="366" y="462"/>
                  </a:lnTo>
                  <a:lnTo>
                    <a:pt x="368" y="465"/>
                  </a:lnTo>
                  <a:lnTo>
                    <a:pt x="366" y="466"/>
                  </a:lnTo>
                  <a:lnTo>
                    <a:pt x="366" y="469"/>
                  </a:lnTo>
                  <a:lnTo>
                    <a:pt x="366" y="473"/>
                  </a:lnTo>
                  <a:lnTo>
                    <a:pt x="366" y="477"/>
                  </a:lnTo>
                  <a:lnTo>
                    <a:pt x="365" y="482"/>
                  </a:lnTo>
                  <a:lnTo>
                    <a:pt x="364" y="487"/>
                  </a:lnTo>
                  <a:lnTo>
                    <a:pt x="364" y="490"/>
                  </a:lnTo>
                  <a:lnTo>
                    <a:pt x="364" y="493"/>
                  </a:lnTo>
                  <a:lnTo>
                    <a:pt x="363" y="495"/>
                  </a:lnTo>
                  <a:lnTo>
                    <a:pt x="363" y="499"/>
                  </a:lnTo>
                  <a:lnTo>
                    <a:pt x="362" y="502"/>
                  </a:lnTo>
                  <a:lnTo>
                    <a:pt x="362" y="505"/>
                  </a:lnTo>
                  <a:lnTo>
                    <a:pt x="361" y="507"/>
                  </a:lnTo>
                  <a:lnTo>
                    <a:pt x="361" y="512"/>
                  </a:lnTo>
                  <a:lnTo>
                    <a:pt x="360" y="515"/>
                  </a:lnTo>
                  <a:lnTo>
                    <a:pt x="360" y="519"/>
                  </a:lnTo>
                  <a:lnTo>
                    <a:pt x="359" y="522"/>
                  </a:lnTo>
                  <a:lnTo>
                    <a:pt x="359" y="526"/>
                  </a:lnTo>
                  <a:lnTo>
                    <a:pt x="357" y="530"/>
                  </a:lnTo>
                  <a:lnTo>
                    <a:pt x="356" y="534"/>
                  </a:lnTo>
                  <a:lnTo>
                    <a:pt x="355" y="538"/>
                  </a:lnTo>
                  <a:lnTo>
                    <a:pt x="354" y="542"/>
                  </a:lnTo>
                  <a:lnTo>
                    <a:pt x="353" y="545"/>
                  </a:lnTo>
                  <a:lnTo>
                    <a:pt x="352" y="550"/>
                  </a:lnTo>
                  <a:lnTo>
                    <a:pt x="351" y="554"/>
                  </a:lnTo>
                  <a:lnTo>
                    <a:pt x="350" y="559"/>
                  </a:lnTo>
                  <a:lnTo>
                    <a:pt x="349" y="562"/>
                  </a:lnTo>
                  <a:lnTo>
                    <a:pt x="347" y="567"/>
                  </a:lnTo>
                  <a:lnTo>
                    <a:pt x="345" y="571"/>
                  </a:lnTo>
                  <a:lnTo>
                    <a:pt x="344" y="576"/>
                  </a:lnTo>
                  <a:lnTo>
                    <a:pt x="342" y="580"/>
                  </a:lnTo>
                  <a:lnTo>
                    <a:pt x="341" y="584"/>
                  </a:lnTo>
                  <a:lnTo>
                    <a:pt x="338" y="588"/>
                  </a:lnTo>
                  <a:lnTo>
                    <a:pt x="337" y="593"/>
                  </a:lnTo>
                  <a:lnTo>
                    <a:pt x="335" y="598"/>
                  </a:lnTo>
                  <a:lnTo>
                    <a:pt x="333" y="601"/>
                  </a:lnTo>
                  <a:lnTo>
                    <a:pt x="331" y="606"/>
                  </a:lnTo>
                  <a:lnTo>
                    <a:pt x="330" y="610"/>
                  </a:lnTo>
                  <a:lnTo>
                    <a:pt x="327" y="615"/>
                  </a:lnTo>
                  <a:lnTo>
                    <a:pt x="325" y="619"/>
                  </a:lnTo>
                  <a:lnTo>
                    <a:pt x="323" y="624"/>
                  </a:lnTo>
                  <a:lnTo>
                    <a:pt x="321" y="629"/>
                  </a:lnTo>
                  <a:lnTo>
                    <a:pt x="317" y="632"/>
                  </a:lnTo>
                  <a:lnTo>
                    <a:pt x="315" y="637"/>
                  </a:lnTo>
                  <a:lnTo>
                    <a:pt x="312" y="641"/>
                  </a:lnTo>
                  <a:lnTo>
                    <a:pt x="309" y="646"/>
                  </a:lnTo>
                  <a:lnTo>
                    <a:pt x="306" y="650"/>
                  </a:lnTo>
                  <a:lnTo>
                    <a:pt x="303" y="655"/>
                  </a:lnTo>
                  <a:lnTo>
                    <a:pt x="299" y="658"/>
                  </a:lnTo>
                  <a:lnTo>
                    <a:pt x="297" y="664"/>
                  </a:lnTo>
                  <a:lnTo>
                    <a:pt x="294" y="667"/>
                  </a:lnTo>
                  <a:lnTo>
                    <a:pt x="290" y="672"/>
                  </a:lnTo>
                  <a:lnTo>
                    <a:pt x="286" y="676"/>
                  </a:lnTo>
                  <a:lnTo>
                    <a:pt x="283" y="679"/>
                  </a:lnTo>
                  <a:lnTo>
                    <a:pt x="279" y="684"/>
                  </a:lnTo>
                  <a:lnTo>
                    <a:pt x="275" y="688"/>
                  </a:lnTo>
                  <a:lnTo>
                    <a:pt x="271" y="692"/>
                  </a:lnTo>
                  <a:lnTo>
                    <a:pt x="268" y="696"/>
                  </a:lnTo>
                  <a:lnTo>
                    <a:pt x="266" y="696"/>
                  </a:lnTo>
                  <a:lnTo>
                    <a:pt x="264" y="699"/>
                  </a:lnTo>
                  <a:lnTo>
                    <a:pt x="261" y="701"/>
                  </a:lnTo>
                  <a:lnTo>
                    <a:pt x="259" y="704"/>
                  </a:lnTo>
                  <a:lnTo>
                    <a:pt x="256" y="707"/>
                  </a:lnTo>
                  <a:lnTo>
                    <a:pt x="252" y="711"/>
                  </a:lnTo>
                  <a:lnTo>
                    <a:pt x="248" y="713"/>
                  </a:lnTo>
                  <a:lnTo>
                    <a:pt x="244" y="717"/>
                  </a:lnTo>
                  <a:lnTo>
                    <a:pt x="238" y="721"/>
                  </a:lnTo>
                  <a:lnTo>
                    <a:pt x="233" y="725"/>
                  </a:lnTo>
                  <a:lnTo>
                    <a:pt x="230" y="727"/>
                  </a:lnTo>
                  <a:lnTo>
                    <a:pt x="227" y="730"/>
                  </a:lnTo>
                  <a:lnTo>
                    <a:pt x="225" y="732"/>
                  </a:lnTo>
                  <a:lnTo>
                    <a:pt x="221" y="734"/>
                  </a:lnTo>
                  <a:lnTo>
                    <a:pt x="218" y="736"/>
                  </a:lnTo>
                  <a:lnTo>
                    <a:pt x="215" y="739"/>
                  </a:lnTo>
                  <a:lnTo>
                    <a:pt x="211" y="741"/>
                  </a:lnTo>
                  <a:lnTo>
                    <a:pt x="208" y="744"/>
                  </a:lnTo>
                  <a:lnTo>
                    <a:pt x="203" y="745"/>
                  </a:lnTo>
                  <a:lnTo>
                    <a:pt x="200" y="747"/>
                  </a:lnTo>
                  <a:lnTo>
                    <a:pt x="196" y="750"/>
                  </a:lnTo>
                  <a:lnTo>
                    <a:pt x="192" y="752"/>
                  </a:lnTo>
                  <a:lnTo>
                    <a:pt x="188" y="754"/>
                  </a:lnTo>
                  <a:lnTo>
                    <a:pt x="183" y="756"/>
                  </a:lnTo>
                  <a:lnTo>
                    <a:pt x="179" y="759"/>
                  </a:lnTo>
                  <a:lnTo>
                    <a:pt x="174" y="761"/>
                  </a:lnTo>
                  <a:lnTo>
                    <a:pt x="170" y="763"/>
                  </a:lnTo>
                  <a:lnTo>
                    <a:pt x="164" y="765"/>
                  </a:lnTo>
                  <a:lnTo>
                    <a:pt x="160" y="768"/>
                  </a:lnTo>
                  <a:lnTo>
                    <a:pt x="155" y="769"/>
                  </a:lnTo>
                  <a:lnTo>
                    <a:pt x="150" y="771"/>
                  </a:lnTo>
                  <a:lnTo>
                    <a:pt x="144" y="773"/>
                  </a:lnTo>
                  <a:lnTo>
                    <a:pt x="139" y="775"/>
                  </a:lnTo>
                  <a:lnTo>
                    <a:pt x="134" y="778"/>
                  </a:lnTo>
                  <a:lnTo>
                    <a:pt x="127" y="779"/>
                  </a:lnTo>
                  <a:lnTo>
                    <a:pt x="122" y="781"/>
                  </a:lnTo>
                  <a:lnTo>
                    <a:pt x="116" y="782"/>
                  </a:lnTo>
                  <a:lnTo>
                    <a:pt x="111" y="783"/>
                  </a:lnTo>
                  <a:lnTo>
                    <a:pt x="104" y="784"/>
                  </a:lnTo>
                  <a:lnTo>
                    <a:pt x="97" y="787"/>
                  </a:lnTo>
                  <a:lnTo>
                    <a:pt x="92" y="788"/>
                  </a:lnTo>
                  <a:lnTo>
                    <a:pt x="85" y="789"/>
                  </a:lnTo>
                  <a:lnTo>
                    <a:pt x="78" y="790"/>
                  </a:lnTo>
                  <a:lnTo>
                    <a:pt x="72" y="791"/>
                  </a:lnTo>
                  <a:lnTo>
                    <a:pt x="65" y="792"/>
                  </a:lnTo>
                  <a:lnTo>
                    <a:pt x="58" y="792"/>
                  </a:lnTo>
                  <a:lnTo>
                    <a:pt x="50" y="793"/>
                  </a:lnTo>
                  <a:lnTo>
                    <a:pt x="44" y="793"/>
                  </a:lnTo>
                  <a:lnTo>
                    <a:pt x="37" y="794"/>
                  </a:lnTo>
                  <a:lnTo>
                    <a:pt x="30" y="794"/>
                  </a:lnTo>
                  <a:lnTo>
                    <a:pt x="30" y="794"/>
                  </a:lnTo>
                  <a:close/>
                </a:path>
              </a:pathLst>
            </a:custGeom>
            <a:solidFill>
              <a:srgbClr val="A8BF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3"/>
            <p:cNvSpPr>
              <a:spLocks/>
            </p:cNvSpPr>
            <p:nvPr/>
          </p:nvSpPr>
          <p:spPr bwMode="auto">
            <a:xfrm>
              <a:off x="5867400" y="2203450"/>
              <a:ext cx="673100" cy="165100"/>
            </a:xfrm>
            <a:custGeom>
              <a:avLst/>
              <a:gdLst>
                <a:gd name="T0" fmla="*/ 41 w 424"/>
                <a:gd name="T1" fmla="*/ 0 h 104"/>
                <a:gd name="T2" fmla="*/ 46 w 424"/>
                <a:gd name="T3" fmla="*/ 0 h 104"/>
                <a:gd name="T4" fmla="*/ 54 w 424"/>
                <a:gd name="T5" fmla="*/ 0 h 104"/>
                <a:gd name="T6" fmla="*/ 59 w 424"/>
                <a:gd name="T7" fmla="*/ 0 h 104"/>
                <a:gd name="T8" fmla="*/ 67 w 424"/>
                <a:gd name="T9" fmla="*/ 1 h 104"/>
                <a:gd name="T10" fmla="*/ 76 w 424"/>
                <a:gd name="T11" fmla="*/ 2 h 104"/>
                <a:gd name="T12" fmla="*/ 85 w 424"/>
                <a:gd name="T13" fmla="*/ 2 h 104"/>
                <a:gd name="T14" fmla="*/ 95 w 424"/>
                <a:gd name="T15" fmla="*/ 3 h 104"/>
                <a:gd name="T16" fmla="*/ 106 w 424"/>
                <a:gd name="T17" fmla="*/ 4 h 104"/>
                <a:gd name="T18" fmla="*/ 118 w 424"/>
                <a:gd name="T19" fmla="*/ 5 h 104"/>
                <a:gd name="T20" fmla="*/ 131 w 424"/>
                <a:gd name="T21" fmla="*/ 6 h 104"/>
                <a:gd name="T22" fmla="*/ 144 w 424"/>
                <a:gd name="T23" fmla="*/ 7 h 104"/>
                <a:gd name="T24" fmla="*/ 157 w 424"/>
                <a:gd name="T25" fmla="*/ 10 h 104"/>
                <a:gd name="T26" fmla="*/ 172 w 424"/>
                <a:gd name="T27" fmla="*/ 11 h 104"/>
                <a:gd name="T28" fmla="*/ 187 w 424"/>
                <a:gd name="T29" fmla="*/ 13 h 104"/>
                <a:gd name="T30" fmla="*/ 201 w 424"/>
                <a:gd name="T31" fmla="*/ 15 h 104"/>
                <a:gd name="T32" fmla="*/ 217 w 424"/>
                <a:gd name="T33" fmla="*/ 17 h 104"/>
                <a:gd name="T34" fmla="*/ 232 w 424"/>
                <a:gd name="T35" fmla="*/ 20 h 104"/>
                <a:gd name="T36" fmla="*/ 248 w 424"/>
                <a:gd name="T37" fmla="*/ 23 h 104"/>
                <a:gd name="T38" fmla="*/ 265 w 424"/>
                <a:gd name="T39" fmla="*/ 26 h 104"/>
                <a:gd name="T40" fmla="*/ 280 w 424"/>
                <a:gd name="T41" fmla="*/ 30 h 104"/>
                <a:gd name="T42" fmla="*/ 296 w 424"/>
                <a:gd name="T43" fmla="*/ 32 h 104"/>
                <a:gd name="T44" fmla="*/ 312 w 424"/>
                <a:gd name="T45" fmla="*/ 36 h 104"/>
                <a:gd name="T46" fmla="*/ 328 w 424"/>
                <a:gd name="T47" fmla="*/ 40 h 104"/>
                <a:gd name="T48" fmla="*/ 343 w 424"/>
                <a:gd name="T49" fmla="*/ 44 h 104"/>
                <a:gd name="T50" fmla="*/ 360 w 424"/>
                <a:gd name="T51" fmla="*/ 49 h 104"/>
                <a:gd name="T52" fmla="*/ 374 w 424"/>
                <a:gd name="T53" fmla="*/ 53 h 104"/>
                <a:gd name="T54" fmla="*/ 390 w 424"/>
                <a:gd name="T55" fmla="*/ 58 h 104"/>
                <a:gd name="T56" fmla="*/ 403 w 424"/>
                <a:gd name="T57" fmla="*/ 64 h 104"/>
                <a:gd name="T58" fmla="*/ 418 w 424"/>
                <a:gd name="T59" fmla="*/ 70 h 104"/>
                <a:gd name="T60" fmla="*/ 0 w 424"/>
                <a:gd name="T61" fmla="*/ 104 h 104"/>
                <a:gd name="T62" fmla="*/ 41 w 424"/>
                <a:gd name="T63"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24" h="104">
                  <a:moveTo>
                    <a:pt x="41" y="0"/>
                  </a:moveTo>
                  <a:lnTo>
                    <a:pt x="41" y="0"/>
                  </a:lnTo>
                  <a:lnTo>
                    <a:pt x="44" y="0"/>
                  </a:lnTo>
                  <a:lnTo>
                    <a:pt x="46" y="0"/>
                  </a:lnTo>
                  <a:lnTo>
                    <a:pt x="51" y="0"/>
                  </a:lnTo>
                  <a:lnTo>
                    <a:pt x="54" y="0"/>
                  </a:lnTo>
                  <a:lnTo>
                    <a:pt x="56" y="0"/>
                  </a:lnTo>
                  <a:lnTo>
                    <a:pt x="59" y="0"/>
                  </a:lnTo>
                  <a:lnTo>
                    <a:pt x="64" y="1"/>
                  </a:lnTo>
                  <a:lnTo>
                    <a:pt x="67" y="1"/>
                  </a:lnTo>
                  <a:lnTo>
                    <a:pt x="71" y="1"/>
                  </a:lnTo>
                  <a:lnTo>
                    <a:pt x="76" y="2"/>
                  </a:lnTo>
                  <a:lnTo>
                    <a:pt x="80" y="2"/>
                  </a:lnTo>
                  <a:lnTo>
                    <a:pt x="85" y="2"/>
                  </a:lnTo>
                  <a:lnTo>
                    <a:pt x="89" y="3"/>
                  </a:lnTo>
                  <a:lnTo>
                    <a:pt x="95" y="3"/>
                  </a:lnTo>
                  <a:lnTo>
                    <a:pt x="101" y="4"/>
                  </a:lnTo>
                  <a:lnTo>
                    <a:pt x="106" y="4"/>
                  </a:lnTo>
                  <a:lnTo>
                    <a:pt x="112" y="4"/>
                  </a:lnTo>
                  <a:lnTo>
                    <a:pt x="118" y="5"/>
                  </a:lnTo>
                  <a:lnTo>
                    <a:pt x="124" y="6"/>
                  </a:lnTo>
                  <a:lnTo>
                    <a:pt x="131" y="6"/>
                  </a:lnTo>
                  <a:lnTo>
                    <a:pt x="137" y="7"/>
                  </a:lnTo>
                  <a:lnTo>
                    <a:pt x="144" y="7"/>
                  </a:lnTo>
                  <a:lnTo>
                    <a:pt x="151" y="8"/>
                  </a:lnTo>
                  <a:lnTo>
                    <a:pt x="157" y="10"/>
                  </a:lnTo>
                  <a:lnTo>
                    <a:pt x="165" y="11"/>
                  </a:lnTo>
                  <a:lnTo>
                    <a:pt x="172" y="11"/>
                  </a:lnTo>
                  <a:lnTo>
                    <a:pt x="180" y="13"/>
                  </a:lnTo>
                  <a:lnTo>
                    <a:pt x="187" y="13"/>
                  </a:lnTo>
                  <a:lnTo>
                    <a:pt x="194" y="14"/>
                  </a:lnTo>
                  <a:lnTo>
                    <a:pt x="201" y="15"/>
                  </a:lnTo>
                  <a:lnTo>
                    <a:pt x="209" y="16"/>
                  </a:lnTo>
                  <a:lnTo>
                    <a:pt x="217" y="17"/>
                  </a:lnTo>
                  <a:lnTo>
                    <a:pt x="224" y="18"/>
                  </a:lnTo>
                  <a:lnTo>
                    <a:pt x="232" y="20"/>
                  </a:lnTo>
                  <a:lnTo>
                    <a:pt x="240" y="22"/>
                  </a:lnTo>
                  <a:lnTo>
                    <a:pt x="248" y="23"/>
                  </a:lnTo>
                  <a:lnTo>
                    <a:pt x="256" y="24"/>
                  </a:lnTo>
                  <a:lnTo>
                    <a:pt x="265" y="26"/>
                  </a:lnTo>
                  <a:lnTo>
                    <a:pt x="273" y="27"/>
                  </a:lnTo>
                  <a:lnTo>
                    <a:pt x="280" y="30"/>
                  </a:lnTo>
                  <a:lnTo>
                    <a:pt x="288" y="31"/>
                  </a:lnTo>
                  <a:lnTo>
                    <a:pt x="296" y="32"/>
                  </a:lnTo>
                  <a:lnTo>
                    <a:pt x="305" y="34"/>
                  </a:lnTo>
                  <a:lnTo>
                    <a:pt x="312" y="36"/>
                  </a:lnTo>
                  <a:lnTo>
                    <a:pt x="321" y="37"/>
                  </a:lnTo>
                  <a:lnTo>
                    <a:pt x="328" y="40"/>
                  </a:lnTo>
                  <a:lnTo>
                    <a:pt x="336" y="42"/>
                  </a:lnTo>
                  <a:lnTo>
                    <a:pt x="343" y="44"/>
                  </a:lnTo>
                  <a:lnTo>
                    <a:pt x="352" y="46"/>
                  </a:lnTo>
                  <a:lnTo>
                    <a:pt x="360" y="49"/>
                  </a:lnTo>
                  <a:lnTo>
                    <a:pt x="367" y="51"/>
                  </a:lnTo>
                  <a:lnTo>
                    <a:pt x="374" y="53"/>
                  </a:lnTo>
                  <a:lnTo>
                    <a:pt x="382" y="55"/>
                  </a:lnTo>
                  <a:lnTo>
                    <a:pt x="390" y="58"/>
                  </a:lnTo>
                  <a:lnTo>
                    <a:pt x="396" y="61"/>
                  </a:lnTo>
                  <a:lnTo>
                    <a:pt x="403" y="64"/>
                  </a:lnTo>
                  <a:lnTo>
                    <a:pt x="410" y="66"/>
                  </a:lnTo>
                  <a:lnTo>
                    <a:pt x="418" y="70"/>
                  </a:lnTo>
                  <a:lnTo>
                    <a:pt x="424" y="73"/>
                  </a:lnTo>
                  <a:lnTo>
                    <a:pt x="0" y="104"/>
                  </a:lnTo>
                  <a:lnTo>
                    <a:pt x="41" y="0"/>
                  </a:lnTo>
                  <a:lnTo>
                    <a:pt x="4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4"/>
            <p:cNvSpPr>
              <a:spLocks/>
            </p:cNvSpPr>
            <p:nvPr/>
          </p:nvSpPr>
          <p:spPr bwMode="auto">
            <a:xfrm>
              <a:off x="6783388" y="2312988"/>
              <a:ext cx="922338" cy="663575"/>
            </a:xfrm>
            <a:custGeom>
              <a:avLst/>
              <a:gdLst>
                <a:gd name="T0" fmla="*/ 216 w 581"/>
                <a:gd name="T1" fmla="*/ 19 h 418"/>
                <a:gd name="T2" fmla="*/ 189 w 581"/>
                <a:gd name="T3" fmla="*/ 32 h 418"/>
                <a:gd name="T4" fmla="*/ 158 w 581"/>
                <a:gd name="T5" fmla="*/ 49 h 418"/>
                <a:gd name="T6" fmla="*/ 71 w 581"/>
                <a:gd name="T7" fmla="*/ 43 h 418"/>
                <a:gd name="T8" fmla="*/ 100 w 581"/>
                <a:gd name="T9" fmla="*/ 69 h 418"/>
                <a:gd name="T10" fmla="*/ 131 w 581"/>
                <a:gd name="T11" fmla="*/ 88 h 418"/>
                <a:gd name="T12" fmla="*/ 167 w 581"/>
                <a:gd name="T13" fmla="*/ 93 h 418"/>
                <a:gd name="T14" fmla="*/ 199 w 581"/>
                <a:gd name="T15" fmla="*/ 89 h 418"/>
                <a:gd name="T16" fmla="*/ 226 w 581"/>
                <a:gd name="T17" fmla="*/ 81 h 418"/>
                <a:gd name="T18" fmla="*/ 282 w 581"/>
                <a:gd name="T19" fmla="*/ 165 h 418"/>
                <a:gd name="T20" fmla="*/ 263 w 581"/>
                <a:gd name="T21" fmla="*/ 165 h 418"/>
                <a:gd name="T22" fmla="*/ 230 w 581"/>
                <a:gd name="T23" fmla="*/ 169 h 418"/>
                <a:gd name="T24" fmla="*/ 196 w 581"/>
                <a:gd name="T25" fmla="*/ 178 h 418"/>
                <a:gd name="T26" fmla="*/ 168 w 581"/>
                <a:gd name="T27" fmla="*/ 190 h 418"/>
                <a:gd name="T28" fmla="*/ 138 w 581"/>
                <a:gd name="T29" fmla="*/ 203 h 418"/>
                <a:gd name="T30" fmla="*/ 106 w 581"/>
                <a:gd name="T31" fmla="*/ 225 h 418"/>
                <a:gd name="T32" fmla="*/ 79 w 581"/>
                <a:gd name="T33" fmla="*/ 255 h 418"/>
                <a:gd name="T34" fmla="*/ 53 w 581"/>
                <a:gd name="T35" fmla="*/ 289 h 418"/>
                <a:gd name="T36" fmla="*/ 32 w 581"/>
                <a:gd name="T37" fmla="*/ 321 h 418"/>
                <a:gd name="T38" fmla="*/ 15 w 581"/>
                <a:gd name="T39" fmla="*/ 350 h 418"/>
                <a:gd name="T40" fmla="*/ 2 w 581"/>
                <a:gd name="T41" fmla="*/ 382 h 418"/>
                <a:gd name="T42" fmla="*/ 24 w 581"/>
                <a:gd name="T43" fmla="*/ 379 h 418"/>
                <a:gd name="T44" fmla="*/ 66 w 581"/>
                <a:gd name="T45" fmla="*/ 356 h 418"/>
                <a:gd name="T46" fmla="*/ 104 w 581"/>
                <a:gd name="T47" fmla="*/ 325 h 418"/>
                <a:gd name="T48" fmla="*/ 132 w 581"/>
                <a:gd name="T49" fmla="*/ 292 h 418"/>
                <a:gd name="T50" fmla="*/ 150 w 581"/>
                <a:gd name="T51" fmla="*/ 268 h 418"/>
                <a:gd name="T52" fmla="*/ 304 w 581"/>
                <a:gd name="T53" fmla="*/ 246 h 418"/>
                <a:gd name="T54" fmla="*/ 319 w 581"/>
                <a:gd name="T55" fmla="*/ 277 h 418"/>
                <a:gd name="T56" fmla="*/ 342 w 581"/>
                <a:gd name="T57" fmla="*/ 318 h 418"/>
                <a:gd name="T58" fmla="*/ 371 w 581"/>
                <a:gd name="T59" fmla="*/ 356 h 418"/>
                <a:gd name="T60" fmla="*/ 402 w 581"/>
                <a:gd name="T61" fmla="*/ 379 h 418"/>
                <a:gd name="T62" fmla="*/ 434 w 581"/>
                <a:gd name="T63" fmla="*/ 395 h 418"/>
                <a:gd name="T64" fmla="*/ 466 w 581"/>
                <a:gd name="T65" fmla="*/ 406 h 418"/>
                <a:gd name="T66" fmla="*/ 498 w 581"/>
                <a:gd name="T67" fmla="*/ 414 h 418"/>
                <a:gd name="T68" fmla="*/ 526 w 581"/>
                <a:gd name="T69" fmla="*/ 417 h 418"/>
                <a:gd name="T70" fmla="*/ 553 w 581"/>
                <a:gd name="T71" fmla="*/ 417 h 418"/>
                <a:gd name="T72" fmla="*/ 579 w 581"/>
                <a:gd name="T73" fmla="*/ 413 h 418"/>
                <a:gd name="T74" fmla="*/ 555 w 581"/>
                <a:gd name="T75" fmla="*/ 389 h 418"/>
                <a:gd name="T76" fmla="*/ 524 w 581"/>
                <a:gd name="T77" fmla="*/ 366 h 418"/>
                <a:gd name="T78" fmla="*/ 486 w 581"/>
                <a:gd name="T79" fmla="*/ 346 h 418"/>
                <a:gd name="T80" fmla="*/ 457 w 581"/>
                <a:gd name="T81" fmla="*/ 336 h 418"/>
                <a:gd name="T82" fmla="*/ 423 w 581"/>
                <a:gd name="T83" fmla="*/ 176 h 418"/>
                <a:gd name="T84" fmla="*/ 411 w 581"/>
                <a:gd name="T85" fmla="*/ 135 h 418"/>
                <a:gd name="T86" fmla="*/ 397 w 581"/>
                <a:gd name="T87" fmla="*/ 101 h 418"/>
                <a:gd name="T88" fmla="*/ 380 w 581"/>
                <a:gd name="T89" fmla="*/ 72 h 418"/>
                <a:gd name="T90" fmla="*/ 531 w 581"/>
                <a:gd name="T91" fmla="*/ 155 h 418"/>
                <a:gd name="T92" fmla="*/ 522 w 581"/>
                <a:gd name="T93" fmla="*/ 123 h 418"/>
                <a:gd name="T94" fmla="*/ 501 w 581"/>
                <a:gd name="T95" fmla="*/ 82 h 418"/>
                <a:gd name="T96" fmla="*/ 465 w 581"/>
                <a:gd name="T97" fmla="*/ 43 h 418"/>
                <a:gd name="T98" fmla="*/ 437 w 581"/>
                <a:gd name="T99" fmla="*/ 28 h 418"/>
                <a:gd name="T100" fmla="*/ 408 w 581"/>
                <a:gd name="T101" fmla="*/ 15 h 418"/>
                <a:gd name="T102" fmla="*/ 373 w 581"/>
                <a:gd name="T103" fmla="*/ 5 h 418"/>
                <a:gd name="T104" fmla="*/ 340 w 581"/>
                <a:gd name="T105" fmla="*/ 0 h 418"/>
                <a:gd name="T106" fmla="*/ 320 w 581"/>
                <a:gd name="T107" fmla="*/ 0 h 418"/>
                <a:gd name="T108" fmla="*/ 293 w 581"/>
                <a:gd name="T109" fmla="*/ 1 h 418"/>
                <a:gd name="T110" fmla="*/ 264 w 581"/>
                <a:gd name="T111" fmla="*/ 4 h 418"/>
                <a:gd name="T112" fmla="*/ 237 w 581"/>
                <a:gd name="T113" fmla="*/ 10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81" h="418">
                  <a:moveTo>
                    <a:pt x="237" y="10"/>
                  </a:moveTo>
                  <a:lnTo>
                    <a:pt x="235" y="11"/>
                  </a:lnTo>
                  <a:lnTo>
                    <a:pt x="232" y="12"/>
                  </a:lnTo>
                  <a:lnTo>
                    <a:pt x="228" y="13"/>
                  </a:lnTo>
                  <a:lnTo>
                    <a:pt x="226" y="14"/>
                  </a:lnTo>
                  <a:lnTo>
                    <a:pt x="223" y="15"/>
                  </a:lnTo>
                  <a:lnTo>
                    <a:pt x="219" y="18"/>
                  </a:lnTo>
                  <a:lnTo>
                    <a:pt x="216" y="19"/>
                  </a:lnTo>
                  <a:lnTo>
                    <a:pt x="213" y="20"/>
                  </a:lnTo>
                  <a:lnTo>
                    <a:pt x="209" y="22"/>
                  </a:lnTo>
                  <a:lnTo>
                    <a:pt x="205" y="23"/>
                  </a:lnTo>
                  <a:lnTo>
                    <a:pt x="203" y="25"/>
                  </a:lnTo>
                  <a:lnTo>
                    <a:pt x="199" y="27"/>
                  </a:lnTo>
                  <a:lnTo>
                    <a:pt x="195" y="29"/>
                  </a:lnTo>
                  <a:lnTo>
                    <a:pt x="191" y="30"/>
                  </a:lnTo>
                  <a:lnTo>
                    <a:pt x="189" y="32"/>
                  </a:lnTo>
                  <a:lnTo>
                    <a:pt x="186" y="34"/>
                  </a:lnTo>
                  <a:lnTo>
                    <a:pt x="181" y="35"/>
                  </a:lnTo>
                  <a:lnTo>
                    <a:pt x="178" y="38"/>
                  </a:lnTo>
                  <a:lnTo>
                    <a:pt x="176" y="39"/>
                  </a:lnTo>
                  <a:lnTo>
                    <a:pt x="172" y="41"/>
                  </a:lnTo>
                  <a:lnTo>
                    <a:pt x="167" y="43"/>
                  </a:lnTo>
                  <a:lnTo>
                    <a:pt x="162" y="47"/>
                  </a:lnTo>
                  <a:lnTo>
                    <a:pt x="158" y="49"/>
                  </a:lnTo>
                  <a:lnTo>
                    <a:pt x="156" y="51"/>
                  </a:lnTo>
                  <a:lnTo>
                    <a:pt x="153" y="52"/>
                  </a:lnTo>
                  <a:lnTo>
                    <a:pt x="153" y="52"/>
                  </a:lnTo>
                  <a:lnTo>
                    <a:pt x="58" y="30"/>
                  </a:lnTo>
                  <a:lnTo>
                    <a:pt x="61" y="32"/>
                  </a:lnTo>
                  <a:lnTo>
                    <a:pt x="63" y="35"/>
                  </a:lnTo>
                  <a:lnTo>
                    <a:pt x="67" y="40"/>
                  </a:lnTo>
                  <a:lnTo>
                    <a:pt x="71" y="43"/>
                  </a:lnTo>
                  <a:lnTo>
                    <a:pt x="76" y="49"/>
                  </a:lnTo>
                  <a:lnTo>
                    <a:pt x="79" y="52"/>
                  </a:lnTo>
                  <a:lnTo>
                    <a:pt x="82" y="54"/>
                  </a:lnTo>
                  <a:lnTo>
                    <a:pt x="85" y="58"/>
                  </a:lnTo>
                  <a:lnTo>
                    <a:pt x="90" y="61"/>
                  </a:lnTo>
                  <a:lnTo>
                    <a:pt x="92" y="63"/>
                  </a:lnTo>
                  <a:lnTo>
                    <a:pt x="95" y="66"/>
                  </a:lnTo>
                  <a:lnTo>
                    <a:pt x="100" y="69"/>
                  </a:lnTo>
                  <a:lnTo>
                    <a:pt x="103" y="72"/>
                  </a:lnTo>
                  <a:lnTo>
                    <a:pt x="106" y="75"/>
                  </a:lnTo>
                  <a:lnTo>
                    <a:pt x="111" y="77"/>
                  </a:lnTo>
                  <a:lnTo>
                    <a:pt x="114" y="79"/>
                  </a:lnTo>
                  <a:lnTo>
                    <a:pt x="120" y="82"/>
                  </a:lnTo>
                  <a:lnTo>
                    <a:pt x="123" y="85"/>
                  </a:lnTo>
                  <a:lnTo>
                    <a:pt x="128" y="87"/>
                  </a:lnTo>
                  <a:lnTo>
                    <a:pt x="131" y="88"/>
                  </a:lnTo>
                  <a:lnTo>
                    <a:pt x="136" y="89"/>
                  </a:lnTo>
                  <a:lnTo>
                    <a:pt x="140" y="90"/>
                  </a:lnTo>
                  <a:lnTo>
                    <a:pt x="144" y="92"/>
                  </a:lnTo>
                  <a:lnTo>
                    <a:pt x="149" y="92"/>
                  </a:lnTo>
                  <a:lnTo>
                    <a:pt x="153" y="93"/>
                  </a:lnTo>
                  <a:lnTo>
                    <a:pt x="158" y="93"/>
                  </a:lnTo>
                  <a:lnTo>
                    <a:pt x="162" y="93"/>
                  </a:lnTo>
                  <a:lnTo>
                    <a:pt x="167" y="93"/>
                  </a:lnTo>
                  <a:lnTo>
                    <a:pt x="170" y="93"/>
                  </a:lnTo>
                  <a:lnTo>
                    <a:pt x="175" y="92"/>
                  </a:lnTo>
                  <a:lnTo>
                    <a:pt x="179" y="92"/>
                  </a:lnTo>
                  <a:lnTo>
                    <a:pt x="184" y="92"/>
                  </a:lnTo>
                  <a:lnTo>
                    <a:pt x="188" y="91"/>
                  </a:lnTo>
                  <a:lnTo>
                    <a:pt x="191" y="90"/>
                  </a:lnTo>
                  <a:lnTo>
                    <a:pt x="196" y="90"/>
                  </a:lnTo>
                  <a:lnTo>
                    <a:pt x="199" y="89"/>
                  </a:lnTo>
                  <a:lnTo>
                    <a:pt x="204" y="88"/>
                  </a:lnTo>
                  <a:lnTo>
                    <a:pt x="207" y="87"/>
                  </a:lnTo>
                  <a:lnTo>
                    <a:pt x="210" y="87"/>
                  </a:lnTo>
                  <a:lnTo>
                    <a:pt x="214" y="86"/>
                  </a:lnTo>
                  <a:lnTo>
                    <a:pt x="218" y="86"/>
                  </a:lnTo>
                  <a:lnTo>
                    <a:pt x="220" y="83"/>
                  </a:lnTo>
                  <a:lnTo>
                    <a:pt x="224" y="83"/>
                  </a:lnTo>
                  <a:lnTo>
                    <a:pt x="226" y="81"/>
                  </a:lnTo>
                  <a:lnTo>
                    <a:pt x="229" y="81"/>
                  </a:lnTo>
                  <a:lnTo>
                    <a:pt x="234" y="79"/>
                  </a:lnTo>
                  <a:lnTo>
                    <a:pt x="238" y="78"/>
                  </a:lnTo>
                  <a:lnTo>
                    <a:pt x="242" y="76"/>
                  </a:lnTo>
                  <a:lnTo>
                    <a:pt x="245" y="76"/>
                  </a:lnTo>
                  <a:lnTo>
                    <a:pt x="246" y="75"/>
                  </a:lnTo>
                  <a:lnTo>
                    <a:pt x="247" y="75"/>
                  </a:lnTo>
                  <a:lnTo>
                    <a:pt x="282" y="165"/>
                  </a:lnTo>
                  <a:lnTo>
                    <a:pt x="281" y="164"/>
                  </a:lnTo>
                  <a:lnTo>
                    <a:pt x="280" y="164"/>
                  </a:lnTo>
                  <a:lnTo>
                    <a:pt x="276" y="164"/>
                  </a:lnTo>
                  <a:lnTo>
                    <a:pt x="273" y="164"/>
                  </a:lnTo>
                  <a:lnTo>
                    <a:pt x="271" y="164"/>
                  </a:lnTo>
                  <a:lnTo>
                    <a:pt x="268" y="164"/>
                  </a:lnTo>
                  <a:lnTo>
                    <a:pt x="265" y="164"/>
                  </a:lnTo>
                  <a:lnTo>
                    <a:pt x="263" y="165"/>
                  </a:lnTo>
                  <a:lnTo>
                    <a:pt x="259" y="165"/>
                  </a:lnTo>
                  <a:lnTo>
                    <a:pt x="256" y="165"/>
                  </a:lnTo>
                  <a:lnTo>
                    <a:pt x="253" y="166"/>
                  </a:lnTo>
                  <a:lnTo>
                    <a:pt x="248" y="167"/>
                  </a:lnTo>
                  <a:lnTo>
                    <a:pt x="244" y="167"/>
                  </a:lnTo>
                  <a:lnTo>
                    <a:pt x="239" y="167"/>
                  </a:lnTo>
                  <a:lnTo>
                    <a:pt x="235" y="168"/>
                  </a:lnTo>
                  <a:lnTo>
                    <a:pt x="230" y="169"/>
                  </a:lnTo>
                  <a:lnTo>
                    <a:pt x="225" y="171"/>
                  </a:lnTo>
                  <a:lnTo>
                    <a:pt x="219" y="173"/>
                  </a:lnTo>
                  <a:lnTo>
                    <a:pt x="214" y="174"/>
                  </a:lnTo>
                  <a:lnTo>
                    <a:pt x="208" y="176"/>
                  </a:lnTo>
                  <a:lnTo>
                    <a:pt x="205" y="176"/>
                  </a:lnTo>
                  <a:lnTo>
                    <a:pt x="203" y="177"/>
                  </a:lnTo>
                  <a:lnTo>
                    <a:pt x="199" y="178"/>
                  </a:lnTo>
                  <a:lnTo>
                    <a:pt x="196" y="178"/>
                  </a:lnTo>
                  <a:lnTo>
                    <a:pt x="191" y="179"/>
                  </a:lnTo>
                  <a:lnTo>
                    <a:pt x="189" y="181"/>
                  </a:lnTo>
                  <a:lnTo>
                    <a:pt x="186" y="183"/>
                  </a:lnTo>
                  <a:lnTo>
                    <a:pt x="182" y="184"/>
                  </a:lnTo>
                  <a:lnTo>
                    <a:pt x="178" y="185"/>
                  </a:lnTo>
                  <a:lnTo>
                    <a:pt x="175" y="186"/>
                  </a:lnTo>
                  <a:lnTo>
                    <a:pt x="171" y="187"/>
                  </a:lnTo>
                  <a:lnTo>
                    <a:pt x="168" y="190"/>
                  </a:lnTo>
                  <a:lnTo>
                    <a:pt x="165" y="191"/>
                  </a:lnTo>
                  <a:lnTo>
                    <a:pt x="160" y="192"/>
                  </a:lnTo>
                  <a:lnTo>
                    <a:pt x="157" y="194"/>
                  </a:lnTo>
                  <a:lnTo>
                    <a:pt x="153" y="196"/>
                  </a:lnTo>
                  <a:lnTo>
                    <a:pt x="149" y="197"/>
                  </a:lnTo>
                  <a:lnTo>
                    <a:pt x="146" y="200"/>
                  </a:lnTo>
                  <a:lnTo>
                    <a:pt x="141" y="201"/>
                  </a:lnTo>
                  <a:lnTo>
                    <a:pt x="138" y="203"/>
                  </a:lnTo>
                  <a:lnTo>
                    <a:pt x="133" y="205"/>
                  </a:lnTo>
                  <a:lnTo>
                    <a:pt x="130" y="207"/>
                  </a:lnTo>
                  <a:lnTo>
                    <a:pt x="125" y="211"/>
                  </a:lnTo>
                  <a:lnTo>
                    <a:pt x="122" y="213"/>
                  </a:lnTo>
                  <a:lnTo>
                    <a:pt x="118" y="216"/>
                  </a:lnTo>
                  <a:lnTo>
                    <a:pt x="114" y="219"/>
                  </a:lnTo>
                  <a:lnTo>
                    <a:pt x="110" y="222"/>
                  </a:lnTo>
                  <a:lnTo>
                    <a:pt x="106" y="225"/>
                  </a:lnTo>
                  <a:lnTo>
                    <a:pt x="103" y="229"/>
                  </a:lnTo>
                  <a:lnTo>
                    <a:pt x="100" y="232"/>
                  </a:lnTo>
                  <a:lnTo>
                    <a:pt x="95" y="235"/>
                  </a:lnTo>
                  <a:lnTo>
                    <a:pt x="92" y="240"/>
                  </a:lnTo>
                  <a:lnTo>
                    <a:pt x="89" y="243"/>
                  </a:lnTo>
                  <a:lnTo>
                    <a:pt x="85" y="248"/>
                  </a:lnTo>
                  <a:lnTo>
                    <a:pt x="81" y="251"/>
                  </a:lnTo>
                  <a:lnTo>
                    <a:pt x="79" y="255"/>
                  </a:lnTo>
                  <a:lnTo>
                    <a:pt x="75" y="259"/>
                  </a:lnTo>
                  <a:lnTo>
                    <a:pt x="72" y="263"/>
                  </a:lnTo>
                  <a:lnTo>
                    <a:pt x="69" y="268"/>
                  </a:lnTo>
                  <a:lnTo>
                    <a:pt x="65" y="272"/>
                  </a:lnTo>
                  <a:lnTo>
                    <a:pt x="62" y="275"/>
                  </a:lnTo>
                  <a:lnTo>
                    <a:pt x="58" y="280"/>
                  </a:lnTo>
                  <a:lnTo>
                    <a:pt x="56" y="283"/>
                  </a:lnTo>
                  <a:lnTo>
                    <a:pt x="53" y="289"/>
                  </a:lnTo>
                  <a:lnTo>
                    <a:pt x="50" y="292"/>
                  </a:lnTo>
                  <a:lnTo>
                    <a:pt x="46" y="297"/>
                  </a:lnTo>
                  <a:lnTo>
                    <a:pt x="44" y="301"/>
                  </a:lnTo>
                  <a:lnTo>
                    <a:pt x="42" y="306"/>
                  </a:lnTo>
                  <a:lnTo>
                    <a:pt x="38" y="309"/>
                  </a:lnTo>
                  <a:lnTo>
                    <a:pt x="36" y="313"/>
                  </a:lnTo>
                  <a:lnTo>
                    <a:pt x="34" y="317"/>
                  </a:lnTo>
                  <a:lnTo>
                    <a:pt x="32" y="321"/>
                  </a:lnTo>
                  <a:lnTo>
                    <a:pt x="28" y="325"/>
                  </a:lnTo>
                  <a:lnTo>
                    <a:pt x="26" y="329"/>
                  </a:lnTo>
                  <a:lnTo>
                    <a:pt x="24" y="332"/>
                  </a:lnTo>
                  <a:lnTo>
                    <a:pt x="23" y="337"/>
                  </a:lnTo>
                  <a:lnTo>
                    <a:pt x="20" y="340"/>
                  </a:lnTo>
                  <a:lnTo>
                    <a:pt x="18" y="344"/>
                  </a:lnTo>
                  <a:lnTo>
                    <a:pt x="16" y="347"/>
                  </a:lnTo>
                  <a:lnTo>
                    <a:pt x="15" y="350"/>
                  </a:lnTo>
                  <a:lnTo>
                    <a:pt x="13" y="354"/>
                  </a:lnTo>
                  <a:lnTo>
                    <a:pt x="12" y="357"/>
                  </a:lnTo>
                  <a:lnTo>
                    <a:pt x="10" y="360"/>
                  </a:lnTo>
                  <a:lnTo>
                    <a:pt x="9" y="364"/>
                  </a:lnTo>
                  <a:lnTo>
                    <a:pt x="6" y="368"/>
                  </a:lnTo>
                  <a:lnTo>
                    <a:pt x="4" y="374"/>
                  </a:lnTo>
                  <a:lnTo>
                    <a:pt x="3" y="378"/>
                  </a:lnTo>
                  <a:lnTo>
                    <a:pt x="2" y="382"/>
                  </a:lnTo>
                  <a:lnTo>
                    <a:pt x="0" y="385"/>
                  </a:lnTo>
                  <a:lnTo>
                    <a:pt x="0" y="386"/>
                  </a:lnTo>
                  <a:lnTo>
                    <a:pt x="0" y="387"/>
                  </a:lnTo>
                  <a:lnTo>
                    <a:pt x="2" y="388"/>
                  </a:lnTo>
                  <a:lnTo>
                    <a:pt x="7" y="386"/>
                  </a:lnTo>
                  <a:lnTo>
                    <a:pt x="13" y="384"/>
                  </a:lnTo>
                  <a:lnTo>
                    <a:pt x="18" y="382"/>
                  </a:lnTo>
                  <a:lnTo>
                    <a:pt x="24" y="379"/>
                  </a:lnTo>
                  <a:lnTo>
                    <a:pt x="29" y="377"/>
                  </a:lnTo>
                  <a:lnTo>
                    <a:pt x="35" y="374"/>
                  </a:lnTo>
                  <a:lnTo>
                    <a:pt x="41" y="371"/>
                  </a:lnTo>
                  <a:lnTo>
                    <a:pt x="46" y="369"/>
                  </a:lnTo>
                  <a:lnTo>
                    <a:pt x="51" y="366"/>
                  </a:lnTo>
                  <a:lnTo>
                    <a:pt x="56" y="363"/>
                  </a:lnTo>
                  <a:lnTo>
                    <a:pt x="61" y="359"/>
                  </a:lnTo>
                  <a:lnTo>
                    <a:pt x="66" y="356"/>
                  </a:lnTo>
                  <a:lnTo>
                    <a:pt x="71" y="352"/>
                  </a:lnTo>
                  <a:lnTo>
                    <a:pt x="75" y="349"/>
                  </a:lnTo>
                  <a:lnTo>
                    <a:pt x="80" y="346"/>
                  </a:lnTo>
                  <a:lnTo>
                    <a:pt x="85" y="341"/>
                  </a:lnTo>
                  <a:lnTo>
                    <a:pt x="90" y="338"/>
                  </a:lnTo>
                  <a:lnTo>
                    <a:pt x="94" y="334"/>
                  </a:lnTo>
                  <a:lnTo>
                    <a:pt x="100" y="328"/>
                  </a:lnTo>
                  <a:lnTo>
                    <a:pt x="104" y="325"/>
                  </a:lnTo>
                  <a:lnTo>
                    <a:pt x="109" y="319"/>
                  </a:lnTo>
                  <a:lnTo>
                    <a:pt x="113" y="315"/>
                  </a:lnTo>
                  <a:lnTo>
                    <a:pt x="118" y="309"/>
                  </a:lnTo>
                  <a:lnTo>
                    <a:pt x="123" y="303"/>
                  </a:lnTo>
                  <a:lnTo>
                    <a:pt x="124" y="301"/>
                  </a:lnTo>
                  <a:lnTo>
                    <a:pt x="127" y="298"/>
                  </a:lnTo>
                  <a:lnTo>
                    <a:pt x="129" y="294"/>
                  </a:lnTo>
                  <a:lnTo>
                    <a:pt x="132" y="292"/>
                  </a:lnTo>
                  <a:lnTo>
                    <a:pt x="133" y="289"/>
                  </a:lnTo>
                  <a:lnTo>
                    <a:pt x="136" y="287"/>
                  </a:lnTo>
                  <a:lnTo>
                    <a:pt x="138" y="283"/>
                  </a:lnTo>
                  <a:lnTo>
                    <a:pt x="141" y="281"/>
                  </a:lnTo>
                  <a:lnTo>
                    <a:pt x="143" y="278"/>
                  </a:lnTo>
                  <a:lnTo>
                    <a:pt x="146" y="274"/>
                  </a:lnTo>
                  <a:lnTo>
                    <a:pt x="148" y="271"/>
                  </a:lnTo>
                  <a:lnTo>
                    <a:pt x="150" y="268"/>
                  </a:lnTo>
                  <a:lnTo>
                    <a:pt x="152" y="264"/>
                  </a:lnTo>
                  <a:lnTo>
                    <a:pt x="156" y="261"/>
                  </a:lnTo>
                  <a:lnTo>
                    <a:pt x="157" y="258"/>
                  </a:lnTo>
                  <a:lnTo>
                    <a:pt x="160" y="254"/>
                  </a:lnTo>
                  <a:lnTo>
                    <a:pt x="302" y="242"/>
                  </a:lnTo>
                  <a:lnTo>
                    <a:pt x="302" y="242"/>
                  </a:lnTo>
                  <a:lnTo>
                    <a:pt x="304" y="245"/>
                  </a:lnTo>
                  <a:lnTo>
                    <a:pt x="304" y="246"/>
                  </a:lnTo>
                  <a:lnTo>
                    <a:pt x="305" y="250"/>
                  </a:lnTo>
                  <a:lnTo>
                    <a:pt x="308" y="253"/>
                  </a:lnTo>
                  <a:lnTo>
                    <a:pt x="309" y="256"/>
                  </a:lnTo>
                  <a:lnTo>
                    <a:pt x="311" y="260"/>
                  </a:lnTo>
                  <a:lnTo>
                    <a:pt x="312" y="263"/>
                  </a:lnTo>
                  <a:lnTo>
                    <a:pt x="314" y="268"/>
                  </a:lnTo>
                  <a:lnTo>
                    <a:pt x="316" y="272"/>
                  </a:lnTo>
                  <a:lnTo>
                    <a:pt x="319" y="277"/>
                  </a:lnTo>
                  <a:lnTo>
                    <a:pt x="321" y="281"/>
                  </a:lnTo>
                  <a:lnTo>
                    <a:pt x="324" y="287"/>
                  </a:lnTo>
                  <a:lnTo>
                    <a:pt x="327" y="292"/>
                  </a:lnTo>
                  <a:lnTo>
                    <a:pt x="330" y="297"/>
                  </a:lnTo>
                  <a:lnTo>
                    <a:pt x="332" y="302"/>
                  </a:lnTo>
                  <a:lnTo>
                    <a:pt x="335" y="307"/>
                  </a:lnTo>
                  <a:lnTo>
                    <a:pt x="339" y="312"/>
                  </a:lnTo>
                  <a:lnTo>
                    <a:pt x="342" y="318"/>
                  </a:lnTo>
                  <a:lnTo>
                    <a:pt x="345" y="323"/>
                  </a:lnTo>
                  <a:lnTo>
                    <a:pt x="349" y="328"/>
                  </a:lnTo>
                  <a:lnTo>
                    <a:pt x="353" y="334"/>
                  </a:lnTo>
                  <a:lnTo>
                    <a:pt x="357" y="338"/>
                  </a:lnTo>
                  <a:lnTo>
                    <a:pt x="360" y="342"/>
                  </a:lnTo>
                  <a:lnTo>
                    <a:pt x="363" y="347"/>
                  </a:lnTo>
                  <a:lnTo>
                    <a:pt x="368" y="351"/>
                  </a:lnTo>
                  <a:lnTo>
                    <a:pt x="371" y="356"/>
                  </a:lnTo>
                  <a:lnTo>
                    <a:pt x="376" y="360"/>
                  </a:lnTo>
                  <a:lnTo>
                    <a:pt x="379" y="363"/>
                  </a:lnTo>
                  <a:lnTo>
                    <a:pt x="383" y="367"/>
                  </a:lnTo>
                  <a:lnTo>
                    <a:pt x="387" y="369"/>
                  </a:lnTo>
                  <a:lnTo>
                    <a:pt x="390" y="371"/>
                  </a:lnTo>
                  <a:lnTo>
                    <a:pt x="394" y="374"/>
                  </a:lnTo>
                  <a:lnTo>
                    <a:pt x="398" y="377"/>
                  </a:lnTo>
                  <a:lnTo>
                    <a:pt x="402" y="379"/>
                  </a:lnTo>
                  <a:lnTo>
                    <a:pt x="406" y="382"/>
                  </a:lnTo>
                  <a:lnTo>
                    <a:pt x="410" y="384"/>
                  </a:lnTo>
                  <a:lnTo>
                    <a:pt x="414" y="386"/>
                  </a:lnTo>
                  <a:lnTo>
                    <a:pt x="418" y="388"/>
                  </a:lnTo>
                  <a:lnTo>
                    <a:pt x="423" y="390"/>
                  </a:lnTo>
                  <a:lnTo>
                    <a:pt x="426" y="392"/>
                  </a:lnTo>
                  <a:lnTo>
                    <a:pt x="430" y="394"/>
                  </a:lnTo>
                  <a:lnTo>
                    <a:pt x="434" y="395"/>
                  </a:lnTo>
                  <a:lnTo>
                    <a:pt x="438" y="397"/>
                  </a:lnTo>
                  <a:lnTo>
                    <a:pt x="442" y="398"/>
                  </a:lnTo>
                  <a:lnTo>
                    <a:pt x="446" y="400"/>
                  </a:lnTo>
                  <a:lnTo>
                    <a:pt x="450" y="402"/>
                  </a:lnTo>
                  <a:lnTo>
                    <a:pt x="455" y="403"/>
                  </a:lnTo>
                  <a:lnTo>
                    <a:pt x="458" y="404"/>
                  </a:lnTo>
                  <a:lnTo>
                    <a:pt x="463" y="406"/>
                  </a:lnTo>
                  <a:lnTo>
                    <a:pt x="466" y="406"/>
                  </a:lnTo>
                  <a:lnTo>
                    <a:pt x="471" y="408"/>
                  </a:lnTo>
                  <a:lnTo>
                    <a:pt x="475" y="408"/>
                  </a:lnTo>
                  <a:lnTo>
                    <a:pt x="480" y="409"/>
                  </a:lnTo>
                  <a:lnTo>
                    <a:pt x="483" y="411"/>
                  </a:lnTo>
                  <a:lnTo>
                    <a:pt x="486" y="412"/>
                  </a:lnTo>
                  <a:lnTo>
                    <a:pt x="491" y="412"/>
                  </a:lnTo>
                  <a:lnTo>
                    <a:pt x="494" y="413"/>
                  </a:lnTo>
                  <a:lnTo>
                    <a:pt x="498" y="414"/>
                  </a:lnTo>
                  <a:lnTo>
                    <a:pt x="502" y="414"/>
                  </a:lnTo>
                  <a:lnTo>
                    <a:pt x="505" y="415"/>
                  </a:lnTo>
                  <a:lnTo>
                    <a:pt x="510" y="416"/>
                  </a:lnTo>
                  <a:lnTo>
                    <a:pt x="513" y="416"/>
                  </a:lnTo>
                  <a:lnTo>
                    <a:pt x="516" y="416"/>
                  </a:lnTo>
                  <a:lnTo>
                    <a:pt x="520" y="416"/>
                  </a:lnTo>
                  <a:lnTo>
                    <a:pt x="524" y="417"/>
                  </a:lnTo>
                  <a:lnTo>
                    <a:pt x="526" y="417"/>
                  </a:lnTo>
                  <a:lnTo>
                    <a:pt x="530" y="417"/>
                  </a:lnTo>
                  <a:lnTo>
                    <a:pt x="533" y="417"/>
                  </a:lnTo>
                  <a:lnTo>
                    <a:pt x="536" y="417"/>
                  </a:lnTo>
                  <a:lnTo>
                    <a:pt x="539" y="417"/>
                  </a:lnTo>
                  <a:lnTo>
                    <a:pt x="542" y="417"/>
                  </a:lnTo>
                  <a:lnTo>
                    <a:pt x="545" y="417"/>
                  </a:lnTo>
                  <a:lnTo>
                    <a:pt x="548" y="417"/>
                  </a:lnTo>
                  <a:lnTo>
                    <a:pt x="553" y="417"/>
                  </a:lnTo>
                  <a:lnTo>
                    <a:pt x="559" y="418"/>
                  </a:lnTo>
                  <a:lnTo>
                    <a:pt x="563" y="417"/>
                  </a:lnTo>
                  <a:lnTo>
                    <a:pt x="568" y="417"/>
                  </a:lnTo>
                  <a:lnTo>
                    <a:pt x="570" y="417"/>
                  </a:lnTo>
                  <a:lnTo>
                    <a:pt x="574" y="417"/>
                  </a:lnTo>
                  <a:lnTo>
                    <a:pt x="579" y="416"/>
                  </a:lnTo>
                  <a:lnTo>
                    <a:pt x="581" y="416"/>
                  </a:lnTo>
                  <a:lnTo>
                    <a:pt x="579" y="413"/>
                  </a:lnTo>
                  <a:lnTo>
                    <a:pt x="577" y="411"/>
                  </a:lnTo>
                  <a:lnTo>
                    <a:pt x="573" y="407"/>
                  </a:lnTo>
                  <a:lnTo>
                    <a:pt x="571" y="405"/>
                  </a:lnTo>
                  <a:lnTo>
                    <a:pt x="569" y="402"/>
                  </a:lnTo>
                  <a:lnTo>
                    <a:pt x="566" y="398"/>
                  </a:lnTo>
                  <a:lnTo>
                    <a:pt x="562" y="395"/>
                  </a:lnTo>
                  <a:lnTo>
                    <a:pt x="559" y="393"/>
                  </a:lnTo>
                  <a:lnTo>
                    <a:pt x="555" y="389"/>
                  </a:lnTo>
                  <a:lnTo>
                    <a:pt x="552" y="386"/>
                  </a:lnTo>
                  <a:lnTo>
                    <a:pt x="549" y="383"/>
                  </a:lnTo>
                  <a:lnTo>
                    <a:pt x="545" y="380"/>
                  </a:lnTo>
                  <a:lnTo>
                    <a:pt x="541" y="377"/>
                  </a:lnTo>
                  <a:lnTo>
                    <a:pt x="536" y="374"/>
                  </a:lnTo>
                  <a:lnTo>
                    <a:pt x="533" y="371"/>
                  </a:lnTo>
                  <a:lnTo>
                    <a:pt x="529" y="369"/>
                  </a:lnTo>
                  <a:lnTo>
                    <a:pt x="524" y="366"/>
                  </a:lnTo>
                  <a:lnTo>
                    <a:pt x="520" y="363"/>
                  </a:lnTo>
                  <a:lnTo>
                    <a:pt x="514" y="360"/>
                  </a:lnTo>
                  <a:lnTo>
                    <a:pt x="510" y="357"/>
                  </a:lnTo>
                  <a:lnTo>
                    <a:pt x="504" y="355"/>
                  </a:lnTo>
                  <a:lnTo>
                    <a:pt x="500" y="352"/>
                  </a:lnTo>
                  <a:lnTo>
                    <a:pt x="494" y="349"/>
                  </a:lnTo>
                  <a:lnTo>
                    <a:pt x="490" y="348"/>
                  </a:lnTo>
                  <a:lnTo>
                    <a:pt x="486" y="346"/>
                  </a:lnTo>
                  <a:lnTo>
                    <a:pt x="483" y="345"/>
                  </a:lnTo>
                  <a:lnTo>
                    <a:pt x="480" y="344"/>
                  </a:lnTo>
                  <a:lnTo>
                    <a:pt x="477" y="342"/>
                  </a:lnTo>
                  <a:lnTo>
                    <a:pt x="472" y="340"/>
                  </a:lnTo>
                  <a:lnTo>
                    <a:pt x="466" y="339"/>
                  </a:lnTo>
                  <a:lnTo>
                    <a:pt x="463" y="338"/>
                  </a:lnTo>
                  <a:lnTo>
                    <a:pt x="459" y="337"/>
                  </a:lnTo>
                  <a:lnTo>
                    <a:pt x="457" y="336"/>
                  </a:lnTo>
                  <a:lnTo>
                    <a:pt x="454" y="336"/>
                  </a:lnTo>
                  <a:lnTo>
                    <a:pt x="450" y="335"/>
                  </a:lnTo>
                  <a:lnTo>
                    <a:pt x="447" y="334"/>
                  </a:lnTo>
                  <a:lnTo>
                    <a:pt x="445" y="332"/>
                  </a:lnTo>
                  <a:lnTo>
                    <a:pt x="442" y="332"/>
                  </a:lnTo>
                  <a:lnTo>
                    <a:pt x="411" y="232"/>
                  </a:lnTo>
                  <a:lnTo>
                    <a:pt x="406" y="177"/>
                  </a:lnTo>
                  <a:lnTo>
                    <a:pt x="423" y="176"/>
                  </a:lnTo>
                  <a:lnTo>
                    <a:pt x="421" y="169"/>
                  </a:lnTo>
                  <a:lnTo>
                    <a:pt x="420" y="165"/>
                  </a:lnTo>
                  <a:lnTo>
                    <a:pt x="418" y="159"/>
                  </a:lnTo>
                  <a:lnTo>
                    <a:pt x="417" y="155"/>
                  </a:lnTo>
                  <a:lnTo>
                    <a:pt x="416" y="149"/>
                  </a:lnTo>
                  <a:lnTo>
                    <a:pt x="414" y="144"/>
                  </a:lnTo>
                  <a:lnTo>
                    <a:pt x="413" y="139"/>
                  </a:lnTo>
                  <a:lnTo>
                    <a:pt x="411" y="135"/>
                  </a:lnTo>
                  <a:lnTo>
                    <a:pt x="409" y="130"/>
                  </a:lnTo>
                  <a:lnTo>
                    <a:pt x="408" y="125"/>
                  </a:lnTo>
                  <a:lnTo>
                    <a:pt x="406" y="121"/>
                  </a:lnTo>
                  <a:lnTo>
                    <a:pt x="404" y="117"/>
                  </a:lnTo>
                  <a:lnTo>
                    <a:pt x="402" y="112"/>
                  </a:lnTo>
                  <a:lnTo>
                    <a:pt x="400" y="109"/>
                  </a:lnTo>
                  <a:lnTo>
                    <a:pt x="399" y="105"/>
                  </a:lnTo>
                  <a:lnTo>
                    <a:pt x="397" y="101"/>
                  </a:lnTo>
                  <a:lnTo>
                    <a:pt x="395" y="98"/>
                  </a:lnTo>
                  <a:lnTo>
                    <a:pt x="394" y="95"/>
                  </a:lnTo>
                  <a:lnTo>
                    <a:pt x="391" y="91"/>
                  </a:lnTo>
                  <a:lnTo>
                    <a:pt x="390" y="88"/>
                  </a:lnTo>
                  <a:lnTo>
                    <a:pt x="387" y="83"/>
                  </a:lnTo>
                  <a:lnTo>
                    <a:pt x="385" y="79"/>
                  </a:lnTo>
                  <a:lnTo>
                    <a:pt x="381" y="76"/>
                  </a:lnTo>
                  <a:lnTo>
                    <a:pt x="380" y="72"/>
                  </a:lnTo>
                  <a:lnTo>
                    <a:pt x="380" y="71"/>
                  </a:lnTo>
                  <a:lnTo>
                    <a:pt x="440" y="77"/>
                  </a:lnTo>
                  <a:lnTo>
                    <a:pt x="534" y="166"/>
                  </a:lnTo>
                  <a:lnTo>
                    <a:pt x="533" y="165"/>
                  </a:lnTo>
                  <a:lnTo>
                    <a:pt x="533" y="162"/>
                  </a:lnTo>
                  <a:lnTo>
                    <a:pt x="532" y="159"/>
                  </a:lnTo>
                  <a:lnTo>
                    <a:pt x="532" y="157"/>
                  </a:lnTo>
                  <a:lnTo>
                    <a:pt x="531" y="155"/>
                  </a:lnTo>
                  <a:lnTo>
                    <a:pt x="531" y="152"/>
                  </a:lnTo>
                  <a:lnTo>
                    <a:pt x="530" y="148"/>
                  </a:lnTo>
                  <a:lnTo>
                    <a:pt x="529" y="144"/>
                  </a:lnTo>
                  <a:lnTo>
                    <a:pt x="528" y="140"/>
                  </a:lnTo>
                  <a:lnTo>
                    <a:pt x="526" y="137"/>
                  </a:lnTo>
                  <a:lnTo>
                    <a:pt x="525" y="133"/>
                  </a:lnTo>
                  <a:lnTo>
                    <a:pt x="524" y="128"/>
                  </a:lnTo>
                  <a:lnTo>
                    <a:pt x="522" y="123"/>
                  </a:lnTo>
                  <a:lnTo>
                    <a:pt x="521" y="119"/>
                  </a:lnTo>
                  <a:lnTo>
                    <a:pt x="517" y="114"/>
                  </a:lnTo>
                  <a:lnTo>
                    <a:pt x="515" y="108"/>
                  </a:lnTo>
                  <a:lnTo>
                    <a:pt x="513" y="102"/>
                  </a:lnTo>
                  <a:lnTo>
                    <a:pt x="511" y="98"/>
                  </a:lnTo>
                  <a:lnTo>
                    <a:pt x="507" y="92"/>
                  </a:lnTo>
                  <a:lnTo>
                    <a:pt x="504" y="87"/>
                  </a:lnTo>
                  <a:lnTo>
                    <a:pt x="501" y="82"/>
                  </a:lnTo>
                  <a:lnTo>
                    <a:pt x="497" y="77"/>
                  </a:lnTo>
                  <a:lnTo>
                    <a:pt x="493" y="72"/>
                  </a:lnTo>
                  <a:lnTo>
                    <a:pt x="490" y="67"/>
                  </a:lnTo>
                  <a:lnTo>
                    <a:pt x="485" y="62"/>
                  </a:lnTo>
                  <a:lnTo>
                    <a:pt x="481" y="58"/>
                  </a:lnTo>
                  <a:lnTo>
                    <a:pt x="475" y="53"/>
                  </a:lnTo>
                  <a:lnTo>
                    <a:pt x="471" y="48"/>
                  </a:lnTo>
                  <a:lnTo>
                    <a:pt x="465" y="43"/>
                  </a:lnTo>
                  <a:lnTo>
                    <a:pt x="459" y="41"/>
                  </a:lnTo>
                  <a:lnTo>
                    <a:pt x="456" y="39"/>
                  </a:lnTo>
                  <a:lnTo>
                    <a:pt x="453" y="37"/>
                  </a:lnTo>
                  <a:lnTo>
                    <a:pt x="449" y="34"/>
                  </a:lnTo>
                  <a:lnTo>
                    <a:pt x="446" y="32"/>
                  </a:lnTo>
                  <a:lnTo>
                    <a:pt x="444" y="31"/>
                  </a:lnTo>
                  <a:lnTo>
                    <a:pt x="440" y="30"/>
                  </a:lnTo>
                  <a:lnTo>
                    <a:pt x="437" y="28"/>
                  </a:lnTo>
                  <a:lnTo>
                    <a:pt x="435" y="27"/>
                  </a:lnTo>
                  <a:lnTo>
                    <a:pt x="431" y="25"/>
                  </a:lnTo>
                  <a:lnTo>
                    <a:pt x="428" y="23"/>
                  </a:lnTo>
                  <a:lnTo>
                    <a:pt x="425" y="22"/>
                  </a:lnTo>
                  <a:lnTo>
                    <a:pt x="423" y="21"/>
                  </a:lnTo>
                  <a:lnTo>
                    <a:pt x="416" y="19"/>
                  </a:lnTo>
                  <a:lnTo>
                    <a:pt x="411" y="16"/>
                  </a:lnTo>
                  <a:lnTo>
                    <a:pt x="408" y="15"/>
                  </a:lnTo>
                  <a:lnTo>
                    <a:pt x="405" y="14"/>
                  </a:lnTo>
                  <a:lnTo>
                    <a:pt x="402" y="13"/>
                  </a:lnTo>
                  <a:lnTo>
                    <a:pt x="399" y="12"/>
                  </a:lnTo>
                  <a:lnTo>
                    <a:pt x="394" y="11"/>
                  </a:lnTo>
                  <a:lnTo>
                    <a:pt x="389" y="9"/>
                  </a:lnTo>
                  <a:lnTo>
                    <a:pt x="382" y="8"/>
                  </a:lnTo>
                  <a:lnTo>
                    <a:pt x="378" y="6"/>
                  </a:lnTo>
                  <a:lnTo>
                    <a:pt x="373" y="5"/>
                  </a:lnTo>
                  <a:lnTo>
                    <a:pt x="369" y="4"/>
                  </a:lnTo>
                  <a:lnTo>
                    <a:pt x="363" y="3"/>
                  </a:lnTo>
                  <a:lnTo>
                    <a:pt x="359" y="2"/>
                  </a:lnTo>
                  <a:lnTo>
                    <a:pt x="354" y="1"/>
                  </a:lnTo>
                  <a:lnTo>
                    <a:pt x="351" y="1"/>
                  </a:lnTo>
                  <a:lnTo>
                    <a:pt x="347" y="1"/>
                  </a:lnTo>
                  <a:lnTo>
                    <a:pt x="343" y="0"/>
                  </a:lnTo>
                  <a:lnTo>
                    <a:pt x="340" y="0"/>
                  </a:lnTo>
                  <a:lnTo>
                    <a:pt x="338" y="0"/>
                  </a:lnTo>
                  <a:lnTo>
                    <a:pt x="332" y="0"/>
                  </a:lnTo>
                  <a:lnTo>
                    <a:pt x="329" y="0"/>
                  </a:lnTo>
                  <a:lnTo>
                    <a:pt x="327" y="0"/>
                  </a:lnTo>
                  <a:lnTo>
                    <a:pt x="327" y="0"/>
                  </a:lnTo>
                  <a:lnTo>
                    <a:pt x="325" y="0"/>
                  </a:lnTo>
                  <a:lnTo>
                    <a:pt x="323" y="0"/>
                  </a:lnTo>
                  <a:lnTo>
                    <a:pt x="320" y="0"/>
                  </a:lnTo>
                  <a:lnTo>
                    <a:pt x="315" y="0"/>
                  </a:lnTo>
                  <a:lnTo>
                    <a:pt x="312" y="0"/>
                  </a:lnTo>
                  <a:lnTo>
                    <a:pt x="310" y="0"/>
                  </a:lnTo>
                  <a:lnTo>
                    <a:pt x="306" y="0"/>
                  </a:lnTo>
                  <a:lnTo>
                    <a:pt x="303" y="0"/>
                  </a:lnTo>
                  <a:lnTo>
                    <a:pt x="300" y="0"/>
                  </a:lnTo>
                  <a:lnTo>
                    <a:pt x="296" y="1"/>
                  </a:lnTo>
                  <a:lnTo>
                    <a:pt x="293" y="1"/>
                  </a:lnTo>
                  <a:lnTo>
                    <a:pt x="291" y="2"/>
                  </a:lnTo>
                  <a:lnTo>
                    <a:pt x="286" y="2"/>
                  </a:lnTo>
                  <a:lnTo>
                    <a:pt x="283" y="2"/>
                  </a:lnTo>
                  <a:lnTo>
                    <a:pt x="278" y="2"/>
                  </a:lnTo>
                  <a:lnTo>
                    <a:pt x="275" y="3"/>
                  </a:lnTo>
                  <a:lnTo>
                    <a:pt x="271" y="3"/>
                  </a:lnTo>
                  <a:lnTo>
                    <a:pt x="267" y="3"/>
                  </a:lnTo>
                  <a:lnTo>
                    <a:pt x="264" y="4"/>
                  </a:lnTo>
                  <a:lnTo>
                    <a:pt x="261" y="5"/>
                  </a:lnTo>
                  <a:lnTo>
                    <a:pt x="257" y="5"/>
                  </a:lnTo>
                  <a:lnTo>
                    <a:pt x="254" y="5"/>
                  </a:lnTo>
                  <a:lnTo>
                    <a:pt x="251" y="6"/>
                  </a:lnTo>
                  <a:lnTo>
                    <a:pt x="247" y="8"/>
                  </a:lnTo>
                  <a:lnTo>
                    <a:pt x="242" y="9"/>
                  </a:lnTo>
                  <a:lnTo>
                    <a:pt x="237" y="10"/>
                  </a:lnTo>
                  <a:lnTo>
                    <a:pt x="237"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5"/>
            <p:cNvSpPr>
              <a:spLocks/>
            </p:cNvSpPr>
            <p:nvPr/>
          </p:nvSpPr>
          <p:spPr bwMode="auto">
            <a:xfrm>
              <a:off x="7207250" y="2225675"/>
              <a:ext cx="103188" cy="231775"/>
            </a:xfrm>
            <a:custGeom>
              <a:avLst/>
              <a:gdLst>
                <a:gd name="T0" fmla="*/ 65 w 65"/>
                <a:gd name="T1" fmla="*/ 146 h 146"/>
                <a:gd name="T2" fmla="*/ 41 w 65"/>
                <a:gd name="T3" fmla="*/ 48 h 146"/>
                <a:gd name="T4" fmla="*/ 54 w 65"/>
                <a:gd name="T5" fmla="*/ 49 h 146"/>
                <a:gd name="T6" fmla="*/ 51 w 65"/>
                <a:gd name="T7" fmla="*/ 46 h 146"/>
                <a:gd name="T8" fmla="*/ 49 w 65"/>
                <a:gd name="T9" fmla="*/ 44 h 146"/>
                <a:gd name="T10" fmla="*/ 47 w 65"/>
                <a:gd name="T11" fmla="*/ 42 h 146"/>
                <a:gd name="T12" fmla="*/ 46 w 65"/>
                <a:gd name="T13" fmla="*/ 41 h 146"/>
                <a:gd name="T14" fmla="*/ 44 w 65"/>
                <a:gd name="T15" fmla="*/ 39 h 146"/>
                <a:gd name="T16" fmla="*/ 42 w 65"/>
                <a:gd name="T17" fmla="*/ 39 h 146"/>
                <a:gd name="T18" fmla="*/ 39 w 65"/>
                <a:gd name="T19" fmla="*/ 37 h 146"/>
                <a:gd name="T20" fmla="*/ 37 w 65"/>
                <a:gd name="T21" fmla="*/ 35 h 146"/>
                <a:gd name="T22" fmla="*/ 58 w 65"/>
                <a:gd name="T23" fmla="*/ 39 h 146"/>
                <a:gd name="T24" fmla="*/ 56 w 65"/>
                <a:gd name="T25" fmla="*/ 34 h 146"/>
                <a:gd name="T26" fmla="*/ 52 w 65"/>
                <a:gd name="T27" fmla="*/ 30 h 146"/>
                <a:gd name="T28" fmla="*/ 48 w 65"/>
                <a:gd name="T29" fmla="*/ 28 h 146"/>
                <a:gd name="T30" fmla="*/ 45 w 65"/>
                <a:gd name="T31" fmla="*/ 26 h 146"/>
                <a:gd name="T32" fmla="*/ 41 w 65"/>
                <a:gd name="T33" fmla="*/ 23 h 146"/>
                <a:gd name="T34" fmla="*/ 37 w 65"/>
                <a:gd name="T35" fmla="*/ 22 h 146"/>
                <a:gd name="T36" fmla="*/ 60 w 65"/>
                <a:gd name="T37" fmla="*/ 25 h 146"/>
                <a:gd name="T38" fmla="*/ 57 w 65"/>
                <a:gd name="T39" fmla="*/ 21 h 146"/>
                <a:gd name="T40" fmla="*/ 54 w 65"/>
                <a:gd name="T41" fmla="*/ 18 h 146"/>
                <a:gd name="T42" fmla="*/ 49 w 65"/>
                <a:gd name="T43" fmla="*/ 15 h 146"/>
                <a:gd name="T44" fmla="*/ 45 w 65"/>
                <a:gd name="T45" fmla="*/ 11 h 146"/>
                <a:gd name="T46" fmla="*/ 42 w 65"/>
                <a:gd name="T47" fmla="*/ 10 h 146"/>
                <a:gd name="T48" fmla="*/ 39 w 65"/>
                <a:gd name="T49" fmla="*/ 8 h 146"/>
                <a:gd name="T50" fmla="*/ 36 w 65"/>
                <a:gd name="T51" fmla="*/ 7 h 146"/>
                <a:gd name="T52" fmla="*/ 34 w 65"/>
                <a:gd name="T53" fmla="*/ 7 h 146"/>
                <a:gd name="T54" fmla="*/ 30 w 65"/>
                <a:gd name="T55" fmla="*/ 6 h 146"/>
                <a:gd name="T56" fmla="*/ 27 w 65"/>
                <a:gd name="T57" fmla="*/ 6 h 146"/>
                <a:gd name="T58" fmla="*/ 24 w 65"/>
                <a:gd name="T59" fmla="*/ 6 h 146"/>
                <a:gd name="T60" fmla="*/ 22 w 65"/>
                <a:gd name="T61" fmla="*/ 6 h 146"/>
                <a:gd name="T62" fmla="*/ 18 w 65"/>
                <a:gd name="T63" fmla="*/ 3 h 146"/>
                <a:gd name="T64" fmla="*/ 16 w 65"/>
                <a:gd name="T65" fmla="*/ 2 h 146"/>
                <a:gd name="T66" fmla="*/ 13 w 65"/>
                <a:gd name="T67" fmla="*/ 1 h 146"/>
                <a:gd name="T68" fmla="*/ 10 w 65"/>
                <a:gd name="T69" fmla="*/ 1 h 146"/>
                <a:gd name="T70" fmla="*/ 7 w 65"/>
                <a:gd name="T71" fmla="*/ 0 h 146"/>
                <a:gd name="T72" fmla="*/ 4 w 65"/>
                <a:gd name="T73" fmla="*/ 1 h 146"/>
                <a:gd name="T74" fmla="*/ 1 w 65"/>
                <a:gd name="T75" fmla="*/ 2 h 146"/>
                <a:gd name="T76" fmla="*/ 0 w 65"/>
                <a:gd name="T77" fmla="*/ 3 h 146"/>
                <a:gd name="T78" fmla="*/ 9 w 65"/>
                <a:gd name="T79" fmla="*/ 10 h 146"/>
                <a:gd name="T80" fmla="*/ 1 w 65"/>
                <a:gd name="T81" fmla="*/ 38 h 146"/>
                <a:gd name="T82" fmla="*/ 5 w 65"/>
                <a:gd name="T83" fmla="*/ 39 h 146"/>
                <a:gd name="T84" fmla="*/ 4 w 65"/>
                <a:gd name="T85" fmla="*/ 54 h 146"/>
                <a:gd name="T86" fmla="*/ 13 w 65"/>
                <a:gd name="T87" fmla="*/ 54 h 146"/>
                <a:gd name="T88" fmla="*/ 10 w 65"/>
                <a:gd name="T89" fmla="*/ 142 h 146"/>
                <a:gd name="T90" fmla="*/ 65 w 65"/>
                <a:gd name="T91" fmla="*/ 146 h 146"/>
                <a:gd name="T92" fmla="*/ 65 w 65"/>
                <a:gd name="T93" fmla="*/ 14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5" h="146">
                  <a:moveTo>
                    <a:pt x="65" y="146"/>
                  </a:moveTo>
                  <a:lnTo>
                    <a:pt x="41" y="48"/>
                  </a:lnTo>
                  <a:lnTo>
                    <a:pt x="54" y="49"/>
                  </a:lnTo>
                  <a:lnTo>
                    <a:pt x="51" y="46"/>
                  </a:lnTo>
                  <a:lnTo>
                    <a:pt x="49" y="44"/>
                  </a:lnTo>
                  <a:lnTo>
                    <a:pt x="47" y="42"/>
                  </a:lnTo>
                  <a:lnTo>
                    <a:pt x="46" y="41"/>
                  </a:lnTo>
                  <a:lnTo>
                    <a:pt x="44" y="39"/>
                  </a:lnTo>
                  <a:lnTo>
                    <a:pt x="42" y="39"/>
                  </a:lnTo>
                  <a:lnTo>
                    <a:pt x="39" y="37"/>
                  </a:lnTo>
                  <a:lnTo>
                    <a:pt x="37" y="35"/>
                  </a:lnTo>
                  <a:lnTo>
                    <a:pt x="58" y="39"/>
                  </a:lnTo>
                  <a:lnTo>
                    <a:pt x="56" y="34"/>
                  </a:lnTo>
                  <a:lnTo>
                    <a:pt x="52" y="30"/>
                  </a:lnTo>
                  <a:lnTo>
                    <a:pt x="48" y="28"/>
                  </a:lnTo>
                  <a:lnTo>
                    <a:pt x="45" y="26"/>
                  </a:lnTo>
                  <a:lnTo>
                    <a:pt x="41" y="23"/>
                  </a:lnTo>
                  <a:lnTo>
                    <a:pt x="37" y="22"/>
                  </a:lnTo>
                  <a:lnTo>
                    <a:pt x="60" y="25"/>
                  </a:lnTo>
                  <a:lnTo>
                    <a:pt x="57" y="21"/>
                  </a:lnTo>
                  <a:lnTo>
                    <a:pt x="54" y="18"/>
                  </a:lnTo>
                  <a:lnTo>
                    <a:pt x="49" y="15"/>
                  </a:lnTo>
                  <a:lnTo>
                    <a:pt x="45" y="11"/>
                  </a:lnTo>
                  <a:lnTo>
                    <a:pt x="42" y="10"/>
                  </a:lnTo>
                  <a:lnTo>
                    <a:pt x="39" y="8"/>
                  </a:lnTo>
                  <a:lnTo>
                    <a:pt x="36" y="7"/>
                  </a:lnTo>
                  <a:lnTo>
                    <a:pt x="34" y="7"/>
                  </a:lnTo>
                  <a:lnTo>
                    <a:pt x="30" y="6"/>
                  </a:lnTo>
                  <a:lnTo>
                    <a:pt x="27" y="6"/>
                  </a:lnTo>
                  <a:lnTo>
                    <a:pt x="24" y="6"/>
                  </a:lnTo>
                  <a:lnTo>
                    <a:pt x="22" y="6"/>
                  </a:lnTo>
                  <a:lnTo>
                    <a:pt x="18" y="3"/>
                  </a:lnTo>
                  <a:lnTo>
                    <a:pt x="16" y="2"/>
                  </a:lnTo>
                  <a:lnTo>
                    <a:pt x="13" y="1"/>
                  </a:lnTo>
                  <a:lnTo>
                    <a:pt x="10" y="1"/>
                  </a:lnTo>
                  <a:lnTo>
                    <a:pt x="7" y="0"/>
                  </a:lnTo>
                  <a:lnTo>
                    <a:pt x="4" y="1"/>
                  </a:lnTo>
                  <a:lnTo>
                    <a:pt x="1" y="2"/>
                  </a:lnTo>
                  <a:lnTo>
                    <a:pt x="0" y="3"/>
                  </a:lnTo>
                  <a:lnTo>
                    <a:pt x="9" y="10"/>
                  </a:lnTo>
                  <a:lnTo>
                    <a:pt x="1" y="38"/>
                  </a:lnTo>
                  <a:lnTo>
                    <a:pt x="5" y="39"/>
                  </a:lnTo>
                  <a:lnTo>
                    <a:pt x="4" y="54"/>
                  </a:lnTo>
                  <a:lnTo>
                    <a:pt x="13" y="54"/>
                  </a:lnTo>
                  <a:lnTo>
                    <a:pt x="10" y="142"/>
                  </a:lnTo>
                  <a:lnTo>
                    <a:pt x="65" y="146"/>
                  </a:lnTo>
                  <a:lnTo>
                    <a:pt x="65" y="14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auto">
            <a:xfrm>
              <a:off x="7580313" y="2519363"/>
              <a:ext cx="66675" cy="77788"/>
            </a:xfrm>
            <a:custGeom>
              <a:avLst/>
              <a:gdLst>
                <a:gd name="T0" fmla="*/ 0 w 42"/>
                <a:gd name="T1" fmla="*/ 0 h 49"/>
                <a:gd name="T2" fmla="*/ 19 w 42"/>
                <a:gd name="T3" fmla="*/ 45 h 49"/>
                <a:gd name="T4" fmla="*/ 37 w 42"/>
                <a:gd name="T5" fmla="*/ 49 h 49"/>
                <a:gd name="T6" fmla="*/ 42 w 42"/>
                <a:gd name="T7" fmla="*/ 22 h 49"/>
                <a:gd name="T8" fmla="*/ 33 w 42"/>
                <a:gd name="T9" fmla="*/ 20 h 49"/>
                <a:gd name="T10" fmla="*/ 21 w 42"/>
                <a:gd name="T11" fmla="*/ 8 h 49"/>
                <a:gd name="T12" fmla="*/ 0 w 42"/>
                <a:gd name="T13" fmla="*/ 0 h 49"/>
                <a:gd name="T14" fmla="*/ 0 w 42"/>
                <a:gd name="T15" fmla="*/ 0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49">
                  <a:moveTo>
                    <a:pt x="0" y="0"/>
                  </a:moveTo>
                  <a:lnTo>
                    <a:pt x="19" y="45"/>
                  </a:lnTo>
                  <a:lnTo>
                    <a:pt x="37" y="49"/>
                  </a:lnTo>
                  <a:lnTo>
                    <a:pt x="42" y="22"/>
                  </a:lnTo>
                  <a:lnTo>
                    <a:pt x="33" y="20"/>
                  </a:lnTo>
                  <a:lnTo>
                    <a:pt x="21" y="8"/>
                  </a:lnTo>
                  <a:lnTo>
                    <a:pt x="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7"/>
            <p:cNvSpPr>
              <a:spLocks/>
            </p:cNvSpPr>
            <p:nvPr/>
          </p:nvSpPr>
          <p:spPr bwMode="auto">
            <a:xfrm>
              <a:off x="7618413" y="2530475"/>
              <a:ext cx="71438" cy="120650"/>
            </a:xfrm>
            <a:custGeom>
              <a:avLst/>
              <a:gdLst>
                <a:gd name="T0" fmla="*/ 21 w 45"/>
                <a:gd name="T1" fmla="*/ 1 h 76"/>
                <a:gd name="T2" fmla="*/ 3 w 45"/>
                <a:gd name="T3" fmla="*/ 0 h 76"/>
                <a:gd name="T4" fmla="*/ 0 w 45"/>
                <a:gd name="T5" fmla="*/ 76 h 76"/>
                <a:gd name="T6" fmla="*/ 45 w 45"/>
                <a:gd name="T7" fmla="*/ 61 h 76"/>
                <a:gd name="T8" fmla="*/ 21 w 45"/>
                <a:gd name="T9" fmla="*/ 60 h 76"/>
                <a:gd name="T10" fmla="*/ 8 w 45"/>
                <a:gd name="T11" fmla="*/ 61 h 76"/>
                <a:gd name="T12" fmla="*/ 12 w 45"/>
                <a:gd name="T13" fmla="*/ 8 h 76"/>
                <a:gd name="T14" fmla="*/ 31 w 45"/>
                <a:gd name="T15" fmla="*/ 8 h 76"/>
                <a:gd name="T16" fmla="*/ 21 w 45"/>
                <a:gd name="T17" fmla="*/ 1 h 76"/>
                <a:gd name="T18" fmla="*/ 21 w 45"/>
                <a:gd name="T19" fmla="*/ 1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 h="76">
                  <a:moveTo>
                    <a:pt x="21" y="1"/>
                  </a:moveTo>
                  <a:lnTo>
                    <a:pt x="3" y="0"/>
                  </a:lnTo>
                  <a:lnTo>
                    <a:pt x="0" y="76"/>
                  </a:lnTo>
                  <a:lnTo>
                    <a:pt x="45" y="61"/>
                  </a:lnTo>
                  <a:lnTo>
                    <a:pt x="21" y="60"/>
                  </a:lnTo>
                  <a:lnTo>
                    <a:pt x="8" y="61"/>
                  </a:lnTo>
                  <a:lnTo>
                    <a:pt x="12" y="8"/>
                  </a:lnTo>
                  <a:lnTo>
                    <a:pt x="31" y="8"/>
                  </a:lnTo>
                  <a:lnTo>
                    <a:pt x="21" y="1"/>
                  </a:lnTo>
                  <a:lnTo>
                    <a:pt x="21"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9"/>
            <p:cNvSpPr>
              <a:spLocks/>
            </p:cNvSpPr>
            <p:nvPr/>
          </p:nvSpPr>
          <p:spPr bwMode="auto">
            <a:xfrm>
              <a:off x="7223125" y="2320925"/>
              <a:ext cx="58738" cy="90488"/>
            </a:xfrm>
            <a:custGeom>
              <a:avLst/>
              <a:gdLst>
                <a:gd name="T0" fmla="*/ 0 w 37"/>
                <a:gd name="T1" fmla="*/ 4 h 57"/>
                <a:gd name="T2" fmla="*/ 14 w 37"/>
                <a:gd name="T3" fmla="*/ 57 h 57"/>
                <a:gd name="T4" fmla="*/ 37 w 37"/>
                <a:gd name="T5" fmla="*/ 55 h 57"/>
                <a:gd name="T6" fmla="*/ 36 w 37"/>
                <a:gd name="T7" fmla="*/ 0 h 57"/>
                <a:gd name="T8" fmla="*/ 14 w 37"/>
                <a:gd name="T9" fmla="*/ 7 h 57"/>
                <a:gd name="T10" fmla="*/ 0 w 37"/>
                <a:gd name="T11" fmla="*/ 4 h 57"/>
                <a:gd name="T12" fmla="*/ 0 w 37"/>
                <a:gd name="T13" fmla="*/ 4 h 57"/>
              </a:gdLst>
              <a:ahLst/>
              <a:cxnLst>
                <a:cxn ang="0">
                  <a:pos x="T0" y="T1"/>
                </a:cxn>
                <a:cxn ang="0">
                  <a:pos x="T2" y="T3"/>
                </a:cxn>
                <a:cxn ang="0">
                  <a:pos x="T4" y="T5"/>
                </a:cxn>
                <a:cxn ang="0">
                  <a:pos x="T6" y="T7"/>
                </a:cxn>
                <a:cxn ang="0">
                  <a:pos x="T8" y="T9"/>
                </a:cxn>
                <a:cxn ang="0">
                  <a:pos x="T10" y="T11"/>
                </a:cxn>
                <a:cxn ang="0">
                  <a:pos x="T12" y="T13"/>
                </a:cxn>
              </a:cxnLst>
              <a:rect l="0" t="0" r="r" b="b"/>
              <a:pathLst>
                <a:path w="37" h="57">
                  <a:moveTo>
                    <a:pt x="0" y="4"/>
                  </a:moveTo>
                  <a:lnTo>
                    <a:pt x="14" y="57"/>
                  </a:lnTo>
                  <a:lnTo>
                    <a:pt x="37" y="55"/>
                  </a:lnTo>
                  <a:lnTo>
                    <a:pt x="36" y="0"/>
                  </a:lnTo>
                  <a:lnTo>
                    <a:pt x="14" y="7"/>
                  </a:lnTo>
                  <a:lnTo>
                    <a:pt x="0" y="4"/>
                  </a:ln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30"/>
            <p:cNvSpPr>
              <a:spLocks/>
            </p:cNvSpPr>
            <p:nvPr/>
          </p:nvSpPr>
          <p:spPr bwMode="auto">
            <a:xfrm>
              <a:off x="7239000" y="2338388"/>
              <a:ext cx="42863" cy="177800"/>
            </a:xfrm>
            <a:custGeom>
              <a:avLst/>
              <a:gdLst>
                <a:gd name="T0" fmla="*/ 4 w 27"/>
                <a:gd name="T1" fmla="*/ 2 h 112"/>
                <a:gd name="T2" fmla="*/ 0 w 27"/>
                <a:gd name="T3" fmla="*/ 14 h 112"/>
                <a:gd name="T4" fmla="*/ 5 w 27"/>
                <a:gd name="T5" fmla="*/ 21 h 112"/>
                <a:gd name="T6" fmla="*/ 4 w 27"/>
                <a:gd name="T7" fmla="*/ 47 h 112"/>
                <a:gd name="T8" fmla="*/ 24 w 27"/>
                <a:gd name="T9" fmla="*/ 112 h 112"/>
                <a:gd name="T10" fmla="*/ 27 w 27"/>
                <a:gd name="T11" fmla="*/ 45 h 112"/>
                <a:gd name="T12" fmla="*/ 9 w 27"/>
                <a:gd name="T13" fmla="*/ 19 h 112"/>
                <a:gd name="T14" fmla="*/ 14 w 27"/>
                <a:gd name="T15" fmla="*/ 14 h 112"/>
                <a:gd name="T16" fmla="*/ 7 w 27"/>
                <a:gd name="T17" fmla="*/ 0 h 112"/>
                <a:gd name="T18" fmla="*/ 4 w 27"/>
                <a:gd name="T19" fmla="*/ 2 h 112"/>
                <a:gd name="T20" fmla="*/ 4 w 27"/>
                <a:gd name="T21" fmla="*/ 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 h="112">
                  <a:moveTo>
                    <a:pt x="4" y="2"/>
                  </a:moveTo>
                  <a:lnTo>
                    <a:pt x="0" y="14"/>
                  </a:lnTo>
                  <a:lnTo>
                    <a:pt x="5" y="21"/>
                  </a:lnTo>
                  <a:lnTo>
                    <a:pt x="4" y="47"/>
                  </a:lnTo>
                  <a:lnTo>
                    <a:pt x="24" y="112"/>
                  </a:lnTo>
                  <a:lnTo>
                    <a:pt x="27" y="45"/>
                  </a:lnTo>
                  <a:lnTo>
                    <a:pt x="9" y="19"/>
                  </a:lnTo>
                  <a:lnTo>
                    <a:pt x="14" y="14"/>
                  </a:lnTo>
                  <a:lnTo>
                    <a:pt x="7" y="0"/>
                  </a:lnTo>
                  <a:lnTo>
                    <a:pt x="4" y="2"/>
                  </a:lnTo>
                  <a:lnTo>
                    <a:pt x="4" y="2"/>
                  </a:lnTo>
                  <a:close/>
                </a:path>
              </a:pathLst>
            </a:custGeom>
            <a:solidFill>
              <a:srgbClr val="A84A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31"/>
            <p:cNvSpPr>
              <a:spLocks/>
            </p:cNvSpPr>
            <p:nvPr/>
          </p:nvSpPr>
          <p:spPr bwMode="auto">
            <a:xfrm>
              <a:off x="6883400" y="2584450"/>
              <a:ext cx="350838" cy="177800"/>
            </a:xfrm>
            <a:custGeom>
              <a:avLst/>
              <a:gdLst>
                <a:gd name="T0" fmla="*/ 213 w 221"/>
                <a:gd name="T1" fmla="*/ 0 h 112"/>
                <a:gd name="T2" fmla="*/ 207 w 221"/>
                <a:gd name="T3" fmla="*/ 0 h 112"/>
                <a:gd name="T4" fmla="*/ 201 w 221"/>
                <a:gd name="T5" fmla="*/ 1 h 112"/>
                <a:gd name="T6" fmla="*/ 194 w 221"/>
                <a:gd name="T7" fmla="*/ 2 h 112"/>
                <a:gd name="T8" fmla="*/ 184 w 221"/>
                <a:gd name="T9" fmla="*/ 4 h 112"/>
                <a:gd name="T10" fmla="*/ 175 w 221"/>
                <a:gd name="T11" fmla="*/ 5 h 112"/>
                <a:gd name="T12" fmla="*/ 165 w 221"/>
                <a:gd name="T13" fmla="*/ 7 h 112"/>
                <a:gd name="T14" fmla="*/ 156 w 221"/>
                <a:gd name="T15" fmla="*/ 8 h 112"/>
                <a:gd name="T16" fmla="*/ 151 w 221"/>
                <a:gd name="T17" fmla="*/ 10 h 112"/>
                <a:gd name="T18" fmla="*/ 145 w 221"/>
                <a:gd name="T19" fmla="*/ 12 h 112"/>
                <a:gd name="T20" fmla="*/ 140 w 221"/>
                <a:gd name="T21" fmla="*/ 13 h 112"/>
                <a:gd name="T22" fmla="*/ 133 w 221"/>
                <a:gd name="T23" fmla="*/ 14 h 112"/>
                <a:gd name="T24" fmla="*/ 127 w 221"/>
                <a:gd name="T25" fmla="*/ 16 h 112"/>
                <a:gd name="T26" fmla="*/ 118 w 221"/>
                <a:gd name="T27" fmla="*/ 19 h 112"/>
                <a:gd name="T28" fmla="*/ 108 w 221"/>
                <a:gd name="T29" fmla="*/ 22 h 112"/>
                <a:gd name="T30" fmla="*/ 97 w 221"/>
                <a:gd name="T31" fmla="*/ 25 h 112"/>
                <a:gd name="T32" fmla="*/ 88 w 221"/>
                <a:gd name="T33" fmla="*/ 30 h 112"/>
                <a:gd name="T34" fmla="*/ 80 w 221"/>
                <a:gd name="T35" fmla="*/ 34 h 112"/>
                <a:gd name="T36" fmla="*/ 73 w 221"/>
                <a:gd name="T37" fmla="*/ 39 h 112"/>
                <a:gd name="T38" fmla="*/ 66 w 221"/>
                <a:gd name="T39" fmla="*/ 43 h 112"/>
                <a:gd name="T40" fmla="*/ 59 w 221"/>
                <a:gd name="T41" fmla="*/ 48 h 112"/>
                <a:gd name="T42" fmla="*/ 54 w 221"/>
                <a:gd name="T43" fmla="*/ 52 h 112"/>
                <a:gd name="T44" fmla="*/ 47 w 221"/>
                <a:gd name="T45" fmla="*/ 58 h 112"/>
                <a:gd name="T46" fmla="*/ 38 w 221"/>
                <a:gd name="T47" fmla="*/ 65 h 112"/>
                <a:gd name="T48" fmla="*/ 31 w 221"/>
                <a:gd name="T49" fmla="*/ 74 h 112"/>
                <a:gd name="T50" fmla="*/ 23 w 221"/>
                <a:gd name="T51" fmla="*/ 83 h 112"/>
                <a:gd name="T52" fmla="*/ 16 w 221"/>
                <a:gd name="T53" fmla="*/ 93 h 112"/>
                <a:gd name="T54" fmla="*/ 8 w 221"/>
                <a:gd name="T55" fmla="*/ 102 h 112"/>
                <a:gd name="T56" fmla="*/ 2 w 221"/>
                <a:gd name="T57" fmla="*/ 109 h 112"/>
                <a:gd name="T58" fmla="*/ 16 w 221"/>
                <a:gd name="T59" fmla="*/ 101 h 112"/>
                <a:gd name="T60" fmla="*/ 21 w 221"/>
                <a:gd name="T61" fmla="*/ 94 h 112"/>
                <a:gd name="T62" fmla="*/ 28 w 221"/>
                <a:gd name="T63" fmla="*/ 87 h 112"/>
                <a:gd name="T64" fmla="*/ 37 w 221"/>
                <a:gd name="T65" fmla="*/ 78 h 112"/>
                <a:gd name="T66" fmla="*/ 47 w 221"/>
                <a:gd name="T67" fmla="*/ 70 h 112"/>
                <a:gd name="T68" fmla="*/ 57 w 221"/>
                <a:gd name="T69" fmla="*/ 61 h 112"/>
                <a:gd name="T70" fmla="*/ 68 w 221"/>
                <a:gd name="T71" fmla="*/ 53 h 112"/>
                <a:gd name="T72" fmla="*/ 78 w 221"/>
                <a:gd name="T73" fmla="*/ 46 h 112"/>
                <a:gd name="T74" fmla="*/ 89 w 221"/>
                <a:gd name="T75" fmla="*/ 42 h 112"/>
                <a:gd name="T76" fmla="*/ 99 w 221"/>
                <a:gd name="T77" fmla="*/ 36 h 112"/>
                <a:gd name="T78" fmla="*/ 111 w 221"/>
                <a:gd name="T79" fmla="*/ 32 h 112"/>
                <a:gd name="T80" fmla="*/ 122 w 221"/>
                <a:gd name="T81" fmla="*/ 29 h 112"/>
                <a:gd name="T82" fmla="*/ 133 w 221"/>
                <a:gd name="T83" fmla="*/ 25 h 112"/>
                <a:gd name="T84" fmla="*/ 144 w 221"/>
                <a:gd name="T85" fmla="*/ 22 h 112"/>
                <a:gd name="T86" fmla="*/ 155 w 221"/>
                <a:gd name="T87" fmla="*/ 20 h 112"/>
                <a:gd name="T88" fmla="*/ 165 w 221"/>
                <a:gd name="T89" fmla="*/ 17 h 112"/>
                <a:gd name="T90" fmla="*/ 175 w 221"/>
                <a:gd name="T91" fmla="*/ 16 h 112"/>
                <a:gd name="T92" fmla="*/ 184 w 221"/>
                <a:gd name="T93" fmla="*/ 14 h 112"/>
                <a:gd name="T94" fmla="*/ 193 w 221"/>
                <a:gd name="T95" fmla="*/ 13 h 112"/>
                <a:gd name="T96" fmla="*/ 201 w 221"/>
                <a:gd name="T97" fmla="*/ 12 h 112"/>
                <a:gd name="T98" fmla="*/ 208 w 221"/>
                <a:gd name="T99" fmla="*/ 12 h 112"/>
                <a:gd name="T100" fmla="*/ 213 w 221"/>
                <a:gd name="T101" fmla="*/ 11 h 112"/>
                <a:gd name="T102" fmla="*/ 217 w 221"/>
                <a:gd name="T103" fmla="*/ 11 h 112"/>
                <a:gd name="T104" fmla="*/ 221 w 221"/>
                <a:gd name="T105" fmla="*/ 11 h 112"/>
                <a:gd name="T106" fmla="*/ 214 w 221"/>
                <a:gd name="T107"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1" h="112">
                  <a:moveTo>
                    <a:pt x="214" y="0"/>
                  </a:moveTo>
                  <a:lnTo>
                    <a:pt x="213" y="0"/>
                  </a:lnTo>
                  <a:lnTo>
                    <a:pt x="210" y="0"/>
                  </a:lnTo>
                  <a:lnTo>
                    <a:pt x="207" y="0"/>
                  </a:lnTo>
                  <a:lnTo>
                    <a:pt x="204" y="1"/>
                  </a:lnTo>
                  <a:lnTo>
                    <a:pt x="201" y="1"/>
                  </a:lnTo>
                  <a:lnTo>
                    <a:pt x="198" y="2"/>
                  </a:lnTo>
                  <a:lnTo>
                    <a:pt x="194" y="2"/>
                  </a:lnTo>
                  <a:lnTo>
                    <a:pt x="190" y="3"/>
                  </a:lnTo>
                  <a:lnTo>
                    <a:pt x="184" y="4"/>
                  </a:lnTo>
                  <a:lnTo>
                    <a:pt x="181" y="5"/>
                  </a:lnTo>
                  <a:lnTo>
                    <a:pt x="175" y="5"/>
                  </a:lnTo>
                  <a:lnTo>
                    <a:pt x="171" y="6"/>
                  </a:lnTo>
                  <a:lnTo>
                    <a:pt x="165" y="7"/>
                  </a:lnTo>
                  <a:lnTo>
                    <a:pt x="160" y="8"/>
                  </a:lnTo>
                  <a:lnTo>
                    <a:pt x="156" y="8"/>
                  </a:lnTo>
                  <a:lnTo>
                    <a:pt x="154" y="10"/>
                  </a:lnTo>
                  <a:lnTo>
                    <a:pt x="151" y="10"/>
                  </a:lnTo>
                  <a:lnTo>
                    <a:pt x="148" y="11"/>
                  </a:lnTo>
                  <a:lnTo>
                    <a:pt x="145" y="12"/>
                  </a:lnTo>
                  <a:lnTo>
                    <a:pt x="142" y="12"/>
                  </a:lnTo>
                  <a:lnTo>
                    <a:pt x="140" y="13"/>
                  </a:lnTo>
                  <a:lnTo>
                    <a:pt x="136" y="14"/>
                  </a:lnTo>
                  <a:lnTo>
                    <a:pt x="133" y="14"/>
                  </a:lnTo>
                  <a:lnTo>
                    <a:pt x="131" y="15"/>
                  </a:lnTo>
                  <a:lnTo>
                    <a:pt x="127" y="16"/>
                  </a:lnTo>
                  <a:lnTo>
                    <a:pt x="125" y="17"/>
                  </a:lnTo>
                  <a:lnTo>
                    <a:pt x="118" y="19"/>
                  </a:lnTo>
                  <a:lnTo>
                    <a:pt x="114" y="20"/>
                  </a:lnTo>
                  <a:lnTo>
                    <a:pt x="108" y="22"/>
                  </a:lnTo>
                  <a:lnTo>
                    <a:pt x="103" y="23"/>
                  </a:lnTo>
                  <a:lnTo>
                    <a:pt x="97" y="25"/>
                  </a:lnTo>
                  <a:lnTo>
                    <a:pt x="93" y="27"/>
                  </a:lnTo>
                  <a:lnTo>
                    <a:pt x="88" y="30"/>
                  </a:lnTo>
                  <a:lnTo>
                    <a:pt x="84" y="32"/>
                  </a:lnTo>
                  <a:lnTo>
                    <a:pt x="80" y="34"/>
                  </a:lnTo>
                  <a:lnTo>
                    <a:pt x="77" y="36"/>
                  </a:lnTo>
                  <a:lnTo>
                    <a:pt x="73" y="39"/>
                  </a:lnTo>
                  <a:lnTo>
                    <a:pt x="69" y="41"/>
                  </a:lnTo>
                  <a:lnTo>
                    <a:pt x="66" y="43"/>
                  </a:lnTo>
                  <a:lnTo>
                    <a:pt x="62" y="45"/>
                  </a:lnTo>
                  <a:lnTo>
                    <a:pt x="59" y="48"/>
                  </a:lnTo>
                  <a:lnTo>
                    <a:pt x="57" y="50"/>
                  </a:lnTo>
                  <a:lnTo>
                    <a:pt x="54" y="52"/>
                  </a:lnTo>
                  <a:lnTo>
                    <a:pt x="51" y="54"/>
                  </a:lnTo>
                  <a:lnTo>
                    <a:pt x="47" y="58"/>
                  </a:lnTo>
                  <a:lnTo>
                    <a:pt x="42" y="62"/>
                  </a:lnTo>
                  <a:lnTo>
                    <a:pt x="38" y="65"/>
                  </a:lnTo>
                  <a:lnTo>
                    <a:pt x="36" y="70"/>
                  </a:lnTo>
                  <a:lnTo>
                    <a:pt x="31" y="74"/>
                  </a:lnTo>
                  <a:lnTo>
                    <a:pt x="27" y="78"/>
                  </a:lnTo>
                  <a:lnTo>
                    <a:pt x="23" y="83"/>
                  </a:lnTo>
                  <a:lnTo>
                    <a:pt x="20" y="88"/>
                  </a:lnTo>
                  <a:lnTo>
                    <a:pt x="16" y="93"/>
                  </a:lnTo>
                  <a:lnTo>
                    <a:pt x="11" y="99"/>
                  </a:lnTo>
                  <a:lnTo>
                    <a:pt x="8" y="102"/>
                  </a:lnTo>
                  <a:lnTo>
                    <a:pt x="6" y="106"/>
                  </a:lnTo>
                  <a:lnTo>
                    <a:pt x="2" y="109"/>
                  </a:lnTo>
                  <a:lnTo>
                    <a:pt x="0" y="112"/>
                  </a:lnTo>
                  <a:lnTo>
                    <a:pt x="16" y="101"/>
                  </a:lnTo>
                  <a:lnTo>
                    <a:pt x="18" y="98"/>
                  </a:lnTo>
                  <a:lnTo>
                    <a:pt x="21" y="94"/>
                  </a:lnTo>
                  <a:lnTo>
                    <a:pt x="25" y="90"/>
                  </a:lnTo>
                  <a:lnTo>
                    <a:pt x="28" y="87"/>
                  </a:lnTo>
                  <a:lnTo>
                    <a:pt x="32" y="82"/>
                  </a:lnTo>
                  <a:lnTo>
                    <a:pt x="37" y="78"/>
                  </a:lnTo>
                  <a:lnTo>
                    <a:pt x="41" y="74"/>
                  </a:lnTo>
                  <a:lnTo>
                    <a:pt x="47" y="70"/>
                  </a:lnTo>
                  <a:lnTo>
                    <a:pt x="51" y="65"/>
                  </a:lnTo>
                  <a:lnTo>
                    <a:pt x="57" y="61"/>
                  </a:lnTo>
                  <a:lnTo>
                    <a:pt x="61" y="56"/>
                  </a:lnTo>
                  <a:lnTo>
                    <a:pt x="68" y="53"/>
                  </a:lnTo>
                  <a:lnTo>
                    <a:pt x="73" y="50"/>
                  </a:lnTo>
                  <a:lnTo>
                    <a:pt x="78" y="46"/>
                  </a:lnTo>
                  <a:lnTo>
                    <a:pt x="84" y="43"/>
                  </a:lnTo>
                  <a:lnTo>
                    <a:pt x="89" y="42"/>
                  </a:lnTo>
                  <a:lnTo>
                    <a:pt x="94" y="39"/>
                  </a:lnTo>
                  <a:lnTo>
                    <a:pt x="99" y="36"/>
                  </a:lnTo>
                  <a:lnTo>
                    <a:pt x="105" y="33"/>
                  </a:lnTo>
                  <a:lnTo>
                    <a:pt x="111" y="32"/>
                  </a:lnTo>
                  <a:lnTo>
                    <a:pt x="116" y="30"/>
                  </a:lnTo>
                  <a:lnTo>
                    <a:pt x="122" y="29"/>
                  </a:lnTo>
                  <a:lnTo>
                    <a:pt x="127" y="26"/>
                  </a:lnTo>
                  <a:lnTo>
                    <a:pt x="133" y="25"/>
                  </a:lnTo>
                  <a:lnTo>
                    <a:pt x="138" y="23"/>
                  </a:lnTo>
                  <a:lnTo>
                    <a:pt x="144" y="22"/>
                  </a:lnTo>
                  <a:lnTo>
                    <a:pt x="148" y="20"/>
                  </a:lnTo>
                  <a:lnTo>
                    <a:pt x="155" y="20"/>
                  </a:lnTo>
                  <a:lnTo>
                    <a:pt x="160" y="19"/>
                  </a:lnTo>
                  <a:lnTo>
                    <a:pt x="165" y="17"/>
                  </a:lnTo>
                  <a:lnTo>
                    <a:pt x="171" y="16"/>
                  </a:lnTo>
                  <a:lnTo>
                    <a:pt x="175" y="16"/>
                  </a:lnTo>
                  <a:lnTo>
                    <a:pt x="180" y="15"/>
                  </a:lnTo>
                  <a:lnTo>
                    <a:pt x="184" y="14"/>
                  </a:lnTo>
                  <a:lnTo>
                    <a:pt x="189" y="13"/>
                  </a:lnTo>
                  <a:lnTo>
                    <a:pt x="193" y="13"/>
                  </a:lnTo>
                  <a:lnTo>
                    <a:pt x="196" y="12"/>
                  </a:lnTo>
                  <a:lnTo>
                    <a:pt x="201" y="12"/>
                  </a:lnTo>
                  <a:lnTo>
                    <a:pt x="204" y="12"/>
                  </a:lnTo>
                  <a:lnTo>
                    <a:pt x="208" y="12"/>
                  </a:lnTo>
                  <a:lnTo>
                    <a:pt x="210" y="11"/>
                  </a:lnTo>
                  <a:lnTo>
                    <a:pt x="213" y="11"/>
                  </a:lnTo>
                  <a:lnTo>
                    <a:pt x="215" y="11"/>
                  </a:lnTo>
                  <a:lnTo>
                    <a:pt x="217" y="11"/>
                  </a:lnTo>
                  <a:lnTo>
                    <a:pt x="220" y="11"/>
                  </a:lnTo>
                  <a:lnTo>
                    <a:pt x="221" y="11"/>
                  </a:lnTo>
                  <a:lnTo>
                    <a:pt x="214" y="0"/>
                  </a:lnTo>
                  <a:lnTo>
                    <a:pt x="214" y="0"/>
                  </a:lnTo>
                  <a:close/>
                </a:path>
              </a:pathLst>
            </a:custGeom>
            <a:solidFill>
              <a:srgbClr val="427D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32"/>
            <p:cNvSpPr>
              <a:spLocks/>
            </p:cNvSpPr>
            <p:nvPr/>
          </p:nvSpPr>
          <p:spPr bwMode="auto">
            <a:xfrm>
              <a:off x="6756400" y="2871788"/>
              <a:ext cx="41275" cy="68263"/>
            </a:xfrm>
            <a:custGeom>
              <a:avLst/>
              <a:gdLst>
                <a:gd name="T0" fmla="*/ 19 w 26"/>
                <a:gd name="T1" fmla="*/ 17 h 43"/>
                <a:gd name="T2" fmla="*/ 17 w 26"/>
                <a:gd name="T3" fmla="*/ 15 h 43"/>
                <a:gd name="T4" fmla="*/ 13 w 26"/>
                <a:gd name="T5" fmla="*/ 11 h 43"/>
                <a:gd name="T6" fmla="*/ 10 w 26"/>
                <a:gd name="T7" fmla="*/ 7 h 43"/>
                <a:gd name="T8" fmla="*/ 7 w 26"/>
                <a:gd name="T9" fmla="*/ 5 h 43"/>
                <a:gd name="T10" fmla="*/ 3 w 26"/>
                <a:gd name="T11" fmla="*/ 2 h 43"/>
                <a:gd name="T12" fmla="*/ 0 w 26"/>
                <a:gd name="T13" fmla="*/ 0 h 43"/>
                <a:gd name="T14" fmla="*/ 0 w 26"/>
                <a:gd name="T15" fmla="*/ 2 h 43"/>
                <a:gd name="T16" fmla="*/ 1 w 26"/>
                <a:gd name="T17" fmla="*/ 7 h 43"/>
                <a:gd name="T18" fmla="*/ 1 w 26"/>
                <a:gd name="T19" fmla="*/ 9 h 43"/>
                <a:gd name="T20" fmla="*/ 3 w 26"/>
                <a:gd name="T21" fmla="*/ 14 h 43"/>
                <a:gd name="T22" fmla="*/ 4 w 26"/>
                <a:gd name="T23" fmla="*/ 18 h 43"/>
                <a:gd name="T24" fmla="*/ 6 w 26"/>
                <a:gd name="T25" fmla="*/ 24 h 43"/>
                <a:gd name="T26" fmla="*/ 7 w 26"/>
                <a:gd name="T27" fmla="*/ 28 h 43"/>
                <a:gd name="T28" fmla="*/ 10 w 26"/>
                <a:gd name="T29" fmla="*/ 33 h 43"/>
                <a:gd name="T30" fmla="*/ 12 w 26"/>
                <a:gd name="T31" fmla="*/ 35 h 43"/>
                <a:gd name="T32" fmla="*/ 13 w 26"/>
                <a:gd name="T33" fmla="*/ 38 h 43"/>
                <a:gd name="T34" fmla="*/ 14 w 26"/>
                <a:gd name="T35" fmla="*/ 42 h 43"/>
                <a:gd name="T36" fmla="*/ 15 w 26"/>
                <a:gd name="T37" fmla="*/ 43 h 43"/>
                <a:gd name="T38" fmla="*/ 26 w 26"/>
                <a:gd name="T39" fmla="*/ 32 h 43"/>
                <a:gd name="T40" fmla="*/ 19 w 26"/>
                <a:gd name="T41" fmla="*/ 17 h 43"/>
                <a:gd name="T42" fmla="*/ 19 w 26"/>
                <a:gd name="T43" fmla="*/ 1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 h="43">
                  <a:moveTo>
                    <a:pt x="19" y="17"/>
                  </a:moveTo>
                  <a:lnTo>
                    <a:pt x="17" y="15"/>
                  </a:lnTo>
                  <a:lnTo>
                    <a:pt x="13" y="11"/>
                  </a:lnTo>
                  <a:lnTo>
                    <a:pt x="10" y="7"/>
                  </a:lnTo>
                  <a:lnTo>
                    <a:pt x="7" y="5"/>
                  </a:lnTo>
                  <a:lnTo>
                    <a:pt x="3" y="2"/>
                  </a:lnTo>
                  <a:lnTo>
                    <a:pt x="0" y="0"/>
                  </a:lnTo>
                  <a:lnTo>
                    <a:pt x="0" y="2"/>
                  </a:lnTo>
                  <a:lnTo>
                    <a:pt x="1" y="7"/>
                  </a:lnTo>
                  <a:lnTo>
                    <a:pt x="1" y="9"/>
                  </a:lnTo>
                  <a:lnTo>
                    <a:pt x="3" y="14"/>
                  </a:lnTo>
                  <a:lnTo>
                    <a:pt x="4" y="18"/>
                  </a:lnTo>
                  <a:lnTo>
                    <a:pt x="6" y="24"/>
                  </a:lnTo>
                  <a:lnTo>
                    <a:pt x="7" y="28"/>
                  </a:lnTo>
                  <a:lnTo>
                    <a:pt x="10" y="33"/>
                  </a:lnTo>
                  <a:lnTo>
                    <a:pt x="12" y="35"/>
                  </a:lnTo>
                  <a:lnTo>
                    <a:pt x="13" y="38"/>
                  </a:lnTo>
                  <a:lnTo>
                    <a:pt x="14" y="42"/>
                  </a:lnTo>
                  <a:lnTo>
                    <a:pt x="15" y="43"/>
                  </a:lnTo>
                  <a:lnTo>
                    <a:pt x="26" y="32"/>
                  </a:lnTo>
                  <a:lnTo>
                    <a:pt x="19" y="17"/>
                  </a:lnTo>
                  <a:lnTo>
                    <a:pt x="19"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33"/>
            <p:cNvSpPr>
              <a:spLocks/>
            </p:cNvSpPr>
            <p:nvPr/>
          </p:nvSpPr>
          <p:spPr bwMode="auto">
            <a:xfrm>
              <a:off x="7432675" y="2971800"/>
              <a:ext cx="657225" cy="563563"/>
            </a:xfrm>
            <a:custGeom>
              <a:avLst/>
              <a:gdLst>
                <a:gd name="T0" fmla="*/ 311 w 414"/>
                <a:gd name="T1" fmla="*/ 52 h 355"/>
                <a:gd name="T2" fmla="*/ 333 w 414"/>
                <a:gd name="T3" fmla="*/ 76 h 355"/>
                <a:gd name="T4" fmla="*/ 411 w 414"/>
                <a:gd name="T5" fmla="*/ 94 h 355"/>
                <a:gd name="T6" fmla="*/ 384 w 414"/>
                <a:gd name="T7" fmla="*/ 107 h 355"/>
                <a:gd name="T8" fmla="*/ 364 w 414"/>
                <a:gd name="T9" fmla="*/ 113 h 355"/>
                <a:gd name="T10" fmla="*/ 344 w 414"/>
                <a:gd name="T11" fmla="*/ 116 h 355"/>
                <a:gd name="T12" fmla="*/ 325 w 414"/>
                <a:gd name="T13" fmla="*/ 113 h 355"/>
                <a:gd name="T14" fmla="*/ 297 w 414"/>
                <a:gd name="T15" fmla="*/ 99 h 355"/>
                <a:gd name="T16" fmla="*/ 276 w 414"/>
                <a:gd name="T17" fmla="*/ 84 h 355"/>
                <a:gd name="T18" fmla="*/ 234 w 414"/>
                <a:gd name="T19" fmla="*/ 137 h 355"/>
                <a:gd name="T20" fmla="*/ 256 w 414"/>
                <a:gd name="T21" fmla="*/ 148 h 355"/>
                <a:gd name="T22" fmla="*/ 277 w 414"/>
                <a:gd name="T23" fmla="*/ 162 h 355"/>
                <a:gd name="T24" fmla="*/ 304 w 414"/>
                <a:gd name="T25" fmla="*/ 182 h 355"/>
                <a:gd name="T26" fmla="*/ 327 w 414"/>
                <a:gd name="T27" fmla="*/ 209 h 355"/>
                <a:gd name="T28" fmla="*/ 339 w 414"/>
                <a:gd name="T29" fmla="*/ 228 h 355"/>
                <a:gd name="T30" fmla="*/ 346 w 414"/>
                <a:gd name="T31" fmla="*/ 248 h 355"/>
                <a:gd name="T32" fmla="*/ 353 w 414"/>
                <a:gd name="T33" fmla="*/ 269 h 355"/>
                <a:gd name="T34" fmla="*/ 360 w 414"/>
                <a:gd name="T35" fmla="*/ 290 h 355"/>
                <a:gd name="T36" fmla="*/ 362 w 414"/>
                <a:gd name="T37" fmla="*/ 310 h 355"/>
                <a:gd name="T38" fmla="*/ 368 w 414"/>
                <a:gd name="T39" fmla="*/ 338 h 355"/>
                <a:gd name="T40" fmla="*/ 365 w 414"/>
                <a:gd name="T41" fmla="*/ 352 h 355"/>
                <a:gd name="T42" fmla="*/ 345 w 414"/>
                <a:gd name="T43" fmla="*/ 333 h 355"/>
                <a:gd name="T44" fmla="*/ 328 w 414"/>
                <a:gd name="T45" fmla="*/ 313 h 355"/>
                <a:gd name="T46" fmla="*/ 315 w 414"/>
                <a:gd name="T47" fmla="*/ 289 h 355"/>
                <a:gd name="T48" fmla="*/ 303 w 414"/>
                <a:gd name="T49" fmla="*/ 263 h 355"/>
                <a:gd name="T50" fmla="*/ 293 w 414"/>
                <a:gd name="T51" fmla="*/ 232 h 355"/>
                <a:gd name="T52" fmla="*/ 189 w 414"/>
                <a:gd name="T53" fmla="*/ 191 h 355"/>
                <a:gd name="T54" fmla="*/ 178 w 414"/>
                <a:gd name="T55" fmla="*/ 215 h 355"/>
                <a:gd name="T56" fmla="*/ 170 w 414"/>
                <a:gd name="T57" fmla="*/ 234 h 355"/>
                <a:gd name="T58" fmla="*/ 160 w 414"/>
                <a:gd name="T59" fmla="*/ 255 h 355"/>
                <a:gd name="T60" fmla="*/ 140 w 414"/>
                <a:gd name="T61" fmla="*/ 282 h 355"/>
                <a:gd name="T62" fmla="*/ 114 w 414"/>
                <a:gd name="T63" fmla="*/ 303 h 355"/>
                <a:gd name="T64" fmla="*/ 96 w 414"/>
                <a:gd name="T65" fmla="*/ 311 h 355"/>
                <a:gd name="T66" fmla="*/ 78 w 414"/>
                <a:gd name="T67" fmla="*/ 318 h 355"/>
                <a:gd name="T68" fmla="*/ 59 w 414"/>
                <a:gd name="T69" fmla="*/ 324 h 355"/>
                <a:gd name="T70" fmla="*/ 37 w 414"/>
                <a:gd name="T71" fmla="*/ 329 h 355"/>
                <a:gd name="T72" fmla="*/ 10 w 414"/>
                <a:gd name="T73" fmla="*/ 334 h 355"/>
                <a:gd name="T74" fmla="*/ 1 w 414"/>
                <a:gd name="T75" fmla="*/ 328 h 355"/>
                <a:gd name="T76" fmla="*/ 22 w 414"/>
                <a:gd name="T77" fmla="*/ 301 h 355"/>
                <a:gd name="T78" fmla="*/ 45 w 414"/>
                <a:gd name="T79" fmla="*/ 284 h 355"/>
                <a:gd name="T80" fmla="*/ 72 w 414"/>
                <a:gd name="T81" fmla="*/ 267 h 355"/>
                <a:gd name="T82" fmla="*/ 100 w 414"/>
                <a:gd name="T83" fmla="*/ 257 h 355"/>
                <a:gd name="T84" fmla="*/ 106 w 414"/>
                <a:gd name="T85" fmla="*/ 243 h 355"/>
                <a:gd name="T86" fmla="*/ 108 w 414"/>
                <a:gd name="T87" fmla="*/ 223 h 355"/>
                <a:gd name="T88" fmla="*/ 111 w 414"/>
                <a:gd name="T89" fmla="*/ 199 h 355"/>
                <a:gd name="T90" fmla="*/ 114 w 414"/>
                <a:gd name="T91" fmla="*/ 175 h 355"/>
                <a:gd name="T92" fmla="*/ 116 w 414"/>
                <a:gd name="T93" fmla="*/ 155 h 355"/>
                <a:gd name="T94" fmla="*/ 122 w 414"/>
                <a:gd name="T95" fmla="*/ 132 h 355"/>
                <a:gd name="T96" fmla="*/ 125 w 414"/>
                <a:gd name="T97" fmla="*/ 107 h 355"/>
                <a:gd name="T98" fmla="*/ 139 w 414"/>
                <a:gd name="T99" fmla="*/ 87 h 355"/>
                <a:gd name="T100" fmla="*/ 154 w 414"/>
                <a:gd name="T101" fmla="*/ 68 h 355"/>
                <a:gd name="T102" fmla="*/ 177 w 414"/>
                <a:gd name="T103" fmla="*/ 48 h 355"/>
                <a:gd name="T104" fmla="*/ 49 w 414"/>
                <a:gd name="T105" fmla="*/ 71 h 355"/>
                <a:gd name="T106" fmla="*/ 71 w 414"/>
                <a:gd name="T107" fmla="*/ 44 h 355"/>
                <a:gd name="T108" fmla="*/ 88 w 414"/>
                <a:gd name="T109" fmla="*/ 26 h 355"/>
                <a:gd name="T110" fmla="*/ 114 w 414"/>
                <a:gd name="T111" fmla="*/ 10 h 355"/>
                <a:gd name="T112" fmla="*/ 144 w 414"/>
                <a:gd name="T113" fmla="*/ 2 h 355"/>
                <a:gd name="T114" fmla="*/ 172 w 414"/>
                <a:gd name="T115" fmla="*/ 0 h 355"/>
                <a:gd name="T116" fmla="*/ 197 w 414"/>
                <a:gd name="T117" fmla="*/ 1 h 355"/>
                <a:gd name="T118" fmla="*/ 219 w 414"/>
                <a:gd name="T119" fmla="*/ 4 h 355"/>
                <a:gd name="T120" fmla="*/ 234 w 414"/>
                <a:gd name="T121" fmla="*/ 9 h 355"/>
                <a:gd name="T122" fmla="*/ 257 w 414"/>
                <a:gd name="T123" fmla="*/ 18 h 355"/>
                <a:gd name="T124" fmla="*/ 286 w 414"/>
                <a:gd name="T125" fmla="*/ 32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4" h="355">
                  <a:moveTo>
                    <a:pt x="294" y="38"/>
                  </a:moveTo>
                  <a:lnTo>
                    <a:pt x="296" y="39"/>
                  </a:lnTo>
                  <a:lnTo>
                    <a:pt x="299" y="42"/>
                  </a:lnTo>
                  <a:lnTo>
                    <a:pt x="304" y="46"/>
                  </a:lnTo>
                  <a:lnTo>
                    <a:pt x="307" y="50"/>
                  </a:lnTo>
                  <a:lnTo>
                    <a:pt x="311" y="52"/>
                  </a:lnTo>
                  <a:lnTo>
                    <a:pt x="315" y="57"/>
                  </a:lnTo>
                  <a:lnTo>
                    <a:pt x="318" y="61"/>
                  </a:lnTo>
                  <a:lnTo>
                    <a:pt x="323" y="66"/>
                  </a:lnTo>
                  <a:lnTo>
                    <a:pt x="326" y="69"/>
                  </a:lnTo>
                  <a:lnTo>
                    <a:pt x="330" y="73"/>
                  </a:lnTo>
                  <a:lnTo>
                    <a:pt x="333" y="76"/>
                  </a:lnTo>
                  <a:lnTo>
                    <a:pt x="336" y="79"/>
                  </a:lnTo>
                  <a:lnTo>
                    <a:pt x="340" y="84"/>
                  </a:lnTo>
                  <a:lnTo>
                    <a:pt x="342" y="86"/>
                  </a:lnTo>
                  <a:lnTo>
                    <a:pt x="414" y="93"/>
                  </a:lnTo>
                  <a:lnTo>
                    <a:pt x="413" y="93"/>
                  </a:lnTo>
                  <a:lnTo>
                    <a:pt x="411" y="94"/>
                  </a:lnTo>
                  <a:lnTo>
                    <a:pt x="409" y="95"/>
                  </a:lnTo>
                  <a:lnTo>
                    <a:pt x="406" y="96"/>
                  </a:lnTo>
                  <a:lnTo>
                    <a:pt x="401" y="98"/>
                  </a:lnTo>
                  <a:lnTo>
                    <a:pt x="396" y="100"/>
                  </a:lnTo>
                  <a:lnTo>
                    <a:pt x="390" y="104"/>
                  </a:lnTo>
                  <a:lnTo>
                    <a:pt x="384" y="107"/>
                  </a:lnTo>
                  <a:lnTo>
                    <a:pt x="381" y="107"/>
                  </a:lnTo>
                  <a:lnTo>
                    <a:pt x="378" y="108"/>
                  </a:lnTo>
                  <a:lnTo>
                    <a:pt x="374" y="109"/>
                  </a:lnTo>
                  <a:lnTo>
                    <a:pt x="372" y="111"/>
                  </a:lnTo>
                  <a:lnTo>
                    <a:pt x="368" y="112"/>
                  </a:lnTo>
                  <a:lnTo>
                    <a:pt x="364" y="113"/>
                  </a:lnTo>
                  <a:lnTo>
                    <a:pt x="361" y="114"/>
                  </a:lnTo>
                  <a:lnTo>
                    <a:pt x="359" y="115"/>
                  </a:lnTo>
                  <a:lnTo>
                    <a:pt x="354" y="115"/>
                  </a:lnTo>
                  <a:lnTo>
                    <a:pt x="351" y="115"/>
                  </a:lnTo>
                  <a:lnTo>
                    <a:pt x="347" y="115"/>
                  </a:lnTo>
                  <a:lnTo>
                    <a:pt x="344" y="116"/>
                  </a:lnTo>
                  <a:lnTo>
                    <a:pt x="341" y="115"/>
                  </a:lnTo>
                  <a:lnTo>
                    <a:pt x="337" y="115"/>
                  </a:lnTo>
                  <a:lnTo>
                    <a:pt x="334" y="115"/>
                  </a:lnTo>
                  <a:lnTo>
                    <a:pt x="332" y="115"/>
                  </a:lnTo>
                  <a:lnTo>
                    <a:pt x="328" y="114"/>
                  </a:lnTo>
                  <a:lnTo>
                    <a:pt x="325" y="113"/>
                  </a:lnTo>
                  <a:lnTo>
                    <a:pt x="322" y="112"/>
                  </a:lnTo>
                  <a:lnTo>
                    <a:pt x="318" y="111"/>
                  </a:lnTo>
                  <a:lnTo>
                    <a:pt x="313" y="107"/>
                  </a:lnTo>
                  <a:lnTo>
                    <a:pt x="308" y="105"/>
                  </a:lnTo>
                  <a:lnTo>
                    <a:pt x="303" y="102"/>
                  </a:lnTo>
                  <a:lnTo>
                    <a:pt x="297" y="99"/>
                  </a:lnTo>
                  <a:lnTo>
                    <a:pt x="293" y="96"/>
                  </a:lnTo>
                  <a:lnTo>
                    <a:pt x="289" y="94"/>
                  </a:lnTo>
                  <a:lnTo>
                    <a:pt x="284" y="90"/>
                  </a:lnTo>
                  <a:lnTo>
                    <a:pt x="282" y="87"/>
                  </a:lnTo>
                  <a:lnTo>
                    <a:pt x="278" y="85"/>
                  </a:lnTo>
                  <a:lnTo>
                    <a:pt x="276" y="84"/>
                  </a:lnTo>
                  <a:lnTo>
                    <a:pt x="272" y="80"/>
                  </a:lnTo>
                  <a:lnTo>
                    <a:pt x="272" y="79"/>
                  </a:lnTo>
                  <a:lnTo>
                    <a:pt x="225" y="135"/>
                  </a:lnTo>
                  <a:lnTo>
                    <a:pt x="226" y="135"/>
                  </a:lnTo>
                  <a:lnTo>
                    <a:pt x="230" y="136"/>
                  </a:lnTo>
                  <a:lnTo>
                    <a:pt x="234" y="137"/>
                  </a:lnTo>
                  <a:lnTo>
                    <a:pt x="237" y="140"/>
                  </a:lnTo>
                  <a:lnTo>
                    <a:pt x="241" y="141"/>
                  </a:lnTo>
                  <a:lnTo>
                    <a:pt x="247" y="144"/>
                  </a:lnTo>
                  <a:lnTo>
                    <a:pt x="249" y="145"/>
                  </a:lnTo>
                  <a:lnTo>
                    <a:pt x="253" y="146"/>
                  </a:lnTo>
                  <a:lnTo>
                    <a:pt x="256" y="148"/>
                  </a:lnTo>
                  <a:lnTo>
                    <a:pt x="259" y="151"/>
                  </a:lnTo>
                  <a:lnTo>
                    <a:pt x="263" y="152"/>
                  </a:lnTo>
                  <a:lnTo>
                    <a:pt x="266" y="154"/>
                  </a:lnTo>
                  <a:lnTo>
                    <a:pt x="269" y="156"/>
                  </a:lnTo>
                  <a:lnTo>
                    <a:pt x="274" y="160"/>
                  </a:lnTo>
                  <a:lnTo>
                    <a:pt x="277" y="162"/>
                  </a:lnTo>
                  <a:lnTo>
                    <a:pt x="282" y="165"/>
                  </a:lnTo>
                  <a:lnTo>
                    <a:pt x="285" y="169"/>
                  </a:lnTo>
                  <a:lnTo>
                    <a:pt x="291" y="172"/>
                  </a:lnTo>
                  <a:lnTo>
                    <a:pt x="294" y="175"/>
                  </a:lnTo>
                  <a:lnTo>
                    <a:pt x="299" y="179"/>
                  </a:lnTo>
                  <a:lnTo>
                    <a:pt x="304" y="182"/>
                  </a:lnTo>
                  <a:lnTo>
                    <a:pt x="310" y="186"/>
                  </a:lnTo>
                  <a:lnTo>
                    <a:pt x="314" y="191"/>
                  </a:lnTo>
                  <a:lnTo>
                    <a:pt x="317" y="195"/>
                  </a:lnTo>
                  <a:lnTo>
                    <a:pt x="322" y="200"/>
                  </a:lnTo>
                  <a:lnTo>
                    <a:pt x="326" y="207"/>
                  </a:lnTo>
                  <a:lnTo>
                    <a:pt x="327" y="209"/>
                  </a:lnTo>
                  <a:lnTo>
                    <a:pt x="330" y="212"/>
                  </a:lnTo>
                  <a:lnTo>
                    <a:pt x="331" y="215"/>
                  </a:lnTo>
                  <a:lnTo>
                    <a:pt x="333" y="219"/>
                  </a:lnTo>
                  <a:lnTo>
                    <a:pt x="335" y="221"/>
                  </a:lnTo>
                  <a:lnTo>
                    <a:pt x="336" y="224"/>
                  </a:lnTo>
                  <a:lnTo>
                    <a:pt x="339" y="228"/>
                  </a:lnTo>
                  <a:lnTo>
                    <a:pt x="340" y="232"/>
                  </a:lnTo>
                  <a:lnTo>
                    <a:pt x="341" y="234"/>
                  </a:lnTo>
                  <a:lnTo>
                    <a:pt x="343" y="238"/>
                  </a:lnTo>
                  <a:lnTo>
                    <a:pt x="344" y="241"/>
                  </a:lnTo>
                  <a:lnTo>
                    <a:pt x="345" y="244"/>
                  </a:lnTo>
                  <a:lnTo>
                    <a:pt x="346" y="248"/>
                  </a:lnTo>
                  <a:lnTo>
                    <a:pt x="349" y="251"/>
                  </a:lnTo>
                  <a:lnTo>
                    <a:pt x="350" y="255"/>
                  </a:lnTo>
                  <a:lnTo>
                    <a:pt x="351" y="259"/>
                  </a:lnTo>
                  <a:lnTo>
                    <a:pt x="351" y="262"/>
                  </a:lnTo>
                  <a:lnTo>
                    <a:pt x="353" y="266"/>
                  </a:lnTo>
                  <a:lnTo>
                    <a:pt x="353" y="269"/>
                  </a:lnTo>
                  <a:lnTo>
                    <a:pt x="355" y="274"/>
                  </a:lnTo>
                  <a:lnTo>
                    <a:pt x="355" y="277"/>
                  </a:lnTo>
                  <a:lnTo>
                    <a:pt x="356" y="280"/>
                  </a:lnTo>
                  <a:lnTo>
                    <a:pt x="358" y="284"/>
                  </a:lnTo>
                  <a:lnTo>
                    <a:pt x="359" y="288"/>
                  </a:lnTo>
                  <a:lnTo>
                    <a:pt x="360" y="290"/>
                  </a:lnTo>
                  <a:lnTo>
                    <a:pt x="360" y="294"/>
                  </a:lnTo>
                  <a:lnTo>
                    <a:pt x="361" y="297"/>
                  </a:lnTo>
                  <a:lnTo>
                    <a:pt x="361" y="300"/>
                  </a:lnTo>
                  <a:lnTo>
                    <a:pt x="361" y="304"/>
                  </a:lnTo>
                  <a:lnTo>
                    <a:pt x="362" y="307"/>
                  </a:lnTo>
                  <a:lnTo>
                    <a:pt x="362" y="310"/>
                  </a:lnTo>
                  <a:lnTo>
                    <a:pt x="363" y="313"/>
                  </a:lnTo>
                  <a:lnTo>
                    <a:pt x="364" y="318"/>
                  </a:lnTo>
                  <a:lnTo>
                    <a:pt x="365" y="324"/>
                  </a:lnTo>
                  <a:lnTo>
                    <a:pt x="366" y="329"/>
                  </a:lnTo>
                  <a:lnTo>
                    <a:pt x="368" y="335"/>
                  </a:lnTo>
                  <a:lnTo>
                    <a:pt x="368" y="338"/>
                  </a:lnTo>
                  <a:lnTo>
                    <a:pt x="368" y="343"/>
                  </a:lnTo>
                  <a:lnTo>
                    <a:pt x="369" y="346"/>
                  </a:lnTo>
                  <a:lnTo>
                    <a:pt x="369" y="349"/>
                  </a:lnTo>
                  <a:lnTo>
                    <a:pt x="370" y="354"/>
                  </a:lnTo>
                  <a:lnTo>
                    <a:pt x="370" y="355"/>
                  </a:lnTo>
                  <a:lnTo>
                    <a:pt x="365" y="352"/>
                  </a:lnTo>
                  <a:lnTo>
                    <a:pt x="362" y="348"/>
                  </a:lnTo>
                  <a:lnTo>
                    <a:pt x="359" y="345"/>
                  </a:lnTo>
                  <a:lnTo>
                    <a:pt x="355" y="342"/>
                  </a:lnTo>
                  <a:lnTo>
                    <a:pt x="352" y="338"/>
                  </a:lnTo>
                  <a:lnTo>
                    <a:pt x="349" y="335"/>
                  </a:lnTo>
                  <a:lnTo>
                    <a:pt x="345" y="333"/>
                  </a:lnTo>
                  <a:lnTo>
                    <a:pt x="343" y="329"/>
                  </a:lnTo>
                  <a:lnTo>
                    <a:pt x="340" y="325"/>
                  </a:lnTo>
                  <a:lnTo>
                    <a:pt x="336" y="323"/>
                  </a:lnTo>
                  <a:lnTo>
                    <a:pt x="334" y="319"/>
                  </a:lnTo>
                  <a:lnTo>
                    <a:pt x="332" y="316"/>
                  </a:lnTo>
                  <a:lnTo>
                    <a:pt x="328" y="313"/>
                  </a:lnTo>
                  <a:lnTo>
                    <a:pt x="326" y="308"/>
                  </a:lnTo>
                  <a:lnTo>
                    <a:pt x="324" y="305"/>
                  </a:lnTo>
                  <a:lnTo>
                    <a:pt x="322" y="301"/>
                  </a:lnTo>
                  <a:lnTo>
                    <a:pt x="320" y="297"/>
                  </a:lnTo>
                  <a:lnTo>
                    <a:pt x="317" y="294"/>
                  </a:lnTo>
                  <a:lnTo>
                    <a:pt x="315" y="289"/>
                  </a:lnTo>
                  <a:lnTo>
                    <a:pt x="313" y="286"/>
                  </a:lnTo>
                  <a:lnTo>
                    <a:pt x="311" y="281"/>
                  </a:lnTo>
                  <a:lnTo>
                    <a:pt x="308" y="277"/>
                  </a:lnTo>
                  <a:lnTo>
                    <a:pt x="306" y="272"/>
                  </a:lnTo>
                  <a:lnTo>
                    <a:pt x="305" y="268"/>
                  </a:lnTo>
                  <a:lnTo>
                    <a:pt x="303" y="263"/>
                  </a:lnTo>
                  <a:lnTo>
                    <a:pt x="302" y="259"/>
                  </a:lnTo>
                  <a:lnTo>
                    <a:pt x="299" y="255"/>
                  </a:lnTo>
                  <a:lnTo>
                    <a:pt x="297" y="249"/>
                  </a:lnTo>
                  <a:lnTo>
                    <a:pt x="296" y="243"/>
                  </a:lnTo>
                  <a:lnTo>
                    <a:pt x="294" y="238"/>
                  </a:lnTo>
                  <a:lnTo>
                    <a:pt x="293" y="232"/>
                  </a:lnTo>
                  <a:lnTo>
                    <a:pt x="292" y="228"/>
                  </a:lnTo>
                  <a:lnTo>
                    <a:pt x="193" y="184"/>
                  </a:lnTo>
                  <a:lnTo>
                    <a:pt x="192" y="184"/>
                  </a:lnTo>
                  <a:lnTo>
                    <a:pt x="192" y="186"/>
                  </a:lnTo>
                  <a:lnTo>
                    <a:pt x="190" y="188"/>
                  </a:lnTo>
                  <a:lnTo>
                    <a:pt x="189" y="191"/>
                  </a:lnTo>
                  <a:lnTo>
                    <a:pt x="187" y="194"/>
                  </a:lnTo>
                  <a:lnTo>
                    <a:pt x="186" y="199"/>
                  </a:lnTo>
                  <a:lnTo>
                    <a:pt x="183" y="204"/>
                  </a:lnTo>
                  <a:lnTo>
                    <a:pt x="181" y="210"/>
                  </a:lnTo>
                  <a:lnTo>
                    <a:pt x="180" y="212"/>
                  </a:lnTo>
                  <a:lnTo>
                    <a:pt x="178" y="215"/>
                  </a:lnTo>
                  <a:lnTo>
                    <a:pt x="177" y="219"/>
                  </a:lnTo>
                  <a:lnTo>
                    <a:pt x="175" y="221"/>
                  </a:lnTo>
                  <a:lnTo>
                    <a:pt x="173" y="224"/>
                  </a:lnTo>
                  <a:lnTo>
                    <a:pt x="172" y="228"/>
                  </a:lnTo>
                  <a:lnTo>
                    <a:pt x="171" y="231"/>
                  </a:lnTo>
                  <a:lnTo>
                    <a:pt x="170" y="234"/>
                  </a:lnTo>
                  <a:lnTo>
                    <a:pt x="168" y="238"/>
                  </a:lnTo>
                  <a:lnTo>
                    <a:pt x="165" y="241"/>
                  </a:lnTo>
                  <a:lnTo>
                    <a:pt x="164" y="244"/>
                  </a:lnTo>
                  <a:lnTo>
                    <a:pt x="162" y="248"/>
                  </a:lnTo>
                  <a:lnTo>
                    <a:pt x="161" y="251"/>
                  </a:lnTo>
                  <a:lnTo>
                    <a:pt x="160" y="255"/>
                  </a:lnTo>
                  <a:lnTo>
                    <a:pt x="158" y="258"/>
                  </a:lnTo>
                  <a:lnTo>
                    <a:pt x="157" y="261"/>
                  </a:lnTo>
                  <a:lnTo>
                    <a:pt x="152" y="267"/>
                  </a:lnTo>
                  <a:lnTo>
                    <a:pt x="149" y="272"/>
                  </a:lnTo>
                  <a:lnTo>
                    <a:pt x="144" y="278"/>
                  </a:lnTo>
                  <a:lnTo>
                    <a:pt x="140" y="282"/>
                  </a:lnTo>
                  <a:lnTo>
                    <a:pt x="135" y="287"/>
                  </a:lnTo>
                  <a:lnTo>
                    <a:pt x="130" y="291"/>
                  </a:lnTo>
                  <a:lnTo>
                    <a:pt x="125" y="295"/>
                  </a:lnTo>
                  <a:lnTo>
                    <a:pt x="120" y="299"/>
                  </a:lnTo>
                  <a:lnTo>
                    <a:pt x="116" y="300"/>
                  </a:lnTo>
                  <a:lnTo>
                    <a:pt x="114" y="303"/>
                  </a:lnTo>
                  <a:lnTo>
                    <a:pt x="111" y="304"/>
                  </a:lnTo>
                  <a:lnTo>
                    <a:pt x="107" y="306"/>
                  </a:lnTo>
                  <a:lnTo>
                    <a:pt x="104" y="307"/>
                  </a:lnTo>
                  <a:lnTo>
                    <a:pt x="102" y="308"/>
                  </a:lnTo>
                  <a:lnTo>
                    <a:pt x="98" y="310"/>
                  </a:lnTo>
                  <a:lnTo>
                    <a:pt x="96" y="311"/>
                  </a:lnTo>
                  <a:lnTo>
                    <a:pt x="93" y="313"/>
                  </a:lnTo>
                  <a:lnTo>
                    <a:pt x="89" y="314"/>
                  </a:lnTo>
                  <a:lnTo>
                    <a:pt x="86" y="315"/>
                  </a:lnTo>
                  <a:lnTo>
                    <a:pt x="84" y="316"/>
                  </a:lnTo>
                  <a:lnTo>
                    <a:pt x="81" y="317"/>
                  </a:lnTo>
                  <a:lnTo>
                    <a:pt x="78" y="318"/>
                  </a:lnTo>
                  <a:lnTo>
                    <a:pt x="75" y="319"/>
                  </a:lnTo>
                  <a:lnTo>
                    <a:pt x="72" y="322"/>
                  </a:lnTo>
                  <a:lnTo>
                    <a:pt x="69" y="322"/>
                  </a:lnTo>
                  <a:lnTo>
                    <a:pt x="66" y="323"/>
                  </a:lnTo>
                  <a:lnTo>
                    <a:pt x="63" y="323"/>
                  </a:lnTo>
                  <a:lnTo>
                    <a:pt x="59" y="324"/>
                  </a:lnTo>
                  <a:lnTo>
                    <a:pt x="56" y="324"/>
                  </a:lnTo>
                  <a:lnTo>
                    <a:pt x="54" y="325"/>
                  </a:lnTo>
                  <a:lnTo>
                    <a:pt x="50" y="326"/>
                  </a:lnTo>
                  <a:lnTo>
                    <a:pt x="48" y="327"/>
                  </a:lnTo>
                  <a:lnTo>
                    <a:pt x="41" y="328"/>
                  </a:lnTo>
                  <a:lnTo>
                    <a:pt x="37" y="329"/>
                  </a:lnTo>
                  <a:lnTo>
                    <a:pt x="31" y="330"/>
                  </a:lnTo>
                  <a:lnTo>
                    <a:pt x="27" y="332"/>
                  </a:lnTo>
                  <a:lnTo>
                    <a:pt x="22" y="332"/>
                  </a:lnTo>
                  <a:lnTo>
                    <a:pt x="17" y="333"/>
                  </a:lnTo>
                  <a:lnTo>
                    <a:pt x="14" y="333"/>
                  </a:lnTo>
                  <a:lnTo>
                    <a:pt x="10" y="334"/>
                  </a:lnTo>
                  <a:lnTo>
                    <a:pt x="6" y="334"/>
                  </a:lnTo>
                  <a:lnTo>
                    <a:pt x="4" y="335"/>
                  </a:lnTo>
                  <a:lnTo>
                    <a:pt x="1" y="335"/>
                  </a:lnTo>
                  <a:lnTo>
                    <a:pt x="0" y="336"/>
                  </a:lnTo>
                  <a:lnTo>
                    <a:pt x="0" y="332"/>
                  </a:lnTo>
                  <a:lnTo>
                    <a:pt x="1" y="328"/>
                  </a:lnTo>
                  <a:lnTo>
                    <a:pt x="4" y="324"/>
                  </a:lnTo>
                  <a:lnTo>
                    <a:pt x="8" y="318"/>
                  </a:lnTo>
                  <a:lnTo>
                    <a:pt x="11" y="313"/>
                  </a:lnTo>
                  <a:lnTo>
                    <a:pt x="17" y="307"/>
                  </a:lnTo>
                  <a:lnTo>
                    <a:pt x="19" y="304"/>
                  </a:lnTo>
                  <a:lnTo>
                    <a:pt x="22" y="301"/>
                  </a:lnTo>
                  <a:lnTo>
                    <a:pt x="26" y="299"/>
                  </a:lnTo>
                  <a:lnTo>
                    <a:pt x="29" y="296"/>
                  </a:lnTo>
                  <a:lnTo>
                    <a:pt x="33" y="292"/>
                  </a:lnTo>
                  <a:lnTo>
                    <a:pt x="37" y="289"/>
                  </a:lnTo>
                  <a:lnTo>
                    <a:pt x="40" y="287"/>
                  </a:lnTo>
                  <a:lnTo>
                    <a:pt x="45" y="284"/>
                  </a:lnTo>
                  <a:lnTo>
                    <a:pt x="48" y="280"/>
                  </a:lnTo>
                  <a:lnTo>
                    <a:pt x="53" y="278"/>
                  </a:lnTo>
                  <a:lnTo>
                    <a:pt x="58" y="276"/>
                  </a:lnTo>
                  <a:lnTo>
                    <a:pt x="63" y="274"/>
                  </a:lnTo>
                  <a:lnTo>
                    <a:pt x="67" y="270"/>
                  </a:lnTo>
                  <a:lnTo>
                    <a:pt x="72" y="267"/>
                  </a:lnTo>
                  <a:lnTo>
                    <a:pt x="77" y="265"/>
                  </a:lnTo>
                  <a:lnTo>
                    <a:pt x="83" y="263"/>
                  </a:lnTo>
                  <a:lnTo>
                    <a:pt x="87" y="260"/>
                  </a:lnTo>
                  <a:lnTo>
                    <a:pt x="93" y="258"/>
                  </a:lnTo>
                  <a:lnTo>
                    <a:pt x="96" y="257"/>
                  </a:lnTo>
                  <a:lnTo>
                    <a:pt x="100" y="257"/>
                  </a:lnTo>
                  <a:lnTo>
                    <a:pt x="103" y="256"/>
                  </a:lnTo>
                  <a:lnTo>
                    <a:pt x="105" y="255"/>
                  </a:lnTo>
                  <a:lnTo>
                    <a:pt x="105" y="252"/>
                  </a:lnTo>
                  <a:lnTo>
                    <a:pt x="105" y="248"/>
                  </a:lnTo>
                  <a:lnTo>
                    <a:pt x="105" y="246"/>
                  </a:lnTo>
                  <a:lnTo>
                    <a:pt x="106" y="243"/>
                  </a:lnTo>
                  <a:lnTo>
                    <a:pt x="106" y="240"/>
                  </a:lnTo>
                  <a:lnTo>
                    <a:pt x="107" y="238"/>
                  </a:lnTo>
                  <a:lnTo>
                    <a:pt x="107" y="233"/>
                  </a:lnTo>
                  <a:lnTo>
                    <a:pt x="107" y="231"/>
                  </a:lnTo>
                  <a:lnTo>
                    <a:pt x="108" y="227"/>
                  </a:lnTo>
                  <a:lnTo>
                    <a:pt x="108" y="223"/>
                  </a:lnTo>
                  <a:lnTo>
                    <a:pt x="108" y="219"/>
                  </a:lnTo>
                  <a:lnTo>
                    <a:pt x="110" y="215"/>
                  </a:lnTo>
                  <a:lnTo>
                    <a:pt x="110" y="211"/>
                  </a:lnTo>
                  <a:lnTo>
                    <a:pt x="111" y="208"/>
                  </a:lnTo>
                  <a:lnTo>
                    <a:pt x="111" y="202"/>
                  </a:lnTo>
                  <a:lnTo>
                    <a:pt x="111" y="199"/>
                  </a:lnTo>
                  <a:lnTo>
                    <a:pt x="112" y="194"/>
                  </a:lnTo>
                  <a:lnTo>
                    <a:pt x="112" y="190"/>
                  </a:lnTo>
                  <a:lnTo>
                    <a:pt x="112" y="186"/>
                  </a:lnTo>
                  <a:lnTo>
                    <a:pt x="113" y="182"/>
                  </a:lnTo>
                  <a:lnTo>
                    <a:pt x="113" y="178"/>
                  </a:lnTo>
                  <a:lnTo>
                    <a:pt x="114" y="175"/>
                  </a:lnTo>
                  <a:lnTo>
                    <a:pt x="114" y="171"/>
                  </a:lnTo>
                  <a:lnTo>
                    <a:pt x="114" y="167"/>
                  </a:lnTo>
                  <a:lnTo>
                    <a:pt x="115" y="164"/>
                  </a:lnTo>
                  <a:lnTo>
                    <a:pt x="115" y="162"/>
                  </a:lnTo>
                  <a:lnTo>
                    <a:pt x="115" y="159"/>
                  </a:lnTo>
                  <a:lnTo>
                    <a:pt x="116" y="155"/>
                  </a:lnTo>
                  <a:lnTo>
                    <a:pt x="116" y="153"/>
                  </a:lnTo>
                  <a:lnTo>
                    <a:pt x="117" y="152"/>
                  </a:lnTo>
                  <a:lnTo>
                    <a:pt x="117" y="146"/>
                  </a:lnTo>
                  <a:lnTo>
                    <a:pt x="119" y="142"/>
                  </a:lnTo>
                  <a:lnTo>
                    <a:pt x="120" y="136"/>
                  </a:lnTo>
                  <a:lnTo>
                    <a:pt x="122" y="132"/>
                  </a:lnTo>
                  <a:lnTo>
                    <a:pt x="123" y="126"/>
                  </a:lnTo>
                  <a:lnTo>
                    <a:pt x="125" y="122"/>
                  </a:lnTo>
                  <a:lnTo>
                    <a:pt x="127" y="117"/>
                  </a:lnTo>
                  <a:lnTo>
                    <a:pt x="130" y="114"/>
                  </a:lnTo>
                  <a:lnTo>
                    <a:pt x="124" y="111"/>
                  </a:lnTo>
                  <a:lnTo>
                    <a:pt x="125" y="107"/>
                  </a:lnTo>
                  <a:lnTo>
                    <a:pt x="127" y="103"/>
                  </a:lnTo>
                  <a:lnTo>
                    <a:pt x="129" y="99"/>
                  </a:lnTo>
                  <a:lnTo>
                    <a:pt x="131" y="96"/>
                  </a:lnTo>
                  <a:lnTo>
                    <a:pt x="133" y="93"/>
                  </a:lnTo>
                  <a:lnTo>
                    <a:pt x="136" y="89"/>
                  </a:lnTo>
                  <a:lnTo>
                    <a:pt x="139" y="87"/>
                  </a:lnTo>
                  <a:lnTo>
                    <a:pt x="141" y="84"/>
                  </a:lnTo>
                  <a:lnTo>
                    <a:pt x="142" y="81"/>
                  </a:lnTo>
                  <a:lnTo>
                    <a:pt x="145" y="78"/>
                  </a:lnTo>
                  <a:lnTo>
                    <a:pt x="148" y="75"/>
                  </a:lnTo>
                  <a:lnTo>
                    <a:pt x="150" y="73"/>
                  </a:lnTo>
                  <a:lnTo>
                    <a:pt x="154" y="68"/>
                  </a:lnTo>
                  <a:lnTo>
                    <a:pt x="159" y="64"/>
                  </a:lnTo>
                  <a:lnTo>
                    <a:pt x="162" y="59"/>
                  </a:lnTo>
                  <a:lnTo>
                    <a:pt x="167" y="56"/>
                  </a:lnTo>
                  <a:lnTo>
                    <a:pt x="170" y="52"/>
                  </a:lnTo>
                  <a:lnTo>
                    <a:pt x="172" y="50"/>
                  </a:lnTo>
                  <a:lnTo>
                    <a:pt x="177" y="48"/>
                  </a:lnTo>
                  <a:lnTo>
                    <a:pt x="179" y="47"/>
                  </a:lnTo>
                  <a:lnTo>
                    <a:pt x="135" y="37"/>
                  </a:lnTo>
                  <a:lnTo>
                    <a:pt x="48" y="77"/>
                  </a:lnTo>
                  <a:lnTo>
                    <a:pt x="48" y="76"/>
                  </a:lnTo>
                  <a:lnTo>
                    <a:pt x="48" y="74"/>
                  </a:lnTo>
                  <a:lnTo>
                    <a:pt x="49" y="71"/>
                  </a:lnTo>
                  <a:lnTo>
                    <a:pt x="53" y="67"/>
                  </a:lnTo>
                  <a:lnTo>
                    <a:pt x="55" y="63"/>
                  </a:lnTo>
                  <a:lnTo>
                    <a:pt x="58" y="58"/>
                  </a:lnTo>
                  <a:lnTo>
                    <a:pt x="63" y="51"/>
                  </a:lnTo>
                  <a:lnTo>
                    <a:pt x="68" y="47"/>
                  </a:lnTo>
                  <a:lnTo>
                    <a:pt x="71" y="44"/>
                  </a:lnTo>
                  <a:lnTo>
                    <a:pt x="73" y="40"/>
                  </a:lnTo>
                  <a:lnTo>
                    <a:pt x="75" y="37"/>
                  </a:lnTo>
                  <a:lnTo>
                    <a:pt x="78" y="35"/>
                  </a:lnTo>
                  <a:lnTo>
                    <a:pt x="82" y="31"/>
                  </a:lnTo>
                  <a:lnTo>
                    <a:pt x="85" y="28"/>
                  </a:lnTo>
                  <a:lnTo>
                    <a:pt x="88" y="26"/>
                  </a:lnTo>
                  <a:lnTo>
                    <a:pt x="93" y="22"/>
                  </a:lnTo>
                  <a:lnTo>
                    <a:pt x="96" y="19"/>
                  </a:lnTo>
                  <a:lnTo>
                    <a:pt x="101" y="17"/>
                  </a:lnTo>
                  <a:lnTo>
                    <a:pt x="105" y="15"/>
                  </a:lnTo>
                  <a:lnTo>
                    <a:pt x="110" y="12"/>
                  </a:lnTo>
                  <a:lnTo>
                    <a:pt x="114" y="10"/>
                  </a:lnTo>
                  <a:lnTo>
                    <a:pt x="119" y="9"/>
                  </a:lnTo>
                  <a:lnTo>
                    <a:pt x="124" y="7"/>
                  </a:lnTo>
                  <a:lnTo>
                    <a:pt x="130" y="6"/>
                  </a:lnTo>
                  <a:lnTo>
                    <a:pt x="134" y="4"/>
                  </a:lnTo>
                  <a:lnTo>
                    <a:pt x="139" y="3"/>
                  </a:lnTo>
                  <a:lnTo>
                    <a:pt x="144" y="2"/>
                  </a:lnTo>
                  <a:lnTo>
                    <a:pt x="150" y="2"/>
                  </a:lnTo>
                  <a:lnTo>
                    <a:pt x="154" y="1"/>
                  </a:lnTo>
                  <a:lnTo>
                    <a:pt x="159" y="0"/>
                  </a:lnTo>
                  <a:lnTo>
                    <a:pt x="163" y="0"/>
                  </a:lnTo>
                  <a:lnTo>
                    <a:pt x="169" y="0"/>
                  </a:lnTo>
                  <a:lnTo>
                    <a:pt x="172" y="0"/>
                  </a:lnTo>
                  <a:lnTo>
                    <a:pt x="177" y="0"/>
                  </a:lnTo>
                  <a:lnTo>
                    <a:pt x="181" y="0"/>
                  </a:lnTo>
                  <a:lnTo>
                    <a:pt x="186" y="0"/>
                  </a:lnTo>
                  <a:lnTo>
                    <a:pt x="189" y="0"/>
                  </a:lnTo>
                  <a:lnTo>
                    <a:pt x="193" y="1"/>
                  </a:lnTo>
                  <a:lnTo>
                    <a:pt x="197" y="1"/>
                  </a:lnTo>
                  <a:lnTo>
                    <a:pt x="201" y="2"/>
                  </a:lnTo>
                  <a:lnTo>
                    <a:pt x="205" y="2"/>
                  </a:lnTo>
                  <a:lnTo>
                    <a:pt x="207" y="2"/>
                  </a:lnTo>
                  <a:lnTo>
                    <a:pt x="210" y="2"/>
                  </a:lnTo>
                  <a:lnTo>
                    <a:pt x="213" y="3"/>
                  </a:lnTo>
                  <a:lnTo>
                    <a:pt x="219" y="4"/>
                  </a:lnTo>
                  <a:lnTo>
                    <a:pt x="224" y="6"/>
                  </a:lnTo>
                  <a:lnTo>
                    <a:pt x="227" y="7"/>
                  </a:lnTo>
                  <a:lnTo>
                    <a:pt x="229" y="8"/>
                  </a:lnTo>
                  <a:lnTo>
                    <a:pt x="231" y="8"/>
                  </a:lnTo>
                  <a:lnTo>
                    <a:pt x="232" y="9"/>
                  </a:lnTo>
                  <a:lnTo>
                    <a:pt x="234" y="9"/>
                  </a:lnTo>
                  <a:lnTo>
                    <a:pt x="236" y="9"/>
                  </a:lnTo>
                  <a:lnTo>
                    <a:pt x="239" y="11"/>
                  </a:lnTo>
                  <a:lnTo>
                    <a:pt x="243" y="12"/>
                  </a:lnTo>
                  <a:lnTo>
                    <a:pt x="247" y="15"/>
                  </a:lnTo>
                  <a:lnTo>
                    <a:pt x="251" y="16"/>
                  </a:lnTo>
                  <a:lnTo>
                    <a:pt x="257" y="18"/>
                  </a:lnTo>
                  <a:lnTo>
                    <a:pt x="261" y="20"/>
                  </a:lnTo>
                  <a:lnTo>
                    <a:pt x="267" y="22"/>
                  </a:lnTo>
                  <a:lnTo>
                    <a:pt x="273" y="25"/>
                  </a:lnTo>
                  <a:lnTo>
                    <a:pt x="278" y="27"/>
                  </a:lnTo>
                  <a:lnTo>
                    <a:pt x="283" y="29"/>
                  </a:lnTo>
                  <a:lnTo>
                    <a:pt x="286" y="32"/>
                  </a:lnTo>
                  <a:lnTo>
                    <a:pt x="291" y="35"/>
                  </a:lnTo>
                  <a:lnTo>
                    <a:pt x="294" y="38"/>
                  </a:lnTo>
                  <a:lnTo>
                    <a:pt x="29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34"/>
            <p:cNvSpPr>
              <a:spLocks/>
            </p:cNvSpPr>
            <p:nvPr/>
          </p:nvSpPr>
          <p:spPr bwMode="auto">
            <a:xfrm>
              <a:off x="7761288" y="2940050"/>
              <a:ext cx="125413" cy="158750"/>
            </a:xfrm>
            <a:custGeom>
              <a:avLst/>
              <a:gdLst>
                <a:gd name="T0" fmla="*/ 0 w 79"/>
                <a:gd name="T1" fmla="*/ 93 h 100"/>
                <a:gd name="T2" fmla="*/ 40 w 79"/>
                <a:gd name="T3" fmla="*/ 27 h 100"/>
                <a:gd name="T4" fmla="*/ 32 w 79"/>
                <a:gd name="T5" fmla="*/ 24 h 100"/>
                <a:gd name="T6" fmla="*/ 36 w 79"/>
                <a:gd name="T7" fmla="*/ 22 h 100"/>
                <a:gd name="T8" fmla="*/ 39 w 79"/>
                <a:gd name="T9" fmla="*/ 22 h 100"/>
                <a:gd name="T10" fmla="*/ 42 w 79"/>
                <a:gd name="T11" fmla="*/ 21 h 100"/>
                <a:gd name="T12" fmla="*/ 47 w 79"/>
                <a:gd name="T13" fmla="*/ 20 h 100"/>
                <a:gd name="T14" fmla="*/ 30 w 79"/>
                <a:gd name="T15" fmla="*/ 17 h 100"/>
                <a:gd name="T16" fmla="*/ 32 w 79"/>
                <a:gd name="T17" fmla="*/ 14 h 100"/>
                <a:gd name="T18" fmla="*/ 37 w 79"/>
                <a:gd name="T19" fmla="*/ 13 h 100"/>
                <a:gd name="T20" fmla="*/ 39 w 79"/>
                <a:gd name="T21" fmla="*/ 12 h 100"/>
                <a:gd name="T22" fmla="*/ 42 w 79"/>
                <a:gd name="T23" fmla="*/ 11 h 100"/>
                <a:gd name="T24" fmla="*/ 44 w 79"/>
                <a:gd name="T25" fmla="*/ 11 h 100"/>
                <a:gd name="T26" fmla="*/ 49 w 79"/>
                <a:gd name="T27" fmla="*/ 11 h 100"/>
                <a:gd name="T28" fmla="*/ 32 w 79"/>
                <a:gd name="T29" fmla="*/ 7 h 100"/>
                <a:gd name="T30" fmla="*/ 34 w 79"/>
                <a:gd name="T31" fmla="*/ 4 h 100"/>
                <a:gd name="T32" fmla="*/ 38 w 79"/>
                <a:gd name="T33" fmla="*/ 2 h 100"/>
                <a:gd name="T34" fmla="*/ 41 w 79"/>
                <a:gd name="T35" fmla="*/ 1 h 100"/>
                <a:gd name="T36" fmla="*/ 46 w 79"/>
                <a:gd name="T37" fmla="*/ 0 h 100"/>
                <a:gd name="T38" fmla="*/ 49 w 79"/>
                <a:gd name="T39" fmla="*/ 0 h 100"/>
                <a:gd name="T40" fmla="*/ 53 w 79"/>
                <a:gd name="T41" fmla="*/ 0 h 100"/>
                <a:gd name="T42" fmla="*/ 58 w 79"/>
                <a:gd name="T43" fmla="*/ 0 h 100"/>
                <a:gd name="T44" fmla="*/ 63 w 79"/>
                <a:gd name="T45" fmla="*/ 2 h 100"/>
                <a:gd name="T46" fmla="*/ 68 w 79"/>
                <a:gd name="T47" fmla="*/ 0 h 100"/>
                <a:gd name="T48" fmla="*/ 72 w 79"/>
                <a:gd name="T49" fmla="*/ 1 h 100"/>
                <a:gd name="T50" fmla="*/ 76 w 79"/>
                <a:gd name="T51" fmla="*/ 2 h 100"/>
                <a:gd name="T52" fmla="*/ 79 w 79"/>
                <a:gd name="T53" fmla="*/ 5 h 100"/>
                <a:gd name="T54" fmla="*/ 72 w 79"/>
                <a:gd name="T55" fmla="*/ 9 h 100"/>
                <a:gd name="T56" fmla="*/ 70 w 79"/>
                <a:gd name="T57" fmla="*/ 30 h 100"/>
                <a:gd name="T58" fmla="*/ 67 w 79"/>
                <a:gd name="T59" fmla="*/ 29 h 100"/>
                <a:gd name="T60" fmla="*/ 66 w 79"/>
                <a:gd name="T61" fmla="*/ 40 h 100"/>
                <a:gd name="T62" fmla="*/ 59 w 79"/>
                <a:gd name="T63" fmla="*/ 39 h 100"/>
                <a:gd name="T64" fmla="*/ 39 w 79"/>
                <a:gd name="T65" fmla="*/ 100 h 100"/>
                <a:gd name="T66" fmla="*/ 0 w 79"/>
                <a:gd name="T67" fmla="*/ 93 h 100"/>
                <a:gd name="T68" fmla="*/ 0 w 79"/>
                <a:gd name="T69" fmla="*/ 9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9" h="100">
                  <a:moveTo>
                    <a:pt x="0" y="93"/>
                  </a:moveTo>
                  <a:lnTo>
                    <a:pt x="40" y="27"/>
                  </a:lnTo>
                  <a:lnTo>
                    <a:pt x="32" y="24"/>
                  </a:lnTo>
                  <a:lnTo>
                    <a:pt x="36" y="22"/>
                  </a:lnTo>
                  <a:lnTo>
                    <a:pt x="39" y="22"/>
                  </a:lnTo>
                  <a:lnTo>
                    <a:pt x="42" y="21"/>
                  </a:lnTo>
                  <a:lnTo>
                    <a:pt x="47" y="20"/>
                  </a:lnTo>
                  <a:lnTo>
                    <a:pt x="30" y="17"/>
                  </a:lnTo>
                  <a:lnTo>
                    <a:pt x="32" y="14"/>
                  </a:lnTo>
                  <a:lnTo>
                    <a:pt x="37" y="13"/>
                  </a:lnTo>
                  <a:lnTo>
                    <a:pt x="39" y="12"/>
                  </a:lnTo>
                  <a:lnTo>
                    <a:pt x="42" y="11"/>
                  </a:lnTo>
                  <a:lnTo>
                    <a:pt x="44" y="11"/>
                  </a:lnTo>
                  <a:lnTo>
                    <a:pt x="49" y="11"/>
                  </a:lnTo>
                  <a:lnTo>
                    <a:pt x="32" y="7"/>
                  </a:lnTo>
                  <a:lnTo>
                    <a:pt x="34" y="4"/>
                  </a:lnTo>
                  <a:lnTo>
                    <a:pt x="38" y="2"/>
                  </a:lnTo>
                  <a:lnTo>
                    <a:pt x="41" y="1"/>
                  </a:lnTo>
                  <a:lnTo>
                    <a:pt x="46" y="0"/>
                  </a:lnTo>
                  <a:lnTo>
                    <a:pt x="49" y="0"/>
                  </a:lnTo>
                  <a:lnTo>
                    <a:pt x="53" y="0"/>
                  </a:lnTo>
                  <a:lnTo>
                    <a:pt x="58" y="0"/>
                  </a:lnTo>
                  <a:lnTo>
                    <a:pt x="63" y="2"/>
                  </a:lnTo>
                  <a:lnTo>
                    <a:pt x="68" y="0"/>
                  </a:lnTo>
                  <a:lnTo>
                    <a:pt x="72" y="1"/>
                  </a:lnTo>
                  <a:lnTo>
                    <a:pt x="76" y="2"/>
                  </a:lnTo>
                  <a:lnTo>
                    <a:pt x="79" y="5"/>
                  </a:lnTo>
                  <a:lnTo>
                    <a:pt x="72" y="9"/>
                  </a:lnTo>
                  <a:lnTo>
                    <a:pt x="70" y="30"/>
                  </a:lnTo>
                  <a:lnTo>
                    <a:pt x="67" y="29"/>
                  </a:lnTo>
                  <a:lnTo>
                    <a:pt x="66" y="40"/>
                  </a:lnTo>
                  <a:lnTo>
                    <a:pt x="59" y="39"/>
                  </a:lnTo>
                  <a:lnTo>
                    <a:pt x="39" y="100"/>
                  </a:lnTo>
                  <a:lnTo>
                    <a:pt x="0" y="93"/>
                  </a:lnTo>
                  <a:lnTo>
                    <a:pt x="0" y="9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35"/>
            <p:cNvSpPr>
              <a:spLocks/>
            </p:cNvSpPr>
            <p:nvPr/>
          </p:nvSpPr>
          <p:spPr bwMode="auto">
            <a:xfrm>
              <a:off x="7496175" y="3065463"/>
              <a:ext cx="60325" cy="44450"/>
            </a:xfrm>
            <a:custGeom>
              <a:avLst/>
              <a:gdLst>
                <a:gd name="T0" fmla="*/ 38 w 38"/>
                <a:gd name="T1" fmla="*/ 0 h 28"/>
                <a:gd name="T2" fmla="*/ 14 w 38"/>
                <a:gd name="T3" fmla="*/ 28 h 28"/>
                <a:gd name="T4" fmla="*/ 0 w 38"/>
                <a:gd name="T5" fmla="*/ 27 h 28"/>
                <a:gd name="T6" fmla="*/ 4 w 38"/>
                <a:gd name="T7" fmla="*/ 7 h 28"/>
                <a:gd name="T8" fmla="*/ 10 w 38"/>
                <a:gd name="T9" fmla="*/ 7 h 28"/>
                <a:gd name="T10" fmla="*/ 23 w 38"/>
                <a:gd name="T11" fmla="*/ 1 h 28"/>
                <a:gd name="T12" fmla="*/ 38 w 38"/>
                <a:gd name="T13" fmla="*/ 0 h 28"/>
                <a:gd name="T14" fmla="*/ 38 w 38"/>
                <a:gd name="T15" fmla="*/ 0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28">
                  <a:moveTo>
                    <a:pt x="38" y="0"/>
                  </a:moveTo>
                  <a:lnTo>
                    <a:pt x="14" y="28"/>
                  </a:lnTo>
                  <a:lnTo>
                    <a:pt x="0" y="27"/>
                  </a:lnTo>
                  <a:lnTo>
                    <a:pt x="4" y="7"/>
                  </a:lnTo>
                  <a:lnTo>
                    <a:pt x="10" y="7"/>
                  </a:lnTo>
                  <a:lnTo>
                    <a:pt x="23" y="1"/>
                  </a:lnTo>
                  <a:lnTo>
                    <a:pt x="38" y="0"/>
                  </a:lnTo>
                  <a:lnTo>
                    <a:pt x="3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36"/>
            <p:cNvSpPr>
              <a:spLocks/>
            </p:cNvSpPr>
            <p:nvPr/>
          </p:nvSpPr>
          <p:spPr bwMode="auto">
            <a:xfrm>
              <a:off x="7454900" y="3057525"/>
              <a:ext cx="69850" cy="93663"/>
            </a:xfrm>
            <a:custGeom>
              <a:avLst/>
              <a:gdLst>
                <a:gd name="T0" fmla="*/ 31 w 44"/>
                <a:gd name="T1" fmla="*/ 0 h 59"/>
                <a:gd name="T2" fmla="*/ 44 w 44"/>
                <a:gd name="T3" fmla="*/ 3 h 59"/>
                <a:gd name="T4" fmla="*/ 29 w 44"/>
                <a:gd name="T5" fmla="*/ 59 h 59"/>
                <a:gd name="T6" fmla="*/ 0 w 44"/>
                <a:gd name="T7" fmla="*/ 36 h 59"/>
                <a:gd name="T8" fmla="*/ 17 w 44"/>
                <a:gd name="T9" fmla="*/ 42 h 59"/>
                <a:gd name="T10" fmla="*/ 26 w 44"/>
                <a:gd name="T11" fmla="*/ 45 h 59"/>
                <a:gd name="T12" fmla="*/ 36 w 44"/>
                <a:gd name="T13" fmla="*/ 7 h 59"/>
                <a:gd name="T14" fmla="*/ 23 w 44"/>
                <a:gd name="T15" fmla="*/ 4 h 59"/>
                <a:gd name="T16" fmla="*/ 31 w 44"/>
                <a:gd name="T17" fmla="*/ 0 h 59"/>
                <a:gd name="T18" fmla="*/ 31 w 44"/>
                <a:gd name="T19"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59">
                  <a:moveTo>
                    <a:pt x="31" y="0"/>
                  </a:moveTo>
                  <a:lnTo>
                    <a:pt x="44" y="3"/>
                  </a:lnTo>
                  <a:lnTo>
                    <a:pt x="29" y="59"/>
                  </a:lnTo>
                  <a:lnTo>
                    <a:pt x="0" y="36"/>
                  </a:lnTo>
                  <a:lnTo>
                    <a:pt x="17" y="42"/>
                  </a:lnTo>
                  <a:lnTo>
                    <a:pt x="26" y="45"/>
                  </a:lnTo>
                  <a:lnTo>
                    <a:pt x="36" y="7"/>
                  </a:lnTo>
                  <a:lnTo>
                    <a:pt x="23" y="4"/>
                  </a:lnTo>
                  <a:lnTo>
                    <a:pt x="31" y="0"/>
                  </a:lnTo>
                  <a:lnTo>
                    <a:pt x="3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38"/>
            <p:cNvSpPr>
              <a:spLocks/>
            </p:cNvSpPr>
            <p:nvPr/>
          </p:nvSpPr>
          <p:spPr bwMode="auto">
            <a:xfrm>
              <a:off x="7794625" y="2997200"/>
              <a:ext cx="58738" cy="69850"/>
            </a:xfrm>
            <a:custGeom>
              <a:avLst/>
              <a:gdLst>
                <a:gd name="T0" fmla="*/ 37 w 37"/>
                <a:gd name="T1" fmla="*/ 11 h 44"/>
                <a:gd name="T2" fmla="*/ 16 w 37"/>
                <a:gd name="T3" fmla="*/ 44 h 44"/>
                <a:gd name="T4" fmla="*/ 0 w 37"/>
                <a:gd name="T5" fmla="*/ 38 h 44"/>
                <a:gd name="T6" fmla="*/ 12 w 37"/>
                <a:gd name="T7" fmla="*/ 0 h 44"/>
                <a:gd name="T8" fmla="*/ 28 w 37"/>
                <a:gd name="T9" fmla="*/ 10 h 44"/>
                <a:gd name="T10" fmla="*/ 37 w 37"/>
                <a:gd name="T11" fmla="*/ 11 h 44"/>
                <a:gd name="T12" fmla="*/ 37 w 37"/>
                <a:gd name="T13" fmla="*/ 11 h 44"/>
              </a:gdLst>
              <a:ahLst/>
              <a:cxnLst>
                <a:cxn ang="0">
                  <a:pos x="T0" y="T1"/>
                </a:cxn>
                <a:cxn ang="0">
                  <a:pos x="T2" y="T3"/>
                </a:cxn>
                <a:cxn ang="0">
                  <a:pos x="T4" y="T5"/>
                </a:cxn>
                <a:cxn ang="0">
                  <a:pos x="T6" y="T7"/>
                </a:cxn>
                <a:cxn ang="0">
                  <a:pos x="T8" y="T9"/>
                </a:cxn>
                <a:cxn ang="0">
                  <a:pos x="T10" y="T11"/>
                </a:cxn>
                <a:cxn ang="0">
                  <a:pos x="T12" y="T13"/>
                </a:cxn>
              </a:cxnLst>
              <a:rect l="0" t="0" r="r" b="b"/>
              <a:pathLst>
                <a:path w="37" h="44">
                  <a:moveTo>
                    <a:pt x="37" y="11"/>
                  </a:moveTo>
                  <a:lnTo>
                    <a:pt x="16" y="44"/>
                  </a:lnTo>
                  <a:lnTo>
                    <a:pt x="0" y="38"/>
                  </a:lnTo>
                  <a:lnTo>
                    <a:pt x="12" y="0"/>
                  </a:lnTo>
                  <a:lnTo>
                    <a:pt x="28" y="10"/>
                  </a:lnTo>
                  <a:lnTo>
                    <a:pt x="37" y="11"/>
                  </a:lnTo>
                  <a:lnTo>
                    <a:pt x="37"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39"/>
            <p:cNvSpPr>
              <a:spLocks/>
            </p:cNvSpPr>
            <p:nvPr/>
          </p:nvSpPr>
          <p:spPr bwMode="auto">
            <a:xfrm>
              <a:off x="7773988" y="3014663"/>
              <a:ext cx="61913" cy="120650"/>
            </a:xfrm>
            <a:custGeom>
              <a:avLst/>
              <a:gdLst>
                <a:gd name="T0" fmla="*/ 39 w 39"/>
                <a:gd name="T1" fmla="*/ 3 h 76"/>
                <a:gd name="T2" fmla="*/ 39 w 39"/>
                <a:gd name="T3" fmla="*/ 12 h 76"/>
                <a:gd name="T4" fmla="*/ 32 w 39"/>
                <a:gd name="T5" fmla="*/ 15 h 76"/>
                <a:gd name="T6" fmla="*/ 29 w 39"/>
                <a:gd name="T7" fmla="*/ 34 h 76"/>
                <a:gd name="T8" fmla="*/ 0 w 39"/>
                <a:gd name="T9" fmla="*/ 76 h 76"/>
                <a:gd name="T10" fmla="*/ 12 w 39"/>
                <a:gd name="T11" fmla="*/ 29 h 76"/>
                <a:gd name="T12" fmla="*/ 30 w 39"/>
                <a:gd name="T13" fmla="*/ 13 h 76"/>
                <a:gd name="T14" fmla="*/ 30 w 39"/>
                <a:gd name="T15" fmla="*/ 10 h 76"/>
                <a:gd name="T16" fmla="*/ 38 w 39"/>
                <a:gd name="T17" fmla="*/ 0 h 76"/>
                <a:gd name="T18" fmla="*/ 39 w 39"/>
                <a:gd name="T19" fmla="*/ 3 h 76"/>
                <a:gd name="T20" fmla="*/ 39 w 39"/>
                <a:gd name="T21" fmla="*/ 3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76">
                  <a:moveTo>
                    <a:pt x="39" y="3"/>
                  </a:moveTo>
                  <a:lnTo>
                    <a:pt x="39" y="12"/>
                  </a:lnTo>
                  <a:lnTo>
                    <a:pt x="32" y="15"/>
                  </a:lnTo>
                  <a:lnTo>
                    <a:pt x="29" y="34"/>
                  </a:lnTo>
                  <a:lnTo>
                    <a:pt x="0" y="76"/>
                  </a:lnTo>
                  <a:lnTo>
                    <a:pt x="12" y="29"/>
                  </a:lnTo>
                  <a:lnTo>
                    <a:pt x="30" y="13"/>
                  </a:lnTo>
                  <a:lnTo>
                    <a:pt x="30" y="10"/>
                  </a:lnTo>
                  <a:lnTo>
                    <a:pt x="38" y="0"/>
                  </a:lnTo>
                  <a:lnTo>
                    <a:pt x="39" y="3"/>
                  </a:lnTo>
                  <a:lnTo>
                    <a:pt x="39" y="3"/>
                  </a:lnTo>
                  <a:close/>
                </a:path>
              </a:pathLst>
            </a:custGeom>
            <a:solidFill>
              <a:srgbClr val="A84A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40"/>
            <p:cNvSpPr>
              <a:spLocks/>
            </p:cNvSpPr>
            <p:nvPr/>
          </p:nvSpPr>
          <p:spPr bwMode="auto">
            <a:xfrm>
              <a:off x="7780338" y="3195638"/>
              <a:ext cx="207963" cy="206375"/>
            </a:xfrm>
            <a:custGeom>
              <a:avLst/>
              <a:gdLst>
                <a:gd name="T0" fmla="*/ 9 w 131"/>
                <a:gd name="T1" fmla="*/ 0 h 130"/>
                <a:gd name="T2" fmla="*/ 13 w 131"/>
                <a:gd name="T3" fmla="*/ 1 h 130"/>
                <a:gd name="T4" fmla="*/ 22 w 131"/>
                <a:gd name="T5" fmla="*/ 6 h 130"/>
                <a:gd name="T6" fmla="*/ 31 w 131"/>
                <a:gd name="T7" fmla="*/ 12 h 130"/>
                <a:gd name="T8" fmla="*/ 39 w 131"/>
                <a:gd name="T9" fmla="*/ 15 h 130"/>
                <a:gd name="T10" fmla="*/ 46 w 131"/>
                <a:gd name="T11" fmla="*/ 20 h 130"/>
                <a:gd name="T12" fmla="*/ 53 w 131"/>
                <a:gd name="T13" fmla="*/ 23 h 130"/>
                <a:gd name="T14" fmla="*/ 60 w 131"/>
                <a:gd name="T15" fmla="*/ 29 h 130"/>
                <a:gd name="T16" fmla="*/ 67 w 131"/>
                <a:gd name="T17" fmla="*/ 33 h 130"/>
                <a:gd name="T18" fmla="*/ 74 w 131"/>
                <a:gd name="T19" fmla="*/ 38 h 130"/>
                <a:gd name="T20" fmla="*/ 80 w 131"/>
                <a:gd name="T21" fmla="*/ 43 h 130"/>
                <a:gd name="T22" fmla="*/ 86 w 131"/>
                <a:gd name="T23" fmla="*/ 48 h 130"/>
                <a:gd name="T24" fmla="*/ 92 w 131"/>
                <a:gd name="T25" fmla="*/ 53 h 130"/>
                <a:gd name="T26" fmla="*/ 97 w 131"/>
                <a:gd name="T27" fmla="*/ 61 h 130"/>
                <a:gd name="T28" fmla="*/ 104 w 131"/>
                <a:gd name="T29" fmla="*/ 70 h 130"/>
                <a:gd name="T30" fmla="*/ 108 w 131"/>
                <a:gd name="T31" fmla="*/ 79 h 130"/>
                <a:gd name="T32" fmla="*/ 113 w 131"/>
                <a:gd name="T33" fmla="*/ 87 h 130"/>
                <a:gd name="T34" fmla="*/ 116 w 131"/>
                <a:gd name="T35" fmla="*/ 95 h 130"/>
                <a:gd name="T36" fmla="*/ 120 w 131"/>
                <a:gd name="T37" fmla="*/ 103 h 130"/>
                <a:gd name="T38" fmla="*/ 123 w 131"/>
                <a:gd name="T39" fmla="*/ 114 h 130"/>
                <a:gd name="T40" fmla="*/ 126 w 131"/>
                <a:gd name="T41" fmla="*/ 121 h 130"/>
                <a:gd name="T42" fmla="*/ 130 w 131"/>
                <a:gd name="T43" fmla="*/ 127 h 130"/>
                <a:gd name="T44" fmla="*/ 122 w 131"/>
                <a:gd name="T45" fmla="*/ 115 h 130"/>
                <a:gd name="T46" fmla="*/ 118 w 131"/>
                <a:gd name="T47" fmla="*/ 109 h 130"/>
                <a:gd name="T48" fmla="*/ 115 w 131"/>
                <a:gd name="T49" fmla="*/ 102 h 130"/>
                <a:gd name="T50" fmla="*/ 111 w 131"/>
                <a:gd name="T51" fmla="*/ 95 h 130"/>
                <a:gd name="T52" fmla="*/ 107 w 131"/>
                <a:gd name="T53" fmla="*/ 87 h 130"/>
                <a:gd name="T54" fmla="*/ 103 w 131"/>
                <a:gd name="T55" fmla="*/ 79 h 130"/>
                <a:gd name="T56" fmla="*/ 97 w 131"/>
                <a:gd name="T57" fmla="*/ 71 h 130"/>
                <a:gd name="T58" fmla="*/ 92 w 131"/>
                <a:gd name="T59" fmla="*/ 64 h 130"/>
                <a:gd name="T60" fmla="*/ 86 w 131"/>
                <a:gd name="T61" fmla="*/ 58 h 130"/>
                <a:gd name="T62" fmla="*/ 79 w 131"/>
                <a:gd name="T63" fmla="*/ 52 h 130"/>
                <a:gd name="T64" fmla="*/ 73 w 131"/>
                <a:gd name="T65" fmla="*/ 47 h 130"/>
                <a:gd name="T66" fmla="*/ 66 w 131"/>
                <a:gd name="T67" fmla="*/ 41 h 130"/>
                <a:gd name="T68" fmla="*/ 59 w 131"/>
                <a:gd name="T69" fmla="*/ 37 h 130"/>
                <a:gd name="T70" fmla="*/ 51 w 131"/>
                <a:gd name="T71" fmla="*/ 32 h 130"/>
                <a:gd name="T72" fmla="*/ 44 w 131"/>
                <a:gd name="T73" fmla="*/ 28 h 130"/>
                <a:gd name="T74" fmla="*/ 37 w 131"/>
                <a:gd name="T75" fmla="*/ 23 h 130"/>
                <a:gd name="T76" fmla="*/ 30 w 131"/>
                <a:gd name="T77" fmla="*/ 21 h 130"/>
                <a:gd name="T78" fmla="*/ 25 w 131"/>
                <a:gd name="T79" fmla="*/ 16 h 130"/>
                <a:gd name="T80" fmla="*/ 19 w 131"/>
                <a:gd name="T81" fmla="*/ 14 h 130"/>
                <a:gd name="T82" fmla="*/ 9 w 131"/>
                <a:gd name="T83" fmla="*/ 10 h 130"/>
                <a:gd name="T84" fmla="*/ 2 w 131"/>
                <a:gd name="T85" fmla="*/ 7 h 130"/>
                <a:gd name="T86" fmla="*/ 8 w 131"/>
                <a:gd name="T87" fmla="*/ 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1" h="130">
                  <a:moveTo>
                    <a:pt x="8" y="0"/>
                  </a:moveTo>
                  <a:lnTo>
                    <a:pt x="9" y="0"/>
                  </a:lnTo>
                  <a:lnTo>
                    <a:pt x="10" y="0"/>
                  </a:lnTo>
                  <a:lnTo>
                    <a:pt x="13" y="1"/>
                  </a:lnTo>
                  <a:lnTo>
                    <a:pt x="18" y="4"/>
                  </a:lnTo>
                  <a:lnTo>
                    <a:pt x="22" y="6"/>
                  </a:lnTo>
                  <a:lnTo>
                    <a:pt x="29" y="10"/>
                  </a:lnTo>
                  <a:lnTo>
                    <a:pt x="31" y="12"/>
                  </a:lnTo>
                  <a:lnTo>
                    <a:pt x="35" y="13"/>
                  </a:lnTo>
                  <a:lnTo>
                    <a:pt x="39" y="15"/>
                  </a:lnTo>
                  <a:lnTo>
                    <a:pt x="42" y="18"/>
                  </a:lnTo>
                  <a:lnTo>
                    <a:pt x="46" y="20"/>
                  </a:lnTo>
                  <a:lnTo>
                    <a:pt x="49" y="22"/>
                  </a:lnTo>
                  <a:lnTo>
                    <a:pt x="53" y="23"/>
                  </a:lnTo>
                  <a:lnTo>
                    <a:pt x="57" y="26"/>
                  </a:lnTo>
                  <a:lnTo>
                    <a:pt x="60" y="29"/>
                  </a:lnTo>
                  <a:lnTo>
                    <a:pt x="64" y="31"/>
                  </a:lnTo>
                  <a:lnTo>
                    <a:pt x="67" y="33"/>
                  </a:lnTo>
                  <a:lnTo>
                    <a:pt x="72" y="35"/>
                  </a:lnTo>
                  <a:lnTo>
                    <a:pt x="74" y="38"/>
                  </a:lnTo>
                  <a:lnTo>
                    <a:pt x="77" y="41"/>
                  </a:lnTo>
                  <a:lnTo>
                    <a:pt x="80" y="43"/>
                  </a:lnTo>
                  <a:lnTo>
                    <a:pt x="84" y="45"/>
                  </a:lnTo>
                  <a:lnTo>
                    <a:pt x="86" y="48"/>
                  </a:lnTo>
                  <a:lnTo>
                    <a:pt x="88" y="51"/>
                  </a:lnTo>
                  <a:lnTo>
                    <a:pt x="92" y="53"/>
                  </a:lnTo>
                  <a:lnTo>
                    <a:pt x="94" y="57"/>
                  </a:lnTo>
                  <a:lnTo>
                    <a:pt x="97" y="61"/>
                  </a:lnTo>
                  <a:lnTo>
                    <a:pt x="101" y="66"/>
                  </a:lnTo>
                  <a:lnTo>
                    <a:pt x="104" y="70"/>
                  </a:lnTo>
                  <a:lnTo>
                    <a:pt x="107" y="74"/>
                  </a:lnTo>
                  <a:lnTo>
                    <a:pt x="108" y="79"/>
                  </a:lnTo>
                  <a:lnTo>
                    <a:pt x="111" y="82"/>
                  </a:lnTo>
                  <a:lnTo>
                    <a:pt x="113" y="87"/>
                  </a:lnTo>
                  <a:lnTo>
                    <a:pt x="115" y="91"/>
                  </a:lnTo>
                  <a:lnTo>
                    <a:pt x="116" y="95"/>
                  </a:lnTo>
                  <a:lnTo>
                    <a:pt x="118" y="99"/>
                  </a:lnTo>
                  <a:lnTo>
                    <a:pt x="120" y="103"/>
                  </a:lnTo>
                  <a:lnTo>
                    <a:pt x="121" y="108"/>
                  </a:lnTo>
                  <a:lnTo>
                    <a:pt x="123" y="114"/>
                  </a:lnTo>
                  <a:lnTo>
                    <a:pt x="125" y="118"/>
                  </a:lnTo>
                  <a:lnTo>
                    <a:pt x="126" y="121"/>
                  </a:lnTo>
                  <a:lnTo>
                    <a:pt x="127" y="125"/>
                  </a:lnTo>
                  <a:lnTo>
                    <a:pt x="130" y="127"/>
                  </a:lnTo>
                  <a:lnTo>
                    <a:pt x="131" y="130"/>
                  </a:lnTo>
                  <a:lnTo>
                    <a:pt x="122" y="115"/>
                  </a:lnTo>
                  <a:lnTo>
                    <a:pt x="120" y="112"/>
                  </a:lnTo>
                  <a:lnTo>
                    <a:pt x="118" y="109"/>
                  </a:lnTo>
                  <a:lnTo>
                    <a:pt x="117" y="106"/>
                  </a:lnTo>
                  <a:lnTo>
                    <a:pt x="115" y="102"/>
                  </a:lnTo>
                  <a:lnTo>
                    <a:pt x="113" y="98"/>
                  </a:lnTo>
                  <a:lnTo>
                    <a:pt x="111" y="95"/>
                  </a:lnTo>
                  <a:lnTo>
                    <a:pt x="108" y="91"/>
                  </a:lnTo>
                  <a:lnTo>
                    <a:pt x="107" y="87"/>
                  </a:lnTo>
                  <a:lnTo>
                    <a:pt x="105" y="82"/>
                  </a:lnTo>
                  <a:lnTo>
                    <a:pt x="103" y="79"/>
                  </a:lnTo>
                  <a:lnTo>
                    <a:pt x="99" y="74"/>
                  </a:lnTo>
                  <a:lnTo>
                    <a:pt x="97" y="71"/>
                  </a:lnTo>
                  <a:lnTo>
                    <a:pt x="95" y="68"/>
                  </a:lnTo>
                  <a:lnTo>
                    <a:pt x="92" y="64"/>
                  </a:lnTo>
                  <a:lnTo>
                    <a:pt x="89" y="61"/>
                  </a:lnTo>
                  <a:lnTo>
                    <a:pt x="86" y="58"/>
                  </a:lnTo>
                  <a:lnTo>
                    <a:pt x="83" y="55"/>
                  </a:lnTo>
                  <a:lnTo>
                    <a:pt x="79" y="52"/>
                  </a:lnTo>
                  <a:lnTo>
                    <a:pt x="76" y="49"/>
                  </a:lnTo>
                  <a:lnTo>
                    <a:pt x="73" y="47"/>
                  </a:lnTo>
                  <a:lnTo>
                    <a:pt x="69" y="43"/>
                  </a:lnTo>
                  <a:lnTo>
                    <a:pt x="66" y="41"/>
                  </a:lnTo>
                  <a:lnTo>
                    <a:pt x="63" y="39"/>
                  </a:lnTo>
                  <a:lnTo>
                    <a:pt x="59" y="37"/>
                  </a:lnTo>
                  <a:lnTo>
                    <a:pt x="55" y="34"/>
                  </a:lnTo>
                  <a:lnTo>
                    <a:pt x="51" y="32"/>
                  </a:lnTo>
                  <a:lnTo>
                    <a:pt x="47" y="29"/>
                  </a:lnTo>
                  <a:lnTo>
                    <a:pt x="44" y="28"/>
                  </a:lnTo>
                  <a:lnTo>
                    <a:pt x="40" y="25"/>
                  </a:lnTo>
                  <a:lnTo>
                    <a:pt x="37" y="23"/>
                  </a:lnTo>
                  <a:lnTo>
                    <a:pt x="34" y="22"/>
                  </a:lnTo>
                  <a:lnTo>
                    <a:pt x="30" y="21"/>
                  </a:lnTo>
                  <a:lnTo>
                    <a:pt x="28" y="19"/>
                  </a:lnTo>
                  <a:lnTo>
                    <a:pt x="25" y="16"/>
                  </a:lnTo>
                  <a:lnTo>
                    <a:pt x="21" y="15"/>
                  </a:lnTo>
                  <a:lnTo>
                    <a:pt x="19" y="14"/>
                  </a:lnTo>
                  <a:lnTo>
                    <a:pt x="13" y="12"/>
                  </a:lnTo>
                  <a:lnTo>
                    <a:pt x="9" y="10"/>
                  </a:lnTo>
                  <a:lnTo>
                    <a:pt x="6" y="9"/>
                  </a:lnTo>
                  <a:lnTo>
                    <a:pt x="2" y="7"/>
                  </a:lnTo>
                  <a:lnTo>
                    <a:pt x="0" y="6"/>
                  </a:lnTo>
                  <a:lnTo>
                    <a:pt x="8" y="0"/>
                  </a:lnTo>
                  <a:lnTo>
                    <a:pt x="8" y="0"/>
                  </a:lnTo>
                  <a:close/>
                </a:path>
              </a:pathLst>
            </a:custGeom>
            <a:solidFill>
              <a:srgbClr val="9EA8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41"/>
            <p:cNvSpPr>
              <a:spLocks/>
            </p:cNvSpPr>
            <p:nvPr/>
          </p:nvSpPr>
          <p:spPr bwMode="auto">
            <a:xfrm>
              <a:off x="8013700" y="3506788"/>
              <a:ext cx="41275" cy="42863"/>
            </a:xfrm>
            <a:custGeom>
              <a:avLst/>
              <a:gdLst>
                <a:gd name="T0" fmla="*/ 8 w 26"/>
                <a:gd name="T1" fmla="*/ 8 h 27"/>
                <a:gd name="T2" fmla="*/ 9 w 26"/>
                <a:gd name="T3" fmla="*/ 7 h 27"/>
                <a:gd name="T4" fmla="*/ 15 w 26"/>
                <a:gd name="T5" fmla="*/ 3 h 27"/>
                <a:gd name="T6" fmla="*/ 17 w 26"/>
                <a:gd name="T7" fmla="*/ 2 h 27"/>
                <a:gd name="T8" fmla="*/ 19 w 26"/>
                <a:gd name="T9" fmla="*/ 1 h 27"/>
                <a:gd name="T10" fmla="*/ 23 w 26"/>
                <a:gd name="T11" fmla="*/ 0 h 27"/>
                <a:gd name="T12" fmla="*/ 26 w 26"/>
                <a:gd name="T13" fmla="*/ 0 h 27"/>
                <a:gd name="T14" fmla="*/ 26 w 26"/>
                <a:gd name="T15" fmla="*/ 1 h 27"/>
                <a:gd name="T16" fmla="*/ 24 w 26"/>
                <a:gd name="T17" fmla="*/ 5 h 27"/>
                <a:gd name="T18" fmla="*/ 23 w 26"/>
                <a:gd name="T19" fmla="*/ 6 h 27"/>
                <a:gd name="T20" fmla="*/ 21 w 26"/>
                <a:gd name="T21" fmla="*/ 9 h 27"/>
                <a:gd name="T22" fmla="*/ 18 w 26"/>
                <a:gd name="T23" fmla="*/ 11 h 27"/>
                <a:gd name="T24" fmla="*/ 16 w 26"/>
                <a:gd name="T25" fmla="*/ 16 h 27"/>
                <a:gd name="T26" fmla="*/ 13 w 26"/>
                <a:gd name="T27" fmla="*/ 18 h 27"/>
                <a:gd name="T28" fmla="*/ 12 w 26"/>
                <a:gd name="T29" fmla="*/ 20 h 27"/>
                <a:gd name="T30" fmla="*/ 9 w 26"/>
                <a:gd name="T31" fmla="*/ 21 h 27"/>
                <a:gd name="T32" fmla="*/ 8 w 26"/>
                <a:gd name="T33" fmla="*/ 24 h 27"/>
                <a:gd name="T34" fmla="*/ 6 w 26"/>
                <a:gd name="T35" fmla="*/ 26 h 27"/>
                <a:gd name="T36" fmla="*/ 6 w 26"/>
                <a:gd name="T37" fmla="*/ 27 h 27"/>
                <a:gd name="T38" fmla="*/ 0 w 26"/>
                <a:gd name="T39" fmla="*/ 16 h 27"/>
                <a:gd name="T40" fmla="*/ 8 w 26"/>
                <a:gd name="T41" fmla="*/ 8 h 27"/>
                <a:gd name="T42" fmla="*/ 8 w 26"/>
                <a:gd name="T43" fmla="*/ 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 h="27">
                  <a:moveTo>
                    <a:pt x="8" y="8"/>
                  </a:moveTo>
                  <a:lnTo>
                    <a:pt x="9" y="7"/>
                  </a:lnTo>
                  <a:lnTo>
                    <a:pt x="15" y="3"/>
                  </a:lnTo>
                  <a:lnTo>
                    <a:pt x="17" y="2"/>
                  </a:lnTo>
                  <a:lnTo>
                    <a:pt x="19" y="1"/>
                  </a:lnTo>
                  <a:lnTo>
                    <a:pt x="23" y="0"/>
                  </a:lnTo>
                  <a:lnTo>
                    <a:pt x="26" y="0"/>
                  </a:lnTo>
                  <a:lnTo>
                    <a:pt x="26" y="1"/>
                  </a:lnTo>
                  <a:lnTo>
                    <a:pt x="24" y="5"/>
                  </a:lnTo>
                  <a:lnTo>
                    <a:pt x="23" y="6"/>
                  </a:lnTo>
                  <a:lnTo>
                    <a:pt x="21" y="9"/>
                  </a:lnTo>
                  <a:lnTo>
                    <a:pt x="18" y="11"/>
                  </a:lnTo>
                  <a:lnTo>
                    <a:pt x="16" y="16"/>
                  </a:lnTo>
                  <a:lnTo>
                    <a:pt x="13" y="18"/>
                  </a:lnTo>
                  <a:lnTo>
                    <a:pt x="12" y="20"/>
                  </a:lnTo>
                  <a:lnTo>
                    <a:pt x="9" y="21"/>
                  </a:lnTo>
                  <a:lnTo>
                    <a:pt x="8" y="24"/>
                  </a:lnTo>
                  <a:lnTo>
                    <a:pt x="6" y="26"/>
                  </a:lnTo>
                  <a:lnTo>
                    <a:pt x="6" y="27"/>
                  </a:lnTo>
                  <a:lnTo>
                    <a:pt x="0" y="16"/>
                  </a:lnTo>
                  <a:lnTo>
                    <a:pt x="8" y="8"/>
                  </a:lnTo>
                  <a:lnTo>
                    <a:pt x="8"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42"/>
            <p:cNvSpPr>
              <a:spLocks/>
            </p:cNvSpPr>
            <p:nvPr/>
          </p:nvSpPr>
          <p:spPr bwMode="auto">
            <a:xfrm>
              <a:off x="7416800" y="3494088"/>
              <a:ext cx="42863" cy="50800"/>
            </a:xfrm>
            <a:custGeom>
              <a:avLst/>
              <a:gdLst>
                <a:gd name="T0" fmla="*/ 21 w 27"/>
                <a:gd name="T1" fmla="*/ 4 h 32"/>
                <a:gd name="T2" fmla="*/ 27 w 27"/>
                <a:gd name="T3" fmla="*/ 32 h 32"/>
                <a:gd name="T4" fmla="*/ 26 w 27"/>
                <a:gd name="T5" fmla="*/ 30 h 32"/>
                <a:gd name="T6" fmla="*/ 24 w 27"/>
                <a:gd name="T7" fmla="*/ 28 h 32"/>
                <a:gd name="T8" fmla="*/ 19 w 27"/>
                <a:gd name="T9" fmla="*/ 25 h 32"/>
                <a:gd name="T10" fmla="*/ 15 w 27"/>
                <a:gd name="T11" fmla="*/ 20 h 32"/>
                <a:gd name="T12" fmla="*/ 9 w 27"/>
                <a:gd name="T13" fmla="*/ 16 h 32"/>
                <a:gd name="T14" fmla="*/ 5 w 27"/>
                <a:gd name="T15" fmla="*/ 11 h 32"/>
                <a:gd name="T16" fmla="*/ 1 w 27"/>
                <a:gd name="T17" fmla="*/ 7 h 32"/>
                <a:gd name="T18" fmla="*/ 0 w 27"/>
                <a:gd name="T19" fmla="*/ 5 h 32"/>
                <a:gd name="T20" fmla="*/ 10 w 27"/>
                <a:gd name="T21" fmla="*/ 0 h 32"/>
                <a:gd name="T22" fmla="*/ 21 w 27"/>
                <a:gd name="T23" fmla="*/ 4 h 32"/>
                <a:gd name="T24" fmla="*/ 21 w 27"/>
                <a:gd name="T25" fmla="*/ 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 h="32">
                  <a:moveTo>
                    <a:pt x="21" y="4"/>
                  </a:moveTo>
                  <a:lnTo>
                    <a:pt x="27" y="32"/>
                  </a:lnTo>
                  <a:lnTo>
                    <a:pt x="26" y="30"/>
                  </a:lnTo>
                  <a:lnTo>
                    <a:pt x="24" y="28"/>
                  </a:lnTo>
                  <a:lnTo>
                    <a:pt x="19" y="25"/>
                  </a:lnTo>
                  <a:lnTo>
                    <a:pt x="15" y="20"/>
                  </a:lnTo>
                  <a:lnTo>
                    <a:pt x="9" y="16"/>
                  </a:lnTo>
                  <a:lnTo>
                    <a:pt x="5" y="11"/>
                  </a:lnTo>
                  <a:lnTo>
                    <a:pt x="1" y="7"/>
                  </a:lnTo>
                  <a:lnTo>
                    <a:pt x="0" y="5"/>
                  </a:lnTo>
                  <a:lnTo>
                    <a:pt x="10" y="0"/>
                  </a:lnTo>
                  <a:lnTo>
                    <a:pt x="21" y="4"/>
                  </a:lnTo>
                  <a:lnTo>
                    <a:pt x="21"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43"/>
            <p:cNvSpPr>
              <a:spLocks/>
            </p:cNvSpPr>
            <p:nvPr/>
          </p:nvSpPr>
          <p:spPr bwMode="auto">
            <a:xfrm>
              <a:off x="8069263" y="3100388"/>
              <a:ext cx="46038" cy="26988"/>
            </a:xfrm>
            <a:custGeom>
              <a:avLst/>
              <a:gdLst>
                <a:gd name="T0" fmla="*/ 0 w 29"/>
                <a:gd name="T1" fmla="*/ 13 h 17"/>
                <a:gd name="T2" fmla="*/ 1 w 29"/>
                <a:gd name="T3" fmla="*/ 12 h 17"/>
                <a:gd name="T4" fmla="*/ 3 w 29"/>
                <a:gd name="T5" fmla="*/ 8 h 17"/>
                <a:gd name="T6" fmla="*/ 7 w 29"/>
                <a:gd name="T7" fmla="*/ 5 h 17"/>
                <a:gd name="T8" fmla="*/ 10 w 29"/>
                <a:gd name="T9" fmla="*/ 3 h 17"/>
                <a:gd name="T10" fmla="*/ 12 w 29"/>
                <a:gd name="T11" fmla="*/ 2 h 17"/>
                <a:gd name="T12" fmla="*/ 15 w 29"/>
                <a:gd name="T13" fmla="*/ 0 h 17"/>
                <a:gd name="T14" fmla="*/ 18 w 29"/>
                <a:gd name="T15" fmla="*/ 0 h 17"/>
                <a:gd name="T16" fmla="*/ 21 w 29"/>
                <a:gd name="T17" fmla="*/ 3 h 17"/>
                <a:gd name="T18" fmla="*/ 25 w 29"/>
                <a:gd name="T19" fmla="*/ 3 h 17"/>
                <a:gd name="T20" fmla="*/ 27 w 29"/>
                <a:gd name="T21" fmla="*/ 4 h 17"/>
                <a:gd name="T22" fmla="*/ 28 w 29"/>
                <a:gd name="T23" fmla="*/ 5 h 17"/>
                <a:gd name="T24" fmla="*/ 29 w 29"/>
                <a:gd name="T25" fmla="*/ 6 h 17"/>
                <a:gd name="T26" fmla="*/ 27 w 29"/>
                <a:gd name="T27" fmla="*/ 6 h 17"/>
                <a:gd name="T28" fmla="*/ 25 w 29"/>
                <a:gd name="T29" fmla="*/ 6 h 17"/>
                <a:gd name="T30" fmla="*/ 20 w 29"/>
                <a:gd name="T31" fmla="*/ 7 h 17"/>
                <a:gd name="T32" fmla="*/ 18 w 29"/>
                <a:gd name="T33" fmla="*/ 8 h 17"/>
                <a:gd name="T34" fmla="*/ 15 w 29"/>
                <a:gd name="T35" fmla="*/ 11 h 17"/>
                <a:gd name="T36" fmla="*/ 15 w 29"/>
                <a:gd name="T37" fmla="*/ 13 h 17"/>
                <a:gd name="T38" fmla="*/ 15 w 29"/>
                <a:gd name="T39" fmla="*/ 13 h 17"/>
                <a:gd name="T40" fmla="*/ 19 w 29"/>
                <a:gd name="T41" fmla="*/ 14 h 17"/>
                <a:gd name="T42" fmla="*/ 24 w 29"/>
                <a:gd name="T43" fmla="*/ 13 h 17"/>
                <a:gd name="T44" fmla="*/ 26 w 29"/>
                <a:gd name="T45" fmla="*/ 14 h 17"/>
                <a:gd name="T46" fmla="*/ 26 w 29"/>
                <a:gd name="T47" fmla="*/ 15 h 17"/>
                <a:gd name="T48" fmla="*/ 26 w 29"/>
                <a:gd name="T49" fmla="*/ 16 h 17"/>
                <a:gd name="T50" fmla="*/ 10 w 29"/>
                <a:gd name="T51" fmla="*/ 17 h 17"/>
                <a:gd name="T52" fmla="*/ 0 w 29"/>
                <a:gd name="T53" fmla="*/ 13 h 17"/>
                <a:gd name="T54" fmla="*/ 0 w 29"/>
                <a:gd name="T55" fmla="*/ 1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9" h="17">
                  <a:moveTo>
                    <a:pt x="0" y="13"/>
                  </a:moveTo>
                  <a:lnTo>
                    <a:pt x="1" y="12"/>
                  </a:lnTo>
                  <a:lnTo>
                    <a:pt x="3" y="8"/>
                  </a:lnTo>
                  <a:lnTo>
                    <a:pt x="7" y="5"/>
                  </a:lnTo>
                  <a:lnTo>
                    <a:pt x="10" y="3"/>
                  </a:lnTo>
                  <a:lnTo>
                    <a:pt x="12" y="2"/>
                  </a:lnTo>
                  <a:lnTo>
                    <a:pt x="15" y="0"/>
                  </a:lnTo>
                  <a:lnTo>
                    <a:pt x="18" y="0"/>
                  </a:lnTo>
                  <a:lnTo>
                    <a:pt x="21" y="3"/>
                  </a:lnTo>
                  <a:lnTo>
                    <a:pt x="25" y="3"/>
                  </a:lnTo>
                  <a:lnTo>
                    <a:pt x="27" y="4"/>
                  </a:lnTo>
                  <a:lnTo>
                    <a:pt x="28" y="5"/>
                  </a:lnTo>
                  <a:lnTo>
                    <a:pt x="29" y="6"/>
                  </a:lnTo>
                  <a:lnTo>
                    <a:pt x="27" y="6"/>
                  </a:lnTo>
                  <a:lnTo>
                    <a:pt x="25" y="6"/>
                  </a:lnTo>
                  <a:lnTo>
                    <a:pt x="20" y="7"/>
                  </a:lnTo>
                  <a:lnTo>
                    <a:pt x="18" y="8"/>
                  </a:lnTo>
                  <a:lnTo>
                    <a:pt x="15" y="11"/>
                  </a:lnTo>
                  <a:lnTo>
                    <a:pt x="15" y="13"/>
                  </a:lnTo>
                  <a:lnTo>
                    <a:pt x="15" y="13"/>
                  </a:lnTo>
                  <a:lnTo>
                    <a:pt x="19" y="14"/>
                  </a:lnTo>
                  <a:lnTo>
                    <a:pt x="24" y="13"/>
                  </a:lnTo>
                  <a:lnTo>
                    <a:pt x="26" y="14"/>
                  </a:lnTo>
                  <a:lnTo>
                    <a:pt x="26" y="15"/>
                  </a:lnTo>
                  <a:lnTo>
                    <a:pt x="26" y="16"/>
                  </a:lnTo>
                  <a:lnTo>
                    <a:pt x="10" y="17"/>
                  </a:lnTo>
                  <a:lnTo>
                    <a:pt x="0" y="13"/>
                  </a:lnTo>
                  <a:lnTo>
                    <a:pt x="0"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44"/>
            <p:cNvSpPr>
              <a:spLocks/>
            </p:cNvSpPr>
            <p:nvPr/>
          </p:nvSpPr>
          <p:spPr bwMode="auto">
            <a:xfrm>
              <a:off x="7567613" y="3227388"/>
              <a:ext cx="147638" cy="236538"/>
            </a:xfrm>
            <a:custGeom>
              <a:avLst/>
              <a:gdLst>
                <a:gd name="T0" fmla="*/ 93 w 93"/>
                <a:gd name="T1" fmla="*/ 13 h 149"/>
                <a:gd name="T2" fmla="*/ 92 w 93"/>
                <a:gd name="T3" fmla="*/ 18 h 149"/>
                <a:gd name="T4" fmla="*/ 89 w 93"/>
                <a:gd name="T5" fmla="*/ 25 h 149"/>
                <a:gd name="T6" fmla="*/ 87 w 93"/>
                <a:gd name="T7" fmla="*/ 33 h 149"/>
                <a:gd name="T8" fmla="*/ 87 w 93"/>
                <a:gd name="T9" fmla="*/ 40 h 149"/>
                <a:gd name="T10" fmla="*/ 85 w 93"/>
                <a:gd name="T11" fmla="*/ 47 h 149"/>
                <a:gd name="T12" fmla="*/ 83 w 93"/>
                <a:gd name="T13" fmla="*/ 52 h 149"/>
                <a:gd name="T14" fmla="*/ 80 w 93"/>
                <a:gd name="T15" fmla="*/ 59 h 149"/>
                <a:gd name="T16" fmla="*/ 78 w 93"/>
                <a:gd name="T17" fmla="*/ 66 h 149"/>
                <a:gd name="T18" fmla="*/ 76 w 93"/>
                <a:gd name="T19" fmla="*/ 72 h 149"/>
                <a:gd name="T20" fmla="*/ 74 w 93"/>
                <a:gd name="T21" fmla="*/ 79 h 149"/>
                <a:gd name="T22" fmla="*/ 70 w 93"/>
                <a:gd name="T23" fmla="*/ 85 h 149"/>
                <a:gd name="T24" fmla="*/ 67 w 93"/>
                <a:gd name="T25" fmla="*/ 91 h 149"/>
                <a:gd name="T26" fmla="*/ 63 w 93"/>
                <a:gd name="T27" fmla="*/ 99 h 149"/>
                <a:gd name="T28" fmla="*/ 54 w 93"/>
                <a:gd name="T29" fmla="*/ 109 h 149"/>
                <a:gd name="T30" fmla="*/ 46 w 93"/>
                <a:gd name="T31" fmla="*/ 117 h 149"/>
                <a:gd name="T32" fmla="*/ 38 w 93"/>
                <a:gd name="T33" fmla="*/ 125 h 149"/>
                <a:gd name="T34" fmla="*/ 30 w 93"/>
                <a:gd name="T35" fmla="*/ 131 h 149"/>
                <a:gd name="T36" fmla="*/ 21 w 93"/>
                <a:gd name="T37" fmla="*/ 137 h 149"/>
                <a:gd name="T38" fmla="*/ 13 w 93"/>
                <a:gd name="T39" fmla="*/ 142 h 149"/>
                <a:gd name="T40" fmla="*/ 4 w 93"/>
                <a:gd name="T41" fmla="*/ 147 h 149"/>
                <a:gd name="T42" fmla="*/ 1 w 93"/>
                <a:gd name="T43" fmla="*/ 148 h 149"/>
                <a:gd name="T44" fmla="*/ 9 w 93"/>
                <a:gd name="T45" fmla="*/ 143 h 149"/>
                <a:gd name="T46" fmla="*/ 17 w 93"/>
                <a:gd name="T47" fmla="*/ 138 h 149"/>
                <a:gd name="T48" fmla="*/ 25 w 93"/>
                <a:gd name="T49" fmla="*/ 130 h 149"/>
                <a:gd name="T50" fmla="*/ 34 w 93"/>
                <a:gd name="T51" fmla="*/ 121 h 149"/>
                <a:gd name="T52" fmla="*/ 42 w 93"/>
                <a:gd name="T53" fmla="*/ 114 h 149"/>
                <a:gd name="T54" fmla="*/ 47 w 93"/>
                <a:gd name="T55" fmla="*/ 107 h 149"/>
                <a:gd name="T56" fmla="*/ 53 w 93"/>
                <a:gd name="T57" fmla="*/ 101 h 149"/>
                <a:gd name="T58" fmla="*/ 56 w 93"/>
                <a:gd name="T59" fmla="*/ 95 h 149"/>
                <a:gd name="T60" fmla="*/ 60 w 93"/>
                <a:gd name="T61" fmla="*/ 87 h 149"/>
                <a:gd name="T62" fmla="*/ 64 w 93"/>
                <a:gd name="T63" fmla="*/ 79 h 149"/>
                <a:gd name="T64" fmla="*/ 67 w 93"/>
                <a:gd name="T65" fmla="*/ 71 h 149"/>
                <a:gd name="T66" fmla="*/ 70 w 93"/>
                <a:gd name="T67" fmla="*/ 63 h 149"/>
                <a:gd name="T68" fmla="*/ 73 w 93"/>
                <a:gd name="T69" fmla="*/ 56 h 149"/>
                <a:gd name="T70" fmla="*/ 75 w 93"/>
                <a:gd name="T71" fmla="*/ 48 h 149"/>
                <a:gd name="T72" fmla="*/ 77 w 93"/>
                <a:gd name="T73" fmla="*/ 40 h 149"/>
                <a:gd name="T74" fmla="*/ 79 w 93"/>
                <a:gd name="T75" fmla="*/ 33 h 149"/>
                <a:gd name="T76" fmla="*/ 82 w 93"/>
                <a:gd name="T77" fmla="*/ 27 h 149"/>
                <a:gd name="T78" fmla="*/ 83 w 93"/>
                <a:gd name="T79" fmla="*/ 20 h 149"/>
                <a:gd name="T80" fmla="*/ 85 w 93"/>
                <a:gd name="T81" fmla="*/ 12 h 149"/>
                <a:gd name="T82" fmla="*/ 86 w 93"/>
                <a:gd name="T83" fmla="*/ 4 h 149"/>
                <a:gd name="T84" fmla="*/ 87 w 93"/>
                <a:gd name="T85" fmla="*/ 0 h 149"/>
                <a:gd name="T86" fmla="*/ 93 w 93"/>
                <a:gd name="T87" fmla="*/ 13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3" h="149">
                  <a:moveTo>
                    <a:pt x="93" y="13"/>
                  </a:moveTo>
                  <a:lnTo>
                    <a:pt x="93" y="13"/>
                  </a:lnTo>
                  <a:lnTo>
                    <a:pt x="92" y="15"/>
                  </a:lnTo>
                  <a:lnTo>
                    <a:pt x="92" y="18"/>
                  </a:lnTo>
                  <a:lnTo>
                    <a:pt x="90" y="22"/>
                  </a:lnTo>
                  <a:lnTo>
                    <a:pt x="89" y="25"/>
                  </a:lnTo>
                  <a:lnTo>
                    <a:pt x="88" y="31"/>
                  </a:lnTo>
                  <a:lnTo>
                    <a:pt x="87" y="33"/>
                  </a:lnTo>
                  <a:lnTo>
                    <a:pt x="87" y="37"/>
                  </a:lnTo>
                  <a:lnTo>
                    <a:pt x="87" y="40"/>
                  </a:lnTo>
                  <a:lnTo>
                    <a:pt x="86" y="43"/>
                  </a:lnTo>
                  <a:lnTo>
                    <a:pt x="85" y="47"/>
                  </a:lnTo>
                  <a:lnTo>
                    <a:pt x="84" y="49"/>
                  </a:lnTo>
                  <a:lnTo>
                    <a:pt x="83" y="52"/>
                  </a:lnTo>
                  <a:lnTo>
                    <a:pt x="82" y="56"/>
                  </a:lnTo>
                  <a:lnTo>
                    <a:pt x="80" y="59"/>
                  </a:lnTo>
                  <a:lnTo>
                    <a:pt x="79" y="62"/>
                  </a:lnTo>
                  <a:lnTo>
                    <a:pt x="78" y="66"/>
                  </a:lnTo>
                  <a:lnTo>
                    <a:pt x="77" y="70"/>
                  </a:lnTo>
                  <a:lnTo>
                    <a:pt x="76" y="72"/>
                  </a:lnTo>
                  <a:lnTo>
                    <a:pt x="75" y="76"/>
                  </a:lnTo>
                  <a:lnTo>
                    <a:pt x="74" y="79"/>
                  </a:lnTo>
                  <a:lnTo>
                    <a:pt x="73" y="82"/>
                  </a:lnTo>
                  <a:lnTo>
                    <a:pt x="70" y="85"/>
                  </a:lnTo>
                  <a:lnTo>
                    <a:pt x="69" y="88"/>
                  </a:lnTo>
                  <a:lnTo>
                    <a:pt x="67" y="91"/>
                  </a:lnTo>
                  <a:lnTo>
                    <a:pt x="66" y="94"/>
                  </a:lnTo>
                  <a:lnTo>
                    <a:pt x="63" y="99"/>
                  </a:lnTo>
                  <a:lnTo>
                    <a:pt x="58" y="105"/>
                  </a:lnTo>
                  <a:lnTo>
                    <a:pt x="54" y="109"/>
                  </a:lnTo>
                  <a:lnTo>
                    <a:pt x="50" y="114"/>
                  </a:lnTo>
                  <a:lnTo>
                    <a:pt x="46" y="117"/>
                  </a:lnTo>
                  <a:lnTo>
                    <a:pt x="42" y="121"/>
                  </a:lnTo>
                  <a:lnTo>
                    <a:pt x="38" y="125"/>
                  </a:lnTo>
                  <a:lnTo>
                    <a:pt x="35" y="128"/>
                  </a:lnTo>
                  <a:lnTo>
                    <a:pt x="30" y="131"/>
                  </a:lnTo>
                  <a:lnTo>
                    <a:pt x="26" y="135"/>
                  </a:lnTo>
                  <a:lnTo>
                    <a:pt x="21" y="137"/>
                  </a:lnTo>
                  <a:lnTo>
                    <a:pt x="18" y="139"/>
                  </a:lnTo>
                  <a:lnTo>
                    <a:pt x="13" y="142"/>
                  </a:lnTo>
                  <a:lnTo>
                    <a:pt x="9" y="145"/>
                  </a:lnTo>
                  <a:lnTo>
                    <a:pt x="4" y="147"/>
                  </a:lnTo>
                  <a:lnTo>
                    <a:pt x="0" y="149"/>
                  </a:lnTo>
                  <a:lnTo>
                    <a:pt x="1" y="148"/>
                  </a:lnTo>
                  <a:lnTo>
                    <a:pt x="7" y="146"/>
                  </a:lnTo>
                  <a:lnTo>
                    <a:pt x="9" y="143"/>
                  </a:lnTo>
                  <a:lnTo>
                    <a:pt x="12" y="140"/>
                  </a:lnTo>
                  <a:lnTo>
                    <a:pt x="17" y="138"/>
                  </a:lnTo>
                  <a:lnTo>
                    <a:pt x="20" y="135"/>
                  </a:lnTo>
                  <a:lnTo>
                    <a:pt x="25" y="130"/>
                  </a:lnTo>
                  <a:lnTo>
                    <a:pt x="29" y="126"/>
                  </a:lnTo>
                  <a:lnTo>
                    <a:pt x="34" y="121"/>
                  </a:lnTo>
                  <a:lnTo>
                    <a:pt x="40" y="117"/>
                  </a:lnTo>
                  <a:lnTo>
                    <a:pt x="42" y="114"/>
                  </a:lnTo>
                  <a:lnTo>
                    <a:pt x="45" y="110"/>
                  </a:lnTo>
                  <a:lnTo>
                    <a:pt x="47" y="107"/>
                  </a:lnTo>
                  <a:lnTo>
                    <a:pt x="50" y="105"/>
                  </a:lnTo>
                  <a:lnTo>
                    <a:pt x="53" y="101"/>
                  </a:lnTo>
                  <a:lnTo>
                    <a:pt x="54" y="98"/>
                  </a:lnTo>
                  <a:lnTo>
                    <a:pt x="56" y="95"/>
                  </a:lnTo>
                  <a:lnTo>
                    <a:pt x="59" y="91"/>
                  </a:lnTo>
                  <a:lnTo>
                    <a:pt x="60" y="87"/>
                  </a:lnTo>
                  <a:lnTo>
                    <a:pt x="63" y="83"/>
                  </a:lnTo>
                  <a:lnTo>
                    <a:pt x="64" y="79"/>
                  </a:lnTo>
                  <a:lnTo>
                    <a:pt x="65" y="76"/>
                  </a:lnTo>
                  <a:lnTo>
                    <a:pt x="67" y="71"/>
                  </a:lnTo>
                  <a:lnTo>
                    <a:pt x="68" y="68"/>
                  </a:lnTo>
                  <a:lnTo>
                    <a:pt x="70" y="63"/>
                  </a:lnTo>
                  <a:lnTo>
                    <a:pt x="72" y="60"/>
                  </a:lnTo>
                  <a:lnTo>
                    <a:pt x="73" y="56"/>
                  </a:lnTo>
                  <a:lnTo>
                    <a:pt x="74" y="51"/>
                  </a:lnTo>
                  <a:lnTo>
                    <a:pt x="75" y="48"/>
                  </a:lnTo>
                  <a:lnTo>
                    <a:pt x="76" y="44"/>
                  </a:lnTo>
                  <a:lnTo>
                    <a:pt x="77" y="40"/>
                  </a:lnTo>
                  <a:lnTo>
                    <a:pt x="78" y="37"/>
                  </a:lnTo>
                  <a:lnTo>
                    <a:pt x="79" y="33"/>
                  </a:lnTo>
                  <a:lnTo>
                    <a:pt x="80" y="30"/>
                  </a:lnTo>
                  <a:lnTo>
                    <a:pt x="82" y="27"/>
                  </a:lnTo>
                  <a:lnTo>
                    <a:pt x="82" y="23"/>
                  </a:lnTo>
                  <a:lnTo>
                    <a:pt x="83" y="20"/>
                  </a:lnTo>
                  <a:lnTo>
                    <a:pt x="84" y="18"/>
                  </a:lnTo>
                  <a:lnTo>
                    <a:pt x="85" y="12"/>
                  </a:lnTo>
                  <a:lnTo>
                    <a:pt x="86" y="8"/>
                  </a:lnTo>
                  <a:lnTo>
                    <a:pt x="86" y="4"/>
                  </a:lnTo>
                  <a:lnTo>
                    <a:pt x="87" y="2"/>
                  </a:lnTo>
                  <a:lnTo>
                    <a:pt x="87" y="0"/>
                  </a:lnTo>
                  <a:lnTo>
                    <a:pt x="87" y="0"/>
                  </a:lnTo>
                  <a:lnTo>
                    <a:pt x="93" y="13"/>
                  </a:lnTo>
                  <a:lnTo>
                    <a:pt x="93" y="13"/>
                  </a:lnTo>
                  <a:close/>
                </a:path>
              </a:pathLst>
            </a:custGeom>
            <a:solidFill>
              <a:srgbClr val="9EA8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5"/>
            <p:cNvSpPr>
              <a:spLocks/>
            </p:cNvSpPr>
            <p:nvPr/>
          </p:nvSpPr>
          <p:spPr bwMode="auto">
            <a:xfrm>
              <a:off x="7583488" y="2978150"/>
              <a:ext cx="220663" cy="46038"/>
            </a:xfrm>
            <a:custGeom>
              <a:avLst/>
              <a:gdLst>
                <a:gd name="T0" fmla="*/ 137 w 139"/>
                <a:gd name="T1" fmla="*/ 9 h 29"/>
                <a:gd name="T2" fmla="*/ 133 w 139"/>
                <a:gd name="T3" fmla="*/ 8 h 29"/>
                <a:gd name="T4" fmla="*/ 127 w 139"/>
                <a:gd name="T5" fmla="*/ 6 h 29"/>
                <a:gd name="T6" fmla="*/ 118 w 139"/>
                <a:gd name="T7" fmla="*/ 4 h 29"/>
                <a:gd name="T8" fmla="*/ 111 w 139"/>
                <a:gd name="T9" fmla="*/ 3 h 29"/>
                <a:gd name="T10" fmla="*/ 104 w 139"/>
                <a:gd name="T11" fmla="*/ 2 h 29"/>
                <a:gd name="T12" fmla="*/ 98 w 139"/>
                <a:gd name="T13" fmla="*/ 2 h 29"/>
                <a:gd name="T14" fmla="*/ 92 w 139"/>
                <a:gd name="T15" fmla="*/ 0 h 29"/>
                <a:gd name="T16" fmla="*/ 86 w 139"/>
                <a:gd name="T17" fmla="*/ 0 h 29"/>
                <a:gd name="T18" fmla="*/ 79 w 139"/>
                <a:gd name="T19" fmla="*/ 0 h 29"/>
                <a:gd name="T20" fmla="*/ 74 w 139"/>
                <a:gd name="T21" fmla="*/ 0 h 29"/>
                <a:gd name="T22" fmla="*/ 67 w 139"/>
                <a:gd name="T23" fmla="*/ 2 h 29"/>
                <a:gd name="T24" fmla="*/ 62 w 139"/>
                <a:gd name="T25" fmla="*/ 3 h 29"/>
                <a:gd name="T26" fmla="*/ 56 w 139"/>
                <a:gd name="T27" fmla="*/ 4 h 29"/>
                <a:gd name="T28" fmla="*/ 49 w 139"/>
                <a:gd name="T29" fmla="*/ 6 h 29"/>
                <a:gd name="T30" fmla="*/ 41 w 139"/>
                <a:gd name="T31" fmla="*/ 8 h 29"/>
                <a:gd name="T32" fmla="*/ 35 w 139"/>
                <a:gd name="T33" fmla="*/ 11 h 29"/>
                <a:gd name="T34" fmla="*/ 28 w 139"/>
                <a:gd name="T35" fmla="*/ 13 h 29"/>
                <a:gd name="T36" fmla="*/ 21 w 139"/>
                <a:gd name="T37" fmla="*/ 16 h 29"/>
                <a:gd name="T38" fmla="*/ 13 w 139"/>
                <a:gd name="T39" fmla="*/ 21 h 29"/>
                <a:gd name="T40" fmla="*/ 6 w 139"/>
                <a:gd name="T41" fmla="*/ 26 h 29"/>
                <a:gd name="T42" fmla="*/ 13 w 139"/>
                <a:gd name="T43" fmla="*/ 24 h 29"/>
                <a:gd name="T44" fmla="*/ 26 w 139"/>
                <a:gd name="T45" fmla="*/ 19 h 29"/>
                <a:gd name="T46" fmla="*/ 32 w 139"/>
                <a:gd name="T47" fmla="*/ 17 h 29"/>
                <a:gd name="T48" fmla="*/ 38 w 139"/>
                <a:gd name="T49" fmla="*/ 15 h 29"/>
                <a:gd name="T50" fmla="*/ 44 w 139"/>
                <a:gd name="T51" fmla="*/ 13 h 29"/>
                <a:gd name="T52" fmla="*/ 50 w 139"/>
                <a:gd name="T53" fmla="*/ 12 h 29"/>
                <a:gd name="T54" fmla="*/ 57 w 139"/>
                <a:gd name="T55" fmla="*/ 11 h 29"/>
                <a:gd name="T56" fmla="*/ 64 w 139"/>
                <a:gd name="T57" fmla="*/ 9 h 29"/>
                <a:gd name="T58" fmla="*/ 69 w 139"/>
                <a:gd name="T59" fmla="*/ 8 h 29"/>
                <a:gd name="T60" fmla="*/ 78 w 139"/>
                <a:gd name="T61" fmla="*/ 8 h 29"/>
                <a:gd name="T62" fmla="*/ 86 w 139"/>
                <a:gd name="T63" fmla="*/ 8 h 29"/>
                <a:gd name="T64" fmla="*/ 93 w 139"/>
                <a:gd name="T65" fmla="*/ 8 h 29"/>
                <a:gd name="T66" fmla="*/ 101 w 139"/>
                <a:gd name="T67" fmla="*/ 9 h 29"/>
                <a:gd name="T68" fmla="*/ 111 w 139"/>
                <a:gd name="T69" fmla="*/ 12 h 29"/>
                <a:gd name="T70" fmla="*/ 121 w 139"/>
                <a:gd name="T71" fmla="*/ 13 h 29"/>
                <a:gd name="T72" fmla="*/ 127 w 139"/>
                <a:gd name="T73" fmla="*/ 14 h 29"/>
                <a:gd name="T74" fmla="*/ 137 w 139"/>
                <a:gd name="T75" fmla="*/ 17 h 29"/>
                <a:gd name="T76" fmla="*/ 139 w 139"/>
                <a:gd name="T77" fmla="*/ 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9" h="29">
                  <a:moveTo>
                    <a:pt x="139" y="9"/>
                  </a:moveTo>
                  <a:lnTo>
                    <a:pt x="137" y="9"/>
                  </a:lnTo>
                  <a:lnTo>
                    <a:pt x="136" y="8"/>
                  </a:lnTo>
                  <a:lnTo>
                    <a:pt x="133" y="8"/>
                  </a:lnTo>
                  <a:lnTo>
                    <a:pt x="131" y="7"/>
                  </a:lnTo>
                  <a:lnTo>
                    <a:pt x="127" y="6"/>
                  </a:lnTo>
                  <a:lnTo>
                    <a:pt x="123" y="5"/>
                  </a:lnTo>
                  <a:lnTo>
                    <a:pt x="118" y="4"/>
                  </a:lnTo>
                  <a:lnTo>
                    <a:pt x="113" y="4"/>
                  </a:lnTo>
                  <a:lnTo>
                    <a:pt x="111" y="3"/>
                  </a:lnTo>
                  <a:lnTo>
                    <a:pt x="107" y="3"/>
                  </a:lnTo>
                  <a:lnTo>
                    <a:pt x="104" y="2"/>
                  </a:lnTo>
                  <a:lnTo>
                    <a:pt x="102" y="2"/>
                  </a:lnTo>
                  <a:lnTo>
                    <a:pt x="98" y="2"/>
                  </a:lnTo>
                  <a:lnTo>
                    <a:pt x="95" y="0"/>
                  </a:lnTo>
                  <a:lnTo>
                    <a:pt x="92" y="0"/>
                  </a:lnTo>
                  <a:lnTo>
                    <a:pt x="89" y="0"/>
                  </a:lnTo>
                  <a:lnTo>
                    <a:pt x="86" y="0"/>
                  </a:lnTo>
                  <a:lnTo>
                    <a:pt x="83" y="0"/>
                  </a:lnTo>
                  <a:lnTo>
                    <a:pt x="79" y="0"/>
                  </a:lnTo>
                  <a:lnTo>
                    <a:pt x="77" y="0"/>
                  </a:lnTo>
                  <a:lnTo>
                    <a:pt x="74" y="0"/>
                  </a:lnTo>
                  <a:lnTo>
                    <a:pt x="70" y="2"/>
                  </a:lnTo>
                  <a:lnTo>
                    <a:pt x="67" y="2"/>
                  </a:lnTo>
                  <a:lnTo>
                    <a:pt x="65" y="3"/>
                  </a:lnTo>
                  <a:lnTo>
                    <a:pt x="62" y="3"/>
                  </a:lnTo>
                  <a:lnTo>
                    <a:pt x="58" y="4"/>
                  </a:lnTo>
                  <a:lnTo>
                    <a:pt x="56" y="4"/>
                  </a:lnTo>
                  <a:lnTo>
                    <a:pt x="54" y="5"/>
                  </a:lnTo>
                  <a:lnTo>
                    <a:pt x="49" y="6"/>
                  </a:lnTo>
                  <a:lnTo>
                    <a:pt x="45" y="7"/>
                  </a:lnTo>
                  <a:lnTo>
                    <a:pt x="41" y="8"/>
                  </a:lnTo>
                  <a:lnTo>
                    <a:pt x="38" y="9"/>
                  </a:lnTo>
                  <a:lnTo>
                    <a:pt x="35" y="11"/>
                  </a:lnTo>
                  <a:lnTo>
                    <a:pt x="32" y="12"/>
                  </a:lnTo>
                  <a:lnTo>
                    <a:pt x="28" y="13"/>
                  </a:lnTo>
                  <a:lnTo>
                    <a:pt x="25" y="15"/>
                  </a:lnTo>
                  <a:lnTo>
                    <a:pt x="21" y="16"/>
                  </a:lnTo>
                  <a:lnTo>
                    <a:pt x="18" y="18"/>
                  </a:lnTo>
                  <a:lnTo>
                    <a:pt x="13" y="21"/>
                  </a:lnTo>
                  <a:lnTo>
                    <a:pt x="10" y="23"/>
                  </a:lnTo>
                  <a:lnTo>
                    <a:pt x="6" y="26"/>
                  </a:lnTo>
                  <a:lnTo>
                    <a:pt x="0" y="29"/>
                  </a:lnTo>
                  <a:lnTo>
                    <a:pt x="13" y="24"/>
                  </a:lnTo>
                  <a:lnTo>
                    <a:pt x="18" y="23"/>
                  </a:lnTo>
                  <a:lnTo>
                    <a:pt x="26" y="19"/>
                  </a:lnTo>
                  <a:lnTo>
                    <a:pt x="29" y="18"/>
                  </a:lnTo>
                  <a:lnTo>
                    <a:pt x="32" y="17"/>
                  </a:lnTo>
                  <a:lnTo>
                    <a:pt x="35" y="16"/>
                  </a:lnTo>
                  <a:lnTo>
                    <a:pt x="38" y="15"/>
                  </a:lnTo>
                  <a:lnTo>
                    <a:pt x="41" y="14"/>
                  </a:lnTo>
                  <a:lnTo>
                    <a:pt x="44" y="13"/>
                  </a:lnTo>
                  <a:lnTo>
                    <a:pt x="47" y="13"/>
                  </a:lnTo>
                  <a:lnTo>
                    <a:pt x="50" y="12"/>
                  </a:lnTo>
                  <a:lnTo>
                    <a:pt x="54" y="12"/>
                  </a:lnTo>
                  <a:lnTo>
                    <a:pt x="57" y="11"/>
                  </a:lnTo>
                  <a:lnTo>
                    <a:pt x="60" y="9"/>
                  </a:lnTo>
                  <a:lnTo>
                    <a:pt x="64" y="9"/>
                  </a:lnTo>
                  <a:lnTo>
                    <a:pt x="66" y="8"/>
                  </a:lnTo>
                  <a:lnTo>
                    <a:pt x="69" y="8"/>
                  </a:lnTo>
                  <a:lnTo>
                    <a:pt x="73" y="8"/>
                  </a:lnTo>
                  <a:lnTo>
                    <a:pt x="78" y="8"/>
                  </a:lnTo>
                  <a:lnTo>
                    <a:pt x="84" y="8"/>
                  </a:lnTo>
                  <a:lnTo>
                    <a:pt x="86" y="8"/>
                  </a:lnTo>
                  <a:lnTo>
                    <a:pt x="89" y="8"/>
                  </a:lnTo>
                  <a:lnTo>
                    <a:pt x="93" y="8"/>
                  </a:lnTo>
                  <a:lnTo>
                    <a:pt x="96" y="9"/>
                  </a:lnTo>
                  <a:lnTo>
                    <a:pt x="101" y="9"/>
                  </a:lnTo>
                  <a:lnTo>
                    <a:pt x="106" y="11"/>
                  </a:lnTo>
                  <a:lnTo>
                    <a:pt x="111" y="12"/>
                  </a:lnTo>
                  <a:lnTo>
                    <a:pt x="116" y="12"/>
                  </a:lnTo>
                  <a:lnTo>
                    <a:pt x="121" y="13"/>
                  </a:lnTo>
                  <a:lnTo>
                    <a:pt x="124" y="14"/>
                  </a:lnTo>
                  <a:lnTo>
                    <a:pt x="127" y="14"/>
                  </a:lnTo>
                  <a:lnTo>
                    <a:pt x="132" y="15"/>
                  </a:lnTo>
                  <a:lnTo>
                    <a:pt x="137" y="17"/>
                  </a:lnTo>
                  <a:lnTo>
                    <a:pt x="139" y="9"/>
                  </a:lnTo>
                  <a:lnTo>
                    <a:pt x="139" y="9"/>
                  </a:lnTo>
                  <a:close/>
                </a:path>
              </a:pathLst>
            </a:custGeom>
            <a:solidFill>
              <a:srgbClr val="9EA8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6"/>
            <p:cNvSpPr>
              <a:spLocks/>
            </p:cNvSpPr>
            <p:nvPr/>
          </p:nvSpPr>
          <p:spPr bwMode="auto">
            <a:xfrm>
              <a:off x="6359525" y="2859088"/>
              <a:ext cx="269875" cy="269875"/>
            </a:xfrm>
            <a:custGeom>
              <a:avLst/>
              <a:gdLst>
                <a:gd name="T0" fmla="*/ 93 w 170"/>
                <a:gd name="T1" fmla="*/ 169 h 170"/>
                <a:gd name="T2" fmla="*/ 105 w 170"/>
                <a:gd name="T3" fmla="*/ 167 h 170"/>
                <a:gd name="T4" fmla="*/ 118 w 170"/>
                <a:gd name="T5" fmla="*/ 164 h 170"/>
                <a:gd name="T6" fmla="*/ 129 w 170"/>
                <a:gd name="T7" fmla="*/ 157 h 170"/>
                <a:gd name="T8" fmla="*/ 139 w 170"/>
                <a:gd name="T9" fmla="*/ 150 h 170"/>
                <a:gd name="T10" fmla="*/ 148 w 170"/>
                <a:gd name="T11" fmla="*/ 141 h 170"/>
                <a:gd name="T12" fmla="*/ 156 w 170"/>
                <a:gd name="T13" fmla="*/ 132 h 170"/>
                <a:gd name="T14" fmla="*/ 161 w 170"/>
                <a:gd name="T15" fmla="*/ 121 h 170"/>
                <a:gd name="T16" fmla="*/ 167 w 170"/>
                <a:gd name="T17" fmla="*/ 109 h 170"/>
                <a:gd name="T18" fmla="*/ 169 w 170"/>
                <a:gd name="T19" fmla="*/ 97 h 170"/>
                <a:gd name="T20" fmla="*/ 170 w 170"/>
                <a:gd name="T21" fmla="*/ 84 h 170"/>
                <a:gd name="T22" fmla="*/ 169 w 170"/>
                <a:gd name="T23" fmla="*/ 71 h 170"/>
                <a:gd name="T24" fmla="*/ 167 w 170"/>
                <a:gd name="T25" fmla="*/ 59 h 170"/>
                <a:gd name="T26" fmla="*/ 161 w 170"/>
                <a:gd name="T27" fmla="*/ 46 h 170"/>
                <a:gd name="T28" fmla="*/ 156 w 170"/>
                <a:gd name="T29" fmla="*/ 36 h 170"/>
                <a:gd name="T30" fmla="*/ 148 w 170"/>
                <a:gd name="T31" fmla="*/ 27 h 170"/>
                <a:gd name="T32" fmla="*/ 139 w 170"/>
                <a:gd name="T33" fmla="*/ 19 h 170"/>
                <a:gd name="T34" fmla="*/ 129 w 170"/>
                <a:gd name="T35" fmla="*/ 11 h 170"/>
                <a:gd name="T36" fmla="*/ 118 w 170"/>
                <a:gd name="T37" fmla="*/ 6 h 170"/>
                <a:gd name="T38" fmla="*/ 105 w 170"/>
                <a:gd name="T39" fmla="*/ 2 h 170"/>
                <a:gd name="T40" fmla="*/ 93 w 170"/>
                <a:gd name="T41" fmla="*/ 0 h 170"/>
                <a:gd name="T42" fmla="*/ 80 w 170"/>
                <a:gd name="T43" fmla="*/ 0 h 170"/>
                <a:gd name="T44" fmla="*/ 66 w 170"/>
                <a:gd name="T45" fmla="*/ 2 h 170"/>
                <a:gd name="T46" fmla="*/ 55 w 170"/>
                <a:gd name="T47" fmla="*/ 5 h 170"/>
                <a:gd name="T48" fmla="*/ 43 w 170"/>
                <a:gd name="T49" fmla="*/ 10 h 170"/>
                <a:gd name="T50" fmla="*/ 33 w 170"/>
                <a:gd name="T51" fmla="*/ 16 h 170"/>
                <a:gd name="T52" fmla="*/ 24 w 170"/>
                <a:gd name="T53" fmla="*/ 24 h 170"/>
                <a:gd name="T54" fmla="*/ 16 w 170"/>
                <a:gd name="T55" fmla="*/ 33 h 170"/>
                <a:gd name="T56" fmla="*/ 9 w 170"/>
                <a:gd name="T57" fmla="*/ 43 h 170"/>
                <a:gd name="T58" fmla="*/ 5 w 170"/>
                <a:gd name="T59" fmla="*/ 54 h 170"/>
                <a:gd name="T60" fmla="*/ 2 w 170"/>
                <a:gd name="T61" fmla="*/ 67 h 170"/>
                <a:gd name="T62" fmla="*/ 0 w 170"/>
                <a:gd name="T63" fmla="*/ 80 h 170"/>
                <a:gd name="T64" fmla="*/ 0 w 170"/>
                <a:gd name="T65" fmla="*/ 93 h 170"/>
                <a:gd name="T66" fmla="*/ 2 w 170"/>
                <a:gd name="T67" fmla="*/ 106 h 170"/>
                <a:gd name="T68" fmla="*/ 6 w 170"/>
                <a:gd name="T69" fmla="*/ 118 h 170"/>
                <a:gd name="T70" fmla="*/ 12 w 170"/>
                <a:gd name="T71" fmla="*/ 128 h 170"/>
                <a:gd name="T72" fmla="*/ 18 w 170"/>
                <a:gd name="T73" fmla="*/ 138 h 170"/>
                <a:gd name="T74" fmla="*/ 27 w 170"/>
                <a:gd name="T75" fmla="*/ 147 h 170"/>
                <a:gd name="T76" fmla="*/ 36 w 170"/>
                <a:gd name="T77" fmla="*/ 155 h 170"/>
                <a:gd name="T78" fmla="*/ 46 w 170"/>
                <a:gd name="T79" fmla="*/ 161 h 170"/>
                <a:gd name="T80" fmla="*/ 59 w 170"/>
                <a:gd name="T81" fmla="*/ 166 h 170"/>
                <a:gd name="T82" fmla="*/ 71 w 170"/>
                <a:gd name="T83" fmla="*/ 169 h 170"/>
                <a:gd name="T84" fmla="*/ 84 w 170"/>
                <a:gd name="T85"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0" h="170">
                  <a:moveTo>
                    <a:pt x="84" y="170"/>
                  </a:moveTo>
                  <a:lnTo>
                    <a:pt x="89" y="170"/>
                  </a:lnTo>
                  <a:lnTo>
                    <a:pt x="93" y="169"/>
                  </a:lnTo>
                  <a:lnTo>
                    <a:pt x="98" y="169"/>
                  </a:lnTo>
                  <a:lnTo>
                    <a:pt x="101" y="168"/>
                  </a:lnTo>
                  <a:lnTo>
                    <a:pt x="105" y="167"/>
                  </a:lnTo>
                  <a:lnTo>
                    <a:pt x="110" y="166"/>
                  </a:lnTo>
                  <a:lnTo>
                    <a:pt x="113" y="165"/>
                  </a:lnTo>
                  <a:lnTo>
                    <a:pt x="118" y="164"/>
                  </a:lnTo>
                  <a:lnTo>
                    <a:pt x="122" y="161"/>
                  </a:lnTo>
                  <a:lnTo>
                    <a:pt x="126" y="159"/>
                  </a:lnTo>
                  <a:lnTo>
                    <a:pt x="129" y="157"/>
                  </a:lnTo>
                  <a:lnTo>
                    <a:pt x="132" y="155"/>
                  </a:lnTo>
                  <a:lnTo>
                    <a:pt x="136" y="152"/>
                  </a:lnTo>
                  <a:lnTo>
                    <a:pt x="139" y="150"/>
                  </a:lnTo>
                  <a:lnTo>
                    <a:pt x="142" y="147"/>
                  </a:lnTo>
                  <a:lnTo>
                    <a:pt x="146" y="145"/>
                  </a:lnTo>
                  <a:lnTo>
                    <a:pt x="148" y="141"/>
                  </a:lnTo>
                  <a:lnTo>
                    <a:pt x="150" y="138"/>
                  </a:lnTo>
                  <a:lnTo>
                    <a:pt x="153" y="135"/>
                  </a:lnTo>
                  <a:lnTo>
                    <a:pt x="156" y="132"/>
                  </a:lnTo>
                  <a:lnTo>
                    <a:pt x="158" y="128"/>
                  </a:lnTo>
                  <a:lnTo>
                    <a:pt x="160" y="125"/>
                  </a:lnTo>
                  <a:lnTo>
                    <a:pt x="161" y="121"/>
                  </a:lnTo>
                  <a:lnTo>
                    <a:pt x="164" y="118"/>
                  </a:lnTo>
                  <a:lnTo>
                    <a:pt x="165" y="113"/>
                  </a:lnTo>
                  <a:lnTo>
                    <a:pt x="167" y="109"/>
                  </a:lnTo>
                  <a:lnTo>
                    <a:pt x="168" y="106"/>
                  </a:lnTo>
                  <a:lnTo>
                    <a:pt x="168" y="101"/>
                  </a:lnTo>
                  <a:lnTo>
                    <a:pt x="169" y="97"/>
                  </a:lnTo>
                  <a:lnTo>
                    <a:pt x="169" y="93"/>
                  </a:lnTo>
                  <a:lnTo>
                    <a:pt x="170" y="88"/>
                  </a:lnTo>
                  <a:lnTo>
                    <a:pt x="170" y="84"/>
                  </a:lnTo>
                  <a:lnTo>
                    <a:pt x="170" y="80"/>
                  </a:lnTo>
                  <a:lnTo>
                    <a:pt x="169" y="75"/>
                  </a:lnTo>
                  <a:lnTo>
                    <a:pt x="169" y="71"/>
                  </a:lnTo>
                  <a:lnTo>
                    <a:pt x="168" y="67"/>
                  </a:lnTo>
                  <a:lnTo>
                    <a:pt x="168" y="62"/>
                  </a:lnTo>
                  <a:lnTo>
                    <a:pt x="167" y="59"/>
                  </a:lnTo>
                  <a:lnTo>
                    <a:pt x="165" y="54"/>
                  </a:lnTo>
                  <a:lnTo>
                    <a:pt x="164" y="51"/>
                  </a:lnTo>
                  <a:lnTo>
                    <a:pt x="161" y="46"/>
                  </a:lnTo>
                  <a:lnTo>
                    <a:pt x="160" y="43"/>
                  </a:lnTo>
                  <a:lnTo>
                    <a:pt x="158" y="40"/>
                  </a:lnTo>
                  <a:lnTo>
                    <a:pt x="156" y="36"/>
                  </a:lnTo>
                  <a:lnTo>
                    <a:pt x="153" y="33"/>
                  </a:lnTo>
                  <a:lnTo>
                    <a:pt x="150" y="30"/>
                  </a:lnTo>
                  <a:lnTo>
                    <a:pt x="148" y="27"/>
                  </a:lnTo>
                  <a:lnTo>
                    <a:pt x="146" y="24"/>
                  </a:lnTo>
                  <a:lnTo>
                    <a:pt x="142" y="21"/>
                  </a:lnTo>
                  <a:lnTo>
                    <a:pt x="139" y="19"/>
                  </a:lnTo>
                  <a:lnTo>
                    <a:pt x="136" y="16"/>
                  </a:lnTo>
                  <a:lnTo>
                    <a:pt x="132" y="14"/>
                  </a:lnTo>
                  <a:lnTo>
                    <a:pt x="129" y="11"/>
                  </a:lnTo>
                  <a:lnTo>
                    <a:pt x="126" y="10"/>
                  </a:lnTo>
                  <a:lnTo>
                    <a:pt x="122" y="7"/>
                  </a:lnTo>
                  <a:lnTo>
                    <a:pt x="118" y="6"/>
                  </a:lnTo>
                  <a:lnTo>
                    <a:pt x="113" y="5"/>
                  </a:lnTo>
                  <a:lnTo>
                    <a:pt x="110" y="3"/>
                  </a:lnTo>
                  <a:lnTo>
                    <a:pt x="105" y="2"/>
                  </a:lnTo>
                  <a:lnTo>
                    <a:pt x="101" y="2"/>
                  </a:lnTo>
                  <a:lnTo>
                    <a:pt x="98" y="1"/>
                  </a:lnTo>
                  <a:lnTo>
                    <a:pt x="93" y="0"/>
                  </a:lnTo>
                  <a:lnTo>
                    <a:pt x="89" y="0"/>
                  </a:lnTo>
                  <a:lnTo>
                    <a:pt x="84" y="0"/>
                  </a:lnTo>
                  <a:lnTo>
                    <a:pt x="80" y="0"/>
                  </a:lnTo>
                  <a:lnTo>
                    <a:pt x="75" y="0"/>
                  </a:lnTo>
                  <a:lnTo>
                    <a:pt x="71" y="1"/>
                  </a:lnTo>
                  <a:lnTo>
                    <a:pt x="66" y="2"/>
                  </a:lnTo>
                  <a:lnTo>
                    <a:pt x="63" y="2"/>
                  </a:lnTo>
                  <a:lnTo>
                    <a:pt x="59" y="3"/>
                  </a:lnTo>
                  <a:lnTo>
                    <a:pt x="55" y="5"/>
                  </a:lnTo>
                  <a:lnTo>
                    <a:pt x="51" y="6"/>
                  </a:lnTo>
                  <a:lnTo>
                    <a:pt x="46" y="7"/>
                  </a:lnTo>
                  <a:lnTo>
                    <a:pt x="43" y="10"/>
                  </a:lnTo>
                  <a:lnTo>
                    <a:pt x="40" y="11"/>
                  </a:lnTo>
                  <a:lnTo>
                    <a:pt x="36" y="14"/>
                  </a:lnTo>
                  <a:lnTo>
                    <a:pt x="33" y="16"/>
                  </a:lnTo>
                  <a:lnTo>
                    <a:pt x="30" y="19"/>
                  </a:lnTo>
                  <a:lnTo>
                    <a:pt x="27" y="21"/>
                  </a:lnTo>
                  <a:lnTo>
                    <a:pt x="24" y="24"/>
                  </a:lnTo>
                  <a:lnTo>
                    <a:pt x="22" y="27"/>
                  </a:lnTo>
                  <a:lnTo>
                    <a:pt x="18" y="30"/>
                  </a:lnTo>
                  <a:lnTo>
                    <a:pt x="16" y="33"/>
                  </a:lnTo>
                  <a:lnTo>
                    <a:pt x="14" y="36"/>
                  </a:lnTo>
                  <a:lnTo>
                    <a:pt x="12" y="40"/>
                  </a:lnTo>
                  <a:lnTo>
                    <a:pt x="9" y="43"/>
                  </a:lnTo>
                  <a:lnTo>
                    <a:pt x="8" y="46"/>
                  </a:lnTo>
                  <a:lnTo>
                    <a:pt x="6" y="51"/>
                  </a:lnTo>
                  <a:lnTo>
                    <a:pt x="5" y="54"/>
                  </a:lnTo>
                  <a:lnTo>
                    <a:pt x="3" y="59"/>
                  </a:lnTo>
                  <a:lnTo>
                    <a:pt x="2" y="62"/>
                  </a:lnTo>
                  <a:lnTo>
                    <a:pt x="2" y="67"/>
                  </a:lnTo>
                  <a:lnTo>
                    <a:pt x="0" y="71"/>
                  </a:lnTo>
                  <a:lnTo>
                    <a:pt x="0" y="75"/>
                  </a:lnTo>
                  <a:lnTo>
                    <a:pt x="0" y="80"/>
                  </a:lnTo>
                  <a:lnTo>
                    <a:pt x="0" y="84"/>
                  </a:lnTo>
                  <a:lnTo>
                    <a:pt x="0" y="88"/>
                  </a:lnTo>
                  <a:lnTo>
                    <a:pt x="0" y="93"/>
                  </a:lnTo>
                  <a:lnTo>
                    <a:pt x="0" y="97"/>
                  </a:lnTo>
                  <a:lnTo>
                    <a:pt x="2" y="101"/>
                  </a:lnTo>
                  <a:lnTo>
                    <a:pt x="2" y="106"/>
                  </a:lnTo>
                  <a:lnTo>
                    <a:pt x="3" y="109"/>
                  </a:lnTo>
                  <a:lnTo>
                    <a:pt x="5" y="113"/>
                  </a:lnTo>
                  <a:lnTo>
                    <a:pt x="6" y="118"/>
                  </a:lnTo>
                  <a:lnTo>
                    <a:pt x="8" y="121"/>
                  </a:lnTo>
                  <a:lnTo>
                    <a:pt x="9" y="125"/>
                  </a:lnTo>
                  <a:lnTo>
                    <a:pt x="12" y="128"/>
                  </a:lnTo>
                  <a:lnTo>
                    <a:pt x="14" y="132"/>
                  </a:lnTo>
                  <a:lnTo>
                    <a:pt x="16" y="135"/>
                  </a:lnTo>
                  <a:lnTo>
                    <a:pt x="18" y="138"/>
                  </a:lnTo>
                  <a:lnTo>
                    <a:pt x="22" y="141"/>
                  </a:lnTo>
                  <a:lnTo>
                    <a:pt x="24" y="145"/>
                  </a:lnTo>
                  <a:lnTo>
                    <a:pt x="27" y="147"/>
                  </a:lnTo>
                  <a:lnTo>
                    <a:pt x="30" y="150"/>
                  </a:lnTo>
                  <a:lnTo>
                    <a:pt x="33" y="152"/>
                  </a:lnTo>
                  <a:lnTo>
                    <a:pt x="36" y="155"/>
                  </a:lnTo>
                  <a:lnTo>
                    <a:pt x="40" y="157"/>
                  </a:lnTo>
                  <a:lnTo>
                    <a:pt x="43" y="159"/>
                  </a:lnTo>
                  <a:lnTo>
                    <a:pt x="46" y="161"/>
                  </a:lnTo>
                  <a:lnTo>
                    <a:pt x="51" y="164"/>
                  </a:lnTo>
                  <a:lnTo>
                    <a:pt x="55" y="165"/>
                  </a:lnTo>
                  <a:lnTo>
                    <a:pt x="59" y="166"/>
                  </a:lnTo>
                  <a:lnTo>
                    <a:pt x="63" y="167"/>
                  </a:lnTo>
                  <a:lnTo>
                    <a:pt x="66" y="168"/>
                  </a:lnTo>
                  <a:lnTo>
                    <a:pt x="71" y="169"/>
                  </a:lnTo>
                  <a:lnTo>
                    <a:pt x="75" y="169"/>
                  </a:lnTo>
                  <a:lnTo>
                    <a:pt x="80" y="170"/>
                  </a:lnTo>
                  <a:lnTo>
                    <a:pt x="84" y="170"/>
                  </a:lnTo>
                  <a:lnTo>
                    <a:pt x="84" y="170"/>
                  </a:lnTo>
                  <a:close/>
                </a:path>
              </a:pathLst>
            </a:custGeom>
            <a:solidFill>
              <a:srgbClr val="E6F2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47"/>
            <p:cNvSpPr>
              <a:spLocks/>
            </p:cNvSpPr>
            <p:nvPr/>
          </p:nvSpPr>
          <p:spPr bwMode="auto">
            <a:xfrm>
              <a:off x="6370638" y="2884488"/>
              <a:ext cx="231775" cy="203200"/>
            </a:xfrm>
            <a:custGeom>
              <a:avLst/>
              <a:gdLst>
                <a:gd name="T0" fmla="*/ 37 w 146"/>
                <a:gd name="T1" fmla="*/ 18 h 128"/>
                <a:gd name="T2" fmla="*/ 27 w 146"/>
                <a:gd name="T3" fmla="*/ 28 h 128"/>
                <a:gd name="T4" fmla="*/ 2 w 146"/>
                <a:gd name="T5" fmla="*/ 35 h 128"/>
                <a:gd name="T6" fmla="*/ 15 w 146"/>
                <a:gd name="T7" fmla="*/ 39 h 128"/>
                <a:gd name="T8" fmla="*/ 29 w 146"/>
                <a:gd name="T9" fmla="*/ 40 h 128"/>
                <a:gd name="T10" fmla="*/ 40 w 146"/>
                <a:gd name="T11" fmla="*/ 35 h 128"/>
                <a:gd name="T12" fmla="*/ 49 w 146"/>
                <a:gd name="T13" fmla="*/ 29 h 128"/>
                <a:gd name="T14" fmla="*/ 64 w 146"/>
                <a:gd name="T15" fmla="*/ 48 h 128"/>
                <a:gd name="T16" fmla="*/ 54 w 146"/>
                <a:gd name="T17" fmla="*/ 54 h 128"/>
                <a:gd name="T18" fmla="*/ 43 w 146"/>
                <a:gd name="T19" fmla="*/ 61 h 128"/>
                <a:gd name="T20" fmla="*/ 34 w 146"/>
                <a:gd name="T21" fmla="*/ 71 h 128"/>
                <a:gd name="T22" fmla="*/ 26 w 146"/>
                <a:gd name="T23" fmla="*/ 83 h 128"/>
                <a:gd name="T24" fmla="*/ 20 w 146"/>
                <a:gd name="T25" fmla="*/ 97 h 128"/>
                <a:gd name="T26" fmla="*/ 17 w 146"/>
                <a:gd name="T27" fmla="*/ 112 h 128"/>
                <a:gd name="T28" fmla="*/ 16 w 146"/>
                <a:gd name="T29" fmla="*/ 122 h 128"/>
                <a:gd name="T30" fmla="*/ 16 w 146"/>
                <a:gd name="T31" fmla="*/ 128 h 128"/>
                <a:gd name="T32" fmla="*/ 28 w 146"/>
                <a:gd name="T33" fmla="*/ 113 h 128"/>
                <a:gd name="T34" fmla="*/ 35 w 146"/>
                <a:gd name="T35" fmla="*/ 102 h 128"/>
                <a:gd name="T36" fmla="*/ 39 w 146"/>
                <a:gd name="T37" fmla="*/ 93 h 128"/>
                <a:gd name="T38" fmla="*/ 44 w 146"/>
                <a:gd name="T39" fmla="*/ 82 h 128"/>
                <a:gd name="T40" fmla="*/ 79 w 146"/>
                <a:gd name="T41" fmla="*/ 71 h 128"/>
                <a:gd name="T42" fmla="*/ 86 w 146"/>
                <a:gd name="T43" fmla="*/ 83 h 128"/>
                <a:gd name="T44" fmla="*/ 93 w 146"/>
                <a:gd name="T45" fmla="*/ 95 h 128"/>
                <a:gd name="T46" fmla="*/ 104 w 146"/>
                <a:gd name="T47" fmla="*/ 105 h 128"/>
                <a:gd name="T48" fmla="*/ 116 w 146"/>
                <a:gd name="T49" fmla="*/ 112 h 128"/>
                <a:gd name="T50" fmla="*/ 129 w 146"/>
                <a:gd name="T51" fmla="*/ 115 h 128"/>
                <a:gd name="T52" fmla="*/ 139 w 146"/>
                <a:gd name="T53" fmla="*/ 118 h 128"/>
                <a:gd name="T54" fmla="*/ 146 w 146"/>
                <a:gd name="T55" fmla="*/ 119 h 128"/>
                <a:gd name="T56" fmla="*/ 140 w 146"/>
                <a:gd name="T57" fmla="*/ 109 h 128"/>
                <a:gd name="T58" fmla="*/ 130 w 146"/>
                <a:gd name="T59" fmla="*/ 101 h 128"/>
                <a:gd name="T60" fmla="*/ 121 w 146"/>
                <a:gd name="T61" fmla="*/ 94 h 128"/>
                <a:gd name="T62" fmla="*/ 110 w 146"/>
                <a:gd name="T63" fmla="*/ 91 h 128"/>
                <a:gd name="T64" fmla="*/ 107 w 146"/>
                <a:gd name="T65" fmla="*/ 80 h 128"/>
                <a:gd name="T66" fmla="*/ 106 w 146"/>
                <a:gd name="T67" fmla="*/ 67 h 128"/>
                <a:gd name="T68" fmla="*/ 105 w 146"/>
                <a:gd name="T69" fmla="*/ 57 h 128"/>
                <a:gd name="T70" fmla="*/ 103 w 146"/>
                <a:gd name="T71" fmla="*/ 47 h 128"/>
                <a:gd name="T72" fmla="*/ 103 w 146"/>
                <a:gd name="T73" fmla="*/ 39 h 128"/>
                <a:gd name="T74" fmla="*/ 93 w 146"/>
                <a:gd name="T75" fmla="*/ 26 h 128"/>
                <a:gd name="T76" fmla="*/ 83 w 146"/>
                <a:gd name="T77" fmla="*/ 17 h 128"/>
                <a:gd name="T78" fmla="*/ 129 w 146"/>
                <a:gd name="T79" fmla="*/ 27 h 128"/>
                <a:gd name="T80" fmla="*/ 122 w 146"/>
                <a:gd name="T81" fmla="*/ 17 h 128"/>
                <a:gd name="T82" fmla="*/ 110 w 146"/>
                <a:gd name="T83" fmla="*/ 7 h 128"/>
                <a:gd name="T84" fmla="*/ 101 w 146"/>
                <a:gd name="T85" fmla="*/ 3 h 128"/>
                <a:gd name="T86" fmla="*/ 90 w 146"/>
                <a:gd name="T87" fmla="*/ 0 h 128"/>
                <a:gd name="T88" fmla="*/ 79 w 146"/>
                <a:gd name="T89" fmla="*/ 0 h 128"/>
                <a:gd name="T90" fmla="*/ 69 w 146"/>
                <a:gd name="T91" fmla="*/ 3 h 128"/>
                <a:gd name="T92" fmla="*/ 64 w 146"/>
                <a:gd name="T93" fmla="*/ 4 h 128"/>
                <a:gd name="T94" fmla="*/ 57 w 146"/>
                <a:gd name="T95" fmla="*/ 6 h 128"/>
                <a:gd name="T96" fmla="*/ 47 w 146"/>
                <a:gd name="T97" fmla="*/ 10 h 128"/>
                <a:gd name="T98" fmla="*/ 43 w 146"/>
                <a:gd name="T99" fmla="*/ 1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46" h="128">
                  <a:moveTo>
                    <a:pt x="43" y="14"/>
                  </a:moveTo>
                  <a:lnTo>
                    <a:pt x="39" y="15"/>
                  </a:lnTo>
                  <a:lnTo>
                    <a:pt x="37" y="18"/>
                  </a:lnTo>
                  <a:lnTo>
                    <a:pt x="35" y="20"/>
                  </a:lnTo>
                  <a:lnTo>
                    <a:pt x="31" y="24"/>
                  </a:lnTo>
                  <a:lnTo>
                    <a:pt x="27" y="28"/>
                  </a:lnTo>
                  <a:lnTo>
                    <a:pt x="26" y="30"/>
                  </a:lnTo>
                  <a:lnTo>
                    <a:pt x="0" y="34"/>
                  </a:lnTo>
                  <a:lnTo>
                    <a:pt x="2" y="35"/>
                  </a:lnTo>
                  <a:lnTo>
                    <a:pt x="6" y="36"/>
                  </a:lnTo>
                  <a:lnTo>
                    <a:pt x="10" y="38"/>
                  </a:lnTo>
                  <a:lnTo>
                    <a:pt x="15" y="39"/>
                  </a:lnTo>
                  <a:lnTo>
                    <a:pt x="19" y="40"/>
                  </a:lnTo>
                  <a:lnTo>
                    <a:pt x="25" y="40"/>
                  </a:lnTo>
                  <a:lnTo>
                    <a:pt x="29" y="40"/>
                  </a:lnTo>
                  <a:lnTo>
                    <a:pt x="34" y="39"/>
                  </a:lnTo>
                  <a:lnTo>
                    <a:pt x="37" y="37"/>
                  </a:lnTo>
                  <a:lnTo>
                    <a:pt x="40" y="35"/>
                  </a:lnTo>
                  <a:lnTo>
                    <a:pt x="44" y="34"/>
                  </a:lnTo>
                  <a:lnTo>
                    <a:pt x="48" y="30"/>
                  </a:lnTo>
                  <a:lnTo>
                    <a:pt x="49" y="29"/>
                  </a:lnTo>
                  <a:lnTo>
                    <a:pt x="66" y="48"/>
                  </a:lnTo>
                  <a:lnTo>
                    <a:pt x="65" y="48"/>
                  </a:lnTo>
                  <a:lnTo>
                    <a:pt x="64" y="48"/>
                  </a:lnTo>
                  <a:lnTo>
                    <a:pt x="62" y="49"/>
                  </a:lnTo>
                  <a:lnTo>
                    <a:pt x="58" y="52"/>
                  </a:lnTo>
                  <a:lnTo>
                    <a:pt x="54" y="54"/>
                  </a:lnTo>
                  <a:lnTo>
                    <a:pt x="48" y="57"/>
                  </a:lnTo>
                  <a:lnTo>
                    <a:pt x="46" y="58"/>
                  </a:lnTo>
                  <a:lnTo>
                    <a:pt x="43" y="61"/>
                  </a:lnTo>
                  <a:lnTo>
                    <a:pt x="39" y="64"/>
                  </a:lnTo>
                  <a:lnTo>
                    <a:pt x="37" y="67"/>
                  </a:lnTo>
                  <a:lnTo>
                    <a:pt x="34" y="71"/>
                  </a:lnTo>
                  <a:lnTo>
                    <a:pt x="30" y="74"/>
                  </a:lnTo>
                  <a:lnTo>
                    <a:pt x="27" y="78"/>
                  </a:lnTo>
                  <a:lnTo>
                    <a:pt x="26" y="83"/>
                  </a:lnTo>
                  <a:lnTo>
                    <a:pt x="24" y="87"/>
                  </a:lnTo>
                  <a:lnTo>
                    <a:pt x="23" y="93"/>
                  </a:lnTo>
                  <a:lnTo>
                    <a:pt x="20" y="97"/>
                  </a:lnTo>
                  <a:lnTo>
                    <a:pt x="19" y="103"/>
                  </a:lnTo>
                  <a:lnTo>
                    <a:pt x="18" y="106"/>
                  </a:lnTo>
                  <a:lnTo>
                    <a:pt x="17" y="112"/>
                  </a:lnTo>
                  <a:lnTo>
                    <a:pt x="16" y="116"/>
                  </a:lnTo>
                  <a:lnTo>
                    <a:pt x="16" y="120"/>
                  </a:lnTo>
                  <a:lnTo>
                    <a:pt x="16" y="122"/>
                  </a:lnTo>
                  <a:lnTo>
                    <a:pt x="16" y="125"/>
                  </a:lnTo>
                  <a:lnTo>
                    <a:pt x="16" y="126"/>
                  </a:lnTo>
                  <a:lnTo>
                    <a:pt x="16" y="128"/>
                  </a:lnTo>
                  <a:lnTo>
                    <a:pt x="20" y="122"/>
                  </a:lnTo>
                  <a:lnTo>
                    <a:pt x="25" y="118"/>
                  </a:lnTo>
                  <a:lnTo>
                    <a:pt x="28" y="113"/>
                  </a:lnTo>
                  <a:lnTo>
                    <a:pt x="33" y="107"/>
                  </a:lnTo>
                  <a:lnTo>
                    <a:pt x="34" y="105"/>
                  </a:lnTo>
                  <a:lnTo>
                    <a:pt x="35" y="102"/>
                  </a:lnTo>
                  <a:lnTo>
                    <a:pt x="37" y="99"/>
                  </a:lnTo>
                  <a:lnTo>
                    <a:pt x="38" y="96"/>
                  </a:lnTo>
                  <a:lnTo>
                    <a:pt x="39" y="93"/>
                  </a:lnTo>
                  <a:lnTo>
                    <a:pt x="40" y="88"/>
                  </a:lnTo>
                  <a:lnTo>
                    <a:pt x="41" y="85"/>
                  </a:lnTo>
                  <a:lnTo>
                    <a:pt x="44" y="82"/>
                  </a:lnTo>
                  <a:lnTo>
                    <a:pt x="77" y="66"/>
                  </a:lnTo>
                  <a:lnTo>
                    <a:pt x="78" y="68"/>
                  </a:lnTo>
                  <a:lnTo>
                    <a:pt x="79" y="71"/>
                  </a:lnTo>
                  <a:lnTo>
                    <a:pt x="82" y="75"/>
                  </a:lnTo>
                  <a:lnTo>
                    <a:pt x="84" y="78"/>
                  </a:lnTo>
                  <a:lnTo>
                    <a:pt x="86" y="83"/>
                  </a:lnTo>
                  <a:lnTo>
                    <a:pt x="88" y="87"/>
                  </a:lnTo>
                  <a:lnTo>
                    <a:pt x="92" y="93"/>
                  </a:lnTo>
                  <a:lnTo>
                    <a:pt x="93" y="95"/>
                  </a:lnTo>
                  <a:lnTo>
                    <a:pt x="96" y="100"/>
                  </a:lnTo>
                  <a:lnTo>
                    <a:pt x="100" y="103"/>
                  </a:lnTo>
                  <a:lnTo>
                    <a:pt x="104" y="105"/>
                  </a:lnTo>
                  <a:lnTo>
                    <a:pt x="107" y="107"/>
                  </a:lnTo>
                  <a:lnTo>
                    <a:pt x="112" y="110"/>
                  </a:lnTo>
                  <a:lnTo>
                    <a:pt x="116" y="112"/>
                  </a:lnTo>
                  <a:lnTo>
                    <a:pt x="121" y="114"/>
                  </a:lnTo>
                  <a:lnTo>
                    <a:pt x="124" y="114"/>
                  </a:lnTo>
                  <a:lnTo>
                    <a:pt x="129" y="115"/>
                  </a:lnTo>
                  <a:lnTo>
                    <a:pt x="132" y="116"/>
                  </a:lnTo>
                  <a:lnTo>
                    <a:pt x="136" y="118"/>
                  </a:lnTo>
                  <a:lnTo>
                    <a:pt x="139" y="118"/>
                  </a:lnTo>
                  <a:lnTo>
                    <a:pt x="142" y="118"/>
                  </a:lnTo>
                  <a:lnTo>
                    <a:pt x="144" y="119"/>
                  </a:lnTo>
                  <a:lnTo>
                    <a:pt x="146" y="119"/>
                  </a:lnTo>
                  <a:lnTo>
                    <a:pt x="145" y="116"/>
                  </a:lnTo>
                  <a:lnTo>
                    <a:pt x="143" y="113"/>
                  </a:lnTo>
                  <a:lnTo>
                    <a:pt x="140" y="109"/>
                  </a:lnTo>
                  <a:lnTo>
                    <a:pt x="136" y="105"/>
                  </a:lnTo>
                  <a:lnTo>
                    <a:pt x="133" y="103"/>
                  </a:lnTo>
                  <a:lnTo>
                    <a:pt x="130" y="101"/>
                  </a:lnTo>
                  <a:lnTo>
                    <a:pt x="127" y="99"/>
                  </a:lnTo>
                  <a:lnTo>
                    <a:pt x="124" y="96"/>
                  </a:lnTo>
                  <a:lnTo>
                    <a:pt x="121" y="94"/>
                  </a:lnTo>
                  <a:lnTo>
                    <a:pt x="116" y="93"/>
                  </a:lnTo>
                  <a:lnTo>
                    <a:pt x="113" y="92"/>
                  </a:lnTo>
                  <a:lnTo>
                    <a:pt x="110" y="91"/>
                  </a:lnTo>
                  <a:lnTo>
                    <a:pt x="109" y="87"/>
                  </a:lnTo>
                  <a:lnTo>
                    <a:pt x="107" y="84"/>
                  </a:lnTo>
                  <a:lnTo>
                    <a:pt x="107" y="80"/>
                  </a:lnTo>
                  <a:lnTo>
                    <a:pt x="107" y="74"/>
                  </a:lnTo>
                  <a:lnTo>
                    <a:pt x="106" y="71"/>
                  </a:lnTo>
                  <a:lnTo>
                    <a:pt x="106" y="67"/>
                  </a:lnTo>
                  <a:lnTo>
                    <a:pt x="106" y="65"/>
                  </a:lnTo>
                  <a:lnTo>
                    <a:pt x="106" y="62"/>
                  </a:lnTo>
                  <a:lnTo>
                    <a:pt x="105" y="57"/>
                  </a:lnTo>
                  <a:lnTo>
                    <a:pt x="105" y="55"/>
                  </a:lnTo>
                  <a:lnTo>
                    <a:pt x="104" y="51"/>
                  </a:lnTo>
                  <a:lnTo>
                    <a:pt x="103" y="47"/>
                  </a:lnTo>
                  <a:lnTo>
                    <a:pt x="102" y="44"/>
                  </a:lnTo>
                  <a:lnTo>
                    <a:pt x="101" y="40"/>
                  </a:lnTo>
                  <a:lnTo>
                    <a:pt x="103" y="39"/>
                  </a:lnTo>
                  <a:lnTo>
                    <a:pt x="100" y="35"/>
                  </a:lnTo>
                  <a:lnTo>
                    <a:pt x="96" y="30"/>
                  </a:lnTo>
                  <a:lnTo>
                    <a:pt x="93" y="26"/>
                  </a:lnTo>
                  <a:lnTo>
                    <a:pt x="90" y="23"/>
                  </a:lnTo>
                  <a:lnTo>
                    <a:pt x="84" y="18"/>
                  </a:lnTo>
                  <a:lnTo>
                    <a:pt x="83" y="17"/>
                  </a:lnTo>
                  <a:lnTo>
                    <a:pt x="100" y="14"/>
                  </a:lnTo>
                  <a:lnTo>
                    <a:pt x="130" y="28"/>
                  </a:lnTo>
                  <a:lnTo>
                    <a:pt x="129" y="27"/>
                  </a:lnTo>
                  <a:lnTo>
                    <a:pt x="127" y="25"/>
                  </a:lnTo>
                  <a:lnTo>
                    <a:pt x="125" y="20"/>
                  </a:lnTo>
                  <a:lnTo>
                    <a:pt x="122" y="17"/>
                  </a:lnTo>
                  <a:lnTo>
                    <a:pt x="117" y="13"/>
                  </a:lnTo>
                  <a:lnTo>
                    <a:pt x="113" y="8"/>
                  </a:lnTo>
                  <a:lnTo>
                    <a:pt x="110" y="7"/>
                  </a:lnTo>
                  <a:lnTo>
                    <a:pt x="106" y="5"/>
                  </a:lnTo>
                  <a:lnTo>
                    <a:pt x="104" y="4"/>
                  </a:lnTo>
                  <a:lnTo>
                    <a:pt x="101" y="3"/>
                  </a:lnTo>
                  <a:lnTo>
                    <a:pt x="96" y="1"/>
                  </a:lnTo>
                  <a:lnTo>
                    <a:pt x="93" y="0"/>
                  </a:lnTo>
                  <a:lnTo>
                    <a:pt x="90" y="0"/>
                  </a:lnTo>
                  <a:lnTo>
                    <a:pt x="86" y="0"/>
                  </a:lnTo>
                  <a:lnTo>
                    <a:pt x="83" y="0"/>
                  </a:lnTo>
                  <a:lnTo>
                    <a:pt x="79" y="0"/>
                  </a:lnTo>
                  <a:lnTo>
                    <a:pt x="77" y="0"/>
                  </a:lnTo>
                  <a:lnTo>
                    <a:pt x="75" y="1"/>
                  </a:lnTo>
                  <a:lnTo>
                    <a:pt x="69" y="3"/>
                  </a:lnTo>
                  <a:lnTo>
                    <a:pt x="66" y="3"/>
                  </a:lnTo>
                  <a:lnTo>
                    <a:pt x="64" y="4"/>
                  </a:lnTo>
                  <a:lnTo>
                    <a:pt x="64" y="4"/>
                  </a:lnTo>
                  <a:lnTo>
                    <a:pt x="63" y="4"/>
                  </a:lnTo>
                  <a:lnTo>
                    <a:pt x="60" y="5"/>
                  </a:lnTo>
                  <a:lnTo>
                    <a:pt x="57" y="6"/>
                  </a:lnTo>
                  <a:lnTo>
                    <a:pt x="55" y="7"/>
                  </a:lnTo>
                  <a:lnTo>
                    <a:pt x="50" y="8"/>
                  </a:lnTo>
                  <a:lnTo>
                    <a:pt x="47" y="10"/>
                  </a:lnTo>
                  <a:lnTo>
                    <a:pt x="44" y="13"/>
                  </a:lnTo>
                  <a:lnTo>
                    <a:pt x="43" y="14"/>
                  </a:lnTo>
                  <a:lnTo>
                    <a:pt x="43" y="14"/>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48"/>
            <p:cNvSpPr>
              <a:spLocks/>
            </p:cNvSpPr>
            <p:nvPr/>
          </p:nvSpPr>
          <p:spPr bwMode="auto">
            <a:xfrm>
              <a:off x="6442075" y="2874963"/>
              <a:ext cx="44450" cy="55563"/>
            </a:xfrm>
            <a:custGeom>
              <a:avLst/>
              <a:gdLst>
                <a:gd name="T0" fmla="*/ 28 w 28"/>
                <a:gd name="T1" fmla="*/ 32 h 35"/>
                <a:gd name="T2" fmla="*/ 14 w 28"/>
                <a:gd name="T3" fmla="*/ 9 h 35"/>
                <a:gd name="T4" fmla="*/ 18 w 28"/>
                <a:gd name="T5" fmla="*/ 9 h 35"/>
                <a:gd name="T6" fmla="*/ 14 w 28"/>
                <a:gd name="T7" fmla="*/ 7 h 35"/>
                <a:gd name="T8" fmla="*/ 12 w 28"/>
                <a:gd name="T9" fmla="*/ 6 h 35"/>
                <a:gd name="T10" fmla="*/ 18 w 28"/>
                <a:gd name="T11" fmla="*/ 5 h 35"/>
                <a:gd name="T12" fmla="*/ 14 w 28"/>
                <a:gd name="T13" fmla="*/ 4 h 35"/>
                <a:gd name="T14" fmla="*/ 11 w 28"/>
                <a:gd name="T15" fmla="*/ 4 h 35"/>
                <a:gd name="T16" fmla="*/ 17 w 28"/>
                <a:gd name="T17" fmla="*/ 3 h 35"/>
                <a:gd name="T18" fmla="*/ 14 w 28"/>
                <a:gd name="T19" fmla="*/ 1 h 35"/>
                <a:gd name="T20" fmla="*/ 12 w 28"/>
                <a:gd name="T21" fmla="*/ 0 h 35"/>
                <a:gd name="T22" fmla="*/ 9 w 28"/>
                <a:gd name="T23" fmla="*/ 0 h 35"/>
                <a:gd name="T24" fmla="*/ 5 w 28"/>
                <a:gd name="T25" fmla="*/ 0 h 35"/>
                <a:gd name="T26" fmla="*/ 2 w 28"/>
                <a:gd name="T27" fmla="*/ 0 h 35"/>
                <a:gd name="T28" fmla="*/ 0 w 28"/>
                <a:gd name="T29" fmla="*/ 2 h 35"/>
                <a:gd name="T30" fmla="*/ 2 w 28"/>
                <a:gd name="T31" fmla="*/ 3 h 35"/>
                <a:gd name="T32" fmla="*/ 3 w 28"/>
                <a:gd name="T33" fmla="*/ 10 h 35"/>
                <a:gd name="T34" fmla="*/ 4 w 28"/>
                <a:gd name="T35" fmla="*/ 10 h 35"/>
                <a:gd name="T36" fmla="*/ 4 w 28"/>
                <a:gd name="T37" fmla="*/ 14 h 35"/>
                <a:gd name="T38" fmla="*/ 8 w 28"/>
                <a:gd name="T39" fmla="*/ 13 h 35"/>
                <a:gd name="T40" fmla="*/ 14 w 28"/>
                <a:gd name="T41" fmla="*/ 35 h 35"/>
                <a:gd name="T42" fmla="*/ 28 w 28"/>
                <a:gd name="T43" fmla="*/ 32 h 35"/>
                <a:gd name="T44" fmla="*/ 28 w 28"/>
                <a:gd name="T45" fmla="*/ 3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35">
                  <a:moveTo>
                    <a:pt x="28" y="32"/>
                  </a:moveTo>
                  <a:lnTo>
                    <a:pt x="14" y="9"/>
                  </a:lnTo>
                  <a:lnTo>
                    <a:pt x="18" y="9"/>
                  </a:lnTo>
                  <a:lnTo>
                    <a:pt x="14" y="7"/>
                  </a:lnTo>
                  <a:lnTo>
                    <a:pt x="12" y="6"/>
                  </a:lnTo>
                  <a:lnTo>
                    <a:pt x="18" y="5"/>
                  </a:lnTo>
                  <a:lnTo>
                    <a:pt x="14" y="4"/>
                  </a:lnTo>
                  <a:lnTo>
                    <a:pt x="11" y="4"/>
                  </a:lnTo>
                  <a:lnTo>
                    <a:pt x="17" y="3"/>
                  </a:lnTo>
                  <a:lnTo>
                    <a:pt x="14" y="1"/>
                  </a:lnTo>
                  <a:lnTo>
                    <a:pt x="12" y="0"/>
                  </a:lnTo>
                  <a:lnTo>
                    <a:pt x="9" y="0"/>
                  </a:lnTo>
                  <a:lnTo>
                    <a:pt x="5" y="0"/>
                  </a:lnTo>
                  <a:lnTo>
                    <a:pt x="2" y="0"/>
                  </a:lnTo>
                  <a:lnTo>
                    <a:pt x="0" y="2"/>
                  </a:lnTo>
                  <a:lnTo>
                    <a:pt x="2" y="3"/>
                  </a:lnTo>
                  <a:lnTo>
                    <a:pt x="3" y="10"/>
                  </a:lnTo>
                  <a:lnTo>
                    <a:pt x="4" y="10"/>
                  </a:lnTo>
                  <a:lnTo>
                    <a:pt x="4" y="14"/>
                  </a:lnTo>
                  <a:lnTo>
                    <a:pt x="8" y="13"/>
                  </a:lnTo>
                  <a:lnTo>
                    <a:pt x="14" y="35"/>
                  </a:lnTo>
                  <a:lnTo>
                    <a:pt x="28" y="32"/>
                  </a:lnTo>
                  <a:lnTo>
                    <a:pt x="28" y="32"/>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49"/>
            <p:cNvSpPr>
              <a:spLocks/>
            </p:cNvSpPr>
            <p:nvPr/>
          </p:nvSpPr>
          <p:spPr bwMode="auto">
            <a:xfrm>
              <a:off x="6556375" y="2919413"/>
              <a:ext cx="23813" cy="12700"/>
            </a:xfrm>
            <a:custGeom>
              <a:avLst/>
              <a:gdLst>
                <a:gd name="T0" fmla="*/ 0 w 15"/>
                <a:gd name="T1" fmla="*/ 0 h 8"/>
                <a:gd name="T2" fmla="*/ 10 w 15"/>
                <a:gd name="T3" fmla="*/ 8 h 8"/>
                <a:gd name="T4" fmla="*/ 15 w 15"/>
                <a:gd name="T5" fmla="*/ 8 h 8"/>
                <a:gd name="T6" fmla="*/ 14 w 15"/>
                <a:gd name="T7" fmla="*/ 2 h 8"/>
                <a:gd name="T8" fmla="*/ 10 w 15"/>
                <a:gd name="T9" fmla="*/ 3 h 8"/>
                <a:gd name="T10" fmla="*/ 7 w 15"/>
                <a:gd name="T11" fmla="*/ 0 h 8"/>
                <a:gd name="T12" fmla="*/ 0 w 15"/>
                <a:gd name="T13" fmla="*/ 0 h 8"/>
                <a:gd name="T14" fmla="*/ 0 w 15"/>
                <a:gd name="T15" fmla="*/ 0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8">
                  <a:moveTo>
                    <a:pt x="0" y="0"/>
                  </a:moveTo>
                  <a:lnTo>
                    <a:pt x="10" y="8"/>
                  </a:lnTo>
                  <a:lnTo>
                    <a:pt x="15" y="8"/>
                  </a:lnTo>
                  <a:lnTo>
                    <a:pt x="14" y="2"/>
                  </a:lnTo>
                  <a:lnTo>
                    <a:pt x="10" y="3"/>
                  </a:lnTo>
                  <a:lnTo>
                    <a:pt x="7" y="0"/>
                  </a:lnTo>
                  <a:lnTo>
                    <a:pt x="0" y="0"/>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50"/>
            <p:cNvSpPr>
              <a:spLocks/>
            </p:cNvSpPr>
            <p:nvPr/>
          </p:nvSpPr>
          <p:spPr bwMode="auto">
            <a:xfrm>
              <a:off x="6570663" y="2916238"/>
              <a:ext cx="25400" cy="31750"/>
            </a:xfrm>
            <a:custGeom>
              <a:avLst/>
              <a:gdLst>
                <a:gd name="T0" fmla="*/ 5 w 16"/>
                <a:gd name="T1" fmla="*/ 0 h 20"/>
                <a:gd name="T2" fmla="*/ 0 w 16"/>
                <a:gd name="T3" fmla="*/ 0 h 20"/>
                <a:gd name="T4" fmla="*/ 6 w 16"/>
                <a:gd name="T5" fmla="*/ 20 h 20"/>
                <a:gd name="T6" fmla="*/ 16 w 16"/>
                <a:gd name="T7" fmla="*/ 14 h 20"/>
                <a:gd name="T8" fmla="*/ 10 w 16"/>
                <a:gd name="T9" fmla="*/ 15 h 20"/>
                <a:gd name="T10" fmla="*/ 6 w 16"/>
                <a:gd name="T11" fmla="*/ 16 h 20"/>
                <a:gd name="T12" fmla="*/ 1 w 16"/>
                <a:gd name="T13" fmla="*/ 4 h 20"/>
                <a:gd name="T14" fmla="*/ 7 w 16"/>
                <a:gd name="T15" fmla="*/ 0 h 20"/>
                <a:gd name="T16" fmla="*/ 5 w 16"/>
                <a:gd name="T17" fmla="*/ 0 h 20"/>
                <a:gd name="T18" fmla="*/ 5 w 16"/>
                <a:gd name="T1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20">
                  <a:moveTo>
                    <a:pt x="5" y="0"/>
                  </a:moveTo>
                  <a:lnTo>
                    <a:pt x="0" y="0"/>
                  </a:lnTo>
                  <a:lnTo>
                    <a:pt x="6" y="20"/>
                  </a:lnTo>
                  <a:lnTo>
                    <a:pt x="16" y="14"/>
                  </a:lnTo>
                  <a:lnTo>
                    <a:pt x="10" y="15"/>
                  </a:lnTo>
                  <a:lnTo>
                    <a:pt x="6" y="16"/>
                  </a:lnTo>
                  <a:lnTo>
                    <a:pt x="1" y="4"/>
                  </a:lnTo>
                  <a:lnTo>
                    <a:pt x="7" y="0"/>
                  </a:lnTo>
                  <a:lnTo>
                    <a:pt x="5" y="0"/>
                  </a:lnTo>
                  <a:lnTo>
                    <a:pt x="5"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51"/>
            <p:cNvSpPr>
              <a:spLocks/>
            </p:cNvSpPr>
            <p:nvPr/>
          </p:nvSpPr>
          <p:spPr bwMode="auto">
            <a:xfrm>
              <a:off x="6567488" y="2889250"/>
              <a:ext cx="71438" cy="77788"/>
            </a:xfrm>
            <a:custGeom>
              <a:avLst/>
              <a:gdLst>
                <a:gd name="T0" fmla="*/ 3 w 45"/>
                <a:gd name="T1" fmla="*/ 1 h 49"/>
                <a:gd name="T2" fmla="*/ 28 w 45"/>
                <a:gd name="T3" fmla="*/ 0 h 49"/>
                <a:gd name="T4" fmla="*/ 28 w 45"/>
                <a:gd name="T5" fmla="*/ 1 h 49"/>
                <a:gd name="T6" fmla="*/ 29 w 45"/>
                <a:gd name="T7" fmla="*/ 3 h 49"/>
                <a:gd name="T8" fmla="*/ 31 w 45"/>
                <a:gd name="T9" fmla="*/ 6 h 49"/>
                <a:gd name="T10" fmla="*/ 35 w 45"/>
                <a:gd name="T11" fmla="*/ 12 h 49"/>
                <a:gd name="T12" fmla="*/ 36 w 45"/>
                <a:gd name="T13" fmla="*/ 14 h 49"/>
                <a:gd name="T14" fmla="*/ 37 w 45"/>
                <a:gd name="T15" fmla="*/ 17 h 49"/>
                <a:gd name="T16" fmla="*/ 38 w 45"/>
                <a:gd name="T17" fmla="*/ 21 h 49"/>
                <a:gd name="T18" fmla="*/ 39 w 45"/>
                <a:gd name="T19" fmla="*/ 24 h 49"/>
                <a:gd name="T20" fmla="*/ 40 w 45"/>
                <a:gd name="T21" fmla="*/ 27 h 49"/>
                <a:gd name="T22" fmla="*/ 43 w 45"/>
                <a:gd name="T23" fmla="*/ 31 h 49"/>
                <a:gd name="T24" fmla="*/ 44 w 45"/>
                <a:gd name="T25" fmla="*/ 34 h 49"/>
                <a:gd name="T26" fmla="*/ 45 w 45"/>
                <a:gd name="T27" fmla="*/ 39 h 49"/>
                <a:gd name="T28" fmla="*/ 25 w 45"/>
                <a:gd name="T29" fmla="*/ 49 h 49"/>
                <a:gd name="T30" fmla="*/ 17 w 45"/>
                <a:gd name="T31" fmla="*/ 49 h 49"/>
                <a:gd name="T32" fmla="*/ 0 w 45"/>
                <a:gd name="T33" fmla="*/ 5 h 49"/>
                <a:gd name="T34" fmla="*/ 3 w 45"/>
                <a:gd name="T35" fmla="*/ 1 h 49"/>
                <a:gd name="T36" fmla="*/ 3 w 45"/>
                <a:gd name="T37" fmla="*/ 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 h="49">
                  <a:moveTo>
                    <a:pt x="3" y="1"/>
                  </a:moveTo>
                  <a:lnTo>
                    <a:pt x="28" y="0"/>
                  </a:lnTo>
                  <a:lnTo>
                    <a:pt x="28" y="1"/>
                  </a:lnTo>
                  <a:lnTo>
                    <a:pt x="29" y="3"/>
                  </a:lnTo>
                  <a:lnTo>
                    <a:pt x="31" y="6"/>
                  </a:lnTo>
                  <a:lnTo>
                    <a:pt x="35" y="12"/>
                  </a:lnTo>
                  <a:lnTo>
                    <a:pt x="36" y="14"/>
                  </a:lnTo>
                  <a:lnTo>
                    <a:pt x="37" y="17"/>
                  </a:lnTo>
                  <a:lnTo>
                    <a:pt x="38" y="21"/>
                  </a:lnTo>
                  <a:lnTo>
                    <a:pt x="39" y="24"/>
                  </a:lnTo>
                  <a:lnTo>
                    <a:pt x="40" y="27"/>
                  </a:lnTo>
                  <a:lnTo>
                    <a:pt x="43" y="31"/>
                  </a:lnTo>
                  <a:lnTo>
                    <a:pt x="44" y="34"/>
                  </a:lnTo>
                  <a:lnTo>
                    <a:pt x="45" y="39"/>
                  </a:lnTo>
                  <a:lnTo>
                    <a:pt x="25" y="49"/>
                  </a:lnTo>
                  <a:lnTo>
                    <a:pt x="17" y="49"/>
                  </a:lnTo>
                  <a:lnTo>
                    <a:pt x="0" y="5"/>
                  </a:lnTo>
                  <a:lnTo>
                    <a:pt x="3" y="1"/>
                  </a:lnTo>
                  <a:lnTo>
                    <a:pt x="3" y="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52"/>
            <p:cNvSpPr>
              <a:spLocks/>
            </p:cNvSpPr>
            <p:nvPr/>
          </p:nvSpPr>
          <p:spPr bwMode="auto">
            <a:xfrm>
              <a:off x="6454775" y="2895600"/>
              <a:ext cx="20638" cy="23813"/>
            </a:xfrm>
            <a:custGeom>
              <a:avLst/>
              <a:gdLst>
                <a:gd name="T0" fmla="*/ 0 w 13"/>
                <a:gd name="T1" fmla="*/ 3 h 15"/>
                <a:gd name="T2" fmla="*/ 6 w 13"/>
                <a:gd name="T3" fmla="*/ 15 h 15"/>
                <a:gd name="T4" fmla="*/ 13 w 13"/>
                <a:gd name="T5" fmla="*/ 12 h 15"/>
                <a:gd name="T6" fmla="*/ 9 w 13"/>
                <a:gd name="T7" fmla="*/ 0 h 15"/>
                <a:gd name="T8" fmla="*/ 3 w 13"/>
                <a:gd name="T9" fmla="*/ 2 h 15"/>
                <a:gd name="T10" fmla="*/ 0 w 13"/>
                <a:gd name="T11" fmla="*/ 3 h 15"/>
                <a:gd name="T12" fmla="*/ 0 w 13"/>
                <a:gd name="T13" fmla="*/ 3 h 15"/>
              </a:gdLst>
              <a:ahLst/>
              <a:cxnLst>
                <a:cxn ang="0">
                  <a:pos x="T0" y="T1"/>
                </a:cxn>
                <a:cxn ang="0">
                  <a:pos x="T2" y="T3"/>
                </a:cxn>
                <a:cxn ang="0">
                  <a:pos x="T4" y="T5"/>
                </a:cxn>
                <a:cxn ang="0">
                  <a:pos x="T6" y="T7"/>
                </a:cxn>
                <a:cxn ang="0">
                  <a:pos x="T8" y="T9"/>
                </a:cxn>
                <a:cxn ang="0">
                  <a:pos x="T10" y="T11"/>
                </a:cxn>
                <a:cxn ang="0">
                  <a:pos x="T12" y="T13"/>
                </a:cxn>
              </a:cxnLst>
              <a:rect l="0" t="0" r="r" b="b"/>
              <a:pathLst>
                <a:path w="13" h="15">
                  <a:moveTo>
                    <a:pt x="0" y="3"/>
                  </a:moveTo>
                  <a:lnTo>
                    <a:pt x="6" y="15"/>
                  </a:lnTo>
                  <a:lnTo>
                    <a:pt x="13" y="12"/>
                  </a:lnTo>
                  <a:lnTo>
                    <a:pt x="9" y="0"/>
                  </a:lnTo>
                  <a:lnTo>
                    <a:pt x="3" y="2"/>
                  </a:lnTo>
                  <a:lnTo>
                    <a:pt x="0" y="3"/>
                  </a:lnTo>
                  <a:lnTo>
                    <a:pt x="0" y="3"/>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53"/>
            <p:cNvSpPr>
              <a:spLocks/>
            </p:cNvSpPr>
            <p:nvPr/>
          </p:nvSpPr>
          <p:spPr bwMode="auto">
            <a:xfrm>
              <a:off x="6459538" y="2900363"/>
              <a:ext cx="23813" cy="42863"/>
            </a:xfrm>
            <a:custGeom>
              <a:avLst/>
              <a:gdLst>
                <a:gd name="T0" fmla="*/ 0 w 15"/>
                <a:gd name="T1" fmla="*/ 1 h 27"/>
                <a:gd name="T2" fmla="*/ 1 w 15"/>
                <a:gd name="T3" fmla="*/ 4 h 27"/>
                <a:gd name="T4" fmla="*/ 3 w 15"/>
                <a:gd name="T5" fmla="*/ 6 h 27"/>
                <a:gd name="T6" fmla="*/ 3 w 15"/>
                <a:gd name="T7" fmla="*/ 14 h 27"/>
                <a:gd name="T8" fmla="*/ 15 w 15"/>
                <a:gd name="T9" fmla="*/ 27 h 27"/>
                <a:gd name="T10" fmla="*/ 10 w 15"/>
                <a:gd name="T11" fmla="*/ 10 h 27"/>
                <a:gd name="T12" fmla="*/ 3 w 15"/>
                <a:gd name="T13" fmla="*/ 6 h 27"/>
                <a:gd name="T14" fmla="*/ 3 w 15"/>
                <a:gd name="T15" fmla="*/ 4 h 27"/>
                <a:gd name="T16" fmla="*/ 1 w 15"/>
                <a:gd name="T17" fmla="*/ 0 h 27"/>
                <a:gd name="T18" fmla="*/ 0 w 15"/>
                <a:gd name="T19" fmla="*/ 1 h 27"/>
                <a:gd name="T20" fmla="*/ 0 w 15"/>
                <a:gd name="T21" fmla="*/ 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27">
                  <a:moveTo>
                    <a:pt x="0" y="1"/>
                  </a:moveTo>
                  <a:lnTo>
                    <a:pt x="1" y="4"/>
                  </a:lnTo>
                  <a:lnTo>
                    <a:pt x="3" y="6"/>
                  </a:lnTo>
                  <a:lnTo>
                    <a:pt x="3" y="14"/>
                  </a:lnTo>
                  <a:lnTo>
                    <a:pt x="15" y="27"/>
                  </a:lnTo>
                  <a:lnTo>
                    <a:pt x="10" y="10"/>
                  </a:lnTo>
                  <a:lnTo>
                    <a:pt x="3" y="6"/>
                  </a:lnTo>
                  <a:lnTo>
                    <a:pt x="3" y="4"/>
                  </a:lnTo>
                  <a:lnTo>
                    <a:pt x="1" y="0"/>
                  </a:lnTo>
                  <a:lnTo>
                    <a:pt x="0" y="1"/>
                  </a:lnTo>
                  <a:lnTo>
                    <a:pt x="0" y="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54"/>
            <p:cNvSpPr>
              <a:spLocks/>
            </p:cNvSpPr>
            <p:nvPr/>
          </p:nvSpPr>
          <p:spPr bwMode="auto">
            <a:xfrm>
              <a:off x="6407150" y="2962275"/>
              <a:ext cx="73025" cy="74613"/>
            </a:xfrm>
            <a:custGeom>
              <a:avLst/>
              <a:gdLst>
                <a:gd name="T0" fmla="*/ 43 w 46"/>
                <a:gd name="T1" fmla="*/ 0 h 47"/>
                <a:gd name="T2" fmla="*/ 42 w 46"/>
                <a:gd name="T3" fmla="*/ 0 h 47"/>
                <a:gd name="T4" fmla="*/ 39 w 46"/>
                <a:gd name="T5" fmla="*/ 3 h 47"/>
                <a:gd name="T6" fmla="*/ 34 w 46"/>
                <a:gd name="T7" fmla="*/ 5 h 47"/>
                <a:gd name="T8" fmla="*/ 30 w 46"/>
                <a:gd name="T9" fmla="*/ 8 h 47"/>
                <a:gd name="T10" fmla="*/ 24 w 46"/>
                <a:gd name="T11" fmla="*/ 10 h 47"/>
                <a:gd name="T12" fmla="*/ 20 w 46"/>
                <a:gd name="T13" fmla="*/ 15 h 47"/>
                <a:gd name="T14" fmla="*/ 14 w 46"/>
                <a:gd name="T15" fmla="*/ 18 h 47"/>
                <a:gd name="T16" fmla="*/ 12 w 46"/>
                <a:gd name="T17" fmla="*/ 22 h 47"/>
                <a:gd name="T18" fmla="*/ 8 w 46"/>
                <a:gd name="T19" fmla="*/ 25 h 47"/>
                <a:gd name="T20" fmla="*/ 6 w 46"/>
                <a:gd name="T21" fmla="*/ 28 h 47"/>
                <a:gd name="T22" fmla="*/ 4 w 46"/>
                <a:gd name="T23" fmla="*/ 31 h 47"/>
                <a:gd name="T24" fmla="*/ 4 w 46"/>
                <a:gd name="T25" fmla="*/ 34 h 47"/>
                <a:gd name="T26" fmla="*/ 3 w 46"/>
                <a:gd name="T27" fmla="*/ 36 h 47"/>
                <a:gd name="T28" fmla="*/ 2 w 46"/>
                <a:gd name="T29" fmla="*/ 39 h 47"/>
                <a:gd name="T30" fmla="*/ 1 w 46"/>
                <a:gd name="T31" fmla="*/ 43 h 47"/>
                <a:gd name="T32" fmla="*/ 0 w 46"/>
                <a:gd name="T33" fmla="*/ 47 h 47"/>
                <a:gd name="T34" fmla="*/ 2 w 46"/>
                <a:gd name="T35" fmla="*/ 43 h 47"/>
                <a:gd name="T36" fmla="*/ 3 w 46"/>
                <a:gd name="T37" fmla="*/ 38 h 47"/>
                <a:gd name="T38" fmla="*/ 7 w 46"/>
                <a:gd name="T39" fmla="*/ 33 h 47"/>
                <a:gd name="T40" fmla="*/ 8 w 46"/>
                <a:gd name="T41" fmla="*/ 29 h 47"/>
                <a:gd name="T42" fmla="*/ 11 w 46"/>
                <a:gd name="T43" fmla="*/ 26 h 47"/>
                <a:gd name="T44" fmla="*/ 13 w 46"/>
                <a:gd name="T45" fmla="*/ 24 h 47"/>
                <a:gd name="T46" fmla="*/ 15 w 46"/>
                <a:gd name="T47" fmla="*/ 22 h 47"/>
                <a:gd name="T48" fmla="*/ 20 w 46"/>
                <a:gd name="T49" fmla="*/ 17 h 47"/>
                <a:gd name="T50" fmla="*/ 25 w 46"/>
                <a:gd name="T51" fmla="*/ 14 h 47"/>
                <a:gd name="T52" fmla="*/ 30 w 46"/>
                <a:gd name="T53" fmla="*/ 10 h 47"/>
                <a:gd name="T54" fmla="*/ 35 w 46"/>
                <a:gd name="T55" fmla="*/ 8 h 47"/>
                <a:gd name="T56" fmla="*/ 39 w 46"/>
                <a:gd name="T57" fmla="*/ 6 h 47"/>
                <a:gd name="T58" fmla="*/ 43 w 46"/>
                <a:gd name="T59" fmla="*/ 4 h 47"/>
                <a:gd name="T60" fmla="*/ 45 w 46"/>
                <a:gd name="T61" fmla="*/ 3 h 47"/>
                <a:gd name="T62" fmla="*/ 46 w 46"/>
                <a:gd name="T63" fmla="*/ 3 h 47"/>
                <a:gd name="T64" fmla="*/ 43 w 46"/>
                <a:gd name="T65" fmla="*/ 0 h 47"/>
                <a:gd name="T66" fmla="*/ 43 w 46"/>
                <a:gd name="T67"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6" h="47">
                  <a:moveTo>
                    <a:pt x="43" y="0"/>
                  </a:moveTo>
                  <a:lnTo>
                    <a:pt x="42" y="0"/>
                  </a:lnTo>
                  <a:lnTo>
                    <a:pt x="39" y="3"/>
                  </a:lnTo>
                  <a:lnTo>
                    <a:pt x="34" y="5"/>
                  </a:lnTo>
                  <a:lnTo>
                    <a:pt x="30" y="8"/>
                  </a:lnTo>
                  <a:lnTo>
                    <a:pt x="24" y="10"/>
                  </a:lnTo>
                  <a:lnTo>
                    <a:pt x="20" y="15"/>
                  </a:lnTo>
                  <a:lnTo>
                    <a:pt x="14" y="18"/>
                  </a:lnTo>
                  <a:lnTo>
                    <a:pt x="12" y="22"/>
                  </a:lnTo>
                  <a:lnTo>
                    <a:pt x="8" y="25"/>
                  </a:lnTo>
                  <a:lnTo>
                    <a:pt x="6" y="28"/>
                  </a:lnTo>
                  <a:lnTo>
                    <a:pt x="4" y="31"/>
                  </a:lnTo>
                  <a:lnTo>
                    <a:pt x="4" y="34"/>
                  </a:lnTo>
                  <a:lnTo>
                    <a:pt x="3" y="36"/>
                  </a:lnTo>
                  <a:lnTo>
                    <a:pt x="2" y="39"/>
                  </a:lnTo>
                  <a:lnTo>
                    <a:pt x="1" y="43"/>
                  </a:lnTo>
                  <a:lnTo>
                    <a:pt x="0" y="47"/>
                  </a:lnTo>
                  <a:lnTo>
                    <a:pt x="2" y="43"/>
                  </a:lnTo>
                  <a:lnTo>
                    <a:pt x="3" y="38"/>
                  </a:lnTo>
                  <a:lnTo>
                    <a:pt x="7" y="33"/>
                  </a:lnTo>
                  <a:lnTo>
                    <a:pt x="8" y="29"/>
                  </a:lnTo>
                  <a:lnTo>
                    <a:pt x="11" y="26"/>
                  </a:lnTo>
                  <a:lnTo>
                    <a:pt x="13" y="24"/>
                  </a:lnTo>
                  <a:lnTo>
                    <a:pt x="15" y="22"/>
                  </a:lnTo>
                  <a:lnTo>
                    <a:pt x="20" y="17"/>
                  </a:lnTo>
                  <a:lnTo>
                    <a:pt x="25" y="14"/>
                  </a:lnTo>
                  <a:lnTo>
                    <a:pt x="30" y="10"/>
                  </a:lnTo>
                  <a:lnTo>
                    <a:pt x="35" y="8"/>
                  </a:lnTo>
                  <a:lnTo>
                    <a:pt x="39" y="6"/>
                  </a:lnTo>
                  <a:lnTo>
                    <a:pt x="43" y="4"/>
                  </a:lnTo>
                  <a:lnTo>
                    <a:pt x="45" y="3"/>
                  </a:lnTo>
                  <a:lnTo>
                    <a:pt x="46" y="3"/>
                  </a:lnTo>
                  <a:lnTo>
                    <a:pt x="43" y="0"/>
                  </a:lnTo>
                  <a:lnTo>
                    <a:pt x="4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55"/>
            <p:cNvSpPr>
              <a:spLocks/>
            </p:cNvSpPr>
            <p:nvPr/>
          </p:nvSpPr>
          <p:spPr bwMode="auto">
            <a:xfrm>
              <a:off x="6383338" y="3073400"/>
              <a:ext cx="14288" cy="15875"/>
            </a:xfrm>
            <a:custGeom>
              <a:avLst/>
              <a:gdLst>
                <a:gd name="T0" fmla="*/ 7 w 9"/>
                <a:gd name="T1" fmla="*/ 3 h 10"/>
                <a:gd name="T2" fmla="*/ 6 w 9"/>
                <a:gd name="T3" fmla="*/ 2 h 10"/>
                <a:gd name="T4" fmla="*/ 4 w 9"/>
                <a:gd name="T5" fmla="*/ 2 h 10"/>
                <a:gd name="T6" fmla="*/ 2 w 9"/>
                <a:gd name="T7" fmla="*/ 1 h 10"/>
                <a:gd name="T8" fmla="*/ 0 w 9"/>
                <a:gd name="T9" fmla="*/ 0 h 10"/>
                <a:gd name="T10" fmla="*/ 0 w 9"/>
                <a:gd name="T11" fmla="*/ 2 h 10"/>
                <a:gd name="T12" fmla="*/ 2 w 9"/>
                <a:gd name="T13" fmla="*/ 6 h 10"/>
                <a:gd name="T14" fmla="*/ 4 w 9"/>
                <a:gd name="T15" fmla="*/ 7 h 10"/>
                <a:gd name="T16" fmla="*/ 7 w 9"/>
                <a:gd name="T17" fmla="*/ 9 h 10"/>
                <a:gd name="T18" fmla="*/ 7 w 9"/>
                <a:gd name="T19" fmla="*/ 10 h 10"/>
                <a:gd name="T20" fmla="*/ 7 w 9"/>
                <a:gd name="T21" fmla="*/ 10 h 10"/>
                <a:gd name="T22" fmla="*/ 9 w 9"/>
                <a:gd name="T23" fmla="*/ 6 h 10"/>
                <a:gd name="T24" fmla="*/ 7 w 9"/>
                <a:gd name="T25" fmla="*/ 3 h 10"/>
                <a:gd name="T26" fmla="*/ 7 w 9"/>
                <a:gd name="T27"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0">
                  <a:moveTo>
                    <a:pt x="7" y="3"/>
                  </a:moveTo>
                  <a:lnTo>
                    <a:pt x="6" y="2"/>
                  </a:lnTo>
                  <a:lnTo>
                    <a:pt x="4" y="2"/>
                  </a:lnTo>
                  <a:lnTo>
                    <a:pt x="2" y="1"/>
                  </a:lnTo>
                  <a:lnTo>
                    <a:pt x="0" y="0"/>
                  </a:lnTo>
                  <a:lnTo>
                    <a:pt x="0" y="2"/>
                  </a:lnTo>
                  <a:lnTo>
                    <a:pt x="2" y="6"/>
                  </a:lnTo>
                  <a:lnTo>
                    <a:pt x="4" y="7"/>
                  </a:lnTo>
                  <a:lnTo>
                    <a:pt x="7" y="9"/>
                  </a:lnTo>
                  <a:lnTo>
                    <a:pt x="7" y="10"/>
                  </a:lnTo>
                  <a:lnTo>
                    <a:pt x="7" y="10"/>
                  </a:lnTo>
                  <a:lnTo>
                    <a:pt x="9" y="6"/>
                  </a:lnTo>
                  <a:lnTo>
                    <a:pt x="7" y="3"/>
                  </a:lnTo>
                  <a:lnTo>
                    <a:pt x="7" y="3"/>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56"/>
            <p:cNvSpPr>
              <a:spLocks/>
            </p:cNvSpPr>
            <p:nvPr/>
          </p:nvSpPr>
          <p:spPr bwMode="auto">
            <a:xfrm>
              <a:off x="6592888" y="3068638"/>
              <a:ext cx="15875" cy="19050"/>
            </a:xfrm>
            <a:custGeom>
              <a:avLst/>
              <a:gdLst>
                <a:gd name="T0" fmla="*/ 2 w 10"/>
                <a:gd name="T1" fmla="*/ 2 h 12"/>
                <a:gd name="T2" fmla="*/ 0 w 10"/>
                <a:gd name="T3" fmla="*/ 12 h 12"/>
                <a:gd name="T4" fmla="*/ 1 w 10"/>
                <a:gd name="T5" fmla="*/ 12 h 12"/>
                <a:gd name="T6" fmla="*/ 4 w 10"/>
                <a:gd name="T7" fmla="*/ 8 h 12"/>
                <a:gd name="T8" fmla="*/ 8 w 10"/>
                <a:gd name="T9" fmla="*/ 5 h 12"/>
                <a:gd name="T10" fmla="*/ 10 w 10"/>
                <a:gd name="T11" fmla="*/ 2 h 12"/>
                <a:gd name="T12" fmla="*/ 6 w 10"/>
                <a:gd name="T13" fmla="*/ 0 h 12"/>
                <a:gd name="T14" fmla="*/ 2 w 10"/>
                <a:gd name="T15" fmla="*/ 2 h 12"/>
                <a:gd name="T16" fmla="*/ 2 w 10"/>
                <a:gd name="T17"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2">
                  <a:moveTo>
                    <a:pt x="2" y="2"/>
                  </a:moveTo>
                  <a:lnTo>
                    <a:pt x="0" y="12"/>
                  </a:lnTo>
                  <a:lnTo>
                    <a:pt x="1" y="12"/>
                  </a:lnTo>
                  <a:lnTo>
                    <a:pt x="4" y="8"/>
                  </a:lnTo>
                  <a:lnTo>
                    <a:pt x="8" y="5"/>
                  </a:lnTo>
                  <a:lnTo>
                    <a:pt x="10" y="2"/>
                  </a:lnTo>
                  <a:lnTo>
                    <a:pt x="6" y="0"/>
                  </a:lnTo>
                  <a:lnTo>
                    <a:pt x="2" y="2"/>
                  </a:lnTo>
                  <a:lnTo>
                    <a:pt x="2" y="2"/>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57"/>
            <p:cNvSpPr>
              <a:spLocks/>
            </p:cNvSpPr>
            <p:nvPr/>
          </p:nvSpPr>
          <p:spPr bwMode="auto">
            <a:xfrm>
              <a:off x="6362700" y="2930525"/>
              <a:ext cx="15875" cy="11113"/>
            </a:xfrm>
            <a:custGeom>
              <a:avLst/>
              <a:gdLst>
                <a:gd name="T0" fmla="*/ 10 w 10"/>
                <a:gd name="T1" fmla="*/ 5 h 7"/>
                <a:gd name="T2" fmla="*/ 9 w 10"/>
                <a:gd name="T3" fmla="*/ 4 h 7"/>
                <a:gd name="T4" fmla="*/ 7 w 10"/>
                <a:gd name="T5" fmla="*/ 1 h 7"/>
                <a:gd name="T6" fmla="*/ 4 w 10"/>
                <a:gd name="T7" fmla="*/ 0 h 7"/>
                <a:gd name="T8" fmla="*/ 2 w 10"/>
                <a:gd name="T9" fmla="*/ 0 h 7"/>
                <a:gd name="T10" fmla="*/ 0 w 10"/>
                <a:gd name="T11" fmla="*/ 1 h 7"/>
                <a:gd name="T12" fmla="*/ 0 w 10"/>
                <a:gd name="T13" fmla="*/ 3 h 7"/>
                <a:gd name="T14" fmla="*/ 1 w 10"/>
                <a:gd name="T15" fmla="*/ 3 h 7"/>
                <a:gd name="T16" fmla="*/ 3 w 10"/>
                <a:gd name="T17" fmla="*/ 3 h 7"/>
                <a:gd name="T18" fmla="*/ 4 w 10"/>
                <a:gd name="T19" fmla="*/ 4 h 7"/>
                <a:gd name="T20" fmla="*/ 4 w 10"/>
                <a:gd name="T21" fmla="*/ 5 h 7"/>
                <a:gd name="T22" fmla="*/ 4 w 10"/>
                <a:gd name="T23" fmla="*/ 5 h 7"/>
                <a:gd name="T24" fmla="*/ 3 w 10"/>
                <a:gd name="T25" fmla="*/ 6 h 7"/>
                <a:gd name="T26" fmla="*/ 1 w 10"/>
                <a:gd name="T27" fmla="*/ 6 h 7"/>
                <a:gd name="T28" fmla="*/ 1 w 10"/>
                <a:gd name="T29" fmla="*/ 6 h 7"/>
                <a:gd name="T30" fmla="*/ 5 w 10"/>
                <a:gd name="T31" fmla="*/ 7 h 7"/>
                <a:gd name="T32" fmla="*/ 10 w 10"/>
                <a:gd name="T33" fmla="*/ 5 h 7"/>
                <a:gd name="T34" fmla="*/ 10 w 10"/>
                <a:gd name="T3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7">
                  <a:moveTo>
                    <a:pt x="10" y="5"/>
                  </a:moveTo>
                  <a:lnTo>
                    <a:pt x="9" y="4"/>
                  </a:lnTo>
                  <a:lnTo>
                    <a:pt x="7" y="1"/>
                  </a:lnTo>
                  <a:lnTo>
                    <a:pt x="4" y="0"/>
                  </a:lnTo>
                  <a:lnTo>
                    <a:pt x="2" y="0"/>
                  </a:lnTo>
                  <a:lnTo>
                    <a:pt x="0" y="1"/>
                  </a:lnTo>
                  <a:lnTo>
                    <a:pt x="0" y="3"/>
                  </a:lnTo>
                  <a:lnTo>
                    <a:pt x="1" y="3"/>
                  </a:lnTo>
                  <a:lnTo>
                    <a:pt x="3" y="3"/>
                  </a:lnTo>
                  <a:lnTo>
                    <a:pt x="4" y="4"/>
                  </a:lnTo>
                  <a:lnTo>
                    <a:pt x="4" y="5"/>
                  </a:lnTo>
                  <a:lnTo>
                    <a:pt x="4" y="5"/>
                  </a:lnTo>
                  <a:lnTo>
                    <a:pt x="3" y="6"/>
                  </a:lnTo>
                  <a:lnTo>
                    <a:pt x="1" y="6"/>
                  </a:lnTo>
                  <a:lnTo>
                    <a:pt x="1" y="6"/>
                  </a:lnTo>
                  <a:lnTo>
                    <a:pt x="5" y="7"/>
                  </a:lnTo>
                  <a:lnTo>
                    <a:pt x="10" y="5"/>
                  </a:lnTo>
                  <a:lnTo>
                    <a:pt x="10" y="5"/>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58"/>
            <p:cNvSpPr>
              <a:spLocks/>
            </p:cNvSpPr>
            <p:nvPr/>
          </p:nvSpPr>
          <p:spPr bwMode="auto">
            <a:xfrm>
              <a:off x="7280275" y="2673350"/>
              <a:ext cx="217488" cy="257175"/>
            </a:xfrm>
            <a:custGeom>
              <a:avLst/>
              <a:gdLst>
                <a:gd name="T0" fmla="*/ 0 w 137"/>
                <a:gd name="T1" fmla="*/ 2 h 162"/>
                <a:gd name="T2" fmla="*/ 0 w 137"/>
                <a:gd name="T3" fmla="*/ 6 h 162"/>
                <a:gd name="T4" fmla="*/ 2 w 137"/>
                <a:gd name="T5" fmla="*/ 11 h 162"/>
                <a:gd name="T6" fmla="*/ 5 w 137"/>
                <a:gd name="T7" fmla="*/ 16 h 162"/>
                <a:gd name="T8" fmla="*/ 8 w 137"/>
                <a:gd name="T9" fmla="*/ 23 h 162"/>
                <a:gd name="T10" fmla="*/ 11 w 137"/>
                <a:gd name="T11" fmla="*/ 32 h 162"/>
                <a:gd name="T12" fmla="*/ 16 w 137"/>
                <a:gd name="T13" fmla="*/ 42 h 162"/>
                <a:gd name="T14" fmla="*/ 20 w 137"/>
                <a:gd name="T15" fmla="*/ 51 h 162"/>
                <a:gd name="T16" fmla="*/ 25 w 137"/>
                <a:gd name="T17" fmla="*/ 61 h 162"/>
                <a:gd name="T18" fmla="*/ 31 w 137"/>
                <a:gd name="T19" fmla="*/ 71 h 162"/>
                <a:gd name="T20" fmla="*/ 38 w 137"/>
                <a:gd name="T21" fmla="*/ 82 h 162"/>
                <a:gd name="T22" fmla="*/ 45 w 137"/>
                <a:gd name="T23" fmla="*/ 92 h 162"/>
                <a:gd name="T24" fmla="*/ 53 w 137"/>
                <a:gd name="T25" fmla="*/ 103 h 162"/>
                <a:gd name="T26" fmla="*/ 60 w 137"/>
                <a:gd name="T27" fmla="*/ 113 h 162"/>
                <a:gd name="T28" fmla="*/ 69 w 137"/>
                <a:gd name="T29" fmla="*/ 123 h 162"/>
                <a:gd name="T30" fmla="*/ 78 w 137"/>
                <a:gd name="T31" fmla="*/ 132 h 162"/>
                <a:gd name="T32" fmla="*/ 88 w 137"/>
                <a:gd name="T33" fmla="*/ 139 h 162"/>
                <a:gd name="T34" fmla="*/ 98 w 137"/>
                <a:gd name="T35" fmla="*/ 146 h 162"/>
                <a:gd name="T36" fmla="*/ 108 w 137"/>
                <a:gd name="T37" fmla="*/ 151 h 162"/>
                <a:gd name="T38" fmla="*/ 118 w 137"/>
                <a:gd name="T39" fmla="*/ 156 h 162"/>
                <a:gd name="T40" fmla="*/ 126 w 137"/>
                <a:gd name="T41" fmla="*/ 158 h 162"/>
                <a:gd name="T42" fmla="*/ 133 w 137"/>
                <a:gd name="T43" fmla="*/ 160 h 162"/>
                <a:gd name="T44" fmla="*/ 136 w 137"/>
                <a:gd name="T45" fmla="*/ 162 h 162"/>
                <a:gd name="T46" fmla="*/ 136 w 137"/>
                <a:gd name="T47" fmla="*/ 162 h 162"/>
                <a:gd name="T48" fmla="*/ 133 w 137"/>
                <a:gd name="T49" fmla="*/ 159 h 162"/>
                <a:gd name="T50" fmla="*/ 126 w 137"/>
                <a:gd name="T51" fmla="*/ 155 h 162"/>
                <a:gd name="T52" fmla="*/ 118 w 137"/>
                <a:gd name="T53" fmla="*/ 147 h 162"/>
                <a:gd name="T54" fmla="*/ 110 w 137"/>
                <a:gd name="T55" fmla="*/ 140 h 162"/>
                <a:gd name="T56" fmla="*/ 100 w 137"/>
                <a:gd name="T57" fmla="*/ 131 h 162"/>
                <a:gd name="T58" fmla="*/ 89 w 137"/>
                <a:gd name="T59" fmla="*/ 123 h 162"/>
                <a:gd name="T60" fmla="*/ 82 w 137"/>
                <a:gd name="T61" fmla="*/ 117 h 162"/>
                <a:gd name="T62" fmla="*/ 76 w 137"/>
                <a:gd name="T63" fmla="*/ 111 h 162"/>
                <a:gd name="T64" fmla="*/ 72 w 137"/>
                <a:gd name="T65" fmla="*/ 105 h 162"/>
                <a:gd name="T66" fmla="*/ 67 w 137"/>
                <a:gd name="T67" fmla="*/ 100 h 162"/>
                <a:gd name="T68" fmla="*/ 60 w 137"/>
                <a:gd name="T69" fmla="*/ 92 h 162"/>
                <a:gd name="T70" fmla="*/ 55 w 137"/>
                <a:gd name="T71" fmla="*/ 83 h 162"/>
                <a:gd name="T72" fmla="*/ 48 w 137"/>
                <a:gd name="T73" fmla="*/ 74 h 162"/>
                <a:gd name="T74" fmla="*/ 41 w 137"/>
                <a:gd name="T75" fmla="*/ 65 h 162"/>
                <a:gd name="T76" fmla="*/ 35 w 137"/>
                <a:gd name="T77" fmla="*/ 55 h 162"/>
                <a:gd name="T78" fmla="*/ 28 w 137"/>
                <a:gd name="T79" fmla="*/ 45 h 162"/>
                <a:gd name="T80" fmla="*/ 22 w 137"/>
                <a:gd name="T81" fmla="*/ 36 h 162"/>
                <a:gd name="T82" fmla="*/ 16 w 137"/>
                <a:gd name="T83" fmla="*/ 26 h 162"/>
                <a:gd name="T84" fmla="*/ 11 w 137"/>
                <a:gd name="T85" fmla="*/ 19 h 162"/>
                <a:gd name="T86" fmla="*/ 7 w 137"/>
                <a:gd name="T87" fmla="*/ 12 h 162"/>
                <a:gd name="T88" fmla="*/ 3 w 137"/>
                <a:gd name="T89" fmla="*/ 6 h 162"/>
                <a:gd name="T90" fmla="*/ 0 w 137"/>
                <a:gd name="T91" fmla="*/ 2 h 162"/>
                <a:gd name="T92" fmla="*/ 0 w 137"/>
                <a:gd name="T93" fmla="*/ 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7" h="162">
                  <a:moveTo>
                    <a:pt x="0" y="0"/>
                  </a:moveTo>
                  <a:lnTo>
                    <a:pt x="0" y="2"/>
                  </a:lnTo>
                  <a:lnTo>
                    <a:pt x="0" y="4"/>
                  </a:lnTo>
                  <a:lnTo>
                    <a:pt x="0" y="6"/>
                  </a:lnTo>
                  <a:lnTo>
                    <a:pt x="1" y="8"/>
                  </a:lnTo>
                  <a:lnTo>
                    <a:pt x="2" y="11"/>
                  </a:lnTo>
                  <a:lnTo>
                    <a:pt x="3" y="14"/>
                  </a:lnTo>
                  <a:lnTo>
                    <a:pt x="5" y="16"/>
                  </a:lnTo>
                  <a:lnTo>
                    <a:pt x="6" y="19"/>
                  </a:lnTo>
                  <a:lnTo>
                    <a:pt x="8" y="23"/>
                  </a:lnTo>
                  <a:lnTo>
                    <a:pt x="10" y="28"/>
                  </a:lnTo>
                  <a:lnTo>
                    <a:pt x="11" y="32"/>
                  </a:lnTo>
                  <a:lnTo>
                    <a:pt x="14" y="36"/>
                  </a:lnTo>
                  <a:lnTo>
                    <a:pt x="16" y="42"/>
                  </a:lnTo>
                  <a:lnTo>
                    <a:pt x="18" y="46"/>
                  </a:lnTo>
                  <a:lnTo>
                    <a:pt x="20" y="51"/>
                  </a:lnTo>
                  <a:lnTo>
                    <a:pt x="22" y="55"/>
                  </a:lnTo>
                  <a:lnTo>
                    <a:pt x="25" y="61"/>
                  </a:lnTo>
                  <a:lnTo>
                    <a:pt x="28" y="65"/>
                  </a:lnTo>
                  <a:lnTo>
                    <a:pt x="31" y="71"/>
                  </a:lnTo>
                  <a:lnTo>
                    <a:pt x="35" y="76"/>
                  </a:lnTo>
                  <a:lnTo>
                    <a:pt x="38" y="82"/>
                  </a:lnTo>
                  <a:lnTo>
                    <a:pt x="41" y="88"/>
                  </a:lnTo>
                  <a:lnTo>
                    <a:pt x="45" y="92"/>
                  </a:lnTo>
                  <a:lnTo>
                    <a:pt x="48" y="99"/>
                  </a:lnTo>
                  <a:lnTo>
                    <a:pt x="53" y="103"/>
                  </a:lnTo>
                  <a:lnTo>
                    <a:pt x="56" y="109"/>
                  </a:lnTo>
                  <a:lnTo>
                    <a:pt x="60" y="113"/>
                  </a:lnTo>
                  <a:lnTo>
                    <a:pt x="65" y="119"/>
                  </a:lnTo>
                  <a:lnTo>
                    <a:pt x="69" y="123"/>
                  </a:lnTo>
                  <a:lnTo>
                    <a:pt x="74" y="129"/>
                  </a:lnTo>
                  <a:lnTo>
                    <a:pt x="78" y="132"/>
                  </a:lnTo>
                  <a:lnTo>
                    <a:pt x="83" y="136"/>
                  </a:lnTo>
                  <a:lnTo>
                    <a:pt x="88" y="139"/>
                  </a:lnTo>
                  <a:lnTo>
                    <a:pt x="93" y="142"/>
                  </a:lnTo>
                  <a:lnTo>
                    <a:pt x="98" y="146"/>
                  </a:lnTo>
                  <a:lnTo>
                    <a:pt x="103" y="148"/>
                  </a:lnTo>
                  <a:lnTo>
                    <a:pt x="108" y="151"/>
                  </a:lnTo>
                  <a:lnTo>
                    <a:pt x="114" y="153"/>
                  </a:lnTo>
                  <a:lnTo>
                    <a:pt x="118" y="156"/>
                  </a:lnTo>
                  <a:lnTo>
                    <a:pt x="123" y="157"/>
                  </a:lnTo>
                  <a:lnTo>
                    <a:pt x="126" y="158"/>
                  </a:lnTo>
                  <a:lnTo>
                    <a:pt x="131" y="160"/>
                  </a:lnTo>
                  <a:lnTo>
                    <a:pt x="133" y="160"/>
                  </a:lnTo>
                  <a:lnTo>
                    <a:pt x="135" y="161"/>
                  </a:lnTo>
                  <a:lnTo>
                    <a:pt x="136" y="162"/>
                  </a:lnTo>
                  <a:lnTo>
                    <a:pt x="137" y="162"/>
                  </a:lnTo>
                  <a:lnTo>
                    <a:pt x="136" y="162"/>
                  </a:lnTo>
                  <a:lnTo>
                    <a:pt x="135" y="161"/>
                  </a:lnTo>
                  <a:lnTo>
                    <a:pt x="133" y="159"/>
                  </a:lnTo>
                  <a:lnTo>
                    <a:pt x="131" y="158"/>
                  </a:lnTo>
                  <a:lnTo>
                    <a:pt x="126" y="155"/>
                  </a:lnTo>
                  <a:lnTo>
                    <a:pt x="123" y="151"/>
                  </a:lnTo>
                  <a:lnTo>
                    <a:pt x="118" y="147"/>
                  </a:lnTo>
                  <a:lnTo>
                    <a:pt x="114" y="144"/>
                  </a:lnTo>
                  <a:lnTo>
                    <a:pt x="110" y="140"/>
                  </a:lnTo>
                  <a:lnTo>
                    <a:pt x="104" y="136"/>
                  </a:lnTo>
                  <a:lnTo>
                    <a:pt x="100" y="131"/>
                  </a:lnTo>
                  <a:lnTo>
                    <a:pt x="95" y="128"/>
                  </a:lnTo>
                  <a:lnTo>
                    <a:pt x="89" y="123"/>
                  </a:lnTo>
                  <a:lnTo>
                    <a:pt x="86" y="120"/>
                  </a:lnTo>
                  <a:lnTo>
                    <a:pt x="82" y="117"/>
                  </a:lnTo>
                  <a:lnTo>
                    <a:pt x="78" y="113"/>
                  </a:lnTo>
                  <a:lnTo>
                    <a:pt x="76" y="111"/>
                  </a:lnTo>
                  <a:lnTo>
                    <a:pt x="74" y="109"/>
                  </a:lnTo>
                  <a:lnTo>
                    <a:pt x="72" y="105"/>
                  </a:lnTo>
                  <a:lnTo>
                    <a:pt x="69" y="103"/>
                  </a:lnTo>
                  <a:lnTo>
                    <a:pt x="67" y="100"/>
                  </a:lnTo>
                  <a:lnTo>
                    <a:pt x="64" y="95"/>
                  </a:lnTo>
                  <a:lnTo>
                    <a:pt x="60" y="92"/>
                  </a:lnTo>
                  <a:lnTo>
                    <a:pt x="58" y="89"/>
                  </a:lnTo>
                  <a:lnTo>
                    <a:pt x="55" y="83"/>
                  </a:lnTo>
                  <a:lnTo>
                    <a:pt x="51" y="79"/>
                  </a:lnTo>
                  <a:lnTo>
                    <a:pt x="48" y="74"/>
                  </a:lnTo>
                  <a:lnTo>
                    <a:pt x="45" y="70"/>
                  </a:lnTo>
                  <a:lnTo>
                    <a:pt x="41" y="65"/>
                  </a:lnTo>
                  <a:lnTo>
                    <a:pt x="38" y="60"/>
                  </a:lnTo>
                  <a:lnTo>
                    <a:pt x="35" y="55"/>
                  </a:lnTo>
                  <a:lnTo>
                    <a:pt x="32" y="51"/>
                  </a:lnTo>
                  <a:lnTo>
                    <a:pt x="28" y="45"/>
                  </a:lnTo>
                  <a:lnTo>
                    <a:pt x="25" y="41"/>
                  </a:lnTo>
                  <a:lnTo>
                    <a:pt x="22" y="36"/>
                  </a:lnTo>
                  <a:lnTo>
                    <a:pt x="19" y="31"/>
                  </a:lnTo>
                  <a:lnTo>
                    <a:pt x="16" y="26"/>
                  </a:lnTo>
                  <a:lnTo>
                    <a:pt x="14" y="23"/>
                  </a:lnTo>
                  <a:lnTo>
                    <a:pt x="11" y="19"/>
                  </a:lnTo>
                  <a:lnTo>
                    <a:pt x="9" y="16"/>
                  </a:lnTo>
                  <a:lnTo>
                    <a:pt x="7" y="12"/>
                  </a:lnTo>
                  <a:lnTo>
                    <a:pt x="5" y="9"/>
                  </a:lnTo>
                  <a:lnTo>
                    <a:pt x="3" y="6"/>
                  </a:lnTo>
                  <a:lnTo>
                    <a:pt x="1" y="5"/>
                  </a:lnTo>
                  <a:lnTo>
                    <a:pt x="0" y="2"/>
                  </a:lnTo>
                  <a:lnTo>
                    <a:pt x="0" y="0"/>
                  </a:lnTo>
                  <a:lnTo>
                    <a:pt x="0" y="0"/>
                  </a:lnTo>
                  <a:close/>
                </a:path>
              </a:pathLst>
            </a:custGeom>
            <a:solidFill>
              <a:srgbClr val="427D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59"/>
            <p:cNvSpPr>
              <a:spLocks/>
            </p:cNvSpPr>
            <p:nvPr/>
          </p:nvSpPr>
          <p:spPr bwMode="auto">
            <a:xfrm>
              <a:off x="6519863" y="1971675"/>
              <a:ext cx="774700" cy="1470025"/>
            </a:xfrm>
            <a:custGeom>
              <a:avLst/>
              <a:gdLst>
                <a:gd name="T0" fmla="*/ 318 w 488"/>
                <a:gd name="T1" fmla="*/ 83 h 926"/>
                <a:gd name="T2" fmla="*/ 89 w 488"/>
                <a:gd name="T3" fmla="*/ 188 h 926"/>
                <a:gd name="T4" fmla="*/ 1 w 488"/>
                <a:gd name="T5" fmla="*/ 416 h 926"/>
                <a:gd name="T6" fmla="*/ 0 w 488"/>
                <a:gd name="T7" fmla="*/ 442 h 926"/>
                <a:gd name="T8" fmla="*/ 0 w 488"/>
                <a:gd name="T9" fmla="*/ 458 h 926"/>
                <a:gd name="T10" fmla="*/ 0 w 488"/>
                <a:gd name="T11" fmla="*/ 474 h 926"/>
                <a:gd name="T12" fmla="*/ 0 w 488"/>
                <a:gd name="T13" fmla="*/ 489 h 926"/>
                <a:gd name="T14" fmla="*/ 2 w 488"/>
                <a:gd name="T15" fmla="*/ 506 h 926"/>
                <a:gd name="T16" fmla="*/ 147 w 488"/>
                <a:gd name="T17" fmla="*/ 725 h 926"/>
                <a:gd name="T18" fmla="*/ 402 w 488"/>
                <a:gd name="T19" fmla="*/ 869 h 926"/>
                <a:gd name="T20" fmla="*/ 461 w 488"/>
                <a:gd name="T21" fmla="*/ 796 h 926"/>
                <a:gd name="T22" fmla="*/ 447 w 488"/>
                <a:gd name="T23" fmla="*/ 795 h 926"/>
                <a:gd name="T24" fmla="*/ 428 w 488"/>
                <a:gd name="T25" fmla="*/ 794 h 926"/>
                <a:gd name="T26" fmla="*/ 411 w 488"/>
                <a:gd name="T27" fmla="*/ 792 h 926"/>
                <a:gd name="T28" fmla="*/ 391 w 488"/>
                <a:gd name="T29" fmla="*/ 786 h 926"/>
                <a:gd name="T30" fmla="*/ 369 w 488"/>
                <a:gd name="T31" fmla="*/ 782 h 926"/>
                <a:gd name="T32" fmla="*/ 344 w 488"/>
                <a:gd name="T33" fmla="*/ 774 h 926"/>
                <a:gd name="T34" fmla="*/ 321 w 488"/>
                <a:gd name="T35" fmla="*/ 765 h 926"/>
                <a:gd name="T36" fmla="*/ 296 w 488"/>
                <a:gd name="T37" fmla="*/ 753 h 926"/>
                <a:gd name="T38" fmla="*/ 272 w 488"/>
                <a:gd name="T39" fmla="*/ 737 h 926"/>
                <a:gd name="T40" fmla="*/ 249 w 488"/>
                <a:gd name="T41" fmla="*/ 720 h 926"/>
                <a:gd name="T42" fmla="*/ 229 w 488"/>
                <a:gd name="T43" fmla="*/ 699 h 926"/>
                <a:gd name="T44" fmla="*/ 216 w 488"/>
                <a:gd name="T45" fmla="*/ 687 h 926"/>
                <a:gd name="T46" fmla="*/ 198 w 488"/>
                <a:gd name="T47" fmla="*/ 666 h 926"/>
                <a:gd name="T48" fmla="*/ 186 w 488"/>
                <a:gd name="T49" fmla="*/ 650 h 926"/>
                <a:gd name="T50" fmla="*/ 175 w 488"/>
                <a:gd name="T51" fmla="*/ 632 h 926"/>
                <a:gd name="T52" fmla="*/ 164 w 488"/>
                <a:gd name="T53" fmla="*/ 610 h 926"/>
                <a:gd name="T54" fmla="*/ 154 w 488"/>
                <a:gd name="T55" fmla="*/ 586 h 926"/>
                <a:gd name="T56" fmla="*/ 144 w 488"/>
                <a:gd name="T57" fmla="*/ 560 h 926"/>
                <a:gd name="T58" fmla="*/ 136 w 488"/>
                <a:gd name="T59" fmla="*/ 530 h 926"/>
                <a:gd name="T60" fmla="*/ 131 w 488"/>
                <a:gd name="T61" fmla="*/ 496 h 926"/>
                <a:gd name="T62" fmla="*/ 128 w 488"/>
                <a:gd name="T63" fmla="*/ 461 h 926"/>
                <a:gd name="T64" fmla="*/ 128 w 488"/>
                <a:gd name="T65" fmla="*/ 445 h 926"/>
                <a:gd name="T66" fmla="*/ 132 w 488"/>
                <a:gd name="T67" fmla="*/ 422 h 926"/>
                <a:gd name="T68" fmla="*/ 134 w 488"/>
                <a:gd name="T69" fmla="*/ 405 h 926"/>
                <a:gd name="T70" fmla="*/ 138 w 488"/>
                <a:gd name="T71" fmla="*/ 386 h 926"/>
                <a:gd name="T72" fmla="*/ 144 w 488"/>
                <a:gd name="T73" fmla="*/ 364 h 926"/>
                <a:gd name="T74" fmla="*/ 151 w 488"/>
                <a:gd name="T75" fmla="*/ 342 h 926"/>
                <a:gd name="T76" fmla="*/ 161 w 488"/>
                <a:gd name="T77" fmla="*/ 319 h 926"/>
                <a:gd name="T78" fmla="*/ 173 w 488"/>
                <a:gd name="T79" fmla="*/ 296 h 926"/>
                <a:gd name="T80" fmla="*/ 186 w 488"/>
                <a:gd name="T81" fmla="*/ 273 h 926"/>
                <a:gd name="T82" fmla="*/ 202 w 488"/>
                <a:gd name="T83" fmla="*/ 252 h 926"/>
                <a:gd name="T84" fmla="*/ 222 w 488"/>
                <a:gd name="T85" fmla="*/ 231 h 926"/>
                <a:gd name="T86" fmla="*/ 236 w 488"/>
                <a:gd name="T87" fmla="*/ 219 h 926"/>
                <a:gd name="T88" fmla="*/ 255 w 488"/>
                <a:gd name="T89" fmla="*/ 201 h 926"/>
                <a:gd name="T90" fmla="*/ 272 w 488"/>
                <a:gd name="T91" fmla="*/ 188 h 926"/>
                <a:gd name="T92" fmla="*/ 289 w 488"/>
                <a:gd name="T93" fmla="*/ 177 h 926"/>
                <a:gd name="T94" fmla="*/ 310 w 488"/>
                <a:gd name="T95" fmla="*/ 166 h 926"/>
                <a:gd name="T96" fmla="*/ 334 w 488"/>
                <a:gd name="T97" fmla="*/ 154 h 926"/>
                <a:gd name="T98" fmla="*/ 361 w 488"/>
                <a:gd name="T99" fmla="*/ 147 h 926"/>
                <a:gd name="T100" fmla="*/ 390 w 488"/>
                <a:gd name="T101" fmla="*/ 138 h 926"/>
                <a:gd name="T102" fmla="*/ 422 w 488"/>
                <a:gd name="T103" fmla="*/ 132 h 926"/>
                <a:gd name="T104" fmla="*/ 458 w 488"/>
                <a:gd name="T105" fmla="*/ 130 h 9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88" h="926">
                  <a:moveTo>
                    <a:pt x="467" y="130"/>
                  </a:moveTo>
                  <a:lnTo>
                    <a:pt x="463" y="0"/>
                  </a:lnTo>
                  <a:lnTo>
                    <a:pt x="422" y="2"/>
                  </a:lnTo>
                  <a:lnTo>
                    <a:pt x="405" y="60"/>
                  </a:lnTo>
                  <a:lnTo>
                    <a:pt x="318" y="83"/>
                  </a:lnTo>
                  <a:lnTo>
                    <a:pt x="262" y="45"/>
                  </a:lnTo>
                  <a:lnTo>
                    <a:pt x="199" y="81"/>
                  </a:lnTo>
                  <a:lnTo>
                    <a:pt x="202" y="148"/>
                  </a:lnTo>
                  <a:lnTo>
                    <a:pt x="155" y="198"/>
                  </a:lnTo>
                  <a:lnTo>
                    <a:pt x="89" y="188"/>
                  </a:lnTo>
                  <a:lnTo>
                    <a:pt x="46" y="258"/>
                  </a:lnTo>
                  <a:lnTo>
                    <a:pt x="85" y="313"/>
                  </a:lnTo>
                  <a:lnTo>
                    <a:pt x="59" y="396"/>
                  </a:lnTo>
                  <a:lnTo>
                    <a:pt x="2" y="411"/>
                  </a:lnTo>
                  <a:lnTo>
                    <a:pt x="1" y="416"/>
                  </a:lnTo>
                  <a:lnTo>
                    <a:pt x="1" y="420"/>
                  </a:lnTo>
                  <a:lnTo>
                    <a:pt x="0" y="426"/>
                  </a:lnTo>
                  <a:lnTo>
                    <a:pt x="0" y="431"/>
                  </a:lnTo>
                  <a:lnTo>
                    <a:pt x="0" y="437"/>
                  </a:lnTo>
                  <a:lnTo>
                    <a:pt x="0" y="442"/>
                  </a:lnTo>
                  <a:lnTo>
                    <a:pt x="0" y="446"/>
                  </a:lnTo>
                  <a:lnTo>
                    <a:pt x="0" y="449"/>
                  </a:lnTo>
                  <a:lnTo>
                    <a:pt x="0" y="451"/>
                  </a:lnTo>
                  <a:lnTo>
                    <a:pt x="0" y="455"/>
                  </a:lnTo>
                  <a:lnTo>
                    <a:pt x="0" y="458"/>
                  </a:lnTo>
                  <a:lnTo>
                    <a:pt x="0" y="461"/>
                  </a:lnTo>
                  <a:lnTo>
                    <a:pt x="0" y="464"/>
                  </a:lnTo>
                  <a:lnTo>
                    <a:pt x="0" y="467"/>
                  </a:lnTo>
                  <a:lnTo>
                    <a:pt x="0" y="470"/>
                  </a:lnTo>
                  <a:lnTo>
                    <a:pt x="0" y="474"/>
                  </a:lnTo>
                  <a:lnTo>
                    <a:pt x="0" y="477"/>
                  </a:lnTo>
                  <a:lnTo>
                    <a:pt x="0" y="480"/>
                  </a:lnTo>
                  <a:lnTo>
                    <a:pt x="0" y="484"/>
                  </a:lnTo>
                  <a:lnTo>
                    <a:pt x="0" y="486"/>
                  </a:lnTo>
                  <a:lnTo>
                    <a:pt x="0" y="489"/>
                  </a:lnTo>
                  <a:lnTo>
                    <a:pt x="1" y="493"/>
                  </a:lnTo>
                  <a:lnTo>
                    <a:pt x="1" y="496"/>
                  </a:lnTo>
                  <a:lnTo>
                    <a:pt x="1" y="499"/>
                  </a:lnTo>
                  <a:lnTo>
                    <a:pt x="2" y="503"/>
                  </a:lnTo>
                  <a:lnTo>
                    <a:pt x="2" y="506"/>
                  </a:lnTo>
                  <a:lnTo>
                    <a:pt x="59" y="522"/>
                  </a:lnTo>
                  <a:lnTo>
                    <a:pt x="83" y="609"/>
                  </a:lnTo>
                  <a:lnTo>
                    <a:pt x="45" y="663"/>
                  </a:lnTo>
                  <a:lnTo>
                    <a:pt x="80" y="728"/>
                  </a:lnTo>
                  <a:lnTo>
                    <a:pt x="147" y="725"/>
                  </a:lnTo>
                  <a:lnTo>
                    <a:pt x="198" y="771"/>
                  </a:lnTo>
                  <a:lnTo>
                    <a:pt x="188" y="838"/>
                  </a:lnTo>
                  <a:lnTo>
                    <a:pt x="259" y="881"/>
                  </a:lnTo>
                  <a:lnTo>
                    <a:pt x="312" y="843"/>
                  </a:lnTo>
                  <a:lnTo>
                    <a:pt x="402" y="869"/>
                  </a:lnTo>
                  <a:lnTo>
                    <a:pt x="412" y="922"/>
                  </a:lnTo>
                  <a:lnTo>
                    <a:pt x="463" y="926"/>
                  </a:lnTo>
                  <a:lnTo>
                    <a:pt x="488" y="872"/>
                  </a:lnTo>
                  <a:lnTo>
                    <a:pt x="462" y="796"/>
                  </a:lnTo>
                  <a:lnTo>
                    <a:pt x="461" y="796"/>
                  </a:lnTo>
                  <a:lnTo>
                    <a:pt x="460" y="796"/>
                  </a:lnTo>
                  <a:lnTo>
                    <a:pt x="458" y="796"/>
                  </a:lnTo>
                  <a:lnTo>
                    <a:pt x="456" y="796"/>
                  </a:lnTo>
                  <a:lnTo>
                    <a:pt x="451" y="795"/>
                  </a:lnTo>
                  <a:lnTo>
                    <a:pt x="447" y="795"/>
                  </a:lnTo>
                  <a:lnTo>
                    <a:pt x="442" y="795"/>
                  </a:lnTo>
                  <a:lnTo>
                    <a:pt x="438" y="795"/>
                  </a:lnTo>
                  <a:lnTo>
                    <a:pt x="434" y="794"/>
                  </a:lnTo>
                  <a:lnTo>
                    <a:pt x="431" y="794"/>
                  </a:lnTo>
                  <a:lnTo>
                    <a:pt x="428" y="794"/>
                  </a:lnTo>
                  <a:lnTo>
                    <a:pt x="424" y="793"/>
                  </a:lnTo>
                  <a:lnTo>
                    <a:pt x="421" y="793"/>
                  </a:lnTo>
                  <a:lnTo>
                    <a:pt x="418" y="792"/>
                  </a:lnTo>
                  <a:lnTo>
                    <a:pt x="414" y="792"/>
                  </a:lnTo>
                  <a:lnTo>
                    <a:pt x="411" y="792"/>
                  </a:lnTo>
                  <a:lnTo>
                    <a:pt x="407" y="791"/>
                  </a:lnTo>
                  <a:lnTo>
                    <a:pt x="403" y="790"/>
                  </a:lnTo>
                  <a:lnTo>
                    <a:pt x="399" y="789"/>
                  </a:lnTo>
                  <a:lnTo>
                    <a:pt x="395" y="787"/>
                  </a:lnTo>
                  <a:lnTo>
                    <a:pt x="391" y="786"/>
                  </a:lnTo>
                  <a:lnTo>
                    <a:pt x="386" y="786"/>
                  </a:lnTo>
                  <a:lnTo>
                    <a:pt x="382" y="785"/>
                  </a:lnTo>
                  <a:lnTo>
                    <a:pt x="377" y="784"/>
                  </a:lnTo>
                  <a:lnTo>
                    <a:pt x="373" y="783"/>
                  </a:lnTo>
                  <a:lnTo>
                    <a:pt x="369" y="782"/>
                  </a:lnTo>
                  <a:lnTo>
                    <a:pt x="364" y="781"/>
                  </a:lnTo>
                  <a:lnTo>
                    <a:pt x="358" y="780"/>
                  </a:lnTo>
                  <a:lnTo>
                    <a:pt x="354" y="777"/>
                  </a:lnTo>
                  <a:lnTo>
                    <a:pt x="350" y="776"/>
                  </a:lnTo>
                  <a:lnTo>
                    <a:pt x="344" y="774"/>
                  </a:lnTo>
                  <a:lnTo>
                    <a:pt x="341" y="773"/>
                  </a:lnTo>
                  <a:lnTo>
                    <a:pt x="335" y="771"/>
                  </a:lnTo>
                  <a:lnTo>
                    <a:pt x="331" y="768"/>
                  </a:lnTo>
                  <a:lnTo>
                    <a:pt x="325" y="766"/>
                  </a:lnTo>
                  <a:lnTo>
                    <a:pt x="321" y="765"/>
                  </a:lnTo>
                  <a:lnTo>
                    <a:pt x="316" y="762"/>
                  </a:lnTo>
                  <a:lnTo>
                    <a:pt x="312" y="760"/>
                  </a:lnTo>
                  <a:lnTo>
                    <a:pt x="306" y="758"/>
                  </a:lnTo>
                  <a:lnTo>
                    <a:pt x="302" y="756"/>
                  </a:lnTo>
                  <a:lnTo>
                    <a:pt x="296" y="753"/>
                  </a:lnTo>
                  <a:lnTo>
                    <a:pt x="291" y="749"/>
                  </a:lnTo>
                  <a:lnTo>
                    <a:pt x="287" y="747"/>
                  </a:lnTo>
                  <a:lnTo>
                    <a:pt x="281" y="744"/>
                  </a:lnTo>
                  <a:lnTo>
                    <a:pt x="277" y="741"/>
                  </a:lnTo>
                  <a:lnTo>
                    <a:pt x="272" y="737"/>
                  </a:lnTo>
                  <a:lnTo>
                    <a:pt x="267" y="735"/>
                  </a:lnTo>
                  <a:lnTo>
                    <a:pt x="264" y="732"/>
                  </a:lnTo>
                  <a:lnTo>
                    <a:pt x="258" y="727"/>
                  </a:lnTo>
                  <a:lnTo>
                    <a:pt x="254" y="724"/>
                  </a:lnTo>
                  <a:lnTo>
                    <a:pt x="249" y="720"/>
                  </a:lnTo>
                  <a:lnTo>
                    <a:pt x="245" y="716"/>
                  </a:lnTo>
                  <a:lnTo>
                    <a:pt x="240" y="713"/>
                  </a:lnTo>
                  <a:lnTo>
                    <a:pt x="237" y="708"/>
                  </a:lnTo>
                  <a:lnTo>
                    <a:pt x="232" y="704"/>
                  </a:lnTo>
                  <a:lnTo>
                    <a:pt x="229" y="699"/>
                  </a:lnTo>
                  <a:lnTo>
                    <a:pt x="227" y="698"/>
                  </a:lnTo>
                  <a:lnTo>
                    <a:pt x="223" y="695"/>
                  </a:lnTo>
                  <a:lnTo>
                    <a:pt x="221" y="693"/>
                  </a:lnTo>
                  <a:lnTo>
                    <a:pt x="219" y="690"/>
                  </a:lnTo>
                  <a:lnTo>
                    <a:pt x="216" y="687"/>
                  </a:lnTo>
                  <a:lnTo>
                    <a:pt x="213" y="685"/>
                  </a:lnTo>
                  <a:lnTo>
                    <a:pt x="209" y="680"/>
                  </a:lnTo>
                  <a:lnTo>
                    <a:pt x="205" y="676"/>
                  </a:lnTo>
                  <a:lnTo>
                    <a:pt x="201" y="670"/>
                  </a:lnTo>
                  <a:lnTo>
                    <a:pt x="198" y="666"/>
                  </a:lnTo>
                  <a:lnTo>
                    <a:pt x="195" y="662"/>
                  </a:lnTo>
                  <a:lnTo>
                    <a:pt x="193" y="659"/>
                  </a:lnTo>
                  <a:lnTo>
                    <a:pt x="191" y="657"/>
                  </a:lnTo>
                  <a:lnTo>
                    <a:pt x="189" y="653"/>
                  </a:lnTo>
                  <a:lnTo>
                    <a:pt x="186" y="650"/>
                  </a:lnTo>
                  <a:lnTo>
                    <a:pt x="184" y="647"/>
                  </a:lnTo>
                  <a:lnTo>
                    <a:pt x="182" y="643"/>
                  </a:lnTo>
                  <a:lnTo>
                    <a:pt x="180" y="640"/>
                  </a:lnTo>
                  <a:lnTo>
                    <a:pt x="178" y="636"/>
                  </a:lnTo>
                  <a:lnTo>
                    <a:pt x="175" y="632"/>
                  </a:lnTo>
                  <a:lnTo>
                    <a:pt x="173" y="628"/>
                  </a:lnTo>
                  <a:lnTo>
                    <a:pt x="171" y="623"/>
                  </a:lnTo>
                  <a:lnTo>
                    <a:pt x="168" y="620"/>
                  </a:lnTo>
                  <a:lnTo>
                    <a:pt x="166" y="615"/>
                  </a:lnTo>
                  <a:lnTo>
                    <a:pt x="164" y="610"/>
                  </a:lnTo>
                  <a:lnTo>
                    <a:pt x="162" y="607"/>
                  </a:lnTo>
                  <a:lnTo>
                    <a:pt x="160" y="601"/>
                  </a:lnTo>
                  <a:lnTo>
                    <a:pt x="157" y="597"/>
                  </a:lnTo>
                  <a:lnTo>
                    <a:pt x="155" y="591"/>
                  </a:lnTo>
                  <a:lnTo>
                    <a:pt x="154" y="586"/>
                  </a:lnTo>
                  <a:lnTo>
                    <a:pt x="152" y="581"/>
                  </a:lnTo>
                  <a:lnTo>
                    <a:pt x="150" y="576"/>
                  </a:lnTo>
                  <a:lnTo>
                    <a:pt x="147" y="571"/>
                  </a:lnTo>
                  <a:lnTo>
                    <a:pt x="146" y="565"/>
                  </a:lnTo>
                  <a:lnTo>
                    <a:pt x="144" y="560"/>
                  </a:lnTo>
                  <a:lnTo>
                    <a:pt x="143" y="554"/>
                  </a:lnTo>
                  <a:lnTo>
                    <a:pt x="141" y="549"/>
                  </a:lnTo>
                  <a:lnTo>
                    <a:pt x="140" y="542"/>
                  </a:lnTo>
                  <a:lnTo>
                    <a:pt x="137" y="536"/>
                  </a:lnTo>
                  <a:lnTo>
                    <a:pt x="136" y="530"/>
                  </a:lnTo>
                  <a:lnTo>
                    <a:pt x="135" y="523"/>
                  </a:lnTo>
                  <a:lnTo>
                    <a:pt x="134" y="517"/>
                  </a:lnTo>
                  <a:lnTo>
                    <a:pt x="133" y="511"/>
                  </a:lnTo>
                  <a:lnTo>
                    <a:pt x="132" y="504"/>
                  </a:lnTo>
                  <a:lnTo>
                    <a:pt x="131" y="496"/>
                  </a:lnTo>
                  <a:lnTo>
                    <a:pt x="131" y="490"/>
                  </a:lnTo>
                  <a:lnTo>
                    <a:pt x="130" y="483"/>
                  </a:lnTo>
                  <a:lnTo>
                    <a:pt x="128" y="476"/>
                  </a:lnTo>
                  <a:lnTo>
                    <a:pt x="128" y="468"/>
                  </a:lnTo>
                  <a:lnTo>
                    <a:pt x="128" y="461"/>
                  </a:lnTo>
                  <a:lnTo>
                    <a:pt x="128" y="459"/>
                  </a:lnTo>
                  <a:lnTo>
                    <a:pt x="128" y="457"/>
                  </a:lnTo>
                  <a:lnTo>
                    <a:pt x="128" y="453"/>
                  </a:lnTo>
                  <a:lnTo>
                    <a:pt x="128" y="450"/>
                  </a:lnTo>
                  <a:lnTo>
                    <a:pt x="128" y="445"/>
                  </a:lnTo>
                  <a:lnTo>
                    <a:pt x="130" y="440"/>
                  </a:lnTo>
                  <a:lnTo>
                    <a:pt x="130" y="435"/>
                  </a:lnTo>
                  <a:lnTo>
                    <a:pt x="131" y="429"/>
                  </a:lnTo>
                  <a:lnTo>
                    <a:pt x="131" y="426"/>
                  </a:lnTo>
                  <a:lnTo>
                    <a:pt x="132" y="422"/>
                  </a:lnTo>
                  <a:lnTo>
                    <a:pt x="132" y="419"/>
                  </a:lnTo>
                  <a:lnTo>
                    <a:pt x="133" y="416"/>
                  </a:lnTo>
                  <a:lnTo>
                    <a:pt x="133" y="412"/>
                  </a:lnTo>
                  <a:lnTo>
                    <a:pt x="134" y="408"/>
                  </a:lnTo>
                  <a:lnTo>
                    <a:pt x="134" y="405"/>
                  </a:lnTo>
                  <a:lnTo>
                    <a:pt x="135" y="401"/>
                  </a:lnTo>
                  <a:lnTo>
                    <a:pt x="135" y="397"/>
                  </a:lnTo>
                  <a:lnTo>
                    <a:pt x="136" y="393"/>
                  </a:lnTo>
                  <a:lnTo>
                    <a:pt x="137" y="389"/>
                  </a:lnTo>
                  <a:lnTo>
                    <a:pt x="138" y="386"/>
                  </a:lnTo>
                  <a:lnTo>
                    <a:pt x="140" y="381"/>
                  </a:lnTo>
                  <a:lnTo>
                    <a:pt x="141" y="377"/>
                  </a:lnTo>
                  <a:lnTo>
                    <a:pt x="142" y="372"/>
                  </a:lnTo>
                  <a:lnTo>
                    <a:pt x="143" y="369"/>
                  </a:lnTo>
                  <a:lnTo>
                    <a:pt x="144" y="364"/>
                  </a:lnTo>
                  <a:lnTo>
                    <a:pt x="145" y="360"/>
                  </a:lnTo>
                  <a:lnTo>
                    <a:pt x="146" y="355"/>
                  </a:lnTo>
                  <a:lnTo>
                    <a:pt x="147" y="351"/>
                  </a:lnTo>
                  <a:lnTo>
                    <a:pt x="150" y="346"/>
                  </a:lnTo>
                  <a:lnTo>
                    <a:pt x="151" y="342"/>
                  </a:lnTo>
                  <a:lnTo>
                    <a:pt x="153" y="338"/>
                  </a:lnTo>
                  <a:lnTo>
                    <a:pt x="155" y="333"/>
                  </a:lnTo>
                  <a:lnTo>
                    <a:pt x="156" y="329"/>
                  </a:lnTo>
                  <a:lnTo>
                    <a:pt x="159" y="324"/>
                  </a:lnTo>
                  <a:lnTo>
                    <a:pt x="161" y="319"/>
                  </a:lnTo>
                  <a:lnTo>
                    <a:pt x="163" y="314"/>
                  </a:lnTo>
                  <a:lnTo>
                    <a:pt x="165" y="310"/>
                  </a:lnTo>
                  <a:lnTo>
                    <a:pt x="168" y="305"/>
                  </a:lnTo>
                  <a:lnTo>
                    <a:pt x="170" y="301"/>
                  </a:lnTo>
                  <a:lnTo>
                    <a:pt x="173" y="296"/>
                  </a:lnTo>
                  <a:lnTo>
                    <a:pt x="175" y="292"/>
                  </a:lnTo>
                  <a:lnTo>
                    <a:pt x="178" y="287"/>
                  </a:lnTo>
                  <a:lnTo>
                    <a:pt x="180" y="282"/>
                  </a:lnTo>
                  <a:lnTo>
                    <a:pt x="183" y="278"/>
                  </a:lnTo>
                  <a:lnTo>
                    <a:pt x="186" y="273"/>
                  </a:lnTo>
                  <a:lnTo>
                    <a:pt x="189" y="268"/>
                  </a:lnTo>
                  <a:lnTo>
                    <a:pt x="192" y="265"/>
                  </a:lnTo>
                  <a:lnTo>
                    <a:pt x="197" y="260"/>
                  </a:lnTo>
                  <a:lnTo>
                    <a:pt x="200" y="256"/>
                  </a:lnTo>
                  <a:lnTo>
                    <a:pt x="202" y="252"/>
                  </a:lnTo>
                  <a:lnTo>
                    <a:pt x="207" y="247"/>
                  </a:lnTo>
                  <a:lnTo>
                    <a:pt x="211" y="244"/>
                  </a:lnTo>
                  <a:lnTo>
                    <a:pt x="214" y="239"/>
                  </a:lnTo>
                  <a:lnTo>
                    <a:pt x="219" y="235"/>
                  </a:lnTo>
                  <a:lnTo>
                    <a:pt x="222" y="231"/>
                  </a:lnTo>
                  <a:lnTo>
                    <a:pt x="228" y="228"/>
                  </a:lnTo>
                  <a:lnTo>
                    <a:pt x="228" y="226"/>
                  </a:lnTo>
                  <a:lnTo>
                    <a:pt x="231" y="224"/>
                  </a:lnTo>
                  <a:lnTo>
                    <a:pt x="232" y="221"/>
                  </a:lnTo>
                  <a:lnTo>
                    <a:pt x="236" y="219"/>
                  </a:lnTo>
                  <a:lnTo>
                    <a:pt x="238" y="216"/>
                  </a:lnTo>
                  <a:lnTo>
                    <a:pt x="242" y="212"/>
                  </a:lnTo>
                  <a:lnTo>
                    <a:pt x="245" y="209"/>
                  </a:lnTo>
                  <a:lnTo>
                    <a:pt x="250" y="205"/>
                  </a:lnTo>
                  <a:lnTo>
                    <a:pt x="255" y="201"/>
                  </a:lnTo>
                  <a:lnTo>
                    <a:pt x="260" y="198"/>
                  </a:lnTo>
                  <a:lnTo>
                    <a:pt x="262" y="195"/>
                  </a:lnTo>
                  <a:lnTo>
                    <a:pt x="266" y="192"/>
                  </a:lnTo>
                  <a:lnTo>
                    <a:pt x="268" y="190"/>
                  </a:lnTo>
                  <a:lnTo>
                    <a:pt x="272" y="188"/>
                  </a:lnTo>
                  <a:lnTo>
                    <a:pt x="276" y="186"/>
                  </a:lnTo>
                  <a:lnTo>
                    <a:pt x="278" y="185"/>
                  </a:lnTo>
                  <a:lnTo>
                    <a:pt x="283" y="181"/>
                  </a:lnTo>
                  <a:lnTo>
                    <a:pt x="287" y="180"/>
                  </a:lnTo>
                  <a:lnTo>
                    <a:pt x="289" y="177"/>
                  </a:lnTo>
                  <a:lnTo>
                    <a:pt x="294" y="176"/>
                  </a:lnTo>
                  <a:lnTo>
                    <a:pt x="297" y="172"/>
                  </a:lnTo>
                  <a:lnTo>
                    <a:pt x="302" y="170"/>
                  </a:lnTo>
                  <a:lnTo>
                    <a:pt x="306" y="168"/>
                  </a:lnTo>
                  <a:lnTo>
                    <a:pt x="310" y="166"/>
                  </a:lnTo>
                  <a:lnTo>
                    <a:pt x="315" y="163"/>
                  </a:lnTo>
                  <a:lnTo>
                    <a:pt x="319" y="162"/>
                  </a:lnTo>
                  <a:lnTo>
                    <a:pt x="324" y="159"/>
                  </a:lnTo>
                  <a:lnTo>
                    <a:pt x="328" y="157"/>
                  </a:lnTo>
                  <a:lnTo>
                    <a:pt x="334" y="154"/>
                  </a:lnTo>
                  <a:lnTo>
                    <a:pt x="338" y="153"/>
                  </a:lnTo>
                  <a:lnTo>
                    <a:pt x="344" y="151"/>
                  </a:lnTo>
                  <a:lnTo>
                    <a:pt x="350" y="150"/>
                  </a:lnTo>
                  <a:lnTo>
                    <a:pt x="355" y="148"/>
                  </a:lnTo>
                  <a:lnTo>
                    <a:pt x="361" y="147"/>
                  </a:lnTo>
                  <a:lnTo>
                    <a:pt x="366" y="144"/>
                  </a:lnTo>
                  <a:lnTo>
                    <a:pt x="372" y="142"/>
                  </a:lnTo>
                  <a:lnTo>
                    <a:pt x="377" y="141"/>
                  </a:lnTo>
                  <a:lnTo>
                    <a:pt x="384" y="140"/>
                  </a:lnTo>
                  <a:lnTo>
                    <a:pt x="390" y="138"/>
                  </a:lnTo>
                  <a:lnTo>
                    <a:pt x="396" y="137"/>
                  </a:lnTo>
                  <a:lnTo>
                    <a:pt x="402" y="135"/>
                  </a:lnTo>
                  <a:lnTo>
                    <a:pt x="410" y="134"/>
                  </a:lnTo>
                  <a:lnTo>
                    <a:pt x="415" y="133"/>
                  </a:lnTo>
                  <a:lnTo>
                    <a:pt x="422" y="132"/>
                  </a:lnTo>
                  <a:lnTo>
                    <a:pt x="429" y="131"/>
                  </a:lnTo>
                  <a:lnTo>
                    <a:pt x="437" y="131"/>
                  </a:lnTo>
                  <a:lnTo>
                    <a:pt x="443" y="130"/>
                  </a:lnTo>
                  <a:lnTo>
                    <a:pt x="451" y="130"/>
                  </a:lnTo>
                  <a:lnTo>
                    <a:pt x="458" y="130"/>
                  </a:lnTo>
                  <a:lnTo>
                    <a:pt x="467" y="130"/>
                  </a:lnTo>
                  <a:lnTo>
                    <a:pt x="467" y="130"/>
                  </a:lnTo>
                  <a:close/>
                </a:path>
              </a:pathLst>
            </a:custGeom>
            <a:solidFill>
              <a:srgbClr val="A8BF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60"/>
            <p:cNvSpPr>
              <a:spLocks/>
            </p:cNvSpPr>
            <p:nvPr/>
          </p:nvSpPr>
          <p:spPr bwMode="auto">
            <a:xfrm>
              <a:off x="6848475" y="2335213"/>
              <a:ext cx="65088" cy="44450"/>
            </a:xfrm>
            <a:custGeom>
              <a:avLst/>
              <a:gdLst>
                <a:gd name="T0" fmla="*/ 41 w 41"/>
                <a:gd name="T1" fmla="*/ 21 h 28"/>
                <a:gd name="T2" fmla="*/ 39 w 41"/>
                <a:gd name="T3" fmla="*/ 19 h 28"/>
                <a:gd name="T4" fmla="*/ 36 w 41"/>
                <a:gd name="T5" fmla="*/ 16 h 28"/>
                <a:gd name="T6" fmla="*/ 32 w 41"/>
                <a:gd name="T7" fmla="*/ 13 h 28"/>
                <a:gd name="T8" fmla="*/ 29 w 41"/>
                <a:gd name="T9" fmla="*/ 9 h 28"/>
                <a:gd name="T10" fmla="*/ 25 w 41"/>
                <a:gd name="T11" fmla="*/ 5 h 28"/>
                <a:gd name="T12" fmla="*/ 21 w 41"/>
                <a:gd name="T13" fmla="*/ 2 h 28"/>
                <a:gd name="T14" fmla="*/ 15 w 41"/>
                <a:gd name="T15" fmla="*/ 0 h 28"/>
                <a:gd name="T16" fmla="*/ 11 w 41"/>
                <a:gd name="T17" fmla="*/ 0 h 28"/>
                <a:gd name="T18" fmla="*/ 7 w 41"/>
                <a:gd name="T19" fmla="*/ 0 h 28"/>
                <a:gd name="T20" fmla="*/ 5 w 41"/>
                <a:gd name="T21" fmla="*/ 0 h 28"/>
                <a:gd name="T22" fmla="*/ 3 w 41"/>
                <a:gd name="T23" fmla="*/ 0 h 28"/>
                <a:gd name="T24" fmla="*/ 2 w 41"/>
                <a:gd name="T25" fmla="*/ 1 h 28"/>
                <a:gd name="T26" fmla="*/ 1 w 41"/>
                <a:gd name="T27" fmla="*/ 1 h 28"/>
                <a:gd name="T28" fmla="*/ 1 w 41"/>
                <a:gd name="T29" fmla="*/ 2 h 28"/>
                <a:gd name="T30" fmla="*/ 4 w 41"/>
                <a:gd name="T31" fmla="*/ 6 h 28"/>
                <a:gd name="T32" fmla="*/ 9 w 41"/>
                <a:gd name="T33" fmla="*/ 9 h 28"/>
                <a:gd name="T34" fmla="*/ 10 w 41"/>
                <a:gd name="T35" fmla="*/ 10 h 28"/>
                <a:gd name="T36" fmla="*/ 13 w 41"/>
                <a:gd name="T37" fmla="*/ 13 h 28"/>
                <a:gd name="T38" fmla="*/ 14 w 41"/>
                <a:gd name="T39" fmla="*/ 15 h 28"/>
                <a:gd name="T40" fmla="*/ 16 w 41"/>
                <a:gd name="T41" fmla="*/ 18 h 28"/>
                <a:gd name="T42" fmla="*/ 16 w 41"/>
                <a:gd name="T43" fmla="*/ 18 h 28"/>
                <a:gd name="T44" fmla="*/ 15 w 41"/>
                <a:gd name="T45" fmla="*/ 18 h 28"/>
                <a:gd name="T46" fmla="*/ 14 w 41"/>
                <a:gd name="T47" fmla="*/ 19 h 28"/>
                <a:gd name="T48" fmla="*/ 12 w 41"/>
                <a:gd name="T49" fmla="*/ 19 h 28"/>
                <a:gd name="T50" fmla="*/ 7 w 41"/>
                <a:gd name="T51" fmla="*/ 17 h 28"/>
                <a:gd name="T52" fmla="*/ 4 w 41"/>
                <a:gd name="T53" fmla="*/ 16 h 28"/>
                <a:gd name="T54" fmla="*/ 3 w 41"/>
                <a:gd name="T55" fmla="*/ 15 h 28"/>
                <a:gd name="T56" fmla="*/ 2 w 41"/>
                <a:gd name="T57" fmla="*/ 16 h 28"/>
                <a:gd name="T58" fmla="*/ 0 w 41"/>
                <a:gd name="T59" fmla="*/ 17 h 28"/>
                <a:gd name="T60" fmla="*/ 1 w 41"/>
                <a:gd name="T61" fmla="*/ 18 h 28"/>
                <a:gd name="T62" fmla="*/ 23 w 41"/>
                <a:gd name="T63" fmla="*/ 28 h 28"/>
                <a:gd name="T64" fmla="*/ 41 w 41"/>
                <a:gd name="T65" fmla="*/ 21 h 28"/>
                <a:gd name="T66" fmla="*/ 41 w 41"/>
                <a:gd name="T67" fmla="*/ 2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 h="28">
                  <a:moveTo>
                    <a:pt x="41" y="21"/>
                  </a:moveTo>
                  <a:lnTo>
                    <a:pt x="39" y="19"/>
                  </a:lnTo>
                  <a:lnTo>
                    <a:pt x="36" y="16"/>
                  </a:lnTo>
                  <a:lnTo>
                    <a:pt x="32" y="13"/>
                  </a:lnTo>
                  <a:lnTo>
                    <a:pt x="29" y="9"/>
                  </a:lnTo>
                  <a:lnTo>
                    <a:pt x="25" y="5"/>
                  </a:lnTo>
                  <a:lnTo>
                    <a:pt x="21" y="2"/>
                  </a:lnTo>
                  <a:lnTo>
                    <a:pt x="15" y="0"/>
                  </a:lnTo>
                  <a:lnTo>
                    <a:pt x="11" y="0"/>
                  </a:lnTo>
                  <a:lnTo>
                    <a:pt x="7" y="0"/>
                  </a:lnTo>
                  <a:lnTo>
                    <a:pt x="5" y="0"/>
                  </a:lnTo>
                  <a:lnTo>
                    <a:pt x="3" y="0"/>
                  </a:lnTo>
                  <a:lnTo>
                    <a:pt x="2" y="1"/>
                  </a:lnTo>
                  <a:lnTo>
                    <a:pt x="1" y="1"/>
                  </a:lnTo>
                  <a:lnTo>
                    <a:pt x="1" y="2"/>
                  </a:lnTo>
                  <a:lnTo>
                    <a:pt x="4" y="6"/>
                  </a:lnTo>
                  <a:lnTo>
                    <a:pt x="9" y="9"/>
                  </a:lnTo>
                  <a:lnTo>
                    <a:pt x="10" y="10"/>
                  </a:lnTo>
                  <a:lnTo>
                    <a:pt x="13" y="13"/>
                  </a:lnTo>
                  <a:lnTo>
                    <a:pt x="14" y="15"/>
                  </a:lnTo>
                  <a:lnTo>
                    <a:pt x="16" y="18"/>
                  </a:lnTo>
                  <a:lnTo>
                    <a:pt x="16" y="18"/>
                  </a:lnTo>
                  <a:lnTo>
                    <a:pt x="15" y="18"/>
                  </a:lnTo>
                  <a:lnTo>
                    <a:pt x="14" y="19"/>
                  </a:lnTo>
                  <a:lnTo>
                    <a:pt x="12" y="19"/>
                  </a:lnTo>
                  <a:lnTo>
                    <a:pt x="7" y="17"/>
                  </a:lnTo>
                  <a:lnTo>
                    <a:pt x="4" y="16"/>
                  </a:lnTo>
                  <a:lnTo>
                    <a:pt x="3" y="15"/>
                  </a:lnTo>
                  <a:lnTo>
                    <a:pt x="2" y="16"/>
                  </a:lnTo>
                  <a:lnTo>
                    <a:pt x="0" y="17"/>
                  </a:lnTo>
                  <a:lnTo>
                    <a:pt x="1" y="18"/>
                  </a:lnTo>
                  <a:lnTo>
                    <a:pt x="23" y="28"/>
                  </a:lnTo>
                  <a:lnTo>
                    <a:pt x="41" y="21"/>
                  </a:lnTo>
                  <a:lnTo>
                    <a:pt x="41"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61"/>
            <p:cNvSpPr>
              <a:spLocks/>
            </p:cNvSpPr>
            <p:nvPr/>
          </p:nvSpPr>
          <p:spPr bwMode="auto">
            <a:xfrm>
              <a:off x="6951663" y="2336800"/>
              <a:ext cx="222250" cy="80963"/>
            </a:xfrm>
            <a:custGeom>
              <a:avLst/>
              <a:gdLst>
                <a:gd name="T0" fmla="*/ 47 w 140"/>
                <a:gd name="T1" fmla="*/ 45 h 51"/>
                <a:gd name="T2" fmla="*/ 51 w 140"/>
                <a:gd name="T3" fmla="*/ 43 h 51"/>
                <a:gd name="T4" fmla="*/ 59 w 140"/>
                <a:gd name="T5" fmla="*/ 38 h 51"/>
                <a:gd name="T6" fmla="*/ 64 w 140"/>
                <a:gd name="T7" fmla="*/ 35 h 51"/>
                <a:gd name="T8" fmla="*/ 71 w 140"/>
                <a:gd name="T9" fmla="*/ 32 h 51"/>
                <a:gd name="T10" fmla="*/ 79 w 140"/>
                <a:gd name="T11" fmla="*/ 27 h 51"/>
                <a:gd name="T12" fmla="*/ 86 w 140"/>
                <a:gd name="T13" fmla="*/ 24 h 51"/>
                <a:gd name="T14" fmla="*/ 94 w 140"/>
                <a:gd name="T15" fmla="*/ 19 h 51"/>
                <a:gd name="T16" fmla="*/ 102 w 140"/>
                <a:gd name="T17" fmla="*/ 15 h 51"/>
                <a:gd name="T18" fmla="*/ 110 w 140"/>
                <a:gd name="T19" fmla="*/ 12 h 51"/>
                <a:gd name="T20" fmla="*/ 118 w 140"/>
                <a:gd name="T21" fmla="*/ 8 h 51"/>
                <a:gd name="T22" fmla="*/ 124 w 140"/>
                <a:gd name="T23" fmla="*/ 5 h 51"/>
                <a:gd name="T24" fmla="*/ 131 w 140"/>
                <a:gd name="T25" fmla="*/ 3 h 51"/>
                <a:gd name="T26" fmla="*/ 136 w 140"/>
                <a:gd name="T27" fmla="*/ 4 h 51"/>
                <a:gd name="T28" fmla="*/ 129 w 140"/>
                <a:gd name="T29" fmla="*/ 9 h 51"/>
                <a:gd name="T30" fmla="*/ 123 w 140"/>
                <a:gd name="T31" fmla="*/ 14 h 51"/>
                <a:gd name="T32" fmla="*/ 117 w 140"/>
                <a:gd name="T33" fmla="*/ 18 h 51"/>
                <a:gd name="T34" fmla="*/ 110 w 140"/>
                <a:gd name="T35" fmla="*/ 23 h 51"/>
                <a:gd name="T36" fmla="*/ 103 w 140"/>
                <a:gd name="T37" fmla="*/ 27 h 51"/>
                <a:gd name="T38" fmla="*/ 95 w 140"/>
                <a:gd name="T39" fmla="*/ 32 h 51"/>
                <a:gd name="T40" fmla="*/ 88 w 140"/>
                <a:gd name="T41" fmla="*/ 37 h 51"/>
                <a:gd name="T42" fmla="*/ 81 w 140"/>
                <a:gd name="T43" fmla="*/ 41 h 51"/>
                <a:gd name="T44" fmla="*/ 74 w 140"/>
                <a:gd name="T45" fmla="*/ 44 h 51"/>
                <a:gd name="T46" fmla="*/ 66 w 140"/>
                <a:gd name="T47" fmla="*/ 47 h 51"/>
                <a:gd name="T48" fmla="*/ 61 w 140"/>
                <a:gd name="T49" fmla="*/ 49 h 51"/>
                <a:gd name="T50" fmla="*/ 54 w 140"/>
                <a:gd name="T51" fmla="*/ 51 h 51"/>
                <a:gd name="T52" fmla="*/ 47 w 140"/>
                <a:gd name="T53" fmla="*/ 51 h 51"/>
                <a:gd name="T54" fmla="*/ 38 w 140"/>
                <a:gd name="T55" fmla="*/ 49 h 51"/>
                <a:gd name="T56" fmla="*/ 28 w 140"/>
                <a:gd name="T57" fmla="*/ 47 h 51"/>
                <a:gd name="T58" fmla="*/ 19 w 140"/>
                <a:gd name="T59" fmla="*/ 44 h 51"/>
                <a:gd name="T60" fmla="*/ 13 w 140"/>
                <a:gd name="T61" fmla="*/ 39 h 51"/>
                <a:gd name="T62" fmla="*/ 6 w 140"/>
                <a:gd name="T63" fmla="*/ 37 h 51"/>
                <a:gd name="T64" fmla="*/ 0 w 140"/>
                <a:gd name="T65" fmla="*/ 3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0" h="51">
                  <a:moveTo>
                    <a:pt x="0" y="33"/>
                  </a:moveTo>
                  <a:lnTo>
                    <a:pt x="47" y="45"/>
                  </a:lnTo>
                  <a:lnTo>
                    <a:pt x="49" y="44"/>
                  </a:lnTo>
                  <a:lnTo>
                    <a:pt x="51" y="43"/>
                  </a:lnTo>
                  <a:lnTo>
                    <a:pt x="53" y="41"/>
                  </a:lnTo>
                  <a:lnTo>
                    <a:pt x="59" y="38"/>
                  </a:lnTo>
                  <a:lnTo>
                    <a:pt x="62" y="36"/>
                  </a:lnTo>
                  <a:lnTo>
                    <a:pt x="64" y="35"/>
                  </a:lnTo>
                  <a:lnTo>
                    <a:pt x="68" y="33"/>
                  </a:lnTo>
                  <a:lnTo>
                    <a:pt x="71" y="32"/>
                  </a:lnTo>
                  <a:lnTo>
                    <a:pt x="74" y="29"/>
                  </a:lnTo>
                  <a:lnTo>
                    <a:pt x="79" y="27"/>
                  </a:lnTo>
                  <a:lnTo>
                    <a:pt x="82" y="26"/>
                  </a:lnTo>
                  <a:lnTo>
                    <a:pt x="86" y="24"/>
                  </a:lnTo>
                  <a:lnTo>
                    <a:pt x="90" y="22"/>
                  </a:lnTo>
                  <a:lnTo>
                    <a:pt x="94" y="19"/>
                  </a:lnTo>
                  <a:lnTo>
                    <a:pt x="98" y="17"/>
                  </a:lnTo>
                  <a:lnTo>
                    <a:pt x="102" y="15"/>
                  </a:lnTo>
                  <a:lnTo>
                    <a:pt x="105" y="14"/>
                  </a:lnTo>
                  <a:lnTo>
                    <a:pt x="110" y="12"/>
                  </a:lnTo>
                  <a:lnTo>
                    <a:pt x="113" y="10"/>
                  </a:lnTo>
                  <a:lnTo>
                    <a:pt x="118" y="8"/>
                  </a:lnTo>
                  <a:lnTo>
                    <a:pt x="121" y="7"/>
                  </a:lnTo>
                  <a:lnTo>
                    <a:pt x="124" y="5"/>
                  </a:lnTo>
                  <a:lnTo>
                    <a:pt x="128" y="4"/>
                  </a:lnTo>
                  <a:lnTo>
                    <a:pt x="131" y="3"/>
                  </a:lnTo>
                  <a:lnTo>
                    <a:pt x="140" y="0"/>
                  </a:lnTo>
                  <a:lnTo>
                    <a:pt x="136" y="4"/>
                  </a:lnTo>
                  <a:lnTo>
                    <a:pt x="131" y="8"/>
                  </a:lnTo>
                  <a:lnTo>
                    <a:pt x="129" y="9"/>
                  </a:lnTo>
                  <a:lnTo>
                    <a:pt x="127" y="12"/>
                  </a:lnTo>
                  <a:lnTo>
                    <a:pt x="123" y="14"/>
                  </a:lnTo>
                  <a:lnTo>
                    <a:pt x="120" y="16"/>
                  </a:lnTo>
                  <a:lnTo>
                    <a:pt x="117" y="18"/>
                  </a:lnTo>
                  <a:lnTo>
                    <a:pt x="113" y="20"/>
                  </a:lnTo>
                  <a:lnTo>
                    <a:pt x="110" y="23"/>
                  </a:lnTo>
                  <a:lnTo>
                    <a:pt x="108" y="26"/>
                  </a:lnTo>
                  <a:lnTo>
                    <a:pt x="103" y="27"/>
                  </a:lnTo>
                  <a:lnTo>
                    <a:pt x="100" y="29"/>
                  </a:lnTo>
                  <a:lnTo>
                    <a:pt x="95" y="32"/>
                  </a:lnTo>
                  <a:lnTo>
                    <a:pt x="92" y="35"/>
                  </a:lnTo>
                  <a:lnTo>
                    <a:pt x="88" y="37"/>
                  </a:lnTo>
                  <a:lnTo>
                    <a:pt x="84" y="38"/>
                  </a:lnTo>
                  <a:lnTo>
                    <a:pt x="81" y="41"/>
                  </a:lnTo>
                  <a:lnTo>
                    <a:pt x="78" y="43"/>
                  </a:lnTo>
                  <a:lnTo>
                    <a:pt x="74" y="44"/>
                  </a:lnTo>
                  <a:lnTo>
                    <a:pt x="70" y="46"/>
                  </a:lnTo>
                  <a:lnTo>
                    <a:pt x="66" y="47"/>
                  </a:lnTo>
                  <a:lnTo>
                    <a:pt x="63" y="48"/>
                  </a:lnTo>
                  <a:lnTo>
                    <a:pt x="61" y="49"/>
                  </a:lnTo>
                  <a:lnTo>
                    <a:pt x="57" y="49"/>
                  </a:lnTo>
                  <a:lnTo>
                    <a:pt x="54" y="51"/>
                  </a:lnTo>
                  <a:lnTo>
                    <a:pt x="53" y="51"/>
                  </a:lnTo>
                  <a:lnTo>
                    <a:pt x="47" y="51"/>
                  </a:lnTo>
                  <a:lnTo>
                    <a:pt x="43" y="49"/>
                  </a:lnTo>
                  <a:lnTo>
                    <a:pt x="38" y="49"/>
                  </a:lnTo>
                  <a:lnTo>
                    <a:pt x="33" y="48"/>
                  </a:lnTo>
                  <a:lnTo>
                    <a:pt x="28" y="47"/>
                  </a:lnTo>
                  <a:lnTo>
                    <a:pt x="24" y="45"/>
                  </a:lnTo>
                  <a:lnTo>
                    <a:pt x="19" y="44"/>
                  </a:lnTo>
                  <a:lnTo>
                    <a:pt x="17" y="42"/>
                  </a:lnTo>
                  <a:lnTo>
                    <a:pt x="13" y="39"/>
                  </a:lnTo>
                  <a:lnTo>
                    <a:pt x="9" y="38"/>
                  </a:lnTo>
                  <a:lnTo>
                    <a:pt x="6" y="37"/>
                  </a:lnTo>
                  <a:lnTo>
                    <a:pt x="5" y="36"/>
                  </a:lnTo>
                  <a:lnTo>
                    <a:pt x="0" y="33"/>
                  </a:lnTo>
                  <a:lnTo>
                    <a:pt x="0" y="33"/>
                  </a:lnTo>
                  <a:close/>
                </a:path>
              </a:pathLst>
            </a:custGeom>
            <a:solidFill>
              <a:srgbClr val="427D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62"/>
            <p:cNvSpPr>
              <a:spLocks/>
            </p:cNvSpPr>
            <p:nvPr/>
          </p:nvSpPr>
          <p:spPr bwMode="auto">
            <a:xfrm>
              <a:off x="6894513" y="2366963"/>
              <a:ext cx="31750" cy="25400"/>
            </a:xfrm>
            <a:custGeom>
              <a:avLst/>
              <a:gdLst>
                <a:gd name="T0" fmla="*/ 9 w 20"/>
                <a:gd name="T1" fmla="*/ 0 h 16"/>
                <a:gd name="T2" fmla="*/ 20 w 20"/>
                <a:gd name="T3" fmla="*/ 6 h 16"/>
                <a:gd name="T4" fmla="*/ 13 w 20"/>
                <a:gd name="T5" fmla="*/ 16 h 16"/>
                <a:gd name="T6" fmla="*/ 0 w 20"/>
                <a:gd name="T7" fmla="*/ 6 h 16"/>
                <a:gd name="T8" fmla="*/ 9 w 20"/>
                <a:gd name="T9" fmla="*/ 0 h 16"/>
                <a:gd name="T10" fmla="*/ 9 w 20"/>
                <a:gd name="T11" fmla="*/ 0 h 16"/>
              </a:gdLst>
              <a:ahLst/>
              <a:cxnLst>
                <a:cxn ang="0">
                  <a:pos x="T0" y="T1"/>
                </a:cxn>
                <a:cxn ang="0">
                  <a:pos x="T2" y="T3"/>
                </a:cxn>
                <a:cxn ang="0">
                  <a:pos x="T4" y="T5"/>
                </a:cxn>
                <a:cxn ang="0">
                  <a:pos x="T6" y="T7"/>
                </a:cxn>
                <a:cxn ang="0">
                  <a:pos x="T8" y="T9"/>
                </a:cxn>
                <a:cxn ang="0">
                  <a:pos x="T10" y="T11"/>
                </a:cxn>
              </a:cxnLst>
              <a:rect l="0" t="0" r="r" b="b"/>
              <a:pathLst>
                <a:path w="20" h="16">
                  <a:moveTo>
                    <a:pt x="9" y="0"/>
                  </a:moveTo>
                  <a:lnTo>
                    <a:pt x="20" y="6"/>
                  </a:lnTo>
                  <a:lnTo>
                    <a:pt x="13" y="16"/>
                  </a:lnTo>
                  <a:lnTo>
                    <a:pt x="0" y="6"/>
                  </a:lnTo>
                  <a:lnTo>
                    <a:pt x="9" y="0"/>
                  </a:lnTo>
                  <a:lnTo>
                    <a:pt x="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63"/>
            <p:cNvSpPr>
              <a:spLocks/>
            </p:cNvSpPr>
            <p:nvPr/>
          </p:nvSpPr>
          <p:spPr bwMode="auto">
            <a:xfrm>
              <a:off x="7578725" y="2508250"/>
              <a:ext cx="31750" cy="30163"/>
            </a:xfrm>
            <a:custGeom>
              <a:avLst/>
              <a:gdLst>
                <a:gd name="T0" fmla="*/ 15 w 20"/>
                <a:gd name="T1" fmla="*/ 0 h 19"/>
                <a:gd name="T2" fmla="*/ 20 w 20"/>
                <a:gd name="T3" fmla="*/ 14 h 19"/>
                <a:gd name="T4" fmla="*/ 12 w 20"/>
                <a:gd name="T5" fmla="*/ 19 h 19"/>
                <a:gd name="T6" fmla="*/ 0 w 20"/>
                <a:gd name="T7" fmla="*/ 6 h 19"/>
                <a:gd name="T8" fmla="*/ 15 w 20"/>
                <a:gd name="T9" fmla="*/ 0 h 19"/>
                <a:gd name="T10" fmla="*/ 15 w 20"/>
                <a:gd name="T11" fmla="*/ 0 h 19"/>
              </a:gdLst>
              <a:ahLst/>
              <a:cxnLst>
                <a:cxn ang="0">
                  <a:pos x="T0" y="T1"/>
                </a:cxn>
                <a:cxn ang="0">
                  <a:pos x="T2" y="T3"/>
                </a:cxn>
                <a:cxn ang="0">
                  <a:pos x="T4" y="T5"/>
                </a:cxn>
                <a:cxn ang="0">
                  <a:pos x="T6" y="T7"/>
                </a:cxn>
                <a:cxn ang="0">
                  <a:pos x="T8" y="T9"/>
                </a:cxn>
                <a:cxn ang="0">
                  <a:pos x="T10" y="T11"/>
                </a:cxn>
              </a:cxnLst>
              <a:rect l="0" t="0" r="r" b="b"/>
              <a:pathLst>
                <a:path w="20" h="19">
                  <a:moveTo>
                    <a:pt x="15" y="0"/>
                  </a:moveTo>
                  <a:lnTo>
                    <a:pt x="20" y="14"/>
                  </a:lnTo>
                  <a:lnTo>
                    <a:pt x="12" y="19"/>
                  </a:lnTo>
                  <a:lnTo>
                    <a:pt x="0" y="6"/>
                  </a:lnTo>
                  <a:lnTo>
                    <a:pt x="15" y="0"/>
                  </a:ln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64"/>
            <p:cNvSpPr>
              <a:spLocks/>
            </p:cNvSpPr>
            <p:nvPr/>
          </p:nvSpPr>
          <p:spPr bwMode="auto">
            <a:xfrm>
              <a:off x="7359650" y="2336800"/>
              <a:ext cx="223838" cy="136525"/>
            </a:xfrm>
            <a:custGeom>
              <a:avLst/>
              <a:gdLst>
                <a:gd name="T0" fmla="*/ 0 w 141"/>
                <a:gd name="T1" fmla="*/ 0 h 86"/>
                <a:gd name="T2" fmla="*/ 63 w 141"/>
                <a:gd name="T3" fmla="*/ 25 h 86"/>
                <a:gd name="T4" fmla="*/ 141 w 141"/>
                <a:gd name="T5" fmla="*/ 86 h 86"/>
                <a:gd name="T6" fmla="*/ 141 w 141"/>
                <a:gd name="T7" fmla="*/ 85 h 86"/>
                <a:gd name="T8" fmla="*/ 140 w 141"/>
                <a:gd name="T9" fmla="*/ 83 h 86"/>
                <a:gd name="T10" fmla="*/ 139 w 141"/>
                <a:gd name="T11" fmla="*/ 81 h 86"/>
                <a:gd name="T12" fmla="*/ 137 w 141"/>
                <a:gd name="T13" fmla="*/ 78 h 86"/>
                <a:gd name="T14" fmla="*/ 132 w 141"/>
                <a:gd name="T15" fmla="*/ 74 h 86"/>
                <a:gd name="T16" fmla="*/ 129 w 141"/>
                <a:gd name="T17" fmla="*/ 70 h 86"/>
                <a:gd name="T18" fmla="*/ 124 w 141"/>
                <a:gd name="T19" fmla="*/ 64 h 86"/>
                <a:gd name="T20" fmla="*/ 120 w 141"/>
                <a:gd name="T21" fmla="*/ 60 h 86"/>
                <a:gd name="T22" fmla="*/ 114 w 141"/>
                <a:gd name="T23" fmla="*/ 54 h 86"/>
                <a:gd name="T24" fmla="*/ 109 w 141"/>
                <a:gd name="T25" fmla="*/ 48 h 86"/>
                <a:gd name="T26" fmla="*/ 105 w 141"/>
                <a:gd name="T27" fmla="*/ 45 h 86"/>
                <a:gd name="T28" fmla="*/ 102 w 141"/>
                <a:gd name="T29" fmla="*/ 43 h 86"/>
                <a:gd name="T30" fmla="*/ 99 w 141"/>
                <a:gd name="T31" fmla="*/ 39 h 86"/>
                <a:gd name="T32" fmla="*/ 96 w 141"/>
                <a:gd name="T33" fmla="*/ 38 h 86"/>
                <a:gd name="T34" fmla="*/ 93 w 141"/>
                <a:gd name="T35" fmla="*/ 35 h 86"/>
                <a:gd name="T36" fmla="*/ 90 w 141"/>
                <a:gd name="T37" fmla="*/ 33 h 86"/>
                <a:gd name="T38" fmla="*/ 86 w 141"/>
                <a:gd name="T39" fmla="*/ 29 h 86"/>
                <a:gd name="T40" fmla="*/ 83 w 141"/>
                <a:gd name="T41" fmla="*/ 27 h 86"/>
                <a:gd name="T42" fmla="*/ 81 w 141"/>
                <a:gd name="T43" fmla="*/ 26 h 86"/>
                <a:gd name="T44" fmla="*/ 77 w 141"/>
                <a:gd name="T45" fmla="*/ 24 h 86"/>
                <a:gd name="T46" fmla="*/ 74 w 141"/>
                <a:gd name="T47" fmla="*/ 22 h 86"/>
                <a:gd name="T48" fmla="*/ 71 w 141"/>
                <a:gd name="T49" fmla="*/ 20 h 86"/>
                <a:gd name="T50" fmla="*/ 67 w 141"/>
                <a:gd name="T51" fmla="*/ 18 h 86"/>
                <a:gd name="T52" fmla="*/ 64 w 141"/>
                <a:gd name="T53" fmla="*/ 17 h 86"/>
                <a:gd name="T54" fmla="*/ 61 w 141"/>
                <a:gd name="T55" fmla="*/ 15 h 86"/>
                <a:gd name="T56" fmla="*/ 58 w 141"/>
                <a:gd name="T57" fmla="*/ 15 h 86"/>
                <a:gd name="T58" fmla="*/ 55 w 141"/>
                <a:gd name="T59" fmla="*/ 13 h 86"/>
                <a:gd name="T60" fmla="*/ 52 w 141"/>
                <a:gd name="T61" fmla="*/ 12 h 86"/>
                <a:gd name="T62" fmla="*/ 48 w 141"/>
                <a:gd name="T63" fmla="*/ 10 h 86"/>
                <a:gd name="T64" fmla="*/ 46 w 141"/>
                <a:gd name="T65" fmla="*/ 9 h 86"/>
                <a:gd name="T66" fmla="*/ 43 w 141"/>
                <a:gd name="T67" fmla="*/ 8 h 86"/>
                <a:gd name="T68" fmla="*/ 39 w 141"/>
                <a:gd name="T69" fmla="*/ 7 h 86"/>
                <a:gd name="T70" fmla="*/ 36 w 141"/>
                <a:gd name="T71" fmla="*/ 6 h 86"/>
                <a:gd name="T72" fmla="*/ 34 w 141"/>
                <a:gd name="T73" fmla="*/ 6 h 86"/>
                <a:gd name="T74" fmla="*/ 28 w 141"/>
                <a:gd name="T75" fmla="*/ 4 h 86"/>
                <a:gd name="T76" fmla="*/ 23 w 141"/>
                <a:gd name="T77" fmla="*/ 4 h 86"/>
                <a:gd name="T78" fmla="*/ 17 w 141"/>
                <a:gd name="T79" fmla="*/ 3 h 86"/>
                <a:gd name="T80" fmla="*/ 14 w 141"/>
                <a:gd name="T81" fmla="*/ 1 h 86"/>
                <a:gd name="T82" fmla="*/ 9 w 141"/>
                <a:gd name="T83" fmla="*/ 1 h 86"/>
                <a:gd name="T84" fmla="*/ 6 w 141"/>
                <a:gd name="T85" fmla="*/ 1 h 86"/>
                <a:gd name="T86" fmla="*/ 4 w 141"/>
                <a:gd name="T87" fmla="*/ 0 h 86"/>
                <a:gd name="T88" fmla="*/ 1 w 141"/>
                <a:gd name="T89" fmla="*/ 0 h 86"/>
                <a:gd name="T90" fmla="*/ 0 w 141"/>
                <a:gd name="T91" fmla="*/ 0 h 86"/>
                <a:gd name="T92" fmla="*/ 0 w 141"/>
                <a:gd name="T93"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1" h="86">
                  <a:moveTo>
                    <a:pt x="0" y="0"/>
                  </a:moveTo>
                  <a:lnTo>
                    <a:pt x="63" y="25"/>
                  </a:lnTo>
                  <a:lnTo>
                    <a:pt x="141" y="86"/>
                  </a:lnTo>
                  <a:lnTo>
                    <a:pt x="141" y="85"/>
                  </a:lnTo>
                  <a:lnTo>
                    <a:pt x="140" y="83"/>
                  </a:lnTo>
                  <a:lnTo>
                    <a:pt x="139" y="81"/>
                  </a:lnTo>
                  <a:lnTo>
                    <a:pt x="137" y="78"/>
                  </a:lnTo>
                  <a:lnTo>
                    <a:pt x="132" y="74"/>
                  </a:lnTo>
                  <a:lnTo>
                    <a:pt x="129" y="70"/>
                  </a:lnTo>
                  <a:lnTo>
                    <a:pt x="124" y="64"/>
                  </a:lnTo>
                  <a:lnTo>
                    <a:pt x="120" y="60"/>
                  </a:lnTo>
                  <a:lnTo>
                    <a:pt x="114" y="54"/>
                  </a:lnTo>
                  <a:lnTo>
                    <a:pt x="109" y="48"/>
                  </a:lnTo>
                  <a:lnTo>
                    <a:pt x="105" y="45"/>
                  </a:lnTo>
                  <a:lnTo>
                    <a:pt x="102" y="43"/>
                  </a:lnTo>
                  <a:lnTo>
                    <a:pt x="99" y="39"/>
                  </a:lnTo>
                  <a:lnTo>
                    <a:pt x="96" y="38"/>
                  </a:lnTo>
                  <a:lnTo>
                    <a:pt x="93" y="35"/>
                  </a:lnTo>
                  <a:lnTo>
                    <a:pt x="90" y="33"/>
                  </a:lnTo>
                  <a:lnTo>
                    <a:pt x="86" y="29"/>
                  </a:lnTo>
                  <a:lnTo>
                    <a:pt x="83" y="27"/>
                  </a:lnTo>
                  <a:lnTo>
                    <a:pt x="81" y="26"/>
                  </a:lnTo>
                  <a:lnTo>
                    <a:pt x="77" y="24"/>
                  </a:lnTo>
                  <a:lnTo>
                    <a:pt x="74" y="22"/>
                  </a:lnTo>
                  <a:lnTo>
                    <a:pt x="71" y="20"/>
                  </a:lnTo>
                  <a:lnTo>
                    <a:pt x="67" y="18"/>
                  </a:lnTo>
                  <a:lnTo>
                    <a:pt x="64" y="17"/>
                  </a:lnTo>
                  <a:lnTo>
                    <a:pt x="61" y="15"/>
                  </a:lnTo>
                  <a:lnTo>
                    <a:pt x="58" y="15"/>
                  </a:lnTo>
                  <a:lnTo>
                    <a:pt x="55" y="13"/>
                  </a:lnTo>
                  <a:lnTo>
                    <a:pt x="52" y="12"/>
                  </a:lnTo>
                  <a:lnTo>
                    <a:pt x="48" y="10"/>
                  </a:lnTo>
                  <a:lnTo>
                    <a:pt x="46" y="9"/>
                  </a:lnTo>
                  <a:lnTo>
                    <a:pt x="43" y="8"/>
                  </a:lnTo>
                  <a:lnTo>
                    <a:pt x="39" y="7"/>
                  </a:lnTo>
                  <a:lnTo>
                    <a:pt x="36" y="6"/>
                  </a:lnTo>
                  <a:lnTo>
                    <a:pt x="34" y="6"/>
                  </a:lnTo>
                  <a:lnTo>
                    <a:pt x="28" y="4"/>
                  </a:lnTo>
                  <a:lnTo>
                    <a:pt x="23" y="4"/>
                  </a:lnTo>
                  <a:lnTo>
                    <a:pt x="17" y="3"/>
                  </a:lnTo>
                  <a:lnTo>
                    <a:pt x="14" y="1"/>
                  </a:lnTo>
                  <a:lnTo>
                    <a:pt x="9" y="1"/>
                  </a:lnTo>
                  <a:lnTo>
                    <a:pt x="6" y="1"/>
                  </a:lnTo>
                  <a:lnTo>
                    <a:pt x="4" y="0"/>
                  </a:lnTo>
                  <a:lnTo>
                    <a:pt x="1" y="0"/>
                  </a:lnTo>
                  <a:lnTo>
                    <a:pt x="0" y="0"/>
                  </a:lnTo>
                  <a:lnTo>
                    <a:pt x="0" y="0"/>
                  </a:lnTo>
                  <a:close/>
                </a:path>
              </a:pathLst>
            </a:custGeom>
            <a:solidFill>
              <a:srgbClr val="427D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094097210"/>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t>
            </a:r>
            <a:r>
              <a:rPr lang="en-US" dirty="0" smtClean="0"/>
              <a:t>xample</a:t>
            </a:r>
            <a:endParaRPr lang="en-US" dirty="0"/>
          </a:p>
        </p:txBody>
      </p:sp>
      <p:sp>
        <p:nvSpPr>
          <p:cNvPr id="3" name="Content Placeholder 2"/>
          <p:cNvSpPr>
            <a:spLocks noGrp="1"/>
          </p:cNvSpPr>
          <p:nvPr>
            <p:ph idx="1"/>
          </p:nvPr>
        </p:nvSpPr>
        <p:spPr/>
        <p:txBody>
          <a:bodyPr/>
          <a:lstStyle/>
          <a:p>
            <a:endParaRPr lang="en-US" dirty="0" smtClean="0"/>
          </a:p>
          <a:p>
            <a:pPr marL="0" indent="0">
              <a:buNone/>
            </a:pPr>
            <a:r>
              <a:rPr lang="en-US" dirty="0"/>
              <a:t>try: </a:t>
            </a:r>
            <a:endParaRPr lang="en-US" dirty="0" smtClean="0"/>
          </a:p>
          <a:p>
            <a:pPr marL="0" indent="0">
              <a:buNone/>
            </a:pPr>
            <a:r>
              <a:rPr lang="en-US" dirty="0" smtClean="0"/>
              <a:t>   </a:t>
            </a:r>
            <a:r>
              <a:rPr lang="en-US" dirty="0" err="1" smtClean="0"/>
              <a:t>fh</a:t>
            </a:r>
            <a:r>
              <a:rPr lang="en-US" dirty="0" smtClean="0"/>
              <a:t> </a:t>
            </a:r>
            <a:r>
              <a:rPr lang="en-US" dirty="0"/>
              <a:t>= open("</a:t>
            </a:r>
            <a:r>
              <a:rPr lang="en-US" dirty="0" err="1"/>
              <a:t>testfile</a:t>
            </a:r>
            <a:r>
              <a:rPr lang="en-US" dirty="0"/>
              <a:t>", "w") </a:t>
            </a:r>
            <a:endParaRPr lang="en-US" dirty="0" smtClean="0"/>
          </a:p>
          <a:p>
            <a:pPr marL="0" indent="0">
              <a:buNone/>
            </a:pPr>
            <a:r>
              <a:rPr lang="en-US" dirty="0" smtClean="0"/>
              <a:t>   </a:t>
            </a:r>
            <a:r>
              <a:rPr lang="en-US" dirty="0" err="1" smtClean="0"/>
              <a:t>fh.write</a:t>
            </a:r>
            <a:r>
              <a:rPr lang="en-US" dirty="0"/>
              <a:t>("This is my test file for exception handling!!") </a:t>
            </a:r>
            <a:endParaRPr lang="en-US" dirty="0" smtClean="0"/>
          </a:p>
          <a:p>
            <a:pPr marL="0" indent="0">
              <a:buNone/>
            </a:pPr>
            <a:r>
              <a:rPr lang="en-US" dirty="0" smtClean="0"/>
              <a:t>except </a:t>
            </a:r>
            <a:r>
              <a:rPr lang="en-US" dirty="0" err="1"/>
              <a:t>IOError</a:t>
            </a:r>
            <a:r>
              <a:rPr lang="en-US" dirty="0"/>
              <a:t>: </a:t>
            </a:r>
            <a:endParaRPr lang="en-US" dirty="0" smtClean="0"/>
          </a:p>
          <a:p>
            <a:pPr marL="0" indent="0">
              <a:buNone/>
            </a:pPr>
            <a:r>
              <a:rPr lang="en-US" dirty="0" smtClean="0"/>
              <a:t>   print </a:t>
            </a:r>
            <a:r>
              <a:rPr lang="en-US" dirty="0"/>
              <a:t>"Error: can\'t find file or read data" </a:t>
            </a:r>
            <a:endParaRPr lang="en-US" dirty="0" smtClean="0"/>
          </a:p>
          <a:p>
            <a:pPr marL="0" indent="0">
              <a:buNone/>
            </a:pPr>
            <a:r>
              <a:rPr lang="en-US" dirty="0" smtClean="0"/>
              <a:t>else</a:t>
            </a:r>
            <a:r>
              <a:rPr lang="en-US" dirty="0"/>
              <a:t>: </a:t>
            </a:r>
            <a:endParaRPr lang="en-US" dirty="0" smtClean="0"/>
          </a:p>
          <a:p>
            <a:pPr marL="0" indent="0">
              <a:buNone/>
            </a:pPr>
            <a:r>
              <a:rPr lang="en-US" dirty="0" smtClean="0"/>
              <a:t>   print </a:t>
            </a:r>
            <a:r>
              <a:rPr lang="en-US" dirty="0"/>
              <a:t>"Written content in the file successfully" </a:t>
            </a:r>
            <a:endParaRPr lang="en-US" dirty="0" smtClean="0"/>
          </a:p>
          <a:p>
            <a:pPr marL="0" indent="0">
              <a:buNone/>
            </a:pPr>
            <a:r>
              <a:rPr lang="en-US" dirty="0" smtClean="0"/>
              <a:t>   </a:t>
            </a:r>
            <a:r>
              <a:rPr lang="en-US" dirty="0" err="1" smtClean="0"/>
              <a:t>fh.close</a:t>
            </a:r>
            <a:r>
              <a:rPr lang="en-US" dirty="0"/>
              <a:t>() </a:t>
            </a:r>
          </a:p>
        </p:txBody>
      </p:sp>
    </p:spTree>
    <p:extLst>
      <p:ext uri="{BB962C8B-B14F-4D97-AF65-F5344CB8AC3E}">
        <p14:creationId xmlns:p14="http://schemas.microsoft.com/office/powerpoint/2010/main" val="132334883"/>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Try-catch-finally</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endParaRPr lang="en-US" dirty="0" smtClean="0"/>
          </a:p>
          <a:p>
            <a:pPr marL="0" indent="0">
              <a:buNone/>
            </a:pPr>
            <a:r>
              <a:rPr lang="en-US" dirty="0" smtClean="0"/>
              <a:t>import </a:t>
            </a:r>
            <a:r>
              <a:rPr lang="en-US" dirty="0"/>
              <a:t>time</a:t>
            </a:r>
          </a:p>
          <a:p>
            <a:pPr marL="0" indent="0">
              <a:buNone/>
            </a:pPr>
            <a:r>
              <a:rPr lang="en-US" dirty="0"/>
              <a:t>try:</a:t>
            </a:r>
          </a:p>
          <a:p>
            <a:pPr marL="0" indent="0">
              <a:buNone/>
            </a:pPr>
            <a:r>
              <a:rPr lang="en-US" dirty="0" smtClean="0"/>
              <a:t>	f </a:t>
            </a:r>
            <a:r>
              <a:rPr lang="en-US" dirty="0"/>
              <a:t>= file</a:t>
            </a:r>
            <a:r>
              <a:rPr lang="en-US" dirty="0" smtClean="0"/>
              <a:t>(‘data.txt</a:t>
            </a:r>
            <a:r>
              <a:rPr lang="en-US" dirty="0"/>
              <a:t>')</a:t>
            </a:r>
          </a:p>
          <a:p>
            <a:pPr marL="0" indent="0">
              <a:buNone/>
            </a:pPr>
            <a:r>
              <a:rPr lang="en-US" dirty="0" smtClean="0"/>
              <a:t>	while </a:t>
            </a:r>
            <a:r>
              <a:rPr lang="en-US" dirty="0"/>
              <a:t>True: </a:t>
            </a:r>
          </a:p>
          <a:p>
            <a:pPr marL="0" indent="0">
              <a:buNone/>
            </a:pPr>
            <a:r>
              <a:rPr lang="en-US" dirty="0" smtClean="0"/>
              <a:t>	   line </a:t>
            </a:r>
            <a:r>
              <a:rPr lang="en-US" dirty="0"/>
              <a:t>= </a:t>
            </a:r>
            <a:r>
              <a:rPr lang="en-US" dirty="0" err="1"/>
              <a:t>f.readline</a:t>
            </a:r>
            <a:r>
              <a:rPr lang="en-US" dirty="0"/>
              <a:t>()</a:t>
            </a:r>
          </a:p>
          <a:p>
            <a:pPr marL="0" indent="0">
              <a:buNone/>
            </a:pPr>
            <a:r>
              <a:rPr lang="en-US" dirty="0" smtClean="0"/>
              <a:t>	   if </a:t>
            </a:r>
            <a:r>
              <a:rPr lang="en-US" dirty="0" err="1"/>
              <a:t>len</a:t>
            </a:r>
            <a:r>
              <a:rPr lang="en-US" dirty="0"/>
              <a:t>(line) == 0:</a:t>
            </a:r>
          </a:p>
          <a:p>
            <a:pPr marL="0" indent="0">
              <a:buNone/>
            </a:pPr>
            <a:r>
              <a:rPr lang="en-US" dirty="0" smtClean="0"/>
              <a:t>		break</a:t>
            </a:r>
            <a:endParaRPr lang="en-US" dirty="0"/>
          </a:p>
          <a:p>
            <a:pPr marL="0" indent="0">
              <a:buNone/>
            </a:pPr>
            <a:r>
              <a:rPr lang="en-US" dirty="0" smtClean="0"/>
              <a:t>		</a:t>
            </a:r>
            <a:r>
              <a:rPr lang="en-US" dirty="0" err="1" smtClean="0"/>
              <a:t>time.sleep</a:t>
            </a:r>
            <a:r>
              <a:rPr lang="en-US" dirty="0" smtClean="0"/>
              <a:t>(2</a:t>
            </a:r>
            <a:r>
              <a:rPr lang="en-US" dirty="0"/>
              <a:t>)</a:t>
            </a:r>
          </a:p>
          <a:p>
            <a:pPr marL="0" indent="0">
              <a:buNone/>
            </a:pPr>
            <a:r>
              <a:rPr lang="en-US" dirty="0" smtClean="0"/>
              <a:t>		print </a:t>
            </a:r>
            <a:r>
              <a:rPr lang="en-US" dirty="0"/>
              <a:t>line,</a:t>
            </a:r>
          </a:p>
          <a:p>
            <a:pPr marL="0" indent="0">
              <a:buNone/>
            </a:pPr>
            <a:r>
              <a:rPr lang="en-US" dirty="0" smtClean="0"/>
              <a:t>finally</a:t>
            </a:r>
            <a:r>
              <a:rPr lang="en-US" dirty="0"/>
              <a:t>:</a:t>
            </a:r>
          </a:p>
          <a:p>
            <a:pPr marL="0" indent="0">
              <a:buNone/>
            </a:pPr>
            <a:r>
              <a:rPr lang="en-US" dirty="0" smtClean="0"/>
              <a:t>		</a:t>
            </a:r>
            <a:r>
              <a:rPr lang="en-US" dirty="0" err="1" smtClean="0"/>
              <a:t>f.close</a:t>
            </a:r>
            <a:r>
              <a:rPr lang="en-US" dirty="0"/>
              <a:t>()</a:t>
            </a:r>
          </a:p>
          <a:p>
            <a:pPr marL="0" indent="0">
              <a:buNone/>
            </a:pPr>
            <a:r>
              <a:rPr lang="en-US" dirty="0"/>
              <a:t>print 'Cleaning up...closed the file'</a:t>
            </a:r>
          </a:p>
        </p:txBody>
      </p:sp>
    </p:spTree>
    <p:extLst>
      <p:ext uri="{BB962C8B-B14F-4D97-AF65-F5344CB8AC3E}">
        <p14:creationId xmlns:p14="http://schemas.microsoft.com/office/powerpoint/2010/main" val="3187197336"/>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 Catch</a:t>
            </a:r>
            <a:endParaRPr lang="en-US" dirty="0"/>
          </a:p>
        </p:txBody>
      </p:sp>
      <p:sp>
        <p:nvSpPr>
          <p:cNvPr id="3" name="Content Placeholder 2"/>
          <p:cNvSpPr>
            <a:spLocks noGrp="1"/>
          </p:cNvSpPr>
          <p:nvPr>
            <p:ph idx="1"/>
          </p:nvPr>
        </p:nvSpPr>
        <p:spPr/>
        <p:txBody>
          <a:bodyPr/>
          <a:lstStyle/>
          <a:p>
            <a:pPr marL="0" indent="0">
              <a:buNone/>
            </a:pPr>
            <a:r>
              <a:rPr lang="en-US" dirty="0"/>
              <a:t>import sys</a:t>
            </a:r>
          </a:p>
          <a:p>
            <a:pPr marL="0" indent="0">
              <a:buNone/>
            </a:pPr>
            <a:r>
              <a:rPr lang="en-US" b="1" dirty="0">
                <a:solidFill>
                  <a:srgbClr val="FF0000"/>
                </a:solidFill>
              </a:rPr>
              <a:t>try:</a:t>
            </a:r>
          </a:p>
          <a:p>
            <a:pPr marL="0" indent="0">
              <a:buNone/>
            </a:pPr>
            <a:r>
              <a:rPr lang="en-US" dirty="0"/>
              <a:t>         s = </a:t>
            </a:r>
            <a:r>
              <a:rPr lang="en-US" dirty="0" err="1"/>
              <a:t>raw_input</a:t>
            </a:r>
            <a:r>
              <a:rPr lang="en-US" dirty="0"/>
              <a:t>('Enter something ')</a:t>
            </a:r>
          </a:p>
          <a:p>
            <a:pPr marL="0" indent="0">
              <a:buNone/>
            </a:pPr>
            <a:r>
              <a:rPr lang="en-US" b="1" dirty="0">
                <a:solidFill>
                  <a:srgbClr val="FF0000"/>
                </a:solidFill>
              </a:rPr>
              <a:t>except </a:t>
            </a:r>
            <a:r>
              <a:rPr lang="en-US" b="1" dirty="0" err="1">
                <a:solidFill>
                  <a:srgbClr val="FF0000"/>
                </a:solidFill>
              </a:rPr>
              <a:t>EOFError</a:t>
            </a:r>
            <a:r>
              <a:rPr lang="en-US" b="1" dirty="0">
                <a:solidFill>
                  <a:srgbClr val="FF0000"/>
                </a:solidFill>
              </a:rPr>
              <a:t>:</a:t>
            </a:r>
          </a:p>
          <a:p>
            <a:pPr marL="0" indent="0">
              <a:buNone/>
            </a:pPr>
            <a:r>
              <a:rPr lang="en-US" dirty="0"/>
              <a:t>          print ‘Why did you do an EOF on me?'</a:t>
            </a:r>
          </a:p>
          <a:p>
            <a:pPr marL="0" indent="0">
              <a:buNone/>
            </a:pPr>
            <a:r>
              <a:rPr lang="en-US" dirty="0"/>
              <a:t>          </a:t>
            </a:r>
            <a:r>
              <a:rPr lang="en-US" dirty="0" err="1"/>
              <a:t>sys.exit</a:t>
            </a:r>
            <a:r>
              <a:rPr lang="en-US" dirty="0"/>
              <a:t>() # exit the program</a:t>
            </a:r>
          </a:p>
          <a:p>
            <a:pPr marL="0" indent="0">
              <a:buNone/>
            </a:pPr>
            <a:r>
              <a:rPr lang="en-US" b="1" dirty="0" smtClean="0">
                <a:solidFill>
                  <a:srgbClr val="FF0000"/>
                </a:solidFill>
              </a:rPr>
              <a:t>except Exception as e:</a:t>
            </a:r>
            <a:endParaRPr lang="en-US" b="1" dirty="0">
              <a:solidFill>
                <a:srgbClr val="FF0000"/>
              </a:solidFill>
            </a:endParaRPr>
          </a:p>
          <a:p>
            <a:pPr marL="0" indent="0">
              <a:buNone/>
            </a:pPr>
            <a:r>
              <a:rPr lang="en-US" dirty="0"/>
              <a:t>          print 'Some error/exception occurred</a:t>
            </a:r>
            <a:r>
              <a:rPr lang="en-US" dirty="0" smtClean="0"/>
              <a:t>.‘</a:t>
            </a:r>
          </a:p>
          <a:p>
            <a:pPr marL="0" indent="0">
              <a:buNone/>
            </a:pPr>
            <a:r>
              <a:rPr lang="en-US" dirty="0"/>
              <a:t>	</a:t>
            </a:r>
            <a:r>
              <a:rPr lang="en-US" dirty="0" smtClean="0"/>
              <a:t>print </a:t>
            </a:r>
            <a:r>
              <a:rPr lang="en-US" dirty="0"/>
              <a:t>'</a:t>
            </a:r>
            <a:r>
              <a:rPr lang="en-US" dirty="0" smtClean="0"/>
              <a:t>Exception is ',type(e)</a:t>
            </a:r>
            <a:endParaRPr lang="en-US" dirty="0"/>
          </a:p>
          <a:p>
            <a:pPr marL="0" indent="0">
              <a:buNone/>
            </a:pPr>
            <a:r>
              <a:rPr lang="en-US" dirty="0"/>
              <a:t>print 'Done'</a:t>
            </a:r>
          </a:p>
          <a:p>
            <a:endParaRPr lang="en-US" dirty="0"/>
          </a:p>
          <a:p>
            <a:endParaRPr lang="en-US" dirty="0"/>
          </a:p>
        </p:txBody>
      </p:sp>
    </p:spTree>
    <p:extLst>
      <p:ext uri="{BB962C8B-B14F-4D97-AF65-F5344CB8AC3E}">
        <p14:creationId xmlns:p14="http://schemas.microsoft.com/office/powerpoint/2010/main" val="620612404"/>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Re-throw</a:t>
            </a:r>
            <a:endParaRPr lang="en-US" dirty="0"/>
          </a:p>
        </p:txBody>
      </p:sp>
      <p:sp>
        <p:nvSpPr>
          <p:cNvPr id="3" name="Content Placeholder 2"/>
          <p:cNvSpPr>
            <a:spLocks noGrp="1"/>
          </p:cNvSpPr>
          <p:nvPr>
            <p:ph idx="1"/>
          </p:nvPr>
        </p:nvSpPr>
        <p:spPr>
          <a:xfrm>
            <a:off x="1371600" y="1828800"/>
            <a:ext cx="6705600" cy="4297363"/>
          </a:xfrm>
          <a:ln>
            <a:solidFill>
              <a:schemeClr val="accent1"/>
            </a:solidFill>
          </a:ln>
        </p:spPr>
        <p:txBody>
          <a:bodyPr/>
          <a:lstStyle/>
          <a:p>
            <a:pPr marL="0" indent="0">
              <a:buNone/>
            </a:pPr>
            <a:r>
              <a:rPr lang="en-US" dirty="0" smtClean="0"/>
              <a:t> </a:t>
            </a:r>
            <a:r>
              <a:rPr lang="en-US" dirty="0" err="1"/>
              <a:t>def</a:t>
            </a:r>
            <a:r>
              <a:rPr lang="en-US" dirty="0"/>
              <a:t> fun():</a:t>
            </a:r>
          </a:p>
          <a:p>
            <a:pPr marL="0" indent="0">
              <a:buNone/>
            </a:pPr>
            <a:r>
              <a:rPr lang="en-US" dirty="0"/>
              <a:t>  </a:t>
            </a:r>
            <a:r>
              <a:rPr lang="en-US" dirty="0" smtClean="0"/>
              <a:t> print</a:t>
            </a:r>
            <a:r>
              <a:rPr lang="en-US" dirty="0"/>
              <a:t>(“Start of the fun”)</a:t>
            </a:r>
          </a:p>
          <a:p>
            <a:pPr marL="0" indent="0">
              <a:buNone/>
            </a:pPr>
            <a:r>
              <a:rPr lang="en-US" b="1" dirty="0"/>
              <a:t>  </a:t>
            </a:r>
            <a:r>
              <a:rPr lang="en-US" b="1" dirty="0" smtClean="0"/>
              <a:t> </a:t>
            </a:r>
            <a:r>
              <a:rPr lang="en-US" b="1" dirty="0" smtClean="0">
                <a:solidFill>
                  <a:srgbClr val="FF0000"/>
                </a:solidFill>
              </a:rPr>
              <a:t>raise</a:t>
            </a:r>
            <a:endParaRPr lang="en-US" b="1" dirty="0">
              <a:solidFill>
                <a:srgbClr val="FF0000"/>
              </a:solidFill>
            </a:endParaRPr>
          </a:p>
          <a:p>
            <a:pPr marL="0" indent="0">
              <a:buNone/>
            </a:pPr>
            <a:r>
              <a:rPr lang="en-US" dirty="0"/>
              <a:t>  </a:t>
            </a:r>
            <a:r>
              <a:rPr lang="en-US" dirty="0" smtClean="0"/>
              <a:t> print</a:t>
            </a:r>
            <a:r>
              <a:rPr lang="en-US" dirty="0"/>
              <a:t>(“End of the fun”)</a:t>
            </a:r>
          </a:p>
          <a:p>
            <a:pPr marL="0" indent="0">
              <a:buNone/>
            </a:pPr>
            <a:endParaRPr lang="en-US" dirty="0" smtClean="0"/>
          </a:p>
          <a:p>
            <a:pPr marL="0" indent="0">
              <a:buNone/>
            </a:pPr>
            <a:r>
              <a:rPr lang="en-US" dirty="0"/>
              <a:t>if __name__ == “__main__”:</a:t>
            </a:r>
          </a:p>
          <a:p>
            <a:pPr marL="0" indent="0">
              <a:buNone/>
            </a:pPr>
            <a:r>
              <a:rPr lang="en-US" dirty="0" smtClean="0"/>
              <a:t>   print(“Main Starts”)</a:t>
            </a:r>
          </a:p>
          <a:p>
            <a:pPr marL="0" indent="0">
              <a:buNone/>
            </a:pPr>
            <a:r>
              <a:rPr lang="en-US" dirty="0" smtClean="0"/>
              <a:t>   fun()</a:t>
            </a:r>
          </a:p>
          <a:p>
            <a:pPr marL="0" indent="0">
              <a:buNone/>
            </a:pPr>
            <a:r>
              <a:rPr lang="en-US" dirty="0"/>
              <a:t> </a:t>
            </a:r>
            <a:r>
              <a:rPr lang="en-US" dirty="0" smtClean="0"/>
              <a:t>  print(“Main Ends”)</a:t>
            </a:r>
            <a:endParaRPr lang="en-US" dirty="0"/>
          </a:p>
        </p:txBody>
      </p:sp>
    </p:spTree>
    <p:extLst>
      <p:ext uri="{BB962C8B-B14F-4D97-AF65-F5344CB8AC3E}">
        <p14:creationId xmlns:p14="http://schemas.microsoft.com/office/powerpoint/2010/main" val="1211297098"/>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defined Exception</a:t>
            </a:r>
            <a:endParaRPr lang="en-US" dirty="0"/>
          </a:p>
        </p:txBody>
      </p:sp>
      <p:sp>
        <p:nvSpPr>
          <p:cNvPr id="3" name="Content Placeholder 2"/>
          <p:cNvSpPr>
            <a:spLocks noGrp="1"/>
          </p:cNvSpPr>
          <p:nvPr>
            <p:ph idx="1"/>
          </p:nvPr>
        </p:nvSpPr>
        <p:spPr/>
        <p:txBody>
          <a:bodyPr>
            <a:normAutofit/>
          </a:bodyPr>
          <a:lstStyle/>
          <a:p>
            <a:endParaRPr lang="en-US" dirty="0" smtClean="0"/>
          </a:p>
          <a:p>
            <a:r>
              <a:rPr lang="en-US" dirty="0" smtClean="0"/>
              <a:t>class </a:t>
            </a:r>
            <a:r>
              <a:rPr lang="en-US" dirty="0" err="1"/>
              <a:t>ShortInputException</a:t>
            </a:r>
            <a:r>
              <a:rPr lang="en-US" dirty="0"/>
              <a:t>(Exception):</a:t>
            </a:r>
          </a:p>
          <a:p>
            <a:r>
              <a:rPr lang="en-US" dirty="0" smtClean="0"/>
              <a:t>    </a:t>
            </a:r>
            <a:r>
              <a:rPr lang="en-US" dirty="0" err="1" smtClean="0"/>
              <a:t>def</a:t>
            </a:r>
            <a:r>
              <a:rPr lang="en-US" dirty="0" smtClean="0"/>
              <a:t> </a:t>
            </a:r>
            <a:r>
              <a:rPr lang="en-US" dirty="0"/>
              <a:t>__</a:t>
            </a:r>
            <a:r>
              <a:rPr lang="en-US" dirty="0" err="1"/>
              <a:t>init</a:t>
            </a:r>
            <a:r>
              <a:rPr lang="en-US" dirty="0"/>
              <a:t>__(self, length, </a:t>
            </a:r>
            <a:r>
              <a:rPr lang="en-US" dirty="0" err="1"/>
              <a:t>atleast</a:t>
            </a:r>
            <a:r>
              <a:rPr lang="en-US" dirty="0"/>
              <a:t>):</a:t>
            </a:r>
          </a:p>
          <a:p>
            <a:r>
              <a:rPr lang="en-US" dirty="0" smtClean="0"/>
              <a:t>        Exception</a:t>
            </a:r>
            <a:r>
              <a:rPr lang="en-US" dirty="0"/>
              <a:t>.__</a:t>
            </a:r>
            <a:r>
              <a:rPr lang="en-US" dirty="0" err="1"/>
              <a:t>init</a:t>
            </a:r>
            <a:r>
              <a:rPr lang="en-US" dirty="0"/>
              <a:t>__(self)</a:t>
            </a:r>
          </a:p>
          <a:p>
            <a:r>
              <a:rPr lang="en-US" dirty="0" smtClean="0"/>
              <a:t>         </a:t>
            </a:r>
            <a:r>
              <a:rPr lang="en-US" dirty="0" err="1" smtClean="0"/>
              <a:t>self.length</a:t>
            </a:r>
            <a:r>
              <a:rPr lang="en-US" dirty="0" smtClean="0"/>
              <a:t> </a:t>
            </a:r>
            <a:r>
              <a:rPr lang="en-US" dirty="0"/>
              <a:t>= length</a:t>
            </a:r>
          </a:p>
          <a:p>
            <a:r>
              <a:rPr lang="en-US" dirty="0" smtClean="0"/>
              <a:t>         </a:t>
            </a:r>
            <a:r>
              <a:rPr lang="en-US" dirty="0" err="1" smtClean="0"/>
              <a:t>self.atleast</a:t>
            </a:r>
            <a:r>
              <a:rPr lang="en-US" dirty="0" smtClean="0"/>
              <a:t> </a:t>
            </a:r>
            <a:r>
              <a:rPr lang="en-US" dirty="0"/>
              <a:t>= </a:t>
            </a:r>
            <a:r>
              <a:rPr lang="en-US" dirty="0" err="1" smtClean="0"/>
              <a:t>atleast</a:t>
            </a:r>
            <a:endParaRPr lang="en-US" dirty="0"/>
          </a:p>
        </p:txBody>
      </p:sp>
    </p:spTree>
    <p:extLst>
      <p:ext uri="{BB962C8B-B14F-4D97-AF65-F5344CB8AC3E}">
        <p14:creationId xmlns:p14="http://schemas.microsoft.com/office/powerpoint/2010/main" val="833696490"/>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Raising an Exception</a:t>
            </a:r>
            <a:endParaRPr lang="en-US" dirty="0"/>
          </a:p>
        </p:txBody>
      </p:sp>
      <p:sp>
        <p:nvSpPr>
          <p:cNvPr id="3" name="Content Placeholder 2"/>
          <p:cNvSpPr>
            <a:spLocks noGrp="1"/>
          </p:cNvSpPr>
          <p:nvPr>
            <p:ph idx="1"/>
          </p:nvPr>
        </p:nvSpPr>
        <p:spPr/>
        <p:txBody>
          <a:bodyPr>
            <a:normAutofit fontScale="92500" lnSpcReduction="20000"/>
          </a:bodyPr>
          <a:lstStyle/>
          <a:p>
            <a:endParaRPr lang="en-US" dirty="0" smtClean="0"/>
          </a:p>
          <a:p>
            <a:r>
              <a:rPr lang="en-US" dirty="0" smtClean="0"/>
              <a:t>try</a:t>
            </a:r>
            <a:r>
              <a:rPr lang="en-US" dirty="0"/>
              <a:t>:</a:t>
            </a:r>
          </a:p>
          <a:p>
            <a:r>
              <a:rPr lang="en-US" dirty="0" smtClean="0"/>
              <a:t>    s </a:t>
            </a:r>
            <a:r>
              <a:rPr lang="en-US" dirty="0"/>
              <a:t>= </a:t>
            </a:r>
            <a:r>
              <a:rPr lang="en-US" dirty="0" err="1"/>
              <a:t>raw_input</a:t>
            </a:r>
            <a:r>
              <a:rPr lang="en-US" dirty="0"/>
              <a:t>('Enter something --&gt; ')</a:t>
            </a:r>
          </a:p>
          <a:p>
            <a:r>
              <a:rPr lang="en-US" dirty="0" smtClean="0"/>
              <a:t>    if </a:t>
            </a:r>
            <a:r>
              <a:rPr lang="en-US" dirty="0" err="1"/>
              <a:t>len</a:t>
            </a:r>
            <a:r>
              <a:rPr lang="en-US" dirty="0"/>
              <a:t>(s) &lt; 3:</a:t>
            </a:r>
          </a:p>
          <a:p>
            <a:r>
              <a:rPr lang="en-US" b="1" dirty="0" smtClean="0">
                <a:solidFill>
                  <a:srgbClr val="FF0000"/>
                </a:solidFill>
              </a:rPr>
              <a:t>              raise </a:t>
            </a:r>
            <a:r>
              <a:rPr lang="en-US" b="1" dirty="0" err="1">
                <a:solidFill>
                  <a:srgbClr val="FF0000"/>
                </a:solidFill>
              </a:rPr>
              <a:t>ShortInputException</a:t>
            </a:r>
            <a:r>
              <a:rPr lang="en-US" b="1" dirty="0">
                <a:solidFill>
                  <a:srgbClr val="FF0000"/>
                </a:solidFill>
              </a:rPr>
              <a:t>(</a:t>
            </a:r>
            <a:r>
              <a:rPr lang="en-US" b="1" dirty="0" err="1">
                <a:solidFill>
                  <a:srgbClr val="FF0000"/>
                </a:solidFill>
              </a:rPr>
              <a:t>len</a:t>
            </a:r>
            <a:r>
              <a:rPr lang="en-US" b="1" dirty="0">
                <a:solidFill>
                  <a:srgbClr val="FF0000"/>
                </a:solidFill>
              </a:rPr>
              <a:t>(s), 3)</a:t>
            </a:r>
          </a:p>
          <a:p>
            <a:r>
              <a:rPr lang="en-US" dirty="0" smtClean="0"/>
              <a:t>except </a:t>
            </a:r>
            <a:r>
              <a:rPr lang="en-US" dirty="0" err="1"/>
              <a:t>EOFError</a:t>
            </a:r>
            <a:r>
              <a:rPr lang="en-US" dirty="0"/>
              <a:t>:</a:t>
            </a:r>
          </a:p>
          <a:p>
            <a:r>
              <a:rPr lang="en-US" dirty="0" smtClean="0"/>
              <a:t>             print ('Why </a:t>
            </a:r>
            <a:r>
              <a:rPr lang="en-US" dirty="0"/>
              <a:t>did you do an EOF on me</a:t>
            </a:r>
            <a:r>
              <a:rPr lang="en-US" dirty="0" smtClean="0"/>
              <a:t>?')</a:t>
            </a:r>
            <a:endParaRPr lang="en-US" dirty="0"/>
          </a:p>
          <a:p>
            <a:r>
              <a:rPr lang="en-US" b="1" dirty="0">
                <a:solidFill>
                  <a:srgbClr val="FF0000"/>
                </a:solidFill>
              </a:rPr>
              <a:t>except </a:t>
            </a:r>
            <a:r>
              <a:rPr lang="en-US" b="1" dirty="0" err="1" smtClean="0">
                <a:solidFill>
                  <a:srgbClr val="FF0000"/>
                </a:solidFill>
              </a:rPr>
              <a:t>ShortInputException</a:t>
            </a:r>
            <a:r>
              <a:rPr lang="en-US" b="1" dirty="0" smtClean="0">
                <a:solidFill>
                  <a:srgbClr val="FF0000"/>
                </a:solidFill>
              </a:rPr>
              <a:t> as x</a:t>
            </a:r>
            <a:r>
              <a:rPr lang="en-US" b="1" dirty="0">
                <a:solidFill>
                  <a:srgbClr val="FF0000"/>
                </a:solidFill>
              </a:rPr>
              <a:t>:</a:t>
            </a:r>
          </a:p>
          <a:p>
            <a:r>
              <a:rPr lang="en-US" dirty="0" smtClean="0"/>
              <a:t>             print('</a:t>
            </a:r>
            <a:r>
              <a:rPr lang="en-US" dirty="0" err="1" smtClean="0"/>
              <a:t>ShortInputException</a:t>
            </a:r>
            <a:r>
              <a:rPr lang="en-US" dirty="0"/>
              <a:t>: The input was of </a:t>
            </a:r>
            <a:r>
              <a:rPr lang="en-US" dirty="0" smtClean="0"/>
              <a:t>\   </a:t>
            </a:r>
          </a:p>
          <a:p>
            <a:r>
              <a:rPr lang="en-US" dirty="0"/>
              <a:t> </a:t>
            </a:r>
            <a:r>
              <a:rPr lang="en-US" dirty="0" smtClean="0"/>
              <a:t>            length </a:t>
            </a:r>
            <a:r>
              <a:rPr lang="en-US" dirty="0"/>
              <a:t>%d, </a:t>
            </a:r>
            <a:r>
              <a:rPr lang="en-US" dirty="0" smtClean="0"/>
              <a:t>was </a:t>
            </a:r>
            <a:r>
              <a:rPr lang="en-US" dirty="0"/>
              <a:t>expecting at least %d' % </a:t>
            </a:r>
            <a:r>
              <a:rPr lang="en-US" dirty="0" smtClean="0"/>
              <a:t>     \</a:t>
            </a:r>
          </a:p>
          <a:p>
            <a:r>
              <a:rPr lang="en-US" dirty="0"/>
              <a:t> </a:t>
            </a:r>
            <a:r>
              <a:rPr lang="en-US" dirty="0" smtClean="0"/>
              <a:t>           (</a:t>
            </a:r>
            <a:r>
              <a:rPr lang="en-US" dirty="0" err="1"/>
              <a:t>x.length</a:t>
            </a:r>
            <a:r>
              <a:rPr lang="en-US" dirty="0"/>
              <a:t>, </a:t>
            </a:r>
            <a:r>
              <a:rPr lang="en-US" dirty="0" err="1"/>
              <a:t>x.atleast</a:t>
            </a:r>
            <a:r>
              <a:rPr lang="en-US" dirty="0" smtClean="0"/>
              <a:t>))</a:t>
            </a:r>
            <a:endParaRPr lang="en-US" dirty="0"/>
          </a:p>
          <a:p>
            <a:r>
              <a:rPr lang="en-US" dirty="0"/>
              <a:t>else:</a:t>
            </a:r>
          </a:p>
          <a:p>
            <a:r>
              <a:rPr lang="en-US" dirty="0" smtClean="0"/>
              <a:t>            print('No </a:t>
            </a:r>
            <a:r>
              <a:rPr lang="en-US" dirty="0"/>
              <a:t>exception was raised</a:t>
            </a:r>
            <a:r>
              <a:rPr lang="en-US" dirty="0" smtClean="0"/>
              <a:t>.')</a:t>
            </a:r>
            <a:endParaRPr lang="en-US" dirty="0"/>
          </a:p>
          <a:p>
            <a:endParaRPr lang="en-US" dirty="0"/>
          </a:p>
        </p:txBody>
      </p:sp>
    </p:spTree>
    <p:extLst>
      <p:ext uri="{BB962C8B-B14F-4D97-AF65-F5344CB8AC3E}">
        <p14:creationId xmlns:p14="http://schemas.microsoft.com/office/powerpoint/2010/main" val="1647376471"/>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590800"/>
            <a:ext cx="8229600" cy="1600200"/>
          </a:xfrm>
        </p:spPr>
        <p:txBody>
          <a:bodyPr/>
          <a:lstStyle/>
          <a:p>
            <a:r>
              <a:rPr lang="en-US" dirty="0" smtClean="0"/>
              <a:t>Process</a:t>
            </a:r>
            <a:br>
              <a:rPr lang="en-US" dirty="0" smtClean="0"/>
            </a:br>
            <a:r>
              <a:rPr lang="en-US" dirty="0" smtClean="0"/>
              <a:t>&amp;</a:t>
            </a:r>
            <a:br>
              <a:rPr lang="en-US" dirty="0" smtClean="0"/>
            </a:br>
            <a:r>
              <a:rPr lang="en-US" dirty="0" smtClean="0"/>
              <a:t>Threads</a:t>
            </a:r>
            <a:endParaRPr lang="en-US" dirty="0"/>
          </a:p>
        </p:txBody>
      </p:sp>
    </p:spTree>
    <p:extLst>
      <p:ext uri="{BB962C8B-B14F-4D97-AF65-F5344CB8AC3E}">
        <p14:creationId xmlns:p14="http://schemas.microsoft.com/office/powerpoint/2010/main" val="378015110"/>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a:t>
            </a:r>
            <a:endParaRPr lang="en-US" dirty="0"/>
          </a:p>
        </p:txBody>
      </p:sp>
      <p:sp>
        <p:nvSpPr>
          <p:cNvPr id="3" name="Content Placeholder 2"/>
          <p:cNvSpPr>
            <a:spLocks noGrp="1"/>
          </p:cNvSpPr>
          <p:nvPr>
            <p:ph idx="1"/>
          </p:nvPr>
        </p:nvSpPr>
        <p:spPr/>
        <p:txBody>
          <a:bodyPr/>
          <a:lstStyle/>
          <a:p>
            <a:endParaRPr lang="en-US" dirty="0" smtClean="0"/>
          </a:p>
          <a:p>
            <a:r>
              <a:rPr lang="en-US" dirty="0"/>
              <a:t>import </a:t>
            </a:r>
            <a:r>
              <a:rPr lang="en-US" dirty="0" err="1"/>
              <a:t>os</a:t>
            </a:r>
            <a:endParaRPr lang="en-US" dirty="0"/>
          </a:p>
          <a:p>
            <a:r>
              <a:rPr lang="en-US" dirty="0" err="1"/>
              <a:t>pid</a:t>
            </a:r>
            <a:r>
              <a:rPr lang="en-US" dirty="0"/>
              <a:t> = </a:t>
            </a:r>
            <a:r>
              <a:rPr lang="en-US" dirty="0" err="1"/>
              <a:t>os.fork</a:t>
            </a:r>
            <a:r>
              <a:rPr lang="en-US" dirty="0"/>
              <a:t>() # Create child</a:t>
            </a:r>
          </a:p>
          <a:p>
            <a:r>
              <a:rPr lang="en-US" dirty="0"/>
              <a:t>if </a:t>
            </a:r>
            <a:r>
              <a:rPr lang="en-US" dirty="0" err="1"/>
              <a:t>pid</a:t>
            </a:r>
            <a:r>
              <a:rPr lang="en-US" dirty="0"/>
              <a:t> == 0:</a:t>
            </a:r>
          </a:p>
          <a:p>
            <a:r>
              <a:rPr lang="en-US" dirty="0"/>
              <a:t># Child process</a:t>
            </a:r>
          </a:p>
          <a:p>
            <a:r>
              <a:rPr lang="en-US" dirty="0" err="1"/>
              <a:t>os.execvp</a:t>
            </a:r>
            <a:r>
              <a:rPr lang="en-US" dirty="0"/>
              <a:t>("</a:t>
            </a:r>
            <a:r>
              <a:rPr lang="en-US" dirty="0" err="1"/>
              <a:t>ls</a:t>
            </a:r>
            <a:r>
              <a:rPr lang="en-US" dirty="0"/>
              <a:t>", ["</a:t>
            </a:r>
            <a:r>
              <a:rPr lang="en-US" dirty="0" err="1"/>
              <a:t>ls</a:t>
            </a:r>
            <a:r>
              <a:rPr lang="en-US" dirty="0"/>
              <a:t>","-l"])</a:t>
            </a:r>
          </a:p>
          <a:p>
            <a:r>
              <a:rPr lang="en-US" dirty="0"/>
              <a:t>else:</a:t>
            </a:r>
          </a:p>
          <a:p>
            <a:r>
              <a:rPr lang="en-US" dirty="0" err="1"/>
              <a:t>os.wait</a:t>
            </a:r>
            <a:r>
              <a:rPr lang="en-US" dirty="0"/>
              <a:t>() # Wait for child</a:t>
            </a:r>
          </a:p>
        </p:txBody>
      </p:sp>
    </p:spTree>
    <p:extLst>
      <p:ext uri="{BB962C8B-B14F-4D97-AF65-F5344CB8AC3E}">
        <p14:creationId xmlns:p14="http://schemas.microsoft.com/office/powerpoint/2010/main" val="40148445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Process-2</a:t>
            </a:r>
            <a:endParaRPr lang="en-US" dirty="0"/>
          </a:p>
        </p:txBody>
      </p:sp>
      <p:sp>
        <p:nvSpPr>
          <p:cNvPr id="3" name="Content Placeholder 2"/>
          <p:cNvSpPr>
            <a:spLocks noGrp="1"/>
          </p:cNvSpPr>
          <p:nvPr>
            <p:ph idx="1"/>
          </p:nvPr>
        </p:nvSpPr>
        <p:spPr/>
        <p:txBody>
          <a:bodyPr/>
          <a:lstStyle/>
          <a:p>
            <a:endParaRPr lang="en-US" dirty="0" smtClean="0"/>
          </a:p>
          <a:p>
            <a:r>
              <a:rPr lang="pt-BR" dirty="0"/>
              <a:t>f = popen("ls -l", "r")</a:t>
            </a:r>
          </a:p>
          <a:p>
            <a:r>
              <a:rPr lang="en-US" dirty="0"/>
              <a:t>data = </a:t>
            </a:r>
            <a:r>
              <a:rPr lang="en-US" dirty="0" err="1"/>
              <a:t>f.read</a:t>
            </a:r>
            <a:r>
              <a:rPr lang="en-US" dirty="0"/>
              <a:t>()</a:t>
            </a:r>
          </a:p>
          <a:p>
            <a:r>
              <a:rPr lang="en-US" dirty="0" err="1"/>
              <a:t>f.close</a:t>
            </a:r>
            <a:r>
              <a:rPr lang="en-US" dirty="0" smtClean="0"/>
              <a:t>()</a:t>
            </a:r>
          </a:p>
          <a:p>
            <a:endParaRPr lang="en-US" dirty="0"/>
          </a:p>
          <a:p>
            <a:r>
              <a:rPr lang="en-US" dirty="0"/>
              <a:t>(</a:t>
            </a:r>
            <a:r>
              <a:rPr lang="en-US" dirty="0" err="1"/>
              <a:t>o,i</a:t>
            </a:r>
            <a:r>
              <a:rPr lang="en-US" dirty="0"/>
              <a:t>) = popen2.popen2("</a:t>
            </a:r>
            <a:r>
              <a:rPr lang="en-US" dirty="0" err="1"/>
              <a:t>wc</a:t>
            </a:r>
            <a:r>
              <a:rPr lang="en-US" dirty="0"/>
              <a:t>")</a:t>
            </a:r>
          </a:p>
          <a:p>
            <a:r>
              <a:rPr lang="en-US" dirty="0" err="1"/>
              <a:t>i.write</a:t>
            </a:r>
            <a:r>
              <a:rPr lang="en-US" dirty="0"/>
              <a:t>(data) # Write to child’s input</a:t>
            </a:r>
          </a:p>
          <a:p>
            <a:r>
              <a:rPr lang="en-US" dirty="0" err="1"/>
              <a:t>i.close</a:t>
            </a:r>
            <a:r>
              <a:rPr lang="en-US" dirty="0"/>
              <a:t>()</a:t>
            </a:r>
          </a:p>
          <a:p>
            <a:r>
              <a:rPr lang="en-US" dirty="0"/>
              <a:t>result = </a:t>
            </a:r>
            <a:r>
              <a:rPr lang="en-US" dirty="0" err="1"/>
              <a:t>o.read</a:t>
            </a:r>
            <a:r>
              <a:rPr lang="en-US" dirty="0"/>
              <a:t>() # Get child’s output</a:t>
            </a:r>
          </a:p>
          <a:p>
            <a:r>
              <a:rPr lang="en-US" dirty="0" err="1"/>
              <a:t>o.close</a:t>
            </a:r>
            <a:r>
              <a:rPr lang="en-US" dirty="0"/>
              <a:t>()</a:t>
            </a:r>
          </a:p>
        </p:txBody>
      </p:sp>
    </p:spTree>
    <p:extLst>
      <p:ext uri="{BB962C8B-B14F-4D97-AF65-F5344CB8AC3E}">
        <p14:creationId xmlns:p14="http://schemas.microsoft.com/office/powerpoint/2010/main" val="27103717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Process-3</a:t>
            </a:r>
            <a:endParaRPr lang="en-US" dirty="0"/>
          </a:p>
        </p:txBody>
      </p:sp>
      <p:sp>
        <p:nvSpPr>
          <p:cNvPr id="3" name="Content Placeholder 2"/>
          <p:cNvSpPr>
            <a:spLocks noGrp="1"/>
          </p:cNvSpPr>
          <p:nvPr>
            <p:ph idx="1"/>
          </p:nvPr>
        </p:nvSpPr>
        <p:spPr/>
        <p:txBody>
          <a:bodyPr/>
          <a:lstStyle/>
          <a:p>
            <a:endParaRPr lang="en-US" dirty="0" smtClean="0"/>
          </a:p>
          <a:p>
            <a:r>
              <a:rPr lang="en-US" dirty="0"/>
              <a:t>import </a:t>
            </a:r>
            <a:r>
              <a:rPr lang="en-US" dirty="0" smtClean="0"/>
              <a:t>commands    # only python 2.7</a:t>
            </a:r>
            <a:endParaRPr lang="en-US" dirty="0"/>
          </a:p>
          <a:p>
            <a:r>
              <a:rPr lang="en-US" dirty="0"/>
              <a:t>data = </a:t>
            </a:r>
            <a:r>
              <a:rPr lang="en-US" dirty="0" err="1"/>
              <a:t>commands.getoutput</a:t>
            </a:r>
            <a:r>
              <a:rPr lang="en-US" dirty="0"/>
              <a:t>("</a:t>
            </a:r>
            <a:r>
              <a:rPr lang="en-US" dirty="0" err="1"/>
              <a:t>ls</a:t>
            </a:r>
            <a:r>
              <a:rPr lang="en-US" dirty="0"/>
              <a:t> -l</a:t>
            </a:r>
            <a:r>
              <a:rPr lang="en-US" dirty="0" smtClean="0"/>
              <a:t>")</a:t>
            </a:r>
          </a:p>
          <a:p>
            <a:r>
              <a:rPr lang="en-US" dirty="0" smtClean="0"/>
              <a:t>print data</a:t>
            </a:r>
            <a:endParaRPr lang="en-US" dirty="0"/>
          </a:p>
        </p:txBody>
      </p:sp>
    </p:spTree>
    <p:extLst>
      <p:ext uri="{BB962C8B-B14F-4D97-AF65-F5344CB8AC3E}">
        <p14:creationId xmlns:p14="http://schemas.microsoft.com/office/powerpoint/2010/main" val="13565111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Life Cycle </a:t>
            </a:r>
            <a:endParaRPr lang="en-US" dirty="0"/>
          </a:p>
        </p:txBody>
      </p:sp>
      <p:sp>
        <p:nvSpPr>
          <p:cNvPr id="4" name="Rounded Rectangle 3"/>
          <p:cNvSpPr/>
          <p:nvPr/>
        </p:nvSpPr>
        <p:spPr>
          <a:xfrm>
            <a:off x="533400" y="2927866"/>
            <a:ext cx="1905000" cy="1219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Python </a:t>
            </a:r>
          </a:p>
          <a:p>
            <a:pPr algn="ctr"/>
            <a:r>
              <a:rPr lang="en-US" dirty="0" smtClean="0"/>
              <a:t>Source</a:t>
            </a:r>
          </a:p>
          <a:p>
            <a:pPr algn="ctr"/>
            <a:r>
              <a:rPr lang="en-US" dirty="0" smtClean="0"/>
              <a:t>Code</a:t>
            </a:r>
            <a:endParaRPr lang="en-US" dirty="0"/>
          </a:p>
        </p:txBody>
      </p:sp>
      <p:sp>
        <p:nvSpPr>
          <p:cNvPr id="5" name="Rounded Rectangle 4"/>
          <p:cNvSpPr/>
          <p:nvPr/>
        </p:nvSpPr>
        <p:spPr>
          <a:xfrm>
            <a:off x="3512949" y="2971800"/>
            <a:ext cx="1905000" cy="1219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Byte Codes</a:t>
            </a:r>
            <a:endParaRPr lang="en-US" dirty="0"/>
          </a:p>
        </p:txBody>
      </p:sp>
      <p:sp>
        <p:nvSpPr>
          <p:cNvPr id="6" name="Rounded Rectangle 5"/>
          <p:cNvSpPr/>
          <p:nvPr/>
        </p:nvSpPr>
        <p:spPr>
          <a:xfrm>
            <a:off x="6553200" y="2971800"/>
            <a:ext cx="1905000" cy="1219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Native Language</a:t>
            </a:r>
          </a:p>
          <a:p>
            <a:pPr algn="ctr"/>
            <a:r>
              <a:rPr lang="en-US" dirty="0" smtClean="0"/>
              <a:t>&amp; </a:t>
            </a:r>
          </a:p>
          <a:p>
            <a:pPr algn="ctr"/>
            <a:r>
              <a:rPr lang="en-US" dirty="0" smtClean="0"/>
              <a:t>Execute</a:t>
            </a:r>
            <a:endParaRPr lang="en-US" dirty="0"/>
          </a:p>
        </p:txBody>
      </p:sp>
      <p:cxnSp>
        <p:nvCxnSpPr>
          <p:cNvPr id="13" name="Straight Arrow Connector 12"/>
          <p:cNvCxnSpPr/>
          <p:nvPr/>
        </p:nvCxnSpPr>
        <p:spPr>
          <a:xfrm>
            <a:off x="2438400" y="3505200"/>
            <a:ext cx="107454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430651" y="3135868"/>
            <a:ext cx="1226949" cy="369332"/>
          </a:xfrm>
          <a:prstGeom prst="rect">
            <a:avLst/>
          </a:prstGeom>
          <a:noFill/>
        </p:spPr>
        <p:txBody>
          <a:bodyPr wrap="square" rtlCol="0">
            <a:spAutoFit/>
          </a:bodyPr>
          <a:lstStyle/>
          <a:p>
            <a:r>
              <a:rPr lang="en-US" dirty="0" smtClean="0"/>
              <a:t>Compiler</a:t>
            </a:r>
            <a:endParaRPr lang="en-US" dirty="0"/>
          </a:p>
        </p:txBody>
      </p:sp>
      <p:sp>
        <p:nvSpPr>
          <p:cNvPr id="21" name="TextBox 20"/>
          <p:cNvSpPr txBox="1"/>
          <p:nvPr/>
        </p:nvSpPr>
        <p:spPr>
          <a:xfrm>
            <a:off x="5334000" y="3212068"/>
            <a:ext cx="1395493" cy="369332"/>
          </a:xfrm>
          <a:prstGeom prst="rect">
            <a:avLst/>
          </a:prstGeom>
          <a:noFill/>
        </p:spPr>
        <p:txBody>
          <a:bodyPr wrap="square" rtlCol="0">
            <a:spAutoFit/>
          </a:bodyPr>
          <a:lstStyle/>
          <a:p>
            <a:r>
              <a:rPr lang="en-US" dirty="0" smtClean="0"/>
              <a:t>Interpreter</a:t>
            </a:r>
            <a:endParaRPr lang="en-US" dirty="0"/>
          </a:p>
        </p:txBody>
      </p:sp>
      <p:cxnSp>
        <p:nvCxnSpPr>
          <p:cNvPr id="30" name="Straight Arrow Connector 29"/>
          <p:cNvCxnSpPr/>
          <p:nvPr/>
        </p:nvCxnSpPr>
        <p:spPr>
          <a:xfrm>
            <a:off x="5410200" y="3505200"/>
            <a:ext cx="1143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685800" y="5105400"/>
            <a:ext cx="8229600" cy="830997"/>
          </a:xfrm>
          <a:prstGeom prst="rect">
            <a:avLst/>
          </a:prstGeom>
          <a:noFill/>
        </p:spPr>
        <p:txBody>
          <a:bodyPr wrap="square" rtlCol="0">
            <a:spAutoFit/>
          </a:bodyPr>
          <a:lstStyle/>
          <a:p>
            <a:r>
              <a:rPr lang="en-US" sz="2400" dirty="0" smtClean="0">
                <a:solidFill>
                  <a:schemeClr val="bg1">
                    <a:lumMod val="50000"/>
                  </a:schemeClr>
                </a:solidFill>
                <a:latin typeface="+mj-lt"/>
              </a:rPr>
              <a:t>It doesn’t create any bytes codes on the secondary storage, it is created on-Fly  &amp; executed </a:t>
            </a:r>
            <a:endParaRPr lang="en-US" sz="2400" dirty="0">
              <a:solidFill>
                <a:schemeClr val="bg1">
                  <a:lumMod val="50000"/>
                </a:schemeClr>
              </a:solidFill>
              <a:latin typeface="+mj-lt"/>
            </a:endParaRPr>
          </a:p>
        </p:txBody>
      </p:sp>
    </p:spTree>
    <p:extLst>
      <p:ext uri="{BB962C8B-B14F-4D97-AF65-F5344CB8AC3E}">
        <p14:creationId xmlns:p14="http://schemas.microsoft.com/office/powerpoint/2010/main" val="1548338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additive="base">
                                        <p:cTn id="31" dur="500" fill="hold"/>
                                        <p:tgtEl>
                                          <p:spTgt spid="30"/>
                                        </p:tgtEl>
                                        <p:attrNameLst>
                                          <p:attrName>ppt_x</p:attrName>
                                        </p:attrNameLst>
                                      </p:cBhvr>
                                      <p:tavLst>
                                        <p:tav tm="0">
                                          <p:val>
                                            <p:strVal val="#ppt_x"/>
                                          </p:val>
                                        </p:tav>
                                        <p:tav tm="100000">
                                          <p:val>
                                            <p:strVal val="#ppt_x"/>
                                          </p:val>
                                        </p:tav>
                                      </p:tavLst>
                                    </p:anim>
                                    <p:anim calcmode="lin" valueType="num">
                                      <p:cBhvr additive="base">
                                        <p:cTn id="32"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- 4</a:t>
            </a:r>
            <a:endParaRPr lang="en-US" dirty="0"/>
          </a:p>
        </p:txBody>
      </p:sp>
      <p:sp>
        <p:nvSpPr>
          <p:cNvPr id="3" name="Content Placeholder 2"/>
          <p:cNvSpPr>
            <a:spLocks noGrp="1"/>
          </p:cNvSpPr>
          <p:nvPr>
            <p:ph idx="1"/>
          </p:nvPr>
        </p:nvSpPr>
        <p:spPr/>
        <p:txBody>
          <a:bodyPr/>
          <a:lstStyle/>
          <a:p>
            <a:endParaRPr lang="fr-FR" dirty="0" smtClean="0"/>
          </a:p>
          <a:p>
            <a:r>
              <a:rPr lang="fr-FR" dirty="0" smtClean="0"/>
              <a:t>import </a:t>
            </a:r>
            <a:r>
              <a:rPr lang="fr-FR" dirty="0" err="1" smtClean="0"/>
              <a:t>subprocess</a:t>
            </a:r>
            <a:r>
              <a:rPr lang="fr-FR" dirty="0" smtClean="0"/>
              <a:t>  </a:t>
            </a:r>
            <a:r>
              <a:rPr lang="fr-FR" b="1" dirty="0" smtClean="0">
                <a:solidFill>
                  <a:srgbClr val="FF0000"/>
                </a:solidFill>
              </a:rPr>
              <a:t>  </a:t>
            </a:r>
          </a:p>
          <a:p>
            <a:r>
              <a:rPr lang="fr-FR" dirty="0" err="1" smtClean="0"/>
              <a:t>res</a:t>
            </a:r>
            <a:r>
              <a:rPr lang="fr-FR" dirty="0" smtClean="0"/>
              <a:t>=</a:t>
            </a:r>
            <a:r>
              <a:rPr lang="fr-FR" dirty="0" err="1" smtClean="0"/>
              <a:t>subprocess.getoutput</a:t>
            </a:r>
            <a:r>
              <a:rPr lang="fr-FR" dirty="0"/>
              <a:t>('</a:t>
            </a:r>
            <a:r>
              <a:rPr lang="fr-FR" dirty="0" err="1"/>
              <a:t>dir</a:t>
            </a:r>
            <a:r>
              <a:rPr lang="fr-FR" dirty="0" smtClean="0"/>
              <a:t>')</a:t>
            </a:r>
            <a:r>
              <a:rPr lang="fr-FR" b="1" dirty="0">
                <a:solidFill>
                  <a:srgbClr val="FF0000"/>
                </a:solidFill>
              </a:rPr>
              <a:t> # </a:t>
            </a:r>
            <a:r>
              <a:rPr lang="fr-FR" b="1" dirty="0" err="1">
                <a:solidFill>
                  <a:srgbClr val="FF0000"/>
                </a:solidFill>
              </a:rPr>
              <a:t>works</a:t>
            </a:r>
            <a:r>
              <a:rPr lang="fr-FR" b="1" dirty="0">
                <a:solidFill>
                  <a:srgbClr val="FF0000"/>
                </a:solidFill>
              </a:rPr>
              <a:t> </a:t>
            </a:r>
            <a:r>
              <a:rPr lang="fr-FR" b="1" dirty="0" smtClean="0">
                <a:solidFill>
                  <a:srgbClr val="FF0000"/>
                </a:solidFill>
              </a:rPr>
              <a:t>3.4</a:t>
            </a:r>
          </a:p>
          <a:p>
            <a:endParaRPr lang="fr-FR" b="1" dirty="0" smtClean="0">
              <a:solidFill>
                <a:srgbClr val="FF0000"/>
              </a:solidFill>
            </a:endParaRPr>
          </a:p>
          <a:p>
            <a:r>
              <a:rPr lang="fr-FR" b="1" dirty="0" smtClean="0">
                <a:solidFill>
                  <a:schemeClr val="bg1">
                    <a:lumMod val="65000"/>
                  </a:schemeClr>
                </a:solidFill>
              </a:rPr>
              <a:t>import os</a:t>
            </a:r>
          </a:p>
          <a:p>
            <a:r>
              <a:rPr lang="fr-FR" dirty="0" err="1" smtClean="0"/>
              <a:t>res</a:t>
            </a:r>
            <a:r>
              <a:rPr lang="fr-FR" dirty="0" smtClean="0"/>
              <a:t>=</a:t>
            </a:r>
            <a:r>
              <a:rPr lang="fr-FR" dirty="0" err="1" smtClean="0"/>
              <a:t>os.popen</a:t>
            </a:r>
            <a:r>
              <a:rPr lang="fr-FR" dirty="0" smtClean="0"/>
              <a:t>(</a:t>
            </a:r>
            <a:r>
              <a:rPr lang="fr-FR" dirty="0"/>
              <a:t>'</a:t>
            </a:r>
            <a:r>
              <a:rPr lang="fr-FR" dirty="0" err="1"/>
              <a:t>dir</a:t>
            </a:r>
            <a:r>
              <a:rPr lang="fr-FR" dirty="0"/>
              <a:t>') </a:t>
            </a:r>
          </a:p>
          <a:p>
            <a:r>
              <a:rPr lang="fr-FR" dirty="0" err="1" smtClean="0"/>
              <a:t>print</a:t>
            </a:r>
            <a:r>
              <a:rPr lang="fr-FR" dirty="0" smtClean="0"/>
              <a:t>(</a:t>
            </a:r>
            <a:r>
              <a:rPr lang="fr-FR" dirty="0" err="1" smtClean="0"/>
              <a:t>res.read</a:t>
            </a:r>
            <a:r>
              <a:rPr lang="fr-FR" dirty="0" smtClean="0"/>
              <a:t>())</a:t>
            </a:r>
            <a:endParaRPr lang="en-US" dirty="0"/>
          </a:p>
        </p:txBody>
      </p:sp>
    </p:spTree>
    <p:extLst>
      <p:ext uri="{BB962C8B-B14F-4D97-AF65-F5344CB8AC3E}">
        <p14:creationId xmlns:p14="http://schemas.microsoft.com/office/powerpoint/2010/main" val="3736595357"/>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 processing</a:t>
            </a:r>
            <a:endParaRPr lang="en-US" dirty="0"/>
          </a:p>
        </p:txBody>
      </p:sp>
      <p:sp>
        <p:nvSpPr>
          <p:cNvPr id="3" name="Content Placeholder 2"/>
          <p:cNvSpPr>
            <a:spLocks noGrp="1"/>
          </p:cNvSpPr>
          <p:nvPr>
            <p:ph idx="1"/>
          </p:nvPr>
        </p:nvSpPr>
        <p:spPr/>
        <p:txBody>
          <a:bodyPr>
            <a:normAutofit lnSpcReduction="10000"/>
          </a:bodyPr>
          <a:lstStyle/>
          <a:p>
            <a:endParaRPr lang="en-US" dirty="0" smtClean="0"/>
          </a:p>
          <a:p>
            <a:r>
              <a:rPr lang="en-US" b="1" dirty="0" smtClean="0"/>
              <a:t>Simultaneous </a:t>
            </a:r>
            <a:r>
              <a:rPr lang="en-US" dirty="0" smtClean="0"/>
              <a:t>execution</a:t>
            </a:r>
          </a:p>
          <a:p>
            <a:endParaRPr lang="en-US" dirty="0"/>
          </a:p>
          <a:p>
            <a:r>
              <a:rPr lang="en-US" dirty="0"/>
              <a:t>Includes </a:t>
            </a:r>
            <a:r>
              <a:rPr lang="en-US" b="1" dirty="0" smtClean="0"/>
              <a:t>Parallelism</a:t>
            </a:r>
            <a:endParaRPr lang="en-US" dirty="0" smtClean="0"/>
          </a:p>
          <a:p>
            <a:endParaRPr lang="en-US" dirty="0" smtClean="0"/>
          </a:p>
          <a:p>
            <a:r>
              <a:rPr lang="en-US" dirty="0" smtClean="0"/>
              <a:t>Potentially </a:t>
            </a:r>
            <a:r>
              <a:rPr lang="en-US" b="1" dirty="0"/>
              <a:t>interacting </a:t>
            </a:r>
            <a:r>
              <a:rPr lang="en-US" dirty="0"/>
              <a:t>tasks</a:t>
            </a:r>
          </a:p>
          <a:p>
            <a:endParaRPr lang="en-US" dirty="0" smtClean="0"/>
          </a:p>
          <a:p>
            <a:r>
              <a:rPr lang="en-US" dirty="0" smtClean="0"/>
              <a:t>Uses </a:t>
            </a:r>
            <a:r>
              <a:rPr lang="en-US" b="1" dirty="0"/>
              <a:t>multi-core </a:t>
            </a:r>
            <a:r>
              <a:rPr lang="en-US" dirty="0" smtClean="0"/>
              <a:t>hardware utilization</a:t>
            </a:r>
            <a:endParaRPr lang="en-US" dirty="0"/>
          </a:p>
          <a:p>
            <a:endParaRPr lang="en-US" dirty="0" smtClean="0"/>
          </a:p>
          <a:p>
            <a:r>
              <a:rPr lang="en-US" dirty="0" smtClean="0"/>
              <a:t>Effectively </a:t>
            </a:r>
            <a:r>
              <a:rPr lang="en-US" dirty="0"/>
              <a:t>side-stepping the </a:t>
            </a:r>
            <a:r>
              <a:rPr lang="en-US" i="1" dirty="0">
                <a:hlinkClick r:id="rId3" action="ppaction://hlinkfile"/>
              </a:rPr>
              <a:t>Global Interpreter Lock</a:t>
            </a:r>
            <a:r>
              <a:rPr lang="en-US" dirty="0"/>
              <a:t> by using </a:t>
            </a:r>
            <a:r>
              <a:rPr lang="en-US" dirty="0" smtClean="0"/>
              <a:t>sub-processes </a:t>
            </a:r>
            <a:r>
              <a:rPr lang="en-US" dirty="0"/>
              <a:t>instead of threads</a:t>
            </a:r>
            <a:endParaRPr lang="en-US" dirty="0" smtClean="0"/>
          </a:p>
          <a:p>
            <a:endParaRPr lang="en-US" dirty="0"/>
          </a:p>
        </p:txBody>
      </p:sp>
    </p:spTree>
    <p:extLst>
      <p:ext uri="{BB962C8B-B14F-4D97-AF65-F5344CB8AC3E}">
        <p14:creationId xmlns:p14="http://schemas.microsoft.com/office/powerpoint/2010/main" val="3687858308"/>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smtClean="0"/>
          </a:p>
          <a:p>
            <a:r>
              <a:rPr lang="en-US" dirty="0"/>
              <a:t>A Process object represents a forked, independently running copy of the </a:t>
            </a:r>
            <a:r>
              <a:rPr lang="en-US" dirty="0" smtClean="0"/>
              <a:t>Python interpreter.</a:t>
            </a:r>
          </a:p>
          <a:p>
            <a:r>
              <a:rPr lang="en-US" dirty="0"/>
              <a:t>code is now running </a:t>
            </a:r>
            <a:r>
              <a:rPr lang="en-US" dirty="0" smtClean="0"/>
              <a:t>in multiple </a:t>
            </a:r>
            <a:r>
              <a:rPr lang="en-US" dirty="0"/>
              <a:t>interpreters using multiple CPUs</a:t>
            </a:r>
          </a:p>
        </p:txBody>
      </p:sp>
    </p:spTree>
    <p:extLst>
      <p:ext uri="{BB962C8B-B14F-4D97-AF65-F5344CB8AC3E}">
        <p14:creationId xmlns:p14="http://schemas.microsoft.com/office/powerpoint/2010/main" val="1849075829"/>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382000" cy="5668963"/>
          </a:xfrm>
        </p:spPr>
        <p:txBody>
          <a:bodyPr>
            <a:normAutofit/>
          </a:bodyPr>
          <a:lstStyle/>
          <a:p>
            <a:endParaRPr lang="en-US" dirty="0" smtClean="0"/>
          </a:p>
          <a:p>
            <a:pPr marL="0" indent="0">
              <a:buNone/>
            </a:pPr>
            <a:r>
              <a:rPr lang="en-US" dirty="0"/>
              <a:t>import multiprocessing </a:t>
            </a:r>
          </a:p>
          <a:p>
            <a:pPr marL="0" indent="0">
              <a:buNone/>
            </a:pPr>
            <a:r>
              <a:rPr lang="en-US" dirty="0" err="1"/>
              <a:t>def</a:t>
            </a:r>
            <a:r>
              <a:rPr lang="en-US" dirty="0"/>
              <a:t> worker(</a:t>
            </a:r>
            <a:r>
              <a:rPr lang="en-US" dirty="0" err="1"/>
              <a:t>num</a:t>
            </a:r>
            <a:r>
              <a:rPr lang="en-US" dirty="0"/>
              <a:t>): </a:t>
            </a:r>
          </a:p>
          <a:p>
            <a:pPr marL="0" indent="0">
              <a:buNone/>
            </a:pPr>
            <a:r>
              <a:rPr lang="en-US" dirty="0"/>
              <a:t>  print 'Worker :',</a:t>
            </a:r>
            <a:r>
              <a:rPr lang="en-US" dirty="0" err="1"/>
              <a:t>num</a:t>
            </a:r>
            <a:r>
              <a:rPr lang="en-US" dirty="0"/>
              <a:t> </a:t>
            </a:r>
          </a:p>
          <a:p>
            <a:pPr marL="0" indent="0">
              <a:buNone/>
            </a:pPr>
            <a:r>
              <a:rPr lang="en-US" dirty="0"/>
              <a:t>  return </a:t>
            </a:r>
          </a:p>
          <a:p>
            <a:pPr marL="0" indent="0">
              <a:buNone/>
            </a:pPr>
            <a:endParaRPr lang="en-US" dirty="0"/>
          </a:p>
          <a:p>
            <a:pPr marL="0" indent="0">
              <a:buNone/>
            </a:pPr>
            <a:r>
              <a:rPr lang="en-US" dirty="0"/>
              <a:t>if __name__ == '__main__': </a:t>
            </a:r>
          </a:p>
          <a:p>
            <a:pPr marL="0" indent="0">
              <a:buNone/>
            </a:pPr>
            <a:r>
              <a:rPr lang="en-US" dirty="0" smtClean="0"/>
              <a:t> for i in range(5):</a:t>
            </a:r>
          </a:p>
          <a:p>
            <a:pPr marL="0" indent="0">
              <a:buNone/>
            </a:pPr>
            <a:r>
              <a:rPr lang="en-US" dirty="0" smtClean="0"/>
              <a:t>   p = </a:t>
            </a:r>
            <a:r>
              <a:rPr lang="en-US" dirty="0" err="1" smtClean="0"/>
              <a:t>multiprocessing.Process</a:t>
            </a:r>
            <a:r>
              <a:rPr lang="en-US" dirty="0" smtClean="0"/>
              <a:t>(target=</a:t>
            </a:r>
            <a:r>
              <a:rPr lang="en-US" dirty="0" err="1" smtClean="0"/>
              <a:t>worker,args</a:t>
            </a:r>
            <a:r>
              <a:rPr lang="en-US" dirty="0" smtClean="0"/>
              <a:t>=(i,))   </a:t>
            </a:r>
          </a:p>
          <a:p>
            <a:pPr marL="0" indent="0">
              <a:buNone/>
            </a:pPr>
            <a:r>
              <a:rPr lang="en-US" dirty="0" smtClean="0"/>
              <a:t>   </a:t>
            </a:r>
            <a:r>
              <a:rPr lang="en-US" dirty="0" err="1"/>
              <a:t>p.start</a:t>
            </a:r>
            <a:r>
              <a:rPr lang="en-US" dirty="0"/>
              <a:t>()</a:t>
            </a:r>
          </a:p>
          <a:p>
            <a:pPr marL="0" indent="0">
              <a:buNone/>
            </a:pPr>
            <a:r>
              <a:rPr lang="en-US" dirty="0"/>
              <a:t>   </a:t>
            </a:r>
            <a:r>
              <a:rPr lang="en-US" dirty="0" err="1"/>
              <a:t>p.join</a:t>
            </a:r>
            <a:r>
              <a:rPr lang="en-US" dirty="0"/>
              <a:t>()</a:t>
            </a:r>
          </a:p>
        </p:txBody>
      </p:sp>
    </p:spTree>
    <p:extLst>
      <p:ext uri="{BB962C8B-B14F-4D97-AF65-F5344CB8AC3E}">
        <p14:creationId xmlns:p14="http://schemas.microsoft.com/office/powerpoint/2010/main" val="2550094874"/>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indent="0">
              <a:buNone/>
            </a:pPr>
            <a:r>
              <a:rPr lang="en-US" dirty="0" smtClean="0"/>
              <a:t>from </a:t>
            </a:r>
            <a:r>
              <a:rPr lang="en-US" dirty="0"/>
              <a:t>multiprocessing import Queue</a:t>
            </a:r>
            <a:br>
              <a:rPr lang="en-US" dirty="0"/>
            </a:br>
            <a:r>
              <a:rPr lang="en-US" dirty="0" smtClean="0"/>
              <a:t>	q </a:t>
            </a:r>
            <a:r>
              <a:rPr lang="en-US" dirty="0"/>
              <a:t>= Queue()</a:t>
            </a:r>
            <a:br>
              <a:rPr lang="en-US" dirty="0"/>
            </a:br>
            <a:r>
              <a:rPr lang="en-US" dirty="0" smtClean="0"/>
              <a:t>	</a:t>
            </a:r>
            <a:r>
              <a:rPr lang="en-US" dirty="0" err="1" smtClean="0"/>
              <a:t>q.put</a:t>
            </a:r>
            <a:r>
              <a:rPr lang="en-US" dirty="0"/>
              <a:t>('Why hello there!')</a:t>
            </a:r>
            <a:br>
              <a:rPr lang="en-US" dirty="0"/>
            </a:br>
            <a:r>
              <a:rPr lang="en-US" dirty="0" smtClean="0"/>
              <a:t>	</a:t>
            </a:r>
            <a:r>
              <a:rPr lang="en-US" dirty="0" err="1" smtClean="0"/>
              <a:t>q.put</a:t>
            </a:r>
            <a:r>
              <a:rPr lang="en-US" dirty="0"/>
              <a:t>(['a', 1, {'b': 'c'}])</a:t>
            </a:r>
            <a:br>
              <a:rPr lang="en-US" dirty="0"/>
            </a:br>
            <a:r>
              <a:rPr lang="en-US" dirty="0" smtClean="0"/>
              <a:t>	</a:t>
            </a:r>
            <a:r>
              <a:rPr lang="en-US" dirty="0" err="1" smtClean="0"/>
              <a:t>q.get</a:t>
            </a:r>
            <a:r>
              <a:rPr lang="en-US" dirty="0"/>
              <a:t>() # Returns 'Why hello there!'</a:t>
            </a:r>
            <a:br>
              <a:rPr lang="en-US" dirty="0"/>
            </a:br>
            <a:r>
              <a:rPr lang="en-US" dirty="0" smtClean="0"/>
              <a:t>	</a:t>
            </a:r>
            <a:r>
              <a:rPr lang="en-US" dirty="0" err="1" smtClean="0"/>
              <a:t>q.get</a:t>
            </a:r>
            <a:r>
              <a:rPr lang="en-US" dirty="0"/>
              <a:t>() # Returns ['a', 1, {'b': 'c'}]</a:t>
            </a:r>
            <a:endParaRPr lang="en-US" dirty="0" smtClean="0"/>
          </a:p>
          <a:p>
            <a:pPr marL="0" indent="0">
              <a:buNone/>
            </a:pPr>
            <a:endParaRPr lang="en-US" dirty="0" smtClean="0"/>
          </a:p>
          <a:p>
            <a:pPr marL="0" indent="0">
              <a:buNone/>
            </a:pPr>
            <a:r>
              <a:rPr lang="en-US" dirty="0" smtClean="0"/>
              <a:t>from </a:t>
            </a:r>
            <a:r>
              <a:rPr lang="en-US" dirty="0"/>
              <a:t>multiprocessing import Lock</a:t>
            </a:r>
            <a:br>
              <a:rPr lang="en-US" dirty="0"/>
            </a:br>
            <a:r>
              <a:rPr lang="en-US" dirty="0" smtClean="0"/>
              <a:t>	l </a:t>
            </a:r>
            <a:r>
              <a:rPr lang="en-US" dirty="0"/>
              <a:t>= Lock()</a:t>
            </a:r>
            <a:br>
              <a:rPr lang="en-US" dirty="0"/>
            </a:br>
            <a:r>
              <a:rPr lang="en-US" dirty="0" smtClean="0"/>
              <a:t>	</a:t>
            </a:r>
            <a:r>
              <a:rPr lang="en-US" dirty="0" err="1" smtClean="0"/>
              <a:t>l.acquire</a:t>
            </a:r>
            <a:r>
              <a:rPr lang="en-US" dirty="0"/>
              <a:t>()</a:t>
            </a:r>
            <a:br>
              <a:rPr lang="en-US" dirty="0"/>
            </a:br>
            <a:r>
              <a:rPr lang="en-US" dirty="0" smtClean="0"/>
              <a:t>	print </a:t>
            </a:r>
            <a:r>
              <a:rPr lang="en-US" dirty="0"/>
              <a:t>'Ha! Only I can write to </a:t>
            </a:r>
            <a:r>
              <a:rPr lang="en-US" dirty="0" err="1"/>
              <a:t>stdout</a:t>
            </a:r>
            <a:r>
              <a:rPr lang="en-US" dirty="0"/>
              <a:t>!'</a:t>
            </a:r>
            <a:br>
              <a:rPr lang="en-US" dirty="0"/>
            </a:br>
            <a:r>
              <a:rPr lang="en-US" dirty="0" smtClean="0"/>
              <a:t>	</a:t>
            </a:r>
            <a:r>
              <a:rPr lang="en-US" dirty="0" err="1" smtClean="0"/>
              <a:t>l.release</a:t>
            </a:r>
            <a:r>
              <a:rPr lang="en-US" dirty="0"/>
              <a:t>()</a:t>
            </a:r>
          </a:p>
        </p:txBody>
      </p:sp>
    </p:spTree>
    <p:extLst>
      <p:ext uri="{BB962C8B-B14F-4D97-AF65-F5344CB8AC3E}">
        <p14:creationId xmlns:p14="http://schemas.microsoft.com/office/powerpoint/2010/main" val="3944167521"/>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Threads-1</a:t>
            </a:r>
            <a:endParaRPr lang="en-US" dirty="0"/>
          </a:p>
        </p:txBody>
      </p:sp>
      <p:sp>
        <p:nvSpPr>
          <p:cNvPr id="3" name="Content Placeholder 2"/>
          <p:cNvSpPr>
            <a:spLocks noGrp="1"/>
          </p:cNvSpPr>
          <p:nvPr>
            <p:ph idx="1"/>
          </p:nvPr>
        </p:nvSpPr>
        <p:spPr/>
        <p:txBody>
          <a:bodyPr>
            <a:normAutofit fontScale="92500" lnSpcReduction="10000"/>
          </a:bodyPr>
          <a:lstStyle/>
          <a:p>
            <a:endParaRPr lang="en-US" dirty="0" smtClean="0"/>
          </a:p>
          <a:p>
            <a:pPr marL="0" indent="0">
              <a:buNone/>
            </a:pPr>
            <a:r>
              <a:rPr lang="en-US" dirty="0"/>
              <a:t>import </a:t>
            </a:r>
            <a:r>
              <a:rPr lang="en-US" dirty="0" smtClean="0"/>
              <a:t>threading</a:t>
            </a:r>
          </a:p>
          <a:p>
            <a:r>
              <a:rPr lang="en-US" dirty="0" err="1" smtClean="0"/>
              <a:t>def</a:t>
            </a:r>
            <a:r>
              <a:rPr lang="en-US" dirty="0" smtClean="0"/>
              <a:t> worker1():			</a:t>
            </a:r>
            <a:r>
              <a:rPr lang="en-US" dirty="0" err="1" smtClean="0"/>
              <a:t>def</a:t>
            </a:r>
            <a:r>
              <a:rPr lang="en-US" dirty="0" smtClean="0"/>
              <a:t> worker2():</a:t>
            </a:r>
          </a:p>
          <a:p>
            <a:r>
              <a:rPr lang="en-US" dirty="0"/>
              <a:t> </a:t>
            </a:r>
            <a:r>
              <a:rPr lang="en-US" dirty="0" smtClean="0"/>
              <a:t>           print(“worker 1”)		print(“worker2”)</a:t>
            </a:r>
          </a:p>
          <a:p>
            <a:pPr marL="0" indent="0">
              <a:buNone/>
            </a:pPr>
            <a:endParaRPr lang="en-US" dirty="0" smtClean="0"/>
          </a:p>
          <a:p>
            <a:r>
              <a:rPr lang="en-US" dirty="0"/>
              <a:t>i</a:t>
            </a:r>
            <a:r>
              <a:rPr lang="en-US" dirty="0" smtClean="0"/>
              <a:t>f __name__ == “__main__”:</a:t>
            </a:r>
          </a:p>
          <a:p>
            <a:r>
              <a:rPr lang="en-US" dirty="0" smtClean="0"/>
              <a:t>       T1 = </a:t>
            </a:r>
            <a:r>
              <a:rPr lang="en-US" dirty="0" err="1" smtClean="0"/>
              <a:t>threading.Thread</a:t>
            </a:r>
            <a:r>
              <a:rPr lang="en-US" dirty="0" smtClean="0"/>
              <a:t>(target=worker1)</a:t>
            </a:r>
          </a:p>
          <a:p>
            <a:r>
              <a:rPr lang="en-US" dirty="0" smtClean="0"/>
              <a:t>       T2 </a:t>
            </a:r>
            <a:r>
              <a:rPr lang="en-US" dirty="0"/>
              <a:t>= </a:t>
            </a:r>
            <a:r>
              <a:rPr lang="en-US" dirty="0" err="1" smtClean="0"/>
              <a:t>threading.Thread</a:t>
            </a:r>
            <a:r>
              <a:rPr lang="en-US" dirty="0" smtClean="0"/>
              <a:t>(target=worker2)</a:t>
            </a:r>
            <a:endParaRPr lang="en-US" dirty="0"/>
          </a:p>
          <a:p>
            <a:r>
              <a:rPr lang="en-US" dirty="0" smtClean="0"/>
              <a:t>T1.start()</a:t>
            </a:r>
          </a:p>
          <a:p>
            <a:r>
              <a:rPr lang="en-US" dirty="0" smtClean="0"/>
              <a:t>T2.start()</a:t>
            </a:r>
          </a:p>
          <a:p>
            <a:r>
              <a:rPr lang="en-US" dirty="0" smtClean="0"/>
              <a:t>T1.join()</a:t>
            </a:r>
          </a:p>
          <a:p>
            <a:r>
              <a:rPr lang="en-US" dirty="0" smtClean="0"/>
              <a:t>T2.join()</a:t>
            </a:r>
            <a:endParaRPr lang="en-US" dirty="0"/>
          </a:p>
        </p:txBody>
      </p:sp>
    </p:spTree>
    <p:extLst>
      <p:ext uri="{BB962C8B-B14F-4D97-AF65-F5344CB8AC3E}">
        <p14:creationId xmlns:p14="http://schemas.microsoft.com/office/powerpoint/2010/main" val="353513401"/>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Thread-2</a:t>
            </a:r>
            <a:endParaRPr lang="en-US" dirty="0"/>
          </a:p>
        </p:txBody>
      </p:sp>
      <p:sp>
        <p:nvSpPr>
          <p:cNvPr id="3" name="Content Placeholder 2"/>
          <p:cNvSpPr>
            <a:spLocks noGrp="1"/>
          </p:cNvSpPr>
          <p:nvPr>
            <p:ph idx="1"/>
          </p:nvPr>
        </p:nvSpPr>
        <p:spPr/>
        <p:txBody>
          <a:bodyPr>
            <a:normAutofit fontScale="85000" lnSpcReduction="20000"/>
          </a:bodyPr>
          <a:lstStyle/>
          <a:p>
            <a:r>
              <a:rPr lang="en-US" dirty="0"/>
              <a:t>import time</a:t>
            </a:r>
          </a:p>
          <a:p>
            <a:r>
              <a:rPr lang="en-US" dirty="0"/>
              <a:t>import </a:t>
            </a:r>
            <a:r>
              <a:rPr lang="en-US" dirty="0" smtClean="0"/>
              <a:t>threading</a:t>
            </a:r>
          </a:p>
          <a:p>
            <a:endParaRPr lang="en-US" dirty="0"/>
          </a:p>
          <a:p>
            <a:r>
              <a:rPr lang="en-US" dirty="0" err="1"/>
              <a:t>def</a:t>
            </a:r>
            <a:r>
              <a:rPr lang="en-US" dirty="0"/>
              <a:t> countdown(n):</a:t>
            </a:r>
          </a:p>
          <a:p>
            <a:r>
              <a:rPr lang="en-US" dirty="0"/>
              <a:t> while n &gt; 0:</a:t>
            </a:r>
          </a:p>
          <a:p>
            <a:r>
              <a:rPr lang="en-US" dirty="0"/>
              <a:t> print “T-minus”, n</a:t>
            </a:r>
          </a:p>
          <a:p>
            <a:r>
              <a:rPr lang="en-US" dirty="0"/>
              <a:t> n -= 1</a:t>
            </a:r>
          </a:p>
          <a:p>
            <a:r>
              <a:rPr lang="en-US" dirty="0"/>
              <a:t> </a:t>
            </a:r>
            <a:r>
              <a:rPr lang="en-US" dirty="0" err="1"/>
              <a:t>time.sleep</a:t>
            </a:r>
            <a:r>
              <a:rPr lang="en-US" dirty="0"/>
              <a:t>(5)</a:t>
            </a:r>
          </a:p>
          <a:p>
            <a:r>
              <a:rPr lang="en-US" dirty="0"/>
              <a:t> print “Blastoff!”</a:t>
            </a:r>
          </a:p>
          <a:p>
            <a:r>
              <a:rPr lang="en-US" dirty="0"/>
              <a:t>t = </a:t>
            </a:r>
            <a:r>
              <a:rPr lang="en-US" dirty="0" err="1"/>
              <a:t>threading.Thread</a:t>
            </a:r>
            <a:r>
              <a:rPr lang="en-US" dirty="0"/>
              <a:t>(target=countdown, </a:t>
            </a:r>
            <a:r>
              <a:rPr lang="en-US" dirty="0" err="1"/>
              <a:t>args</a:t>
            </a:r>
            <a:r>
              <a:rPr lang="en-US" dirty="0"/>
              <a:t>=(10,))</a:t>
            </a:r>
          </a:p>
          <a:p>
            <a:r>
              <a:rPr lang="en-US" dirty="0" err="1"/>
              <a:t>t.start</a:t>
            </a:r>
            <a:r>
              <a:rPr lang="en-US" dirty="0"/>
              <a:t>()</a:t>
            </a:r>
          </a:p>
          <a:p>
            <a:r>
              <a:rPr lang="en-US" dirty="0"/>
              <a:t># Go do other processing</a:t>
            </a:r>
          </a:p>
          <a:p>
            <a:r>
              <a:rPr lang="en-US" dirty="0" smtClean="0"/>
              <a:t># </a:t>
            </a:r>
            <a:r>
              <a:rPr lang="en-US" dirty="0"/>
              <a:t>Wait for the thread to exit</a:t>
            </a:r>
          </a:p>
          <a:p>
            <a:r>
              <a:rPr lang="en-US" dirty="0" err="1"/>
              <a:t>t.join</a:t>
            </a:r>
            <a:r>
              <a:rPr lang="en-US" dirty="0"/>
              <a:t>()</a:t>
            </a:r>
          </a:p>
        </p:txBody>
      </p:sp>
    </p:spTree>
    <p:extLst>
      <p:ext uri="{BB962C8B-B14F-4D97-AF65-F5344CB8AC3E}">
        <p14:creationId xmlns:p14="http://schemas.microsoft.com/office/powerpoint/2010/main" val="3986270394"/>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Producer Consumer</a:t>
            </a:r>
            <a:endParaRPr lang="en-US" dirty="0"/>
          </a:p>
        </p:txBody>
      </p:sp>
      <p:sp>
        <p:nvSpPr>
          <p:cNvPr id="3" name="Content Placeholder 2"/>
          <p:cNvSpPr>
            <a:spLocks noGrp="1"/>
          </p:cNvSpPr>
          <p:nvPr>
            <p:ph idx="1"/>
          </p:nvPr>
        </p:nvSpPr>
        <p:spPr/>
        <p:txBody>
          <a:bodyPr>
            <a:normAutofit lnSpcReduction="10000"/>
          </a:bodyPr>
          <a:lstStyle/>
          <a:p>
            <a:endParaRPr lang="en-US" dirty="0" smtClean="0"/>
          </a:p>
          <a:p>
            <a:r>
              <a:rPr lang="en-US" dirty="0" smtClean="0"/>
              <a:t>import </a:t>
            </a:r>
            <a:r>
              <a:rPr lang="en-US" dirty="0"/>
              <a:t>threading</a:t>
            </a:r>
          </a:p>
          <a:p>
            <a:r>
              <a:rPr lang="en-US" dirty="0"/>
              <a:t>from multiprocessing import Queue</a:t>
            </a:r>
          </a:p>
          <a:p>
            <a:r>
              <a:rPr lang="en-US" dirty="0"/>
              <a:t>import time</a:t>
            </a:r>
          </a:p>
          <a:p>
            <a:endParaRPr lang="en-US" dirty="0"/>
          </a:p>
          <a:p>
            <a:r>
              <a:rPr lang="en-US" dirty="0" err="1"/>
              <a:t>def</a:t>
            </a:r>
            <a:r>
              <a:rPr lang="en-US" dirty="0"/>
              <a:t> producer(n, q):</a:t>
            </a:r>
          </a:p>
          <a:p>
            <a:r>
              <a:rPr lang="en-US" dirty="0"/>
              <a:t> while n &gt; 0:</a:t>
            </a:r>
          </a:p>
          <a:p>
            <a:r>
              <a:rPr lang="en-US" dirty="0"/>
              <a:t>  </a:t>
            </a:r>
            <a:r>
              <a:rPr lang="en-US" dirty="0" err="1"/>
              <a:t>q.put</a:t>
            </a:r>
            <a:r>
              <a:rPr lang="en-US" dirty="0"/>
              <a:t>(n)</a:t>
            </a:r>
          </a:p>
          <a:p>
            <a:r>
              <a:rPr lang="en-US" dirty="0"/>
              <a:t>  </a:t>
            </a:r>
            <a:r>
              <a:rPr lang="en-US" dirty="0" err="1"/>
              <a:t>time.sleep</a:t>
            </a:r>
            <a:r>
              <a:rPr lang="en-US" dirty="0"/>
              <a:t>(5)</a:t>
            </a:r>
          </a:p>
          <a:p>
            <a:r>
              <a:rPr lang="en-US" dirty="0"/>
              <a:t>  n -= 1</a:t>
            </a:r>
          </a:p>
          <a:p>
            <a:r>
              <a:rPr lang="en-US" dirty="0"/>
              <a:t> </a:t>
            </a:r>
            <a:r>
              <a:rPr lang="en-US" dirty="0" err="1"/>
              <a:t>q.put</a:t>
            </a:r>
            <a:r>
              <a:rPr lang="en-US" dirty="0"/>
              <a:t>(None)</a:t>
            </a:r>
          </a:p>
          <a:p>
            <a:endParaRPr lang="en-US" dirty="0"/>
          </a:p>
        </p:txBody>
      </p:sp>
    </p:spTree>
    <p:extLst>
      <p:ext uri="{BB962C8B-B14F-4D97-AF65-F5344CB8AC3E}">
        <p14:creationId xmlns:p14="http://schemas.microsoft.com/office/powerpoint/2010/main" val="3727169645"/>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normAutofit/>
          </a:bodyPr>
          <a:lstStyle/>
          <a:p>
            <a:r>
              <a:rPr lang="en-US" dirty="0" err="1"/>
              <a:t>def</a:t>
            </a:r>
            <a:r>
              <a:rPr lang="en-US" dirty="0"/>
              <a:t> consumer(q):</a:t>
            </a:r>
          </a:p>
          <a:p>
            <a:r>
              <a:rPr lang="en-US" dirty="0"/>
              <a:t> while True:</a:t>
            </a:r>
          </a:p>
          <a:p>
            <a:r>
              <a:rPr lang="en-US" dirty="0"/>
              <a:t> # Get item</a:t>
            </a:r>
          </a:p>
          <a:p>
            <a:r>
              <a:rPr lang="en-US" dirty="0"/>
              <a:t>  item = </a:t>
            </a:r>
            <a:r>
              <a:rPr lang="en-US" dirty="0" err="1"/>
              <a:t>q.get</a:t>
            </a:r>
            <a:r>
              <a:rPr lang="en-US" dirty="0"/>
              <a:t>()</a:t>
            </a:r>
          </a:p>
          <a:p>
            <a:r>
              <a:rPr lang="en-US" dirty="0"/>
              <a:t>  if item is None:</a:t>
            </a:r>
          </a:p>
          <a:p>
            <a:r>
              <a:rPr lang="en-US" dirty="0"/>
              <a:t>   break</a:t>
            </a:r>
          </a:p>
          <a:p>
            <a:r>
              <a:rPr lang="en-US" dirty="0"/>
              <a:t> print("T-minus"), item</a:t>
            </a:r>
          </a:p>
          <a:p>
            <a:r>
              <a:rPr lang="en-US" dirty="0"/>
              <a:t> print("Blastoff!")</a:t>
            </a:r>
          </a:p>
          <a:p>
            <a:endParaRPr lang="en-US" dirty="0" smtClean="0"/>
          </a:p>
          <a:p>
            <a:endParaRPr lang="en-US" dirty="0"/>
          </a:p>
        </p:txBody>
      </p:sp>
    </p:spTree>
    <p:extLst>
      <p:ext uri="{BB962C8B-B14F-4D97-AF65-F5344CB8AC3E}">
        <p14:creationId xmlns:p14="http://schemas.microsoft.com/office/powerpoint/2010/main" val="1482285908"/>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normAutofit/>
          </a:bodyPr>
          <a:lstStyle/>
          <a:p>
            <a:endParaRPr lang="en-US" sz="1800" dirty="0" smtClean="0"/>
          </a:p>
          <a:p>
            <a:r>
              <a:rPr lang="en-US" sz="1800" dirty="0" smtClean="0"/>
              <a:t>if </a:t>
            </a:r>
            <a:r>
              <a:rPr lang="en-US" sz="1800" dirty="0"/>
              <a:t>__name__ == '__main__':</a:t>
            </a:r>
          </a:p>
          <a:p>
            <a:r>
              <a:rPr lang="en-US" sz="1800" dirty="0"/>
              <a:t> # Launch threads</a:t>
            </a:r>
          </a:p>
          <a:p>
            <a:r>
              <a:rPr lang="en-US" sz="1800" dirty="0"/>
              <a:t> q = Queue()</a:t>
            </a:r>
          </a:p>
          <a:p>
            <a:r>
              <a:rPr lang="en-US" sz="1800" dirty="0"/>
              <a:t> </a:t>
            </a:r>
            <a:r>
              <a:rPr lang="en-US" sz="1800" dirty="0" err="1"/>
              <a:t>prod_thread</a:t>
            </a:r>
            <a:r>
              <a:rPr lang="en-US" sz="1800" dirty="0"/>
              <a:t> = </a:t>
            </a:r>
            <a:r>
              <a:rPr lang="en-US" sz="1800" dirty="0" err="1"/>
              <a:t>threading.Thread</a:t>
            </a:r>
            <a:r>
              <a:rPr lang="en-US" sz="1800" dirty="0"/>
              <a:t>(target=producer, </a:t>
            </a:r>
            <a:r>
              <a:rPr lang="en-US" sz="1800" dirty="0" err="1"/>
              <a:t>args</a:t>
            </a:r>
            <a:r>
              <a:rPr lang="en-US" sz="1800" dirty="0"/>
              <a:t>=(10, q))</a:t>
            </a:r>
          </a:p>
          <a:p>
            <a:r>
              <a:rPr lang="en-US" sz="1800" dirty="0"/>
              <a:t> </a:t>
            </a:r>
            <a:r>
              <a:rPr lang="en-US" sz="1800" dirty="0" err="1"/>
              <a:t>prod_thread.start</a:t>
            </a:r>
            <a:r>
              <a:rPr lang="en-US" sz="1800" dirty="0"/>
              <a:t>()</a:t>
            </a:r>
          </a:p>
          <a:p>
            <a:r>
              <a:rPr lang="en-US" sz="1800" dirty="0"/>
              <a:t> </a:t>
            </a:r>
            <a:r>
              <a:rPr lang="en-US" sz="1800" dirty="0" err="1"/>
              <a:t>cons_thread</a:t>
            </a:r>
            <a:r>
              <a:rPr lang="en-US" sz="1800" dirty="0"/>
              <a:t> = </a:t>
            </a:r>
            <a:r>
              <a:rPr lang="en-US" sz="1800" dirty="0" err="1"/>
              <a:t>threading.Thread</a:t>
            </a:r>
            <a:r>
              <a:rPr lang="en-US" sz="1800" dirty="0"/>
              <a:t>(target=consumer, </a:t>
            </a:r>
            <a:r>
              <a:rPr lang="en-US" sz="1800" dirty="0" err="1"/>
              <a:t>args</a:t>
            </a:r>
            <a:r>
              <a:rPr lang="en-US" sz="1800" dirty="0"/>
              <a:t>=(q,))</a:t>
            </a:r>
          </a:p>
          <a:p>
            <a:r>
              <a:rPr lang="en-US" sz="1800" dirty="0"/>
              <a:t> </a:t>
            </a:r>
            <a:r>
              <a:rPr lang="en-US" sz="1800" dirty="0" err="1"/>
              <a:t>cons_thread.start</a:t>
            </a:r>
            <a:r>
              <a:rPr lang="en-US" sz="1800" dirty="0"/>
              <a:t>()</a:t>
            </a:r>
          </a:p>
          <a:p>
            <a:r>
              <a:rPr lang="en-US" sz="1800" dirty="0"/>
              <a:t> </a:t>
            </a:r>
            <a:r>
              <a:rPr lang="en-US" sz="1800" dirty="0" err="1"/>
              <a:t>cons_thread.join</a:t>
            </a:r>
            <a:r>
              <a:rPr lang="en-US" sz="1800" dirty="0"/>
              <a:t>()</a:t>
            </a:r>
          </a:p>
          <a:p>
            <a:r>
              <a:rPr lang="en-US" sz="1800" dirty="0"/>
              <a:t> </a:t>
            </a:r>
          </a:p>
          <a:p>
            <a:endParaRPr lang="en-US" sz="1800" dirty="0"/>
          </a:p>
        </p:txBody>
      </p:sp>
    </p:spTree>
    <p:extLst>
      <p:ext uri="{BB962C8B-B14F-4D97-AF65-F5344CB8AC3E}">
        <p14:creationId xmlns:p14="http://schemas.microsoft.com/office/powerpoint/2010/main" val="14991572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normAutofit lnSpcReduction="10000"/>
          </a:bodyPr>
          <a:lstStyle/>
          <a:p>
            <a:r>
              <a:rPr lang="en-US" b="1" dirty="0" smtClean="0"/>
              <a:t>Day 1</a:t>
            </a:r>
          </a:p>
          <a:p>
            <a:pPr lvl="1"/>
            <a:r>
              <a:rPr lang="en-US" b="1" dirty="0"/>
              <a:t>An Overview of Python What is </a:t>
            </a:r>
            <a:r>
              <a:rPr lang="en-US" b="1" dirty="0" smtClean="0"/>
              <a:t>Python</a:t>
            </a:r>
          </a:p>
          <a:p>
            <a:pPr lvl="1"/>
            <a:r>
              <a:rPr lang="en-US" b="1" dirty="0"/>
              <a:t>The Python </a:t>
            </a:r>
            <a:r>
              <a:rPr lang="en-US" b="1" dirty="0" smtClean="0"/>
              <a:t>Environment</a:t>
            </a:r>
          </a:p>
          <a:p>
            <a:pPr lvl="1"/>
            <a:r>
              <a:rPr lang="en-US" b="1" dirty="0"/>
              <a:t>Getting </a:t>
            </a:r>
            <a:r>
              <a:rPr lang="en-US" b="1" dirty="0" smtClean="0"/>
              <a:t>Started &amp;  Flow Control</a:t>
            </a:r>
          </a:p>
          <a:p>
            <a:pPr lvl="1"/>
            <a:r>
              <a:rPr lang="en-US" b="1" dirty="0" smtClean="0"/>
              <a:t>Sequences &amp; Dictionaries </a:t>
            </a:r>
            <a:r>
              <a:rPr lang="en-US" b="1" dirty="0"/>
              <a:t>and </a:t>
            </a:r>
            <a:r>
              <a:rPr lang="en-US" b="1" dirty="0" smtClean="0"/>
              <a:t>Sets</a:t>
            </a:r>
          </a:p>
          <a:p>
            <a:pPr lvl="1"/>
            <a:r>
              <a:rPr lang="en-US" b="1" dirty="0"/>
              <a:t>Working with files</a:t>
            </a:r>
            <a:endParaRPr lang="en-US" dirty="0" smtClean="0"/>
          </a:p>
          <a:p>
            <a:r>
              <a:rPr lang="en-US" b="1" dirty="0" smtClean="0"/>
              <a:t>Day 2</a:t>
            </a:r>
            <a:endParaRPr lang="en-US" b="1" dirty="0"/>
          </a:p>
          <a:p>
            <a:pPr lvl="1"/>
            <a:r>
              <a:rPr lang="en-US" b="1" dirty="0"/>
              <a:t>Using the Standard </a:t>
            </a:r>
            <a:r>
              <a:rPr lang="en-US" b="1" dirty="0" smtClean="0"/>
              <a:t>Library</a:t>
            </a:r>
          </a:p>
          <a:p>
            <a:pPr lvl="1"/>
            <a:r>
              <a:rPr lang="en-US" b="1" dirty="0"/>
              <a:t>Regular </a:t>
            </a:r>
            <a:r>
              <a:rPr lang="en-US" b="1" dirty="0" smtClean="0"/>
              <a:t>Expressions</a:t>
            </a:r>
          </a:p>
          <a:p>
            <a:pPr lvl="1"/>
            <a:r>
              <a:rPr lang="en-US" b="1" dirty="0" smtClean="0"/>
              <a:t>Functions &amp; Sorting</a:t>
            </a:r>
          </a:p>
          <a:p>
            <a:pPr lvl="1"/>
            <a:r>
              <a:rPr lang="en-US" b="1" dirty="0"/>
              <a:t>Using </a:t>
            </a:r>
            <a:r>
              <a:rPr lang="en-US" b="1" dirty="0" smtClean="0"/>
              <a:t>Modules</a:t>
            </a:r>
            <a:endParaRPr lang="en-US" dirty="0" smtClean="0"/>
          </a:p>
          <a:p>
            <a:r>
              <a:rPr lang="en-US" b="1" dirty="0" smtClean="0"/>
              <a:t>Day 3</a:t>
            </a:r>
          </a:p>
          <a:p>
            <a:pPr lvl="1"/>
            <a:r>
              <a:rPr lang="en-US" b="1" dirty="0"/>
              <a:t>An Introduction to Python </a:t>
            </a:r>
            <a:r>
              <a:rPr lang="en-US" b="1" dirty="0" smtClean="0"/>
              <a:t>Classes</a:t>
            </a:r>
          </a:p>
          <a:p>
            <a:pPr lvl="1"/>
            <a:r>
              <a:rPr lang="en-US" b="1" dirty="0"/>
              <a:t>Errors and Exception Handling</a:t>
            </a:r>
            <a:endParaRPr lang="en-US" dirty="0"/>
          </a:p>
          <a:p>
            <a:pPr lvl="1"/>
            <a:endParaRPr lang="en-US" dirty="0"/>
          </a:p>
          <a:p>
            <a:pPr lvl="1"/>
            <a:endParaRPr lang="en-US" dirty="0" smtClean="0"/>
          </a:p>
        </p:txBody>
      </p:sp>
    </p:spTree>
    <p:extLst>
      <p:ext uri="{BB962C8B-B14F-4D97-AF65-F5344CB8AC3E}">
        <p14:creationId xmlns:p14="http://schemas.microsoft.com/office/powerpoint/2010/main" val="20033726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Literals</a:t>
            </a:r>
            <a:endParaRPr lang="en-US" dirty="0"/>
          </a:p>
        </p:txBody>
      </p:sp>
      <p:sp>
        <p:nvSpPr>
          <p:cNvPr id="3" name="Content Placeholder 2"/>
          <p:cNvSpPr>
            <a:spLocks noGrp="1"/>
          </p:cNvSpPr>
          <p:nvPr>
            <p:ph idx="1"/>
          </p:nvPr>
        </p:nvSpPr>
        <p:spPr/>
        <p:txBody>
          <a:bodyPr/>
          <a:lstStyle/>
          <a:p>
            <a:r>
              <a:rPr lang="en-US" dirty="0" smtClean="0"/>
              <a:t>Numbers </a:t>
            </a:r>
          </a:p>
          <a:p>
            <a:pPr lvl="1"/>
            <a:r>
              <a:rPr lang="en-US" sz="2000" dirty="0" smtClean="0"/>
              <a:t>Integers ( i.e. 1234 )</a:t>
            </a:r>
          </a:p>
          <a:p>
            <a:pPr lvl="1"/>
            <a:r>
              <a:rPr lang="en-US" sz="2000" dirty="0" smtClean="0"/>
              <a:t>Long integers ( i.e. Big </a:t>
            </a:r>
            <a:r>
              <a:rPr lang="en-US" sz="2000" dirty="0" err="1" smtClean="0"/>
              <a:t>int</a:t>
            </a:r>
            <a:r>
              <a:rPr lang="en-US" sz="2000" dirty="0" smtClean="0"/>
              <a:t> )</a:t>
            </a:r>
          </a:p>
          <a:p>
            <a:pPr lvl="1"/>
            <a:r>
              <a:rPr lang="en-US" sz="2000" dirty="0" smtClean="0"/>
              <a:t>Floating point (i.e. 4.523  &amp;  5.2 E-4)</a:t>
            </a:r>
          </a:p>
          <a:p>
            <a:pPr lvl="1"/>
            <a:r>
              <a:rPr lang="en-US" sz="2000" dirty="0" smtClean="0"/>
              <a:t>Complex Numbers (i.e. -5+4j)</a:t>
            </a:r>
            <a:endParaRPr lang="en-US" dirty="0" smtClean="0"/>
          </a:p>
          <a:p>
            <a:r>
              <a:rPr lang="en-US" dirty="0" smtClean="0"/>
              <a:t>Strings</a:t>
            </a:r>
          </a:p>
          <a:p>
            <a:pPr lvl="1"/>
            <a:r>
              <a:rPr lang="en-US" sz="2000" dirty="0" smtClean="0"/>
              <a:t>Single Quotes (i.e. ‘wonderful days ahead……’)</a:t>
            </a:r>
          </a:p>
          <a:p>
            <a:pPr lvl="1"/>
            <a:r>
              <a:rPr lang="en-US" sz="2000" dirty="0" smtClean="0"/>
              <a:t>Double Quotes (</a:t>
            </a:r>
            <a:r>
              <a:rPr lang="en-US" sz="2000" dirty="0"/>
              <a:t>i.e. </a:t>
            </a:r>
            <a:r>
              <a:rPr lang="en-US" sz="2000" dirty="0" smtClean="0"/>
              <a:t>“wonderful </a:t>
            </a:r>
            <a:r>
              <a:rPr lang="en-US" sz="2000" dirty="0"/>
              <a:t>days ahead</a:t>
            </a:r>
            <a:r>
              <a:rPr lang="en-US" sz="2000" dirty="0" smtClean="0"/>
              <a:t>……”)</a:t>
            </a:r>
          </a:p>
          <a:p>
            <a:pPr lvl="1"/>
            <a:r>
              <a:rPr lang="en-US" sz="2000" dirty="0" smtClean="0"/>
              <a:t>Triple Quotes </a:t>
            </a:r>
            <a:r>
              <a:rPr lang="en-US" sz="2000" dirty="0"/>
              <a:t>(i.e. </a:t>
            </a:r>
            <a:r>
              <a:rPr lang="en-US" sz="2000" dirty="0" smtClean="0"/>
              <a:t>“””wonderful””” multi line strings)</a:t>
            </a:r>
            <a:endParaRPr lang="en-US" sz="2000" dirty="0"/>
          </a:p>
          <a:p>
            <a:pPr lvl="1"/>
            <a:r>
              <a:rPr lang="en-US" sz="2000" dirty="0" smtClean="0"/>
              <a:t>Raw Strings  (i.e.  </a:t>
            </a:r>
            <a:r>
              <a:rPr lang="en-US" sz="2000" dirty="0"/>
              <a:t>R</a:t>
            </a:r>
            <a:r>
              <a:rPr lang="en-US" sz="2000" dirty="0" smtClean="0"/>
              <a:t>“WYSIWYG” or </a:t>
            </a:r>
            <a:r>
              <a:rPr lang="en-US" sz="2000" dirty="0" err="1" smtClean="0"/>
              <a:t>r“WYSIWYG</a:t>
            </a:r>
            <a:r>
              <a:rPr lang="en-US" sz="2000" dirty="0"/>
              <a:t>”</a:t>
            </a:r>
            <a:r>
              <a:rPr lang="en-US" sz="2000" dirty="0" smtClean="0"/>
              <a:t> )</a:t>
            </a:r>
          </a:p>
          <a:p>
            <a:endParaRPr lang="en-US" dirty="0"/>
          </a:p>
        </p:txBody>
      </p:sp>
    </p:spTree>
    <p:extLst>
      <p:ext uri="{BB962C8B-B14F-4D97-AF65-F5344CB8AC3E}">
        <p14:creationId xmlns:p14="http://schemas.microsoft.com/office/powerpoint/2010/main" val="1838222346"/>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endParaRPr lang="en-US" dirty="0" smtClean="0"/>
          </a:p>
          <a:p>
            <a:r>
              <a:rPr lang="en-US" dirty="0"/>
              <a:t>if _ _name_ _ == ‘_ _main_ _’:</a:t>
            </a:r>
          </a:p>
          <a:p>
            <a:r>
              <a:rPr lang="en-US" dirty="0"/>
              <a:t> q = </a:t>
            </a:r>
            <a:r>
              <a:rPr lang="en-US" dirty="0" err="1"/>
              <a:t>multiprocessing.Queue</a:t>
            </a:r>
            <a:r>
              <a:rPr lang="en-US" dirty="0"/>
              <a:t>()</a:t>
            </a:r>
          </a:p>
          <a:p>
            <a:r>
              <a:rPr lang="en-US" dirty="0"/>
              <a:t> </a:t>
            </a:r>
            <a:r>
              <a:rPr lang="en-US" dirty="0" err="1"/>
              <a:t>prod_process</a:t>
            </a:r>
            <a:r>
              <a:rPr lang="en-US" dirty="0"/>
              <a:t> = </a:t>
            </a:r>
            <a:r>
              <a:rPr lang="en-US" dirty="0" err="1"/>
              <a:t>multiprocessing.Process</a:t>
            </a:r>
            <a:r>
              <a:rPr lang="en-US" dirty="0"/>
              <a:t>(target=producer, </a:t>
            </a:r>
            <a:r>
              <a:rPr lang="en-US" dirty="0" err="1"/>
              <a:t>args</a:t>
            </a:r>
            <a:r>
              <a:rPr lang="en-US" dirty="0"/>
              <a:t>=(10, q))</a:t>
            </a:r>
          </a:p>
          <a:p>
            <a:r>
              <a:rPr lang="en-US" dirty="0"/>
              <a:t> </a:t>
            </a:r>
            <a:r>
              <a:rPr lang="en-US" dirty="0" err="1"/>
              <a:t>prod_process.start</a:t>
            </a:r>
            <a:r>
              <a:rPr lang="en-US" dirty="0"/>
              <a:t>()</a:t>
            </a:r>
          </a:p>
          <a:p>
            <a:r>
              <a:rPr lang="en-US" dirty="0"/>
              <a:t> </a:t>
            </a:r>
            <a:r>
              <a:rPr lang="en-US" dirty="0" err="1"/>
              <a:t>cons_process</a:t>
            </a:r>
            <a:r>
              <a:rPr lang="en-US" dirty="0"/>
              <a:t> = </a:t>
            </a:r>
            <a:r>
              <a:rPr lang="en-US" dirty="0" err="1"/>
              <a:t>multiprocessing.Process</a:t>
            </a:r>
            <a:r>
              <a:rPr lang="en-US" dirty="0"/>
              <a:t>(target=consumer, </a:t>
            </a:r>
            <a:r>
              <a:rPr lang="en-US" dirty="0" err="1"/>
              <a:t>args</a:t>
            </a:r>
            <a:r>
              <a:rPr lang="en-US" dirty="0"/>
              <a:t>=(q,))</a:t>
            </a:r>
          </a:p>
          <a:p>
            <a:r>
              <a:rPr lang="en-US" dirty="0"/>
              <a:t> </a:t>
            </a:r>
            <a:r>
              <a:rPr lang="en-US" dirty="0" err="1"/>
              <a:t>cons_process.start</a:t>
            </a:r>
            <a:r>
              <a:rPr lang="en-US" dirty="0"/>
              <a:t>()</a:t>
            </a:r>
          </a:p>
          <a:p>
            <a:r>
              <a:rPr lang="en-US" dirty="0"/>
              <a:t> </a:t>
            </a:r>
            <a:r>
              <a:rPr lang="en-US" dirty="0" err="1"/>
              <a:t>cons_process.join</a:t>
            </a:r>
            <a:r>
              <a:rPr lang="en-US" dirty="0"/>
              <a:t>()</a:t>
            </a:r>
          </a:p>
        </p:txBody>
      </p:sp>
    </p:spTree>
    <p:extLst>
      <p:ext uri="{BB962C8B-B14F-4D97-AF65-F5344CB8AC3E}">
        <p14:creationId xmlns:p14="http://schemas.microsoft.com/office/powerpoint/2010/main" val="3444883763"/>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Threads &amp; Process</a:t>
            </a:r>
            <a:endParaRPr lang="en-US" dirty="0"/>
          </a:p>
        </p:txBody>
      </p:sp>
      <p:sp>
        <p:nvSpPr>
          <p:cNvPr id="3" name="Content Placeholder 2"/>
          <p:cNvSpPr>
            <a:spLocks noGrp="1"/>
          </p:cNvSpPr>
          <p:nvPr>
            <p:ph idx="1"/>
          </p:nvPr>
        </p:nvSpPr>
        <p:spPr/>
        <p:txBody>
          <a:bodyPr/>
          <a:lstStyle/>
          <a:p>
            <a:pPr marL="0" indent="0">
              <a:buNone/>
            </a:pPr>
            <a:endParaRPr lang="en-US" b="1" dirty="0" smtClean="0"/>
          </a:p>
          <a:p>
            <a:pPr marL="0" indent="0">
              <a:buNone/>
            </a:pPr>
            <a:r>
              <a:rPr lang="en-US" b="1" dirty="0" smtClean="0"/>
              <a:t>Process</a:t>
            </a:r>
          </a:p>
          <a:p>
            <a:r>
              <a:rPr lang="en-US" dirty="0" smtClean="0"/>
              <a:t>Separate Memory Space</a:t>
            </a:r>
          </a:p>
          <a:p>
            <a:r>
              <a:rPr lang="en-US" dirty="0" smtClean="0"/>
              <a:t>Code is straight forward</a:t>
            </a:r>
          </a:p>
          <a:p>
            <a:r>
              <a:rPr lang="en-US" dirty="0" smtClean="0"/>
              <a:t>Takes advantage of multiple CPUs</a:t>
            </a:r>
          </a:p>
          <a:p>
            <a:r>
              <a:rPr lang="en-US" dirty="0" smtClean="0"/>
              <a:t>Avoids GIL limitation of </a:t>
            </a:r>
            <a:r>
              <a:rPr lang="en-US" dirty="0" err="1" smtClean="0"/>
              <a:t>Cpython</a:t>
            </a:r>
            <a:endParaRPr lang="en-US" dirty="0" smtClean="0"/>
          </a:p>
          <a:p>
            <a:r>
              <a:rPr lang="en-US" dirty="0" smtClean="0"/>
              <a:t>No need for Synchronization</a:t>
            </a:r>
          </a:p>
          <a:p>
            <a:endParaRPr lang="en-US" dirty="0" smtClean="0"/>
          </a:p>
          <a:p>
            <a:r>
              <a:rPr lang="en-US" dirty="0" smtClean="0"/>
              <a:t>IPC overhead</a:t>
            </a:r>
          </a:p>
          <a:p>
            <a:r>
              <a:rPr lang="en-US" dirty="0" smtClean="0"/>
              <a:t>Larger memory foot print</a:t>
            </a:r>
            <a:endParaRPr lang="en-US" dirty="0"/>
          </a:p>
        </p:txBody>
      </p:sp>
    </p:spTree>
    <p:extLst>
      <p:ext uri="{BB962C8B-B14F-4D97-AF65-F5344CB8AC3E}">
        <p14:creationId xmlns:p14="http://schemas.microsoft.com/office/powerpoint/2010/main" val="4218417799"/>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Threads</a:t>
            </a:r>
            <a:endParaRPr lang="en-US" dirty="0"/>
          </a:p>
        </p:txBody>
      </p:sp>
      <p:sp>
        <p:nvSpPr>
          <p:cNvPr id="3" name="Content Placeholder 2"/>
          <p:cNvSpPr>
            <a:spLocks noGrp="1"/>
          </p:cNvSpPr>
          <p:nvPr>
            <p:ph idx="1"/>
          </p:nvPr>
        </p:nvSpPr>
        <p:spPr>
          <a:xfrm>
            <a:off x="457200" y="1951037"/>
            <a:ext cx="8229600" cy="4525963"/>
          </a:xfrm>
        </p:spPr>
        <p:txBody>
          <a:bodyPr>
            <a:normAutofit fontScale="85000" lnSpcReduction="20000"/>
          </a:bodyPr>
          <a:lstStyle/>
          <a:p>
            <a:r>
              <a:rPr lang="en-US" dirty="0" smtClean="0"/>
              <a:t>Light weight</a:t>
            </a:r>
          </a:p>
          <a:p>
            <a:r>
              <a:rPr lang="en-US" dirty="0" smtClean="0"/>
              <a:t>Shared memory – makes access to state from another context easier</a:t>
            </a:r>
          </a:p>
          <a:p>
            <a:r>
              <a:rPr lang="en-US" dirty="0" smtClean="0"/>
              <a:t>Allows you to easily make responsive </a:t>
            </a:r>
            <a:r>
              <a:rPr lang="en-US" dirty="0" err="1" smtClean="0"/>
              <a:t>Uis</a:t>
            </a:r>
            <a:endParaRPr lang="en-US" dirty="0" smtClean="0"/>
          </a:p>
          <a:p>
            <a:r>
              <a:rPr lang="en-US" dirty="0" err="1" smtClean="0"/>
              <a:t>CPython</a:t>
            </a:r>
            <a:r>
              <a:rPr lang="en-US" dirty="0" smtClean="0"/>
              <a:t> C Extension modules that properly release the GIL will run in parallel</a:t>
            </a:r>
          </a:p>
          <a:p>
            <a:r>
              <a:rPr lang="en-US" dirty="0" smtClean="0"/>
              <a:t>Great option for I/O bound apps</a:t>
            </a:r>
          </a:p>
          <a:p>
            <a:r>
              <a:rPr lang="en-US" dirty="0" smtClean="0"/>
              <a:t>Global </a:t>
            </a:r>
            <a:r>
              <a:rPr lang="en-US" dirty="0"/>
              <a:t>Interpreter Lock, which limits the execution of </a:t>
            </a:r>
            <a:r>
              <a:rPr lang="en-US" dirty="0" smtClean="0"/>
              <a:t>Python</a:t>
            </a:r>
            <a:endParaRPr lang="en-US" dirty="0"/>
          </a:p>
          <a:p>
            <a:pPr marL="0" indent="0">
              <a:buNone/>
            </a:pPr>
            <a:r>
              <a:rPr lang="en-US" dirty="0" smtClean="0"/>
              <a:t>      threads </a:t>
            </a:r>
            <a:r>
              <a:rPr lang="en-US" dirty="0"/>
              <a:t>to a single CPU </a:t>
            </a:r>
            <a:r>
              <a:rPr lang="en-US" dirty="0" smtClean="0"/>
              <a:t>core</a:t>
            </a:r>
          </a:p>
          <a:p>
            <a:endParaRPr lang="en-US" dirty="0"/>
          </a:p>
          <a:p>
            <a:r>
              <a:rPr lang="en-US" dirty="0" smtClean="0"/>
              <a:t>GIL</a:t>
            </a:r>
          </a:p>
          <a:p>
            <a:r>
              <a:rPr lang="en-US" dirty="0" smtClean="0"/>
              <a:t>Not Killable</a:t>
            </a:r>
          </a:p>
          <a:p>
            <a:r>
              <a:rPr lang="en-US" dirty="0" smtClean="0"/>
              <a:t>Synchronization </a:t>
            </a:r>
          </a:p>
          <a:p>
            <a:r>
              <a:rPr lang="en-US" dirty="0" smtClean="0"/>
              <a:t>Code Overlapping </a:t>
            </a:r>
          </a:p>
        </p:txBody>
      </p:sp>
    </p:spTree>
    <p:extLst>
      <p:ext uri="{BB962C8B-B14F-4D97-AF65-F5344CB8AC3E}">
        <p14:creationId xmlns:p14="http://schemas.microsoft.com/office/powerpoint/2010/main" val="3268907191"/>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Lock</a:t>
            </a:r>
            <a:endParaRPr lang="en-US" dirty="0"/>
          </a:p>
        </p:txBody>
      </p:sp>
      <p:sp>
        <p:nvSpPr>
          <p:cNvPr id="3" name="Content Placeholder 2"/>
          <p:cNvSpPr>
            <a:spLocks noGrp="1"/>
          </p:cNvSpPr>
          <p:nvPr>
            <p:ph idx="1"/>
          </p:nvPr>
        </p:nvSpPr>
        <p:spPr/>
        <p:txBody>
          <a:bodyPr>
            <a:normAutofit fontScale="92500" lnSpcReduction="10000"/>
          </a:bodyPr>
          <a:lstStyle/>
          <a:p>
            <a:r>
              <a:rPr lang="en-US" dirty="0"/>
              <a:t>Locks have 2 states</a:t>
            </a:r>
            <a:r>
              <a:rPr lang="en-US" dirty="0" smtClean="0"/>
              <a:t>:</a:t>
            </a:r>
          </a:p>
          <a:p>
            <a:r>
              <a:rPr lang="en-US" dirty="0" smtClean="0"/>
              <a:t>locked </a:t>
            </a:r>
            <a:r>
              <a:rPr lang="en-US" dirty="0"/>
              <a:t>and unlocked. 2 methods are used to manipulate them: </a:t>
            </a:r>
            <a:r>
              <a:rPr lang="en-US" b="1" dirty="0"/>
              <a:t>acquire()</a:t>
            </a:r>
            <a:r>
              <a:rPr lang="en-US" dirty="0"/>
              <a:t> and </a:t>
            </a:r>
            <a:r>
              <a:rPr lang="en-US" b="1" dirty="0"/>
              <a:t>release(). </a:t>
            </a:r>
            <a:endParaRPr lang="en-US" b="1" dirty="0" smtClean="0"/>
          </a:p>
          <a:p>
            <a:endParaRPr lang="en-US" dirty="0" smtClean="0"/>
          </a:p>
          <a:p>
            <a:r>
              <a:rPr lang="en-US" dirty="0" smtClean="0"/>
              <a:t>Those </a:t>
            </a:r>
            <a:r>
              <a:rPr lang="en-US" dirty="0"/>
              <a:t>are the rules:</a:t>
            </a:r>
          </a:p>
          <a:p>
            <a:r>
              <a:rPr lang="en-US" dirty="0"/>
              <a:t>if the state is unlocked: a call to acquire() changes the state to locked.</a:t>
            </a:r>
          </a:p>
          <a:p>
            <a:r>
              <a:rPr lang="en-US" dirty="0"/>
              <a:t>if the state is locked: a call to acquire() blocks until another thread calls release().</a:t>
            </a:r>
          </a:p>
          <a:p>
            <a:r>
              <a:rPr lang="en-US" dirty="0"/>
              <a:t>if the state is unlocked: a call to release() raises a </a:t>
            </a:r>
            <a:r>
              <a:rPr lang="en-US" dirty="0" err="1"/>
              <a:t>RuntimeError</a:t>
            </a:r>
            <a:r>
              <a:rPr lang="en-US" dirty="0"/>
              <a:t> exception.</a:t>
            </a:r>
          </a:p>
          <a:p>
            <a:r>
              <a:rPr lang="en-US" dirty="0"/>
              <a:t>if the state is locked: a call to release() changes the state to unlocked().</a:t>
            </a:r>
          </a:p>
          <a:p>
            <a:endParaRPr lang="en-US" dirty="0"/>
          </a:p>
        </p:txBody>
      </p:sp>
    </p:spTree>
    <p:extLst>
      <p:ext uri="{BB962C8B-B14F-4D97-AF65-F5344CB8AC3E}">
        <p14:creationId xmlns:p14="http://schemas.microsoft.com/office/powerpoint/2010/main" val="1326233159"/>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85000" lnSpcReduction="20000"/>
          </a:bodyPr>
          <a:lstStyle/>
          <a:p>
            <a:r>
              <a:rPr lang="en-US" dirty="0"/>
              <a:t>import threading</a:t>
            </a:r>
          </a:p>
          <a:p>
            <a:r>
              <a:rPr lang="en-US" dirty="0"/>
              <a:t>data = [ ] # Some data</a:t>
            </a:r>
          </a:p>
          <a:p>
            <a:r>
              <a:rPr lang="en-US" dirty="0" err="1"/>
              <a:t>lck</a:t>
            </a:r>
            <a:r>
              <a:rPr lang="en-US" dirty="0"/>
              <a:t> = </a:t>
            </a:r>
            <a:r>
              <a:rPr lang="en-US" dirty="0" err="1"/>
              <a:t>threading.Lock</a:t>
            </a:r>
            <a:r>
              <a:rPr lang="en-US" dirty="0"/>
              <a:t>() # Create a lock</a:t>
            </a:r>
          </a:p>
          <a:p>
            <a:endParaRPr lang="en-US" dirty="0" smtClean="0"/>
          </a:p>
          <a:p>
            <a:r>
              <a:rPr lang="en-US" dirty="0" err="1" smtClean="0"/>
              <a:t>def</a:t>
            </a:r>
            <a:r>
              <a:rPr lang="en-US" dirty="0" smtClean="0"/>
              <a:t> </a:t>
            </a:r>
            <a:r>
              <a:rPr lang="en-US" dirty="0" err="1"/>
              <a:t>put_obj</a:t>
            </a:r>
            <a:r>
              <a:rPr lang="en-US" dirty="0"/>
              <a:t>(</a:t>
            </a:r>
            <a:r>
              <a:rPr lang="en-US" dirty="0" err="1"/>
              <a:t>obj</a:t>
            </a:r>
            <a:r>
              <a:rPr lang="en-US" dirty="0"/>
              <a:t>):</a:t>
            </a:r>
          </a:p>
          <a:p>
            <a:r>
              <a:rPr lang="en-US" dirty="0" smtClean="0"/>
              <a:t>     </a:t>
            </a:r>
            <a:r>
              <a:rPr lang="en-US" dirty="0" err="1" smtClean="0"/>
              <a:t>lck.acquire</a:t>
            </a:r>
            <a:r>
              <a:rPr lang="en-US" dirty="0"/>
              <a:t>()</a:t>
            </a:r>
          </a:p>
          <a:p>
            <a:r>
              <a:rPr lang="en-US" dirty="0" smtClean="0"/>
              <a:t>    </a:t>
            </a:r>
            <a:r>
              <a:rPr lang="en-US" dirty="0" err="1" smtClean="0"/>
              <a:t>data.append</a:t>
            </a:r>
            <a:r>
              <a:rPr lang="en-US" dirty="0" smtClean="0"/>
              <a:t>(</a:t>
            </a:r>
            <a:r>
              <a:rPr lang="en-US" dirty="0" err="1" smtClean="0"/>
              <a:t>obj</a:t>
            </a:r>
            <a:r>
              <a:rPr lang="en-US" dirty="0"/>
              <a:t>)</a:t>
            </a:r>
          </a:p>
          <a:p>
            <a:r>
              <a:rPr lang="en-US" dirty="0" smtClean="0"/>
              <a:t>    </a:t>
            </a:r>
            <a:r>
              <a:rPr lang="en-US" dirty="0" err="1" smtClean="0"/>
              <a:t>lck.release</a:t>
            </a:r>
            <a:r>
              <a:rPr lang="en-US" dirty="0" smtClean="0"/>
              <a:t>()</a:t>
            </a:r>
          </a:p>
          <a:p>
            <a:endParaRPr lang="en-US" dirty="0"/>
          </a:p>
          <a:p>
            <a:r>
              <a:rPr lang="en-US" dirty="0" err="1"/>
              <a:t>def</a:t>
            </a:r>
            <a:r>
              <a:rPr lang="en-US" dirty="0"/>
              <a:t> </a:t>
            </a:r>
            <a:r>
              <a:rPr lang="en-US" dirty="0" err="1"/>
              <a:t>get_obj</a:t>
            </a:r>
            <a:r>
              <a:rPr lang="en-US" dirty="0"/>
              <a:t>():</a:t>
            </a:r>
          </a:p>
          <a:p>
            <a:r>
              <a:rPr lang="en-US" dirty="0" smtClean="0"/>
              <a:t>    </a:t>
            </a:r>
            <a:r>
              <a:rPr lang="en-US" dirty="0" err="1" smtClean="0"/>
              <a:t>lck.acquire</a:t>
            </a:r>
            <a:r>
              <a:rPr lang="en-US" dirty="0"/>
              <a:t>()</a:t>
            </a:r>
          </a:p>
          <a:p>
            <a:r>
              <a:rPr lang="en-US" dirty="0" smtClean="0"/>
              <a:t>    r </a:t>
            </a:r>
            <a:r>
              <a:rPr lang="en-US" dirty="0"/>
              <a:t>= </a:t>
            </a:r>
            <a:r>
              <a:rPr lang="en-US" dirty="0" err="1"/>
              <a:t>data.pop</a:t>
            </a:r>
            <a:r>
              <a:rPr lang="en-US" dirty="0"/>
              <a:t>()</a:t>
            </a:r>
          </a:p>
          <a:p>
            <a:r>
              <a:rPr lang="en-US" dirty="0" smtClean="0"/>
              <a:t>    </a:t>
            </a:r>
            <a:r>
              <a:rPr lang="en-US" dirty="0" err="1" smtClean="0"/>
              <a:t>lck.release</a:t>
            </a:r>
            <a:r>
              <a:rPr lang="en-US" dirty="0"/>
              <a:t>()</a:t>
            </a:r>
          </a:p>
          <a:p>
            <a:r>
              <a:rPr lang="en-US" dirty="0" smtClean="0"/>
              <a:t>    return </a:t>
            </a:r>
            <a:r>
              <a:rPr lang="en-US" dirty="0"/>
              <a:t>r</a:t>
            </a:r>
          </a:p>
        </p:txBody>
      </p:sp>
    </p:spTree>
    <p:extLst>
      <p:ext uri="{BB962C8B-B14F-4D97-AF65-F5344CB8AC3E}">
        <p14:creationId xmlns:p14="http://schemas.microsoft.com/office/powerpoint/2010/main" val="2260903853"/>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RLock</a:t>
            </a:r>
            <a:endParaRPr lang="en-US" dirty="0"/>
          </a:p>
        </p:txBody>
      </p:sp>
      <p:sp>
        <p:nvSpPr>
          <p:cNvPr id="3" name="Content Placeholder 2"/>
          <p:cNvSpPr>
            <a:spLocks noGrp="1"/>
          </p:cNvSpPr>
          <p:nvPr>
            <p:ph idx="1"/>
          </p:nvPr>
        </p:nvSpPr>
        <p:spPr/>
        <p:txBody>
          <a:bodyPr/>
          <a:lstStyle/>
          <a:p>
            <a:endParaRPr lang="en-US" dirty="0" smtClean="0"/>
          </a:p>
          <a:p>
            <a:r>
              <a:rPr lang="en-US" dirty="0" err="1" smtClean="0"/>
              <a:t>RLock</a:t>
            </a:r>
            <a:r>
              <a:rPr lang="en-US" dirty="0" smtClean="0"/>
              <a:t> </a:t>
            </a:r>
            <a:r>
              <a:rPr lang="en-US" dirty="0"/>
              <a:t>is a reentrant lock. acquire() can be called multiple times by the same thread without blocking. </a:t>
            </a:r>
            <a:endParaRPr lang="en-US" dirty="0" smtClean="0"/>
          </a:p>
          <a:p>
            <a:endParaRPr lang="en-US" dirty="0" smtClean="0"/>
          </a:p>
          <a:p>
            <a:r>
              <a:rPr lang="en-US" dirty="0" smtClean="0"/>
              <a:t>Keep </a:t>
            </a:r>
            <a:r>
              <a:rPr lang="en-US" dirty="0"/>
              <a:t>in mind that release() needs to be called the same number of times to unlock the resource</a:t>
            </a:r>
            <a:r>
              <a:rPr lang="en-US" dirty="0" smtClean="0"/>
              <a:t>.</a:t>
            </a:r>
          </a:p>
          <a:p>
            <a:endParaRPr lang="en-US" dirty="0"/>
          </a:p>
          <a:p>
            <a:r>
              <a:rPr lang="en-US" dirty="0"/>
              <a:t>Using Lock, the second call to acquire() by the same thread will </a:t>
            </a:r>
            <a:r>
              <a:rPr lang="en-US" dirty="0" smtClean="0"/>
              <a:t>block</a:t>
            </a:r>
            <a:endParaRPr lang="en-US" dirty="0"/>
          </a:p>
        </p:txBody>
      </p:sp>
    </p:spTree>
    <p:extLst>
      <p:ext uri="{BB962C8B-B14F-4D97-AF65-F5344CB8AC3E}">
        <p14:creationId xmlns:p14="http://schemas.microsoft.com/office/powerpoint/2010/main" val="792275235"/>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70000" lnSpcReduction="20000"/>
          </a:bodyPr>
          <a:lstStyle/>
          <a:p>
            <a:r>
              <a:rPr lang="en-US" dirty="0"/>
              <a:t>import threading</a:t>
            </a:r>
          </a:p>
          <a:p>
            <a:r>
              <a:rPr lang="en-US" dirty="0"/>
              <a:t>data = [ ] # Some data</a:t>
            </a:r>
          </a:p>
          <a:p>
            <a:r>
              <a:rPr lang="en-US" dirty="0" err="1"/>
              <a:t>lck</a:t>
            </a:r>
            <a:r>
              <a:rPr lang="en-US" dirty="0"/>
              <a:t> = </a:t>
            </a:r>
            <a:r>
              <a:rPr lang="en-US" dirty="0" err="1"/>
              <a:t>threading.Lock</a:t>
            </a:r>
            <a:r>
              <a:rPr lang="en-US" dirty="0"/>
              <a:t>() # Create a </a:t>
            </a:r>
            <a:r>
              <a:rPr lang="en-US" dirty="0" smtClean="0"/>
              <a:t>lock</a:t>
            </a:r>
          </a:p>
          <a:p>
            <a:endParaRPr lang="en-US" dirty="0"/>
          </a:p>
          <a:p>
            <a:r>
              <a:rPr lang="en-US" dirty="0" err="1"/>
              <a:t>def</a:t>
            </a:r>
            <a:r>
              <a:rPr lang="en-US" dirty="0"/>
              <a:t> </a:t>
            </a:r>
            <a:r>
              <a:rPr lang="en-US" dirty="0" err="1"/>
              <a:t>put_obj</a:t>
            </a:r>
            <a:r>
              <a:rPr lang="en-US" dirty="0"/>
              <a:t>(</a:t>
            </a:r>
            <a:r>
              <a:rPr lang="en-US" dirty="0" err="1"/>
              <a:t>obj</a:t>
            </a:r>
            <a:r>
              <a:rPr lang="en-US" dirty="0"/>
              <a:t>):</a:t>
            </a:r>
          </a:p>
          <a:p>
            <a:r>
              <a:rPr lang="en-US" dirty="0" err="1"/>
              <a:t>lck.acquire</a:t>
            </a:r>
            <a:r>
              <a:rPr lang="en-US" dirty="0"/>
              <a:t>()</a:t>
            </a:r>
          </a:p>
          <a:p>
            <a:r>
              <a:rPr lang="en-US" dirty="0" err="1"/>
              <a:t>data.append</a:t>
            </a:r>
            <a:r>
              <a:rPr lang="en-US" dirty="0"/>
              <a:t>(</a:t>
            </a:r>
            <a:r>
              <a:rPr lang="en-US" dirty="0" err="1"/>
              <a:t>obj</a:t>
            </a:r>
            <a:r>
              <a:rPr lang="en-US" dirty="0"/>
              <a:t>)</a:t>
            </a:r>
          </a:p>
          <a:p>
            <a:r>
              <a:rPr lang="en-US" dirty="0"/>
              <a:t>...</a:t>
            </a:r>
          </a:p>
          <a:p>
            <a:r>
              <a:rPr lang="en-US" dirty="0" err="1"/>
              <a:t>put_obj</a:t>
            </a:r>
            <a:r>
              <a:rPr lang="en-US" dirty="0"/>
              <a:t>(</a:t>
            </a:r>
            <a:r>
              <a:rPr lang="en-US" dirty="0" err="1"/>
              <a:t>otherobj</a:t>
            </a:r>
            <a:r>
              <a:rPr lang="en-US" dirty="0"/>
              <a:t>) # Some kind of recursion</a:t>
            </a:r>
          </a:p>
          <a:p>
            <a:r>
              <a:rPr lang="en-US" dirty="0"/>
              <a:t>...</a:t>
            </a:r>
          </a:p>
          <a:p>
            <a:r>
              <a:rPr lang="en-US" dirty="0" err="1"/>
              <a:t>lck.release</a:t>
            </a:r>
            <a:r>
              <a:rPr lang="en-US" dirty="0"/>
              <a:t>()</a:t>
            </a:r>
          </a:p>
          <a:p>
            <a:endParaRPr lang="en-US" dirty="0" smtClean="0"/>
          </a:p>
          <a:p>
            <a:r>
              <a:rPr lang="en-US" dirty="0" err="1" smtClean="0"/>
              <a:t>def</a:t>
            </a:r>
            <a:r>
              <a:rPr lang="en-US" dirty="0" smtClean="0"/>
              <a:t> </a:t>
            </a:r>
            <a:r>
              <a:rPr lang="en-US" dirty="0" err="1"/>
              <a:t>get_obj</a:t>
            </a:r>
            <a:r>
              <a:rPr lang="en-US" dirty="0"/>
              <a:t>():</a:t>
            </a:r>
          </a:p>
          <a:p>
            <a:r>
              <a:rPr lang="en-US" dirty="0" smtClean="0"/>
              <a:t>  </a:t>
            </a:r>
            <a:r>
              <a:rPr lang="en-US" dirty="0" err="1" smtClean="0"/>
              <a:t>lck.acquire</a:t>
            </a:r>
            <a:r>
              <a:rPr lang="en-US" dirty="0"/>
              <a:t>()</a:t>
            </a:r>
          </a:p>
          <a:p>
            <a:r>
              <a:rPr lang="en-US" dirty="0" smtClean="0"/>
              <a:t>  r </a:t>
            </a:r>
            <a:r>
              <a:rPr lang="en-US" dirty="0"/>
              <a:t>= </a:t>
            </a:r>
            <a:r>
              <a:rPr lang="en-US" dirty="0" err="1"/>
              <a:t>data.pop</a:t>
            </a:r>
            <a:r>
              <a:rPr lang="en-US" dirty="0"/>
              <a:t>()</a:t>
            </a:r>
          </a:p>
          <a:p>
            <a:r>
              <a:rPr lang="en-US" dirty="0" smtClean="0"/>
              <a:t>  </a:t>
            </a:r>
            <a:r>
              <a:rPr lang="en-US" dirty="0" err="1" smtClean="0"/>
              <a:t>lck.release</a:t>
            </a:r>
            <a:r>
              <a:rPr lang="en-US" dirty="0"/>
              <a:t>()</a:t>
            </a:r>
          </a:p>
          <a:p>
            <a:r>
              <a:rPr lang="en-US" dirty="0"/>
              <a:t>return r</a:t>
            </a:r>
          </a:p>
        </p:txBody>
      </p:sp>
    </p:spTree>
    <p:extLst>
      <p:ext uri="{BB962C8B-B14F-4D97-AF65-F5344CB8AC3E}">
        <p14:creationId xmlns:p14="http://schemas.microsoft.com/office/powerpoint/2010/main" val="2091454835"/>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Pool</a:t>
            </a:r>
            <a:endParaRPr lang="en-US" dirty="0"/>
          </a:p>
        </p:txBody>
      </p:sp>
      <p:sp>
        <p:nvSpPr>
          <p:cNvPr id="3" name="Content Placeholder 2"/>
          <p:cNvSpPr>
            <a:spLocks noGrp="1"/>
          </p:cNvSpPr>
          <p:nvPr>
            <p:ph idx="1"/>
          </p:nvPr>
        </p:nvSpPr>
        <p:spPr/>
        <p:txBody>
          <a:bodyPr>
            <a:normAutofit fontScale="92500" lnSpcReduction="20000"/>
          </a:bodyPr>
          <a:lstStyle/>
          <a:p>
            <a:r>
              <a:rPr lang="en-US" dirty="0"/>
              <a:t>from multiprocessing import Pool</a:t>
            </a:r>
          </a:p>
          <a:p>
            <a:endParaRPr lang="en-US" dirty="0"/>
          </a:p>
          <a:p>
            <a:r>
              <a:rPr lang="en-US" dirty="0" err="1"/>
              <a:t>def</a:t>
            </a:r>
            <a:r>
              <a:rPr lang="en-US" dirty="0"/>
              <a:t> fun(a):</a:t>
            </a:r>
          </a:p>
          <a:p>
            <a:r>
              <a:rPr lang="en-US" dirty="0"/>
              <a:t> a=a+5</a:t>
            </a:r>
          </a:p>
          <a:p>
            <a:r>
              <a:rPr lang="en-US" dirty="0"/>
              <a:t> return a</a:t>
            </a:r>
          </a:p>
          <a:p>
            <a:endParaRPr lang="en-US" dirty="0"/>
          </a:p>
          <a:p>
            <a:r>
              <a:rPr lang="en-US" dirty="0"/>
              <a:t>if __name__ == '__main__':</a:t>
            </a:r>
          </a:p>
          <a:p>
            <a:r>
              <a:rPr lang="en-US" dirty="0"/>
              <a:t> pool = Pool(4)</a:t>
            </a:r>
          </a:p>
          <a:p>
            <a:r>
              <a:rPr lang="en-US" dirty="0"/>
              <a:t> res=</a:t>
            </a:r>
            <a:r>
              <a:rPr lang="en-US" dirty="0" err="1"/>
              <a:t>pool.map</a:t>
            </a:r>
            <a:r>
              <a:rPr lang="en-US" dirty="0"/>
              <a:t>(fun,[1,2,3,4,5,6,7,8,9,10])</a:t>
            </a:r>
          </a:p>
          <a:p>
            <a:r>
              <a:rPr lang="en-US" dirty="0"/>
              <a:t> </a:t>
            </a:r>
            <a:r>
              <a:rPr lang="en-US" dirty="0" err="1"/>
              <a:t>pool.close</a:t>
            </a:r>
            <a:r>
              <a:rPr lang="en-US" dirty="0"/>
              <a:t>()</a:t>
            </a:r>
          </a:p>
          <a:p>
            <a:r>
              <a:rPr lang="en-US" dirty="0"/>
              <a:t> </a:t>
            </a:r>
            <a:r>
              <a:rPr lang="en-US" dirty="0" err="1"/>
              <a:t>pool.join</a:t>
            </a:r>
            <a:r>
              <a:rPr lang="en-US" dirty="0"/>
              <a:t>()</a:t>
            </a:r>
          </a:p>
          <a:p>
            <a:r>
              <a:rPr lang="en-US" dirty="0"/>
              <a:t> for i in res:</a:t>
            </a:r>
          </a:p>
          <a:p>
            <a:r>
              <a:rPr lang="en-US" dirty="0"/>
              <a:t>  print(i)</a:t>
            </a:r>
          </a:p>
        </p:txBody>
      </p:sp>
    </p:spTree>
    <p:extLst>
      <p:ext uri="{BB962C8B-B14F-4D97-AF65-F5344CB8AC3E}">
        <p14:creationId xmlns:p14="http://schemas.microsoft.com/office/powerpoint/2010/main" val="688075608"/>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Pool</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from </a:t>
            </a:r>
            <a:r>
              <a:rPr lang="en-US" dirty="0" err="1"/>
              <a:t>multiprocessing.dummy</a:t>
            </a:r>
            <a:r>
              <a:rPr lang="en-US" dirty="0"/>
              <a:t> import Pool as </a:t>
            </a:r>
            <a:r>
              <a:rPr lang="en-US" dirty="0" err="1"/>
              <a:t>ThreadPool</a:t>
            </a:r>
            <a:endParaRPr lang="en-US" dirty="0"/>
          </a:p>
          <a:p>
            <a:endParaRPr lang="en-US" dirty="0"/>
          </a:p>
          <a:p>
            <a:r>
              <a:rPr lang="en-US" dirty="0" err="1"/>
              <a:t>def</a:t>
            </a:r>
            <a:r>
              <a:rPr lang="en-US" dirty="0"/>
              <a:t> fun(a):</a:t>
            </a:r>
          </a:p>
          <a:p>
            <a:r>
              <a:rPr lang="en-US" dirty="0"/>
              <a:t> a=a+5</a:t>
            </a:r>
          </a:p>
          <a:p>
            <a:r>
              <a:rPr lang="en-US" dirty="0"/>
              <a:t> return a</a:t>
            </a:r>
          </a:p>
          <a:p>
            <a:endParaRPr lang="en-US" dirty="0"/>
          </a:p>
          <a:p>
            <a:r>
              <a:rPr lang="en-US" dirty="0"/>
              <a:t>if __name__ == '__main__':</a:t>
            </a:r>
          </a:p>
          <a:p>
            <a:r>
              <a:rPr lang="en-US" dirty="0"/>
              <a:t> pool = </a:t>
            </a:r>
            <a:r>
              <a:rPr lang="en-US" dirty="0" err="1" smtClean="0"/>
              <a:t>ThreadPool</a:t>
            </a:r>
            <a:r>
              <a:rPr lang="en-US" dirty="0" smtClean="0"/>
              <a:t>(4</a:t>
            </a:r>
            <a:r>
              <a:rPr lang="en-US" dirty="0"/>
              <a:t>)</a:t>
            </a:r>
          </a:p>
          <a:p>
            <a:r>
              <a:rPr lang="en-US" dirty="0"/>
              <a:t> res=</a:t>
            </a:r>
            <a:r>
              <a:rPr lang="en-US" dirty="0" err="1"/>
              <a:t>pool.map</a:t>
            </a:r>
            <a:r>
              <a:rPr lang="en-US" dirty="0"/>
              <a:t>(fun,[1,2,3,4,5,6,7,8,9,10])</a:t>
            </a:r>
          </a:p>
          <a:p>
            <a:r>
              <a:rPr lang="en-US" dirty="0"/>
              <a:t> </a:t>
            </a:r>
            <a:r>
              <a:rPr lang="en-US" dirty="0" err="1"/>
              <a:t>pool.close</a:t>
            </a:r>
            <a:r>
              <a:rPr lang="en-US" dirty="0"/>
              <a:t>()</a:t>
            </a:r>
          </a:p>
          <a:p>
            <a:r>
              <a:rPr lang="en-US" dirty="0"/>
              <a:t> </a:t>
            </a:r>
            <a:r>
              <a:rPr lang="en-US" dirty="0" err="1"/>
              <a:t>pool.join</a:t>
            </a:r>
            <a:r>
              <a:rPr lang="en-US" dirty="0"/>
              <a:t>()</a:t>
            </a:r>
          </a:p>
          <a:p>
            <a:r>
              <a:rPr lang="en-US" dirty="0"/>
              <a:t> for i in res:</a:t>
            </a:r>
          </a:p>
          <a:p>
            <a:r>
              <a:rPr lang="en-US" dirty="0"/>
              <a:t>  print(i)</a:t>
            </a:r>
          </a:p>
        </p:txBody>
      </p:sp>
    </p:spTree>
    <p:extLst>
      <p:ext uri="{BB962C8B-B14F-4D97-AF65-F5344CB8AC3E}">
        <p14:creationId xmlns:p14="http://schemas.microsoft.com/office/powerpoint/2010/main" val="1154574210"/>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p:txBody>
          <a:bodyPr/>
          <a:lstStyle/>
          <a:p>
            <a:endParaRPr lang="en-US" dirty="0" smtClean="0"/>
          </a:p>
          <a:p>
            <a:r>
              <a:rPr lang="en-US" dirty="0" smtClean="0"/>
              <a:t>Single Thread :    14.4 seconds</a:t>
            </a:r>
          </a:p>
          <a:p>
            <a:r>
              <a:rPr lang="en-US" dirty="0" smtClean="0"/>
              <a:t>4 Pool              :    3.1 seconds</a:t>
            </a:r>
          </a:p>
          <a:p>
            <a:r>
              <a:rPr lang="en-US" dirty="0" smtClean="0"/>
              <a:t>8 Pool              :    1.4 Seconds</a:t>
            </a:r>
          </a:p>
          <a:p>
            <a:r>
              <a:rPr lang="en-US" dirty="0" smtClean="0"/>
              <a:t>14 Pool            :    1.1 Seconds</a:t>
            </a:r>
            <a:endParaRPr lang="en-US" dirty="0"/>
          </a:p>
        </p:txBody>
      </p:sp>
    </p:spTree>
    <p:extLst>
      <p:ext uri="{BB962C8B-B14F-4D97-AF65-F5344CB8AC3E}">
        <p14:creationId xmlns:p14="http://schemas.microsoft.com/office/powerpoint/2010/main" val="5343244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Keywords</a:t>
            </a:r>
            <a:endParaRPr lang="en-US" dirty="0"/>
          </a:p>
        </p:txBody>
      </p:sp>
      <p:sp>
        <p:nvSpPr>
          <p:cNvPr id="3" name="Content Placeholder 2"/>
          <p:cNvSpPr>
            <a:spLocks noGrp="1"/>
          </p:cNvSpPr>
          <p:nvPr>
            <p:ph idx="1"/>
          </p:nvPr>
        </p:nvSpPr>
        <p:spPr/>
        <p:txBody>
          <a:bodyPr>
            <a:normAutofit/>
          </a:bodyPr>
          <a:lstStyle/>
          <a:p>
            <a:pPr marL="0" indent="0">
              <a:buNone/>
            </a:pPr>
            <a:endParaRPr lang="en-US" dirty="0"/>
          </a:p>
          <a:p>
            <a:r>
              <a:rPr lang="en-US" dirty="0" smtClean="0"/>
              <a:t>and	       </a:t>
            </a:r>
            <a:r>
              <a:rPr lang="en-US" dirty="0" err="1" smtClean="0"/>
              <a:t>elif</a:t>
            </a:r>
            <a:r>
              <a:rPr lang="en-US" dirty="0" smtClean="0"/>
              <a:t>                  if                       print</a:t>
            </a:r>
          </a:p>
          <a:p>
            <a:r>
              <a:rPr lang="en-US" dirty="0" smtClean="0"/>
              <a:t>as                     else                import              raise</a:t>
            </a:r>
          </a:p>
          <a:p>
            <a:r>
              <a:rPr lang="en-US" dirty="0" smtClean="0"/>
              <a:t>assert               except           in                     return</a:t>
            </a:r>
          </a:p>
          <a:p>
            <a:r>
              <a:rPr lang="en-US" dirty="0" smtClean="0"/>
              <a:t>break               exec               is                     try</a:t>
            </a:r>
          </a:p>
          <a:p>
            <a:r>
              <a:rPr lang="en-US" dirty="0" smtClean="0"/>
              <a:t>class                 finally             lambda          while</a:t>
            </a:r>
          </a:p>
          <a:p>
            <a:r>
              <a:rPr lang="en-US" dirty="0" smtClean="0"/>
              <a:t>continue          for                  not                  with</a:t>
            </a:r>
          </a:p>
          <a:p>
            <a:r>
              <a:rPr lang="en-US" dirty="0" err="1" smtClean="0"/>
              <a:t>def</a:t>
            </a:r>
            <a:r>
              <a:rPr lang="en-US" dirty="0" smtClean="0"/>
              <a:t>                    from              or                     yield</a:t>
            </a:r>
          </a:p>
          <a:p>
            <a:r>
              <a:rPr lang="en-US" dirty="0" smtClean="0"/>
              <a:t>del                    global           pass</a:t>
            </a:r>
          </a:p>
          <a:p>
            <a:endParaRPr lang="en-US" dirty="0"/>
          </a:p>
        </p:txBody>
      </p:sp>
    </p:spTree>
    <p:extLst>
      <p:ext uri="{BB962C8B-B14F-4D97-AF65-F5344CB8AC3E}">
        <p14:creationId xmlns:p14="http://schemas.microsoft.com/office/powerpoint/2010/main" val="2265181809"/>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ThreadPool</a:t>
            </a:r>
            <a:endParaRPr lang="en-US" dirty="0"/>
          </a:p>
        </p:txBody>
      </p:sp>
      <p:sp>
        <p:nvSpPr>
          <p:cNvPr id="3" name="Content Placeholder 2"/>
          <p:cNvSpPr>
            <a:spLocks noGrp="1"/>
          </p:cNvSpPr>
          <p:nvPr>
            <p:ph idx="1"/>
          </p:nvPr>
        </p:nvSpPr>
        <p:spPr/>
        <p:txBody>
          <a:bodyPr/>
          <a:lstStyle/>
          <a:p>
            <a:r>
              <a:rPr lang="en-US" dirty="0"/>
              <a:t>from </a:t>
            </a:r>
            <a:r>
              <a:rPr lang="en-US" dirty="0" err="1"/>
              <a:t>concurrent.futures</a:t>
            </a:r>
            <a:r>
              <a:rPr lang="en-US" dirty="0"/>
              <a:t> import *</a:t>
            </a:r>
          </a:p>
          <a:p>
            <a:r>
              <a:rPr lang="en-US" dirty="0"/>
              <a:t>import </a:t>
            </a:r>
            <a:r>
              <a:rPr lang="en-US" dirty="0" err="1"/>
              <a:t>shutil</a:t>
            </a:r>
            <a:endParaRPr lang="en-US" dirty="0"/>
          </a:p>
          <a:p>
            <a:r>
              <a:rPr lang="en-US" dirty="0"/>
              <a:t>with </a:t>
            </a:r>
            <a:r>
              <a:rPr lang="en-US" dirty="0" err="1"/>
              <a:t>ThreadPoolExecutor</a:t>
            </a:r>
            <a:r>
              <a:rPr lang="en-US" dirty="0"/>
              <a:t>(</a:t>
            </a:r>
            <a:r>
              <a:rPr lang="en-US" dirty="0" err="1"/>
              <a:t>max_workers</a:t>
            </a:r>
            <a:r>
              <a:rPr lang="en-US" dirty="0"/>
              <a:t>=4) as e:</a:t>
            </a:r>
          </a:p>
          <a:p>
            <a:r>
              <a:rPr lang="en-US" dirty="0"/>
              <a:t>    </a:t>
            </a:r>
            <a:r>
              <a:rPr lang="en-US" dirty="0" err="1"/>
              <a:t>e.submit</a:t>
            </a:r>
            <a:r>
              <a:rPr lang="en-US" dirty="0"/>
              <a:t>(</a:t>
            </a:r>
            <a:r>
              <a:rPr lang="en-US" dirty="0" err="1"/>
              <a:t>shutil.copy</a:t>
            </a:r>
            <a:r>
              <a:rPr lang="en-US" dirty="0"/>
              <a:t>, 'files\src1.txt', 'files\dest1.txt')</a:t>
            </a:r>
          </a:p>
          <a:p>
            <a:r>
              <a:rPr lang="en-US" dirty="0"/>
              <a:t>    </a:t>
            </a:r>
            <a:r>
              <a:rPr lang="en-US" dirty="0" err="1"/>
              <a:t>e.submit</a:t>
            </a:r>
            <a:r>
              <a:rPr lang="en-US" dirty="0"/>
              <a:t>(</a:t>
            </a:r>
            <a:r>
              <a:rPr lang="en-US" dirty="0" err="1"/>
              <a:t>shutil.copy</a:t>
            </a:r>
            <a:r>
              <a:rPr lang="en-US" dirty="0"/>
              <a:t>, 'files\src2.txt', 'files\dest2.txt')</a:t>
            </a:r>
          </a:p>
          <a:p>
            <a:r>
              <a:rPr lang="en-US" dirty="0"/>
              <a:t>    </a:t>
            </a:r>
            <a:r>
              <a:rPr lang="en-US" dirty="0" err="1"/>
              <a:t>e.submit</a:t>
            </a:r>
            <a:r>
              <a:rPr lang="en-US" dirty="0"/>
              <a:t>(</a:t>
            </a:r>
            <a:r>
              <a:rPr lang="en-US" dirty="0" err="1"/>
              <a:t>shutil.copy</a:t>
            </a:r>
            <a:r>
              <a:rPr lang="en-US" dirty="0"/>
              <a:t>, 'files\src3.txt', 'files\dest3.txt')</a:t>
            </a:r>
          </a:p>
          <a:p>
            <a:r>
              <a:rPr lang="en-US" dirty="0"/>
              <a:t>    </a:t>
            </a:r>
            <a:r>
              <a:rPr lang="en-US" dirty="0" err="1"/>
              <a:t>e.submit</a:t>
            </a:r>
            <a:r>
              <a:rPr lang="en-US" dirty="0"/>
              <a:t>(</a:t>
            </a:r>
            <a:r>
              <a:rPr lang="en-US" dirty="0" err="1"/>
              <a:t>shutil.copy</a:t>
            </a:r>
            <a:r>
              <a:rPr lang="en-US" dirty="0"/>
              <a:t>, 'files\src3.txt', 'files\dest4.txt')</a:t>
            </a:r>
          </a:p>
          <a:p>
            <a:endParaRPr lang="en-US" dirty="0"/>
          </a:p>
        </p:txBody>
      </p:sp>
    </p:spTree>
    <p:extLst>
      <p:ext uri="{BB962C8B-B14F-4D97-AF65-F5344CB8AC3E}">
        <p14:creationId xmlns:p14="http://schemas.microsoft.com/office/powerpoint/2010/main" val="259336611"/>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905000"/>
            <a:ext cx="8229600" cy="1600200"/>
          </a:xfrm>
        </p:spPr>
        <p:txBody>
          <a:bodyPr/>
          <a:lstStyle/>
          <a:p>
            <a:r>
              <a:rPr lang="en-US" dirty="0" smtClean="0"/>
              <a:t>Debugger</a:t>
            </a:r>
            <a:endParaRPr lang="en-US" dirty="0"/>
          </a:p>
        </p:txBody>
      </p:sp>
    </p:spTree>
    <p:extLst>
      <p:ext uri="{BB962C8B-B14F-4D97-AF65-F5344CB8AC3E}">
        <p14:creationId xmlns:p14="http://schemas.microsoft.com/office/powerpoint/2010/main" val="3111260656"/>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066800"/>
          </a:xfrm>
        </p:spPr>
        <p:txBody>
          <a:bodyPr/>
          <a:lstStyle/>
          <a:p>
            <a:r>
              <a:rPr lang="en-US" dirty="0"/>
              <a:t>Debugger</a:t>
            </a:r>
          </a:p>
        </p:txBody>
      </p:sp>
      <p:sp>
        <p:nvSpPr>
          <p:cNvPr id="3" name="Content Placeholder 2"/>
          <p:cNvSpPr>
            <a:spLocks noGrp="1"/>
          </p:cNvSpPr>
          <p:nvPr>
            <p:ph idx="1"/>
          </p:nvPr>
        </p:nvSpPr>
        <p:spPr/>
        <p:txBody>
          <a:bodyPr>
            <a:normAutofit/>
          </a:bodyPr>
          <a:lstStyle/>
          <a:p>
            <a:endParaRPr lang="en-US" dirty="0" smtClean="0"/>
          </a:p>
          <a:p>
            <a:r>
              <a:rPr lang="en-US" dirty="0" smtClean="0"/>
              <a:t>GUI Debugger - IDLE</a:t>
            </a:r>
          </a:p>
          <a:p>
            <a:pPr marL="0" indent="0">
              <a:buNone/>
            </a:pPr>
            <a:r>
              <a:rPr lang="en-US" dirty="0"/>
              <a:t>	</a:t>
            </a:r>
            <a:r>
              <a:rPr lang="en-US" dirty="0" smtClean="0"/>
              <a:t>SET DEBUG ON</a:t>
            </a:r>
          </a:p>
          <a:p>
            <a:pPr marL="0" indent="0">
              <a:buNone/>
            </a:pPr>
            <a:r>
              <a:rPr lang="en-US" dirty="0"/>
              <a:t>	</a:t>
            </a:r>
            <a:r>
              <a:rPr lang="en-US" dirty="0" smtClean="0"/>
              <a:t>RUN the program</a:t>
            </a:r>
          </a:p>
          <a:p>
            <a:endParaRPr lang="en-US" dirty="0" smtClean="0"/>
          </a:p>
          <a:p>
            <a:r>
              <a:rPr lang="en-US" dirty="0" smtClean="0"/>
              <a:t>CLI Debugger is a derivative of “GDB” of UNIX</a:t>
            </a:r>
            <a:endParaRPr lang="en-US" dirty="0"/>
          </a:p>
        </p:txBody>
      </p:sp>
    </p:spTree>
    <p:extLst>
      <p:ext uri="{BB962C8B-B14F-4D97-AF65-F5344CB8AC3E}">
        <p14:creationId xmlns:p14="http://schemas.microsoft.com/office/powerpoint/2010/main" val="3728732240"/>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Level</a:t>
            </a:r>
            <a:endParaRPr lang="en-US" dirty="0"/>
          </a:p>
        </p:txBody>
      </p:sp>
      <p:sp>
        <p:nvSpPr>
          <p:cNvPr id="3" name="Content Placeholder 2"/>
          <p:cNvSpPr>
            <a:spLocks noGrp="1"/>
          </p:cNvSpPr>
          <p:nvPr>
            <p:ph idx="1"/>
          </p:nvPr>
        </p:nvSpPr>
        <p:spPr>
          <a:xfrm>
            <a:off x="457200" y="1951037"/>
            <a:ext cx="8229600" cy="4525963"/>
          </a:xfrm>
        </p:spPr>
        <p:txBody>
          <a:bodyPr>
            <a:normAutofit/>
          </a:bodyPr>
          <a:lstStyle/>
          <a:p>
            <a:r>
              <a:rPr lang="en-US" dirty="0"/>
              <a:t>How does the debugger </a:t>
            </a:r>
            <a:r>
              <a:rPr lang="en-US" dirty="0" smtClean="0"/>
              <a:t>work in the </a:t>
            </a:r>
            <a:r>
              <a:rPr lang="en-US" dirty="0" err="1" smtClean="0"/>
              <a:t>pogram</a:t>
            </a:r>
            <a:r>
              <a:rPr lang="en-US" dirty="0" smtClean="0"/>
              <a:t> ?</a:t>
            </a:r>
            <a:endParaRPr lang="en-US" dirty="0"/>
          </a:p>
          <a:p>
            <a:r>
              <a:rPr lang="en-US" dirty="0" smtClean="0"/>
              <a:t>import </a:t>
            </a:r>
            <a:r>
              <a:rPr lang="en-US" dirty="0" err="1"/>
              <a:t>pdb</a:t>
            </a:r>
            <a:endParaRPr lang="en-US" dirty="0"/>
          </a:p>
          <a:p>
            <a:r>
              <a:rPr lang="en-US" dirty="0" smtClean="0"/>
              <a:t>import </a:t>
            </a:r>
            <a:r>
              <a:rPr lang="en-US" dirty="0"/>
              <a:t>module</a:t>
            </a:r>
          </a:p>
          <a:p>
            <a:r>
              <a:rPr lang="en-US" dirty="0"/>
              <a:t> </a:t>
            </a:r>
            <a:r>
              <a:rPr lang="en-US" dirty="0" err="1"/>
              <a:t>pdb.run</a:t>
            </a:r>
            <a:r>
              <a:rPr lang="en-US" dirty="0"/>
              <a:t>(‘</a:t>
            </a:r>
            <a:r>
              <a:rPr lang="en-US" dirty="0" err="1"/>
              <a:t>module.test</a:t>
            </a:r>
            <a:r>
              <a:rPr lang="en-US" dirty="0"/>
              <a:t>()’)</a:t>
            </a:r>
          </a:p>
          <a:p>
            <a:r>
              <a:rPr lang="en-US" dirty="0"/>
              <a:t> </a:t>
            </a:r>
            <a:r>
              <a:rPr lang="en-US" dirty="0" err="1"/>
              <a:t>pdb.set_trace</a:t>
            </a:r>
            <a:r>
              <a:rPr lang="en-US" dirty="0"/>
              <a:t>()</a:t>
            </a:r>
          </a:p>
          <a:p>
            <a:endParaRPr lang="en-US" dirty="0"/>
          </a:p>
        </p:txBody>
      </p:sp>
    </p:spTree>
    <p:extLst>
      <p:ext uri="{BB962C8B-B14F-4D97-AF65-F5344CB8AC3E}">
        <p14:creationId xmlns:p14="http://schemas.microsoft.com/office/powerpoint/2010/main" val="1098439668"/>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CLI-Debugging</a:t>
            </a:r>
            <a:endParaRPr lang="en-US" dirty="0"/>
          </a:p>
        </p:txBody>
      </p:sp>
      <p:sp>
        <p:nvSpPr>
          <p:cNvPr id="3" name="Content Placeholder 2"/>
          <p:cNvSpPr>
            <a:spLocks noGrp="1"/>
          </p:cNvSpPr>
          <p:nvPr>
            <p:ph idx="1"/>
          </p:nvPr>
        </p:nvSpPr>
        <p:spPr/>
        <p:txBody>
          <a:bodyPr>
            <a:normAutofit lnSpcReduction="10000"/>
          </a:bodyPr>
          <a:lstStyle/>
          <a:p>
            <a:endParaRPr lang="en-US" b="1" dirty="0" smtClean="0"/>
          </a:p>
          <a:p>
            <a:r>
              <a:rPr lang="en-US" b="1" dirty="0" smtClean="0"/>
              <a:t>INVOKE THE DEBUGGER </a:t>
            </a:r>
          </a:p>
          <a:p>
            <a:pPr marL="0" indent="0">
              <a:buNone/>
            </a:pPr>
            <a:r>
              <a:rPr lang="en-US" b="1" dirty="0" smtClean="0"/>
              <a:t>		python </a:t>
            </a:r>
            <a:r>
              <a:rPr lang="en-US" b="1" dirty="0"/>
              <a:t>-m </a:t>
            </a:r>
            <a:r>
              <a:rPr lang="en-US" b="1" dirty="0" err="1"/>
              <a:t>pdb</a:t>
            </a:r>
            <a:r>
              <a:rPr lang="en-US" b="1" dirty="0"/>
              <a:t> sam.py</a:t>
            </a:r>
          </a:p>
          <a:p>
            <a:endParaRPr lang="en-US" dirty="0" smtClean="0"/>
          </a:p>
          <a:p>
            <a:r>
              <a:rPr lang="en-US" dirty="0" smtClean="0"/>
              <a:t>l </a:t>
            </a:r>
            <a:r>
              <a:rPr lang="en-US" dirty="0"/>
              <a:t>– list the program</a:t>
            </a:r>
          </a:p>
          <a:p>
            <a:r>
              <a:rPr lang="en-US" dirty="0" smtClean="0"/>
              <a:t>b </a:t>
            </a:r>
            <a:r>
              <a:rPr lang="en-US" dirty="0"/>
              <a:t>– break</a:t>
            </a:r>
          </a:p>
          <a:p>
            <a:r>
              <a:rPr lang="en-US" dirty="0" smtClean="0"/>
              <a:t>cl </a:t>
            </a:r>
            <a:r>
              <a:rPr lang="en-US" dirty="0"/>
              <a:t>– clear a break point</a:t>
            </a:r>
          </a:p>
          <a:p>
            <a:r>
              <a:rPr lang="en-US" dirty="0"/>
              <a:t>s</a:t>
            </a:r>
            <a:r>
              <a:rPr lang="en-US" dirty="0" smtClean="0"/>
              <a:t>  -   single step execution </a:t>
            </a:r>
            <a:r>
              <a:rPr lang="en-US" b="1" dirty="0" smtClean="0"/>
              <a:t>STEP IN</a:t>
            </a:r>
            <a:endParaRPr lang="en-US" b="1" dirty="0"/>
          </a:p>
          <a:p>
            <a:r>
              <a:rPr lang="en-US" dirty="0" smtClean="0"/>
              <a:t>n  -  </a:t>
            </a:r>
            <a:r>
              <a:rPr lang="en-US" dirty="0"/>
              <a:t>single step </a:t>
            </a:r>
            <a:r>
              <a:rPr lang="en-US" dirty="0" smtClean="0"/>
              <a:t>execution </a:t>
            </a:r>
            <a:r>
              <a:rPr lang="en-US" b="1" dirty="0" smtClean="0"/>
              <a:t>STEP OVER</a:t>
            </a:r>
            <a:endParaRPr lang="en-US" b="1" dirty="0"/>
          </a:p>
          <a:p>
            <a:r>
              <a:rPr lang="en-US" dirty="0"/>
              <a:t>c</a:t>
            </a:r>
            <a:r>
              <a:rPr lang="en-US" dirty="0" smtClean="0"/>
              <a:t> – continue</a:t>
            </a:r>
          </a:p>
          <a:p>
            <a:r>
              <a:rPr lang="en-US" dirty="0"/>
              <a:t>p</a:t>
            </a:r>
            <a:r>
              <a:rPr lang="en-US" dirty="0" smtClean="0"/>
              <a:t>- </a:t>
            </a:r>
            <a:r>
              <a:rPr lang="en-US" dirty="0"/>
              <a:t>print </a:t>
            </a:r>
          </a:p>
          <a:p>
            <a:endParaRPr lang="en-US" dirty="0"/>
          </a:p>
          <a:p>
            <a:endParaRPr lang="en-US" dirty="0"/>
          </a:p>
          <a:p>
            <a:endParaRPr lang="en-US" dirty="0"/>
          </a:p>
        </p:txBody>
      </p:sp>
    </p:spTree>
    <p:extLst>
      <p:ext uri="{BB962C8B-B14F-4D97-AF65-F5344CB8AC3E}">
        <p14:creationId xmlns:p14="http://schemas.microsoft.com/office/powerpoint/2010/main" val="4234465956"/>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905000"/>
            <a:ext cx="8229600" cy="1600200"/>
          </a:xfrm>
        </p:spPr>
        <p:txBody>
          <a:bodyPr/>
          <a:lstStyle/>
          <a:p>
            <a:r>
              <a:rPr lang="en-US" dirty="0" smtClean="0"/>
              <a:t>Unit Test</a:t>
            </a:r>
            <a:endParaRPr lang="en-US" dirty="0"/>
          </a:p>
        </p:txBody>
      </p:sp>
    </p:spTree>
    <p:extLst>
      <p:ext uri="{BB962C8B-B14F-4D97-AF65-F5344CB8AC3E}">
        <p14:creationId xmlns:p14="http://schemas.microsoft.com/office/powerpoint/2010/main" val="2561953526"/>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a:t>
            </a:r>
            <a:endParaRPr lang="en-US" dirty="0"/>
          </a:p>
        </p:txBody>
      </p:sp>
      <p:sp>
        <p:nvSpPr>
          <p:cNvPr id="3" name="Content Placeholder 2"/>
          <p:cNvSpPr txBox="1">
            <a:spLocks/>
          </p:cNvSpPr>
          <p:nvPr/>
        </p:nvSpPr>
        <p:spPr>
          <a:xfrm>
            <a:off x="457200" y="1828800"/>
            <a:ext cx="8229600" cy="42973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r>
              <a:rPr lang="en-US" dirty="0"/>
              <a:t>Unit testing is considered an essential part of software </a:t>
            </a:r>
            <a:r>
              <a:rPr lang="en-US" dirty="0" smtClean="0"/>
              <a:t>development</a:t>
            </a:r>
          </a:p>
          <a:p>
            <a:r>
              <a:rPr lang="en-US" dirty="0"/>
              <a:t>we can evaluate each code component, find out how well it performs, and determine how well it reacts to valid or invalid </a:t>
            </a:r>
            <a:r>
              <a:rPr lang="en-US" dirty="0" smtClean="0"/>
              <a:t>input</a:t>
            </a:r>
          </a:p>
          <a:p>
            <a:r>
              <a:rPr lang="en-US" dirty="0"/>
              <a:t>A regression suite of unit tests is also an excellent way of detecting unexpected changes in a code base caused by refactoring or writing new code</a:t>
            </a:r>
          </a:p>
        </p:txBody>
      </p:sp>
    </p:spTree>
    <p:extLst>
      <p:ext uri="{BB962C8B-B14F-4D97-AF65-F5344CB8AC3E}">
        <p14:creationId xmlns:p14="http://schemas.microsoft.com/office/powerpoint/2010/main" val="2531180643"/>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Major Classes</a:t>
            </a:r>
            <a:endParaRPr lang="en-US" dirty="0"/>
          </a:p>
        </p:txBody>
      </p:sp>
      <p:sp>
        <p:nvSpPr>
          <p:cNvPr id="3" name="Content Placeholder 2"/>
          <p:cNvSpPr txBox="1">
            <a:spLocks/>
          </p:cNvSpPr>
          <p:nvPr/>
        </p:nvSpPr>
        <p:spPr>
          <a:xfrm>
            <a:off x="457200" y="1828800"/>
            <a:ext cx="8229600" cy="4876800"/>
          </a:xfrm>
          <a:prstGeom prst="rect">
            <a:avLst/>
          </a:prstGeom>
        </p:spPr>
        <p:txBody>
          <a:bodyPr>
            <a:normAutofit fontScale="92500" lnSpcReduction="20000"/>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r>
              <a:rPr lang="en-US" b="1" dirty="0" err="1" smtClean="0"/>
              <a:t>TestCase</a:t>
            </a:r>
            <a:r>
              <a:rPr lang="en-US" dirty="0"/>
              <a:t> class holds the test routines and provides hooks for preparing each routine and for cleaning up </a:t>
            </a:r>
            <a:r>
              <a:rPr lang="en-US" dirty="0" smtClean="0"/>
              <a:t>after</a:t>
            </a:r>
          </a:p>
          <a:p>
            <a:endParaRPr lang="en-US" b="1" dirty="0" smtClean="0"/>
          </a:p>
          <a:p>
            <a:r>
              <a:rPr lang="en-US" b="1" dirty="0" err="1" smtClean="0"/>
              <a:t>TestSuite</a:t>
            </a:r>
            <a:r>
              <a:rPr lang="en-US" dirty="0"/>
              <a:t> class serves as a collection container. It can hold multiple </a:t>
            </a:r>
            <a:r>
              <a:rPr lang="en-US" dirty="0" err="1"/>
              <a:t>TestCase</a:t>
            </a:r>
            <a:r>
              <a:rPr lang="en-US" dirty="0"/>
              <a:t> objects </a:t>
            </a:r>
            <a:r>
              <a:rPr lang="en-US" dirty="0" smtClean="0"/>
              <a:t>and multiple</a:t>
            </a:r>
            <a:r>
              <a:rPr lang="en-US" dirty="0"/>
              <a:t> </a:t>
            </a:r>
            <a:r>
              <a:rPr lang="en-US" dirty="0" err="1" smtClean="0"/>
              <a:t>TestSuite</a:t>
            </a:r>
            <a:r>
              <a:rPr lang="en-US" dirty="0"/>
              <a:t> </a:t>
            </a:r>
            <a:r>
              <a:rPr lang="en-US" dirty="0" smtClean="0"/>
              <a:t>objects.</a:t>
            </a:r>
          </a:p>
          <a:p>
            <a:endParaRPr lang="en-US" b="1" dirty="0" smtClean="0"/>
          </a:p>
          <a:p>
            <a:r>
              <a:rPr lang="en-US" b="1" dirty="0" err="1" smtClean="0"/>
              <a:t>TestLoader</a:t>
            </a:r>
            <a:r>
              <a:rPr lang="en-US" dirty="0"/>
              <a:t> class loads test cases and suites defined locally or from an external file</a:t>
            </a:r>
            <a:r>
              <a:rPr lang="en-US" dirty="0" smtClean="0"/>
              <a:t>.</a:t>
            </a:r>
          </a:p>
          <a:p>
            <a:endParaRPr lang="en-US" b="1" dirty="0" smtClean="0"/>
          </a:p>
          <a:p>
            <a:r>
              <a:rPr lang="en-US" b="1" dirty="0" err="1" smtClean="0"/>
              <a:t>TextTestRunner</a:t>
            </a:r>
            <a:r>
              <a:rPr lang="en-US" dirty="0"/>
              <a:t> class provides a standard platform to run the </a:t>
            </a:r>
            <a:r>
              <a:rPr lang="en-US" dirty="0" smtClean="0"/>
              <a:t>tests</a:t>
            </a:r>
          </a:p>
          <a:p>
            <a:endParaRPr lang="en-US" b="1" dirty="0" smtClean="0"/>
          </a:p>
          <a:p>
            <a:r>
              <a:rPr lang="en-US" b="1" dirty="0" err="1" smtClean="0"/>
              <a:t>TestResults</a:t>
            </a:r>
            <a:r>
              <a:rPr lang="en-US" b="1" dirty="0"/>
              <a:t> </a:t>
            </a:r>
            <a:r>
              <a:rPr lang="en-US" dirty="0"/>
              <a:t>class provides a standard container for the test results.</a:t>
            </a:r>
          </a:p>
        </p:txBody>
      </p:sp>
    </p:spTree>
    <p:extLst>
      <p:ext uri="{BB962C8B-B14F-4D97-AF65-F5344CB8AC3E}">
        <p14:creationId xmlns:p14="http://schemas.microsoft.com/office/powerpoint/2010/main" val="2445405053"/>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descr="Python Unit Test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2209800"/>
            <a:ext cx="7924800" cy="396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6905280"/>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Assertions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11770176"/>
              </p:ext>
            </p:extLst>
          </p:nvPr>
        </p:nvGraphicFramePr>
        <p:xfrm>
          <a:off x="457200" y="2133602"/>
          <a:ext cx="8534400" cy="2861149"/>
        </p:xfrm>
        <a:graphic>
          <a:graphicData uri="http://schemas.openxmlformats.org/drawingml/2006/table">
            <a:tbl>
              <a:tblPr/>
              <a:tblGrid>
                <a:gridCol w="2844800"/>
                <a:gridCol w="3022600"/>
                <a:gridCol w="2667000"/>
              </a:tblGrid>
              <a:tr h="419057">
                <a:tc>
                  <a:txBody>
                    <a:bodyPr/>
                    <a:lstStyle/>
                    <a:p>
                      <a:r>
                        <a:rPr lang="en-US" b="1" dirty="0"/>
                        <a:t>Assert</a:t>
                      </a:r>
                      <a:endParaRPr lang="en-US" dirty="0"/>
                    </a:p>
                  </a:txBody>
                  <a:tcPr marL="28575" marR="28575" marT="28575" marB="28575">
                    <a:lnL>
                      <a:noFill/>
                    </a:lnL>
                    <a:lnR>
                      <a:noFill/>
                    </a:lnR>
                    <a:lnT>
                      <a:noFill/>
                    </a:lnT>
                    <a:lnB>
                      <a:noFill/>
                    </a:lnB>
                    <a:solidFill>
                      <a:srgbClr val="8BB381"/>
                    </a:solidFill>
                  </a:tcPr>
                </a:tc>
                <a:tc>
                  <a:txBody>
                    <a:bodyPr/>
                    <a:lstStyle/>
                    <a:p>
                      <a:r>
                        <a:rPr lang="en-US" b="1"/>
                        <a:t>Complement Assert</a:t>
                      </a:r>
                      <a:endParaRPr lang="en-US"/>
                    </a:p>
                  </a:txBody>
                  <a:tcPr marL="28575" marR="28575" marT="28575" marB="28575">
                    <a:lnL>
                      <a:noFill/>
                    </a:lnL>
                    <a:lnR>
                      <a:noFill/>
                    </a:lnR>
                    <a:lnT>
                      <a:noFill/>
                    </a:lnT>
                    <a:lnB>
                      <a:noFill/>
                    </a:lnB>
                    <a:solidFill>
                      <a:srgbClr val="8BB381"/>
                    </a:solidFill>
                  </a:tcPr>
                </a:tc>
                <a:tc>
                  <a:txBody>
                    <a:bodyPr/>
                    <a:lstStyle/>
                    <a:p>
                      <a:r>
                        <a:rPr lang="en-US" b="1"/>
                        <a:t>Operation</a:t>
                      </a:r>
                      <a:endParaRPr lang="en-US"/>
                    </a:p>
                  </a:txBody>
                  <a:tcPr marL="28575" marR="28575" marT="28575" marB="28575">
                    <a:lnL>
                      <a:noFill/>
                    </a:lnL>
                    <a:lnR>
                      <a:noFill/>
                    </a:lnR>
                    <a:lnT>
                      <a:noFill/>
                    </a:lnT>
                    <a:lnB>
                      <a:noFill/>
                    </a:lnB>
                    <a:solidFill>
                      <a:srgbClr val="8BB381"/>
                    </a:solidFill>
                  </a:tcPr>
                </a:tc>
              </a:tr>
              <a:tr h="419057">
                <a:tc>
                  <a:txBody>
                    <a:bodyPr/>
                    <a:lstStyle/>
                    <a:p>
                      <a:r>
                        <a:rPr lang="en-US" dirty="0" err="1">
                          <a:effectLst/>
                        </a:rPr>
                        <a:t>assertTrue</a:t>
                      </a:r>
                      <a:r>
                        <a:rPr lang="en-US" dirty="0">
                          <a:effectLst/>
                        </a:rPr>
                        <a:t>(a, M)</a:t>
                      </a:r>
                    </a:p>
                  </a:txBody>
                  <a:tcPr marL="28575" marR="28575" marT="28575" marB="28575">
                    <a:lnL>
                      <a:noFill/>
                    </a:lnL>
                    <a:lnR>
                      <a:noFill/>
                    </a:lnR>
                    <a:lnT>
                      <a:noFill/>
                    </a:lnT>
                    <a:lnB>
                      <a:noFill/>
                    </a:lnB>
                    <a:solidFill>
                      <a:srgbClr val="99C68E"/>
                    </a:solidFill>
                  </a:tcPr>
                </a:tc>
                <a:tc>
                  <a:txBody>
                    <a:bodyPr/>
                    <a:lstStyle/>
                    <a:p>
                      <a:r>
                        <a:rPr lang="en-US">
                          <a:effectLst/>
                        </a:rPr>
                        <a:t>assertFalse(a, M)</a:t>
                      </a:r>
                    </a:p>
                  </a:txBody>
                  <a:tcPr marL="28575" marR="28575" marT="28575" marB="28575">
                    <a:lnL>
                      <a:noFill/>
                    </a:lnL>
                    <a:lnR>
                      <a:noFill/>
                    </a:lnR>
                    <a:lnT>
                      <a:noFill/>
                    </a:lnT>
                    <a:lnB>
                      <a:noFill/>
                    </a:lnB>
                    <a:solidFill>
                      <a:srgbClr val="99C68E"/>
                    </a:solidFill>
                  </a:tcPr>
                </a:tc>
                <a:tc>
                  <a:txBody>
                    <a:bodyPr/>
                    <a:lstStyle/>
                    <a:p>
                      <a:r>
                        <a:rPr lang="en-US">
                          <a:effectLst/>
                        </a:rPr>
                        <a:t>a = True; a = False</a:t>
                      </a:r>
                    </a:p>
                  </a:txBody>
                  <a:tcPr marL="28575" marR="28575" marT="28575" marB="28575">
                    <a:lnL>
                      <a:noFill/>
                    </a:lnL>
                    <a:lnR>
                      <a:noFill/>
                    </a:lnR>
                    <a:lnT>
                      <a:noFill/>
                    </a:lnT>
                    <a:lnB>
                      <a:noFill/>
                    </a:lnB>
                    <a:solidFill>
                      <a:srgbClr val="99C68E"/>
                    </a:solidFill>
                  </a:tcPr>
                </a:tc>
              </a:tr>
              <a:tr h="419057">
                <a:tc>
                  <a:txBody>
                    <a:bodyPr/>
                    <a:lstStyle/>
                    <a:p>
                      <a:r>
                        <a:rPr lang="en-US">
                          <a:effectLst/>
                        </a:rPr>
                        <a:t>assertEqual(a, b, M)</a:t>
                      </a:r>
                    </a:p>
                  </a:txBody>
                  <a:tcPr marL="28575" marR="28575" marT="28575" marB="28575">
                    <a:lnL>
                      <a:noFill/>
                    </a:lnL>
                    <a:lnR>
                      <a:noFill/>
                    </a:lnR>
                    <a:lnT>
                      <a:noFill/>
                    </a:lnT>
                    <a:lnB>
                      <a:noFill/>
                    </a:lnB>
                    <a:solidFill>
                      <a:srgbClr val="D6E8D2"/>
                    </a:solidFill>
                  </a:tcPr>
                </a:tc>
                <a:tc>
                  <a:txBody>
                    <a:bodyPr/>
                    <a:lstStyle/>
                    <a:p>
                      <a:r>
                        <a:rPr lang="en-US">
                          <a:effectLst/>
                        </a:rPr>
                        <a:t>assertNotEqual(a, b, M)</a:t>
                      </a:r>
                    </a:p>
                  </a:txBody>
                  <a:tcPr marL="28575" marR="28575" marT="28575" marB="28575">
                    <a:lnL>
                      <a:noFill/>
                    </a:lnL>
                    <a:lnR>
                      <a:noFill/>
                    </a:lnR>
                    <a:lnT>
                      <a:noFill/>
                    </a:lnT>
                    <a:lnB>
                      <a:noFill/>
                    </a:lnB>
                    <a:solidFill>
                      <a:srgbClr val="D6E8D2"/>
                    </a:solidFill>
                  </a:tcPr>
                </a:tc>
                <a:tc>
                  <a:txBody>
                    <a:bodyPr/>
                    <a:lstStyle/>
                    <a:p>
                      <a:r>
                        <a:rPr lang="en-US">
                          <a:effectLst/>
                        </a:rPr>
                        <a:t>a = b; a ≠ b</a:t>
                      </a:r>
                    </a:p>
                  </a:txBody>
                  <a:tcPr marL="28575" marR="28575" marT="28575" marB="28575">
                    <a:lnL>
                      <a:noFill/>
                    </a:lnL>
                    <a:lnR>
                      <a:noFill/>
                    </a:lnR>
                    <a:lnT>
                      <a:noFill/>
                    </a:lnT>
                    <a:lnB>
                      <a:noFill/>
                    </a:lnB>
                    <a:solidFill>
                      <a:srgbClr val="D6E8D2"/>
                    </a:solidFill>
                  </a:tcPr>
                </a:tc>
              </a:tr>
              <a:tr h="419057">
                <a:tc>
                  <a:txBody>
                    <a:bodyPr/>
                    <a:lstStyle/>
                    <a:p>
                      <a:r>
                        <a:rPr lang="en-US">
                          <a:effectLst/>
                        </a:rPr>
                        <a:t>assertIs(a, b, M)</a:t>
                      </a:r>
                    </a:p>
                  </a:txBody>
                  <a:tcPr marL="28575" marR="28575" marT="28575" marB="28575">
                    <a:lnL>
                      <a:noFill/>
                    </a:lnL>
                    <a:lnR>
                      <a:noFill/>
                    </a:lnR>
                    <a:lnT>
                      <a:noFill/>
                    </a:lnT>
                    <a:lnB>
                      <a:noFill/>
                    </a:lnB>
                    <a:solidFill>
                      <a:srgbClr val="99C68E"/>
                    </a:solidFill>
                  </a:tcPr>
                </a:tc>
                <a:tc>
                  <a:txBody>
                    <a:bodyPr/>
                    <a:lstStyle/>
                    <a:p>
                      <a:r>
                        <a:rPr lang="en-US">
                          <a:effectLst/>
                        </a:rPr>
                        <a:t>assertIsNot(a, b, M)</a:t>
                      </a:r>
                    </a:p>
                  </a:txBody>
                  <a:tcPr marL="28575" marR="28575" marT="28575" marB="28575">
                    <a:lnL>
                      <a:noFill/>
                    </a:lnL>
                    <a:lnR>
                      <a:noFill/>
                    </a:lnR>
                    <a:lnT>
                      <a:noFill/>
                    </a:lnT>
                    <a:lnB>
                      <a:noFill/>
                    </a:lnB>
                    <a:solidFill>
                      <a:srgbClr val="99C68E"/>
                    </a:solidFill>
                  </a:tcPr>
                </a:tc>
                <a:tc>
                  <a:txBody>
                    <a:bodyPr/>
                    <a:lstStyle/>
                    <a:p>
                      <a:r>
                        <a:rPr lang="en-US">
                          <a:effectLst/>
                        </a:rPr>
                        <a:t>a is b; a is not b</a:t>
                      </a:r>
                    </a:p>
                  </a:txBody>
                  <a:tcPr marL="28575" marR="28575" marT="28575" marB="28575">
                    <a:lnL>
                      <a:noFill/>
                    </a:lnL>
                    <a:lnR>
                      <a:noFill/>
                    </a:lnR>
                    <a:lnT>
                      <a:noFill/>
                    </a:lnT>
                    <a:lnB>
                      <a:noFill/>
                    </a:lnB>
                    <a:solidFill>
                      <a:srgbClr val="99C68E"/>
                    </a:solidFill>
                  </a:tcPr>
                </a:tc>
              </a:tr>
              <a:tr h="419057">
                <a:tc>
                  <a:txBody>
                    <a:bodyPr/>
                    <a:lstStyle/>
                    <a:p>
                      <a:r>
                        <a:rPr lang="en-US">
                          <a:effectLst/>
                        </a:rPr>
                        <a:t>assertIsNone(a, M)</a:t>
                      </a:r>
                    </a:p>
                  </a:txBody>
                  <a:tcPr marL="28575" marR="28575" marT="28575" marB="28575">
                    <a:lnL>
                      <a:noFill/>
                    </a:lnL>
                    <a:lnR>
                      <a:noFill/>
                    </a:lnR>
                    <a:lnT>
                      <a:noFill/>
                    </a:lnT>
                    <a:lnB>
                      <a:noFill/>
                    </a:lnB>
                    <a:solidFill>
                      <a:srgbClr val="D6E8D2"/>
                    </a:solidFill>
                  </a:tcPr>
                </a:tc>
                <a:tc>
                  <a:txBody>
                    <a:bodyPr/>
                    <a:lstStyle/>
                    <a:p>
                      <a:r>
                        <a:rPr lang="en-US">
                          <a:effectLst/>
                        </a:rPr>
                        <a:t>assertIsNotNone(a, M)</a:t>
                      </a:r>
                    </a:p>
                  </a:txBody>
                  <a:tcPr marL="28575" marR="28575" marT="28575" marB="28575">
                    <a:lnL>
                      <a:noFill/>
                    </a:lnL>
                    <a:lnR>
                      <a:noFill/>
                    </a:lnR>
                    <a:lnT>
                      <a:noFill/>
                    </a:lnT>
                    <a:lnB>
                      <a:noFill/>
                    </a:lnB>
                    <a:solidFill>
                      <a:srgbClr val="D6E8D2"/>
                    </a:solidFill>
                  </a:tcPr>
                </a:tc>
                <a:tc>
                  <a:txBody>
                    <a:bodyPr/>
                    <a:lstStyle/>
                    <a:p>
                      <a:r>
                        <a:rPr lang="en-US">
                          <a:effectLst/>
                        </a:rPr>
                        <a:t>a = nil; a ≠ nil</a:t>
                      </a:r>
                    </a:p>
                  </a:txBody>
                  <a:tcPr marL="28575" marR="28575" marT="28575" marB="28575">
                    <a:lnL>
                      <a:noFill/>
                    </a:lnL>
                    <a:lnR>
                      <a:noFill/>
                    </a:lnR>
                    <a:lnT>
                      <a:noFill/>
                    </a:lnT>
                    <a:lnB>
                      <a:noFill/>
                    </a:lnB>
                    <a:solidFill>
                      <a:srgbClr val="D6E8D2"/>
                    </a:solidFill>
                  </a:tcPr>
                </a:tc>
              </a:tr>
              <a:tr h="765864">
                <a:tc>
                  <a:txBody>
                    <a:bodyPr/>
                    <a:lstStyle/>
                    <a:p>
                      <a:r>
                        <a:rPr lang="en-US">
                          <a:effectLst/>
                        </a:rPr>
                        <a:t>AssertIsInstance(a, b, M)</a:t>
                      </a:r>
                    </a:p>
                  </a:txBody>
                  <a:tcPr marL="28575" marR="28575" marT="28575" marB="28575">
                    <a:lnL>
                      <a:noFill/>
                    </a:lnL>
                    <a:lnR>
                      <a:noFill/>
                    </a:lnR>
                    <a:lnT>
                      <a:noFill/>
                    </a:lnT>
                    <a:lnB>
                      <a:noFill/>
                    </a:lnB>
                    <a:solidFill>
                      <a:srgbClr val="99C68E"/>
                    </a:solidFill>
                  </a:tcPr>
                </a:tc>
                <a:tc>
                  <a:txBody>
                    <a:bodyPr/>
                    <a:lstStyle/>
                    <a:p>
                      <a:r>
                        <a:rPr lang="en-US">
                          <a:effectLst/>
                        </a:rPr>
                        <a:t>AssertIsNotInstance(a, b, M)</a:t>
                      </a:r>
                    </a:p>
                  </a:txBody>
                  <a:tcPr marL="28575" marR="28575" marT="28575" marB="28575">
                    <a:lnL>
                      <a:noFill/>
                    </a:lnL>
                    <a:lnR>
                      <a:noFill/>
                    </a:lnR>
                    <a:lnT>
                      <a:noFill/>
                    </a:lnT>
                    <a:lnB>
                      <a:noFill/>
                    </a:lnB>
                    <a:solidFill>
                      <a:srgbClr val="99C68E"/>
                    </a:solidFill>
                  </a:tcPr>
                </a:tc>
                <a:tc>
                  <a:txBody>
                    <a:bodyPr/>
                    <a:lstStyle/>
                    <a:p>
                      <a:r>
                        <a:rPr lang="en-US" dirty="0" err="1">
                          <a:effectLst/>
                        </a:rPr>
                        <a:t>isinstance</a:t>
                      </a:r>
                      <a:r>
                        <a:rPr lang="en-US" dirty="0">
                          <a:effectLst/>
                        </a:rPr>
                        <a:t>(</a:t>
                      </a:r>
                      <a:r>
                        <a:rPr lang="en-US" dirty="0" err="1">
                          <a:effectLst/>
                        </a:rPr>
                        <a:t>a,b</a:t>
                      </a:r>
                      <a:r>
                        <a:rPr lang="en-US" dirty="0">
                          <a:effectLst/>
                        </a:rPr>
                        <a:t>);</a:t>
                      </a:r>
                      <a:br>
                        <a:rPr lang="en-US" dirty="0">
                          <a:effectLst/>
                        </a:rPr>
                      </a:br>
                      <a:r>
                        <a:rPr lang="en-US" dirty="0">
                          <a:effectLst/>
                        </a:rPr>
                        <a:t>not </a:t>
                      </a:r>
                      <a:r>
                        <a:rPr lang="en-US" dirty="0" err="1">
                          <a:effectLst/>
                        </a:rPr>
                        <a:t>isinstance</a:t>
                      </a:r>
                      <a:r>
                        <a:rPr lang="en-US" dirty="0">
                          <a:effectLst/>
                        </a:rPr>
                        <a:t>(</a:t>
                      </a:r>
                      <a:r>
                        <a:rPr lang="en-US" dirty="0" err="1">
                          <a:effectLst/>
                        </a:rPr>
                        <a:t>a,b</a:t>
                      </a:r>
                      <a:r>
                        <a:rPr lang="en-US" dirty="0">
                          <a:effectLst/>
                        </a:rPr>
                        <a:t>)</a:t>
                      </a:r>
                    </a:p>
                  </a:txBody>
                  <a:tcPr marL="28575" marR="28575" marT="28575" marB="28575">
                    <a:lnL>
                      <a:noFill/>
                    </a:lnL>
                    <a:lnR>
                      <a:noFill/>
                    </a:lnR>
                    <a:lnT>
                      <a:noFill/>
                    </a:lnT>
                    <a:lnB>
                      <a:noFill/>
                    </a:lnB>
                    <a:solidFill>
                      <a:srgbClr val="99C68E"/>
                    </a:solidFill>
                  </a:tcPr>
                </a:tc>
              </a:tr>
            </a:tbl>
          </a:graphicData>
        </a:graphic>
      </p:graphicFrame>
    </p:spTree>
    <p:extLst>
      <p:ext uri="{BB962C8B-B14F-4D97-AF65-F5344CB8AC3E}">
        <p14:creationId xmlns:p14="http://schemas.microsoft.com/office/powerpoint/2010/main" val="26418577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35736836"/>
              </p:ext>
            </p:extLst>
          </p:nvPr>
        </p:nvGraphicFramePr>
        <p:xfrm>
          <a:off x="304799" y="6"/>
          <a:ext cx="8686803" cy="6705593"/>
        </p:xfrm>
        <a:graphic>
          <a:graphicData uri="http://schemas.openxmlformats.org/drawingml/2006/table">
            <a:tbl>
              <a:tblPr/>
              <a:tblGrid>
                <a:gridCol w="1882139"/>
                <a:gridCol w="1520191"/>
                <a:gridCol w="1592581"/>
                <a:gridCol w="1520191"/>
                <a:gridCol w="2171701"/>
              </a:tblGrid>
              <a:tr h="639868">
                <a:tc gridSpan="5">
                  <a:txBody>
                    <a:bodyPr/>
                    <a:lstStyle/>
                    <a:p>
                      <a:pPr algn="ctr"/>
                      <a:r>
                        <a:rPr lang="en-US" sz="2400" b="1" u="none" dirty="0">
                          <a:effectLst/>
                        </a:rPr>
                        <a:t>Built-in Functions</a:t>
                      </a:r>
                    </a:p>
                  </a:txBody>
                  <a:tcPr marL="35139" marR="35139" marT="14056" marB="14056" anchor="ctr">
                    <a:lnL>
                      <a:noFill/>
                    </a:lnL>
                    <a:lnR w="12700" cmpd="sng">
                      <a:noFill/>
                      <a:prstDash val="solid"/>
                    </a:lnR>
                    <a:lnT w="9525" cap="flat" cmpd="sng" algn="ctr">
                      <a:noFill/>
                      <a:prstDash val="solid"/>
                      <a:round/>
                      <a:headEnd type="none" w="med" len="med"/>
                      <a:tailEnd type="none" w="med" len="med"/>
                    </a:lnT>
                    <a:lnB>
                      <a:noFill/>
                    </a:lnB>
                    <a:lnTlToBr w="12700" cmpd="sng">
                      <a:noFill/>
                      <a:prstDash val="solid"/>
                    </a:lnTlToBr>
                    <a:lnBlToTr w="12700" cmpd="sng">
                      <a:noFill/>
                      <a:prstDash val="solid"/>
                    </a:lnBlToTr>
                    <a:solidFill>
                      <a:srgbClr val="EEDDEE"/>
                    </a:solidFill>
                  </a:tcPr>
                </a:tc>
                <a:tc hMerge="1">
                  <a:txBody>
                    <a:bodyPr/>
                    <a:lstStyle/>
                    <a:p>
                      <a:pPr algn="ctr"/>
                      <a:endParaRPr lang="en-US" sz="1300" dirty="0">
                        <a:effectLst/>
                      </a:endParaRPr>
                    </a:p>
                  </a:txBody>
                  <a:tcPr marL="35139" marR="35139" marT="14056" marB="14056" anchor="ctr">
                    <a:lnL>
                      <a:noFill/>
                    </a:lnL>
                    <a:lnR>
                      <a:noFill/>
                    </a:lnR>
                    <a:lnT w="9525" cap="flat" cmpd="sng" algn="ctr">
                      <a:solidFill>
                        <a:srgbClr val="CCAACC"/>
                      </a:solidFill>
                      <a:prstDash val="solid"/>
                      <a:round/>
                      <a:headEnd type="none" w="med" len="med"/>
                      <a:tailEnd type="none" w="med" len="med"/>
                    </a:lnT>
                    <a:lnB>
                      <a:noFill/>
                    </a:lnB>
                    <a:solidFill>
                      <a:srgbClr val="EEDDEE"/>
                    </a:solidFill>
                  </a:tcPr>
                </a:tc>
                <a:tc hMerge="1">
                  <a:txBody>
                    <a:bodyPr/>
                    <a:lstStyle/>
                    <a:p>
                      <a:pPr algn="ctr"/>
                      <a:endParaRPr lang="en-US" sz="1300" dirty="0">
                        <a:effectLst/>
                      </a:endParaRPr>
                    </a:p>
                  </a:txBody>
                  <a:tcPr marL="35139" marR="35139" marT="14056" marB="14056" anchor="ctr">
                    <a:lnL>
                      <a:noFill/>
                    </a:lnL>
                    <a:lnR>
                      <a:noFill/>
                    </a:lnR>
                    <a:lnT w="9525" cap="flat" cmpd="sng" algn="ctr">
                      <a:solidFill>
                        <a:srgbClr val="CCAACC"/>
                      </a:solidFill>
                      <a:prstDash val="solid"/>
                      <a:round/>
                      <a:headEnd type="none" w="med" len="med"/>
                      <a:tailEnd type="none" w="med" len="med"/>
                    </a:lnT>
                    <a:lnB>
                      <a:noFill/>
                    </a:lnB>
                    <a:solidFill>
                      <a:srgbClr val="EEDDEE"/>
                    </a:solidFill>
                  </a:tcPr>
                </a:tc>
                <a:tc hMerge="1">
                  <a:txBody>
                    <a:bodyPr/>
                    <a:lstStyle/>
                    <a:p>
                      <a:pPr algn="ctr"/>
                      <a:endParaRPr lang="en-US" sz="1300" dirty="0">
                        <a:effectLst/>
                      </a:endParaRPr>
                    </a:p>
                  </a:txBody>
                  <a:tcPr marL="35139" marR="35139" marT="14056" marB="14056" anchor="ctr">
                    <a:lnL>
                      <a:noFill/>
                    </a:lnL>
                    <a:lnR>
                      <a:noFill/>
                    </a:lnR>
                    <a:lnT w="9525" cap="flat" cmpd="sng" algn="ctr">
                      <a:solidFill>
                        <a:srgbClr val="CCAACC"/>
                      </a:solidFill>
                      <a:prstDash val="solid"/>
                      <a:round/>
                      <a:headEnd type="none" w="med" len="med"/>
                      <a:tailEnd type="none" w="med" len="med"/>
                    </a:lnT>
                    <a:lnB>
                      <a:noFill/>
                    </a:lnB>
                    <a:solidFill>
                      <a:srgbClr val="EEDDEE"/>
                    </a:solidFill>
                  </a:tcPr>
                </a:tc>
                <a:tc hMerge="1">
                  <a:txBody>
                    <a:bodyPr/>
                    <a:lstStyle/>
                    <a:p>
                      <a:endParaRPr lang="en-US" sz="1300" dirty="0"/>
                    </a:p>
                  </a:txBody>
                  <a:tcPr marL="67468" marR="67468" marT="33734" marB="33734">
                    <a:lnL>
                      <a:noFill/>
                    </a:lnL>
                  </a:tcPr>
                </a:tc>
              </a:tr>
              <a:tr h="340708">
                <a:tc>
                  <a:txBody>
                    <a:bodyPr/>
                    <a:lstStyle/>
                    <a:p>
                      <a:pPr algn="l"/>
                      <a:r>
                        <a:rPr lang="en-US" sz="1800" u="sng" strike="noStrike" dirty="0">
                          <a:solidFill>
                            <a:srgbClr val="355F7C"/>
                          </a:solidFill>
                          <a:effectLst/>
                          <a:hlinkClick r:id="rId3" tooltip="abs"/>
                        </a:rPr>
                        <a:t>abs()</a:t>
                      </a:r>
                      <a:endParaRPr lang="en-US" sz="1800" u="sng" dirty="0">
                        <a:effectLst/>
                      </a:endParaRPr>
                    </a:p>
                  </a:txBody>
                  <a:tcPr marL="35139" marR="35139" marT="14056" marB="14056" anchor="ctr">
                    <a:lnL>
                      <a:noFill/>
                    </a:lnL>
                    <a:lnR>
                      <a:noFill/>
                    </a:lnR>
                    <a:lnT>
                      <a:noFill/>
                    </a:lnT>
                    <a:lnB>
                      <a:noFill/>
                    </a:lnB>
                    <a:lnTlToBr w="12700" cmpd="sng">
                      <a:noFill/>
                      <a:prstDash val="solid"/>
                    </a:lnTlToBr>
                    <a:lnBlToTr w="12700" cmpd="sng">
                      <a:noFill/>
                      <a:prstDash val="solid"/>
                    </a:lnBlToTr>
                    <a:solidFill>
                      <a:srgbClr val="EEEEFF"/>
                    </a:solidFill>
                  </a:tcPr>
                </a:tc>
                <a:tc>
                  <a:txBody>
                    <a:bodyPr/>
                    <a:lstStyle/>
                    <a:p>
                      <a:pPr algn="l"/>
                      <a:r>
                        <a:rPr lang="en-US" sz="1800" u="sng" strike="noStrike">
                          <a:solidFill>
                            <a:srgbClr val="355F7C"/>
                          </a:solidFill>
                          <a:effectLst/>
                          <a:hlinkClick r:id="rId4" tooltip="divmod"/>
                        </a:rPr>
                        <a:t>divmod()</a:t>
                      </a:r>
                      <a:endParaRPr lang="en-US" sz="1800" u="sng">
                        <a:effectLst/>
                      </a:endParaRPr>
                    </a:p>
                  </a:txBody>
                  <a:tcPr marL="35139" marR="35139" marT="14056" marB="14056" anchor="ctr">
                    <a:lnL>
                      <a:noFill/>
                    </a:lnL>
                    <a:lnR>
                      <a:noFill/>
                    </a:lnR>
                    <a:lnT>
                      <a:noFill/>
                    </a:lnT>
                    <a:lnB>
                      <a:noFill/>
                    </a:lnB>
                    <a:lnTlToBr w="12700" cmpd="sng">
                      <a:noFill/>
                      <a:prstDash val="solid"/>
                    </a:lnTlToBr>
                    <a:lnBlToTr w="12700" cmpd="sng">
                      <a:noFill/>
                      <a:prstDash val="solid"/>
                    </a:lnBlToTr>
                    <a:solidFill>
                      <a:srgbClr val="EEEEFF"/>
                    </a:solidFill>
                  </a:tcPr>
                </a:tc>
                <a:tc>
                  <a:txBody>
                    <a:bodyPr/>
                    <a:lstStyle/>
                    <a:p>
                      <a:pPr algn="l"/>
                      <a:r>
                        <a:rPr lang="en-US" sz="1800" u="sng" strike="noStrike">
                          <a:solidFill>
                            <a:srgbClr val="355F7C"/>
                          </a:solidFill>
                          <a:effectLst/>
                          <a:hlinkClick r:id="rId5" tooltip="input"/>
                        </a:rPr>
                        <a:t>input()</a:t>
                      </a:r>
                      <a:endParaRPr lang="en-US" sz="1800" u="sng">
                        <a:effectLst/>
                      </a:endParaRPr>
                    </a:p>
                  </a:txBody>
                  <a:tcPr marL="35139" marR="35139" marT="14056" marB="14056" anchor="ctr">
                    <a:lnL>
                      <a:noFill/>
                    </a:lnL>
                    <a:lnR>
                      <a:noFill/>
                    </a:lnR>
                    <a:lnT>
                      <a:noFill/>
                    </a:lnT>
                    <a:lnB>
                      <a:noFill/>
                    </a:lnB>
                    <a:lnTlToBr w="12700" cmpd="sng">
                      <a:noFill/>
                      <a:prstDash val="solid"/>
                    </a:lnTlToBr>
                    <a:lnBlToTr w="12700" cmpd="sng">
                      <a:noFill/>
                      <a:prstDash val="solid"/>
                    </a:lnBlToTr>
                    <a:solidFill>
                      <a:srgbClr val="EEEEFF"/>
                    </a:solidFill>
                  </a:tcPr>
                </a:tc>
                <a:tc>
                  <a:txBody>
                    <a:bodyPr/>
                    <a:lstStyle/>
                    <a:p>
                      <a:pPr algn="l"/>
                      <a:r>
                        <a:rPr lang="en-US" sz="1800" u="sng" strike="noStrike">
                          <a:solidFill>
                            <a:srgbClr val="355F7C"/>
                          </a:solidFill>
                          <a:effectLst/>
                          <a:hlinkClick r:id="rId6" tooltip="open"/>
                        </a:rPr>
                        <a:t>open()</a:t>
                      </a:r>
                      <a:endParaRPr lang="en-US" sz="1800" u="sng">
                        <a:effectLst/>
                      </a:endParaRPr>
                    </a:p>
                  </a:txBody>
                  <a:tcPr marL="35139" marR="35139" marT="14056" marB="14056" anchor="ctr">
                    <a:lnL>
                      <a:noFill/>
                    </a:lnL>
                    <a:lnR>
                      <a:noFill/>
                    </a:lnR>
                    <a:lnT>
                      <a:noFill/>
                    </a:lnT>
                    <a:lnB>
                      <a:noFill/>
                    </a:lnB>
                    <a:lnTlToBr w="12700" cmpd="sng">
                      <a:noFill/>
                      <a:prstDash val="solid"/>
                    </a:lnTlToBr>
                    <a:lnBlToTr w="12700" cmpd="sng">
                      <a:noFill/>
                      <a:prstDash val="solid"/>
                    </a:lnBlToTr>
                    <a:solidFill>
                      <a:srgbClr val="EEEEFF"/>
                    </a:solidFill>
                  </a:tcPr>
                </a:tc>
                <a:tc>
                  <a:txBody>
                    <a:bodyPr/>
                    <a:lstStyle/>
                    <a:p>
                      <a:pPr algn="l"/>
                      <a:r>
                        <a:rPr lang="en-US" sz="1800" u="sng" strike="noStrike" dirty="0" err="1">
                          <a:solidFill>
                            <a:srgbClr val="355F7C"/>
                          </a:solidFill>
                          <a:effectLst/>
                          <a:hlinkClick r:id="rId7" tooltip="staticmethod"/>
                        </a:rPr>
                        <a:t>staticmethod</a:t>
                      </a:r>
                      <a:r>
                        <a:rPr lang="en-US" sz="1800" u="sng" strike="noStrike" dirty="0">
                          <a:solidFill>
                            <a:srgbClr val="355F7C"/>
                          </a:solidFill>
                          <a:effectLst/>
                          <a:hlinkClick r:id="rId7" tooltip="staticmethod"/>
                        </a:rPr>
                        <a:t>()</a:t>
                      </a:r>
                      <a:endParaRPr lang="en-US" sz="1800" u="sng" dirty="0">
                        <a:effectLst/>
                      </a:endParaRPr>
                    </a:p>
                  </a:txBody>
                  <a:tcPr marL="35139" marR="35139" marT="14056" marB="14056" anchor="ctr">
                    <a:lnL>
                      <a:noFill/>
                    </a:lnL>
                    <a:lnR>
                      <a:noFill/>
                    </a:lnR>
                    <a:lnT w="12700" cmpd="sng">
                      <a:noFill/>
                      <a:prstDash val="solid"/>
                    </a:lnT>
                    <a:lnB>
                      <a:noFill/>
                    </a:lnB>
                    <a:lnTlToBr w="12700" cmpd="sng">
                      <a:noFill/>
                      <a:prstDash val="solid"/>
                    </a:lnTlToBr>
                    <a:lnBlToTr w="12700" cmpd="sng">
                      <a:noFill/>
                      <a:prstDash val="solid"/>
                    </a:lnBlToTr>
                    <a:solidFill>
                      <a:srgbClr val="EEEEFF"/>
                    </a:solidFill>
                  </a:tcPr>
                </a:tc>
              </a:tr>
              <a:tr h="340708">
                <a:tc>
                  <a:txBody>
                    <a:bodyPr/>
                    <a:lstStyle/>
                    <a:p>
                      <a:pPr algn="l"/>
                      <a:r>
                        <a:rPr lang="en-US" sz="1800" u="sng" strike="noStrike" dirty="0">
                          <a:solidFill>
                            <a:srgbClr val="355F7C"/>
                          </a:solidFill>
                          <a:effectLst/>
                          <a:hlinkClick r:id="rId8" tooltip="all"/>
                        </a:rPr>
                        <a:t>all()</a:t>
                      </a:r>
                      <a:endParaRPr lang="en-US" sz="1800" u="sng" dirty="0">
                        <a:effectLst/>
                      </a:endParaRPr>
                    </a:p>
                  </a:txBody>
                  <a:tcPr marL="35139" marR="35139" marT="14056" marB="14056" anchor="ctr">
                    <a:lnL>
                      <a:noFill/>
                    </a:lnL>
                    <a:lnR>
                      <a:noFill/>
                    </a:lnR>
                    <a:lnT>
                      <a:noFill/>
                    </a:lnT>
                    <a:lnB>
                      <a:noFill/>
                    </a:lnB>
                    <a:lnTlToBr w="12700" cmpd="sng">
                      <a:noFill/>
                      <a:prstDash val="solid"/>
                    </a:lnTlToBr>
                    <a:lnBlToTr w="12700" cmpd="sng">
                      <a:noFill/>
                      <a:prstDash val="solid"/>
                    </a:lnBlToTr>
                    <a:solidFill>
                      <a:srgbClr val="EEEEFF"/>
                    </a:solidFill>
                  </a:tcPr>
                </a:tc>
                <a:tc>
                  <a:txBody>
                    <a:bodyPr/>
                    <a:lstStyle/>
                    <a:p>
                      <a:pPr algn="l"/>
                      <a:r>
                        <a:rPr lang="en-US" sz="1800" u="sng" strike="noStrike">
                          <a:solidFill>
                            <a:srgbClr val="355F7C"/>
                          </a:solidFill>
                          <a:effectLst/>
                          <a:hlinkClick r:id="rId9" tooltip="enumerate"/>
                        </a:rPr>
                        <a:t>enumerate()</a:t>
                      </a:r>
                      <a:endParaRPr lang="en-US" sz="1800" u="sng">
                        <a:effectLst/>
                      </a:endParaRPr>
                    </a:p>
                  </a:txBody>
                  <a:tcPr marL="35139" marR="35139" marT="14056" marB="14056" anchor="ctr">
                    <a:lnL>
                      <a:noFill/>
                    </a:lnL>
                    <a:lnR>
                      <a:noFill/>
                    </a:lnR>
                    <a:lnT>
                      <a:noFill/>
                    </a:lnT>
                    <a:lnB>
                      <a:noFill/>
                    </a:lnB>
                    <a:lnTlToBr w="12700" cmpd="sng">
                      <a:noFill/>
                      <a:prstDash val="solid"/>
                    </a:lnTlToBr>
                    <a:lnBlToTr w="12700" cmpd="sng">
                      <a:noFill/>
                      <a:prstDash val="solid"/>
                    </a:lnBlToTr>
                    <a:solidFill>
                      <a:srgbClr val="EEEEFF"/>
                    </a:solidFill>
                  </a:tcPr>
                </a:tc>
                <a:tc>
                  <a:txBody>
                    <a:bodyPr/>
                    <a:lstStyle/>
                    <a:p>
                      <a:pPr algn="l"/>
                      <a:r>
                        <a:rPr lang="en-US" sz="1800" u="sng" strike="noStrike">
                          <a:solidFill>
                            <a:srgbClr val="355F7C"/>
                          </a:solidFill>
                          <a:effectLst/>
                          <a:hlinkClick r:id="rId10" tooltip="int"/>
                        </a:rPr>
                        <a:t>int()</a:t>
                      </a:r>
                      <a:endParaRPr lang="en-US" sz="1800" u="sng">
                        <a:effectLst/>
                      </a:endParaRPr>
                    </a:p>
                  </a:txBody>
                  <a:tcPr marL="35139" marR="35139" marT="14056" marB="14056" anchor="ctr">
                    <a:lnL>
                      <a:noFill/>
                    </a:lnL>
                    <a:lnR>
                      <a:noFill/>
                    </a:lnR>
                    <a:lnT>
                      <a:noFill/>
                    </a:lnT>
                    <a:lnB>
                      <a:noFill/>
                    </a:lnB>
                    <a:lnTlToBr w="12700" cmpd="sng">
                      <a:noFill/>
                      <a:prstDash val="solid"/>
                    </a:lnTlToBr>
                    <a:lnBlToTr w="12700" cmpd="sng">
                      <a:noFill/>
                      <a:prstDash val="solid"/>
                    </a:lnBlToTr>
                    <a:solidFill>
                      <a:srgbClr val="EEEEFF"/>
                    </a:solidFill>
                  </a:tcPr>
                </a:tc>
                <a:tc>
                  <a:txBody>
                    <a:bodyPr/>
                    <a:lstStyle/>
                    <a:p>
                      <a:pPr algn="l"/>
                      <a:r>
                        <a:rPr lang="en-US" sz="1800" u="sng" strike="noStrike">
                          <a:solidFill>
                            <a:srgbClr val="355F7C"/>
                          </a:solidFill>
                          <a:effectLst/>
                          <a:hlinkClick r:id="rId11" tooltip="ord"/>
                        </a:rPr>
                        <a:t>ord()</a:t>
                      </a:r>
                      <a:endParaRPr lang="en-US" sz="1800" u="sng">
                        <a:effectLst/>
                      </a:endParaRPr>
                    </a:p>
                  </a:txBody>
                  <a:tcPr marL="35139" marR="35139" marT="14056" marB="14056" anchor="ctr">
                    <a:lnL>
                      <a:noFill/>
                    </a:lnL>
                    <a:lnR>
                      <a:noFill/>
                    </a:lnR>
                    <a:lnT>
                      <a:noFill/>
                    </a:lnT>
                    <a:lnB>
                      <a:noFill/>
                    </a:lnB>
                    <a:lnTlToBr w="12700" cmpd="sng">
                      <a:noFill/>
                      <a:prstDash val="solid"/>
                    </a:lnTlToBr>
                    <a:lnBlToTr w="12700" cmpd="sng">
                      <a:noFill/>
                      <a:prstDash val="solid"/>
                    </a:lnBlToTr>
                    <a:solidFill>
                      <a:srgbClr val="EEEEFF"/>
                    </a:solidFill>
                  </a:tcPr>
                </a:tc>
                <a:tc>
                  <a:txBody>
                    <a:bodyPr/>
                    <a:lstStyle/>
                    <a:p>
                      <a:pPr algn="l"/>
                      <a:r>
                        <a:rPr lang="en-US" sz="1800" u="sng" strike="noStrike" dirty="0" err="1">
                          <a:solidFill>
                            <a:srgbClr val="355F7C"/>
                          </a:solidFill>
                          <a:effectLst/>
                          <a:hlinkClick r:id="rId12" tooltip="str"/>
                        </a:rPr>
                        <a:t>str</a:t>
                      </a:r>
                      <a:r>
                        <a:rPr lang="en-US" sz="1800" u="sng" strike="noStrike" dirty="0">
                          <a:solidFill>
                            <a:srgbClr val="355F7C"/>
                          </a:solidFill>
                          <a:effectLst/>
                          <a:hlinkClick r:id="rId12" tooltip="str"/>
                        </a:rPr>
                        <a:t>()</a:t>
                      </a:r>
                      <a:endParaRPr lang="en-US" sz="1800" u="sng" dirty="0">
                        <a:effectLst/>
                      </a:endParaRPr>
                    </a:p>
                  </a:txBody>
                  <a:tcPr marL="35139" marR="35139" marT="14056" marB="14056" anchor="ctr">
                    <a:lnL>
                      <a:noFill/>
                    </a:lnL>
                    <a:lnR>
                      <a:noFill/>
                    </a:lnR>
                    <a:lnT>
                      <a:noFill/>
                    </a:lnT>
                    <a:lnB>
                      <a:noFill/>
                    </a:lnB>
                    <a:lnTlToBr w="12700" cmpd="sng">
                      <a:noFill/>
                      <a:prstDash val="solid"/>
                    </a:lnTlToBr>
                    <a:lnBlToTr w="12700" cmpd="sng">
                      <a:noFill/>
                      <a:prstDash val="solid"/>
                    </a:lnBlToTr>
                    <a:solidFill>
                      <a:srgbClr val="EEEEFF"/>
                    </a:solidFill>
                  </a:tcPr>
                </a:tc>
              </a:tr>
              <a:tr h="340708">
                <a:tc>
                  <a:txBody>
                    <a:bodyPr/>
                    <a:lstStyle/>
                    <a:p>
                      <a:pPr algn="l"/>
                      <a:r>
                        <a:rPr lang="en-US" sz="1800" u="sng" strike="noStrike" dirty="0">
                          <a:solidFill>
                            <a:srgbClr val="355F7C"/>
                          </a:solidFill>
                          <a:effectLst/>
                          <a:hlinkClick r:id="rId13" tooltip="any"/>
                        </a:rPr>
                        <a:t>any()</a:t>
                      </a:r>
                      <a:endParaRPr lang="en-US" sz="1800" u="sng" dirty="0">
                        <a:effectLst/>
                      </a:endParaRPr>
                    </a:p>
                  </a:txBody>
                  <a:tcPr marL="35139" marR="35139" marT="14056" marB="14056" anchor="ctr">
                    <a:lnL>
                      <a:noFill/>
                    </a:lnL>
                    <a:lnR>
                      <a:noFill/>
                    </a:lnR>
                    <a:lnT>
                      <a:noFill/>
                    </a:lnT>
                    <a:lnB>
                      <a:noFill/>
                    </a:lnB>
                    <a:solidFill>
                      <a:srgbClr val="EEEEFF"/>
                    </a:solidFill>
                  </a:tcPr>
                </a:tc>
                <a:tc>
                  <a:txBody>
                    <a:bodyPr/>
                    <a:lstStyle/>
                    <a:p>
                      <a:pPr algn="l"/>
                      <a:r>
                        <a:rPr lang="en-US" sz="1800" u="sng" strike="noStrike">
                          <a:solidFill>
                            <a:srgbClr val="355F7C"/>
                          </a:solidFill>
                          <a:effectLst/>
                          <a:hlinkClick r:id="rId14" tooltip="eval"/>
                        </a:rPr>
                        <a:t>eval()</a:t>
                      </a:r>
                      <a:endParaRPr lang="en-US" sz="1800" u="sng">
                        <a:effectLst/>
                      </a:endParaRPr>
                    </a:p>
                  </a:txBody>
                  <a:tcPr marL="35139" marR="35139" marT="14056" marB="14056" anchor="ctr">
                    <a:lnL>
                      <a:noFill/>
                    </a:lnL>
                    <a:lnR>
                      <a:noFill/>
                    </a:lnR>
                    <a:lnT>
                      <a:noFill/>
                    </a:lnT>
                    <a:lnB>
                      <a:noFill/>
                    </a:lnB>
                    <a:solidFill>
                      <a:srgbClr val="EEEEFF"/>
                    </a:solidFill>
                  </a:tcPr>
                </a:tc>
                <a:tc>
                  <a:txBody>
                    <a:bodyPr/>
                    <a:lstStyle/>
                    <a:p>
                      <a:pPr algn="l"/>
                      <a:r>
                        <a:rPr lang="en-US" sz="1800" u="sng" strike="noStrike">
                          <a:solidFill>
                            <a:srgbClr val="355F7C"/>
                          </a:solidFill>
                          <a:effectLst/>
                          <a:hlinkClick r:id="rId15" tooltip="isinstance"/>
                        </a:rPr>
                        <a:t>isinstance()</a:t>
                      </a:r>
                      <a:endParaRPr lang="en-US" sz="1800" u="sng">
                        <a:effectLst/>
                      </a:endParaRPr>
                    </a:p>
                  </a:txBody>
                  <a:tcPr marL="35139" marR="35139" marT="14056" marB="14056" anchor="ctr">
                    <a:lnL>
                      <a:noFill/>
                    </a:lnL>
                    <a:lnR>
                      <a:noFill/>
                    </a:lnR>
                    <a:lnT>
                      <a:noFill/>
                    </a:lnT>
                    <a:lnB>
                      <a:noFill/>
                    </a:lnB>
                    <a:solidFill>
                      <a:srgbClr val="EEEEFF"/>
                    </a:solidFill>
                  </a:tcPr>
                </a:tc>
                <a:tc>
                  <a:txBody>
                    <a:bodyPr/>
                    <a:lstStyle/>
                    <a:p>
                      <a:pPr algn="l"/>
                      <a:r>
                        <a:rPr lang="en-US" sz="1800" u="sng" strike="noStrike">
                          <a:solidFill>
                            <a:srgbClr val="355F7C"/>
                          </a:solidFill>
                          <a:effectLst/>
                          <a:hlinkClick r:id="rId16" tooltip="pow"/>
                        </a:rPr>
                        <a:t>pow()</a:t>
                      </a:r>
                      <a:endParaRPr lang="en-US" sz="1800" u="sng">
                        <a:effectLst/>
                      </a:endParaRPr>
                    </a:p>
                  </a:txBody>
                  <a:tcPr marL="35139" marR="35139" marT="14056" marB="14056" anchor="ctr">
                    <a:lnL>
                      <a:noFill/>
                    </a:lnL>
                    <a:lnR>
                      <a:noFill/>
                    </a:lnR>
                    <a:lnT>
                      <a:noFill/>
                    </a:lnT>
                    <a:lnB>
                      <a:noFill/>
                    </a:lnB>
                    <a:solidFill>
                      <a:srgbClr val="EEEEFF"/>
                    </a:solidFill>
                  </a:tcPr>
                </a:tc>
                <a:tc>
                  <a:txBody>
                    <a:bodyPr/>
                    <a:lstStyle/>
                    <a:p>
                      <a:pPr algn="l"/>
                      <a:r>
                        <a:rPr lang="en-US" sz="1800" u="sng" strike="noStrike" dirty="0">
                          <a:solidFill>
                            <a:srgbClr val="355F7C"/>
                          </a:solidFill>
                          <a:effectLst/>
                          <a:hlinkClick r:id="rId17" tooltip="sum"/>
                        </a:rPr>
                        <a:t>sum()</a:t>
                      </a:r>
                      <a:endParaRPr lang="en-US" sz="1800" u="sng" dirty="0">
                        <a:effectLst/>
                      </a:endParaRPr>
                    </a:p>
                  </a:txBody>
                  <a:tcPr marL="35139" marR="35139" marT="14056" marB="14056" anchor="ctr">
                    <a:lnL>
                      <a:noFill/>
                    </a:lnL>
                    <a:lnR>
                      <a:noFill/>
                    </a:lnR>
                    <a:lnT>
                      <a:noFill/>
                    </a:lnT>
                    <a:lnB>
                      <a:noFill/>
                    </a:lnB>
                    <a:solidFill>
                      <a:srgbClr val="EEEEFF"/>
                    </a:solidFill>
                  </a:tcPr>
                </a:tc>
              </a:tr>
              <a:tr h="340708">
                <a:tc>
                  <a:txBody>
                    <a:bodyPr/>
                    <a:lstStyle/>
                    <a:p>
                      <a:pPr algn="l"/>
                      <a:r>
                        <a:rPr lang="en-US" sz="1800" u="sng" strike="noStrike" dirty="0" err="1">
                          <a:solidFill>
                            <a:srgbClr val="355F7C"/>
                          </a:solidFill>
                          <a:effectLst/>
                          <a:hlinkClick r:id="rId18" tooltip="basestring"/>
                        </a:rPr>
                        <a:t>basestring</a:t>
                      </a:r>
                      <a:r>
                        <a:rPr lang="en-US" sz="1800" u="sng" strike="noStrike" dirty="0">
                          <a:solidFill>
                            <a:srgbClr val="355F7C"/>
                          </a:solidFill>
                          <a:effectLst/>
                          <a:hlinkClick r:id="rId18" tooltip="basestring"/>
                        </a:rPr>
                        <a:t>()</a:t>
                      </a:r>
                      <a:endParaRPr lang="en-US" sz="1800" u="sng" dirty="0">
                        <a:effectLst/>
                      </a:endParaRPr>
                    </a:p>
                  </a:txBody>
                  <a:tcPr marL="35139" marR="35139" marT="14056" marB="14056" anchor="ctr">
                    <a:lnL>
                      <a:noFill/>
                    </a:lnL>
                    <a:lnR>
                      <a:noFill/>
                    </a:lnR>
                    <a:lnT>
                      <a:noFill/>
                    </a:lnT>
                    <a:lnB>
                      <a:noFill/>
                    </a:lnB>
                    <a:solidFill>
                      <a:srgbClr val="EEEEFF"/>
                    </a:solidFill>
                  </a:tcPr>
                </a:tc>
                <a:tc>
                  <a:txBody>
                    <a:bodyPr/>
                    <a:lstStyle/>
                    <a:p>
                      <a:pPr algn="l"/>
                      <a:r>
                        <a:rPr lang="en-US" sz="1800" u="sng" strike="noStrike">
                          <a:solidFill>
                            <a:srgbClr val="355F7C"/>
                          </a:solidFill>
                          <a:effectLst/>
                          <a:hlinkClick r:id="rId19" tooltip="execfile"/>
                        </a:rPr>
                        <a:t>execfile()</a:t>
                      </a:r>
                      <a:endParaRPr lang="en-US" sz="1800" u="sng">
                        <a:effectLst/>
                      </a:endParaRPr>
                    </a:p>
                  </a:txBody>
                  <a:tcPr marL="35139" marR="35139" marT="14056" marB="14056" anchor="ctr">
                    <a:lnL>
                      <a:noFill/>
                    </a:lnL>
                    <a:lnR>
                      <a:noFill/>
                    </a:lnR>
                    <a:lnT>
                      <a:noFill/>
                    </a:lnT>
                    <a:lnB>
                      <a:noFill/>
                    </a:lnB>
                    <a:solidFill>
                      <a:srgbClr val="EEEEFF"/>
                    </a:solidFill>
                  </a:tcPr>
                </a:tc>
                <a:tc>
                  <a:txBody>
                    <a:bodyPr/>
                    <a:lstStyle/>
                    <a:p>
                      <a:pPr algn="l"/>
                      <a:r>
                        <a:rPr lang="en-US" sz="1800" u="sng" strike="noStrike">
                          <a:solidFill>
                            <a:srgbClr val="355F7C"/>
                          </a:solidFill>
                          <a:effectLst/>
                          <a:hlinkClick r:id="rId20" tooltip="issubclass"/>
                        </a:rPr>
                        <a:t>issubclass()</a:t>
                      </a:r>
                      <a:endParaRPr lang="en-US" sz="1800" u="sng">
                        <a:effectLst/>
                      </a:endParaRPr>
                    </a:p>
                  </a:txBody>
                  <a:tcPr marL="35139" marR="35139" marT="14056" marB="14056" anchor="ctr">
                    <a:lnL>
                      <a:noFill/>
                    </a:lnL>
                    <a:lnR>
                      <a:noFill/>
                    </a:lnR>
                    <a:lnT>
                      <a:noFill/>
                    </a:lnT>
                    <a:lnB>
                      <a:noFill/>
                    </a:lnB>
                    <a:solidFill>
                      <a:srgbClr val="EEEEFF"/>
                    </a:solidFill>
                  </a:tcPr>
                </a:tc>
                <a:tc>
                  <a:txBody>
                    <a:bodyPr/>
                    <a:lstStyle/>
                    <a:p>
                      <a:pPr algn="l"/>
                      <a:r>
                        <a:rPr lang="en-US" sz="1800" u="sng" strike="noStrike">
                          <a:solidFill>
                            <a:srgbClr val="355F7C"/>
                          </a:solidFill>
                          <a:effectLst/>
                          <a:hlinkClick r:id="rId21" tooltip="print"/>
                        </a:rPr>
                        <a:t>print()</a:t>
                      </a:r>
                      <a:endParaRPr lang="en-US" sz="1800" u="sng">
                        <a:effectLst/>
                      </a:endParaRPr>
                    </a:p>
                  </a:txBody>
                  <a:tcPr marL="35139" marR="35139" marT="14056" marB="14056" anchor="ctr">
                    <a:lnL>
                      <a:noFill/>
                    </a:lnL>
                    <a:lnR>
                      <a:noFill/>
                    </a:lnR>
                    <a:lnT>
                      <a:noFill/>
                    </a:lnT>
                    <a:lnB>
                      <a:noFill/>
                    </a:lnB>
                    <a:solidFill>
                      <a:srgbClr val="EEEEFF"/>
                    </a:solidFill>
                  </a:tcPr>
                </a:tc>
                <a:tc>
                  <a:txBody>
                    <a:bodyPr/>
                    <a:lstStyle/>
                    <a:p>
                      <a:pPr algn="l"/>
                      <a:r>
                        <a:rPr lang="en-US" sz="1800" u="sng" strike="noStrike">
                          <a:solidFill>
                            <a:srgbClr val="355F7C"/>
                          </a:solidFill>
                          <a:effectLst/>
                          <a:hlinkClick r:id="rId22" tooltip="super"/>
                        </a:rPr>
                        <a:t>super()</a:t>
                      </a:r>
                      <a:endParaRPr lang="en-US" sz="1800" u="sng">
                        <a:effectLst/>
                      </a:endParaRPr>
                    </a:p>
                  </a:txBody>
                  <a:tcPr marL="35139" marR="35139" marT="14056" marB="14056" anchor="ctr">
                    <a:lnL>
                      <a:noFill/>
                    </a:lnL>
                    <a:lnR>
                      <a:noFill/>
                    </a:lnR>
                    <a:lnT>
                      <a:noFill/>
                    </a:lnT>
                    <a:lnB>
                      <a:noFill/>
                    </a:lnB>
                    <a:solidFill>
                      <a:srgbClr val="EEEEFF"/>
                    </a:solidFill>
                  </a:tcPr>
                </a:tc>
              </a:tr>
              <a:tr h="340708">
                <a:tc>
                  <a:txBody>
                    <a:bodyPr/>
                    <a:lstStyle/>
                    <a:p>
                      <a:pPr algn="l"/>
                      <a:r>
                        <a:rPr lang="en-US" sz="1800" u="sng" strike="noStrike" dirty="0">
                          <a:solidFill>
                            <a:srgbClr val="355F7C"/>
                          </a:solidFill>
                          <a:effectLst/>
                          <a:hlinkClick r:id="rId23" tooltip="bin"/>
                        </a:rPr>
                        <a:t>bin()</a:t>
                      </a:r>
                      <a:endParaRPr lang="en-US" sz="1800" u="sng" dirty="0">
                        <a:effectLst/>
                      </a:endParaRPr>
                    </a:p>
                  </a:txBody>
                  <a:tcPr marL="35139" marR="35139" marT="14056" marB="14056" anchor="ctr">
                    <a:lnL>
                      <a:noFill/>
                    </a:lnL>
                    <a:lnR>
                      <a:noFill/>
                    </a:lnR>
                    <a:lnT>
                      <a:noFill/>
                    </a:lnT>
                    <a:lnB>
                      <a:noFill/>
                    </a:lnB>
                    <a:solidFill>
                      <a:srgbClr val="EEEEFF"/>
                    </a:solidFill>
                  </a:tcPr>
                </a:tc>
                <a:tc>
                  <a:txBody>
                    <a:bodyPr/>
                    <a:lstStyle/>
                    <a:p>
                      <a:pPr algn="l"/>
                      <a:r>
                        <a:rPr lang="en-US" sz="1800" u="sng" strike="noStrike">
                          <a:solidFill>
                            <a:srgbClr val="355F7C"/>
                          </a:solidFill>
                          <a:effectLst/>
                          <a:hlinkClick r:id="rId24" tooltip="file"/>
                        </a:rPr>
                        <a:t>file()</a:t>
                      </a:r>
                      <a:endParaRPr lang="en-US" sz="1800" u="sng">
                        <a:effectLst/>
                      </a:endParaRPr>
                    </a:p>
                  </a:txBody>
                  <a:tcPr marL="35139" marR="35139" marT="14056" marB="14056" anchor="ctr">
                    <a:lnL>
                      <a:noFill/>
                    </a:lnL>
                    <a:lnR>
                      <a:noFill/>
                    </a:lnR>
                    <a:lnT>
                      <a:noFill/>
                    </a:lnT>
                    <a:lnB>
                      <a:noFill/>
                    </a:lnB>
                    <a:solidFill>
                      <a:srgbClr val="EEEEFF"/>
                    </a:solidFill>
                  </a:tcPr>
                </a:tc>
                <a:tc>
                  <a:txBody>
                    <a:bodyPr/>
                    <a:lstStyle/>
                    <a:p>
                      <a:pPr algn="l"/>
                      <a:r>
                        <a:rPr lang="en-US" sz="1800" u="sng" strike="noStrike">
                          <a:solidFill>
                            <a:srgbClr val="355F7C"/>
                          </a:solidFill>
                          <a:effectLst/>
                          <a:hlinkClick r:id="rId25" tooltip="iter"/>
                        </a:rPr>
                        <a:t>iter()</a:t>
                      </a:r>
                      <a:endParaRPr lang="en-US" sz="1800" u="sng">
                        <a:effectLst/>
                      </a:endParaRPr>
                    </a:p>
                  </a:txBody>
                  <a:tcPr marL="35139" marR="35139" marT="14056" marB="14056" anchor="ctr">
                    <a:lnL>
                      <a:noFill/>
                    </a:lnL>
                    <a:lnR>
                      <a:noFill/>
                    </a:lnR>
                    <a:lnT>
                      <a:noFill/>
                    </a:lnT>
                    <a:lnB>
                      <a:noFill/>
                    </a:lnB>
                    <a:solidFill>
                      <a:srgbClr val="EEEEFF"/>
                    </a:solidFill>
                  </a:tcPr>
                </a:tc>
                <a:tc>
                  <a:txBody>
                    <a:bodyPr/>
                    <a:lstStyle/>
                    <a:p>
                      <a:pPr algn="l"/>
                      <a:r>
                        <a:rPr lang="en-US" sz="1800" u="sng" strike="noStrike">
                          <a:solidFill>
                            <a:srgbClr val="355F7C"/>
                          </a:solidFill>
                          <a:effectLst/>
                          <a:hlinkClick r:id="rId26" tooltip="property"/>
                        </a:rPr>
                        <a:t>property()</a:t>
                      </a:r>
                      <a:endParaRPr lang="en-US" sz="1800" u="sng">
                        <a:effectLst/>
                      </a:endParaRPr>
                    </a:p>
                  </a:txBody>
                  <a:tcPr marL="35139" marR="35139" marT="14056" marB="14056" anchor="ctr">
                    <a:lnL>
                      <a:noFill/>
                    </a:lnL>
                    <a:lnR>
                      <a:noFill/>
                    </a:lnR>
                    <a:lnT>
                      <a:noFill/>
                    </a:lnT>
                    <a:lnB>
                      <a:noFill/>
                    </a:lnB>
                    <a:solidFill>
                      <a:srgbClr val="EEEEFF"/>
                    </a:solidFill>
                  </a:tcPr>
                </a:tc>
                <a:tc>
                  <a:txBody>
                    <a:bodyPr/>
                    <a:lstStyle/>
                    <a:p>
                      <a:pPr algn="l"/>
                      <a:r>
                        <a:rPr lang="en-US" sz="1800" u="sng" strike="noStrike">
                          <a:solidFill>
                            <a:srgbClr val="355F7C"/>
                          </a:solidFill>
                          <a:effectLst/>
                          <a:hlinkClick r:id="rId27" tooltip="tuple"/>
                        </a:rPr>
                        <a:t>tuple()</a:t>
                      </a:r>
                      <a:endParaRPr lang="en-US" sz="1800" u="sng">
                        <a:effectLst/>
                      </a:endParaRPr>
                    </a:p>
                  </a:txBody>
                  <a:tcPr marL="35139" marR="35139" marT="14056" marB="14056" anchor="ctr">
                    <a:lnL>
                      <a:noFill/>
                    </a:lnL>
                    <a:lnR>
                      <a:noFill/>
                    </a:lnR>
                    <a:lnT>
                      <a:noFill/>
                    </a:lnT>
                    <a:lnB>
                      <a:noFill/>
                    </a:lnB>
                    <a:solidFill>
                      <a:srgbClr val="EEEEFF"/>
                    </a:solidFill>
                  </a:tcPr>
                </a:tc>
              </a:tr>
              <a:tr h="340708">
                <a:tc>
                  <a:txBody>
                    <a:bodyPr/>
                    <a:lstStyle/>
                    <a:p>
                      <a:pPr algn="l"/>
                      <a:r>
                        <a:rPr lang="en-US" sz="1800" u="sng" strike="noStrike" dirty="0" err="1">
                          <a:solidFill>
                            <a:srgbClr val="355F7C"/>
                          </a:solidFill>
                          <a:effectLst/>
                          <a:hlinkClick r:id="rId28" tooltip="bool"/>
                        </a:rPr>
                        <a:t>bool</a:t>
                      </a:r>
                      <a:r>
                        <a:rPr lang="en-US" sz="1800" u="sng" strike="noStrike" dirty="0">
                          <a:solidFill>
                            <a:srgbClr val="355F7C"/>
                          </a:solidFill>
                          <a:effectLst/>
                          <a:hlinkClick r:id="rId28" tooltip="bool"/>
                        </a:rPr>
                        <a:t>()</a:t>
                      </a:r>
                      <a:endParaRPr lang="en-US" sz="1800" u="sng" dirty="0">
                        <a:effectLst/>
                      </a:endParaRPr>
                    </a:p>
                  </a:txBody>
                  <a:tcPr marL="35139" marR="35139" marT="14056" marB="14056" anchor="ctr">
                    <a:lnL>
                      <a:noFill/>
                    </a:lnL>
                    <a:lnR>
                      <a:noFill/>
                    </a:lnR>
                    <a:lnT>
                      <a:noFill/>
                    </a:lnT>
                    <a:lnB>
                      <a:noFill/>
                    </a:lnB>
                    <a:solidFill>
                      <a:srgbClr val="EEEEFF"/>
                    </a:solidFill>
                  </a:tcPr>
                </a:tc>
                <a:tc>
                  <a:txBody>
                    <a:bodyPr/>
                    <a:lstStyle/>
                    <a:p>
                      <a:pPr algn="l"/>
                      <a:r>
                        <a:rPr lang="en-US" sz="1800" u="sng" strike="noStrike">
                          <a:solidFill>
                            <a:srgbClr val="355F7C"/>
                          </a:solidFill>
                          <a:effectLst/>
                          <a:hlinkClick r:id="rId29" tooltip="filter"/>
                        </a:rPr>
                        <a:t>filter()</a:t>
                      </a:r>
                      <a:endParaRPr lang="en-US" sz="1800" u="sng">
                        <a:effectLst/>
                      </a:endParaRPr>
                    </a:p>
                  </a:txBody>
                  <a:tcPr marL="35139" marR="35139" marT="14056" marB="14056" anchor="ctr">
                    <a:lnL>
                      <a:noFill/>
                    </a:lnL>
                    <a:lnR>
                      <a:noFill/>
                    </a:lnR>
                    <a:lnT>
                      <a:noFill/>
                    </a:lnT>
                    <a:lnB>
                      <a:noFill/>
                    </a:lnB>
                    <a:solidFill>
                      <a:srgbClr val="EEEEFF"/>
                    </a:solidFill>
                  </a:tcPr>
                </a:tc>
                <a:tc>
                  <a:txBody>
                    <a:bodyPr/>
                    <a:lstStyle/>
                    <a:p>
                      <a:pPr algn="l"/>
                      <a:r>
                        <a:rPr lang="en-US" sz="1800" u="sng" strike="noStrike">
                          <a:solidFill>
                            <a:srgbClr val="355F7C"/>
                          </a:solidFill>
                          <a:effectLst/>
                          <a:hlinkClick r:id="rId30" tooltip="len"/>
                        </a:rPr>
                        <a:t>len()</a:t>
                      </a:r>
                      <a:endParaRPr lang="en-US" sz="1800" u="sng">
                        <a:effectLst/>
                      </a:endParaRPr>
                    </a:p>
                  </a:txBody>
                  <a:tcPr marL="35139" marR="35139" marT="14056" marB="14056" anchor="ctr">
                    <a:lnL>
                      <a:noFill/>
                    </a:lnL>
                    <a:lnR>
                      <a:noFill/>
                    </a:lnR>
                    <a:lnT>
                      <a:noFill/>
                    </a:lnT>
                    <a:lnB>
                      <a:noFill/>
                    </a:lnB>
                    <a:solidFill>
                      <a:srgbClr val="EEEEFF"/>
                    </a:solidFill>
                  </a:tcPr>
                </a:tc>
                <a:tc>
                  <a:txBody>
                    <a:bodyPr/>
                    <a:lstStyle/>
                    <a:p>
                      <a:pPr algn="l"/>
                      <a:r>
                        <a:rPr lang="en-US" sz="1800" u="sng" strike="noStrike">
                          <a:solidFill>
                            <a:srgbClr val="355F7C"/>
                          </a:solidFill>
                          <a:effectLst/>
                          <a:hlinkClick r:id="rId31" tooltip="range"/>
                        </a:rPr>
                        <a:t>range()</a:t>
                      </a:r>
                      <a:endParaRPr lang="en-US" sz="1800" u="sng">
                        <a:effectLst/>
                      </a:endParaRPr>
                    </a:p>
                  </a:txBody>
                  <a:tcPr marL="35139" marR="35139" marT="14056" marB="14056" anchor="ctr">
                    <a:lnL>
                      <a:noFill/>
                    </a:lnL>
                    <a:lnR>
                      <a:noFill/>
                    </a:lnR>
                    <a:lnT>
                      <a:noFill/>
                    </a:lnT>
                    <a:lnB>
                      <a:noFill/>
                    </a:lnB>
                    <a:solidFill>
                      <a:srgbClr val="EEEEFF"/>
                    </a:solidFill>
                  </a:tcPr>
                </a:tc>
                <a:tc>
                  <a:txBody>
                    <a:bodyPr/>
                    <a:lstStyle/>
                    <a:p>
                      <a:pPr algn="l"/>
                      <a:r>
                        <a:rPr lang="en-US" sz="1800" u="sng" strike="noStrike">
                          <a:solidFill>
                            <a:srgbClr val="355F7C"/>
                          </a:solidFill>
                          <a:effectLst/>
                          <a:hlinkClick r:id="rId32" tooltip="type"/>
                        </a:rPr>
                        <a:t>type()</a:t>
                      </a:r>
                      <a:endParaRPr lang="en-US" sz="1800" u="sng">
                        <a:effectLst/>
                      </a:endParaRPr>
                    </a:p>
                  </a:txBody>
                  <a:tcPr marL="35139" marR="35139" marT="14056" marB="14056" anchor="ctr">
                    <a:lnL>
                      <a:noFill/>
                    </a:lnL>
                    <a:lnR>
                      <a:noFill/>
                    </a:lnR>
                    <a:lnT>
                      <a:noFill/>
                    </a:lnT>
                    <a:lnB>
                      <a:noFill/>
                    </a:lnB>
                    <a:solidFill>
                      <a:srgbClr val="EEEEFF"/>
                    </a:solidFill>
                  </a:tcPr>
                </a:tc>
              </a:tr>
              <a:tr h="356785">
                <a:tc>
                  <a:txBody>
                    <a:bodyPr/>
                    <a:lstStyle/>
                    <a:p>
                      <a:pPr algn="l"/>
                      <a:r>
                        <a:rPr lang="en-US" sz="1800" u="sng" strike="noStrike" dirty="0" err="1">
                          <a:solidFill>
                            <a:srgbClr val="355F7C"/>
                          </a:solidFill>
                          <a:effectLst/>
                          <a:hlinkClick r:id="rId33" tooltip="bytearray"/>
                        </a:rPr>
                        <a:t>bytearray</a:t>
                      </a:r>
                      <a:r>
                        <a:rPr lang="en-US" sz="1800" u="sng" strike="noStrike" dirty="0">
                          <a:solidFill>
                            <a:srgbClr val="355F7C"/>
                          </a:solidFill>
                          <a:effectLst/>
                          <a:hlinkClick r:id="rId33" tooltip="bytearray"/>
                        </a:rPr>
                        <a:t>()</a:t>
                      </a:r>
                      <a:endParaRPr lang="en-US" sz="1800" u="sng" dirty="0">
                        <a:effectLst/>
                      </a:endParaRPr>
                    </a:p>
                  </a:txBody>
                  <a:tcPr marL="35139" marR="35139" marT="14056" marB="14056" anchor="ctr">
                    <a:lnL>
                      <a:noFill/>
                    </a:lnL>
                    <a:lnR>
                      <a:noFill/>
                    </a:lnR>
                    <a:lnT>
                      <a:noFill/>
                    </a:lnT>
                    <a:lnB>
                      <a:noFill/>
                    </a:lnB>
                    <a:solidFill>
                      <a:srgbClr val="EEEEFF"/>
                    </a:solidFill>
                  </a:tcPr>
                </a:tc>
                <a:tc>
                  <a:txBody>
                    <a:bodyPr/>
                    <a:lstStyle/>
                    <a:p>
                      <a:pPr algn="l"/>
                      <a:r>
                        <a:rPr lang="en-US" sz="1800" u="sng" strike="noStrike">
                          <a:solidFill>
                            <a:srgbClr val="355F7C"/>
                          </a:solidFill>
                          <a:effectLst/>
                          <a:hlinkClick r:id="rId34" tooltip="float"/>
                        </a:rPr>
                        <a:t>float()</a:t>
                      </a:r>
                      <a:endParaRPr lang="en-US" sz="1800" u="sng">
                        <a:effectLst/>
                      </a:endParaRPr>
                    </a:p>
                  </a:txBody>
                  <a:tcPr marL="35139" marR="35139" marT="14056" marB="14056" anchor="ctr">
                    <a:lnL>
                      <a:noFill/>
                    </a:lnL>
                    <a:lnR>
                      <a:noFill/>
                    </a:lnR>
                    <a:lnT>
                      <a:noFill/>
                    </a:lnT>
                    <a:lnB>
                      <a:noFill/>
                    </a:lnB>
                    <a:solidFill>
                      <a:srgbClr val="EEEEFF"/>
                    </a:solidFill>
                  </a:tcPr>
                </a:tc>
                <a:tc>
                  <a:txBody>
                    <a:bodyPr/>
                    <a:lstStyle/>
                    <a:p>
                      <a:pPr algn="l"/>
                      <a:r>
                        <a:rPr lang="en-US" sz="1800" u="sng" strike="noStrike">
                          <a:solidFill>
                            <a:srgbClr val="355F7C"/>
                          </a:solidFill>
                          <a:effectLst/>
                          <a:hlinkClick r:id="rId35" tooltip="list"/>
                        </a:rPr>
                        <a:t>list()</a:t>
                      </a:r>
                      <a:endParaRPr lang="en-US" sz="1800" u="sng">
                        <a:effectLst/>
                      </a:endParaRPr>
                    </a:p>
                  </a:txBody>
                  <a:tcPr marL="35139" marR="35139" marT="14056" marB="14056" anchor="ctr">
                    <a:lnL>
                      <a:noFill/>
                    </a:lnL>
                    <a:lnR>
                      <a:noFill/>
                    </a:lnR>
                    <a:lnT>
                      <a:noFill/>
                    </a:lnT>
                    <a:lnB>
                      <a:noFill/>
                    </a:lnB>
                    <a:solidFill>
                      <a:srgbClr val="EEEEFF"/>
                    </a:solidFill>
                  </a:tcPr>
                </a:tc>
                <a:tc>
                  <a:txBody>
                    <a:bodyPr/>
                    <a:lstStyle/>
                    <a:p>
                      <a:pPr algn="l"/>
                      <a:r>
                        <a:rPr lang="en-US" sz="1800" u="sng" strike="noStrike">
                          <a:solidFill>
                            <a:srgbClr val="355F7C"/>
                          </a:solidFill>
                          <a:effectLst/>
                          <a:hlinkClick r:id="rId36" tooltip="raw_input"/>
                        </a:rPr>
                        <a:t>raw_input()</a:t>
                      </a:r>
                      <a:endParaRPr lang="en-US" sz="1800" u="sng">
                        <a:effectLst/>
                      </a:endParaRPr>
                    </a:p>
                  </a:txBody>
                  <a:tcPr marL="35139" marR="35139" marT="14056" marB="14056" anchor="ctr">
                    <a:lnL>
                      <a:noFill/>
                    </a:lnL>
                    <a:lnR>
                      <a:noFill/>
                    </a:lnR>
                    <a:lnT>
                      <a:noFill/>
                    </a:lnT>
                    <a:lnB>
                      <a:noFill/>
                    </a:lnB>
                    <a:solidFill>
                      <a:srgbClr val="EEEEFF"/>
                    </a:solidFill>
                  </a:tcPr>
                </a:tc>
                <a:tc>
                  <a:txBody>
                    <a:bodyPr/>
                    <a:lstStyle/>
                    <a:p>
                      <a:pPr algn="l"/>
                      <a:r>
                        <a:rPr lang="en-US" sz="1800" u="sng" strike="noStrike" dirty="0" err="1">
                          <a:solidFill>
                            <a:srgbClr val="355F7C"/>
                          </a:solidFill>
                          <a:effectLst/>
                          <a:hlinkClick r:id="rId37" tooltip="unichr"/>
                        </a:rPr>
                        <a:t>unichr</a:t>
                      </a:r>
                      <a:r>
                        <a:rPr lang="en-US" sz="1800" u="sng" strike="noStrike" dirty="0">
                          <a:solidFill>
                            <a:srgbClr val="355F7C"/>
                          </a:solidFill>
                          <a:effectLst/>
                          <a:hlinkClick r:id="rId37" tooltip="unichr"/>
                        </a:rPr>
                        <a:t>()</a:t>
                      </a:r>
                      <a:endParaRPr lang="en-US" sz="1800" u="sng" dirty="0">
                        <a:effectLst/>
                      </a:endParaRPr>
                    </a:p>
                  </a:txBody>
                  <a:tcPr marL="35139" marR="35139" marT="14056" marB="14056" anchor="ctr">
                    <a:lnL>
                      <a:noFill/>
                    </a:lnL>
                    <a:lnR>
                      <a:noFill/>
                    </a:lnR>
                    <a:lnT>
                      <a:noFill/>
                    </a:lnT>
                    <a:lnB>
                      <a:noFill/>
                    </a:lnB>
                    <a:solidFill>
                      <a:srgbClr val="EEEEFF"/>
                    </a:solidFill>
                  </a:tcPr>
                </a:tc>
              </a:tr>
              <a:tr h="340708">
                <a:tc>
                  <a:txBody>
                    <a:bodyPr/>
                    <a:lstStyle/>
                    <a:p>
                      <a:pPr algn="l"/>
                      <a:r>
                        <a:rPr lang="en-US" sz="1800" u="sng" strike="noStrike" dirty="0">
                          <a:solidFill>
                            <a:srgbClr val="355F7C"/>
                          </a:solidFill>
                          <a:effectLst/>
                          <a:hlinkClick r:id="rId38" tooltip="callable"/>
                        </a:rPr>
                        <a:t>callable()</a:t>
                      </a:r>
                      <a:endParaRPr lang="en-US" sz="1800" u="sng" dirty="0">
                        <a:effectLst/>
                      </a:endParaRPr>
                    </a:p>
                  </a:txBody>
                  <a:tcPr marL="35139" marR="35139" marT="14056" marB="14056" anchor="ctr">
                    <a:lnL>
                      <a:noFill/>
                    </a:lnL>
                    <a:lnR>
                      <a:noFill/>
                    </a:lnR>
                    <a:lnT>
                      <a:noFill/>
                    </a:lnT>
                    <a:lnB>
                      <a:noFill/>
                    </a:lnB>
                    <a:solidFill>
                      <a:srgbClr val="EEEEFF"/>
                    </a:solidFill>
                  </a:tcPr>
                </a:tc>
                <a:tc>
                  <a:txBody>
                    <a:bodyPr/>
                    <a:lstStyle/>
                    <a:p>
                      <a:pPr algn="l"/>
                      <a:r>
                        <a:rPr lang="en-US" sz="1800" u="sng" strike="noStrike">
                          <a:solidFill>
                            <a:srgbClr val="355F7C"/>
                          </a:solidFill>
                          <a:effectLst/>
                          <a:hlinkClick r:id="rId39" tooltip="format"/>
                        </a:rPr>
                        <a:t>format()</a:t>
                      </a:r>
                      <a:endParaRPr lang="en-US" sz="1800" u="sng">
                        <a:effectLst/>
                      </a:endParaRPr>
                    </a:p>
                  </a:txBody>
                  <a:tcPr marL="35139" marR="35139" marT="14056" marB="14056" anchor="ctr">
                    <a:lnL>
                      <a:noFill/>
                    </a:lnL>
                    <a:lnR>
                      <a:noFill/>
                    </a:lnR>
                    <a:lnT>
                      <a:noFill/>
                    </a:lnT>
                    <a:lnB>
                      <a:noFill/>
                    </a:lnB>
                    <a:solidFill>
                      <a:srgbClr val="EEEEFF"/>
                    </a:solidFill>
                  </a:tcPr>
                </a:tc>
                <a:tc>
                  <a:txBody>
                    <a:bodyPr/>
                    <a:lstStyle/>
                    <a:p>
                      <a:pPr algn="l"/>
                      <a:r>
                        <a:rPr lang="en-US" sz="1800" u="sng" strike="noStrike">
                          <a:solidFill>
                            <a:srgbClr val="355F7C"/>
                          </a:solidFill>
                          <a:effectLst/>
                          <a:hlinkClick r:id="rId40" tooltip="locals"/>
                        </a:rPr>
                        <a:t>locals()</a:t>
                      </a:r>
                      <a:endParaRPr lang="en-US" sz="1800" u="sng">
                        <a:effectLst/>
                      </a:endParaRPr>
                    </a:p>
                  </a:txBody>
                  <a:tcPr marL="35139" marR="35139" marT="14056" marB="14056" anchor="ctr">
                    <a:lnL>
                      <a:noFill/>
                    </a:lnL>
                    <a:lnR>
                      <a:noFill/>
                    </a:lnR>
                    <a:lnT>
                      <a:noFill/>
                    </a:lnT>
                    <a:lnB>
                      <a:noFill/>
                    </a:lnB>
                    <a:solidFill>
                      <a:srgbClr val="EEEEFF"/>
                    </a:solidFill>
                  </a:tcPr>
                </a:tc>
                <a:tc>
                  <a:txBody>
                    <a:bodyPr/>
                    <a:lstStyle/>
                    <a:p>
                      <a:pPr algn="l"/>
                      <a:r>
                        <a:rPr lang="en-US" sz="1800" u="sng" strike="noStrike">
                          <a:solidFill>
                            <a:srgbClr val="355F7C"/>
                          </a:solidFill>
                          <a:effectLst/>
                          <a:hlinkClick r:id="rId41" tooltip="reduce"/>
                        </a:rPr>
                        <a:t>reduce()</a:t>
                      </a:r>
                      <a:endParaRPr lang="en-US" sz="1800" u="sng">
                        <a:effectLst/>
                      </a:endParaRPr>
                    </a:p>
                  </a:txBody>
                  <a:tcPr marL="35139" marR="35139" marT="14056" marB="14056" anchor="ctr">
                    <a:lnL>
                      <a:noFill/>
                    </a:lnL>
                    <a:lnR>
                      <a:noFill/>
                    </a:lnR>
                    <a:lnT>
                      <a:noFill/>
                    </a:lnT>
                    <a:lnB>
                      <a:noFill/>
                    </a:lnB>
                    <a:solidFill>
                      <a:srgbClr val="EEEEFF"/>
                    </a:solidFill>
                  </a:tcPr>
                </a:tc>
                <a:tc>
                  <a:txBody>
                    <a:bodyPr/>
                    <a:lstStyle/>
                    <a:p>
                      <a:pPr algn="l"/>
                      <a:r>
                        <a:rPr lang="en-US" sz="1800" u="sng" strike="noStrike">
                          <a:solidFill>
                            <a:srgbClr val="355F7C"/>
                          </a:solidFill>
                          <a:effectLst/>
                          <a:hlinkClick r:id="rId42" tooltip="unicode"/>
                        </a:rPr>
                        <a:t>unicode()</a:t>
                      </a:r>
                      <a:endParaRPr lang="en-US" sz="1800" u="sng">
                        <a:effectLst/>
                      </a:endParaRPr>
                    </a:p>
                  </a:txBody>
                  <a:tcPr marL="35139" marR="35139" marT="14056" marB="14056" anchor="ctr">
                    <a:lnL>
                      <a:noFill/>
                    </a:lnL>
                    <a:lnR>
                      <a:noFill/>
                    </a:lnR>
                    <a:lnT>
                      <a:noFill/>
                    </a:lnT>
                    <a:lnB>
                      <a:noFill/>
                    </a:lnB>
                    <a:solidFill>
                      <a:srgbClr val="EEEEFF"/>
                    </a:solidFill>
                  </a:tcPr>
                </a:tc>
              </a:tr>
              <a:tr h="340708">
                <a:tc>
                  <a:txBody>
                    <a:bodyPr/>
                    <a:lstStyle/>
                    <a:p>
                      <a:pPr algn="l"/>
                      <a:r>
                        <a:rPr lang="en-US" sz="1800" u="sng" strike="noStrike" dirty="0" err="1">
                          <a:solidFill>
                            <a:srgbClr val="355F7C"/>
                          </a:solidFill>
                          <a:effectLst/>
                          <a:hlinkClick r:id="rId43" tooltip="chr"/>
                        </a:rPr>
                        <a:t>chr</a:t>
                      </a:r>
                      <a:r>
                        <a:rPr lang="en-US" sz="1800" u="sng" strike="noStrike" dirty="0">
                          <a:solidFill>
                            <a:srgbClr val="355F7C"/>
                          </a:solidFill>
                          <a:effectLst/>
                          <a:hlinkClick r:id="rId43" tooltip="chr"/>
                        </a:rPr>
                        <a:t>()</a:t>
                      </a:r>
                      <a:endParaRPr lang="en-US" sz="1800" u="sng" dirty="0">
                        <a:effectLst/>
                      </a:endParaRPr>
                    </a:p>
                  </a:txBody>
                  <a:tcPr marL="35139" marR="35139" marT="14056" marB="14056" anchor="ctr">
                    <a:lnL>
                      <a:noFill/>
                    </a:lnL>
                    <a:lnR>
                      <a:noFill/>
                    </a:lnR>
                    <a:lnT>
                      <a:noFill/>
                    </a:lnT>
                    <a:lnB>
                      <a:noFill/>
                    </a:lnB>
                    <a:solidFill>
                      <a:srgbClr val="EEEEFF"/>
                    </a:solidFill>
                  </a:tcPr>
                </a:tc>
                <a:tc>
                  <a:txBody>
                    <a:bodyPr/>
                    <a:lstStyle/>
                    <a:p>
                      <a:pPr algn="l"/>
                      <a:r>
                        <a:rPr lang="en-US" sz="1800" u="sng" strike="noStrike">
                          <a:solidFill>
                            <a:srgbClr val="355F7C"/>
                          </a:solidFill>
                          <a:effectLst/>
                          <a:hlinkClick r:id="rId44"/>
                        </a:rPr>
                        <a:t>frozenset()</a:t>
                      </a:r>
                      <a:endParaRPr lang="en-US" sz="1800" u="sng">
                        <a:effectLst/>
                      </a:endParaRPr>
                    </a:p>
                  </a:txBody>
                  <a:tcPr marL="35139" marR="35139" marT="14056" marB="14056" anchor="ctr">
                    <a:lnL>
                      <a:noFill/>
                    </a:lnL>
                    <a:lnR>
                      <a:noFill/>
                    </a:lnR>
                    <a:lnT>
                      <a:noFill/>
                    </a:lnT>
                    <a:lnB>
                      <a:noFill/>
                    </a:lnB>
                    <a:solidFill>
                      <a:srgbClr val="EEEEFF"/>
                    </a:solidFill>
                  </a:tcPr>
                </a:tc>
                <a:tc>
                  <a:txBody>
                    <a:bodyPr/>
                    <a:lstStyle/>
                    <a:p>
                      <a:pPr algn="l"/>
                      <a:r>
                        <a:rPr lang="en-US" sz="1800" u="sng" strike="noStrike">
                          <a:solidFill>
                            <a:srgbClr val="355F7C"/>
                          </a:solidFill>
                          <a:effectLst/>
                          <a:hlinkClick r:id="rId45" tooltip="long"/>
                        </a:rPr>
                        <a:t>long()</a:t>
                      </a:r>
                      <a:endParaRPr lang="en-US" sz="1800" u="sng">
                        <a:effectLst/>
                      </a:endParaRPr>
                    </a:p>
                  </a:txBody>
                  <a:tcPr marL="35139" marR="35139" marT="14056" marB="14056" anchor="ctr">
                    <a:lnL>
                      <a:noFill/>
                    </a:lnL>
                    <a:lnR>
                      <a:noFill/>
                    </a:lnR>
                    <a:lnT>
                      <a:noFill/>
                    </a:lnT>
                    <a:lnB>
                      <a:noFill/>
                    </a:lnB>
                    <a:solidFill>
                      <a:srgbClr val="EEEEFF"/>
                    </a:solidFill>
                  </a:tcPr>
                </a:tc>
                <a:tc>
                  <a:txBody>
                    <a:bodyPr/>
                    <a:lstStyle/>
                    <a:p>
                      <a:pPr algn="l"/>
                      <a:r>
                        <a:rPr lang="en-US" sz="1800" u="sng" strike="noStrike">
                          <a:solidFill>
                            <a:srgbClr val="355F7C"/>
                          </a:solidFill>
                          <a:effectLst/>
                          <a:hlinkClick r:id="rId46" tooltip="reload"/>
                        </a:rPr>
                        <a:t>reload()</a:t>
                      </a:r>
                      <a:endParaRPr lang="en-US" sz="1800" u="sng">
                        <a:effectLst/>
                      </a:endParaRPr>
                    </a:p>
                  </a:txBody>
                  <a:tcPr marL="35139" marR="35139" marT="14056" marB="14056" anchor="ctr">
                    <a:lnL>
                      <a:noFill/>
                    </a:lnL>
                    <a:lnR>
                      <a:noFill/>
                    </a:lnR>
                    <a:lnT>
                      <a:noFill/>
                    </a:lnT>
                    <a:lnB>
                      <a:noFill/>
                    </a:lnB>
                    <a:solidFill>
                      <a:srgbClr val="EEEEFF"/>
                    </a:solidFill>
                  </a:tcPr>
                </a:tc>
                <a:tc>
                  <a:txBody>
                    <a:bodyPr/>
                    <a:lstStyle/>
                    <a:p>
                      <a:pPr algn="l"/>
                      <a:r>
                        <a:rPr lang="en-US" sz="1800" u="sng" strike="noStrike">
                          <a:solidFill>
                            <a:srgbClr val="355F7C"/>
                          </a:solidFill>
                          <a:effectLst/>
                          <a:hlinkClick r:id="rId47" tooltip="vars"/>
                        </a:rPr>
                        <a:t>vars()</a:t>
                      </a:r>
                      <a:endParaRPr lang="en-US" sz="1800" u="sng">
                        <a:effectLst/>
                      </a:endParaRPr>
                    </a:p>
                  </a:txBody>
                  <a:tcPr marL="35139" marR="35139" marT="14056" marB="14056" anchor="ctr">
                    <a:lnL>
                      <a:noFill/>
                    </a:lnL>
                    <a:lnR>
                      <a:noFill/>
                    </a:lnR>
                    <a:lnT>
                      <a:noFill/>
                    </a:lnT>
                    <a:lnB>
                      <a:noFill/>
                    </a:lnB>
                    <a:solidFill>
                      <a:srgbClr val="EEEEFF"/>
                    </a:solidFill>
                  </a:tcPr>
                </a:tc>
              </a:tr>
              <a:tr h="639868">
                <a:tc>
                  <a:txBody>
                    <a:bodyPr/>
                    <a:lstStyle/>
                    <a:p>
                      <a:pPr algn="l"/>
                      <a:r>
                        <a:rPr lang="en-US" sz="1800" u="sng" strike="noStrike" dirty="0" err="1">
                          <a:solidFill>
                            <a:srgbClr val="355F7C"/>
                          </a:solidFill>
                          <a:effectLst/>
                          <a:hlinkClick r:id="rId48" tooltip="classmethod"/>
                        </a:rPr>
                        <a:t>classmethod</a:t>
                      </a:r>
                      <a:r>
                        <a:rPr lang="en-US" sz="1800" u="sng" strike="noStrike" dirty="0">
                          <a:solidFill>
                            <a:srgbClr val="355F7C"/>
                          </a:solidFill>
                          <a:effectLst/>
                          <a:hlinkClick r:id="rId48" tooltip="classmethod"/>
                        </a:rPr>
                        <a:t>()</a:t>
                      </a:r>
                      <a:endParaRPr lang="en-US" sz="1800" u="sng" dirty="0">
                        <a:effectLst/>
                      </a:endParaRPr>
                    </a:p>
                  </a:txBody>
                  <a:tcPr marL="35139" marR="35139" marT="14056" marB="14056" anchor="ctr">
                    <a:lnL>
                      <a:noFill/>
                    </a:lnL>
                    <a:lnR>
                      <a:noFill/>
                    </a:lnR>
                    <a:lnT>
                      <a:noFill/>
                    </a:lnT>
                    <a:lnB>
                      <a:noFill/>
                    </a:lnB>
                    <a:solidFill>
                      <a:srgbClr val="EEEEFF"/>
                    </a:solidFill>
                  </a:tcPr>
                </a:tc>
                <a:tc>
                  <a:txBody>
                    <a:bodyPr/>
                    <a:lstStyle/>
                    <a:p>
                      <a:pPr algn="l"/>
                      <a:r>
                        <a:rPr lang="en-US" sz="1800" u="sng" strike="noStrike">
                          <a:solidFill>
                            <a:srgbClr val="355F7C"/>
                          </a:solidFill>
                          <a:effectLst/>
                          <a:hlinkClick r:id="rId49" tooltip="getattr"/>
                        </a:rPr>
                        <a:t>getattr()</a:t>
                      </a:r>
                      <a:endParaRPr lang="en-US" sz="1800" u="sng">
                        <a:effectLst/>
                      </a:endParaRPr>
                    </a:p>
                  </a:txBody>
                  <a:tcPr marL="35139" marR="35139" marT="14056" marB="14056" anchor="ctr">
                    <a:lnL>
                      <a:noFill/>
                    </a:lnL>
                    <a:lnR>
                      <a:noFill/>
                    </a:lnR>
                    <a:lnT>
                      <a:noFill/>
                    </a:lnT>
                    <a:lnB>
                      <a:noFill/>
                    </a:lnB>
                    <a:solidFill>
                      <a:srgbClr val="EEEEFF"/>
                    </a:solidFill>
                  </a:tcPr>
                </a:tc>
                <a:tc>
                  <a:txBody>
                    <a:bodyPr/>
                    <a:lstStyle/>
                    <a:p>
                      <a:pPr algn="l"/>
                      <a:r>
                        <a:rPr lang="en-US" sz="1800" u="sng" strike="noStrike">
                          <a:solidFill>
                            <a:srgbClr val="355F7C"/>
                          </a:solidFill>
                          <a:effectLst/>
                          <a:hlinkClick r:id="rId50" tooltip="map"/>
                        </a:rPr>
                        <a:t>map()</a:t>
                      </a:r>
                      <a:endParaRPr lang="en-US" sz="1800" u="sng">
                        <a:effectLst/>
                      </a:endParaRPr>
                    </a:p>
                  </a:txBody>
                  <a:tcPr marL="35139" marR="35139" marT="14056" marB="14056" anchor="ctr">
                    <a:lnL>
                      <a:noFill/>
                    </a:lnL>
                    <a:lnR>
                      <a:noFill/>
                    </a:lnR>
                    <a:lnT>
                      <a:noFill/>
                    </a:lnT>
                    <a:lnB>
                      <a:noFill/>
                    </a:lnB>
                    <a:solidFill>
                      <a:srgbClr val="EEEEFF"/>
                    </a:solidFill>
                  </a:tcPr>
                </a:tc>
                <a:tc>
                  <a:txBody>
                    <a:bodyPr/>
                    <a:lstStyle/>
                    <a:p>
                      <a:pPr algn="l"/>
                      <a:r>
                        <a:rPr lang="en-US" sz="1800" u="sng" strike="noStrike">
                          <a:solidFill>
                            <a:srgbClr val="355F7C"/>
                          </a:solidFill>
                          <a:effectLst/>
                          <a:hlinkClick r:id="rId51"/>
                        </a:rPr>
                        <a:t>repr()</a:t>
                      </a:r>
                      <a:endParaRPr lang="en-US" sz="1800" u="sng">
                        <a:effectLst/>
                      </a:endParaRPr>
                    </a:p>
                  </a:txBody>
                  <a:tcPr marL="35139" marR="35139" marT="14056" marB="14056" anchor="ctr">
                    <a:lnL>
                      <a:noFill/>
                    </a:lnL>
                    <a:lnR>
                      <a:noFill/>
                    </a:lnR>
                    <a:lnT>
                      <a:noFill/>
                    </a:lnT>
                    <a:lnB>
                      <a:noFill/>
                    </a:lnB>
                    <a:solidFill>
                      <a:srgbClr val="EEEEFF"/>
                    </a:solidFill>
                  </a:tcPr>
                </a:tc>
                <a:tc>
                  <a:txBody>
                    <a:bodyPr/>
                    <a:lstStyle/>
                    <a:p>
                      <a:pPr algn="l"/>
                      <a:r>
                        <a:rPr lang="en-US" sz="1800" u="sng" strike="noStrike" dirty="0">
                          <a:solidFill>
                            <a:srgbClr val="355F7C"/>
                          </a:solidFill>
                          <a:effectLst/>
                          <a:hlinkClick r:id="rId52" tooltip="xrange"/>
                        </a:rPr>
                        <a:t>xrange()</a:t>
                      </a:r>
                      <a:endParaRPr lang="en-US" sz="1800" u="sng" dirty="0">
                        <a:effectLst/>
                      </a:endParaRPr>
                    </a:p>
                  </a:txBody>
                  <a:tcPr marL="35139" marR="35139" marT="14056" marB="14056" anchor="ctr">
                    <a:lnL>
                      <a:noFill/>
                    </a:lnL>
                    <a:lnR>
                      <a:noFill/>
                    </a:lnR>
                    <a:lnT>
                      <a:noFill/>
                    </a:lnT>
                    <a:lnB>
                      <a:noFill/>
                    </a:lnB>
                    <a:solidFill>
                      <a:srgbClr val="EEEEFF"/>
                    </a:solidFill>
                  </a:tcPr>
                </a:tc>
              </a:tr>
              <a:tr h="340708">
                <a:tc>
                  <a:txBody>
                    <a:bodyPr/>
                    <a:lstStyle/>
                    <a:p>
                      <a:pPr algn="l"/>
                      <a:r>
                        <a:rPr lang="en-US" sz="1800" u="sng" strike="noStrike" dirty="0" err="1">
                          <a:solidFill>
                            <a:srgbClr val="355F7C"/>
                          </a:solidFill>
                          <a:effectLst/>
                          <a:hlinkClick r:id="rId53" tooltip="cmp"/>
                        </a:rPr>
                        <a:t>cmp</a:t>
                      </a:r>
                      <a:r>
                        <a:rPr lang="en-US" sz="1800" u="sng" strike="noStrike" dirty="0">
                          <a:solidFill>
                            <a:srgbClr val="355F7C"/>
                          </a:solidFill>
                          <a:effectLst/>
                          <a:hlinkClick r:id="rId53" tooltip="cmp"/>
                        </a:rPr>
                        <a:t>()</a:t>
                      </a:r>
                      <a:endParaRPr lang="en-US" sz="1800" u="sng" dirty="0">
                        <a:effectLst/>
                      </a:endParaRPr>
                    </a:p>
                  </a:txBody>
                  <a:tcPr marL="35139" marR="35139" marT="14056" marB="14056" anchor="ctr">
                    <a:lnL>
                      <a:noFill/>
                    </a:lnL>
                    <a:lnR>
                      <a:noFill/>
                    </a:lnR>
                    <a:lnT>
                      <a:noFill/>
                    </a:lnT>
                    <a:lnB>
                      <a:noFill/>
                    </a:lnB>
                    <a:solidFill>
                      <a:srgbClr val="EEEEFF"/>
                    </a:solidFill>
                  </a:tcPr>
                </a:tc>
                <a:tc>
                  <a:txBody>
                    <a:bodyPr/>
                    <a:lstStyle/>
                    <a:p>
                      <a:pPr algn="l"/>
                      <a:r>
                        <a:rPr lang="en-US" sz="1800" u="sng" strike="noStrike">
                          <a:solidFill>
                            <a:srgbClr val="355F7C"/>
                          </a:solidFill>
                          <a:effectLst/>
                          <a:hlinkClick r:id="rId54" tooltip="globals"/>
                        </a:rPr>
                        <a:t>globals()</a:t>
                      </a:r>
                      <a:endParaRPr lang="en-US" sz="1800" u="sng">
                        <a:effectLst/>
                      </a:endParaRPr>
                    </a:p>
                  </a:txBody>
                  <a:tcPr marL="35139" marR="35139" marT="14056" marB="14056" anchor="ctr">
                    <a:lnL>
                      <a:noFill/>
                    </a:lnL>
                    <a:lnR>
                      <a:noFill/>
                    </a:lnR>
                    <a:lnT>
                      <a:noFill/>
                    </a:lnT>
                    <a:lnB>
                      <a:noFill/>
                    </a:lnB>
                    <a:solidFill>
                      <a:srgbClr val="EEEEFF"/>
                    </a:solidFill>
                  </a:tcPr>
                </a:tc>
                <a:tc>
                  <a:txBody>
                    <a:bodyPr/>
                    <a:lstStyle/>
                    <a:p>
                      <a:pPr algn="l"/>
                      <a:r>
                        <a:rPr lang="en-US" sz="1800" u="sng" strike="noStrike">
                          <a:solidFill>
                            <a:srgbClr val="355F7C"/>
                          </a:solidFill>
                          <a:effectLst/>
                          <a:hlinkClick r:id="rId55" tooltip="max"/>
                        </a:rPr>
                        <a:t>max()</a:t>
                      </a:r>
                      <a:endParaRPr lang="en-US" sz="1800" u="sng">
                        <a:effectLst/>
                      </a:endParaRPr>
                    </a:p>
                  </a:txBody>
                  <a:tcPr marL="35139" marR="35139" marT="14056" marB="14056" anchor="ctr">
                    <a:lnL>
                      <a:noFill/>
                    </a:lnL>
                    <a:lnR>
                      <a:noFill/>
                    </a:lnR>
                    <a:lnT>
                      <a:noFill/>
                    </a:lnT>
                    <a:lnB>
                      <a:noFill/>
                    </a:lnB>
                    <a:solidFill>
                      <a:srgbClr val="EEEEFF"/>
                    </a:solidFill>
                  </a:tcPr>
                </a:tc>
                <a:tc>
                  <a:txBody>
                    <a:bodyPr/>
                    <a:lstStyle/>
                    <a:p>
                      <a:pPr algn="l"/>
                      <a:r>
                        <a:rPr lang="en-US" sz="1800" u="sng" strike="noStrike">
                          <a:solidFill>
                            <a:srgbClr val="355F7C"/>
                          </a:solidFill>
                          <a:effectLst/>
                          <a:hlinkClick r:id="rId56" tooltip="reversed"/>
                        </a:rPr>
                        <a:t>reversed()</a:t>
                      </a:r>
                      <a:endParaRPr lang="en-US" sz="1800" u="sng">
                        <a:effectLst/>
                      </a:endParaRPr>
                    </a:p>
                  </a:txBody>
                  <a:tcPr marL="35139" marR="35139" marT="14056" marB="14056" anchor="ctr">
                    <a:lnL>
                      <a:noFill/>
                    </a:lnL>
                    <a:lnR>
                      <a:noFill/>
                    </a:lnR>
                    <a:lnT>
                      <a:noFill/>
                    </a:lnT>
                    <a:lnB>
                      <a:noFill/>
                    </a:lnB>
                    <a:solidFill>
                      <a:srgbClr val="EEEEFF"/>
                    </a:solidFill>
                  </a:tcPr>
                </a:tc>
                <a:tc>
                  <a:txBody>
                    <a:bodyPr/>
                    <a:lstStyle/>
                    <a:p>
                      <a:pPr algn="l"/>
                      <a:r>
                        <a:rPr lang="en-US" sz="1800" u="sng" strike="noStrike">
                          <a:solidFill>
                            <a:srgbClr val="355F7C"/>
                          </a:solidFill>
                          <a:effectLst/>
                          <a:hlinkClick r:id="rId57" tooltip="zip"/>
                        </a:rPr>
                        <a:t>zip()</a:t>
                      </a:r>
                      <a:endParaRPr lang="en-US" sz="1800" u="sng">
                        <a:effectLst/>
                      </a:endParaRPr>
                    </a:p>
                  </a:txBody>
                  <a:tcPr marL="35139" marR="35139" marT="14056" marB="14056" anchor="ctr">
                    <a:lnL>
                      <a:noFill/>
                    </a:lnL>
                    <a:lnR>
                      <a:noFill/>
                    </a:lnR>
                    <a:lnT>
                      <a:noFill/>
                    </a:lnT>
                    <a:lnB>
                      <a:noFill/>
                    </a:lnB>
                    <a:solidFill>
                      <a:srgbClr val="EEEEFF"/>
                    </a:solidFill>
                  </a:tcPr>
                </a:tc>
              </a:tr>
              <a:tr h="639868">
                <a:tc>
                  <a:txBody>
                    <a:bodyPr/>
                    <a:lstStyle/>
                    <a:p>
                      <a:pPr algn="l"/>
                      <a:r>
                        <a:rPr lang="en-US" sz="1800" u="sng" strike="noStrike" dirty="0">
                          <a:solidFill>
                            <a:srgbClr val="355F7C"/>
                          </a:solidFill>
                          <a:effectLst/>
                          <a:hlinkClick r:id="rId58" tooltip="compile"/>
                        </a:rPr>
                        <a:t>compile()</a:t>
                      </a:r>
                      <a:endParaRPr lang="en-US" sz="1800" u="sng" dirty="0">
                        <a:effectLst/>
                      </a:endParaRPr>
                    </a:p>
                  </a:txBody>
                  <a:tcPr marL="35139" marR="35139" marT="14056" marB="14056" anchor="ctr">
                    <a:lnL>
                      <a:noFill/>
                    </a:lnL>
                    <a:lnR>
                      <a:noFill/>
                    </a:lnR>
                    <a:lnT>
                      <a:noFill/>
                    </a:lnT>
                    <a:lnB>
                      <a:noFill/>
                    </a:lnB>
                    <a:solidFill>
                      <a:srgbClr val="EEEEFF"/>
                    </a:solidFill>
                  </a:tcPr>
                </a:tc>
                <a:tc>
                  <a:txBody>
                    <a:bodyPr/>
                    <a:lstStyle/>
                    <a:p>
                      <a:pPr algn="l"/>
                      <a:r>
                        <a:rPr lang="en-US" sz="1800" u="sng" strike="noStrike">
                          <a:solidFill>
                            <a:srgbClr val="355F7C"/>
                          </a:solidFill>
                          <a:effectLst/>
                          <a:hlinkClick r:id="rId59" tooltip="hasattr"/>
                        </a:rPr>
                        <a:t>hasattr()</a:t>
                      </a:r>
                      <a:endParaRPr lang="en-US" sz="1800" u="sng">
                        <a:effectLst/>
                      </a:endParaRPr>
                    </a:p>
                  </a:txBody>
                  <a:tcPr marL="35139" marR="35139" marT="14056" marB="14056" anchor="ctr">
                    <a:lnL>
                      <a:noFill/>
                    </a:lnL>
                    <a:lnR>
                      <a:noFill/>
                    </a:lnR>
                    <a:lnT>
                      <a:noFill/>
                    </a:lnT>
                    <a:lnB>
                      <a:noFill/>
                    </a:lnB>
                    <a:solidFill>
                      <a:srgbClr val="EEEEFF"/>
                    </a:solidFill>
                  </a:tcPr>
                </a:tc>
                <a:tc>
                  <a:txBody>
                    <a:bodyPr/>
                    <a:lstStyle/>
                    <a:p>
                      <a:pPr algn="l"/>
                      <a:r>
                        <a:rPr lang="en-US" sz="1800" u="sng" strike="noStrike">
                          <a:solidFill>
                            <a:srgbClr val="355F7C"/>
                          </a:solidFill>
                          <a:effectLst/>
                          <a:hlinkClick r:id="rId60"/>
                        </a:rPr>
                        <a:t>memoryview()</a:t>
                      </a:r>
                      <a:endParaRPr lang="en-US" sz="1800" u="sng">
                        <a:effectLst/>
                      </a:endParaRPr>
                    </a:p>
                  </a:txBody>
                  <a:tcPr marL="35139" marR="35139" marT="14056" marB="14056" anchor="ctr">
                    <a:lnL>
                      <a:noFill/>
                    </a:lnL>
                    <a:lnR>
                      <a:noFill/>
                    </a:lnR>
                    <a:lnT>
                      <a:noFill/>
                    </a:lnT>
                    <a:lnB>
                      <a:noFill/>
                    </a:lnB>
                    <a:solidFill>
                      <a:srgbClr val="EEEEFF"/>
                    </a:solidFill>
                  </a:tcPr>
                </a:tc>
                <a:tc>
                  <a:txBody>
                    <a:bodyPr/>
                    <a:lstStyle/>
                    <a:p>
                      <a:pPr algn="l"/>
                      <a:r>
                        <a:rPr lang="en-US" sz="1800" u="sng" strike="noStrike">
                          <a:solidFill>
                            <a:srgbClr val="355F7C"/>
                          </a:solidFill>
                          <a:effectLst/>
                          <a:hlinkClick r:id="rId61" tooltip="round"/>
                        </a:rPr>
                        <a:t>round()</a:t>
                      </a:r>
                      <a:endParaRPr lang="en-US" sz="1800" u="sng">
                        <a:effectLst/>
                      </a:endParaRPr>
                    </a:p>
                  </a:txBody>
                  <a:tcPr marL="35139" marR="35139" marT="14056" marB="14056" anchor="ctr">
                    <a:lnL>
                      <a:noFill/>
                    </a:lnL>
                    <a:lnR>
                      <a:noFill/>
                    </a:lnR>
                    <a:lnT>
                      <a:noFill/>
                    </a:lnT>
                    <a:lnB>
                      <a:noFill/>
                    </a:lnB>
                    <a:solidFill>
                      <a:srgbClr val="EEEEFF"/>
                    </a:solidFill>
                  </a:tcPr>
                </a:tc>
                <a:tc>
                  <a:txBody>
                    <a:bodyPr/>
                    <a:lstStyle/>
                    <a:p>
                      <a:pPr algn="l"/>
                      <a:r>
                        <a:rPr lang="en-US" sz="1800" u="sng" strike="noStrike" dirty="0" smtClean="0">
                          <a:solidFill>
                            <a:srgbClr val="355F7C"/>
                          </a:solidFill>
                          <a:effectLst/>
                          <a:hlinkClick r:id="rId62" tooltip="__import__"/>
                        </a:rPr>
                        <a:t>import</a:t>
                      </a:r>
                      <a:r>
                        <a:rPr lang="en-US" sz="1800" u="sng" strike="noStrike" dirty="0">
                          <a:solidFill>
                            <a:srgbClr val="355F7C"/>
                          </a:solidFill>
                          <a:effectLst/>
                          <a:hlinkClick r:id="rId62" tooltip="__import__"/>
                        </a:rPr>
                        <a:t>__()</a:t>
                      </a:r>
                      <a:endParaRPr lang="en-US" sz="1800" u="sng" dirty="0">
                        <a:effectLst/>
                      </a:endParaRPr>
                    </a:p>
                  </a:txBody>
                  <a:tcPr marL="35139" marR="35139" marT="14056" marB="14056" anchor="ctr">
                    <a:lnL>
                      <a:noFill/>
                    </a:lnL>
                    <a:lnR>
                      <a:noFill/>
                    </a:lnR>
                    <a:lnT>
                      <a:noFill/>
                    </a:lnT>
                    <a:lnB>
                      <a:noFill/>
                    </a:lnB>
                    <a:solidFill>
                      <a:srgbClr val="EEEEFF"/>
                    </a:solidFill>
                  </a:tcPr>
                </a:tc>
              </a:tr>
              <a:tr h="340708">
                <a:tc>
                  <a:txBody>
                    <a:bodyPr/>
                    <a:lstStyle/>
                    <a:p>
                      <a:pPr algn="l"/>
                      <a:r>
                        <a:rPr lang="en-US" sz="1800" u="sng" strike="noStrike" dirty="0">
                          <a:solidFill>
                            <a:srgbClr val="355F7C"/>
                          </a:solidFill>
                          <a:effectLst/>
                          <a:hlinkClick r:id="rId63" tooltip="complex"/>
                        </a:rPr>
                        <a:t>complex()</a:t>
                      </a:r>
                      <a:endParaRPr lang="en-US" sz="1800" u="sng" dirty="0">
                        <a:effectLst/>
                      </a:endParaRPr>
                    </a:p>
                  </a:txBody>
                  <a:tcPr marL="35139" marR="35139" marT="14056" marB="14056" anchor="ctr">
                    <a:lnL>
                      <a:noFill/>
                    </a:lnL>
                    <a:lnR>
                      <a:noFill/>
                    </a:lnR>
                    <a:lnT>
                      <a:noFill/>
                    </a:lnT>
                    <a:lnB>
                      <a:noFill/>
                    </a:lnB>
                    <a:solidFill>
                      <a:srgbClr val="EEEEFF"/>
                    </a:solidFill>
                  </a:tcPr>
                </a:tc>
                <a:tc>
                  <a:txBody>
                    <a:bodyPr/>
                    <a:lstStyle/>
                    <a:p>
                      <a:pPr algn="l"/>
                      <a:r>
                        <a:rPr lang="en-US" sz="1800" u="sng" strike="noStrike">
                          <a:solidFill>
                            <a:srgbClr val="355F7C"/>
                          </a:solidFill>
                          <a:effectLst/>
                          <a:hlinkClick r:id="rId64" tooltip="hash"/>
                        </a:rPr>
                        <a:t>hash()</a:t>
                      </a:r>
                      <a:endParaRPr lang="en-US" sz="1800" u="sng">
                        <a:effectLst/>
                      </a:endParaRPr>
                    </a:p>
                  </a:txBody>
                  <a:tcPr marL="35139" marR="35139" marT="14056" marB="14056" anchor="ctr">
                    <a:lnL>
                      <a:noFill/>
                    </a:lnL>
                    <a:lnR>
                      <a:noFill/>
                    </a:lnR>
                    <a:lnT>
                      <a:noFill/>
                    </a:lnT>
                    <a:lnB>
                      <a:noFill/>
                    </a:lnB>
                    <a:solidFill>
                      <a:srgbClr val="EEEEFF"/>
                    </a:solidFill>
                  </a:tcPr>
                </a:tc>
                <a:tc>
                  <a:txBody>
                    <a:bodyPr/>
                    <a:lstStyle/>
                    <a:p>
                      <a:pPr algn="l"/>
                      <a:r>
                        <a:rPr lang="en-US" sz="1800" u="sng" strike="noStrike">
                          <a:solidFill>
                            <a:srgbClr val="355F7C"/>
                          </a:solidFill>
                          <a:effectLst/>
                          <a:hlinkClick r:id="rId65" tooltip="min"/>
                        </a:rPr>
                        <a:t>min()</a:t>
                      </a:r>
                      <a:endParaRPr lang="en-US" sz="1800" u="sng">
                        <a:effectLst/>
                      </a:endParaRPr>
                    </a:p>
                  </a:txBody>
                  <a:tcPr marL="35139" marR="35139" marT="14056" marB="14056" anchor="ctr">
                    <a:lnL>
                      <a:noFill/>
                    </a:lnL>
                    <a:lnR>
                      <a:noFill/>
                    </a:lnR>
                    <a:lnT>
                      <a:noFill/>
                    </a:lnT>
                    <a:lnB>
                      <a:noFill/>
                    </a:lnB>
                    <a:solidFill>
                      <a:srgbClr val="EEEEFF"/>
                    </a:solidFill>
                  </a:tcPr>
                </a:tc>
                <a:tc>
                  <a:txBody>
                    <a:bodyPr/>
                    <a:lstStyle/>
                    <a:p>
                      <a:pPr algn="l"/>
                      <a:r>
                        <a:rPr lang="en-US" sz="1800" u="sng" strike="noStrike">
                          <a:solidFill>
                            <a:srgbClr val="355F7C"/>
                          </a:solidFill>
                          <a:effectLst/>
                          <a:hlinkClick r:id="rId66"/>
                        </a:rPr>
                        <a:t>set()</a:t>
                      </a:r>
                      <a:endParaRPr lang="en-US" sz="1800" u="sng">
                        <a:effectLst/>
                      </a:endParaRPr>
                    </a:p>
                  </a:txBody>
                  <a:tcPr marL="35139" marR="35139" marT="14056" marB="14056" anchor="ctr">
                    <a:lnL>
                      <a:noFill/>
                    </a:lnL>
                    <a:lnR>
                      <a:noFill/>
                    </a:lnR>
                    <a:lnT>
                      <a:noFill/>
                    </a:lnT>
                    <a:lnB>
                      <a:noFill/>
                    </a:lnB>
                    <a:solidFill>
                      <a:srgbClr val="EEEEFF"/>
                    </a:solidFill>
                  </a:tcPr>
                </a:tc>
                <a:tc>
                  <a:txBody>
                    <a:bodyPr/>
                    <a:lstStyle/>
                    <a:p>
                      <a:pPr algn="l"/>
                      <a:r>
                        <a:rPr lang="en-US" sz="1800" u="sng" strike="noStrike">
                          <a:solidFill>
                            <a:srgbClr val="355F7C"/>
                          </a:solidFill>
                          <a:effectLst/>
                          <a:hlinkClick r:id="rId67" tooltip="apply"/>
                        </a:rPr>
                        <a:t>apply()</a:t>
                      </a:r>
                      <a:endParaRPr lang="en-US" sz="1800" u="sng">
                        <a:effectLst/>
                      </a:endParaRPr>
                    </a:p>
                  </a:txBody>
                  <a:tcPr marL="35139" marR="35139" marT="14056" marB="14056" anchor="ctr">
                    <a:lnL>
                      <a:noFill/>
                    </a:lnL>
                    <a:lnR>
                      <a:noFill/>
                    </a:lnR>
                    <a:lnT>
                      <a:noFill/>
                    </a:lnT>
                    <a:lnB>
                      <a:noFill/>
                    </a:lnB>
                    <a:solidFill>
                      <a:srgbClr val="EEEEFF"/>
                    </a:solidFill>
                  </a:tcPr>
                </a:tc>
              </a:tr>
              <a:tr h="340708">
                <a:tc>
                  <a:txBody>
                    <a:bodyPr/>
                    <a:lstStyle/>
                    <a:p>
                      <a:pPr algn="l"/>
                      <a:r>
                        <a:rPr lang="en-US" sz="1800" u="sng" strike="noStrike" dirty="0" err="1">
                          <a:solidFill>
                            <a:srgbClr val="355F7C"/>
                          </a:solidFill>
                          <a:effectLst/>
                          <a:hlinkClick r:id="rId68" tooltip="delattr"/>
                        </a:rPr>
                        <a:t>delattr</a:t>
                      </a:r>
                      <a:r>
                        <a:rPr lang="en-US" sz="1800" u="sng" strike="noStrike" dirty="0">
                          <a:solidFill>
                            <a:srgbClr val="355F7C"/>
                          </a:solidFill>
                          <a:effectLst/>
                          <a:hlinkClick r:id="rId68" tooltip="delattr"/>
                        </a:rPr>
                        <a:t>()</a:t>
                      </a:r>
                      <a:endParaRPr lang="en-US" sz="1800" u="sng" dirty="0">
                        <a:effectLst/>
                      </a:endParaRPr>
                    </a:p>
                  </a:txBody>
                  <a:tcPr marL="35139" marR="35139" marT="14056" marB="14056" anchor="ctr">
                    <a:lnL>
                      <a:noFill/>
                    </a:lnL>
                    <a:lnR>
                      <a:noFill/>
                    </a:lnR>
                    <a:lnT>
                      <a:noFill/>
                    </a:lnT>
                    <a:lnB>
                      <a:noFill/>
                    </a:lnB>
                    <a:solidFill>
                      <a:srgbClr val="EEEEFF"/>
                    </a:solidFill>
                  </a:tcPr>
                </a:tc>
                <a:tc>
                  <a:txBody>
                    <a:bodyPr/>
                    <a:lstStyle/>
                    <a:p>
                      <a:pPr algn="l"/>
                      <a:r>
                        <a:rPr lang="en-US" sz="1800" u="sng" strike="noStrike">
                          <a:solidFill>
                            <a:srgbClr val="355F7C"/>
                          </a:solidFill>
                          <a:effectLst/>
                          <a:hlinkClick r:id="rId69" tooltip="help"/>
                        </a:rPr>
                        <a:t>help()</a:t>
                      </a:r>
                      <a:endParaRPr lang="en-US" sz="1800" u="sng">
                        <a:effectLst/>
                      </a:endParaRPr>
                    </a:p>
                  </a:txBody>
                  <a:tcPr marL="35139" marR="35139" marT="14056" marB="14056" anchor="ctr">
                    <a:lnL>
                      <a:noFill/>
                    </a:lnL>
                    <a:lnR>
                      <a:noFill/>
                    </a:lnR>
                    <a:lnT>
                      <a:noFill/>
                    </a:lnT>
                    <a:lnB>
                      <a:noFill/>
                    </a:lnB>
                    <a:solidFill>
                      <a:srgbClr val="EEEEFF"/>
                    </a:solidFill>
                  </a:tcPr>
                </a:tc>
                <a:tc>
                  <a:txBody>
                    <a:bodyPr/>
                    <a:lstStyle/>
                    <a:p>
                      <a:pPr algn="l"/>
                      <a:r>
                        <a:rPr lang="en-US" sz="1800" u="sng" strike="noStrike">
                          <a:solidFill>
                            <a:srgbClr val="355F7C"/>
                          </a:solidFill>
                          <a:effectLst/>
                          <a:hlinkClick r:id="rId70" tooltip="next"/>
                        </a:rPr>
                        <a:t>next()</a:t>
                      </a:r>
                      <a:endParaRPr lang="en-US" sz="1800" u="sng">
                        <a:effectLst/>
                      </a:endParaRPr>
                    </a:p>
                  </a:txBody>
                  <a:tcPr marL="35139" marR="35139" marT="14056" marB="14056" anchor="ctr">
                    <a:lnL>
                      <a:noFill/>
                    </a:lnL>
                    <a:lnR>
                      <a:noFill/>
                    </a:lnR>
                    <a:lnT>
                      <a:noFill/>
                    </a:lnT>
                    <a:lnB>
                      <a:noFill/>
                    </a:lnB>
                    <a:solidFill>
                      <a:srgbClr val="EEEEFF"/>
                    </a:solidFill>
                  </a:tcPr>
                </a:tc>
                <a:tc>
                  <a:txBody>
                    <a:bodyPr/>
                    <a:lstStyle/>
                    <a:p>
                      <a:pPr algn="l"/>
                      <a:r>
                        <a:rPr lang="en-US" sz="1800" u="sng" strike="noStrike">
                          <a:solidFill>
                            <a:srgbClr val="355F7C"/>
                          </a:solidFill>
                          <a:effectLst/>
                          <a:hlinkClick r:id="rId71" tooltip="setattr"/>
                        </a:rPr>
                        <a:t>setattr()</a:t>
                      </a:r>
                      <a:endParaRPr lang="en-US" sz="1800" u="sng">
                        <a:effectLst/>
                      </a:endParaRPr>
                    </a:p>
                  </a:txBody>
                  <a:tcPr marL="35139" marR="35139" marT="14056" marB="14056" anchor="ctr">
                    <a:lnL>
                      <a:noFill/>
                    </a:lnL>
                    <a:lnR>
                      <a:noFill/>
                    </a:lnR>
                    <a:lnT>
                      <a:noFill/>
                    </a:lnT>
                    <a:lnB>
                      <a:noFill/>
                    </a:lnB>
                    <a:solidFill>
                      <a:srgbClr val="EEEEFF"/>
                    </a:solidFill>
                  </a:tcPr>
                </a:tc>
                <a:tc>
                  <a:txBody>
                    <a:bodyPr/>
                    <a:lstStyle/>
                    <a:p>
                      <a:pPr algn="l"/>
                      <a:r>
                        <a:rPr lang="en-US" sz="1800" u="sng" strike="noStrike">
                          <a:solidFill>
                            <a:srgbClr val="355F7C"/>
                          </a:solidFill>
                          <a:effectLst/>
                          <a:hlinkClick r:id="rId72" tooltip="buffer"/>
                        </a:rPr>
                        <a:t>buffer()</a:t>
                      </a:r>
                      <a:endParaRPr lang="en-US" sz="1800" u="sng">
                        <a:effectLst/>
                      </a:endParaRPr>
                    </a:p>
                  </a:txBody>
                  <a:tcPr marL="35139" marR="35139" marT="14056" marB="14056" anchor="ctr">
                    <a:lnL>
                      <a:noFill/>
                    </a:lnL>
                    <a:lnR>
                      <a:noFill/>
                    </a:lnR>
                    <a:lnT>
                      <a:noFill/>
                    </a:lnT>
                    <a:lnB>
                      <a:noFill/>
                    </a:lnB>
                    <a:solidFill>
                      <a:srgbClr val="EEEEFF"/>
                    </a:solidFill>
                  </a:tcPr>
                </a:tc>
              </a:tr>
              <a:tr h="340708">
                <a:tc>
                  <a:txBody>
                    <a:bodyPr/>
                    <a:lstStyle/>
                    <a:p>
                      <a:pPr algn="l"/>
                      <a:r>
                        <a:rPr lang="en-US" sz="1800" u="sng" strike="noStrike" dirty="0" err="1">
                          <a:solidFill>
                            <a:srgbClr val="355F7C"/>
                          </a:solidFill>
                          <a:effectLst/>
                          <a:hlinkClick r:id="rId73"/>
                        </a:rPr>
                        <a:t>dict</a:t>
                      </a:r>
                      <a:r>
                        <a:rPr lang="en-US" sz="1800" u="sng" strike="noStrike" dirty="0">
                          <a:solidFill>
                            <a:srgbClr val="355F7C"/>
                          </a:solidFill>
                          <a:effectLst/>
                          <a:hlinkClick r:id="rId73"/>
                        </a:rPr>
                        <a:t>()</a:t>
                      </a:r>
                      <a:endParaRPr lang="en-US" sz="1800" u="sng" dirty="0">
                        <a:effectLst/>
                      </a:endParaRPr>
                    </a:p>
                  </a:txBody>
                  <a:tcPr marL="35139" marR="35139" marT="14056" marB="14056" anchor="ctr">
                    <a:lnL>
                      <a:noFill/>
                    </a:lnL>
                    <a:lnR>
                      <a:noFill/>
                    </a:lnR>
                    <a:lnT>
                      <a:noFill/>
                    </a:lnT>
                    <a:lnB>
                      <a:noFill/>
                    </a:lnB>
                    <a:solidFill>
                      <a:srgbClr val="EEEEFF"/>
                    </a:solidFill>
                  </a:tcPr>
                </a:tc>
                <a:tc>
                  <a:txBody>
                    <a:bodyPr/>
                    <a:lstStyle/>
                    <a:p>
                      <a:pPr algn="l"/>
                      <a:r>
                        <a:rPr lang="en-US" sz="1800" u="sng" strike="noStrike">
                          <a:solidFill>
                            <a:srgbClr val="355F7C"/>
                          </a:solidFill>
                          <a:effectLst/>
                          <a:hlinkClick r:id="rId74" tooltip="hex"/>
                        </a:rPr>
                        <a:t>hex()</a:t>
                      </a:r>
                      <a:endParaRPr lang="en-US" sz="1800" u="sng">
                        <a:effectLst/>
                      </a:endParaRPr>
                    </a:p>
                  </a:txBody>
                  <a:tcPr marL="35139" marR="35139" marT="14056" marB="14056" anchor="ctr">
                    <a:lnL>
                      <a:noFill/>
                    </a:lnL>
                    <a:lnR>
                      <a:noFill/>
                    </a:lnR>
                    <a:lnT>
                      <a:noFill/>
                    </a:lnT>
                    <a:lnB>
                      <a:noFill/>
                    </a:lnB>
                    <a:solidFill>
                      <a:srgbClr val="EEEEFF"/>
                    </a:solidFill>
                  </a:tcPr>
                </a:tc>
                <a:tc>
                  <a:txBody>
                    <a:bodyPr/>
                    <a:lstStyle/>
                    <a:p>
                      <a:pPr algn="l"/>
                      <a:r>
                        <a:rPr lang="en-US" sz="1800" u="sng" strike="noStrike">
                          <a:solidFill>
                            <a:srgbClr val="355F7C"/>
                          </a:solidFill>
                          <a:effectLst/>
                          <a:hlinkClick r:id="rId75" tooltip="object"/>
                        </a:rPr>
                        <a:t>object()</a:t>
                      </a:r>
                      <a:endParaRPr lang="en-US" sz="1800" u="sng">
                        <a:effectLst/>
                      </a:endParaRPr>
                    </a:p>
                  </a:txBody>
                  <a:tcPr marL="35139" marR="35139" marT="14056" marB="14056" anchor="ctr">
                    <a:lnL>
                      <a:noFill/>
                    </a:lnL>
                    <a:lnR>
                      <a:noFill/>
                    </a:lnR>
                    <a:lnT>
                      <a:noFill/>
                    </a:lnT>
                    <a:lnB>
                      <a:noFill/>
                    </a:lnB>
                    <a:solidFill>
                      <a:srgbClr val="EEEEFF"/>
                    </a:solidFill>
                  </a:tcPr>
                </a:tc>
                <a:tc>
                  <a:txBody>
                    <a:bodyPr/>
                    <a:lstStyle/>
                    <a:p>
                      <a:pPr algn="l"/>
                      <a:r>
                        <a:rPr lang="en-US" sz="1800" u="sng" strike="noStrike">
                          <a:solidFill>
                            <a:srgbClr val="355F7C"/>
                          </a:solidFill>
                          <a:effectLst/>
                          <a:hlinkClick r:id="rId76" tooltip="slice"/>
                        </a:rPr>
                        <a:t>slice()</a:t>
                      </a:r>
                      <a:endParaRPr lang="en-US" sz="1800" u="sng">
                        <a:effectLst/>
                      </a:endParaRPr>
                    </a:p>
                  </a:txBody>
                  <a:tcPr marL="35139" marR="35139" marT="14056" marB="14056" anchor="ctr">
                    <a:lnL>
                      <a:noFill/>
                    </a:lnL>
                    <a:lnR>
                      <a:noFill/>
                    </a:lnR>
                    <a:lnT>
                      <a:noFill/>
                    </a:lnT>
                    <a:lnB>
                      <a:noFill/>
                    </a:lnB>
                    <a:solidFill>
                      <a:srgbClr val="EEEEFF"/>
                    </a:solidFill>
                  </a:tcPr>
                </a:tc>
                <a:tc>
                  <a:txBody>
                    <a:bodyPr/>
                    <a:lstStyle/>
                    <a:p>
                      <a:pPr algn="l"/>
                      <a:r>
                        <a:rPr lang="en-US" sz="1800" u="sng" strike="noStrike">
                          <a:solidFill>
                            <a:srgbClr val="355F7C"/>
                          </a:solidFill>
                          <a:effectLst/>
                          <a:hlinkClick r:id="rId77" tooltip="coerce"/>
                        </a:rPr>
                        <a:t>coerce()</a:t>
                      </a:r>
                      <a:endParaRPr lang="en-US" sz="1800" u="sng">
                        <a:effectLst/>
                      </a:endParaRPr>
                    </a:p>
                  </a:txBody>
                  <a:tcPr marL="35139" marR="35139" marT="14056" marB="14056" anchor="ctr">
                    <a:lnL>
                      <a:noFill/>
                    </a:lnL>
                    <a:lnR>
                      <a:noFill/>
                    </a:lnR>
                    <a:lnT>
                      <a:noFill/>
                    </a:lnT>
                    <a:lnB>
                      <a:noFill/>
                    </a:lnB>
                    <a:solidFill>
                      <a:srgbClr val="EEEEFF"/>
                    </a:solidFill>
                  </a:tcPr>
                </a:tc>
              </a:tr>
              <a:tr h="340708">
                <a:tc>
                  <a:txBody>
                    <a:bodyPr/>
                    <a:lstStyle/>
                    <a:p>
                      <a:pPr algn="l"/>
                      <a:r>
                        <a:rPr lang="en-US" sz="1800" u="sng" strike="noStrike" dirty="0" err="1">
                          <a:solidFill>
                            <a:srgbClr val="355F7C"/>
                          </a:solidFill>
                          <a:effectLst/>
                          <a:hlinkClick r:id="rId78" tooltip="dir"/>
                        </a:rPr>
                        <a:t>dir</a:t>
                      </a:r>
                      <a:r>
                        <a:rPr lang="en-US" sz="1800" u="sng" strike="noStrike" dirty="0">
                          <a:solidFill>
                            <a:srgbClr val="355F7C"/>
                          </a:solidFill>
                          <a:effectLst/>
                          <a:hlinkClick r:id="rId78" tooltip="dir"/>
                        </a:rPr>
                        <a:t>()</a:t>
                      </a:r>
                      <a:endParaRPr lang="en-US" sz="1800" u="sng" dirty="0">
                        <a:effectLst/>
                      </a:endParaRPr>
                    </a:p>
                  </a:txBody>
                  <a:tcPr marL="35139" marR="35139" marT="14056" marB="14056" anchor="ctr">
                    <a:lnL>
                      <a:noFill/>
                    </a:lnL>
                    <a:lnR>
                      <a:noFill/>
                    </a:lnR>
                    <a:lnT>
                      <a:noFill/>
                    </a:lnT>
                    <a:lnB>
                      <a:noFill/>
                    </a:lnB>
                    <a:solidFill>
                      <a:srgbClr val="EEEEFF"/>
                    </a:solidFill>
                  </a:tcPr>
                </a:tc>
                <a:tc>
                  <a:txBody>
                    <a:bodyPr/>
                    <a:lstStyle/>
                    <a:p>
                      <a:pPr algn="l"/>
                      <a:r>
                        <a:rPr lang="en-US" sz="1800" u="sng" strike="noStrike" dirty="0">
                          <a:solidFill>
                            <a:srgbClr val="355F7C"/>
                          </a:solidFill>
                          <a:effectLst/>
                          <a:hlinkClick r:id="rId79" tooltip="id"/>
                        </a:rPr>
                        <a:t>id()</a:t>
                      </a:r>
                      <a:endParaRPr lang="en-US" sz="1800" u="sng" dirty="0">
                        <a:effectLst/>
                      </a:endParaRPr>
                    </a:p>
                  </a:txBody>
                  <a:tcPr marL="35139" marR="35139" marT="14056" marB="14056" anchor="ctr">
                    <a:lnL>
                      <a:noFill/>
                    </a:lnL>
                    <a:lnR>
                      <a:noFill/>
                    </a:lnR>
                    <a:lnT>
                      <a:noFill/>
                    </a:lnT>
                    <a:lnB>
                      <a:noFill/>
                    </a:lnB>
                    <a:solidFill>
                      <a:srgbClr val="EEEEFF"/>
                    </a:solidFill>
                  </a:tcPr>
                </a:tc>
                <a:tc>
                  <a:txBody>
                    <a:bodyPr/>
                    <a:lstStyle/>
                    <a:p>
                      <a:pPr algn="l"/>
                      <a:r>
                        <a:rPr lang="en-US" sz="1800" u="sng" strike="noStrike" dirty="0" err="1">
                          <a:solidFill>
                            <a:srgbClr val="355F7C"/>
                          </a:solidFill>
                          <a:effectLst/>
                          <a:hlinkClick r:id="rId80" tooltip="oct"/>
                        </a:rPr>
                        <a:t>oct</a:t>
                      </a:r>
                      <a:r>
                        <a:rPr lang="en-US" sz="1800" u="sng" strike="noStrike" dirty="0">
                          <a:solidFill>
                            <a:srgbClr val="355F7C"/>
                          </a:solidFill>
                          <a:effectLst/>
                          <a:hlinkClick r:id="rId80" tooltip="oct"/>
                        </a:rPr>
                        <a:t>()</a:t>
                      </a:r>
                      <a:endParaRPr lang="en-US" sz="1800" u="sng" dirty="0">
                        <a:effectLst/>
                      </a:endParaRPr>
                    </a:p>
                  </a:txBody>
                  <a:tcPr marL="35139" marR="35139" marT="14056" marB="14056" anchor="ctr">
                    <a:lnL>
                      <a:noFill/>
                    </a:lnL>
                    <a:lnR>
                      <a:noFill/>
                    </a:lnR>
                    <a:lnT>
                      <a:noFill/>
                    </a:lnT>
                    <a:lnB>
                      <a:noFill/>
                    </a:lnB>
                    <a:solidFill>
                      <a:srgbClr val="EEEEFF"/>
                    </a:solidFill>
                  </a:tcPr>
                </a:tc>
                <a:tc>
                  <a:txBody>
                    <a:bodyPr/>
                    <a:lstStyle/>
                    <a:p>
                      <a:pPr algn="l"/>
                      <a:r>
                        <a:rPr lang="en-US" sz="1800" u="sng" strike="noStrike" dirty="0">
                          <a:solidFill>
                            <a:srgbClr val="355F7C"/>
                          </a:solidFill>
                          <a:effectLst/>
                          <a:hlinkClick r:id="rId81" tooltip="sorted"/>
                        </a:rPr>
                        <a:t>sorted()</a:t>
                      </a:r>
                      <a:endParaRPr lang="en-US" sz="1800" u="sng" dirty="0">
                        <a:effectLst/>
                      </a:endParaRPr>
                    </a:p>
                  </a:txBody>
                  <a:tcPr marL="35139" marR="35139" marT="14056" marB="14056" anchor="ctr">
                    <a:lnL>
                      <a:noFill/>
                    </a:lnL>
                    <a:lnR>
                      <a:noFill/>
                    </a:lnR>
                    <a:lnT>
                      <a:noFill/>
                    </a:lnT>
                    <a:lnB>
                      <a:noFill/>
                    </a:lnB>
                    <a:solidFill>
                      <a:srgbClr val="EEEEFF"/>
                    </a:solidFill>
                  </a:tcPr>
                </a:tc>
                <a:tc>
                  <a:txBody>
                    <a:bodyPr/>
                    <a:lstStyle/>
                    <a:p>
                      <a:pPr algn="l"/>
                      <a:r>
                        <a:rPr lang="en-US" sz="1800" u="sng" strike="noStrike" dirty="0">
                          <a:solidFill>
                            <a:srgbClr val="355F7C"/>
                          </a:solidFill>
                          <a:effectLst/>
                          <a:hlinkClick r:id="rId82" tooltip="intern"/>
                        </a:rPr>
                        <a:t>intern()</a:t>
                      </a:r>
                      <a:endParaRPr lang="en-US" sz="1800" u="sng" dirty="0">
                        <a:effectLst/>
                      </a:endParaRPr>
                    </a:p>
                  </a:txBody>
                  <a:tcPr marL="35139" marR="35139" marT="14056" marB="14056" anchor="ctr">
                    <a:lnL>
                      <a:noFill/>
                    </a:lnL>
                    <a:lnR>
                      <a:noFill/>
                    </a:lnR>
                    <a:lnT>
                      <a:noFill/>
                    </a:lnT>
                    <a:lnB>
                      <a:noFill/>
                    </a:lnB>
                    <a:solidFill>
                      <a:srgbClr val="EEEEFF"/>
                    </a:solidFill>
                  </a:tcPr>
                </a:tc>
              </a:tr>
            </a:tbl>
          </a:graphicData>
        </a:graphic>
      </p:graphicFrame>
    </p:spTree>
    <p:extLst>
      <p:ext uri="{BB962C8B-B14F-4D97-AF65-F5344CB8AC3E}">
        <p14:creationId xmlns:p14="http://schemas.microsoft.com/office/powerpoint/2010/main" val="3799270493"/>
      </p:ext>
    </p:extLst>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Unittest</a:t>
            </a:r>
            <a:endParaRPr lang="en-US" dirty="0"/>
          </a:p>
        </p:txBody>
      </p:sp>
      <p:sp>
        <p:nvSpPr>
          <p:cNvPr id="3" name="Content Placeholder 2"/>
          <p:cNvSpPr>
            <a:spLocks noGrp="1"/>
          </p:cNvSpPr>
          <p:nvPr>
            <p:ph idx="1"/>
          </p:nvPr>
        </p:nvSpPr>
        <p:spPr>
          <a:xfrm>
            <a:off x="457200" y="1828800"/>
            <a:ext cx="8229600" cy="4297363"/>
          </a:xfrm>
        </p:spPr>
        <p:txBody>
          <a:bodyPr>
            <a:normAutofit/>
          </a:bodyPr>
          <a:lstStyle/>
          <a:p>
            <a:pPr marL="0" indent="0">
              <a:buNone/>
            </a:pPr>
            <a:r>
              <a:rPr lang="en-US" b="1" dirty="0"/>
              <a:t>Listoperation.py</a:t>
            </a:r>
          </a:p>
          <a:p>
            <a:pPr marL="0" indent="0">
              <a:buNone/>
            </a:pPr>
            <a:r>
              <a:rPr lang="en-US" dirty="0" err="1" smtClean="0"/>
              <a:t>arr</a:t>
            </a:r>
            <a:r>
              <a:rPr lang="en-US" dirty="0" smtClean="0"/>
              <a:t>=[]</a:t>
            </a:r>
          </a:p>
          <a:p>
            <a:pPr marL="0" indent="0">
              <a:buNone/>
            </a:pPr>
            <a:r>
              <a:rPr lang="en-US" dirty="0" err="1" smtClean="0"/>
              <a:t>def</a:t>
            </a:r>
            <a:r>
              <a:rPr lang="en-US" dirty="0" smtClean="0"/>
              <a:t> </a:t>
            </a:r>
            <a:r>
              <a:rPr lang="en-US" dirty="0"/>
              <a:t>add(item):</a:t>
            </a:r>
          </a:p>
          <a:p>
            <a:pPr marL="0" indent="0">
              <a:buNone/>
            </a:pPr>
            <a:r>
              <a:rPr lang="en-US" dirty="0"/>
              <a:t>   pass</a:t>
            </a:r>
          </a:p>
          <a:p>
            <a:pPr marL="0" indent="0">
              <a:buNone/>
            </a:pPr>
            <a:r>
              <a:rPr lang="en-US" dirty="0" err="1"/>
              <a:t>def</a:t>
            </a:r>
            <a:r>
              <a:rPr lang="en-US" dirty="0"/>
              <a:t> remove(item):</a:t>
            </a:r>
          </a:p>
          <a:p>
            <a:pPr marL="0" indent="0">
              <a:buNone/>
            </a:pPr>
            <a:r>
              <a:rPr lang="en-US" dirty="0"/>
              <a:t>   pass</a:t>
            </a:r>
          </a:p>
          <a:p>
            <a:pPr marL="0" indent="0">
              <a:buNone/>
            </a:pPr>
            <a:r>
              <a:rPr lang="en-US" dirty="0" err="1"/>
              <a:t>def</a:t>
            </a:r>
            <a:r>
              <a:rPr lang="en-US" dirty="0"/>
              <a:t> display(item):</a:t>
            </a:r>
          </a:p>
          <a:p>
            <a:pPr marL="0" indent="0">
              <a:buNone/>
            </a:pPr>
            <a:r>
              <a:rPr lang="en-US" dirty="0"/>
              <a:t>   pass</a:t>
            </a:r>
          </a:p>
          <a:p>
            <a:endParaRPr lang="en-US" dirty="0"/>
          </a:p>
        </p:txBody>
      </p:sp>
    </p:spTree>
    <p:extLst>
      <p:ext uri="{BB962C8B-B14F-4D97-AF65-F5344CB8AC3E}">
        <p14:creationId xmlns:p14="http://schemas.microsoft.com/office/powerpoint/2010/main" val="1058331824"/>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371600"/>
          </a:xfrm>
        </p:spPr>
        <p:txBody>
          <a:bodyPr/>
          <a:lstStyle/>
          <a:p>
            <a:r>
              <a:rPr lang="en-US" dirty="0" err="1" smtClean="0"/>
              <a:t>Unittest</a:t>
            </a:r>
            <a:endParaRPr lang="en-US" dirty="0"/>
          </a:p>
        </p:txBody>
      </p:sp>
      <p:sp>
        <p:nvSpPr>
          <p:cNvPr id="3" name="Content Placeholder 2"/>
          <p:cNvSpPr>
            <a:spLocks noGrp="1"/>
          </p:cNvSpPr>
          <p:nvPr>
            <p:ph idx="1"/>
          </p:nvPr>
        </p:nvSpPr>
        <p:spPr>
          <a:xfrm>
            <a:off x="457200" y="1676400"/>
            <a:ext cx="8229600" cy="4800600"/>
          </a:xfrm>
        </p:spPr>
        <p:txBody>
          <a:bodyPr>
            <a:normAutofit fontScale="92500" lnSpcReduction="20000"/>
          </a:bodyPr>
          <a:lstStyle/>
          <a:p>
            <a:pPr marL="0" indent="0">
              <a:buNone/>
            </a:pPr>
            <a:endParaRPr lang="en-US" dirty="0" smtClean="0"/>
          </a:p>
          <a:p>
            <a:pPr marL="0" indent="0">
              <a:buNone/>
            </a:pPr>
            <a:endParaRPr lang="en-US" dirty="0" smtClean="0"/>
          </a:p>
          <a:p>
            <a:pPr marL="0" indent="0">
              <a:buNone/>
            </a:pPr>
            <a:r>
              <a:rPr lang="en-US" dirty="0" smtClean="0"/>
              <a:t>import </a:t>
            </a:r>
            <a:r>
              <a:rPr lang="en-US" dirty="0" err="1"/>
              <a:t>unittest</a:t>
            </a:r>
            <a:endParaRPr lang="en-US" dirty="0"/>
          </a:p>
          <a:p>
            <a:pPr marL="0" indent="0">
              <a:buNone/>
            </a:pPr>
            <a:r>
              <a:rPr lang="en-US" dirty="0"/>
              <a:t>import </a:t>
            </a:r>
            <a:r>
              <a:rPr lang="en-US" dirty="0" err="1"/>
              <a:t>listoper</a:t>
            </a:r>
            <a:endParaRPr lang="en-US" dirty="0"/>
          </a:p>
          <a:p>
            <a:pPr marL="0" indent="0">
              <a:buNone/>
            </a:pPr>
            <a:r>
              <a:rPr lang="en-US" dirty="0"/>
              <a:t> </a:t>
            </a:r>
          </a:p>
          <a:p>
            <a:pPr marL="0" indent="0">
              <a:buNone/>
            </a:pPr>
            <a:r>
              <a:rPr lang="en-US" dirty="0"/>
              <a:t>class </a:t>
            </a:r>
            <a:r>
              <a:rPr lang="en-US" dirty="0" err="1"/>
              <a:t>TestUM</a:t>
            </a:r>
            <a:r>
              <a:rPr lang="en-US" dirty="0"/>
              <a:t>(</a:t>
            </a:r>
            <a:r>
              <a:rPr lang="en-US" dirty="0" err="1"/>
              <a:t>unittest.TestCase</a:t>
            </a:r>
            <a:r>
              <a:rPr lang="en-US" dirty="0"/>
              <a:t>):</a:t>
            </a:r>
          </a:p>
          <a:p>
            <a:pPr marL="0" indent="0">
              <a:buNone/>
            </a:pPr>
            <a:endParaRPr lang="en-US" dirty="0"/>
          </a:p>
          <a:p>
            <a:pPr marL="0" indent="0">
              <a:buNone/>
            </a:pPr>
            <a:r>
              <a:rPr lang="en-US" dirty="0"/>
              <a:t>  </a:t>
            </a:r>
            <a:r>
              <a:rPr lang="en-US" b="1" dirty="0"/>
              <a:t>  </a:t>
            </a:r>
            <a:r>
              <a:rPr lang="en-US" b="1" dirty="0" err="1"/>
              <a:t>def</a:t>
            </a:r>
            <a:r>
              <a:rPr lang="en-US" b="1" dirty="0"/>
              <a:t> </a:t>
            </a:r>
            <a:r>
              <a:rPr lang="en-US" b="1" dirty="0" err="1"/>
              <a:t>setUp</a:t>
            </a:r>
            <a:r>
              <a:rPr lang="en-US" b="1" dirty="0"/>
              <a:t>(self):</a:t>
            </a:r>
          </a:p>
          <a:p>
            <a:pPr marL="0" indent="0">
              <a:buNone/>
            </a:pPr>
            <a:r>
              <a:rPr lang="en-US" b="1" dirty="0"/>
              <a:t>  </a:t>
            </a:r>
            <a:r>
              <a:rPr lang="en-US" dirty="0"/>
              <a:t>    </a:t>
            </a:r>
            <a:r>
              <a:rPr lang="en-US" dirty="0" smtClean="0"/>
              <a:t>	pass</a:t>
            </a:r>
          </a:p>
          <a:p>
            <a:pPr marL="0" indent="0">
              <a:buNone/>
            </a:pPr>
            <a:r>
              <a:rPr lang="en-US" dirty="0" smtClean="0"/>
              <a:t>  </a:t>
            </a:r>
            <a:endParaRPr lang="en-US" dirty="0"/>
          </a:p>
          <a:p>
            <a:pPr marL="0" indent="0">
              <a:buNone/>
            </a:pPr>
            <a:r>
              <a:rPr lang="en-US" dirty="0"/>
              <a:t>  </a:t>
            </a:r>
            <a:r>
              <a:rPr lang="en-US" b="1" dirty="0"/>
              <a:t>  </a:t>
            </a:r>
            <a:r>
              <a:rPr lang="en-US" b="1" dirty="0" err="1"/>
              <a:t>def</a:t>
            </a:r>
            <a:r>
              <a:rPr lang="en-US" b="1" dirty="0"/>
              <a:t> </a:t>
            </a:r>
            <a:r>
              <a:rPr lang="en-US" b="1" dirty="0" err="1"/>
              <a:t>tearDown</a:t>
            </a:r>
            <a:r>
              <a:rPr lang="en-US" b="1" dirty="0"/>
              <a:t>(self):</a:t>
            </a:r>
          </a:p>
          <a:p>
            <a:pPr marL="0" indent="0">
              <a:buNone/>
            </a:pPr>
            <a:r>
              <a:rPr lang="en-US" dirty="0"/>
              <a:t>      </a:t>
            </a:r>
            <a:r>
              <a:rPr lang="en-US" dirty="0" smtClean="0"/>
              <a:t>	pass       </a:t>
            </a:r>
            <a:endParaRPr lang="en-US" dirty="0"/>
          </a:p>
          <a:p>
            <a:pPr marL="0" indent="0">
              <a:buNone/>
            </a:pPr>
            <a:r>
              <a:rPr lang="en-US" dirty="0"/>
              <a:t> </a:t>
            </a:r>
          </a:p>
          <a:p>
            <a:pPr marL="0" indent="0">
              <a:buNone/>
            </a:pPr>
            <a:r>
              <a:rPr lang="en-US" b="1" dirty="0"/>
              <a:t>    </a:t>
            </a:r>
            <a:endParaRPr lang="en-US" dirty="0"/>
          </a:p>
        </p:txBody>
      </p:sp>
    </p:spTree>
    <p:extLst>
      <p:ext uri="{BB962C8B-B14F-4D97-AF65-F5344CB8AC3E}">
        <p14:creationId xmlns:p14="http://schemas.microsoft.com/office/powerpoint/2010/main" val="3688239851"/>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smtClean="0"/>
          </a:p>
          <a:p>
            <a:pPr marL="0" indent="0">
              <a:buNone/>
            </a:pPr>
            <a:r>
              <a:rPr lang="en-US" b="1" dirty="0" err="1"/>
              <a:t>def</a:t>
            </a:r>
            <a:r>
              <a:rPr lang="en-US" b="1" dirty="0"/>
              <a:t> </a:t>
            </a:r>
            <a:r>
              <a:rPr lang="en-US" b="1" dirty="0" err="1"/>
              <a:t>test_add</a:t>
            </a:r>
            <a:r>
              <a:rPr lang="en-US" b="1" dirty="0"/>
              <a:t>(self):</a:t>
            </a:r>
          </a:p>
          <a:p>
            <a:pPr marL="0" indent="0">
              <a:buNone/>
            </a:pPr>
            <a:r>
              <a:rPr lang="en-US" dirty="0"/>
              <a:t>     	</a:t>
            </a:r>
            <a:r>
              <a:rPr lang="en-US" dirty="0" err="1"/>
              <a:t>self.assertEqual</a:t>
            </a:r>
            <a:r>
              <a:rPr lang="en-US" dirty="0"/>
              <a:t>(</a:t>
            </a:r>
            <a:r>
              <a:rPr lang="en-US" dirty="0" err="1"/>
              <a:t>listoper.add</a:t>
            </a:r>
            <a:r>
              <a:rPr lang="en-US" dirty="0"/>
              <a:t>(5),'Added')</a:t>
            </a:r>
          </a:p>
          <a:p>
            <a:pPr marL="0" indent="0">
              <a:buNone/>
            </a:pPr>
            <a:r>
              <a:rPr lang="en-US" dirty="0"/>
              <a:t> </a:t>
            </a:r>
          </a:p>
          <a:p>
            <a:pPr marL="0" indent="0">
              <a:buNone/>
            </a:pPr>
            <a:r>
              <a:rPr lang="en-US" b="1" dirty="0"/>
              <a:t>    </a:t>
            </a:r>
            <a:r>
              <a:rPr lang="en-US" b="1" dirty="0" err="1"/>
              <a:t>def</a:t>
            </a:r>
            <a:r>
              <a:rPr lang="en-US" b="1" dirty="0"/>
              <a:t> </a:t>
            </a:r>
            <a:r>
              <a:rPr lang="en-US" b="1" dirty="0" err="1"/>
              <a:t>test_remove</a:t>
            </a:r>
            <a:r>
              <a:rPr lang="en-US" b="1" dirty="0"/>
              <a:t>(self):       </a:t>
            </a:r>
          </a:p>
          <a:p>
            <a:pPr marL="0" indent="0">
              <a:buNone/>
            </a:pPr>
            <a:r>
              <a:rPr lang="en-US" dirty="0"/>
              <a:t>	</a:t>
            </a:r>
            <a:r>
              <a:rPr lang="en-US" dirty="0" err="1"/>
              <a:t>self.assertEqual</a:t>
            </a:r>
            <a:r>
              <a:rPr lang="en-US" dirty="0"/>
              <a:t>(</a:t>
            </a:r>
            <a:r>
              <a:rPr lang="en-US" dirty="0" err="1"/>
              <a:t>listoper.remove</a:t>
            </a:r>
            <a:r>
              <a:rPr lang="en-US" dirty="0"/>
              <a:t>(),'Removed') </a:t>
            </a:r>
          </a:p>
          <a:p>
            <a:pPr marL="0" indent="0">
              <a:buNone/>
            </a:pPr>
            <a:endParaRPr lang="en-US" dirty="0"/>
          </a:p>
          <a:p>
            <a:pPr marL="0" indent="0">
              <a:buNone/>
            </a:pPr>
            <a:endParaRPr lang="en-US" dirty="0"/>
          </a:p>
          <a:p>
            <a:pPr marL="0" indent="0">
              <a:buNone/>
            </a:pPr>
            <a:r>
              <a:rPr lang="en-US" dirty="0"/>
              <a:t>if __name__ == '__main__':</a:t>
            </a:r>
          </a:p>
          <a:p>
            <a:pPr marL="0" indent="0">
              <a:buNone/>
            </a:pPr>
            <a:r>
              <a:rPr lang="en-US" dirty="0"/>
              <a:t>    </a:t>
            </a:r>
            <a:r>
              <a:rPr lang="en-US" dirty="0" err="1"/>
              <a:t>unittest.main</a:t>
            </a:r>
            <a:r>
              <a:rPr lang="en-US" dirty="0"/>
              <a:t>()</a:t>
            </a:r>
          </a:p>
          <a:p>
            <a:endParaRPr lang="en-US" dirty="0"/>
          </a:p>
        </p:txBody>
      </p:sp>
    </p:spTree>
    <p:extLst>
      <p:ext uri="{BB962C8B-B14F-4D97-AF65-F5344CB8AC3E}">
        <p14:creationId xmlns:p14="http://schemas.microsoft.com/office/powerpoint/2010/main" val="2200354026"/>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524000"/>
            <a:ext cx="8229600" cy="1600200"/>
          </a:xfrm>
        </p:spPr>
        <p:txBody>
          <a:bodyPr/>
          <a:lstStyle/>
          <a:p>
            <a:r>
              <a:rPr lang="en-US" dirty="0" smtClean="0"/>
              <a:t>Documentation</a:t>
            </a:r>
            <a:endParaRPr lang="en-US" dirty="0"/>
          </a:p>
        </p:txBody>
      </p:sp>
    </p:spTree>
    <p:extLst>
      <p:ext uri="{BB962C8B-B14F-4D97-AF65-F5344CB8AC3E}">
        <p14:creationId xmlns:p14="http://schemas.microsoft.com/office/powerpoint/2010/main" val="4103137428"/>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docString</a:t>
            </a:r>
            <a:endParaRPr lang="en-US" dirty="0"/>
          </a:p>
        </p:txBody>
      </p:sp>
      <p:sp>
        <p:nvSpPr>
          <p:cNvPr id="3" name="Content Placeholder 2"/>
          <p:cNvSpPr>
            <a:spLocks noGrp="1"/>
          </p:cNvSpPr>
          <p:nvPr>
            <p:ph idx="1"/>
          </p:nvPr>
        </p:nvSpPr>
        <p:spPr/>
        <p:txBody>
          <a:bodyPr>
            <a:normAutofit fontScale="85000" lnSpcReduction="20000"/>
          </a:bodyPr>
          <a:lstStyle/>
          <a:p>
            <a:endParaRPr lang="en-US" dirty="0" smtClean="0"/>
          </a:p>
          <a:p>
            <a:r>
              <a:rPr lang="en-US" dirty="0" err="1" smtClean="0"/>
              <a:t>def</a:t>
            </a:r>
            <a:r>
              <a:rPr lang="en-US" dirty="0" smtClean="0"/>
              <a:t> </a:t>
            </a:r>
            <a:r>
              <a:rPr lang="en-US" dirty="0" err="1"/>
              <a:t>printMax</a:t>
            </a:r>
            <a:r>
              <a:rPr lang="en-US" dirty="0"/>
              <a:t>(x, y):</a:t>
            </a:r>
          </a:p>
          <a:p>
            <a:r>
              <a:rPr lang="en-US" dirty="0"/>
              <a:t> '''Prints the maximum of two numbers</a:t>
            </a:r>
            <a:r>
              <a:rPr lang="en-US" dirty="0" smtClean="0"/>
              <a:t>.</a:t>
            </a:r>
          </a:p>
          <a:p>
            <a:endParaRPr lang="en-US" dirty="0"/>
          </a:p>
          <a:p>
            <a:r>
              <a:rPr lang="en-US" dirty="0"/>
              <a:t> The two values must be integers.'''</a:t>
            </a:r>
          </a:p>
          <a:p>
            <a:r>
              <a:rPr lang="en-US" dirty="0"/>
              <a:t> x = </a:t>
            </a:r>
            <a:r>
              <a:rPr lang="en-US" dirty="0" err="1"/>
              <a:t>int</a:t>
            </a:r>
            <a:r>
              <a:rPr lang="en-US" dirty="0"/>
              <a:t>(x) # convert to integers, if possible</a:t>
            </a:r>
          </a:p>
          <a:p>
            <a:r>
              <a:rPr lang="en-US" dirty="0"/>
              <a:t> y = </a:t>
            </a:r>
            <a:r>
              <a:rPr lang="en-US" dirty="0" err="1"/>
              <a:t>int</a:t>
            </a:r>
            <a:r>
              <a:rPr lang="en-US" dirty="0"/>
              <a:t>(y)</a:t>
            </a:r>
          </a:p>
          <a:p>
            <a:r>
              <a:rPr lang="en-US" dirty="0"/>
              <a:t> if x &gt; y:</a:t>
            </a:r>
          </a:p>
          <a:p>
            <a:r>
              <a:rPr lang="en-US" dirty="0"/>
              <a:t>  print x, 'is maximum'</a:t>
            </a:r>
          </a:p>
          <a:p>
            <a:r>
              <a:rPr lang="en-US" dirty="0"/>
              <a:t> else:</a:t>
            </a:r>
          </a:p>
          <a:p>
            <a:r>
              <a:rPr lang="en-US" dirty="0"/>
              <a:t>  print y, 'is maximum'</a:t>
            </a:r>
          </a:p>
          <a:p>
            <a:pPr marL="0" indent="0">
              <a:buNone/>
            </a:pPr>
            <a:endParaRPr lang="en-US" dirty="0"/>
          </a:p>
          <a:p>
            <a:r>
              <a:rPr lang="en-US" dirty="0" err="1"/>
              <a:t>printMax</a:t>
            </a:r>
            <a:r>
              <a:rPr lang="en-US" dirty="0"/>
              <a:t>(3, 5)</a:t>
            </a:r>
          </a:p>
          <a:p>
            <a:r>
              <a:rPr lang="en-US" dirty="0"/>
              <a:t>print </a:t>
            </a:r>
            <a:r>
              <a:rPr lang="en-US" dirty="0" err="1"/>
              <a:t>printMax</a:t>
            </a:r>
            <a:r>
              <a:rPr lang="en-US" dirty="0"/>
              <a:t>.__doc</a:t>
            </a:r>
            <a:r>
              <a:rPr lang="en-US" dirty="0" smtClean="0"/>
              <a:t>__      #  help(</a:t>
            </a:r>
            <a:r>
              <a:rPr lang="en-US" dirty="0" err="1" smtClean="0"/>
              <a:t>printMax</a:t>
            </a:r>
            <a:r>
              <a:rPr lang="en-US" dirty="0" smtClean="0"/>
              <a:t>)</a:t>
            </a:r>
            <a:endParaRPr lang="en-US" dirty="0"/>
          </a:p>
        </p:txBody>
      </p:sp>
    </p:spTree>
    <p:extLst>
      <p:ext uri="{BB962C8B-B14F-4D97-AF65-F5344CB8AC3E}">
        <p14:creationId xmlns:p14="http://schemas.microsoft.com/office/powerpoint/2010/main" val="757918784"/>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docString</a:t>
            </a:r>
            <a:endParaRPr lang="en-US" dirty="0"/>
          </a:p>
        </p:txBody>
      </p:sp>
      <p:sp>
        <p:nvSpPr>
          <p:cNvPr id="3" name="Content Placeholder 2"/>
          <p:cNvSpPr>
            <a:spLocks noGrp="1"/>
          </p:cNvSpPr>
          <p:nvPr>
            <p:ph idx="1"/>
          </p:nvPr>
        </p:nvSpPr>
        <p:spPr>
          <a:xfrm>
            <a:off x="457200" y="1905000"/>
            <a:ext cx="8229600" cy="4221163"/>
          </a:xfrm>
        </p:spPr>
        <p:txBody>
          <a:bodyPr/>
          <a:lstStyle/>
          <a:p>
            <a:r>
              <a:rPr lang="en-US" dirty="0"/>
              <a:t>The convention followed for a </a:t>
            </a:r>
            <a:r>
              <a:rPr lang="en-US" dirty="0" err="1"/>
              <a:t>docstring</a:t>
            </a:r>
            <a:r>
              <a:rPr lang="en-US" dirty="0"/>
              <a:t> is a multi-line string where the first line starts with a capital </a:t>
            </a:r>
            <a:r>
              <a:rPr lang="en-US" dirty="0" smtClean="0"/>
              <a:t>letter and </a:t>
            </a:r>
            <a:r>
              <a:rPr lang="en-US" dirty="0"/>
              <a:t>ends with a dot. </a:t>
            </a:r>
            <a:endParaRPr lang="en-US" dirty="0" smtClean="0"/>
          </a:p>
          <a:p>
            <a:r>
              <a:rPr lang="en-US" dirty="0" smtClean="0"/>
              <a:t>Then </a:t>
            </a:r>
            <a:r>
              <a:rPr lang="en-US" dirty="0"/>
              <a:t>the second line is blank followed by any detailed explanation starting </a:t>
            </a:r>
            <a:r>
              <a:rPr lang="en-US" dirty="0" smtClean="0"/>
              <a:t>from the </a:t>
            </a:r>
            <a:r>
              <a:rPr lang="en-US" dirty="0"/>
              <a:t>third line</a:t>
            </a:r>
            <a:r>
              <a:rPr lang="en-US" dirty="0" smtClean="0"/>
              <a:t>.</a:t>
            </a:r>
          </a:p>
          <a:p>
            <a:r>
              <a:rPr lang="en-US" dirty="0" smtClean="0"/>
              <a:t>You </a:t>
            </a:r>
            <a:r>
              <a:rPr lang="en-US" dirty="0"/>
              <a:t>are </a:t>
            </a:r>
            <a:r>
              <a:rPr lang="en-US" i="1" dirty="0"/>
              <a:t>strongly advised </a:t>
            </a:r>
            <a:r>
              <a:rPr lang="en-US" dirty="0"/>
              <a:t>to follow this convention for all your </a:t>
            </a:r>
            <a:r>
              <a:rPr lang="en-US" dirty="0" err="1"/>
              <a:t>docstrings</a:t>
            </a:r>
            <a:r>
              <a:rPr lang="en-US" dirty="0"/>
              <a:t> for all your </a:t>
            </a:r>
            <a:r>
              <a:rPr lang="en-US" dirty="0" smtClean="0"/>
              <a:t>nontrivial functions</a:t>
            </a:r>
            <a:r>
              <a:rPr lang="en-US" dirty="0"/>
              <a:t>.</a:t>
            </a:r>
          </a:p>
        </p:txBody>
      </p:sp>
    </p:spTree>
    <p:extLst>
      <p:ext uri="{BB962C8B-B14F-4D97-AF65-F5344CB8AC3E}">
        <p14:creationId xmlns:p14="http://schemas.microsoft.com/office/powerpoint/2010/main" val="112462051"/>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doctest</a:t>
            </a:r>
            <a:endParaRPr lang="en-US" dirty="0"/>
          </a:p>
        </p:txBody>
      </p:sp>
      <p:sp>
        <p:nvSpPr>
          <p:cNvPr id="3" name="Content Placeholder 2"/>
          <p:cNvSpPr>
            <a:spLocks noGrp="1"/>
          </p:cNvSpPr>
          <p:nvPr>
            <p:ph idx="1"/>
          </p:nvPr>
        </p:nvSpPr>
        <p:spPr/>
        <p:txBody>
          <a:bodyPr/>
          <a:lstStyle/>
          <a:p>
            <a:r>
              <a:rPr lang="en-US" dirty="0" err="1"/>
              <a:t>def</a:t>
            </a:r>
            <a:r>
              <a:rPr lang="en-US" dirty="0"/>
              <a:t> </a:t>
            </a:r>
            <a:r>
              <a:rPr lang="en-US" dirty="0" err="1"/>
              <a:t>my_function</a:t>
            </a:r>
            <a:r>
              <a:rPr lang="en-US" dirty="0"/>
              <a:t>(a, b): </a:t>
            </a:r>
            <a:endParaRPr lang="en-US" dirty="0" smtClean="0"/>
          </a:p>
          <a:p>
            <a:r>
              <a:rPr lang="en-US" dirty="0"/>
              <a:t> </a:t>
            </a:r>
            <a:r>
              <a:rPr lang="en-US" dirty="0" smtClean="0"/>
              <a:t> """ </a:t>
            </a:r>
            <a:r>
              <a:rPr lang="en-US" dirty="0"/>
              <a:t>&gt;&gt;&gt; </a:t>
            </a:r>
            <a:r>
              <a:rPr lang="en-US" dirty="0" err="1"/>
              <a:t>my_function</a:t>
            </a:r>
            <a:r>
              <a:rPr lang="en-US" dirty="0"/>
              <a:t>(2, 3) </a:t>
            </a:r>
            <a:endParaRPr lang="en-US" dirty="0" smtClean="0"/>
          </a:p>
          <a:p>
            <a:r>
              <a:rPr lang="en-US" dirty="0"/>
              <a:t> </a:t>
            </a:r>
            <a:r>
              <a:rPr lang="en-US" dirty="0" smtClean="0"/>
              <a:t> 6</a:t>
            </a:r>
          </a:p>
          <a:p>
            <a:r>
              <a:rPr lang="en-US" dirty="0"/>
              <a:t> </a:t>
            </a:r>
            <a:r>
              <a:rPr lang="en-US" dirty="0" smtClean="0"/>
              <a:t> &gt;&gt;&gt; </a:t>
            </a:r>
            <a:r>
              <a:rPr lang="en-US" dirty="0" err="1"/>
              <a:t>my_function</a:t>
            </a:r>
            <a:r>
              <a:rPr lang="en-US" dirty="0"/>
              <a:t>('a', 3) </a:t>
            </a:r>
            <a:endParaRPr lang="en-US" dirty="0" smtClean="0"/>
          </a:p>
          <a:p>
            <a:r>
              <a:rPr lang="en-US" dirty="0"/>
              <a:t> </a:t>
            </a:r>
            <a:r>
              <a:rPr lang="en-US" dirty="0" smtClean="0"/>
              <a:t> '</a:t>
            </a:r>
            <a:r>
              <a:rPr lang="en-US" dirty="0" err="1" smtClean="0"/>
              <a:t>aaa</a:t>
            </a:r>
            <a:r>
              <a:rPr lang="en-US" dirty="0" smtClean="0"/>
              <a:t>'</a:t>
            </a:r>
          </a:p>
          <a:p>
            <a:r>
              <a:rPr lang="en-US" dirty="0"/>
              <a:t> </a:t>
            </a:r>
            <a:r>
              <a:rPr lang="en-US" dirty="0" smtClean="0"/>
              <a:t>""" </a:t>
            </a:r>
          </a:p>
          <a:p>
            <a:r>
              <a:rPr lang="en-US" smtClean="0"/>
              <a:t> return </a:t>
            </a:r>
            <a:r>
              <a:rPr lang="en-US" dirty="0"/>
              <a:t>a * </a:t>
            </a:r>
            <a:r>
              <a:rPr lang="en-US" dirty="0" smtClean="0"/>
              <a:t>b</a:t>
            </a:r>
          </a:p>
          <a:p>
            <a:endParaRPr lang="en-US" dirty="0"/>
          </a:p>
          <a:p>
            <a:r>
              <a:rPr lang="fr-FR" dirty="0"/>
              <a:t>python -m </a:t>
            </a:r>
            <a:r>
              <a:rPr lang="fr-FR" dirty="0" err="1"/>
              <a:t>doctest</a:t>
            </a:r>
            <a:r>
              <a:rPr lang="fr-FR" dirty="0"/>
              <a:t> -v doctest_simple.py </a:t>
            </a:r>
            <a:endParaRPr lang="en-US" dirty="0"/>
          </a:p>
        </p:txBody>
      </p:sp>
    </p:spTree>
    <p:extLst>
      <p:ext uri="{BB962C8B-B14F-4D97-AF65-F5344CB8AC3E}">
        <p14:creationId xmlns:p14="http://schemas.microsoft.com/office/powerpoint/2010/main" val="3357770122"/>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Trace</a:t>
            </a:r>
            <a:endParaRPr lang="en-US" dirty="0"/>
          </a:p>
        </p:txBody>
      </p:sp>
      <p:sp>
        <p:nvSpPr>
          <p:cNvPr id="3" name="Content Placeholder 2"/>
          <p:cNvSpPr>
            <a:spLocks noGrp="1"/>
          </p:cNvSpPr>
          <p:nvPr>
            <p:ph idx="1"/>
          </p:nvPr>
        </p:nvSpPr>
        <p:spPr/>
        <p:txBody>
          <a:bodyPr/>
          <a:lstStyle/>
          <a:p>
            <a:endParaRPr lang="en-US" dirty="0" smtClean="0"/>
          </a:p>
          <a:p>
            <a:r>
              <a:rPr lang="en-US" dirty="0" smtClean="0"/>
              <a:t>$ </a:t>
            </a:r>
            <a:r>
              <a:rPr lang="en-US" dirty="0"/>
              <a:t>python -m trace --trace trace_example/main.py </a:t>
            </a:r>
            <a:br>
              <a:rPr lang="en-US" dirty="0"/>
            </a:br>
            <a:endParaRPr lang="en-US" dirty="0" smtClean="0"/>
          </a:p>
          <a:p>
            <a:r>
              <a:rPr lang="en-US" dirty="0"/>
              <a:t>$ python -m trace </a:t>
            </a:r>
            <a:r>
              <a:rPr lang="en-US" dirty="0" smtClean="0"/>
              <a:t>--count </a:t>
            </a:r>
            <a:r>
              <a:rPr lang="en-US" dirty="0"/>
              <a:t>trace_example/main.py </a:t>
            </a:r>
            <a:br>
              <a:rPr lang="en-US" dirty="0"/>
            </a:br>
            <a:endParaRPr lang="en-US" dirty="0"/>
          </a:p>
          <a:p>
            <a:endParaRPr lang="en-US" dirty="0"/>
          </a:p>
        </p:txBody>
      </p:sp>
    </p:spTree>
    <p:extLst>
      <p:ext uri="{BB962C8B-B14F-4D97-AF65-F5344CB8AC3E}">
        <p14:creationId xmlns:p14="http://schemas.microsoft.com/office/powerpoint/2010/main" val="162030804"/>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Timeit</a:t>
            </a:r>
            <a:r>
              <a:rPr lang="en-US" dirty="0" smtClean="0"/>
              <a:t> modules</a:t>
            </a:r>
            <a:endParaRPr lang="en-US" dirty="0"/>
          </a:p>
        </p:txBody>
      </p:sp>
      <p:sp>
        <p:nvSpPr>
          <p:cNvPr id="3" name="Content Placeholder 2"/>
          <p:cNvSpPr>
            <a:spLocks noGrp="1"/>
          </p:cNvSpPr>
          <p:nvPr>
            <p:ph idx="1"/>
          </p:nvPr>
        </p:nvSpPr>
        <p:spPr/>
        <p:txBody>
          <a:bodyPr/>
          <a:lstStyle/>
          <a:p>
            <a:endParaRPr lang="en-US" dirty="0" smtClean="0"/>
          </a:p>
          <a:p>
            <a:r>
              <a:rPr lang="en-US" dirty="0"/>
              <a:t>import </a:t>
            </a:r>
            <a:r>
              <a:rPr lang="en-US" dirty="0" err="1"/>
              <a:t>timeit</a:t>
            </a:r>
            <a:r>
              <a:rPr lang="en-US" dirty="0"/>
              <a:t> </a:t>
            </a:r>
            <a:endParaRPr lang="en-US" dirty="0" smtClean="0"/>
          </a:p>
          <a:p>
            <a:endParaRPr lang="en-US" dirty="0" smtClean="0"/>
          </a:p>
          <a:p>
            <a:r>
              <a:rPr lang="en-US" dirty="0" smtClean="0"/>
              <a:t>t </a:t>
            </a:r>
            <a:r>
              <a:rPr lang="en-US" dirty="0"/>
              <a:t>= </a:t>
            </a:r>
            <a:r>
              <a:rPr lang="en-US" dirty="0" err="1"/>
              <a:t>timeit.Timer</a:t>
            </a:r>
            <a:r>
              <a:rPr lang="en-US" dirty="0"/>
              <a:t>("print 'main statement'", "print 'setup'") </a:t>
            </a:r>
            <a:endParaRPr lang="en-US" dirty="0" smtClean="0"/>
          </a:p>
          <a:p>
            <a:r>
              <a:rPr lang="en-US" dirty="0" smtClean="0"/>
              <a:t>print </a:t>
            </a:r>
            <a:r>
              <a:rPr lang="en-US" dirty="0"/>
              <a:t>'TIMEIT:' </a:t>
            </a:r>
            <a:endParaRPr lang="en-US" dirty="0" smtClean="0"/>
          </a:p>
          <a:p>
            <a:r>
              <a:rPr lang="en-US" dirty="0" smtClean="0"/>
              <a:t>print </a:t>
            </a:r>
            <a:r>
              <a:rPr lang="en-US" dirty="0" err="1"/>
              <a:t>t.timeit</a:t>
            </a:r>
            <a:r>
              <a:rPr lang="en-US" dirty="0"/>
              <a:t>(2) </a:t>
            </a:r>
            <a:endParaRPr lang="en-US" dirty="0" smtClean="0"/>
          </a:p>
          <a:p>
            <a:r>
              <a:rPr lang="en-US" dirty="0" smtClean="0"/>
              <a:t>print </a:t>
            </a:r>
            <a:r>
              <a:rPr lang="en-US" dirty="0"/>
              <a:t>'REPEAT:' </a:t>
            </a:r>
            <a:endParaRPr lang="en-US" dirty="0" smtClean="0"/>
          </a:p>
          <a:p>
            <a:r>
              <a:rPr lang="en-US" dirty="0" smtClean="0"/>
              <a:t>print </a:t>
            </a:r>
            <a:r>
              <a:rPr lang="en-US" dirty="0" err="1"/>
              <a:t>t.repeat</a:t>
            </a:r>
            <a:r>
              <a:rPr lang="en-US" dirty="0"/>
              <a:t>(3, 2)</a:t>
            </a:r>
          </a:p>
        </p:txBody>
      </p:sp>
    </p:spTree>
    <p:extLst>
      <p:ext uri="{BB962C8B-B14F-4D97-AF65-F5344CB8AC3E}">
        <p14:creationId xmlns:p14="http://schemas.microsoft.com/office/powerpoint/2010/main" val="168667838"/>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Line</a:t>
            </a:r>
            <a:endParaRPr lang="en-US" dirty="0"/>
          </a:p>
        </p:txBody>
      </p:sp>
      <p:sp>
        <p:nvSpPr>
          <p:cNvPr id="3" name="Content Placeholder 2"/>
          <p:cNvSpPr>
            <a:spLocks noGrp="1"/>
          </p:cNvSpPr>
          <p:nvPr>
            <p:ph idx="1"/>
          </p:nvPr>
        </p:nvSpPr>
        <p:spPr/>
        <p:txBody>
          <a:bodyPr/>
          <a:lstStyle/>
          <a:p>
            <a:endParaRPr lang="en-US" dirty="0" smtClean="0"/>
          </a:p>
          <a:p>
            <a:r>
              <a:rPr lang="en-US" dirty="0"/>
              <a:t>python -m  </a:t>
            </a:r>
            <a:r>
              <a:rPr lang="en-US" dirty="0" err="1" smtClean="0"/>
              <a:t>timeit</a:t>
            </a:r>
            <a:r>
              <a:rPr lang="en-US" dirty="0" smtClean="0"/>
              <a:t> </a:t>
            </a:r>
            <a:r>
              <a:rPr lang="en-US" dirty="0"/>
              <a:t>-s "d={}" "for i in range(1000):" " d[</a:t>
            </a:r>
            <a:r>
              <a:rPr lang="en-US" dirty="0" err="1"/>
              <a:t>str</a:t>
            </a:r>
            <a:r>
              <a:rPr lang="en-US" dirty="0"/>
              <a:t>(i)] = i"</a:t>
            </a:r>
          </a:p>
        </p:txBody>
      </p:sp>
    </p:spTree>
    <p:extLst>
      <p:ext uri="{BB962C8B-B14F-4D97-AF65-F5344CB8AC3E}">
        <p14:creationId xmlns:p14="http://schemas.microsoft.com/office/powerpoint/2010/main" val="22714585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Comments</a:t>
            </a:r>
            <a:endParaRPr lang="en-US" dirty="0"/>
          </a:p>
        </p:txBody>
      </p:sp>
      <p:sp>
        <p:nvSpPr>
          <p:cNvPr id="3" name="Content Placeholder 2"/>
          <p:cNvSpPr>
            <a:spLocks noGrp="1"/>
          </p:cNvSpPr>
          <p:nvPr>
            <p:ph idx="1"/>
          </p:nvPr>
        </p:nvSpPr>
        <p:spPr>
          <a:xfrm>
            <a:off x="838200" y="1600200"/>
            <a:ext cx="8229600" cy="4525963"/>
          </a:xfrm>
        </p:spPr>
        <p:txBody>
          <a:bodyPr>
            <a:normAutofit fontScale="92500" lnSpcReduction="10000"/>
          </a:bodyPr>
          <a:lstStyle/>
          <a:p>
            <a:endParaRPr lang="en-US" dirty="0" smtClean="0"/>
          </a:p>
          <a:p>
            <a:pPr marL="0" indent="0">
              <a:buNone/>
            </a:pPr>
            <a:r>
              <a:rPr lang="en-US" b="1" dirty="0"/>
              <a:t>Myfirst.py</a:t>
            </a:r>
          </a:p>
          <a:p>
            <a:pPr marL="0" indent="0">
              <a:buNone/>
            </a:pPr>
            <a:r>
              <a:rPr lang="en-US" dirty="0"/>
              <a:t>#!/</a:t>
            </a:r>
            <a:r>
              <a:rPr lang="en-US" dirty="0" err="1"/>
              <a:t>usr</a:t>
            </a:r>
            <a:r>
              <a:rPr lang="en-US" dirty="0"/>
              <a:t>/bin/python</a:t>
            </a:r>
          </a:p>
          <a:p>
            <a:pPr marL="0" indent="0">
              <a:buNone/>
            </a:pPr>
            <a:endParaRPr lang="en-US" dirty="0"/>
          </a:p>
          <a:p>
            <a:pPr marL="0" indent="0">
              <a:buNone/>
            </a:pPr>
            <a:r>
              <a:rPr lang="en-US" dirty="0" smtClean="0"/>
              <a:t># program starts here </a:t>
            </a:r>
            <a:endParaRPr lang="en-US" dirty="0"/>
          </a:p>
          <a:p>
            <a:pPr marL="0" indent="0">
              <a:buNone/>
            </a:pPr>
            <a:r>
              <a:rPr lang="en-US" dirty="0"/>
              <a:t>print ‘Welcome to Python</a:t>
            </a:r>
            <a:r>
              <a:rPr lang="en-US" dirty="0" smtClean="0"/>
              <a:t>’  # this is a output statement</a:t>
            </a:r>
            <a:endParaRPr lang="en-US" dirty="0"/>
          </a:p>
          <a:p>
            <a:pPr marL="0" indent="0">
              <a:buNone/>
            </a:pPr>
            <a:r>
              <a:rPr lang="en-US" dirty="0"/>
              <a:t>print “This my first program !!!!!!”</a:t>
            </a:r>
          </a:p>
          <a:p>
            <a:pPr marL="0" indent="0">
              <a:buNone/>
            </a:pPr>
            <a:r>
              <a:rPr lang="en-US" dirty="0" smtClean="0"/>
              <a:t># program ends here…..</a:t>
            </a:r>
          </a:p>
          <a:p>
            <a:pPr marL="0" indent="0">
              <a:buNone/>
            </a:pPr>
            <a:endParaRPr lang="en-US" dirty="0"/>
          </a:p>
          <a:p>
            <a:pPr marL="0" indent="0">
              <a:buNone/>
            </a:pPr>
            <a:r>
              <a:rPr lang="en-US" dirty="0" smtClean="0"/>
              <a:t>Any line starts with “#”  </a:t>
            </a:r>
          </a:p>
          <a:p>
            <a:pPr marL="0" indent="0">
              <a:buNone/>
            </a:pPr>
            <a:r>
              <a:rPr lang="en-US" dirty="0"/>
              <a:t> </a:t>
            </a:r>
            <a:r>
              <a:rPr lang="en-US" dirty="0" smtClean="0"/>
              <a:t>               or </a:t>
            </a:r>
          </a:p>
          <a:p>
            <a:pPr marL="0" indent="0">
              <a:buNone/>
            </a:pPr>
            <a:r>
              <a:rPr lang="en-US" dirty="0" smtClean="0"/>
              <a:t># followed by any string is a comment</a:t>
            </a:r>
            <a:endParaRPr lang="en-US" dirty="0"/>
          </a:p>
        </p:txBody>
      </p:sp>
    </p:spTree>
    <p:extLst>
      <p:ext uri="{BB962C8B-B14F-4D97-AF65-F5344CB8AC3E}">
        <p14:creationId xmlns:p14="http://schemas.microsoft.com/office/powerpoint/2010/main" val="117724811"/>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Modules</a:t>
            </a:r>
            <a:endParaRPr lang="en-US" dirty="0"/>
          </a:p>
        </p:txBody>
      </p:sp>
      <p:sp>
        <p:nvSpPr>
          <p:cNvPr id="3" name="Content Placeholder 2"/>
          <p:cNvSpPr>
            <a:spLocks noGrp="1"/>
          </p:cNvSpPr>
          <p:nvPr>
            <p:ph idx="1"/>
          </p:nvPr>
        </p:nvSpPr>
        <p:spPr/>
        <p:txBody>
          <a:bodyPr/>
          <a:lstStyle/>
          <a:p>
            <a:endParaRPr lang="en-US" dirty="0" smtClean="0"/>
          </a:p>
          <a:p>
            <a:r>
              <a:rPr lang="en-US" dirty="0" smtClean="0"/>
              <a:t>pip  install   </a:t>
            </a:r>
            <a:r>
              <a:rPr lang="en-US" dirty="0" err="1" smtClean="0"/>
              <a:t>modulename</a:t>
            </a:r>
            <a:endParaRPr lang="en-US" dirty="0" smtClean="0"/>
          </a:p>
          <a:p>
            <a:r>
              <a:rPr lang="en-US" dirty="0" err="1"/>
              <a:t>e</a:t>
            </a:r>
            <a:r>
              <a:rPr lang="en-US" dirty="0" err="1" smtClean="0"/>
              <a:t>asy_install</a:t>
            </a:r>
            <a:r>
              <a:rPr lang="en-US" dirty="0" smtClean="0"/>
              <a:t>  </a:t>
            </a:r>
            <a:r>
              <a:rPr lang="en-US" dirty="0" err="1" smtClean="0"/>
              <a:t>modulename</a:t>
            </a:r>
            <a:endParaRPr lang="en-US" dirty="0" smtClean="0"/>
          </a:p>
          <a:p>
            <a:endParaRPr lang="en-US" dirty="0"/>
          </a:p>
          <a:p>
            <a:r>
              <a:rPr lang="en-US" dirty="0" smtClean="0"/>
              <a:t>OR</a:t>
            </a:r>
          </a:p>
          <a:p>
            <a:endParaRPr lang="en-US" dirty="0" smtClean="0"/>
          </a:p>
          <a:p>
            <a:r>
              <a:rPr lang="en-US" dirty="0" smtClean="0"/>
              <a:t>download the modules from  </a:t>
            </a:r>
            <a:r>
              <a:rPr lang="en-US" dirty="0" smtClean="0">
                <a:hlinkClick r:id="rId3"/>
              </a:rPr>
              <a:t>www.pypi.python.org</a:t>
            </a:r>
            <a:endParaRPr lang="en-US" dirty="0" smtClean="0"/>
          </a:p>
          <a:p>
            <a:r>
              <a:rPr lang="en-US" dirty="0"/>
              <a:t>e</a:t>
            </a:r>
            <a:r>
              <a:rPr lang="en-US" dirty="0" smtClean="0"/>
              <a:t>xtract the modules.tar.gz</a:t>
            </a:r>
          </a:p>
          <a:p>
            <a:r>
              <a:rPr lang="en-US" dirty="0"/>
              <a:t>c</a:t>
            </a:r>
            <a:r>
              <a:rPr lang="en-US" dirty="0" smtClean="0"/>
              <a:t>d  </a:t>
            </a:r>
            <a:r>
              <a:rPr lang="en-US" dirty="0" err="1" smtClean="0"/>
              <a:t>modulename</a:t>
            </a:r>
            <a:endParaRPr lang="en-US" dirty="0" smtClean="0"/>
          </a:p>
          <a:p>
            <a:r>
              <a:rPr lang="en-US" dirty="0"/>
              <a:t>p</a:t>
            </a:r>
            <a:r>
              <a:rPr lang="en-US" dirty="0" smtClean="0"/>
              <a:t>ython  setup.py  install</a:t>
            </a:r>
            <a:endParaRPr lang="en-US" dirty="0"/>
          </a:p>
        </p:txBody>
      </p:sp>
    </p:spTree>
    <p:extLst>
      <p:ext uri="{BB962C8B-B14F-4D97-AF65-F5344CB8AC3E}">
        <p14:creationId xmlns:p14="http://schemas.microsoft.com/office/powerpoint/2010/main" val="2418239661"/>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Distributing Modules</a:t>
            </a:r>
            <a:endParaRPr lang="en-US" dirty="0"/>
          </a:p>
        </p:txBody>
      </p:sp>
      <p:sp>
        <p:nvSpPr>
          <p:cNvPr id="3" name="Content Placeholder 2"/>
          <p:cNvSpPr>
            <a:spLocks noGrp="1"/>
          </p:cNvSpPr>
          <p:nvPr>
            <p:ph idx="1"/>
          </p:nvPr>
        </p:nvSpPr>
        <p:spPr/>
        <p:txBody>
          <a:bodyPr/>
          <a:lstStyle/>
          <a:p>
            <a:endParaRPr lang="en-US" dirty="0" smtClean="0"/>
          </a:p>
          <a:p>
            <a:r>
              <a:rPr lang="en-US" dirty="0" smtClean="0"/>
              <a:t>To Distribute a module named “MyMath.py”</a:t>
            </a:r>
          </a:p>
          <a:p>
            <a:r>
              <a:rPr lang="en-US" dirty="0" smtClean="0"/>
              <a:t>Contents of </a:t>
            </a:r>
            <a:r>
              <a:rPr lang="en-US" b="1" dirty="0" smtClean="0"/>
              <a:t>Setup.py</a:t>
            </a:r>
          </a:p>
          <a:p>
            <a:endParaRPr lang="en-US" b="1" dirty="0"/>
          </a:p>
          <a:p>
            <a:endParaRPr lang="en-US" b="1" dirty="0" smtClean="0"/>
          </a:p>
          <a:p>
            <a:endParaRPr lang="en-US" dirty="0" smtClean="0"/>
          </a:p>
          <a:p>
            <a:endParaRPr lang="en-US" dirty="0"/>
          </a:p>
          <a:p>
            <a:r>
              <a:rPr lang="en-US" dirty="0" smtClean="0"/>
              <a:t>python   setup.py   </a:t>
            </a:r>
            <a:r>
              <a:rPr lang="en-US" dirty="0" err="1" smtClean="0"/>
              <a:t>sdist</a:t>
            </a:r>
            <a:r>
              <a:rPr lang="en-US" dirty="0" smtClean="0"/>
              <a:t>  </a:t>
            </a:r>
          </a:p>
          <a:p>
            <a:pPr marL="0" indent="0">
              <a:buNone/>
            </a:pPr>
            <a:r>
              <a:rPr lang="en-US" dirty="0" smtClean="0"/>
              <a:t>[ will create archive named MyMath.tar.gz  or .zip ]</a:t>
            </a:r>
          </a:p>
          <a:p>
            <a:pPr marL="0" indent="0">
              <a:buNone/>
            </a:pPr>
            <a:endParaRPr lang="en-US" dirty="0"/>
          </a:p>
        </p:txBody>
      </p:sp>
      <p:sp>
        <p:nvSpPr>
          <p:cNvPr id="4" name="TextBox 3"/>
          <p:cNvSpPr txBox="1"/>
          <p:nvPr/>
        </p:nvSpPr>
        <p:spPr>
          <a:xfrm>
            <a:off x="898478" y="3048000"/>
            <a:ext cx="4267200" cy="1477328"/>
          </a:xfrm>
          <a:prstGeom prst="rect">
            <a:avLst/>
          </a:prstGeom>
          <a:noFill/>
          <a:ln>
            <a:solidFill>
              <a:schemeClr val="accent1"/>
            </a:solidFill>
          </a:ln>
        </p:spPr>
        <p:txBody>
          <a:bodyPr wrap="square" rtlCol="0">
            <a:spAutoFit/>
          </a:bodyPr>
          <a:lstStyle/>
          <a:p>
            <a:r>
              <a:rPr lang="en-US" b="1" dirty="0">
                <a:solidFill>
                  <a:srgbClr val="FF0000"/>
                </a:solidFill>
              </a:rPr>
              <a:t>from</a:t>
            </a:r>
            <a:r>
              <a:rPr lang="en-US" dirty="0">
                <a:solidFill>
                  <a:srgbClr val="FF0000"/>
                </a:solidFill>
              </a:rPr>
              <a:t> </a:t>
            </a:r>
            <a:r>
              <a:rPr lang="en-US" b="1" dirty="0" err="1">
                <a:solidFill>
                  <a:srgbClr val="FF0000"/>
                </a:solidFill>
              </a:rPr>
              <a:t>distutils.core</a:t>
            </a:r>
            <a:r>
              <a:rPr lang="en-US" dirty="0">
                <a:solidFill>
                  <a:srgbClr val="FF0000"/>
                </a:solidFill>
              </a:rPr>
              <a:t> </a:t>
            </a:r>
            <a:r>
              <a:rPr lang="en-US" b="1" dirty="0">
                <a:solidFill>
                  <a:srgbClr val="FF0000"/>
                </a:solidFill>
              </a:rPr>
              <a:t>import</a:t>
            </a:r>
            <a:r>
              <a:rPr lang="en-US" dirty="0">
                <a:solidFill>
                  <a:srgbClr val="FF0000"/>
                </a:solidFill>
              </a:rPr>
              <a:t> setup </a:t>
            </a:r>
          </a:p>
          <a:p>
            <a:r>
              <a:rPr lang="en-US" dirty="0">
                <a:solidFill>
                  <a:srgbClr val="FF0000"/>
                </a:solidFill>
              </a:rPr>
              <a:t>setup(name=‘</a:t>
            </a:r>
            <a:r>
              <a:rPr lang="en-US" dirty="0" err="1">
                <a:solidFill>
                  <a:srgbClr val="FF0000"/>
                </a:solidFill>
              </a:rPr>
              <a:t>MyMath</a:t>
            </a:r>
            <a:r>
              <a:rPr lang="en-US" dirty="0">
                <a:solidFill>
                  <a:srgbClr val="FF0000"/>
                </a:solidFill>
              </a:rPr>
              <a:t>’, </a:t>
            </a:r>
          </a:p>
          <a:p>
            <a:r>
              <a:rPr lang="en-US" dirty="0">
                <a:solidFill>
                  <a:srgbClr val="FF0000"/>
                </a:solidFill>
              </a:rPr>
              <a:t>           version=‘2.0’, </a:t>
            </a:r>
          </a:p>
          <a:p>
            <a:r>
              <a:rPr lang="en-US" dirty="0">
                <a:solidFill>
                  <a:srgbClr val="FF0000"/>
                </a:solidFill>
              </a:rPr>
              <a:t>           </a:t>
            </a:r>
            <a:r>
              <a:rPr lang="en-US" dirty="0" err="1">
                <a:solidFill>
                  <a:srgbClr val="FF0000"/>
                </a:solidFill>
              </a:rPr>
              <a:t>py_modules</a:t>
            </a:r>
            <a:r>
              <a:rPr lang="en-US" dirty="0">
                <a:solidFill>
                  <a:srgbClr val="FF0000"/>
                </a:solidFill>
              </a:rPr>
              <a:t>=[‘</a:t>
            </a:r>
            <a:r>
              <a:rPr lang="en-US" dirty="0" err="1">
                <a:solidFill>
                  <a:srgbClr val="FF0000"/>
                </a:solidFill>
              </a:rPr>
              <a:t>MyMath</a:t>
            </a:r>
            <a:r>
              <a:rPr lang="en-US" dirty="0">
                <a:solidFill>
                  <a:srgbClr val="FF0000"/>
                </a:solidFill>
              </a:rPr>
              <a:t>’], )</a:t>
            </a:r>
          </a:p>
          <a:p>
            <a:endParaRPr lang="en-US" dirty="0">
              <a:solidFill>
                <a:srgbClr val="FF0000"/>
              </a:solidFill>
            </a:endParaRPr>
          </a:p>
        </p:txBody>
      </p:sp>
    </p:spTree>
    <p:extLst>
      <p:ext uri="{BB962C8B-B14F-4D97-AF65-F5344CB8AC3E}">
        <p14:creationId xmlns:p14="http://schemas.microsoft.com/office/powerpoint/2010/main" val="737678174"/>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endParaRPr lang="en-US" dirty="0" smtClean="0"/>
          </a:p>
          <a:p>
            <a:r>
              <a:rPr lang="en-US" dirty="0" smtClean="0"/>
              <a:t>Creates win installers</a:t>
            </a:r>
            <a:endParaRPr lang="en-US" dirty="0"/>
          </a:p>
          <a:p>
            <a:r>
              <a:rPr lang="en-US" dirty="0" smtClean="0"/>
              <a:t>python </a:t>
            </a:r>
            <a:r>
              <a:rPr lang="en-US" dirty="0"/>
              <a:t>setup.py </a:t>
            </a:r>
            <a:r>
              <a:rPr lang="en-US" dirty="0" err="1" smtClean="0"/>
              <a:t>bdist_wininst</a:t>
            </a:r>
            <a:endParaRPr lang="en-US" dirty="0" smtClean="0"/>
          </a:p>
          <a:p>
            <a:endParaRPr lang="en-US" dirty="0"/>
          </a:p>
          <a:p>
            <a:r>
              <a:rPr lang="en-US" dirty="0" smtClean="0"/>
              <a:t>RPM = </a:t>
            </a:r>
            <a:r>
              <a:rPr lang="en-US" dirty="0" err="1" smtClean="0"/>
              <a:t>bdist_rpm</a:t>
            </a:r>
            <a:endParaRPr lang="en-US" dirty="0" smtClean="0"/>
          </a:p>
          <a:p>
            <a:r>
              <a:rPr lang="en-US" dirty="0" smtClean="0"/>
              <a:t>Solaris = </a:t>
            </a:r>
            <a:r>
              <a:rPr lang="en-US" dirty="0" err="1" smtClean="0"/>
              <a:t>bdist_pkgtool</a:t>
            </a:r>
            <a:endParaRPr lang="en-US" dirty="0" smtClean="0"/>
          </a:p>
          <a:p>
            <a:r>
              <a:rPr lang="en-US" dirty="0" smtClean="0"/>
              <a:t>HP-UX = </a:t>
            </a:r>
            <a:r>
              <a:rPr lang="en-US" dirty="0" err="1" smtClean="0"/>
              <a:t>bdist_sdux</a:t>
            </a:r>
            <a:endParaRPr lang="en-US" dirty="0" smtClean="0"/>
          </a:p>
          <a:p>
            <a:endParaRPr lang="en-US" dirty="0" smtClean="0"/>
          </a:p>
          <a:p>
            <a:endParaRPr lang="en-US" dirty="0"/>
          </a:p>
          <a:p>
            <a:r>
              <a:rPr lang="en-US" dirty="0"/>
              <a:t>Note: </a:t>
            </a:r>
            <a:endParaRPr lang="en-US" dirty="0" smtClean="0"/>
          </a:p>
          <a:p>
            <a:r>
              <a:rPr lang="en-US" dirty="0" smtClean="0"/>
              <a:t>python </a:t>
            </a:r>
            <a:r>
              <a:rPr lang="en-US" dirty="0"/>
              <a:t>setup.py </a:t>
            </a:r>
            <a:r>
              <a:rPr lang="en-US" dirty="0" err="1"/>
              <a:t>bdist</a:t>
            </a:r>
            <a:r>
              <a:rPr lang="en-US" dirty="0"/>
              <a:t> --help-formats</a:t>
            </a:r>
          </a:p>
        </p:txBody>
      </p:sp>
    </p:spTree>
    <p:extLst>
      <p:ext uri="{BB962C8B-B14F-4D97-AF65-F5344CB8AC3E}">
        <p14:creationId xmlns:p14="http://schemas.microsoft.com/office/powerpoint/2010/main" val="2116057331"/>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057400"/>
            <a:ext cx="8229600" cy="1600200"/>
          </a:xfrm>
        </p:spPr>
        <p:txBody>
          <a:bodyPr/>
          <a:lstStyle/>
          <a:p>
            <a:r>
              <a:rPr lang="en-US" dirty="0" smtClean="0"/>
              <a:t>Regular Expressions</a:t>
            </a:r>
            <a:endParaRPr lang="en-US" dirty="0"/>
          </a:p>
        </p:txBody>
      </p:sp>
    </p:spTree>
    <p:extLst>
      <p:ext uri="{BB962C8B-B14F-4D97-AF65-F5344CB8AC3E}">
        <p14:creationId xmlns:p14="http://schemas.microsoft.com/office/powerpoint/2010/main" val="3478771764"/>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Regular Expressions</a:t>
            </a:r>
            <a:endParaRPr lang="en-US" dirty="0"/>
          </a:p>
        </p:txBody>
      </p:sp>
      <p:sp>
        <p:nvSpPr>
          <p:cNvPr id="3" name="Content Placeholder 2"/>
          <p:cNvSpPr>
            <a:spLocks noGrp="1"/>
          </p:cNvSpPr>
          <p:nvPr>
            <p:ph idx="1"/>
          </p:nvPr>
        </p:nvSpPr>
        <p:spPr/>
        <p:txBody>
          <a:bodyPr/>
          <a:lstStyle/>
          <a:p>
            <a:endParaRPr lang="en-US" dirty="0" smtClean="0"/>
          </a:p>
          <a:p>
            <a:r>
              <a:rPr lang="en-US" dirty="0"/>
              <a:t>import re</a:t>
            </a:r>
          </a:p>
          <a:p>
            <a:endParaRPr lang="en-US" dirty="0"/>
          </a:p>
          <a:p>
            <a:r>
              <a:rPr lang="en-US" dirty="0"/>
              <a:t>text='hello world of python</a:t>
            </a:r>
            <a:r>
              <a:rPr lang="en-US" dirty="0" smtClean="0"/>
              <a:t>'</a:t>
            </a:r>
            <a:endParaRPr lang="en-US" dirty="0"/>
          </a:p>
          <a:p>
            <a:r>
              <a:rPr lang="en-US" dirty="0"/>
              <a:t>if(</a:t>
            </a:r>
            <a:r>
              <a:rPr lang="en-US" dirty="0" err="1"/>
              <a:t>re.search</a:t>
            </a:r>
            <a:r>
              <a:rPr lang="en-US" dirty="0"/>
              <a:t>("^</a:t>
            </a:r>
            <a:r>
              <a:rPr lang="en-US" dirty="0" err="1"/>
              <a:t>a",text</a:t>
            </a:r>
            <a:r>
              <a:rPr lang="en-US" dirty="0"/>
              <a:t>)):</a:t>
            </a:r>
          </a:p>
          <a:p>
            <a:r>
              <a:rPr lang="en-US" dirty="0"/>
              <a:t> print "yes"</a:t>
            </a:r>
          </a:p>
          <a:p>
            <a:r>
              <a:rPr lang="en-US" dirty="0"/>
              <a:t>else:</a:t>
            </a:r>
          </a:p>
          <a:p>
            <a:r>
              <a:rPr lang="en-US" dirty="0"/>
              <a:t> print "no"</a:t>
            </a:r>
          </a:p>
        </p:txBody>
      </p:sp>
    </p:spTree>
    <p:extLst>
      <p:ext uri="{BB962C8B-B14F-4D97-AF65-F5344CB8AC3E}">
        <p14:creationId xmlns:p14="http://schemas.microsoft.com/office/powerpoint/2010/main" val="3320279078"/>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 operator</a:t>
            </a:r>
            <a:endParaRPr lang="en-US" dirty="0"/>
          </a:p>
        </p:txBody>
      </p:sp>
      <p:sp>
        <p:nvSpPr>
          <p:cNvPr id="3" name="Content Placeholder 2"/>
          <p:cNvSpPr>
            <a:spLocks noGrp="1"/>
          </p:cNvSpPr>
          <p:nvPr>
            <p:ph idx="1"/>
          </p:nvPr>
        </p:nvSpPr>
        <p:spPr/>
        <p:txBody>
          <a:bodyPr>
            <a:normAutofit/>
          </a:bodyPr>
          <a:lstStyle/>
          <a:p>
            <a:endParaRPr lang="en-US" dirty="0" smtClean="0"/>
          </a:p>
          <a:p>
            <a:r>
              <a:rPr lang="en-US" dirty="0"/>
              <a:t>import </a:t>
            </a:r>
            <a:r>
              <a:rPr lang="en-US" dirty="0" smtClean="0"/>
              <a:t>re</a:t>
            </a:r>
          </a:p>
          <a:p>
            <a:endParaRPr lang="en-US" dirty="0"/>
          </a:p>
          <a:p>
            <a:r>
              <a:rPr lang="en-US" dirty="0"/>
              <a:t>Data="Isaac Newton, physicist"</a:t>
            </a:r>
          </a:p>
          <a:p>
            <a:r>
              <a:rPr lang="en-US" dirty="0"/>
              <a:t>m = </a:t>
            </a:r>
            <a:r>
              <a:rPr lang="en-US" dirty="0" err="1"/>
              <a:t>re.match</a:t>
            </a:r>
            <a:r>
              <a:rPr lang="en-US" dirty="0"/>
              <a:t>(r"(\w+) (\w</a:t>
            </a:r>
            <a:r>
              <a:rPr lang="en-US" dirty="0" smtClean="0"/>
              <a:t>+)",Data)</a:t>
            </a:r>
            <a:endParaRPr lang="en-US" dirty="0"/>
          </a:p>
          <a:p>
            <a:r>
              <a:rPr lang="en-US" dirty="0"/>
              <a:t>print </a:t>
            </a:r>
            <a:r>
              <a:rPr lang="en-US" dirty="0" err="1"/>
              <a:t>m.group</a:t>
            </a:r>
            <a:r>
              <a:rPr lang="en-US" dirty="0"/>
              <a:t>(0)</a:t>
            </a:r>
          </a:p>
          <a:p>
            <a:r>
              <a:rPr lang="en-US" dirty="0"/>
              <a:t>print </a:t>
            </a:r>
            <a:r>
              <a:rPr lang="en-US" dirty="0" err="1"/>
              <a:t>m.group</a:t>
            </a:r>
            <a:r>
              <a:rPr lang="en-US" dirty="0"/>
              <a:t>(1)</a:t>
            </a:r>
          </a:p>
          <a:p>
            <a:r>
              <a:rPr lang="en-US" dirty="0"/>
              <a:t>print </a:t>
            </a:r>
            <a:r>
              <a:rPr lang="en-US" dirty="0" err="1"/>
              <a:t>m.group</a:t>
            </a:r>
            <a:r>
              <a:rPr lang="en-US" dirty="0"/>
              <a:t>(2)</a:t>
            </a:r>
          </a:p>
          <a:p>
            <a:endParaRPr lang="en-US" dirty="0"/>
          </a:p>
        </p:txBody>
      </p:sp>
    </p:spTree>
    <p:extLst>
      <p:ext uri="{BB962C8B-B14F-4D97-AF65-F5344CB8AC3E}">
        <p14:creationId xmlns:p14="http://schemas.microsoft.com/office/powerpoint/2010/main" val="1304126228"/>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t>
            </a:r>
            <a:r>
              <a:rPr lang="en-US" dirty="0" smtClean="0"/>
              <a:t>rouping</a:t>
            </a:r>
            <a:endParaRPr lang="en-US" dirty="0"/>
          </a:p>
        </p:txBody>
      </p:sp>
      <p:sp>
        <p:nvSpPr>
          <p:cNvPr id="3" name="Content Placeholder 2"/>
          <p:cNvSpPr>
            <a:spLocks noGrp="1"/>
          </p:cNvSpPr>
          <p:nvPr>
            <p:ph idx="1"/>
          </p:nvPr>
        </p:nvSpPr>
        <p:spPr/>
        <p:txBody>
          <a:bodyPr/>
          <a:lstStyle/>
          <a:p>
            <a:endParaRPr lang="en-US" dirty="0" smtClean="0"/>
          </a:p>
          <a:p>
            <a:pPr marL="0" indent="0">
              <a:buNone/>
            </a:pPr>
            <a:r>
              <a:rPr lang="en-US" dirty="0"/>
              <a:t>m = </a:t>
            </a:r>
            <a:r>
              <a:rPr lang="en-US" dirty="0" err="1"/>
              <a:t>re.match</a:t>
            </a:r>
            <a:r>
              <a:rPr lang="en-US" dirty="0"/>
              <a:t>(r"(?P&lt;</a:t>
            </a:r>
            <a:r>
              <a:rPr lang="en-US" dirty="0" err="1"/>
              <a:t>fn</a:t>
            </a:r>
            <a:r>
              <a:rPr lang="en-US" dirty="0"/>
              <a:t>&gt;\w+)(?P&lt;</a:t>
            </a:r>
            <a:r>
              <a:rPr lang="en-US" dirty="0" err="1"/>
              <a:t>ln</a:t>
            </a:r>
            <a:r>
              <a:rPr lang="en-US" dirty="0"/>
              <a:t>&gt;\w+)", "</a:t>
            </a:r>
            <a:r>
              <a:rPr lang="en-US" dirty="0" err="1"/>
              <a:t>hari</a:t>
            </a:r>
            <a:r>
              <a:rPr lang="en-US" dirty="0"/>
              <a:t> </a:t>
            </a:r>
            <a:r>
              <a:rPr lang="en-US" dirty="0" err="1"/>
              <a:t>prasad</a:t>
            </a:r>
            <a:r>
              <a:rPr lang="en-US" dirty="0"/>
              <a:t>")</a:t>
            </a:r>
          </a:p>
          <a:p>
            <a:pPr marL="0" indent="0">
              <a:buNone/>
            </a:pPr>
            <a:r>
              <a:rPr lang="en-US" dirty="0"/>
              <a:t>print </a:t>
            </a:r>
            <a:r>
              <a:rPr lang="en-US" dirty="0" err="1"/>
              <a:t>m.group</a:t>
            </a:r>
            <a:r>
              <a:rPr lang="en-US" dirty="0"/>
              <a:t>('</a:t>
            </a:r>
            <a:r>
              <a:rPr lang="en-US" dirty="0" err="1"/>
              <a:t>fn</a:t>
            </a:r>
            <a:r>
              <a:rPr lang="en-US" dirty="0"/>
              <a:t>')  #  print </a:t>
            </a:r>
            <a:r>
              <a:rPr lang="en-US" dirty="0" err="1"/>
              <a:t>m.group</a:t>
            </a:r>
            <a:r>
              <a:rPr lang="en-US" dirty="0"/>
              <a:t>(0)</a:t>
            </a:r>
          </a:p>
          <a:p>
            <a:pPr marL="0" indent="0">
              <a:buNone/>
            </a:pPr>
            <a:r>
              <a:rPr lang="en-US" dirty="0"/>
              <a:t>print </a:t>
            </a:r>
            <a:r>
              <a:rPr lang="en-US" dirty="0" err="1"/>
              <a:t>m.group</a:t>
            </a:r>
            <a:r>
              <a:rPr lang="en-US" dirty="0"/>
              <a:t>('</a:t>
            </a:r>
            <a:r>
              <a:rPr lang="en-US" dirty="0" err="1"/>
              <a:t>ln</a:t>
            </a:r>
            <a:r>
              <a:rPr lang="en-US" dirty="0"/>
              <a:t>')   # print </a:t>
            </a:r>
            <a:r>
              <a:rPr lang="en-US" dirty="0" err="1"/>
              <a:t>m.group</a:t>
            </a:r>
            <a:r>
              <a:rPr lang="en-US" dirty="0"/>
              <a:t>(1)</a:t>
            </a:r>
          </a:p>
          <a:p>
            <a:pPr marL="0" indent="0">
              <a:buNone/>
            </a:pPr>
            <a:r>
              <a:rPr lang="en-US" dirty="0"/>
              <a:t>print </a:t>
            </a:r>
            <a:r>
              <a:rPr lang="en-US" dirty="0" err="1"/>
              <a:t>m.groups</a:t>
            </a:r>
            <a:r>
              <a:rPr lang="en-US" dirty="0" smtClean="0"/>
              <a:t>()</a:t>
            </a:r>
          </a:p>
          <a:p>
            <a:pPr marL="0" indent="0">
              <a:buNone/>
            </a:pPr>
            <a:r>
              <a:rPr lang="en-US" dirty="0" err="1" smtClean="0"/>
              <a:t>m.groupdict</a:t>
            </a:r>
            <a:r>
              <a:rPr lang="en-US" dirty="0" smtClean="0"/>
              <a:t>()</a:t>
            </a:r>
          </a:p>
          <a:p>
            <a:pPr marL="0" indent="0">
              <a:buNone/>
            </a:pPr>
            <a:endParaRPr lang="en-US" dirty="0"/>
          </a:p>
          <a:p>
            <a:endParaRPr lang="en-US" dirty="0"/>
          </a:p>
        </p:txBody>
      </p:sp>
    </p:spTree>
    <p:extLst>
      <p:ext uri="{BB962C8B-B14F-4D97-AF65-F5344CB8AC3E}">
        <p14:creationId xmlns:p14="http://schemas.microsoft.com/office/powerpoint/2010/main" val="415762927"/>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a:r>
            <a:r>
              <a:rPr lang="en-US" dirty="0" smtClean="0"/>
              <a:t>tart() &amp; end()</a:t>
            </a:r>
            <a:endParaRPr lang="en-US" dirty="0"/>
          </a:p>
        </p:txBody>
      </p:sp>
      <p:sp>
        <p:nvSpPr>
          <p:cNvPr id="3" name="Content Placeholder 2"/>
          <p:cNvSpPr>
            <a:spLocks noGrp="1"/>
          </p:cNvSpPr>
          <p:nvPr>
            <p:ph idx="1"/>
          </p:nvPr>
        </p:nvSpPr>
        <p:spPr/>
        <p:txBody>
          <a:bodyPr/>
          <a:lstStyle/>
          <a:p>
            <a:endParaRPr lang="en-US" dirty="0" smtClean="0"/>
          </a:p>
          <a:p>
            <a:r>
              <a:rPr lang="en-US" dirty="0"/>
              <a:t>import re</a:t>
            </a:r>
          </a:p>
          <a:p>
            <a:endParaRPr lang="en-US" dirty="0"/>
          </a:p>
          <a:p>
            <a:r>
              <a:rPr lang="en-US" dirty="0"/>
              <a:t>email = "tony@tiremove_thisger.net"</a:t>
            </a:r>
          </a:p>
          <a:p>
            <a:r>
              <a:rPr lang="en-US" dirty="0"/>
              <a:t>m = </a:t>
            </a:r>
            <a:r>
              <a:rPr lang="en-US" dirty="0" err="1"/>
              <a:t>re.search</a:t>
            </a:r>
            <a:r>
              <a:rPr lang="en-US" dirty="0"/>
              <a:t>("</a:t>
            </a:r>
            <a:r>
              <a:rPr lang="en-US" dirty="0" err="1"/>
              <a:t>remove_this</a:t>
            </a:r>
            <a:r>
              <a:rPr lang="en-US" dirty="0"/>
              <a:t>", email)</a:t>
            </a:r>
          </a:p>
          <a:p>
            <a:r>
              <a:rPr lang="en-US" dirty="0"/>
              <a:t>print email[:</a:t>
            </a:r>
            <a:r>
              <a:rPr lang="en-US" dirty="0" err="1"/>
              <a:t>m.start</a:t>
            </a:r>
            <a:r>
              <a:rPr lang="en-US" dirty="0"/>
              <a:t>()]+email[</a:t>
            </a:r>
            <a:r>
              <a:rPr lang="en-US" dirty="0" err="1"/>
              <a:t>m.end</a:t>
            </a:r>
            <a:r>
              <a:rPr lang="en-US" dirty="0"/>
              <a:t>():] </a:t>
            </a:r>
          </a:p>
        </p:txBody>
      </p:sp>
    </p:spTree>
    <p:extLst>
      <p:ext uri="{BB962C8B-B14F-4D97-AF65-F5344CB8AC3E}">
        <p14:creationId xmlns:p14="http://schemas.microsoft.com/office/powerpoint/2010/main" val="3111812182"/>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substitute</a:t>
            </a:r>
            <a:endParaRPr lang="en-US" dirty="0"/>
          </a:p>
        </p:txBody>
      </p:sp>
      <p:sp>
        <p:nvSpPr>
          <p:cNvPr id="3" name="Content Placeholder 2"/>
          <p:cNvSpPr>
            <a:spLocks noGrp="1"/>
          </p:cNvSpPr>
          <p:nvPr>
            <p:ph idx="1"/>
          </p:nvPr>
        </p:nvSpPr>
        <p:spPr/>
        <p:txBody>
          <a:bodyPr/>
          <a:lstStyle/>
          <a:p>
            <a:endParaRPr lang="en-US" dirty="0" smtClean="0"/>
          </a:p>
          <a:p>
            <a:endParaRPr lang="en-US" dirty="0"/>
          </a:p>
          <a:p>
            <a:r>
              <a:rPr lang="en-US" dirty="0"/>
              <a:t>import re</a:t>
            </a:r>
          </a:p>
          <a:p>
            <a:endParaRPr lang="en-US" dirty="0"/>
          </a:p>
          <a:p>
            <a:r>
              <a:rPr lang="en-US" dirty="0"/>
              <a:t>text='this is if it in was input</a:t>
            </a:r>
            <a:r>
              <a:rPr lang="en-US" dirty="0" smtClean="0"/>
              <a:t>'</a:t>
            </a:r>
            <a:endParaRPr lang="en-US" dirty="0"/>
          </a:p>
          <a:p>
            <a:r>
              <a:rPr lang="en-US" dirty="0"/>
              <a:t>text =</a:t>
            </a:r>
            <a:r>
              <a:rPr lang="en-US" dirty="0" err="1"/>
              <a:t>re.sub</a:t>
            </a:r>
            <a:r>
              <a:rPr lang="en-US" dirty="0" smtClean="0"/>
              <a:t>('i[</a:t>
            </a:r>
            <a:r>
              <a:rPr lang="en-US" dirty="0" err="1" smtClean="0"/>
              <a:t>snft</a:t>
            </a:r>
            <a:r>
              <a:rPr lang="en-US" dirty="0" smtClean="0"/>
              <a:t>]',</a:t>
            </a:r>
            <a:r>
              <a:rPr lang="en-US" dirty="0"/>
              <a:t>'</a:t>
            </a:r>
            <a:r>
              <a:rPr lang="en-US" dirty="0" err="1"/>
              <a:t>CL',text</a:t>
            </a:r>
            <a:r>
              <a:rPr lang="en-US" dirty="0" smtClean="0"/>
              <a:t>)</a:t>
            </a:r>
            <a:endParaRPr lang="en-US" dirty="0"/>
          </a:p>
          <a:p>
            <a:r>
              <a:rPr lang="en-US" dirty="0"/>
              <a:t>print text</a:t>
            </a:r>
          </a:p>
          <a:p>
            <a:endParaRPr lang="en-US" dirty="0"/>
          </a:p>
          <a:p>
            <a:endParaRPr lang="en-US" dirty="0"/>
          </a:p>
        </p:txBody>
      </p:sp>
    </p:spTree>
    <p:extLst>
      <p:ext uri="{BB962C8B-B14F-4D97-AF65-F5344CB8AC3E}">
        <p14:creationId xmlns:p14="http://schemas.microsoft.com/office/powerpoint/2010/main" val="2649931013"/>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split</a:t>
            </a:r>
            <a:endParaRPr lang="en-US" dirty="0"/>
          </a:p>
        </p:txBody>
      </p:sp>
      <p:sp>
        <p:nvSpPr>
          <p:cNvPr id="3" name="Content Placeholder 2"/>
          <p:cNvSpPr>
            <a:spLocks noGrp="1"/>
          </p:cNvSpPr>
          <p:nvPr>
            <p:ph idx="1"/>
          </p:nvPr>
        </p:nvSpPr>
        <p:spPr/>
        <p:txBody>
          <a:bodyPr/>
          <a:lstStyle/>
          <a:p>
            <a:endParaRPr lang="en-US" dirty="0" smtClean="0"/>
          </a:p>
          <a:p>
            <a:r>
              <a:rPr lang="en-US" dirty="0" smtClean="0"/>
              <a:t>import re</a:t>
            </a:r>
            <a:endParaRPr lang="en-US" dirty="0"/>
          </a:p>
          <a:p>
            <a:r>
              <a:rPr lang="en-US" dirty="0"/>
              <a:t>text='12-13:14;15 16</a:t>
            </a:r>
            <a:r>
              <a:rPr lang="en-US" dirty="0" smtClean="0"/>
              <a:t>'</a:t>
            </a:r>
            <a:endParaRPr lang="en-US" dirty="0"/>
          </a:p>
          <a:p>
            <a:r>
              <a:rPr lang="en-US" dirty="0" err="1"/>
              <a:t>arr</a:t>
            </a:r>
            <a:r>
              <a:rPr lang="en-US" dirty="0"/>
              <a:t>=</a:t>
            </a:r>
            <a:r>
              <a:rPr lang="en-US" dirty="0" err="1"/>
              <a:t>re.split</a:t>
            </a:r>
            <a:r>
              <a:rPr lang="en-US" dirty="0"/>
              <a:t>('[-:; ]',text</a:t>
            </a:r>
            <a:r>
              <a:rPr lang="en-US" dirty="0" smtClean="0"/>
              <a:t>)</a:t>
            </a:r>
            <a:endParaRPr lang="en-US" dirty="0"/>
          </a:p>
          <a:p>
            <a:r>
              <a:rPr lang="en-US" dirty="0"/>
              <a:t>print </a:t>
            </a:r>
            <a:r>
              <a:rPr lang="en-US" dirty="0" err="1" smtClean="0"/>
              <a:t>arr</a:t>
            </a:r>
            <a:endParaRPr lang="en-US" dirty="0" smtClean="0"/>
          </a:p>
          <a:p>
            <a:endParaRPr lang="en-US" dirty="0" smtClean="0"/>
          </a:p>
          <a:p>
            <a:r>
              <a:rPr lang="en-US" dirty="0"/>
              <a:t>import re</a:t>
            </a:r>
          </a:p>
          <a:p>
            <a:r>
              <a:rPr lang="en-US" dirty="0"/>
              <a:t>text</a:t>
            </a:r>
            <a:r>
              <a:rPr lang="en-US" dirty="0" smtClean="0"/>
              <a:t>=‘new </a:t>
            </a:r>
            <a:r>
              <a:rPr lang="en-US" dirty="0" err="1" smtClean="0"/>
              <a:t>wAy</a:t>
            </a:r>
            <a:r>
              <a:rPr lang="en-US" dirty="0" smtClean="0"/>
              <a:t> day</a:t>
            </a:r>
            <a:endParaRPr lang="en-US" dirty="0"/>
          </a:p>
          <a:p>
            <a:r>
              <a:rPr lang="en-US" dirty="0" err="1"/>
              <a:t>arr</a:t>
            </a:r>
            <a:r>
              <a:rPr lang="en-US" dirty="0"/>
              <a:t>=</a:t>
            </a:r>
            <a:r>
              <a:rPr lang="en-US" dirty="0" err="1"/>
              <a:t>re.split</a:t>
            </a:r>
            <a:r>
              <a:rPr lang="en-US" dirty="0" smtClean="0"/>
              <a:t>(‘a.*',</a:t>
            </a:r>
            <a:r>
              <a:rPr lang="en-US" dirty="0" err="1" smtClean="0"/>
              <a:t>text,flags</a:t>
            </a:r>
            <a:r>
              <a:rPr lang="en-US" dirty="0" smtClean="0"/>
              <a:t>=</a:t>
            </a:r>
            <a:r>
              <a:rPr lang="en-US" dirty="0" err="1" smtClean="0"/>
              <a:t>re.IGNORECASE</a:t>
            </a:r>
            <a:r>
              <a:rPr lang="en-US" dirty="0" smtClean="0"/>
              <a:t>)</a:t>
            </a:r>
            <a:endParaRPr lang="en-US" dirty="0"/>
          </a:p>
          <a:p>
            <a:r>
              <a:rPr lang="en-US" dirty="0"/>
              <a:t>print </a:t>
            </a:r>
            <a:r>
              <a:rPr lang="en-US" dirty="0" err="1"/>
              <a:t>arr</a:t>
            </a:r>
            <a:endParaRPr lang="en-US" dirty="0"/>
          </a:p>
          <a:p>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21292046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Help…..</a:t>
            </a:r>
            <a:endParaRPr lang="en-US" dirty="0"/>
          </a:p>
        </p:txBody>
      </p:sp>
      <p:sp>
        <p:nvSpPr>
          <p:cNvPr id="3" name="Content Placeholder 2"/>
          <p:cNvSpPr>
            <a:spLocks noGrp="1"/>
          </p:cNvSpPr>
          <p:nvPr>
            <p:ph idx="1"/>
          </p:nvPr>
        </p:nvSpPr>
        <p:spPr>
          <a:xfrm>
            <a:off x="609600" y="1905000"/>
            <a:ext cx="8229600" cy="4419600"/>
          </a:xfrm>
        </p:spPr>
        <p:txBody>
          <a:bodyPr>
            <a:normAutofit/>
          </a:bodyPr>
          <a:lstStyle/>
          <a:p>
            <a:r>
              <a:rPr lang="en-US" dirty="0"/>
              <a:t>h</a:t>
            </a:r>
            <a:r>
              <a:rPr lang="en-US" dirty="0" smtClean="0"/>
              <a:t>elp(object)</a:t>
            </a:r>
          </a:p>
          <a:p>
            <a:pPr lvl="1"/>
            <a:r>
              <a:rPr lang="en-US" sz="2000" dirty="0"/>
              <a:t>h</a:t>
            </a:r>
            <a:r>
              <a:rPr lang="en-US" sz="2000" dirty="0" smtClean="0"/>
              <a:t>elp(</a:t>
            </a:r>
            <a:r>
              <a:rPr lang="en-US" sz="2000" dirty="0" err="1" smtClean="0"/>
              <a:t>str</a:t>
            </a:r>
            <a:r>
              <a:rPr lang="en-US" sz="2000" dirty="0" smtClean="0"/>
              <a:t>)</a:t>
            </a:r>
          </a:p>
          <a:p>
            <a:pPr lvl="1"/>
            <a:r>
              <a:rPr lang="en-US" sz="2000" dirty="0"/>
              <a:t>h</a:t>
            </a:r>
            <a:r>
              <a:rPr lang="en-US" sz="2000" dirty="0" smtClean="0"/>
              <a:t>elp(</a:t>
            </a:r>
            <a:r>
              <a:rPr lang="en-US" sz="2000" dirty="0" err="1" smtClean="0"/>
              <a:t>int</a:t>
            </a:r>
            <a:r>
              <a:rPr lang="en-US" sz="2000" dirty="0" smtClean="0"/>
              <a:t>)</a:t>
            </a:r>
          </a:p>
          <a:p>
            <a:endParaRPr lang="en-US" dirty="0"/>
          </a:p>
          <a:p>
            <a:r>
              <a:rPr lang="en-US" dirty="0"/>
              <a:t>h</a:t>
            </a:r>
            <a:r>
              <a:rPr lang="en-US" dirty="0" smtClean="0"/>
              <a:t>elp()</a:t>
            </a:r>
          </a:p>
          <a:p>
            <a:pPr lvl="1"/>
            <a:r>
              <a:rPr lang="en-US" sz="2000" dirty="0"/>
              <a:t>m</a:t>
            </a:r>
            <a:r>
              <a:rPr lang="en-US" sz="2000" dirty="0" smtClean="0"/>
              <a:t>odules</a:t>
            </a:r>
            <a:endParaRPr lang="en-US" sz="2000" dirty="0"/>
          </a:p>
          <a:p>
            <a:pPr lvl="1"/>
            <a:r>
              <a:rPr lang="en-US" sz="2000" dirty="0"/>
              <a:t>k</a:t>
            </a:r>
            <a:r>
              <a:rPr lang="en-US" sz="2000" dirty="0" smtClean="0"/>
              <a:t>eywords</a:t>
            </a:r>
            <a:endParaRPr lang="en-US" sz="2000" dirty="0"/>
          </a:p>
          <a:p>
            <a:pPr lvl="1"/>
            <a:r>
              <a:rPr lang="en-US" sz="2000" dirty="0"/>
              <a:t>t</a:t>
            </a:r>
            <a:r>
              <a:rPr lang="en-US" sz="2000" dirty="0" smtClean="0"/>
              <a:t>opics</a:t>
            </a:r>
          </a:p>
          <a:p>
            <a:pPr lvl="1"/>
            <a:r>
              <a:rPr lang="en-US" sz="2000" dirty="0" smtClean="0"/>
              <a:t>__</a:t>
            </a:r>
            <a:r>
              <a:rPr lang="en-US" sz="2000" dirty="0" err="1" smtClean="0"/>
              <a:t>builtin</a:t>
            </a:r>
            <a:r>
              <a:rPr lang="en-US" sz="2000" dirty="0" smtClean="0"/>
              <a:t>__    (  in Python 2.7 )</a:t>
            </a:r>
          </a:p>
          <a:p>
            <a:pPr lvl="1"/>
            <a:r>
              <a:rPr lang="en-US" sz="2000" dirty="0" err="1"/>
              <a:t>b</a:t>
            </a:r>
            <a:r>
              <a:rPr lang="en-US" sz="2000" dirty="0" err="1" smtClean="0"/>
              <a:t>uiltins</a:t>
            </a:r>
            <a:r>
              <a:rPr lang="en-US" sz="2000" dirty="0" smtClean="0"/>
              <a:t>           ( in Python 3.4 )</a:t>
            </a:r>
          </a:p>
          <a:p>
            <a:pPr marL="457200" lvl="1" indent="0">
              <a:buNone/>
            </a:pPr>
            <a:endParaRPr lang="en-US" sz="2000" dirty="0"/>
          </a:p>
          <a:p>
            <a:pPr lvl="1"/>
            <a:endParaRPr lang="en-US" sz="2000" dirty="0"/>
          </a:p>
          <a:p>
            <a:endParaRPr lang="en-US" dirty="0" smtClean="0"/>
          </a:p>
          <a:p>
            <a:endParaRPr lang="en-US" dirty="0" smtClean="0"/>
          </a:p>
          <a:p>
            <a:endParaRPr lang="en-US" dirty="0"/>
          </a:p>
        </p:txBody>
      </p:sp>
      <p:pic>
        <p:nvPicPr>
          <p:cNvPr id="1026" name="Picture 2" descr="C:\Program Files\Microsoft Office\MEDIA\CAGCAT10\j0195812.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67400" y="2286000"/>
            <a:ext cx="1773022" cy="18242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0659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ircle(in)">
                                      <p:cBhvr>
                                        <p:cTn id="10" dur="2000"/>
                                        <p:tgtEl>
                                          <p:spTgt spid="3">
                                            <p:txEl>
                                              <p:pRg st="1" end="1"/>
                                            </p:txEl>
                                          </p:spTgt>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ircle(in)">
                                      <p:cBhvr>
                                        <p:cTn id="13" dur="20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circle(in)">
                                      <p:cBhvr>
                                        <p:cTn id="18" dur="2000"/>
                                        <p:tgtEl>
                                          <p:spTgt spid="3">
                                            <p:txEl>
                                              <p:pRg st="4" end="4"/>
                                            </p:txEl>
                                          </p:spTgt>
                                        </p:tgtEl>
                                      </p:cBhvr>
                                    </p:animEffect>
                                  </p:childTnLst>
                                </p:cTn>
                              </p:par>
                              <p:par>
                                <p:cTn id="19" presetID="6" presetClass="entr" presetSubtype="16"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circle(in)">
                                      <p:cBhvr>
                                        <p:cTn id="21" dur="2000"/>
                                        <p:tgtEl>
                                          <p:spTgt spid="3">
                                            <p:txEl>
                                              <p:pRg st="5" end="5"/>
                                            </p:txEl>
                                          </p:spTgt>
                                        </p:tgtEl>
                                      </p:cBhvr>
                                    </p:animEffect>
                                  </p:childTnLst>
                                </p:cTn>
                              </p:par>
                              <p:par>
                                <p:cTn id="22" presetID="6" presetClass="entr" presetSubtype="16"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circle(in)">
                                      <p:cBhvr>
                                        <p:cTn id="24" dur="2000"/>
                                        <p:tgtEl>
                                          <p:spTgt spid="3">
                                            <p:txEl>
                                              <p:pRg st="6" end="6"/>
                                            </p:txEl>
                                          </p:spTgt>
                                        </p:tgtEl>
                                      </p:cBhvr>
                                    </p:animEffect>
                                  </p:childTnLst>
                                </p:cTn>
                              </p:par>
                              <p:par>
                                <p:cTn id="25" presetID="6" presetClass="entr" presetSubtype="16"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circle(in)">
                                      <p:cBhvr>
                                        <p:cTn id="27" dur="2000"/>
                                        <p:tgtEl>
                                          <p:spTgt spid="3">
                                            <p:txEl>
                                              <p:pRg st="7" end="7"/>
                                            </p:txEl>
                                          </p:spTgt>
                                        </p:tgtEl>
                                      </p:cBhvr>
                                    </p:animEffect>
                                  </p:childTnLst>
                                </p:cTn>
                              </p:par>
                              <p:par>
                                <p:cTn id="28" presetID="6" presetClass="entr" presetSubtype="16" fill="hold" grpId="0"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circle(in)">
                                      <p:cBhvr>
                                        <p:cTn id="30" dur="2000"/>
                                        <p:tgtEl>
                                          <p:spTgt spid="3">
                                            <p:txEl>
                                              <p:pRg st="8" end="8"/>
                                            </p:txEl>
                                          </p:spTgt>
                                        </p:tgtEl>
                                      </p:cBhvr>
                                    </p:animEffect>
                                  </p:childTnLst>
                                </p:cTn>
                              </p:par>
                              <p:par>
                                <p:cTn id="31" presetID="6" presetClass="entr" presetSubtype="16"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circle(in)">
                                      <p:cBhvr>
                                        <p:cTn id="33" dur="2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 regex</a:t>
            </a:r>
            <a:endParaRPr lang="en-US" dirty="0"/>
          </a:p>
        </p:txBody>
      </p:sp>
      <p:sp>
        <p:nvSpPr>
          <p:cNvPr id="3" name="Content Placeholder 2"/>
          <p:cNvSpPr>
            <a:spLocks noGrp="1"/>
          </p:cNvSpPr>
          <p:nvPr>
            <p:ph idx="1"/>
          </p:nvPr>
        </p:nvSpPr>
        <p:spPr/>
        <p:txBody>
          <a:bodyPr>
            <a:normAutofit/>
          </a:bodyPr>
          <a:lstStyle/>
          <a:p>
            <a:endParaRPr lang="en-US" dirty="0" smtClean="0"/>
          </a:p>
          <a:p>
            <a:pPr marL="0" indent="0">
              <a:buNone/>
            </a:pPr>
            <a:r>
              <a:rPr lang="en-US" dirty="0" err="1" smtClean="0"/>
              <a:t>Prog</a:t>
            </a:r>
            <a:r>
              <a:rPr lang="en-US" dirty="0" smtClean="0"/>
              <a:t> = </a:t>
            </a:r>
            <a:r>
              <a:rPr lang="en-US" dirty="0" err="1" smtClean="0"/>
              <a:t>re.compile</a:t>
            </a:r>
            <a:r>
              <a:rPr lang="en-US" dirty="0" smtClean="0"/>
              <a:t>(pattern)</a:t>
            </a:r>
          </a:p>
          <a:p>
            <a:pPr marL="0" indent="0">
              <a:buNone/>
            </a:pPr>
            <a:r>
              <a:rPr lang="en-US" dirty="0" smtClean="0"/>
              <a:t>Res = </a:t>
            </a:r>
            <a:r>
              <a:rPr lang="en-US" dirty="0" err="1" smtClean="0"/>
              <a:t>prog.match</a:t>
            </a:r>
            <a:r>
              <a:rPr lang="en-US" dirty="0" smtClean="0"/>
              <a:t>(string)</a:t>
            </a:r>
          </a:p>
          <a:p>
            <a:pPr marL="0" indent="0">
              <a:buNone/>
            </a:pPr>
            <a:endParaRPr lang="en-US" dirty="0"/>
          </a:p>
          <a:p>
            <a:pPr marL="0" indent="0">
              <a:buNone/>
            </a:pPr>
            <a:r>
              <a:rPr lang="en-US" dirty="0" smtClean="0"/>
              <a:t>Ex:</a:t>
            </a:r>
          </a:p>
          <a:p>
            <a:pPr marL="0" indent="0">
              <a:buNone/>
            </a:pPr>
            <a:r>
              <a:rPr lang="en-US" dirty="0"/>
              <a:t> </a:t>
            </a:r>
            <a:r>
              <a:rPr lang="en-US" dirty="0" smtClean="0"/>
              <a:t>    </a:t>
            </a:r>
            <a:r>
              <a:rPr lang="en-US" dirty="0" err="1" smtClean="0"/>
              <a:t>Re.compile</a:t>
            </a:r>
            <a:r>
              <a:rPr lang="en-US" dirty="0" smtClean="0"/>
              <a:t>(r“\d+\.\d*”,</a:t>
            </a:r>
            <a:r>
              <a:rPr lang="en-US" dirty="0" err="1" smtClean="0"/>
              <a:t>re.X</a:t>
            </a:r>
            <a:r>
              <a:rPr lang="en-US" dirty="0" smtClean="0"/>
              <a:t>)  # verbose ON</a:t>
            </a:r>
          </a:p>
          <a:p>
            <a:pPr marL="0" indent="0">
              <a:buNone/>
            </a:pPr>
            <a:endParaRPr lang="en-US" dirty="0"/>
          </a:p>
          <a:p>
            <a:pPr marL="0" indent="0">
              <a:buNone/>
            </a:pPr>
            <a:r>
              <a:rPr lang="en-US" dirty="0" err="1" smtClean="0"/>
              <a:t>re.compile</a:t>
            </a:r>
            <a:r>
              <a:rPr lang="en-US" dirty="0" smtClean="0"/>
              <a:t>(regex</a:t>
            </a:r>
            <a:r>
              <a:rPr lang="en-US" dirty="0"/>
              <a:t>).search(subject) </a:t>
            </a:r>
            <a:endParaRPr lang="en-US" dirty="0" smtClean="0"/>
          </a:p>
          <a:p>
            <a:pPr marL="0" indent="0">
              <a:buNone/>
            </a:pPr>
            <a:r>
              <a:rPr lang="en-US" dirty="0" smtClean="0"/>
              <a:t>OR</a:t>
            </a:r>
          </a:p>
          <a:p>
            <a:pPr marL="0" indent="0">
              <a:buNone/>
            </a:pPr>
            <a:r>
              <a:rPr lang="en-US" dirty="0" err="1" smtClean="0"/>
              <a:t>re.search</a:t>
            </a:r>
            <a:r>
              <a:rPr lang="en-US" dirty="0" smtClean="0"/>
              <a:t>(regex</a:t>
            </a:r>
            <a:r>
              <a:rPr lang="en-US" dirty="0"/>
              <a:t>, subject).</a:t>
            </a:r>
          </a:p>
        </p:txBody>
      </p:sp>
    </p:spTree>
    <p:extLst>
      <p:ext uri="{BB962C8B-B14F-4D97-AF65-F5344CB8AC3E}">
        <p14:creationId xmlns:p14="http://schemas.microsoft.com/office/powerpoint/2010/main" val="2411304670"/>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Programming</a:t>
            </a:r>
            <a:endParaRPr lang="en-US" dirty="0"/>
          </a:p>
        </p:txBody>
      </p:sp>
      <p:sp>
        <p:nvSpPr>
          <p:cNvPr id="3" name="Content Placeholder 2"/>
          <p:cNvSpPr>
            <a:spLocks noGrp="1"/>
          </p:cNvSpPr>
          <p:nvPr>
            <p:ph idx="1"/>
          </p:nvPr>
        </p:nvSpPr>
        <p:spPr/>
        <p:txBody>
          <a:bodyPr/>
          <a:lstStyle/>
          <a:p>
            <a:endParaRPr lang="en-US" dirty="0" smtClean="0"/>
          </a:p>
          <a:p>
            <a:r>
              <a:rPr lang="en-US" dirty="0" smtClean="0"/>
              <a:t>Decorators</a:t>
            </a:r>
          </a:p>
          <a:p>
            <a:r>
              <a:rPr lang="en-US" dirty="0" smtClean="0"/>
              <a:t>Iterators</a:t>
            </a:r>
          </a:p>
          <a:p>
            <a:r>
              <a:rPr lang="en-US" dirty="0" smtClean="0"/>
              <a:t>Generators</a:t>
            </a:r>
          </a:p>
          <a:p>
            <a:endParaRPr lang="en-US" dirty="0"/>
          </a:p>
        </p:txBody>
      </p:sp>
    </p:spTree>
    <p:extLst>
      <p:ext uri="{BB962C8B-B14F-4D97-AF65-F5344CB8AC3E}">
        <p14:creationId xmlns:p14="http://schemas.microsoft.com/office/powerpoint/2010/main" val="1806349758"/>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Decorators</a:t>
            </a:r>
            <a:endParaRPr lang="en-US" dirty="0"/>
          </a:p>
        </p:txBody>
      </p:sp>
      <p:sp>
        <p:nvSpPr>
          <p:cNvPr id="3" name="Content Placeholder 2"/>
          <p:cNvSpPr>
            <a:spLocks noGrp="1"/>
          </p:cNvSpPr>
          <p:nvPr>
            <p:ph idx="1"/>
          </p:nvPr>
        </p:nvSpPr>
        <p:spPr/>
        <p:txBody>
          <a:bodyPr>
            <a:normAutofit fontScale="77500" lnSpcReduction="20000"/>
          </a:bodyPr>
          <a:lstStyle/>
          <a:p>
            <a:endParaRPr lang="en-US" dirty="0" smtClean="0"/>
          </a:p>
          <a:p>
            <a:r>
              <a:rPr lang="en-US" dirty="0" smtClean="0"/>
              <a:t>Decorators </a:t>
            </a:r>
            <a:r>
              <a:rPr lang="en-US" dirty="0"/>
              <a:t>are a syntactic convenience, that allows a Python source file to say what it is going to do with the result of a function or a class statement before </a:t>
            </a:r>
            <a:r>
              <a:rPr lang="en-US" dirty="0" smtClean="0"/>
              <a:t>rather </a:t>
            </a:r>
            <a:r>
              <a:rPr lang="en-US" dirty="0"/>
              <a:t>than after the </a:t>
            </a:r>
            <a:r>
              <a:rPr lang="en-US" dirty="0" smtClean="0"/>
              <a:t>statement</a:t>
            </a:r>
          </a:p>
          <a:p>
            <a:endParaRPr lang="en-US" dirty="0"/>
          </a:p>
          <a:p>
            <a:r>
              <a:rPr lang="en-US" i="1" dirty="0"/>
              <a:t># State, before defining f, that </a:t>
            </a:r>
            <a:r>
              <a:rPr lang="en-US" i="1" dirty="0" err="1"/>
              <a:t>a_decorator</a:t>
            </a:r>
            <a:r>
              <a:rPr lang="en-US" i="1" dirty="0"/>
              <a:t> will be applied to it.</a:t>
            </a:r>
            <a:r>
              <a:rPr lang="en-US" dirty="0"/>
              <a:t> </a:t>
            </a:r>
            <a:endParaRPr lang="en-US" dirty="0" smtClean="0"/>
          </a:p>
          <a:p>
            <a:r>
              <a:rPr lang="en-US" dirty="0" smtClean="0"/>
              <a:t>@</a:t>
            </a:r>
            <a:r>
              <a:rPr lang="en-US" dirty="0" err="1"/>
              <a:t>a_decorator</a:t>
            </a:r>
            <a:r>
              <a:rPr lang="en-US" dirty="0"/>
              <a:t> </a:t>
            </a:r>
            <a:endParaRPr lang="en-US" dirty="0" smtClean="0"/>
          </a:p>
          <a:p>
            <a:r>
              <a:rPr lang="en-US" b="1" dirty="0" err="1" smtClean="0"/>
              <a:t>def</a:t>
            </a:r>
            <a:r>
              <a:rPr lang="en-US" dirty="0" smtClean="0"/>
              <a:t> </a:t>
            </a:r>
            <a:r>
              <a:rPr lang="en-US" b="1" dirty="0"/>
              <a:t>f</a:t>
            </a:r>
            <a:r>
              <a:rPr lang="en-US" dirty="0"/>
              <a:t>(</a:t>
            </a:r>
            <a:r>
              <a:rPr lang="en-US" b="1" dirty="0"/>
              <a:t>...</a:t>
            </a:r>
            <a:r>
              <a:rPr lang="en-US" dirty="0"/>
              <a:t>): </a:t>
            </a:r>
            <a:endParaRPr lang="en-US" dirty="0" smtClean="0"/>
          </a:p>
          <a:p>
            <a:r>
              <a:rPr lang="en-US" b="1" dirty="0"/>
              <a:t> </a:t>
            </a:r>
            <a:r>
              <a:rPr lang="en-US" b="1" dirty="0" smtClean="0"/>
              <a:t>  ...</a:t>
            </a:r>
          </a:p>
          <a:p>
            <a:endParaRPr lang="en-US" b="1" dirty="0"/>
          </a:p>
          <a:p>
            <a:r>
              <a:rPr lang="en-US" b="1" dirty="0" err="1"/>
              <a:t>def</a:t>
            </a:r>
            <a:r>
              <a:rPr lang="en-US" dirty="0"/>
              <a:t> </a:t>
            </a:r>
            <a:r>
              <a:rPr lang="en-US" b="1" dirty="0"/>
              <a:t>f</a:t>
            </a:r>
            <a:r>
              <a:rPr lang="en-US" dirty="0"/>
              <a:t>(</a:t>
            </a:r>
            <a:r>
              <a:rPr lang="en-US" b="1" dirty="0"/>
              <a:t>...</a:t>
            </a:r>
            <a:r>
              <a:rPr lang="en-US" dirty="0"/>
              <a:t>): </a:t>
            </a:r>
            <a:endParaRPr lang="en-US" dirty="0" smtClean="0"/>
          </a:p>
          <a:p>
            <a:r>
              <a:rPr lang="en-US" b="1" dirty="0"/>
              <a:t> </a:t>
            </a:r>
            <a:r>
              <a:rPr lang="en-US" b="1" dirty="0" smtClean="0"/>
              <a:t>  ...</a:t>
            </a:r>
            <a:r>
              <a:rPr lang="en-US" dirty="0" smtClean="0"/>
              <a:t> </a:t>
            </a:r>
            <a:r>
              <a:rPr lang="en-US" i="1" dirty="0"/>
              <a:t># </a:t>
            </a:r>
            <a:endParaRPr lang="en-US" i="1" dirty="0" smtClean="0"/>
          </a:p>
          <a:p>
            <a:r>
              <a:rPr lang="en-US" i="1" dirty="0" smtClean="0"/>
              <a:t>After </a:t>
            </a:r>
            <a:r>
              <a:rPr lang="en-US" i="1" dirty="0"/>
              <a:t>defining f, apply </a:t>
            </a:r>
            <a:r>
              <a:rPr lang="en-US" i="1" dirty="0" err="1"/>
              <a:t>a_decorator</a:t>
            </a:r>
            <a:r>
              <a:rPr lang="en-US" i="1" dirty="0"/>
              <a:t> to it.</a:t>
            </a:r>
            <a:r>
              <a:rPr lang="en-US" dirty="0"/>
              <a:t> </a:t>
            </a:r>
            <a:endParaRPr lang="en-US" dirty="0" smtClean="0"/>
          </a:p>
          <a:p>
            <a:r>
              <a:rPr lang="en-US" dirty="0" smtClean="0"/>
              <a:t>f </a:t>
            </a:r>
            <a:r>
              <a:rPr lang="en-US" b="1" dirty="0"/>
              <a:t>=</a:t>
            </a:r>
            <a:r>
              <a:rPr lang="en-US" dirty="0"/>
              <a:t> </a:t>
            </a:r>
            <a:r>
              <a:rPr lang="en-US" dirty="0" err="1"/>
              <a:t>a_decorator</a:t>
            </a:r>
            <a:r>
              <a:rPr lang="en-US" dirty="0"/>
              <a:t>(f)</a:t>
            </a:r>
          </a:p>
        </p:txBody>
      </p:sp>
    </p:spTree>
    <p:extLst>
      <p:ext uri="{BB962C8B-B14F-4D97-AF65-F5344CB8AC3E}">
        <p14:creationId xmlns:p14="http://schemas.microsoft.com/office/powerpoint/2010/main" val="1442083134"/>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a:t>
            </a:r>
            <a:endParaRPr lang="en-US" dirty="0"/>
          </a:p>
        </p:txBody>
      </p:sp>
      <p:sp>
        <p:nvSpPr>
          <p:cNvPr id="3" name="Content Placeholder 2"/>
          <p:cNvSpPr>
            <a:spLocks noGrp="1"/>
          </p:cNvSpPr>
          <p:nvPr>
            <p:ph idx="1"/>
          </p:nvPr>
        </p:nvSpPr>
        <p:spPr/>
        <p:txBody>
          <a:bodyPr/>
          <a:lstStyle/>
          <a:p>
            <a:r>
              <a:rPr lang="en-US" dirty="0"/>
              <a:t>The benefits of using the decorator syntax are:</a:t>
            </a:r>
          </a:p>
          <a:p>
            <a:r>
              <a:rPr lang="en-US" dirty="0"/>
              <a:t>The name of the function appears only once in the source file.</a:t>
            </a:r>
          </a:p>
          <a:p>
            <a:r>
              <a:rPr lang="en-US" dirty="0"/>
              <a:t>The reader knows, before the possibly quite long definition of the function, that the decorator function will be applied to it.</a:t>
            </a:r>
          </a:p>
          <a:p>
            <a:endParaRPr lang="en-US" dirty="0"/>
          </a:p>
        </p:txBody>
      </p:sp>
    </p:spTree>
    <p:extLst>
      <p:ext uri="{BB962C8B-B14F-4D97-AF65-F5344CB8AC3E}">
        <p14:creationId xmlns:p14="http://schemas.microsoft.com/office/powerpoint/2010/main" val="4211128981"/>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Iterators</a:t>
            </a:r>
            <a:endParaRPr lang="en-US" dirty="0"/>
          </a:p>
        </p:txBody>
      </p:sp>
      <p:sp>
        <p:nvSpPr>
          <p:cNvPr id="3" name="Content Placeholder 2"/>
          <p:cNvSpPr>
            <a:spLocks noGrp="1"/>
          </p:cNvSpPr>
          <p:nvPr>
            <p:ph idx="1"/>
          </p:nvPr>
        </p:nvSpPr>
        <p:spPr/>
        <p:txBody>
          <a:bodyPr/>
          <a:lstStyle/>
          <a:p>
            <a:r>
              <a:rPr lang="en-US" dirty="0"/>
              <a:t>The built-in function </a:t>
            </a:r>
            <a:r>
              <a:rPr lang="en-US" b="1" dirty="0" err="1"/>
              <a:t>iter</a:t>
            </a:r>
            <a:r>
              <a:rPr lang="en-US" dirty="0"/>
              <a:t> takes an </a:t>
            </a:r>
            <a:r>
              <a:rPr lang="en-US" dirty="0" err="1"/>
              <a:t>iterable</a:t>
            </a:r>
            <a:r>
              <a:rPr lang="en-US" dirty="0"/>
              <a:t> object and returns an iterator</a:t>
            </a:r>
            <a:r>
              <a:rPr lang="en-US" dirty="0" smtClean="0"/>
              <a:t>.</a:t>
            </a:r>
          </a:p>
          <a:p>
            <a:endParaRPr lang="en-US" dirty="0"/>
          </a:p>
          <a:p>
            <a:r>
              <a:rPr lang="en-US" dirty="0" smtClean="0"/>
              <a:t>i =  </a:t>
            </a:r>
            <a:r>
              <a:rPr lang="en-US" dirty="0" err="1" smtClean="0"/>
              <a:t>iter</a:t>
            </a:r>
            <a:r>
              <a:rPr lang="en-US" dirty="0" smtClean="0"/>
              <a:t>([10,20,30,40,50])</a:t>
            </a:r>
          </a:p>
          <a:p>
            <a:r>
              <a:rPr lang="en-US" dirty="0" smtClean="0"/>
              <a:t>print  </a:t>
            </a:r>
            <a:r>
              <a:rPr lang="en-US" dirty="0" err="1" smtClean="0"/>
              <a:t>i.next</a:t>
            </a:r>
            <a:r>
              <a:rPr lang="en-US" dirty="0" smtClean="0"/>
              <a:t>()</a:t>
            </a:r>
          </a:p>
          <a:p>
            <a:r>
              <a:rPr lang="en-US" dirty="0"/>
              <a:t>print  </a:t>
            </a:r>
            <a:r>
              <a:rPr lang="en-US" dirty="0" err="1"/>
              <a:t>i.next</a:t>
            </a:r>
            <a:r>
              <a:rPr lang="en-US" dirty="0"/>
              <a:t>()</a:t>
            </a:r>
          </a:p>
          <a:p>
            <a:r>
              <a:rPr lang="en-US" dirty="0"/>
              <a:t>print  </a:t>
            </a:r>
            <a:r>
              <a:rPr lang="en-US" dirty="0" err="1"/>
              <a:t>i.next</a:t>
            </a:r>
            <a:r>
              <a:rPr lang="en-US" dirty="0"/>
              <a:t>()</a:t>
            </a:r>
          </a:p>
          <a:p>
            <a:r>
              <a:rPr lang="en-US" dirty="0"/>
              <a:t>print  </a:t>
            </a:r>
            <a:r>
              <a:rPr lang="en-US" dirty="0" err="1"/>
              <a:t>i.next</a:t>
            </a:r>
            <a:r>
              <a:rPr lang="en-US" dirty="0"/>
              <a:t>()</a:t>
            </a:r>
          </a:p>
          <a:p>
            <a:r>
              <a:rPr lang="en-US" dirty="0"/>
              <a:t>print  </a:t>
            </a:r>
            <a:r>
              <a:rPr lang="en-US" dirty="0" err="1"/>
              <a:t>i.next</a:t>
            </a:r>
            <a:r>
              <a:rPr lang="en-US" dirty="0"/>
              <a:t>()</a:t>
            </a:r>
          </a:p>
          <a:p>
            <a:r>
              <a:rPr lang="en-US" dirty="0"/>
              <a:t>print  </a:t>
            </a:r>
            <a:r>
              <a:rPr lang="en-US" dirty="0" err="1"/>
              <a:t>i.next</a:t>
            </a:r>
            <a:r>
              <a:rPr lang="en-US" dirty="0"/>
              <a:t>()</a:t>
            </a:r>
          </a:p>
          <a:p>
            <a:endParaRPr lang="en-US" dirty="0"/>
          </a:p>
        </p:txBody>
      </p:sp>
    </p:spTree>
    <p:extLst>
      <p:ext uri="{BB962C8B-B14F-4D97-AF65-F5344CB8AC3E}">
        <p14:creationId xmlns:p14="http://schemas.microsoft.com/office/powerpoint/2010/main" val="3186943501"/>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Iterator example</a:t>
            </a:r>
            <a:endParaRPr lang="en-US" dirty="0"/>
          </a:p>
        </p:txBody>
      </p:sp>
      <p:sp>
        <p:nvSpPr>
          <p:cNvPr id="3" name="Content Placeholder 2"/>
          <p:cNvSpPr>
            <a:spLocks noGrp="1"/>
          </p:cNvSpPr>
          <p:nvPr>
            <p:ph idx="1"/>
          </p:nvPr>
        </p:nvSpPr>
        <p:spPr>
          <a:xfrm>
            <a:off x="457200" y="1600200"/>
            <a:ext cx="4495800" cy="4525963"/>
          </a:xfrm>
          <a:ln>
            <a:solidFill>
              <a:schemeClr val="accent1"/>
            </a:solidFill>
          </a:ln>
        </p:spPr>
        <p:txBody>
          <a:bodyPr>
            <a:normAutofit fontScale="92500" lnSpcReduction="10000"/>
          </a:bodyPr>
          <a:lstStyle/>
          <a:p>
            <a:r>
              <a:rPr lang="en-US" b="1" dirty="0"/>
              <a:t>class</a:t>
            </a:r>
            <a:r>
              <a:rPr lang="en-US" dirty="0"/>
              <a:t> </a:t>
            </a:r>
            <a:r>
              <a:rPr lang="en-US" b="1" dirty="0" err="1"/>
              <a:t>yrange</a:t>
            </a:r>
            <a:r>
              <a:rPr lang="en-US" dirty="0"/>
              <a:t>: </a:t>
            </a:r>
            <a:endParaRPr lang="en-US" dirty="0" smtClean="0"/>
          </a:p>
          <a:p>
            <a:r>
              <a:rPr lang="en-US" b="1" dirty="0"/>
              <a:t> </a:t>
            </a:r>
            <a:r>
              <a:rPr lang="en-US" b="1" dirty="0" smtClean="0"/>
              <a:t>   </a:t>
            </a:r>
            <a:r>
              <a:rPr lang="en-US" b="1" dirty="0" err="1" smtClean="0"/>
              <a:t>def</a:t>
            </a:r>
            <a:r>
              <a:rPr lang="en-US" dirty="0" smtClean="0"/>
              <a:t> </a:t>
            </a:r>
            <a:r>
              <a:rPr lang="en-US" b="1" dirty="0"/>
              <a:t>__</a:t>
            </a:r>
            <a:r>
              <a:rPr lang="en-US" b="1" dirty="0" err="1"/>
              <a:t>init</a:t>
            </a:r>
            <a:r>
              <a:rPr lang="en-US" b="1" dirty="0"/>
              <a:t>__</a:t>
            </a:r>
            <a:r>
              <a:rPr lang="en-US" dirty="0"/>
              <a:t>(self, n): </a:t>
            </a:r>
            <a:endParaRPr lang="en-US" dirty="0" smtClean="0"/>
          </a:p>
          <a:p>
            <a:r>
              <a:rPr lang="en-US" dirty="0"/>
              <a:t> </a:t>
            </a:r>
            <a:r>
              <a:rPr lang="en-US" dirty="0" smtClean="0"/>
              <a:t>       </a:t>
            </a:r>
            <a:r>
              <a:rPr lang="en-US" dirty="0" err="1" smtClean="0"/>
              <a:t>self</a:t>
            </a:r>
            <a:r>
              <a:rPr lang="en-US" b="1" dirty="0" err="1" smtClean="0"/>
              <a:t>.</a:t>
            </a:r>
            <a:r>
              <a:rPr lang="en-US" dirty="0" err="1" smtClean="0"/>
              <a:t>i</a:t>
            </a:r>
            <a:r>
              <a:rPr lang="en-US" dirty="0" smtClean="0"/>
              <a:t> </a:t>
            </a:r>
            <a:r>
              <a:rPr lang="en-US" b="1" dirty="0"/>
              <a:t>=</a:t>
            </a:r>
            <a:r>
              <a:rPr lang="en-US" dirty="0"/>
              <a:t> 0 </a:t>
            </a:r>
            <a:endParaRPr lang="en-US" dirty="0" smtClean="0"/>
          </a:p>
          <a:p>
            <a:r>
              <a:rPr lang="en-US" dirty="0"/>
              <a:t> </a:t>
            </a:r>
            <a:r>
              <a:rPr lang="en-US" dirty="0" smtClean="0"/>
              <a:t>       </a:t>
            </a:r>
            <a:r>
              <a:rPr lang="en-US" dirty="0" err="1" smtClean="0"/>
              <a:t>self</a:t>
            </a:r>
            <a:r>
              <a:rPr lang="en-US" b="1" dirty="0" err="1" smtClean="0"/>
              <a:t>.</a:t>
            </a:r>
            <a:r>
              <a:rPr lang="en-US" dirty="0" err="1" smtClean="0"/>
              <a:t>n</a:t>
            </a:r>
            <a:r>
              <a:rPr lang="en-US" dirty="0" smtClean="0"/>
              <a:t> </a:t>
            </a:r>
            <a:r>
              <a:rPr lang="en-US" b="1" dirty="0"/>
              <a:t>=</a:t>
            </a:r>
            <a:r>
              <a:rPr lang="en-US" dirty="0"/>
              <a:t> n </a:t>
            </a:r>
            <a:endParaRPr lang="en-US" dirty="0" smtClean="0"/>
          </a:p>
          <a:p>
            <a:r>
              <a:rPr lang="en-US" b="1" dirty="0"/>
              <a:t> </a:t>
            </a:r>
            <a:r>
              <a:rPr lang="en-US" b="1" dirty="0" smtClean="0"/>
              <a:t>   </a:t>
            </a:r>
            <a:r>
              <a:rPr lang="en-US" b="1" dirty="0" err="1" smtClean="0"/>
              <a:t>def</a:t>
            </a:r>
            <a:r>
              <a:rPr lang="en-US" dirty="0" smtClean="0"/>
              <a:t> </a:t>
            </a:r>
            <a:r>
              <a:rPr lang="en-US" b="1" dirty="0"/>
              <a:t>__</a:t>
            </a:r>
            <a:r>
              <a:rPr lang="en-US" b="1" dirty="0" err="1"/>
              <a:t>iter</a:t>
            </a:r>
            <a:r>
              <a:rPr lang="en-US" b="1" dirty="0"/>
              <a:t>__</a:t>
            </a:r>
            <a:r>
              <a:rPr lang="en-US" dirty="0"/>
              <a:t>(self</a:t>
            </a:r>
            <a:r>
              <a:rPr lang="en-US" dirty="0" smtClean="0"/>
              <a:t>):</a:t>
            </a:r>
          </a:p>
          <a:p>
            <a:r>
              <a:rPr lang="en-US" dirty="0"/>
              <a:t> </a:t>
            </a:r>
            <a:r>
              <a:rPr lang="en-US" dirty="0" smtClean="0"/>
              <a:t>        </a:t>
            </a:r>
            <a:r>
              <a:rPr lang="en-US" b="1" dirty="0"/>
              <a:t>return</a:t>
            </a:r>
            <a:r>
              <a:rPr lang="en-US" dirty="0"/>
              <a:t> self </a:t>
            </a:r>
            <a:endParaRPr lang="en-US" dirty="0" smtClean="0"/>
          </a:p>
          <a:p>
            <a:r>
              <a:rPr lang="en-US" b="1" dirty="0"/>
              <a:t> </a:t>
            </a:r>
            <a:r>
              <a:rPr lang="en-US" b="1" dirty="0" smtClean="0"/>
              <a:t>   </a:t>
            </a:r>
            <a:r>
              <a:rPr lang="en-US" b="1" dirty="0" err="1" smtClean="0"/>
              <a:t>def</a:t>
            </a:r>
            <a:r>
              <a:rPr lang="en-US" dirty="0" smtClean="0"/>
              <a:t> </a:t>
            </a:r>
            <a:r>
              <a:rPr lang="en-US" b="1" dirty="0"/>
              <a:t>next</a:t>
            </a:r>
            <a:r>
              <a:rPr lang="en-US" dirty="0"/>
              <a:t>(self): </a:t>
            </a:r>
            <a:endParaRPr lang="en-US" dirty="0" smtClean="0"/>
          </a:p>
          <a:p>
            <a:r>
              <a:rPr lang="en-US" b="1" dirty="0"/>
              <a:t> </a:t>
            </a:r>
            <a:r>
              <a:rPr lang="en-US" b="1" dirty="0" smtClean="0"/>
              <a:t>        if</a:t>
            </a:r>
            <a:r>
              <a:rPr lang="en-US" dirty="0" smtClean="0"/>
              <a:t> </a:t>
            </a:r>
            <a:r>
              <a:rPr lang="en-US" dirty="0" err="1"/>
              <a:t>self</a:t>
            </a:r>
            <a:r>
              <a:rPr lang="en-US" b="1" dirty="0" err="1"/>
              <a:t>.</a:t>
            </a:r>
            <a:r>
              <a:rPr lang="en-US" dirty="0" err="1"/>
              <a:t>i</a:t>
            </a:r>
            <a:r>
              <a:rPr lang="en-US" dirty="0"/>
              <a:t> </a:t>
            </a:r>
            <a:r>
              <a:rPr lang="en-US" b="1" dirty="0"/>
              <a:t>&lt;</a:t>
            </a:r>
            <a:r>
              <a:rPr lang="en-US" dirty="0"/>
              <a:t> </a:t>
            </a:r>
            <a:r>
              <a:rPr lang="en-US" dirty="0" err="1"/>
              <a:t>self</a:t>
            </a:r>
            <a:r>
              <a:rPr lang="en-US" b="1" dirty="0" err="1"/>
              <a:t>.</a:t>
            </a:r>
            <a:r>
              <a:rPr lang="en-US" dirty="0" err="1"/>
              <a:t>n</a:t>
            </a:r>
            <a:r>
              <a:rPr lang="en-US" dirty="0"/>
              <a:t>: </a:t>
            </a:r>
            <a:endParaRPr lang="en-US" dirty="0" smtClean="0"/>
          </a:p>
          <a:p>
            <a:r>
              <a:rPr lang="en-US" dirty="0"/>
              <a:t> </a:t>
            </a:r>
            <a:r>
              <a:rPr lang="en-US" dirty="0" smtClean="0"/>
              <a:t>            i </a:t>
            </a:r>
            <a:r>
              <a:rPr lang="en-US" b="1" dirty="0"/>
              <a:t>=</a:t>
            </a:r>
            <a:r>
              <a:rPr lang="en-US" dirty="0"/>
              <a:t> </a:t>
            </a:r>
            <a:r>
              <a:rPr lang="en-US" dirty="0" err="1"/>
              <a:t>self</a:t>
            </a:r>
            <a:r>
              <a:rPr lang="en-US" b="1" dirty="0" err="1"/>
              <a:t>.</a:t>
            </a:r>
            <a:r>
              <a:rPr lang="en-US" dirty="0" err="1"/>
              <a:t>i</a:t>
            </a:r>
            <a:r>
              <a:rPr lang="en-US" dirty="0"/>
              <a:t> </a:t>
            </a:r>
            <a:r>
              <a:rPr lang="en-US" dirty="0" err="1"/>
              <a:t>self</a:t>
            </a:r>
            <a:r>
              <a:rPr lang="en-US" b="1" dirty="0" err="1"/>
              <a:t>.</a:t>
            </a:r>
            <a:r>
              <a:rPr lang="en-US" dirty="0" err="1"/>
              <a:t>i</a:t>
            </a:r>
            <a:r>
              <a:rPr lang="en-US" dirty="0"/>
              <a:t> </a:t>
            </a:r>
            <a:r>
              <a:rPr lang="en-US" b="1" dirty="0"/>
              <a:t>+=</a:t>
            </a:r>
            <a:r>
              <a:rPr lang="en-US" dirty="0"/>
              <a:t> 1 </a:t>
            </a:r>
            <a:endParaRPr lang="en-US" dirty="0" smtClean="0"/>
          </a:p>
          <a:p>
            <a:r>
              <a:rPr lang="en-US" b="1" dirty="0"/>
              <a:t> </a:t>
            </a:r>
            <a:r>
              <a:rPr lang="en-US" b="1" dirty="0" smtClean="0"/>
              <a:t>           return</a:t>
            </a:r>
            <a:r>
              <a:rPr lang="en-US" dirty="0" smtClean="0"/>
              <a:t> </a:t>
            </a:r>
            <a:r>
              <a:rPr lang="en-US" dirty="0"/>
              <a:t>i </a:t>
            </a:r>
            <a:endParaRPr lang="en-US" dirty="0" smtClean="0"/>
          </a:p>
          <a:p>
            <a:r>
              <a:rPr lang="en-US" b="1" dirty="0"/>
              <a:t> </a:t>
            </a:r>
            <a:r>
              <a:rPr lang="en-US" b="1" dirty="0" smtClean="0"/>
              <a:t>        else</a:t>
            </a:r>
            <a:r>
              <a:rPr lang="en-US" dirty="0"/>
              <a:t>: </a:t>
            </a:r>
            <a:endParaRPr lang="en-US" dirty="0" smtClean="0"/>
          </a:p>
          <a:p>
            <a:r>
              <a:rPr lang="en-US" b="1" dirty="0"/>
              <a:t> </a:t>
            </a:r>
            <a:r>
              <a:rPr lang="en-US" b="1" dirty="0" smtClean="0"/>
              <a:t>           raise</a:t>
            </a:r>
            <a:r>
              <a:rPr lang="en-US" dirty="0" smtClean="0"/>
              <a:t> </a:t>
            </a:r>
            <a:r>
              <a:rPr lang="en-US" b="1" dirty="0" err="1"/>
              <a:t>StopIteration</a:t>
            </a:r>
            <a:r>
              <a:rPr lang="en-US" dirty="0"/>
              <a:t>()</a:t>
            </a:r>
          </a:p>
        </p:txBody>
      </p:sp>
      <p:sp>
        <p:nvSpPr>
          <p:cNvPr id="4" name="Content Placeholder 2"/>
          <p:cNvSpPr txBox="1">
            <a:spLocks/>
          </p:cNvSpPr>
          <p:nvPr/>
        </p:nvSpPr>
        <p:spPr>
          <a:xfrm>
            <a:off x="5105400" y="1752600"/>
            <a:ext cx="3733800" cy="4373563"/>
          </a:xfrm>
          <a:prstGeom prst="rect">
            <a:avLst/>
          </a:prstGeom>
          <a:ln>
            <a:solidFill>
              <a:schemeClr val="accent1"/>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r>
              <a:rPr lang="en-US" dirty="0"/>
              <a:t>y </a:t>
            </a:r>
            <a:r>
              <a:rPr lang="en-US" b="1" dirty="0"/>
              <a:t>=</a:t>
            </a:r>
            <a:r>
              <a:rPr lang="en-US" dirty="0"/>
              <a:t> </a:t>
            </a:r>
            <a:r>
              <a:rPr lang="en-US" dirty="0" err="1"/>
              <a:t>yrange</a:t>
            </a:r>
            <a:r>
              <a:rPr lang="en-US" dirty="0"/>
              <a:t>(3) </a:t>
            </a:r>
            <a:endParaRPr lang="en-US" dirty="0" smtClean="0"/>
          </a:p>
          <a:p>
            <a:r>
              <a:rPr lang="en-US" dirty="0" err="1" smtClean="0"/>
              <a:t>y</a:t>
            </a:r>
            <a:r>
              <a:rPr lang="en-US" b="1" dirty="0" err="1" smtClean="0"/>
              <a:t>.</a:t>
            </a:r>
            <a:r>
              <a:rPr lang="en-US" dirty="0" err="1" smtClean="0"/>
              <a:t>next</a:t>
            </a:r>
            <a:r>
              <a:rPr lang="en-US" dirty="0"/>
              <a:t>() </a:t>
            </a:r>
            <a:endParaRPr lang="en-US" dirty="0" smtClean="0"/>
          </a:p>
          <a:p>
            <a:r>
              <a:rPr lang="en-US" dirty="0" err="1" smtClean="0"/>
              <a:t>y</a:t>
            </a:r>
            <a:r>
              <a:rPr lang="en-US" b="1" dirty="0" err="1" smtClean="0"/>
              <a:t>.</a:t>
            </a:r>
            <a:r>
              <a:rPr lang="en-US" dirty="0" err="1" smtClean="0"/>
              <a:t>next</a:t>
            </a:r>
            <a:r>
              <a:rPr lang="en-US" dirty="0" smtClean="0"/>
              <a:t>()</a:t>
            </a:r>
          </a:p>
          <a:p>
            <a:r>
              <a:rPr lang="en-US" dirty="0" err="1" smtClean="0"/>
              <a:t>y</a:t>
            </a:r>
            <a:r>
              <a:rPr lang="en-US" b="1" dirty="0" err="1" smtClean="0"/>
              <a:t>.</a:t>
            </a:r>
            <a:r>
              <a:rPr lang="en-US" dirty="0" err="1" smtClean="0"/>
              <a:t>next</a:t>
            </a:r>
            <a:r>
              <a:rPr lang="en-US" dirty="0" smtClean="0"/>
              <a:t>()</a:t>
            </a:r>
          </a:p>
          <a:p>
            <a:r>
              <a:rPr lang="en-US" dirty="0" err="1" smtClean="0"/>
              <a:t>y</a:t>
            </a:r>
            <a:r>
              <a:rPr lang="en-US" b="1" dirty="0" err="1" smtClean="0"/>
              <a:t>.</a:t>
            </a:r>
            <a:r>
              <a:rPr lang="en-US" dirty="0" err="1" smtClean="0"/>
              <a:t>next</a:t>
            </a:r>
            <a:r>
              <a:rPr lang="en-US" dirty="0" smtClean="0"/>
              <a:t>()</a:t>
            </a:r>
          </a:p>
          <a:p>
            <a:r>
              <a:rPr lang="nn-NO" dirty="0"/>
              <a:t>list(yrange(5)) </a:t>
            </a:r>
            <a:endParaRPr lang="nn-NO" dirty="0" smtClean="0"/>
          </a:p>
          <a:p>
            <a:r>
              <a:rPr lang="nn-NO" dirty="0" smtClean="0"/>
              <a:t>sum(yrange(5))</a:t>
            </a:r>
            <a:endParaRPr lang="en-US" dirty="0"/>
          </a:p>
          <a:p>
            <a:endParaRPr lang="en-US" dirty="0"/>
          </a:p>
        </p:txBody>
      </p:sp>
    </p:spTree>
    <p:extLst>
      <p:ext uri="{BB962C8B-B14F-4D97-AF65-F5344CB8AC3E}">
        <p14:creationId xmlns:p14="http://schemas.microsoft.com/office/powerpoint/2010/main" val="881445496"/>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Generator</a:t>
            </a:r>
            <a:endParaRPr lang="en-US" dirty="0"/>
          </a:p>
        </p:txBody>
      </p:sp>
      <p:sp>
        <p:nvSpPr>
          <p:cNvPr id="3" name="Content Placeholder 2"/>
          <p:cNvSpPr>
            <a:spLocks noGrp="1"/>
          </p:cNvSpPr>
          <p:nvPr>
            <p:ph idx="1"/>
          </p:nvPr>
        </p:nvSpPr>
        <p:spPr/>
        <p:txBody>
          <a:bodyPr>
            <a:normAutofit/>
          </a:bodyPr>
          <a:lstStyle/>
          <a:p>
            <a:r>
              <a:rPr lang="en-US" dirty="0"/>
              <a:t>A function or method which uses the </a:t>
            </a:r>
            <a:r>
              <a:rPr lang="en-US" dirty="0">
                <a:hlinkClick r:id="rId2" action="ppaction://hlinkfile"/>
              </a:rPr>
              <a:t>yield</a:t>
            </a:r>
            <a:r>
              <a:rPr lang="en-US" dirty="0"/>
              <a:t> </a:t>
            </a:r>
            <a:r>
              <a:rPr lang="en-US" dirty="0" smtClean="0"/>
              <a:t>statement </a:t>
            </a:r>
            <a:r>
              <a:rPr lang="en-US" dirty="0"/>
              <a:t>is called a </a:t>
            </a:r>
            <a:r>
              <a:rPr lang="en-US" i="1" dirty="0"/>
              <a:t>generator function</a:t>
            </a:r>
            <a:r>
              <a:rPr lang="en-US" dirty="0" smtClean="0"/>
              <a:t>.</a:t>
            </a:r>
          </a:p>
          <a:p>
            <a:r>
              <a:rPr lang="en-US" dirty="0"/>
              <a:t>when called, always returns an iterator object which can be used to execute the body of the </a:t>
            </a:r>
            <a:r>
              <a:rPr lang="en-US" dirty="0" smtClean="0"/>
              <a:t>function</a:t>
            </a:r>
            <a:r>
              <a:rPr lang="en-US" dirty="0"/>
              <a:t> </a:t>
            </a:r>
            <a:r>
              <a:rPr lang="en-US" dirty="0" smtClean="0"/>
              <a:t>i.e. </a:t>
            </a:r>
            <a:r>
              <a:rPr lang="en-US" dirty="0" err="1" smtClean="0"/>
              <a:t>Iter.next</a:t>
            </a:r>
            <a:r>
              <a:rPr lang="en-US" dirty="0" smtClean="0"/>
              <a:t>()</a:t>
            </a:r>
          </a:p>
          <a:p>
            <a:r>
              <a:rPr lang="en-US" dirty="0" smtClean="0"/>
              <a:t>Next() method </a:t>
            </a:r>
            <a:r>
              <a:rPr lang="en-US" dirty="0"/>
              <a:t>will cause the function to execute until it provides a value using the </a:t>
            </a:r>
            <a:r>
              <a:rPr lang="en-US" dirty="0">
                <a:hlinkClick r:id="rId2" action="ppaction://hlinkfile"/>
              </a:rPr>
              <a:t>yield</a:t>
            </a:r>
            <a:r>
              <a:rPr lang="en-US" dirty="0"/>
              <a:t> statement</a:t>
            </a:r>
            <a:endParaRPr lang="en-US" dirty="0" smtClean="0"/>
          </a:p>
        </p:txBody>
      </p:sp>
    </p:spTree>
    <p:extLst>
      <p:ext uri="{BB962C8B-B14F-4D97-AF65-F5344CB8AC3E}">
        <p14:creationId xmlns:p14="http://schemas.microsoft.com/office/powerpoint/2010/main" val="3742610537"/>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Generators simplifies creation of iterators</a:t>
            </a:r>
          </a:p>
          <a:p>
            <a:r>
              <a:rPr lang="en-US" dirty="0"/>
              <a:t>A generator is a function that produces a sequence of results instead of a single value.</a:t>
            </a:r>
          </a:p>
          <a:p>
            <a:r>
              <a:rPr lang="en-US" dirty="0"/>
              <a:t>Each time the yield statement is executed the function generates a new value.</a:t>
            </a:r>
          </a:p>
          <a:p>
            <a:r>
              <a:rPr lang="en-US" dirty="0"/>
              <a:t>When a generator function is called, it returns an generator object without even beginning execution of the function. When </a:t>
            </a:r>
            <a:r>
              <a:rPr lang="en-US" i="1" dirty="0"/>
              <a:t>next`</a:t>
            </a:r>
            <a:r>
              <a:rPr lang="en-US" dirty="0"/>
              <a:t> method is called for the first time, the function starts executing until it reaches yield statement. The yielded value is returned by the next call.</a:t>
            </a:r>
          </a:p>
          <a:p>
            <a:endParaRPr lang="en-US" dirty="0"/>
          </a:p>
        </p:txBody>
      </p:sp>
    </p:spTree>
    <p:extLst>
      <p:ext uri="{BB962C8B-B14F-4D97-AF65-F5344CB8AC3E}">
        <p14:creationId xmlns:p14="http://schemas.microsoft.com/office/powerpoint/2010/main" val="1287380964"/>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 example</a:t>
            </a:r>
            <a:endParaRPr lang="en-US" dirty="0"/>
          </a:p>
        </p:txBody>
      </p:sp>
      <p:sp>
        <p:nvSpPr>
          <p:cNvPr id="3" name="Content Placeholder 2"/>
          <p:cNvSpPr>
            <a:spLocks noGrp="1"/>
          </p:cNvSpPr>
          <p:nvPr>
            <p:ph idx="1"/>
          </p:nvPr>
        </p:nvSpPr>
        <p:spPr/>
        <p:txBody>
          <a:bodyPr>
            <a:normAutofit fontScale="92500" lnSpcReduction="10000"/>
          </a:bodyPr>
          <a:lstStyle/>
          <a:p>
            <a:r>
              <a:rPr lang="en-US" b="1" dirty="0" err="1"/>
              <a:t>def</a:t>
            </a:r>
            <a:r>
              <a:rPr lang="en-US" dirty="0"/>
              <a:t> </a:t>
            </a:r>
            <a:r>
              <a:rPr lang="en-US" b="1" dirty="0"/>
              <a:t>foo</a:t>
            </a:r>
            <a:r>
              <a:rPr lang="en-US" dirty="0"/>
              <a:t>(): </a:t>
            </a:r>
            <a:endParaRPr lang="en-US" dirty="0" smtClean="0"/>
          </a:p>
          <a:p>
            <a:r>
              <a:rPr lang="en-US" b="1" dirty="0" smtClean="0"/>
              <a:t>  print</a:t>
            </a:r>
            <a:r>
              <a:rPr lang="en-US" dirty="0" smtClean="0"/>
              <a:t> </a:t>
            </a:r>
            <a:r>
              <a:rPr lang="en-US" dirty="0"/>
              <a:t>"begin" </a:t>
            </a:r>
            <a:endParaRPr lang="en-US" dirty="0" smtClean="0"/>
          </a:p>
          <a:p>
            <a:r>
              <a:rPr lang="en-US" b="1" dirty="0" smtClean="0"/>
              <a:t>  for</a:t>
            </a:r>
            <a:r>
              <a:rPr lang="en-US" dirty="0" smtClean="0"/>
              <a:t> </a:t>
            </a:r>
            <a:r>
              <a:rPr lang="en-US" dirty="0"/>
              <a:t>i </a:t>
            </a:r>
            <a:r>
              <a:rPr lang="en-US" b="1" dirty="0"/>
              <a:t>in</a:t>
            </a:r>
            <a:r>
              <a:rPr lang="en-US" dirty="0"/>
              <a:t> range(3): </a:t>
            </a:r>
            <a:endParaRPr lang="en-US" dirty="0" smtClean="0"/>
          </a:p>
          <a:p>
            <a:r>
              <a:rPr lang="en-US" b="1" dirty="0" smtClean="0"/>
              <a:t>      print</a:t>
            </a:r>
            <a:r>
              <a:rPr lang="en-US" dirty="0" smtClean="0"/>
              <a:t> </a:t>
            </a:r>
            <a:r>
              <a:rPr lang="en-US" dirty="0"/>
              <a:t>"before yield", i </a:t>
            </a:r>
            <a:endParaRPr lang="en-US" dirty="0" smtClean="0"/>
          </a:p>
          <a:p>
            <a:r>
              <a:rPr lang="en-US" b="1" dirty="0" smtClean="0"/>
              <a:t>      yield</a:t>
            </a:r>
            <a:r>
              <a:rPr lang="en-US" dirty="0" smtClean="0"/>
              <a:t> </a:t>
            </a:r>
            <a:r>
              <a:rPr lang="en-US" dirty="0"/>
              <a:t>i </a:t>
            </a:r>
            <a:endParaRPr lang="en-US" dirty="0" smtClean="0"/>
          </a:p>
          <a:p>
            <a:r>
              <a:rPr lang="en-US" b="1" dirty="0" smtClean="0"/>
              <a:t>      print</a:t>
            </a:r>
            <a:r>
              <a:rPr lang="en-US" dirty="0" smtClean="0"/>
              <a:t> </a:t>
            </a:r>
            <a:r>
              <a:rPr lang="en-US" dirty="0"/>
              <a:t>"after yield", i </a:t>
            </a:r>
            <a:endParaRPr lang="en-US" dirty="0" smtClean="0"/>
          </a:p>
          <a:p>
            <a:r>
              <a:rPr lang="en-US" b="1" dirty="0" smtClean="0"/>
              <a:t>  print</a:t>
            </a:r>
            <a:r>
              <a:rPr lang="en-US" dirty="0" smtClean="0"/>
              <a:t> </a:t>
            </a:r>
            <a:r>
              <a:rPr lang="en-US" dirty="0"/>
              <a:t>"end" </a:t>
            </a:r>
            <a:endParaRPr lang="en-US" dirty="0" smtClean="0"/>
          </a:p>
          <a:p>
            <a:endParaRPr lang="en-US" dirty="0" smtClean="0"/>
          </a:p>
          <a:p>
            <a:r>
              <a:rPr lang="en-US" dirty="0" smtClean="0"/>
              <a:t>f </a:t>
            </a:r>
            <a:r>
              <a:rPr lang="en-US" b="1" dirty="0"/>
              <a:t>=</a:t>
            </a:r>
            <a:r>
              <a:rPr lang="en-US" dirty="0"/>
              <a:t> foo</a:t>
            </a:r>
            <a:r>
              <a:rPr lang="en-US" dirty="0" smtClean="0"/>
              <a:t>()</a:t>
            </a:r>
          </a:p>
          <a:p>
            <a:r>
              <a:rPr lang="en-US" dirty="0" err="1" smtClean="0"/>
              <a:t>f</a:t>
            </a:r>
            <a:r>
              <a:rPr lang="en-US" b="1" dirty="0" err="1" smtClean="0"/>
              <a:t>.</a:t>
            </a:r>
            <a:r>
              <a:rPr lang="en-US" dirty="0" err="1" smtClean="0"/>
              <a:t>next</a:t>
            </a:r>
            <a:r>
              <a:rPr lang="en-US" dirty="0" smtClean="0"/>
              <a:t>()</a:t>
            </a:r>
          </a:p>
          <a:p>
            <a:r>
              <a:rPr lang="en-US" dirty="0" err="1" smtClean="0"/>
              <a:t>f</a:t>
            </a:r>
            <a:r>
              <a:rPr lang="en-US" b="1" dirty="0" err="1" smtClean="0"/>
              <a:t>.</a:t>
            </a:r>
            <a:r>
              <a:rPr lang="en-US" dirty="0" err="1" smtClean="0"/>
              <a:t>next</a:t>
            </a:r>
            <a:r>
              <a:rPr lang="en-US" dirty="0" smtClean="0"/>
              <a:t>()</a:t>
            </a:r>
          </a:p>
          <a:p>
            <a:r>
              <a:rPr lang="en-US" dirty="0" err="1"/>
              <a:t>f</a:t>
            </a:r>
            <a:r>
              <a:rPr lang="en-US" b="1" dirty="0" err="1"/>
              <a:t>.</a:t>
            </a:r>
            <a:r>
              <a:rPr lang="en-US" dirty="0" err="1"/>
              <a:t>next</a:t>
            </a:r>
            <a:r>
              <a:rPr lang="en-US" dirty="0"/>
              <a:t>()</a:t>
            </a:r>
          </a:p>
          <a:p>
            <a:endParaRPr lang="en-US" dirty="0"/>
          </a:p>
          <a:p>
            <a:endParaRPr lang="en-US" dirty="0"/>
          </a:p>
        </p:txBody>
      </p:sp>
    </p:spTree>
    <p:extLst>
      <p:ext uri="{BB962C8B-B14F-4D97-AF65-F5344CB8AC3E}">
        <p14:creationId xmlns:p14="http://schemas.microsoft.com/office/powerpoint/2010/main" val="2500772511"/>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Generator Expressions</a:t>
            </a:r>
            <a:endParaRPr lang="en-US" dirty="0"/>
          </a:p>
        </p:txBody>
      </p:sp>
      <p:sp>
        <p:nvSpPr>
          <p:cNvPr id="3" name="Content Placeholder 2"/>
          <p:cNvSpPr>
            <a:spLocks noGrp="1"/>
          </p:cNvSpPr>
          <p:nvPr>
            <p:ph idx="1"/>
          </p:nvPr>
        </p:nvSpPr>
        <p:spPr/>
        <p:txBody>
          <a:bodyPr/>
          <a:lstStyle/>
          <a:p>
            <a:endParaRPr lang="en-US" dirty="0" smtClean="0"/>
          </a:p>
          <a:p>
            <a:r>
              <a:rPr lang="en-US" dirty="0"/>
              <a:t>a </a:t>
            </a:r>
            <a:r>
              <a:rPr lang="en-US" b="1" dirty="0"/>
              <a:t>=</a:t>
            </a:r>
            <a:r>
              <a:rPr lang="en-US" dirty="0"/>
              <a:t> (x</a:t>
            </a:r>
            <a:r>
              <a:rPr lang="en-US" b="1" dirty="0"/>
              <a:t>*</a:t>
            </a:r>
            <a:r>
              <a:rPr lang="en-US" dirty="0"/>
              <a:t>x </a:t>
            </a:r>
            <a:r>
              <a:rPr lang="en-US" b="1" dirty="0"/>
              <a:t>for</a:t>
            </a:r>
            <a:r>
              <a:rPr lang="en-US" dirty="0"/>
              <a:t> x </a:t>
            </a:r>
            <a:r>
              <a:rPr lang="en-US" b="1" dirty="0"/>
              <a:t>in</a:t>
            </a:r>
            <a:r>
              <a:rPr lang="en-US" dirty="0"/>
              <a:t> range(10</a:t>
            </a:r>
            <a:r>
              <a:rPr lang="en-US" dirty="0" smtClean="0"/>
              <a:t>))</a:t>
            </a:r>
          </a:p>
          <a:p>
            <a:r>
              <a:rPr lang="en-US" dirty="0" smtClean="0"/>
              <a:t>print a</a:t>
            </a:r>
            <a:endParaRPr lang="en-US" dirty="0"/>
          </a:p>
          <a:p>
            <a:r>
              <a:rPr lang="en-US" dirty="0" smtClean="0"/>
              <a:t>print sum(a)</a:t>
            </a:r>
          </a:p>
          <a:p>
            <a:endParaRPr lang="en-US" dirty="0" smtClean="0"/>
          </a:p>
          <a:p>
            <a:r>
              <a:rPr lang="en-US" dirty="0" smtClean="0"/>
              <a:t>OR</a:t>
            </a:r>
            <a:endParaRPr lang="en-US" dirty="0"/>
          </a:p>
          <a:p>
            <a:endParaRPr lang="en-US" dirty="0" smtClean="0"/>
          </a:p>
          <a:p>
            <a:r>
              <a:rPr lang="en-US" dirty="0" smtClean="0"/>
              <a:t>print sum(</a:t>
            </a:r>
            <a:r>
              <a:rPr lang="en-US" dirty="0"/>
              <a:t>(x</a:t>
            </a:r>
            <a:r>
              <a:rPr lang="en-US" b="1" dirty="0"/>
              <a:t>*</a:t>
            </a:r>
            <a:r>
              <a:rPr lang="en-US" dirty="0"/>
              <a:t>x </a:t>
            </a:r>
            <a:r>
              <a:rPr lang="en-US" b="1" dirty="0"/>
              <a:t>for</a:t>
            </a:r>
            <a:r>
              <a:rPr lang="en-US" dirty="0"/>
              <a:t> x </a:t>
            </a:r>
            <a:r>
              <a:rPr lang="en-US" b="1" dirty="0"/>
              <a:t>in</a:t>
            </a:r>
            <a:r>
              <a:rPr lang="en-US" dirty="0"/>
              <a:t> range(10</a:t>
            </a:r>
            <a:r>
              <a:rPr lang="en-US" dirty="0" smtClean="0"/>
              <a:t>)))</a:t>
            </a:r>
            <a:endParaRPr lang="en-US" dirty="0"/>
          </a:p>
          <a:p>
            <a:endParaRPr lang="en-US" dirty="0"/>
          </a:p>
        </p:txBody>
      </p:sp>
    </p:spTree>
    <p:extLst>
      <p:ext uri="{BB962C8B-B14F-4D97-AF65-F5344CB8AC3E}">
        <p14:creationId xmlns:p14="http://schemas.microsoft.com/office/powerpoint/2010/main" val="8807770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Help on specific module</a:t>
            </a:r>
            <a:endParaRPr lang="en-US" dirty="0"/>
          </a:p>
        </p:txBody>
      </p:sp>
      <p:sp>
        <p:nvSpPr>
          <p:cNvPr id="3" name="Content Placeholder 2"/>
          <p:cNvSpPr>
            <a:spLocks noGrp="1"/>
          </p:cNvSpPr>
          <p:nvPr>
            <p:ph idx="1"/>
          </p:nvPr>
        </p:nvSpPr>
        <p:spPr/>
        <p:txBody>
          <a:bodyPr/>
          <a:lstStyle/>
          <a:p>
            <a:endParaRPr lang="en-US" dirty="0" smtClean="0"/>
          </a:p>
          <a:p>
            <a:r>
              <a:rPr lang="en-US" dirty="0" err="1" smtClean="0"/>
              <a:t>dir</a:t>
            </a:r>
            <a:r>
              <a:rPr lang="en-US" dirty="0" smtClean="0"/>
              <a:t>() </a:t>
            </a:r>
            <a:r>
              <a:rPr lang="en-US" i="1" dirty="0"/>
              <a:t># </a:t>
            </a:r>
            <a:r>
              <a:rPr lang="en-US" i="1" dirty="0" smtClean="0"/>
              <a:t>shows </a:t>
            </a:r>
            <a:r>
              <a:rPr lang="en-US" i="1" dirty="0"/>
              <a:t>the names in the module namespace</a:t>
            </a:r>
            <a:r>
              <a:rPr lang="en-US" dirty="0"/>
              <a:t> </a:t>
            </a:r>
            <a:endParaRPr lang="en-US" dirty="0" smtClean="0"/>
          </a:p>
          <a:p>
            <a:r>
              <a:rPr lang="en-US" dirty="0" smtClean="0"/>
              <a:t>import time</a:t>
            </a:r>
          </a:p>
          <a:p>
            <a:r>
              <a:rPr lang="en-US" dirty="0" err="1"/>
              <a:t>d</a:t>
            </a:r>
            <a:r>
              <a:rPr lang="en-US" dirty="0" err="1" smtClean="0"/>
              <a:t>ir</a:t>
            </a:r>
            <a:r>
              <a:rPr lang="en-US" dirty="0" smtClean="0"/>
              <a:t>()</a:t>
            </a:r>
          </a:p>
          <a:p>
            <a:r>
              <a:rPr lang="en-US" dirty="0" smtClean="0"/>
              <a:t>['__</a:t>
            </a:r>
            <a:r>
              <a:rPr lang="en-US" dirty="0" err="1"/>
              <a:t>builtins</a:t>
            </a:r>
            <a:r>
              <a:rPr lang="en-US" dirty="0"/>
              <a:t>__', '__doc__', '__name__', '</a:t>
            </a:r>
            <a:r>
              <a:rPr lang="en-US" dirty="0" smtClean="0"/>
              <a:t>time']</a:t>
            </a:r>
          </a:p>
          <a:p>
            <a:r>
              <a:rPr lang="en-US" dirty="0" err="1" smtClean="0"/>
              <a:t>dir</a:t>
            </a:r>
            <a:r>
              <a:rPr lang="en-US" dirty="0" smtClean="0"/>
              <a:t>(time)</a:t>
            </a:r>
          </a:p>
          <a:p>
            <a:r>
              <a:rPr lang="en-US" dirty="0"/>
              <a:t>h</a:t>
            </a:r>
            <a:r>
              <a:rPr lang="en-US" dirty="0" smtClean="0"/>
              <a:t>elp(time)</a:t>
            </a:r>
          </a:p>
          <a:p>
            <a:r>
              <a:rPr lang="en-US" dirty="0" smtClean="0"/>
              <a:t>OR</a:t>
            </a:r>
          </a:p>
          <a:p>
            <a:r>
              <a:rPr lang="en-US" dirty="0"/>
              <a:t>h</a:t>
            </a:r>
            <a:r>
              <a:rPr lang="en-US" dirty="0" smtClean="0"/>
              <a:t>elp()</a:t>
            </a:r>
          </a:p>
          <a:p>
            <a:r>
              <a:rPr lang="en-US" dirty="0" smtClean="0"/>
              <a:t>time</a:t>
            </a:r>
            <a:endParaRPr lang="en-US" dirty="0"/>
          </a:p>
        </p:txBody>
      </p:sp>
    </p:spTree>
    <p:extLst>
      <p:ext uri="{BB962C8B-B14F-4D97-AF65-F5344CB8AC3E}">
        <p14:creationId xmlns:p14="http://schemas.microsoft.com/office/powerpoint/2010/main" val="1166557961"/>
      </p:ext>
    </p:extLst>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err="1"/>
              <a:t>def</a:t>
            </a:r>
            <a:r>
              <a:rPr lang="en-US" dirty="0"/>
              <a:t> </a:t>
            </a:r>
            <a:r>
              <a:rPr lang="en-US" b="1" dirty="0"/>
              <a:t>cat</a:t>
            </a:r>
            <a:r>
              <a:rPr lang="en-US" dirty="0"/>
              <a:t>(filenames): </a:t>
            </a:r>
            <a:endParaRPr lang="en-US" dirty="0" smtClean="0"/>
          </a:p>
          <a:p>
            <a:r>
              <a:rPr lang="en-US" b="1" dirty="0"/>
              <a:t> </a:t>
            </a:r>
            <a:r>
              <a:rPr lang="en-US" b="1" dirty="0" smtClean="0"/>
              <a:t>   for</a:t>
            </a:r>
            <a:r>
              <a:rPr lang="en-US" dirty="0" smtClean="0"/>
              <a:t> </a:t>
            </a:r>
            <a:r>
              <a:rPr lang="en-US" dirty="0"/>
              <a:t>f </a:t>
            </a:r>
            <a:r>
              <a:rPr lang="en-US" b="1" dirty="0"/>
              <a:t>in</a:t>
            </a:r>
            <a:r>
              <a:rPr lang="en-US" dirty="0"/>
              <a:t> filenames: </a:t>
            </a:r>
            <a:endParaRPr lang="en-US" dirty="0" smtClean="0"/>
          </a:p>
          <a:p>
            <a:r>
              <a:rPr lang="en-US" b="1" dirty="0"/>
              <a:t> </a:t>
            </a:r>
            <a:r>
              <a:rPr lang="en-US" b="1" dirty="0" smtClean="0"/>
              <a:t>     for</a:t>
            </a:r>
            <a:r>
              <a:rPr lang="en-US" dirty="0" smtClean="0"/>
              <a:t> </a:t>
            </a:r>
            <a:r>
              <a:rPr lang="en-US" dirty="0"/>
              <a:t>line </a:t>
            </a:r>
            <a:r>
              <a:rPr lang="en-US" b="1" dirty="0"/>
              <a:t>in</a:t>
            </a:r>
            <a:r>
              <a:rPr lang="en-US" dirty="0"/>
              <a:t> open(f</a:t>
            </a:r>
            <a:r>
              <a:rPr lang="en-US" dirty="0" smtClean="0"/>
              <a:t>):</a:t>
            </a:r>
          </a:p>
          <a:p>
            <a:r>
              <a:rPr lang="en-US" dirty="0"/>
              <a:t> </a:t>
            </a:r>
            <a:r>
              <a:rPr lang="en-US" dirty="0" smtClean="0"/>
              <a:t>       </a:t>
            </a:r>
            <a:r>
              <a:rPr lang="en-US" b="1" dirty="0"/>
              <a:t>print</a:t>
            </a:r>
            <a:r>
              <a:rPr lang="en-US" dirty="0"/>
              <a:t> line</a:t>
            </a:r>
            <a:r>
              <a:rPr lang="en-US" dirty="0" smtClean="0"/>
              <a:t>,</a:t>
            </a:r>
          </a:p>
          <a:p>
            <a:endParaRPr lang="en-US" dirty="0"/>
          </a:p>
          <a:p>
            <a:r>
              <a:rPr lang="en-US" b="1" dirty="0" err="1"/>
              <a:t>def</a:t>
            </a:r>
            <a:r>
              <a:rPr lang="en-US" dirty="0"/>
              <a:t> </a:t>
            </a:r>
            <a:r>
              <a:rPr lang="en-US" b="1" dirty="0" err="1"/>
              <a:t>grep</a:t>
            </a:r>
            <a:r>
              <a:rPr lang="en-US" dirty="0"/>
              <a:t>(pattern, filenames): </a:t>
            </a:r>
            <a:endParaRPr lang="en-US" dirty="0" smtClean="0"/>
          </a:p>
          <a:p>
            <a:r>
              <a:rPr lang="en-US" b="1" dirty="0"/>
              <a:t> </a:t>
            </a:r>
            <a:r>
              <a:rPr lang="en-US" b="1" dirty="0" smtClean="0"/>
              <a:t>    for</a:t>
            </a:r>
            <a:r>
              <a:rPr lang="en-US" dirty="0" smtClean="0"/>
              <a:t> </a:t>
            </a:r>
            <a:r>
              <a:rPr lang="en-US" dirty="0"/>
              <a:t>f </a:t>
            </a:r>
            <a:r>
              <a:rPr lang="en-US" b="1" dirty="0"/>
              <a:t>in</a:t>
            </a:r>
            <a:r>
              <a:rPr lang="en-US" dirty="0"/>
              <a:t> filenames: </a:t>
            </a:r>
            <a:endParaRPr lang="en-US" dirty="0" smtClean="0"/>
          </a:p>
          <a:p>
            <a:r>
              <a:rPr lang="en-US" b="1" dirty="0"/>
              <a:t> </a:t>
            </a:r>
            <a:r>
              <a:rPr lang="en-US" b="1" dirty="0" smtClean="0"/>
              <a:t>      for</a:t>
            </a:r>
            <a:r>
              <a:rPr lang="en-US" dirty="0" smtClean="0"/>
              <a:t> </a:t>
            </a:r>
            <a:r>
              <a:rPr lang="en-US" dirty="0"/>
              <a:t>line </a:t>
            </a:r>
            <a:r>
              <a:rPr lang="en-US" b="1" dirty="0"/>
              <a:t>in</a:t>
            </a:r>
            <a:r>
              <a:rPr lang="en-US" dirty="0"/>
              <a:t> open(f): </a:t>
            </a:r>
            <a:r>
              <a:rPr lang="en-US" dirty="0" smtClean="0"/>
              <a:t> </a:t>
            </a:r>
          </a:p>
          <a:p>
            <a:r>
              <a:rPr lang="en-US" b="1" dirty="0"/>
              <a:t> </a:t>
            </a:r>
            <a:r>
              <a:rPr lang="en-US" b="1" dirty="0" smtClean="0"/>
              <a:t>        if</a:t>
            </a:r>
            <a:r>
              <a:rPr lang="en-US" dirty="0" smtClean="0"/>
              <a:t> </a:t>
            </a:r>
            <a:r>
              <a:rPr lang="en-US" dirty="0"/>
              <a:t>pattern </a:t>
            </a:r>
            <a:r>
              <a:rPr lang="en-US" b="1" dirty="0"/>
              <a:t>in</a:t>
            </a:r>
            <a:r>
              <a:rPr lang="en-US" dirty="0"/>
              <a:t> line: </a:t>
            </a:r>
            <a:endParaRPr lang="en-US" dirty="0" smtClean="0"/>
          </a:p>
          <a:p>
            <a:r>
              <a:rPr lang="en-US" b="1" dirty="0"/>
              <a:t> </a:t>
            </a:r>
            <a:r>
              <a:rPr lang="en-US" b="1" dirty="0" smtClean="0"/>
              <a:t>          print</a:t>
            </a:r>
            <a:r>
              <a:rPr lang="en-US" dirty="0" smtClean="0"/>
              <a:t> </a:t>
            </a:r>
            <a:r>
              <a:rPr lang="en-US" dirty="0"/>
              <a:t>line,</a:t>
            </a:r>
          </a:p>
        </p:txBody>
      </p:sp>
    </p:spTree>
    <p:extLst>
      <p:ext uri="{BB962C8B-B14F-4D97-AF65-F5344CB8AC3E}">
        <p14:creationId xmlns:p14="http://schemas.microsoft.com/office/powerpoint/2010/main" val="1371858017"/>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20000"/>
          </a:bodyPr>
          <a:lstStyle/>
          <a:p>
            <a:r>
              <a:rPr lang="en-US" b="1" dirty="0" err="1"/>
              <a:t>def</a:t>
            </a:r>
            <a:r>
              <a:rPr lang="en-US" dirty="0"/>
              <a:t> </a:t>
            </a:r>
            <a:r>
              <a:rPr lang="en-US" b="1" dirty="0" err="1"/>
              <a:t>readfiles</a:t>
            </a:r>
            <a:r>
              <a:rPr lang="en-US" dirty="0"/>
              <a:t>(filenames): </a:t>
            </a:r>
            <a:endParaRPr lang="en-US" dirty="0" smtClean="0"/>
          </a:p>
          <a:p>
            <a:r>
              <a:rPr lang="en-US" b="1" dirty="0"/>
              <a:t> </a:t>
            </a:r>
            <a:r>
              <a:rPr lang="en-US" b="1" dirty="0" smtClean="0"/>
              <a:t>   for</a:t>
            </a:r>
            <a:r>
              <a:rPr lang="en-US" dirty="0" smtClean="0"/>
              <a:t> </a:t>
            </a:r>
            <a:r>
              <a:rPr lang="en-US" dirty="0"/>
              <a:t>f </a:t>
            </a:r>
            <a:r>
              <a:rPr lang="en-US" b="1" dirty="0"/>
              <a:t>in</a:t>
            </a:r>
            <a:r>
              <a:rPr lang="en-US" dirty="0"/>
              <a:t> filenames: </a:t>
            </a:r>
            <a:endParaRPr lang="en-US" dirty="0" smtClean="0"/>
          </a:p>
          <a:p>
            <a:r>
              <a:rPr lang="en-US" b="1" dirty="0"/>
              <a:t> </a:t>
            </a:r>
            <a:r>
              <a:rPr lang="en-US" b="1" dirty="0" smtClean="0"/>
              <a:t>     for</a:t>
            </a:r>
            <a:r>
              <a:rPr lang="en-US" dirty="0" smtClean="0"/>
              <a:t> </a:t>
            </a:r>
            <a:r>
              <a:rPr lang="en-US" dirty="0"/>
              <a:t>line </a:t>
            </a:r>
            <a:r>
              <a:rPr lang="en-US" b="1" dirty="0"/>
              <a:t>in</a:t>
            </a:r>
            <a:r>
              <a:rPr lang="en-US" dirty="0"/>
              <a:t> open(f): </a:t>
            </a:r>
            <a:endParaRPr lang="en-US" dirty="0" smtClean="0"/>
          </a:p>
          <a:p>
            <a:r>
              <a:rPr lang="en-US" b="1" dirty="0"/>
              <a:t> </a:t>
            </a:r>
            <a:r>
              <a:rPr lang="en-US" b="1" dirty="0" smtClean="0"/>
              <a:t>       yield</a:t>
            </a:r>
            <a:r>
              <a:rPr lang="en-US" dirty="0" smtClean="0"/>
              <a:t> </a:t>
            </a:r>
            <a:r>
              <a:rPr lang="en-US" dirty="0"/>
              <a:t>line </a:t>
            </a:r>
            <a:endParaRPr lang="en-US" dirty="0" smtClean="0"/>
          </a:p>
          <a:p>
            <a:r>
              <a:rPr lang="en-US" b="1" dirty="0" err="1" smtClean="0"/>
              <a:t>def</a:t>
            </a:r>
            <a:r>
              <a:rPr lang="en-US" dirty="0" smtClean="0"/>
              <a:t> </a:t>
            </a:r>
            <a:r>
              <a:rPr lang="en-US" b="1" dirty="0" err="1"/>
              <a:t>grep</a:t>
            </a:r>
            <a:r>
              <a:rPr lang="en-US" dirty="0"/>
              <a:t>(pattern, lines): </a:t>
            </a:r>
            <a:endParaRPr lang="en-US" dirty="0" smtClean="0"/>
          </a:p>
          <a:p>
            <a:r>
              <a:rPr lang="en-US" b="1" dirty="0"/>
              <a:t> </a:t>
            </a:r>
            <a:r>
              <a:rPr lang="en-US" b="1" dirty="0" smtClean="0"/>
              <a:t>   return</a:t>
            </a:r>
            <a:r>
              <a:rPr lang="en-US" dirty="0" smtClean="0"/>
              <a:t> </a:t>
            </a:r>
            <a:r>
              <a:rPr lang="en-US" dirty="0"/>
              <a:t>(line </a:t>
            </a:r>
            <a:r>
              <a:rPr lang="en-US" b="1" dirty="0"/>
              <a:t>for</a:t>
            </a:r>
            <a:r>
              <a:rPr lang="en-US" dirty="0"/>
              <a:t> line </a:t>
            </a:r>
            <a:r>
              <a:rPr lang="en-US" b="1" dirty="0"/>
              <a:t>in</a:t>
            </a:r>
            <a:r>
              <a:rPr lang="en-US" dirty="0"/>
              <a:t> lines </a:t>
            </a:r>
            <a:r>
              <a:rPr lang="en-US" b="1" dirty="0"/>
              <a:t>if</a:t>
            </a:r>
            <a:r>
              <a:rPr lang="en-US" dirty="0"/>
              <a:t> pattern </a:t>
            </a:r>
            <a:r>
              <a:rPr lang="en-US" b="1" dirty="0"/>
              <a:t>in</a:t>
            </a:r>
            <a:r>
              <a:rPr lang="en-US" dirty="0"/>
              <a:t> lines) </a:t>
            </a:r>
            <a:endParaRPr lang="en-US" dirty="0" smtClean="0"/>
          </a:p>
          <a:p>
            <a:r>
              <a:rPr lang="en-US" b="1" dirty="0" err="1" smtClean="0"/>
              <a:t>def</a:t>
            </a:r>
            <a:r>
              <a:rPr lang="en-US" dirty="0" smtClean="0"/>
              <a:t> </a:t>
            </a:r>
            <a:r>
              <a:rPr lang="en-US" b="1" dirty="0" err="1"/>
              <a:t>printlines</a:t>
            </a:r>
            <a:r>
              <a:rPr lang="en-US" dirty="0"/>
              <a:t>(lines): </a:t>
            </a:r>
            <a:endParaRPr lang="en-US" dirty="0" smtClean="0"/>
          </a:p>
          <a:p>
            <a:r>
              <a:rPr lang="en-US" b="1" dirty="0"/>
              <a:t> </a:t>
            </a:r>
            <a:r>
              <a:rPr lang="en-US" b="1" dirty="0" smtClean="0"/>
              <a:t>   for</a:t>
            </a:r>
            <a:r>
              <a:rPr lang="en-US" dirty="0" smtClean="0"/>
              <a:t> </a:t>
            </a:r>
            <a:r>
              <a:rPr lang="en-US" dirty="0"/>
              <a:t>line </a:t>
            </a:r>
            <a:r>
              <a:rPr lang="en-US" b="1" dirty="0"/>
              <a:t>in</a:t>
            </a:r>
            <a:r>
              <a:rPr lang="en-US" dirty="0"/>
              <a:t> lines: </a:t>
            </a:r>
            <a:endParaRPr lang="en-US" dirty="0" smtClean="0"/>
          </a:p>
          <a:p>
            <a:r>
              <a:rPr lang="en-US" b="1" dirty="0"/>
              <a:t> </a:t>
            </a:r>
            <a:r>
              <a:rPr lang="en-US" b="1" dirty="0" smtClean="0"/>
              <a:t>      print</a:t>
            </a:r>
            <a:r>
              <a:rPr lang="en-US" dirty="0" smtClean="0"/>
              <a:t> </a:t>
            </a:r>
            <a:r>
              <a:rPr lang="en-US" dirty="0"/>
              <a:t>line, </a:t>
            </a:r>
            <a:endParaRPr lang="en-US" dirty="0" smtClean="0"/>
          </a:p>
          <a:p>
            <a:r>
              <a:rPr lang="en-US" b="1" dirty="0" err="1" smtClean="0"/>
              <a:t>def</a:t>
            </a:r>
            <a:r>
              <a:rPr lang="en-US" dirty="0" smtClean="0"/>
              <a:t> </a:t>
            </a:r>
            <a:r>
              <a:rPr lang="en-US" b="1" dirty="0"/>
              <a:t>main</a:t>
            </a:r>
            <a:r>
              <a:rPr lang="en-US" dirty="0"/>
              <a:t>(pattern, filenames): </a:t>
            </a:r>
            <a:endParaRPr lang="en-US" dirty="0" smtClean="0"/>
          </a:p>
          <a:p>
            <a:r>
              <a:rPr lang="en-US" dirty="0"/>
              <a:t> </a:t>
            </a:r>
            <a:r>
              <a:rPr lang="en-US" dirty="0" smtClean="0"/>
              <a:t>  lines </a:t>
            </a:r>
            <a:r>
              <a:rPr lang="en-US" b="1" dirty="0"/>
              <a:t>=</a:t>
            </a:r>
            <a:r>
              <a:rPr lang="en-US" dirty="0"/>
              <a:t> </a:t>
            </a:r>
            <a:r>
              <a:rPr lang="en-US" dirty="0" err="1"/>
              <a:t>readfiles</a:t>
            </a:r>
            <a:r>
              <a:rPr lang="en-US" dirty="0"/>
              <a:t>(filenames) </a:t>
            </a:r>
            <a:endParaRPr lang="en-US" dirty="0" smtClean="0"/>
          </a:p>
          <a:p>
            <a:r>
              <a:rPr lang="en-US" dirty="0"/>
              <a:t> </a:t>
            </a:r>
            <a:r>
              <a:rPr lang="en-US" dirty="0" smtClean="0"/>
              <a:t>  lines </a:t>
            </a:r>
            <a:r>
              <a:rPr lang="en-US" b="1" dirty="0"/>
              <a:t>=</a:t>
            </a:r>
            <a:r>
              <a:rPr lang="en-US" dirty="0"/>
              <a:t> </a:t>
            </a:r>
            <a:r>
              <a:rPr lang="en-US" dirty="0" err="1"/>
              <a:t>grep</a:t>
            </a:r>
            <a:r>
              <a:rPr lang="en-US" dirty="0"/>
              <a:t>(pattern, lines) </a:t>
            </a:r>
            <a:endParaRPr lang="en-US" dirty="0" smtClean="0"/>
          </a:p>
          <a:p>
            <a:r>
              <a:rPr lang="en-US" dirty="0"/>
              <a:t> </a:t>
            </a:r>
            <a:r>
              <a:rPr lang="en-US" dirty="0" smtClean="0"/>
              <a:t>  </a:t>
            </a:r>
            <a:r>
              <a:rPr lang="en-US" dirty="0" err="1" smtClean="0"/>
              <a:t>printlines</a:t>
            </a:r>
            <a:r>
              <a:rPr lang="en-US" dirty="0" smtClean="0"/>
              <a:t>(lines</a:t>
            </a:r>
            <a:r>
              <a:rPr lang="en-US" dirty="0"/>
              <a:t>)</a:t>
            </a:r>
          </a:p>
        </p:txBody>
      </p:sp>
    </p:spTree>
    <p:extLst>
      <p:ext uri="{BB962C8B-B14F-4D97-AF65-F5344CB8AC3E}">
        <p14:creationId xmlns:p14="http://schemas.microsoft.com/office/powerpoint/2010/main" val="2581443599"/>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 &amp; </a:t>
            </a:r>
            <a:r>
              <a:rPr lang="en-US" dirty="0" err="1" smtClean="0"/>
              <a:t>eval</a:t>
            </a:r>
            <a:endParaRPr lang="en-US" dirty="0"/>
          </a:p>
        </p:txBody>
      </p:sp>
      <p:sp>
        <p:nvSpPr>
          <p:cNvPr id="3" name="Content Placeholder 2"/>
          <p:cNvSpPr>
            <a:spLocks noGrp="1"/>
          </p:cNvSpPr>
          <p:nvPr>
            <p:ph idx="1"/>
          </p:nvPr>
        </p:nvSpPr>
        <p:spPr/>
        <p:txBody>
          <a:bodyPr/>
          <a:lstStyle/>
          <a:p>
            <a:r>
              <a:rPr lang="en-US" dirty="0" err="1"/>
              <a:t>eval</a:t>
            </a:r>
            <a:r>
              <a:rPr lang="en-US" dirty="0"/>
              <a:t>() is just for expressions, while </a:t>
            </a:r>
            <a:r>
              <a:rPr lang="en-US" dirty="0" err="1"/>
              <a:t>eval</a:t>
            </a:r>
            <a:r>
              <a:rPr lang="en-US" dirty="0"/>
              <a:t>('x+1') works, </a:t>
            </a:r>
            <a:r>
              <a:rPr lang="en-US" dirty="0" err="1"/>
              <a:t>eval</a:t>
            </a:r>
            <a:r>
              <a:rPr lang="en-US" dirty="0"/>
              <a:t>('x=1') won't work for example. In that case, it's better to use exec, or even better: try to find a better solution :)</a:t>
            </a:r>
          </a:p>
        </p:txBody>
      </p:sp>
    </p:spTree>
    <p:extLst>
      <p:ext uri="{BB962C8B-B14F-4D97-AF65-F5344CB8AC3E}">
        <p14:creationId xmlns:p14="http://schemas.microsoft.com/office/powerpoint/2010/main" val="3381977170"/>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20000"/>
          </a:bodyPr>
          <a:lstStyle/>
          <a:p>
            <a:r>
              <a:rPr lang="en-US" b="1" dirty="0"/>
              <a:t>.</a:t>
            </a:r>
            <a:r>
              <a:rPr lang="en-US" b="1" dirty="0" err="1"/>
              <a:t>py</a:t>
            </a:r>
            <a:r>
              <a:rPr lang="en-US" dirty="0"/>
              <a:t> - Regular </a:t>
            </a:r>
            <a:r>
              <a:rPr lang="en-US" dirty="0" smtClean="0"/>
              <a:t>scripts</a:t>
            </a:r>
          </a:p>
          <a:p>
            <a:r>
              <a:rPr lang="en-US" b="1" dirty="0" smtClean="0"/>
              <a:t>.</a:t>
            </a:r>
            <a:r>
              <a:rPr lang="en-US" b="1" dirty="0"/>
              <a:t>py3</a:t>
            </a:r>
            <a:r>
              <a:rPr lang="en-US" dirty="0"/>
              <a:t> - (rarely used) Python3 script. Python3 scripts usually end with ".</a:t>
            </a:r>
            <a:r>
              <a:rPr lang="en-US" dirty="0" err="1"/>
              <a:t>py</a:t>
            </a:r>
            <a:r>
              <a:rPr lang="en-US" dirty="0"/>
              <a:t>" not ".py3", but I have seen that a few </a:t>
            </a:r>
            <a:r>
              <a:rPr lang="en-US" dirty="0" smtClean="0"/>
              <a:t>times</a:t>
            </a:r>
          </a:p>
          <a:p>
            <a:r>
              <a:rPr lang="en-US" b="1" dirty="0" smtClean="0"/>
              <a:t>.</a:t>
            </a:r>
            <a:r>
              <a:rPr lang="en-US" b="1" dirty="0" err="1"/>
              <a:t>pyc</a:t>
            </a:r>
            <a:r>
              <a:rPr lang="en-US" dirty="0"/>
              <a:t> - compiled script (</a:t>
            </a:r>
            <a:r>
              <a:rPr lang="en-US" dirty="0" err="1"/>
              <a:t>Bytecode</a:t>
            </a:r>
            <a:r>
              <a:rPr lang="en-US" dirty="0" smtClean="0"/>
              <a:t>)</a:t>
            </a:r>
          </a:p>
          <a:p>
            <a:r>
              <a:rPr lang="en-US" b="1" dirty="0" smtClean="0"/>
              <a:t>.</a:t>
            </a:r>
            <a:r>
              <a:rPr lang="en-US" b="1" dirty="0" err="1"/>
              <a:t>pyo</a:t>
            </a:r>
            <a:r>
              <a:rPr lang="en-US" dirty="0"/>
              <a:t> - optimized </a:t>
            </a:r>
            <a:r>
              <a:rPr lang="en-US" dirty="0" err="1"/>
              <a:t>pyc</a:t>
            </a:r>
            <a:r>
              <a:rPr lang="en-US" dirty="0"/>
              <a:t> </a:t>
            </a:r>
            <a:r>
              <a:rPr lang="en-US" dirty="0" smtClean="0"/>
              <a:t>file</a:t>
            </a:r>
          </a:p>
          <a:p>
            <a:r>
              <a:rPr lang="en-US" b="1" dirty="0" smtClean="0"/>
              <a:t>.</a:t>
            </a:r>
            <a:r>
              <a:rPr lang="en-US" b="1" dirty="0" err="1"/>
              <a:t>pyw</a:t>
            </a:r>
            <a:r>
              <a:rPr lang="en-US" dirty="0"/>
              <a:t> - Python script for Windows. It is executed with </a:t>
            </a:r>
            <a:r>
              <a:rPr lang="en-US" dirty="0" smtClean="0"/>
              <a:t>pythonw.exe</a:t>
            </a:r>
          </a:p>
          <a:p>
            <a:r>
              <a:rPr lang="en-US" b="1" dirty="0" smtClean="0"/>
              <a:t>.</a:t>
            </a:r>
            <a:r>
              <a:rPr lang="en-US" b="1" dirty="0" err="1" smtClean="0"/>
              <a:t>pyx</a:t>
            </a:r>
            <a:r>
              <a:rPr lang="en-US" dirty="0"/>
              <a:t> - </a:t>
            </a:r>
            <a:r>
              <a:rPr lang="en-US" dirty="0" err="1"/>
              <a:t>Cython</a:t>
            </a:r>
            <a:r>
              <a:rPr lang="en-US" dirty="0"/>
              <a:t> </a:t>
            </a:r>
            <a:r>
              <a:rPr lang="en-US" dirty="0" err="1"/>
              <a:t>src</a:t>
            </a:r>
            <a:r>
              <a:rPr lang="en-US" dirty="0"/>
              <a:t> to be converted to C/C</a:t>
            </a:r>
            <a:r>
              <a:rPr lang="en-US" dirty="0" smtClean="0"/>
              <a:t>++</a:t>
            </a:r>
          </a:p>
          <a:p>
            <a:r>
              <a:rPr lang="en-US" b="1" dirty="0" smtClean="0"/>
              <a:t>.</a:t>
            </a:r>
            <a:r>
              <a:rPr lang="en-US" b="1" dirty="0" err="1"/>
              <a:t>pyd</a:t>
            </a:r>
            <a:r>
              <a:rPr lang="en-US" dirty="0"/>
              <a:t> - Python script made as a Windows </a:t>
            </a:r>
            <a:r>
              <a:rPr lang="en-US" dirty="0" smtClean="0"/>
              <a:t>DLL</a:t>
            </a:r>
          </a:p>
          <a:p>
            <a:r>
              <a:rPr lang="en-US" b="1" dirty="0" smtClean="0"/>
              <a:t>.</a:t>
            </a:r>
            <a:r>
              <a:rPr lang="en-US" b="1" dirty="0" err="1"/>
              <a:t>pxd</a:t>
            </a:r>
            <a:r>
              <a:rPr lang="en-US" dirty="0"/>
              <a:t> - </a:t>
            </a:r>
            <a:r>
              <a:rPr lang="en-US" dirty="0" err="1"/>
              <a:t>Cython</a:t>
            </a:r>
            <a:r>
              <a:rPr lang="en-US" dirty="0"/>
              <a:t> script which is equivalent to a C/C++ </a:t>
            </a:r>
            <a:r>
              <a:rPr lang="en-US" dirty="0" smtClean="0"/>
              <a:t>header</a:t>
            </a:r>
          </a:p>
          <a:p>
            <a:r>
              <a:rPr lang="en-US" b="1" dirty="0" smtClean="0"/>
              <a:t>.</a:t>
            </a:r>
            <a:r>
              <a:rPr lang="en-US" b="1" dirty="0" err="1"/>
              <a:t>py</a:t>
            </a:r>
            <a:r>
              <a:rPr lang="en-US" b="1" dirty="0"/>
              <a:t>[cod]</a:t>
            </a:r>
            <a:r>
              <a:rPr lang="en-US" dirty="0"/>
              <a:t> - wildcard notation in ".</a:t>
            </a:r>
            <a:r>
              <a:rPr lang="en-US" dirty="0" err="1"/>
              <a:t>gitignore</a:t>
            </a:r>
            <a:r>
              <a:rPr lang="en-US" dirty="0"/>
              <a:t>" that means the file may be ".</a:t>
            </a:r>
            <a:r>
              <a:rPr lang="en-US" dirty="0" err="1"/>
              <a:t>pyc</a:t>
            </a:r>
            <a:r>
              <a:rPr lang="en-US" dirty="0"/>
              <a:t>", ".</a:t>
            </a:r>
            <a:r>
              <a:rPr lang="en-US" dirty="0" err="1"/>
              <a:t>pyo</a:t>
            </a:r>
            <a:r>
              <a:rPr lang="en-US" dirty="0"/>
              <a:t>", or ".</a:t>
            </a:r>
            <a:r>
              <a:rPr lang="en-US" dirty="0" err="1"/>
              <a:t>pyd</a:t>
            </a:r>
            <a:r>
              <a:rPr lang="en-US" dirty="0"/>
              <a:t>".</a:t>
            </a:r>
          </a:p>
        </p:txBody>
      </p:sp>
    </p:spTree>
    <p:extLst>
      <p:ext uri="{BB962C8B-B14F-4D97-AF65-F5344CB8AC3E}">
        <p14:creationId xmlns:p14="http://schemas.microsoft.com/office/powerpoint/2010/main" val="4243487852"/>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t>
            </a:r>
            <a:r>
              <a:rPr lang="en-US" dirty="0" err="1"/>
              <a:t>py</a:t>
            </a:r>
            <a:r>
              <a:rPr lang="en-US" dirty="0"/>
              <a:t>: This is normally the input source code that you've written.</a:t>
            </a:r>
          </a:p>
          <a:p>
            <a:r>
              <a:rPr lang="en-US" dirty="0"/>
              <a:t>.</a:t>
            </a:r>
            <a:r>
              <a:rPr lang="en-US" dirty="0" err="1"/>
              <a:t>pyc</a:t>
            </a:r>
            <a:r>
              <a:rPr lang="en-US" dirty="0"/>
              <a:t>: This is the compiled </a:t>
            </a:r>
            <a:r>
              <a:rPr lang="en-US" dirty="0" err="1"/>
              <a:t>bytecode</a:t>
            </a:r>
            <a:r>
              <a:rPr lang="en-US" dirty="0"/>
              <a:t>. If you import a module, python will build a *.</a:t>
            </a:r>
            <a:r>
              <a:rPr lang="en-US" dirty="0" err="1"/>
              <a:t>pyc</a:t>
            </a:r>
            <a:r>
              <a:rPr lang="en-US" dirty="0"/>
              <a:t> file that contains the </a:t>
            </a:r>
            <a:r>
              <a:rPr lang="en-US" dirty="0" err="1"/>
              <a:t>bytecode</a:t>
            </a:r>
            <a:r>
              <a:rPr lang="en-US" dirty="0"/>
              <a:t> to make importing it again later easier (and faster).</a:t>
            </a:r>
          </a:p>
          <a:p>
            <a:r>
              <a:rPr lang="en-US" dirty="0"/>
              <a:t>.</a:t>
            </a:r>
            <a:r>
              <a:rPr lang="en-US" dirty="0" err="1"/>
              <a:t>pyo</a:t>
            </a:r>
            <a:r>
              <a:rPr lang="en-US" dirty="0"/>
              <a:t>: This is a *.</a:t>
            </a:r>
            <a:r>
              <a:rPr lang="en-US" dirty="0" err="1"/>
              <a:t>pyc</a:t>
            </a:r>
            <a:r>
              <a:rPr lang="en-US" dirty="0"/>
              <a:t> file that was created while optimizations (-O) was on</a:t>
            </a:r>
            <a:r>
              <a:rPr lang="en-US" dirty="0" smtClean="0"/>
              <a:t>. </a:t>
            </a:r>
            <a:r>
              <a:rPr lang="en-US" smtClean="0"/>
              <a:t>Or (-OO)</a:t>
            </a:r>
            <a:endParaRPr lang="en-US" dirty="0"/>
          </a:p>
          <a:p>
            <a:r>
              <a:rPr lang="en-US" dirty="0"/>
              <a:t>.</a:t>
            </a:r>
            <a:r>
              <a:rPr lang="en-US" dirty="0" err="1"/>
              <a:t>pyd</a:t>
            </a:r>
            <a:r>
              <a:rPr lang="en-US" dirty="0"/>
              <a:t>: This is basically a windows </a:t>
            </a:r>
            <a:r>
              <a:rPr lang="en-US" dirty="0" err="1"/>
              <a:t>dll</a:t>
            </a:r>
            <a:r>
              <a:rPr lang="en-US" dirty="0"/>
              <a:t> file. </a:t>
            </a:r>
            <a:r>
              <a:rPr lang="en-US" dirty="0">
                <a:hlinkClick r:id="rId3"/>
              </a:rPr>
              <a:t>http://docs.python.org/faq/windows.html#is-a-pyd-file-the-same-as-a-dll</a:t>
            </a:r>
            <a:endParaRPr lang="en-US" dirty="0"/>
          </a:p>
          <a:p>
            <a:endParaRPr lang="en-US" dirty="0"/>
          </a:p>
        </p:txBody>
      </p:sp>
    </p:spTree>
    <p:extLst>
      <p:ext uri="{BB962C8B-B14F-4D97-AF65-F5344CB8AC3E}">
        <p14:creationId xmlns:p14="http://schemas.microsoft.com/office/powerpoint/2010/main" val="1839741512"/>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Tk</a:t>
            </a:r>
            <a:endParaRPr lang="en-US" dirty="0"/>
          </a:p>
        </p:txBody>
      </p:sp>
      <p:sp>
        <p:nvSpPr>
          <p:cNvPr id="3" name="Content Placeholder 2"/>
          <p:cNvSpPr>
            <a:spLocks noGrp="1"/>
          </p:cNvSpPr>
          <p:nvPr>
            <p:ph idx="1"/>
          </p:nvPr>
        </p:nvSpPr>
        <p:spPr/>
        <p:txBody>
          <a:bodyPr>
            <a:normAutofit fontScale="40000" lnSpcReduction="20000"/>
          </a:bodyPr>
          <a:lstStyle/>
          <a:p>
            <a:r>
              <a:rPr lang="en-US" dirty="0"/>
              <a:t>from </a:t>
            </a:r>
            <a:r>
              <a:rPr lang="en-US" dirty="0" err="1"/>
              <a:t>Tkinter</a:t>
            </a:r>
            <a:r>
              <a:rPr lang="en-US" dirty="0"/>
              <a:t> import *</a:t>
            </a:r>
          </a:p>
          <a:p>
            <a:endParaRPr lang="en-US" dirty="0"/>
          </a:p>
          <a:p>
            <a:r>
              <a:rPr lang="en-US" dirty="0"/>
              <a:t>class Application(Frame):</a:t>
            </a:r>
          </a:p>
          <a:p>
            <a:r>
              <a:rPr lang="en-US" dirty="0"/>
              <a:t>    </a:t>
            </a:r>
            <a:r>
              <a:rPr lang="en-US" dirty="0" err="1"/>
              <a:t>def</a:t>
            </a:r>
            <a:r>
              <a:rPr lang="en-US" dirty="0"/>
              <a:t> </a:t>
            </a:r>
            <a:r>
              <a:rPr lang="en-US" dirty="0" err="1"/>
              <a:t>say_hi</a:t>
            </a:r>
            <a:r>
              <a:rPr lang="en-US" dirty="0"/>
              <a:t>(self):</a:t>
            </a:r>
          </a:p>
          <a:p>
            <a:r>
              <a:rPr lang="en-US" dirty="0"/>
              <a:t>        print "hi there, everyone!"</a:t>
            </a:r>
          </a:p>
          <a:p>
            <a:endParaRPr lang="en-US" dirty="0"/>
          </a:p>
          <a:p>
            <a:r>
              <a:rPr lang="en-US" dirty="0"/>
              <a:t>    </a:t>
            </a:r>
            <a:r>
              <a:rPr lang="en-US" dirty="0" err="1"/>
              <a:t>def</a:t>
            </a:r>
            <a:r>
              <a:rPr lang="en-US" dirty="0"/>
              <a:t> </a:t>
            </a:r>
            <a:r>
              <a:rPr lang="en-US" dirty="0" err="1"/>
              <a:t>createWidgets</a:t>
            </a:r>
            <a:r>
              <a:rPr lang="en-US" dirty="0"/>
              <a:t>(self):</a:t>
            </a:r>
          </a:p>
          <a:p>
            <a:r>
              <a:rPr lang="en-US" dirty="0"/>
              <a:t>        </a:t>
            </a:r>
            <a:r>
              <a:rPr lang="en-US" dirty="0" err="1"/>
              <a:t>self.QUIT</a:t>
            </a:r>
            <a:r>
              <a:rPr lang="en-US" dirty="0"/>
              <a:t> = Button(self)</a:t>
            </a:r>
          </a:p>
          <a:p>
            <a:r>
              <a:rPr lang="en-US" dirty="0"/>
              <a:t>        </a:t>
            </a:r>
            <a:r>
              <a:rPr lang="en-US" dirty="0" err="1"/>
              <a:t>self.QUIT</a:t>
            </a:r>
            <a:r>
              <a:rPr lang="en-US" dirty="0"/>
              <a:t>["text"] = "QUIT"</a:t>
            </a:r>
          </a:p>
          <a:p>
            <a:r>
              <a:rPr lang="en-US" dirty="0"/>
              <a:t>        </a:t>
            </a:r>
            <a:r>
              <a:rPr lang="en-US" dirty="0" err="1"/>
              <a:t>self.QUIT</a:t>
            </a:r>
            <a:r>
              <a:rPr lang="en-US" dirty="0"/>
              <a:t>["</a:t>
            </a:r>
            <a:r>
              <a:rPr lang="en-US" dirty="0" err="1"/>
              <a:t>fg</a:t>
            </a:r>
            <a:r>
              <a:rPr lang="en-US" dirty="0"/>
              <a:t>"]   = "red"</a:t>
            </a:r>
          </a:p>
          <a:p>
            <a:r>
              <a:rPr lang="en-US" dirty="0"/>
              <a:t>        </a:t>
            </a:r>
            <a:r>
              <a:rPr lang="en-US" dirty="0" err="1"/>
              <a:t>self.QUIT</a:t>
            </a:r>
            <a:r>
              <a:rPr lang="en-US" dirty="0"/>
              <a:t>["command"] =  </a:t>
            </a:r>
            <a:r>
              <a:rPr lang="en-US" dirty="0" err="1"/>
              <a:t>self.quit</a:t>
            </a:r>
            <a:endParaRPr lang="en-US" dirty="0"/>
          </a:p>
          <a:p>
            <a:endParaRPr lang="en-US" dirty="0"/>
          </a:p>
          <a:p>
            <a:r>
              <a:rPr lang="en-US" dirty="0"/>
              <a:t>        </a:t>
            </a:r>
            <a:r>
              <a:rPr lang="en-US" dirty="0" err="1"/>
              <a:t>self.QUIT.pack</a:t>
            </a:r>
            <a:r>
              <a:rPr lang="en-US" dirty="0"/>
              <a:t>({"side": "left"})</a:t>
            </a:r>
          </a:p>
          <a:p>
            <a:endParaRPr lang="en-US" dirty="0"/>
          </a:p>
          <a:p>
            <a:r>
              <a:rPr lang="en-US" dirty="0"/>
              <a:t>        </a:t>
            </a:r>
            <a:r>
              <a:rPr lang="en-US" dirty="0" err="1"/>
              <a:t>self.hi_there</a:t>
            </a:r>
            <a:r>
              <a:rPr lang="en-US" dirty="0"/>
              <a:t> = Button(self)</a:t>
            </a:r>
          </a:p>
          <a:p>
            <a:r>
              <a:rPr lang="en-US" dirty="0"/>
              <a:t>        </a:t>
            </a:r>
            <a:r>
              <a:rPr lang="en-US" dirty="0" err="1"/>
              <a:t>self.hi_there</a:t>
            </a:r>
            <a:r>
              <a:rPr lang="en-US" dirty="0"/>
              <a:t>["text"] = "Hello",</a:t>
            </a:r>
          </a:p>
          <a:p>
            <a:r>
              <a:rPr lang="en-US" dirty="0"/>
              <a:t>        </a:t>
            </a:r>
            <a:r>
              <a:rPr lang="en-US" dirty="0" err="1"/>
              <a:t>self.hi_there</a:t>
            </a:r>
            <a:r>
              <a:rPr lang="en-US" dirty="0"/>
              <a:t>["command"] = </a:t>
            </a:r>
            <a:r>
              <a:rPr lang="en-US" dirty="0" err="1"/>
              <a:t>self.say_hi</a:t>
            </a:r>
            <a:endParaRPr lang="en-US" dirty="0"/>
          </a:p>
          <a:p>
            <a:endParaRPr lang="en-US" dirty="0"/>
          </a:p>
          <a:p>
            <a:r>
              <a:rPr lang="en-US" dirty="0"/>
              <a:t>        </a:t>
            </a:r>
            <a:r>
              <a:rPr lang="en-US" dirty="0" err="1"/>
              <a:t>self.hi_there.pack</a:t>
            </a:r>
            <a:r>
              <a:rPr lang="en-US" dirty="0"/>
              <a:t>({"side": "left"})</a:t>
            </a:r>
          </a:p>
          <a:p>
            <a:endParaRPr lang="en-US" dirty="0"/>
          </a:p>
          <a:p>
            <a:r>
              <a:rPr lang="en-US" dirty="0"/>
              <a:t>    </a:t>
            </a:r>
            <a:r>
              <a:rPr lang="en-US" dirty="0" err="1"/>
              <a:t>def</a:t>
            </a:r>
            <a:r>
              <a:rPr lang="en-US" dirty="0"/>
              <a:t> __</a:t>
            </a:r>
            <a:r>
              <a:rPr lang="en-US" dirty="0" err="1"/>
              <a:t>init</a:t>
            </a:r>
            <a:r>
              <a:rPr lang="en-US" dirty="0"/>
              <a:t>__(self, master=None):</a:t>
            </a:r>
          </a:p>
          <a:p>
            <a:r>
              <a:rPr lang="en-US" dirty="0"/>
              <a:t>        Frame.__</a:t>
            </a:r>
            <a:r>
              <a:rPr lang="en-US" dirty="0" err="1"/>
              <a:t>init</a:t>
            </a:r>
            <a:r>
              <a:rPr lang="en-US" dirty="0"/>
              <a:t>__(self, master)</a:t>
            </a:r>
          </a:p>
          <a:p>
            <a:r>
              <a:rPr lang="en-US" dirty="0"/>
              <a:t>        </a:t>
            </a:r>
            <a:r>
              <a:rPr lang="en-US" dirty="0" err="1"/>
              <a:t>self.pack</a:t>
            </a:r>
            <a:r>
              <a:rPr lang="en-US" dirty="0"/>
              <a:t>()</a:t>
            </a:r>
          </a:p>
          <a:p>
            <a:r>
              <a:rPr lang="en-US" dirty="0"/>
              <a:t>        </a:t>
            </a:r>
            <a:r>
              <a:rPr lang="en-US" dirty="0" err="1"/>
              <a:t>self.createWidgets</a:t>
            </a:r>
            <a:r>
              <a:rPr lang="en-US" dirty="0"/>
              <a:t>()</a:t>
            </a:r>
          </a:p>
          <a:p>
            <a:endParaRPr lang="en-US" dirty="0"/>
          </a:p>
          <a:p>
            <a:r>
              <a:rPr lang="en-US" dirty="0"/>
              <a:t>root = </a:t>
            </a:r>
            <a:r>
              <a:rPr lang="en-US" dirty="0" err="1"/>
              <a:t>Tk</a:t>
            </a:r>
            <a:r>
              <a:rPr lang="en-US" dirty="0"/>
              <a:t>()</a:t>
            </a:r>
          </a:p>
          <a:p>
            <a:r>
              <a:rPr lang="en-US" dirty="0"/>
              <a:t>app = Application(master=root)</a:t>
            </a:r>
          </a:p>
          <a:p>
            <a:r>
              <a:rPr lang="en-US" dirty="0" err="1"/>
              <a:t>app.mainloop</a:t>
            </a:r>
            <a:r>
              <a:rPr lang="en-US" dirty="0"/>
              <a:t>()</a:t>
            </a:r>
          </a:p>
          <a:p>
            <a:r>
              <a:rPr lang="en-US" dirty="0" err="1"/>
              <a:t>root.destroy</a:t>
            </a:r>
            <a:r>
              <a:rPr lang="en-US" dirty="0"/>
              <a:t>()</a:t>
            </a:r>
          </a:p>
          <a:p>
            <a:endParaRPr lang="en-US" dirty="0"/>
          </a:p>
          <a:p>
            <a:endParaRPr lang="en-US" dirty="0"/>
          </a:p>
          <a:p>
            <a:endParaRPr lang="en-US" dirty="0"/>
          </a:p>
          <a:p>
            <a:endParaRPr lang="en-US"/>
          </a:p>
          <a:p>
            <a:endParaRPr lang="en-US"/>
          </a:p>
        </p:txBody>
      </p:sp>
    </p:spTree>
    <p:extLst>
      <p:ext uri="{BB962C8B-B14F-4D97-AF65-F5344CB8AC3E}">
        <p14:creationId xmlns:p14="http://schemas.microsoft.com/office/powerpoint/2010/main" val="1876536326"/>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t>docs.python.org</a:t>
            </a:r>
          </a:p>
          <a:p>
            <a:r>
              <a:rPr lang="en-US" dirty="0" err="1" smtClean="0"/>
              <a:t>Pydoc</a:t>
            </a:r>
            <a:endParaRPr lang="en-US" dirty="0" smtClean="0"/>
          </a:p>
          <a:p>
            <a:r>
              <a:rPr lang="en-US" b="1" dirty="0" smtClean="0"/>
              <a:t>“Bytes of Python”</a:t>
            </a:r>
            <a:r>
              <a:rPr lang="en-US" dirty="0" smtClean="0"/>
              <a:t>  from </a:t>
            </a:r>
            <a:r>
              <a:rPr lang="en-US" dirty="0" err="1" smtClean="0"/>
              <a:t>Swaroop</a:t>
            </a:r>
            <a:endParaRPr lang="en-US" dirty="0" smtClean="0"/>
          </a:p>
          <a:p>
            <a:endParaRPr lang="en-US" dirty="0" smtClean="0"/>
          </a:p>
          <a:p>
            <a:endParaRPr lang="en-US" dirty="0"/>
          </a:p>
        </p:txBody>
      </p:sp>
    </p:spTree>
    <p:extLst>
      <p:ext uri="{BB962C8B-B14F-4D97-AF65-F5344CB8AC3E}">
        <p14:creationId xmlns:p14="http://schemas.microsoft.com/office/powerpoint/2010/main" val="297883757"/>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0"/>
            <a:ext cx="8229600" cy="1600200"/>
          </a:xfrm>
        </p:spPr>
        <p:txBody>
          <a:bodyPr/>
          <a:lstStyle/>
          <a:p>
            <a:r>
              <a:rPr lang="en-US" dirty="0" smtClean="0"/>
              <a:t>Thank You….</a:t>
            </a:r>
            <a:endParaRPr lang="en-US" dirty="0"/>
          </a:p>
        </p:txBody>
      </p:sp>
      <p:sp>
        <p:nvSpPr>
          <p:cNvPr id="3" name="Content Placeholder 2"/>
          <p:cNvSpPr>
            <a:spLocks noGrp="1"/>
          </p:cNvSpPr>
          <p:nvPr>
            <p:ph idx="1"/>
          </p:nvPr>
        </p:nvSpPr>
        <p:spPr/>
        <p:txBody>
          <a:bodyPr/>
          <a:lstStyle/>
          <a:p>
            <a:endParaRPr lang="en-US" dirty="0" smtClean="0"/>
          </a:p>
          <a:p>
            <a:endParaRPr lang="en-US" dirty="0"/>
          </a:p>
        </p:txBody>
      </p:sp>
    </p:spTree>
    <p:extLst>
      <p:ext uri="{BB962C8B-B14F-4D97-AF65-F5344CB8AC3E}">
        <p14:creationId xmlns:p14="http://schemas.microsoft.com/office/powerpoint/2010/main" val="6054865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981200"/>
            <a:ext cx="8229600" cy="1600200"/>
          </a:xfrm>
        </p:spPr>
        <p:txBody>
          <a:bodyPr/>
          <a:lstStyle/>
          <a:p>
            <a:r>
              <a:rPr lang="en-US" dirty="0" smtClean="0"/>
              <a:t>Branching &amp; Loops</a:t>
            </a:r>
            <a:endParaRPr lang="en-US" dirty="0"/>
          </a:p>
        </p:txBody>
      </p:sp>
    </p:spTree>
    <p:extLst>
      <p:ext uri="{BB962C8B-B14F-4D97-AF65-F5344CB8AC3E}">
        <p14:creationId xmlns:p14="http://schemas.microsoft.com/office/powerpoint/2010/main" val="22163751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54563758"/>
              </p:ext>
            </p:extLst>
          </p:nvPr>
        </p:nvGraphicFramePr>
        <p:xfrm>
          <a:off x="838200" y="2316480"/>
          <a:ext cx="8001000" cy="3550920"/>
        </p:xfrm>
        <a:graphic>
          <a:graphicData uri="http://schemas.openxmlformats.org/drawingml/2006/table">
            <a:tbl>
              <a:tblPr firstRow="1" bandRow="1">
                <a:tableStyleId>{E8B1032C-EA38-4F05-BA0D-38AFFFC7BED3}</a:tableStyleId>
              </a:tblPr>
              <a:tblGrid>
                <a:gridCol w="2296584"/>
                <a:gridCol w="5704416"/>
              </a:tblGrid>
              <a:tr h="868680">
                <a:tc>
                  <a:txBody>
                    <a:bodyPr/>
                    <a:lstStyle/>
                    <a:p>
                      <a:r>
                        <a:rPr lang="en-US" sz="2800" b="0" dirty="0" smtClean="0"/>
                        <a:t>Arithmetic</a:t>
                      </a:r>
                      <a:r>
                        <a:rPr lang="en-US" sz="2800" baseline="0" dirty="0" smtClean="0"/>
                        <a:t> </a:t>
                      </a:r>
                      <a:endParaRPr lang="en-US" sz="2800" dirty="0"/>
                    </a:p>
                  </a:txBody>
                  <a:tcPr/>
                </a:tc>
                <a:tc>
                  <a:txBody>
                    <a:bodyPr/>
                    <a:lstStyle/>
                    <a:p>
                      <a:r>
                        <a:rPr lang="en-US" sz="2800" dirty="0" smtClean="0"/>
                        <a:t> +     -     *     /     %     //     **</a:t>
                      </a:r>
                      <a:endParaRPr lang="en-US" sz="2800" dirty="0"/>
                    </a:p>
                  </a:txBody>
                  <a:tcPr/>
                </a:tc>
              </a:tr>
              <a:tr h="868680">
                <a:tc>
                  <a:txBody>
                    <a:bodyPr/>
                    <a:lstStyle/>
                    <a:p>
                      <a:r>
                        <a:rPr lang="en-US" sz="2800" dirty="0" smtClean="0"/>
                        <a:t>Relational</a:t>
                      </a:r>
                      <a:r>
                        <a:rPr lang="en-US" sz="2800" baseline="0" dirty="0" smtClean="0"/>
                        <a:t> </a:t>
                      </a:r>
                      <a:endParaRPr lang="en-US" sz="2800" dirty="0"/>
                    </a:p>
                  </a:txBody>
                  <a:tcPr/>
                </a:tc>
                <a:tc>
                  <a:txBody>
                    <a:bodyPr/>
                    <a:lstStyle/>
                    <a:p>
                      <a:pPr marL="0" indent="0">
                        <a:buFont typeface="Wingdings"/>
                        <a:buNone/>
                      </a:pPr>
                      <a:r>
                        <a:rPr lang="en-US" sz="2800" b="1" dirty="0" smtClean="0"/>
                        <a:t>&gt;     &gt;=     &lt;     &lt;=     ==     !=  </a:t>
                      </a:r>
                    </a:p>
                    <a:p>
                      <a:pPr marL="0" indent="0">
                        <a:buFont typeface="Wingdings"/>
                        <a:buNone/>
                      </a:pPr>
                      <a:endParaRPr lang="en-US" sz="2800" b="1" dirty="0"/>
                    </a:p>
                  </a:txBody>
                  <a:tcPr/>
                </a:tc>
              </a:tr>
              <a:tr h="868680">
                <a:tc>
                  <a:txBody>
                    <a:bodyPr/>
                    <a:lstStyle/>
                    <a:p>
                      <a:r>
                        <a:rPr lang="en-US" sz="2800" dirty="0" smtClean="0"/>
                        <a:t>Logical </a:t>
                      </a:r>
                      <a:endParaRPr lang="en-US" sz="2800" dirty="0"/>
                    </a:p>
                  </a:txBody>
                  <a:tcPr/>
                </a:tc>
                <a:tc>
                  <a:txBody>
                    <a:bodyPr/>
                    <a:lstStyle/>
                    <a:p>
                      <a:r>
                        <a:rPr lang="en-US" sz="2800" b="1" dirty="0" smtClean="0"/>
                        <a:t>not    and     or</a:t>
                      </a:r>
                      <a:endParaRPr lang="en-US" sz="2800" b="1" dirty="0"/>
                    </a:p>
                  </a:txBody>
                  <a:tcPr/>
                </a:tc>
              </a:tr>
              <a:tr h="868680">
                <a:tc>
                  <a:txBody>
                    <a:bodyPr/>
                    <a:lstStyle/>
                    <a:p>
                      <a:r>
                        <a:rPr lang="en-US" sz="2800" dirty="0" smtClean="0"/>
                        <a:t>Bitwise</a:t>
                      </a:r>
                      <a:endParaRPr lang="en-US" sz="2800" dirty="0"/>
                    </a:p>
                  </a:txBody>
                  <a:tcPr/>
                </a:tc>
                <a:tc>
                  <a:txBody>
                    <a:bodyPr/>
                    <a:lstStyle/>
                    <a:p>
                      <a:r>
                        <a:rPr lang="en-US" sz="2800" b="1" dirty="0" smtClean="0"/>
                        <a:t>&amp;     |     ^     &gt;&gt;     &lt;&lt;     ~</a:t>
                      </a:r>
                      <a:endParaRPr lang="en-US" sz="2800" b="1" dirty="0"/>
                    </a:p>
                  </a:txBody>
                  <a:tcPr/>
                </a:tc>
              </a:tr>
            </a:tbl>
          </a:graphicData>
        </a:graphic>
      </p:graphicFrame>
    </p:spTree>
    <p:extLst>
      <p:ext uri="{BB962C8B-B14F-4D97-AF65-F5344CB8AC3E}">
        <p14:creationId xmlns:p14="http://schemas.microsoft.com/office/powerpoint/2010/main" val="26651497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a:t>
            </a:r>
            <a:r>
              <a:rPr lang="en-US" dirty="0" smtClean="0"/>
              <a:t>f-else Branching</a:t>
            </a:r>
            <a:endParaRPr lang="en-US" dirty="0"/>
          </a:p>
        </p:txBody>
      </p:sp>
      <p:sp>
        <p:nvSpPr>
          <p:cNvPr id="3" name="Content Placeholder 2"/>
          <p:cNvSpPr>
            <a:spLocks noGrp="1"/>
          </p:cNvSpPr>
          <p:nvPr>
            <p:ph idx="1"/>
          </p:nvPr>
        </p:nvSpPr>
        <p:spPr>
          <a:xfrm>
            <a:off x="457200" y="2103437"/>
            <a:ext cx="8229600" cy="4525963"/>
          </a:xfrm>
        </p:spPr>
        <p:txBody>
          <a:bodyPr/>
          <a:lstStyle/>
          <a:p>
            <a:r>
              <a:rPr lang="en-US" dirty="0" smtClean="0"/>
              <a:t>Syntax of </a:t>
            </a:r>
            <a:r>
              <a:rPr lang="en-US" b="1" dirty="0" smtClean="0"/>
              <a:t>“if statement”</a:t>
            </a:r>
          </a:p>
          <a:p>
            <a:endParaRPr lang="en-US" b="1" dirty="0" smtClean="0"/>
          </a:p>
          <a:p>
            <a:pPr marL="0" indent="0">
              <a:buNone/>
            </a:pPr>
            <a:r>
              <a:rPr lang="en-US" b="1" dirty="0" smtClean="0"/>
              <a:t>	if  operand1  ==  operand2:</a:t>
            </a:r>
          </a:p>
          <a:p>
            <a:pPr marL="0" indent="0">
              <a:buNone/>
            </a:pPr>
            <a:r>
              <a:rPr lang="en-US" b="1" dirty="0" smtClean="0"/>
              <a:t>		BLOCK1</a:t>
            </a:r>
          </a:p>
          <a:p>
            <a:pPr marL="0" indent="0">
              <a:buNone/>
            </a:pPr>
            <a:r>
              <a:rPr lang="en-US" b="1" dirty="0" smtClean="0"/>
              <a:t>	else:</a:t>
            </a:r>
          </a:p>
          <a:p>
            <a:pPr marL="0" indent="0">
              <a:buNone/>
            </a:pPr>
            <a:r>
              <a:rPr lang="en-US" b="1" dirty="0" smtClean="0"/>
              <a:t>		BLOCK2</a:t>
            </a:r>
          </a:p>
          <a:p>
            <a:endParaRPr lang="en-US" b="1" dirty="0" smtClean="0"/>
          </a:p>
          <a:p>
            <a:endParaRPr lang="en-US" dirty="0" smtClean="0"/>
          </a:p>
          <a:p>
            <a:endParaRPr lang="en-US" dirty="0"/>
          </a:p>
          <a:p>
            <a:r>
              <a:rPr lang="en-US" dirty="0" smtClean="0">
                <a:solidFill>
                  <a:srgbClr val="FF0000"/>
                </a:solidFill>
              </a:rPr>
              <a:t>Space or Tab indicates block starts and ends</a:t>
            </a:r>
            <a:endParaRPr lang="en-US" dirty="0">
              <a:solidFill>
                <a:srgbClr val="FF0000"/>
              </a:solidFill>
            </a:endParaRPr>
          </a:p>
        </p:txBody>
      </p:sp>
    </p:spTree>
    <p:extLst>
      <p:ext uri="{BB962C8B-B14F-4D97-AF65-F5344CB8AC3E}">
        <p14:creationId xmlns:p14="http://schemas.microsoft.com/office/powerpoint/2010/main" val="40688485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if-else-if Ladder</a:t>
            </a:r>
            <a:endParaRPr lang="en-US" dirty="0"/>
          </a:p>
        </p:txBody>
      </p:sp>
      <p:sp>
        <p:nvSpPr>
          <p:cNvPr id="3" name="Content Placeholder 2"/>
          <p:cNvSpPr>
            <a:spLocks noGrp="1"/>
          </p:cNvSpPr>
          <p:nvPr>
            <p:ph idx="1"/>
          </p:nvPr>
        </p:nvSpPr>
        <p:spPr>
          <a:xfrm>
            <a:off x="457200" y="2103437"/>
            <a:ext cx="8229600" cy="4525963"/>
          </a:xfrm>
        </p:spPr>
        <p:txBody>
          <a:bodyPr/>
          <a:lstStyle/>
          <a:p>
            <a:r>
              <a:rPr lang="en-US" dirty="0" smtClean="0"/>
              <a:t>Syntax of </a:t>
            </a:r>
            <a:r>
              <a:rPr lang="en-US" b="1" dirty="0" smtClean="0"/>
              <a:t>“if else if Ladder”</a:t>
            </a:r>
          </a:p>
          <a:p>
            <a:endParaRPr lang="en-US" b="1" dirty="0" smtClean="0"/>
          </a:p>
          <a:p>
            <a:pPr marL="0" indent="0">
              <a:buNone/>
            </a:pPr>
            <a:r>
              <a:rPr lang="en-US" b="1" dirty="0" smtClean="0"/>
              <a:t>	if  operand1  ==  operand2:</a:t>
            </a:r>
          </a:p>
          <a:p>
            <a:pPr marL="0" indent="0">
              <a:buNone/>
            </a:pPr>
            <a:r>
              <a:rPr lang="en-US" b="1" dirty="0" smtClean="0"/>
              <a:t>		BLOCK1</a:t>
            </a:r>
          </a:p>
          <a:p>
            <a:pPr marL="0" indent="0">
              <a:buNone/>
            </a:pPr>
            <a:r>
              <a:rPr lang="en-US" b="1" dirty="0" smtClean="0"/>
              <a:t>	</a:t>
            </a:r>
            <a:r>
              <a:rPr lang="en-US" b="1" dirty="0" err="1" smtClean="0"/>
              <a:t>elif</a:t>
            </a:r>
            <a:r>
              <a:rPr lang="en-US" b="1" dirty="0" smtClean="0"/>
              <a:t> </a:t>
            </a:r>
            <a:r>
              <a:rPr lang="en-US" b="1" dirty="0"/>
              <a:t>operand1  </a:t>
            </a:r>
            <a:r>
              <a:rPr lang="en-US" b="1" dirty="0" smtClean="0"/>
              <a:t>&gt;  </a:t>
            </a:r>
            <a:r>
              <a:rPr lang="en-US" b="1" dirty="0"/>
              <a:t>operand2</a:t>
            </a:r>
            <a:r>
              <a:rPr lang="en-US" b="1" dirty="0" smtClean="0"/>
              <a:t>:</a:t>
            </a:r>
          </a:p>
          <a:p>
            <a:pPr marL="0" indent="0">
              <a:buNone/>
            </a:pPr>
            <a:r>
              <a:rPr lang="en-US" b="1" dirty="0" smtClean="0"/>
              <a:t>		BLOCK2</a:t>
            </a:r>
          </a:p>
          <a:p>
            <a:pPr marL="0" indent="0">
              <a:buNone/>
            </a:pPr>
            <a:r>
              <a:rPr lang="en-US" b="1" dirty="0"/>
              <a:t>	</a:t>
            </a:r>
            <a:r>
              <a:rPr lang="en-US" b="1" dirty="0" smtClean="0"/>
              <a:t>else: </a:t>
            </a:r>
          </a:p>
          <a:p>
            <a:pPr marL="0" indent="0">
              <a:buNone/>
            </a:pPr>
            <a:r>
              <a:rPr lang="en-US" b="1" dirty="0"/>
              <a:t>		</a:t>
            </a:r>
            <a:r>
              <a:rPr lang="en-US" b="1" dirty="0" smtClean="0"/>
              <a:t>BLOCK3</a:t>
            </a:r>
            <a:endParaRPr lang="en-US" b="1" dirty="0"/>
          </a:p>
          <a:p>
            <a:pPr marL="0" indent="0">
              <a:buNone/>
            </a:pPr>
            <a:endParaRPr lang="en-US" b="1" dirty="0" smtClean="0"/>
          </a:p>
          <a:p>
            <a:r>
              <a:rPr lang="en-US" dirty="0" smtClean="0">
                <a:solidFill>
                  <a:srgbClr val="FF0000"/>
                </a:solidFill>
              </a:rPr>
              <a:t>Space or Tab indicates block starts and ends</a:t>
            </a:r>
            <a:endParaRPr lang="en-US" dirty="0">
              <a:solidFill>
                <a:srgbClr val="FF0000"/>
              </a:solidFill>
            </a:endParaRPr>
          </a:p>
        </p:txBody>
      </p:sp>
    </p:spTree>
    <p:extLst>
      <p:ext uri="{BB962C8B-B14F-4D97-AF65-F5344CB8AC3E}">
        <p14:creationId xmlns:p14="http://schemas.microsoft.com/office/powerpoint/2010/main" val="37946814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057400"/>
            <a:ext cx="8229600" cy="1600200"/>
          </a:xfrm>
        </p:spPr>
        <p:txBody>
          <a:bodyPr/>
          <a:lstStyle/>
          <a:p>
            <a:r>
              <a:rPr lang="en-US" dirty="0" smtClean="0"/>
              <a:t>Core Python</a:t>
            </a:r>
            <a:endParaRPr lang="en-US" dirty="0"/>
          </a:p>
        </p:txBody>
      </p:sp>
    </p:spTree>
    <p:extLst>
      <p:ext uri="{BB962C8B-B14F-4D97-AF65-F5344CB8AC3E}">
        <p14:creationId xmlns:p14="http://schemas.microsoft.com/office/powerpoint/2010/main" val="5002726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Loops</a:t>
            </a:r>
            <a:endParaRPr lang="en-US" dirty="0"/>
          </a:p>
        </p:txBody>
      </p:sp>
      <p:sp>
        <p:nvSpPr>
          <p:cNvPr id="3" name="Content Placeholder 2"/>
          <p:cNvSpPr>
            <a:spLocks noGrp="1"/>
          </p:cNvSpPr>
          <p:nvPr>
            <p:ph idx="1"/>
          </p:nvPr>
        </p:nvSpPr>
        <p:spPr>
          <a:xfrm>
            <a:off x="533400" y="1981200"/>
            <a:ext cx="8229600" cy="4525963"/>
          </a:xfrm>
        </p:spPr>
        <p:txBody>
          <a:bodyPr/>
          <a:lstStyle/>
          <a:p>
            <a:r>
              <a:rPr lang="en-US" sz="2800" b="1" dirty="0" smtClean="0"/>
              <a:t>While loop</a:t>
            </a:r>
          </a:p>
          <a:p>
            <a:pPr marL="800100" lvl="2" indent="0">
              <a:buNone/>
            </a:pPr>
            <a:r>
              <a:rPr lang="en-US" sz="2800" dirty="0" smtClean="0"/>
              <a:t>i=1</a:t>
            </a:r>
          </a:p>
          <a:p>
            <a:pPr marL="800100" lvl="2" indent="0">
              <a:buNone/>
            </a:pPr>
            <a:r>
              <a:rPr lang="en-US" sz="2800" dirty="0"/>
              <a:t>w</a:t>
            </a:r>
            <a:r>
              <a:rPr lang="en-US" sz="2800" dirty="0" smtClean="0"/>
              <a:t>hile i&lt;=10:</a:t>
            </a:r>
          </a:p>
          <a:p>
            <a:pPr marL="800100" lvl="2" indent="0">
              <a:buNone/>
            </a:pPr>
            <a:r>
              <a:rPr lang="en-US" sz="2800" dirty="0"/>
              <a:t> </a:t>
            </a:r>
            <a:r>
              <a:rPr lang="en-US" sz="2800" dirty="0" smtClean="0"/>
              <a:t>   print “value”+ i</a:t>
            </a:r>
          </a:p>
          <a:p>
            <a:pPr marL="800100" lvl="2" indent="0">
              <a:buNone/>
            </a:pPr>
            <a:r>
              <a:rPr lang="en-US" sz="2800" dirty="0"/>
              <a:t> </a:t>
            </a:r>
            <a:r>
              <a:rPr lang="en-US" sz="2800" dirty="0" smtClean="0"/>
              <a:t>   i = i + 1</a:t>
            </a:r>
          </a:p>
          <a:p>
            <a:pPr marL="0" indent="0">
              <a:buNone/>
            </a:pPr>
            <a:r>
              <a:rPr lang="en-US" dirty="0" smtClean="0"/>
              <a:t>         </a:t>
            </a:r>
            <a:r>
              <a:rPr lang="en-US" sz="2800" dirty="0"/>
              <a:t>p</a:t>
            </a:r>
            <a:r>
              <a:rPr lang="en-US" sz="2800" dirty="0" smtClean="0"/>
              <a:t>rint “Ends program”</a:t>
            </a:r>
          </a:p>
        </p:txBody>
      </p:sp>
    </p:spTree>
    <p:extLst>
      <p:ext uri="{BB962C8B-B14F-4D97-AF65-F5344CB8AC3E}">
        <p14:creationId xmlns:p14="http://schemas.microsoft.com/office/powerpoint/2010/main" val="1505300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range() &amp; xrange()</a:t>
            </a:r>
            <a:endParaRPr lang="en-US" dirty="0"/>
          </a:p>
        </p:txBody>
      </p:sp>
      <p:sp>
        <p:nvSpPr>
          <p:cNvPr id="3" name="Content Placeholder 2"/>
          <p:cNvSpPr>
            <a:spLocks noGrp="1"/>
          </p:cNvSpPr>
          <p:nvPr>
            <p:ph idx="1"/>
          </p:nvPr>
        </p:nvSpPr>
        <p:spPr>
          <a:xfrm>
            <a:off x="457200" y="2103437"/>
            <a:ext cx="8229600" cy="4525963"/>
          </a:xfrm>
        </p:spPr>
        <p:txBody>
          <a:bodyPr/>
          <a:lstStyle/>
          <a:p>
            <a:r>
              <a:rPr lang="en-US" b="1" dirty="0" smtClean="0"/>
              <a:t>range(1,11)</a:t>
            </a:r>
          </a:p>
          <a:p>
            <a:r>
              <a:rPr lang="en-US" dirty="0" smtClean="0"/>
              <a:t>If an integer takes 4 bytes, then above range would allocate 4 x 10 bytes of memory</a:t>
            </a:r>
          </a:p>
          <a:p>
            <a:endParaRPr lang="en-US" dirty="0"/>
          </a:p>
          <a:p>
            <a:r>
              <a:rPr lang="en-US" b="1" dirty="0" smtClean="0"/>
              <a:t>xrange(1,11)</a:t>
            </a:r>
          </a:p>
          <a:p>
            <a:r>
              <a:rPr lang="en-US" dirty="0"/>
              <a:t>an </a:t>
            </a:r>
            <a:r>
              <a:rPr lang="en-US" dirty="0">
                <a:hlinkClick r:id="rId2" action="ppaction://hlinkfile" tooltip="xrange"/>
              </a:rPr>
              <a:t>xrange</a:t>
            </a:r>
            <a:r>
              <a:rPr lang="en-US" dirty="0"/>
              <a:t> object will always take the same amount of memory, no matter the size of the range it represents. </a:t>
            </a:r>
            <a:endParaRPr lang="en-US" b="1" dirty="0" smtClean="0"/>
          </a:p>
          <a:p>
            <a:endParaRPr lang="en-US" dirty="0"/>
          </a:p>
        </p:txBody>
      </p:sp>
    </p:spTree>
    <p:extLst>
      <p:ext uri="{BB962C8B-B14F-4D97-AF65-F5344CB8AC3E}">
        <p14:creationId xmlns:p14="http://schemas.microsoft.com/office/powerpoint/2010/main" val="259664505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Loops</a:t>
            </a:r>
            <a:endParaRPr lang="en-US" dirty="0"/>
          </a:p>
        </p:txBody>
      </p:sp>
      <p:sp>
        <p:nvSpPr>
          <p:cNvPr id="3" name="Content Placeholder 2"/>
          <p:cNvSpPr>
            <a:spLocks noGrp="1"/>
          </p:cNvSpPr>
          <p:nvPr>
            <p:ph idx="1"/>
          </p:nvPr>
        </p:nvSpPr>
        <p:spPr/>
        <p:txBody>
          <a:bodyPr>
            <a:normAutofit lnSpcReduction="10000"/>
          </a:bodyPr>
          <a:lstStyle/>
          <a:p>
            <a:r>
              <a:rPr lang="en-US" b="1" dirty="0"/>
              <a:t>f</a:t>
            </a:r>
            <a:r>
              <a:rPr lang="en-US" b="1" dirty="0" smtClean="0"/>
              <a:t>or loop</a:t>
            </a:r>
          </a:p>
          <a:p>
            <a:endParaRPr lang="en-US" dirty="0"/>
          </a:p>
          <a:p>
            <a:pPr marL="400050" lvl="1" indent="0">
              <a:buNone/>
            </a:pPr>
            <a:r>
              <a:rPr lang="en-US" sz="2800" dirty="0"/>
              <a:t>f</a:t>
            </a:r>
            <a:r>
              <a:rPr lang="en-US" sz="2800" dirty="0" smtClean="0"/>
              <a:t>or  i  in  </a:t>
            </a:r>
            <a:r>
              <a:rPr lang="en-US" sz="2800" dirty="0" err="1" smtClean="0"/>
              <a:t>xrange</a:t>
            </a:r>
            <a:r>
              <a:rPr lang="en-US" sz="2800" dirty="0" smtClean="0"/>
              <a:t>(1,5):</a:t>
            </a:r>
          </a:p>
          <a:p>
            <a:pPr marL="400050" lvl="1" indent="0">
              <a:buNone/>
            </a:pPr>
            <a:r>
              <a:rPr lang="en-US" sz="2800" dirty="0"/>
              <a:t> </a:t>
            </a:r>
            <a:r>
              <a:rPr lang="en-US" sz="2800" dirty="0" smtClean="0"/>
              <a:t>  print i</a:t>
            </a:r>
          </a:p>
          <a:p>
            <a:endParaRPr lang="en-US" dirty="0" smtClean="0"/>
          </a:p>
          <a:p>
            <a:r>
              <a:rPr lang="en-US" dirty="0" smtClean="0"/>
              <a:t>xrange( i,j,INTERVAL )  # [ i, i+1, i+2, i+3, ……. j-1 ]</a:t>
            </a:r>
            <a:endParaRPr lang="en-US" dirty="0"/>
          </a:p>
          <a:p>
            <a:r>
              <a:rPr lang="en-US" dirty="0" err="1" smtClean="0"/>
              <a:t>xrange</a:t>
            </a:r>
            <a:r>
              <a:rPr lang="en-US" dirty="0" smtClean="0"/>
              <a:t>(10)         # [ 0,1,2,3,4,5,6,7,8,9)</a:t>
            </a:r>
          </a:p>
          <a:p>
            <a:r>
              <a:rPr lang="en-US" dirty="0" err="1" smtClean="0"/>
              <a:t>xrange</a:t>
            </a:r>
            <a:r>
              <a:rPr lang="en-US" dirty="0" smtClean="0"/>
              <a:t>(1,10,2)   #  What will be output  ?</a:t>
            </a:r>
          </a:p>
          <a:p>
            <a:r>
              <a:rPr lang="en-US" dirty="0" err="1" smtClean="0"/>
              <a:t>xrange</a:t>
            </a:r>
            <a:r>
              <a:rPr lang="en-US" dirty="0" smtClean="0"/>
              <a:t>(0,10,2)   #</a:t>
            </a:r>
            <a:r>
              <a:rPr lang="en-US" dirty="0"/>
              <a:t> </a:t>
            </a:r>
            <a:r>
              <a:rPr lang="en-US" dirty="0" smtClean="0"/>
              <a:t> What </a:t>
            </a:r>
            <a:r>
              <a:rPr lang="en-US" dirty="0"/>
              <a:t>will be </a:t>
            </a:r>
            <a:r>
              <a:rPr lang="en-US" dirty="0" smtClean="0"/>
              <a:t>output  ?</a:t>
            </a:r>
          </a:p>
          <a:p>
            <a:r>
              <a:rPr lang="en-US" dirty="0" err="1" smtClean="0"/>
              <a:t>xrange</a:t>
            </a:r>
            <a:r>
              <a:rPr lang="en-US" dirty="0" smtClean="0"/>
              <a:t>(4,0,-1)    #</a:t>
            </a:r>
            <a:r>
              <a:rPr lang="en-US" dirty="0"/>
              <a:t> </a:t>
            </a:r>
            <a:r>
              <a:rPr lang="en-US" dirty="0" smtClean="0"/>
              <a:t> What </a:t>
            </a:r>
            <a:r>
              <a:rPr lang="en-US" dirty="0"/>
              <a:t>will be </a:t>
            </a:r>
            <a:r>
              <a:rPr lang="en-US" dirty="0" smtClean="0"/>
              <a:t>output  ?</a:t>
            </a:r>
            <a:endParaRPr lang="en-US" dirty="0"/>
          </a:p>
        </p:txBody>
      </p:sp>
    </p:spTree>
    <p:extLst>
      <p:ext uri="{BB962C8B-B14F-4D97-AF65-F5344CB8AC3E}">
        <p14:creationId xmlns:p14="http://schemas.microsoft.com/office/powerpoint/2010/main" val="409413675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 Exit</a:t>
            </a:r>
            <a:endParaRPr lang="en-US" dirty="0"/>
          </a:p>
        </p:txBody>
      </p:sp>
      <p:sp>
        <p:nvSpPr>
          <p:cNvPr id="3" name="Content Placeholder 2"/>
          <p:cNvSpPr>
            <a:spLocks noGrp="1"/>
          </p:cNvSpPr>
          <p:nvPr>
            <p:ph idx="1"/>
          </p:nvPr>
        </p:nvSpPr>
        <p:spPr/>
        <p:txBody>
          <a:bodyPr/>
          <a:lstStyle/>
          <a:p>
            <a:endParaRPr lang="en-US" dirty="0" smtClean="0"/>
          </a:p>
          <a:p>
            <a:r>
              <a:rPr lang="en-US" b="1" dirty="0" smtClean="0"/>
              <a:t>break</a:t>
            </a:r>
            <a:r>
              <a:rPr lang="en-US" dirty="0" smtClean="0"/>
              <a:t> </a:t>
            </a:r>
            <a:r>
              <a:rPr lang="en-US" dirty="0"/>
              <a:t>is to exit the LOOP</a:t>
            </a:r>
          </a:p>
          <a:p>
            <a:endParaRPr lang="en-US" dirty="0" smtClean="0"/>
          </a:p>
          <a:p>
            <a:r>
              <a:rPr lang="en-US" b="1" dirty="0" smtClean="0"/>
              <a:t>continue</a:t>
            </a:r>
            <a:r>
              <a:rPr lang="en-US" dirty="0" smtClean="0"/>
              <a:t> </a:t>
            </a:r>
            <a:r>
              <a:rPr lang="en-US" dirty="0"/>
              <a:t>is to skip statements in LOOP</a:t>
            </a:r>
          </a:p>
          <a:p>
            <a:endParaRPr lang="en-US" dirty="0" smtClean="0"/>
          </a:p>
          <a:p>
            <a:r>
              <a:rPr lang="en-US" b="1" dirty="0" smtClean="0"/>
              <a:t>import </a:t>
            </a:r>
            <a:r>
              <a:rPr lang="en-US" b="1" dirty="0"/>
              <a:t>sys</a:t>
            </a:r>
          </a:p>
          <a:p>
            <a:pPr marL="0" indent="0">
              <a:buNone/>
            </a:pPr>
            <a:r>
              <a:rPr lang="en-US" b="1" dirty="0"/>
              <a:t> </a:t>
            </a:r>
            <a:r>
              <a:rPr lang="en-US" b="1" dirty="0" smtClean="0"/>
              <a:t>   </a:t>
            </a:r>
            <a:r>
              <a:rPr lang="en-US" b="1" dirty="0" err="1" smtClean="0"/>
              <a:t>sys.exit</a:t>
            </a:r>
            <a:r>
              <a:rPr lang="en-US" b="1" smtClean="0"/>
              <a:t>() </a:t>
            </a:r>
            <a:r>
              <a:rPr lang="en-US" smtClean="0"/>
              <a:t>   </a:t>
            </a:r>
            <a:r>
              <a:rPr lang="en-US" dirty="0" smtClean="0"/>
              <a:t>#is </a:t>
            </a:r>
            <a:r>
              <a:rPr lang="en-US" dirty="0"/>
              <a:t>to exit the program</a:t>
            </a:r>
          </a:p>
          <a:p>
            <a:endParaRPr lang="en-US" dirty="0"/>
          </a:p>
          <a:p>
            <a:endParaRPr lang="en-US" dirty="0"/>
          </a:p>
        </p:txBody>
      </p:sp>
    </p:spTree>
    <p:extLst>
      <p:ext uri="{BB962C8B-B14F-4D97-AF65-F5344CB8AC3E}">
        <p14:creationId xmlns:p14="http://schemas.microsoft.com/office/powerpoint/2010/main" val="189144516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1981200"/>
            <a:ext cx="8229600" cy="1600200"/>
          </a:xfrm>
        </p:spPr>
        <p:txBody>
          <a:bodyPr/>
          <a:lstStyle/>
          <a:p>
            <a:r>
              <a:rPr lang="en-US" dirty="0" smtClean="0"/>
              <a:t>Data Structures</a:t>
            </a:r>
            <a:endParaRPr lang="en-US" dirty="0"/>
          </a:p>
        </p:txBody>
      </p:sp>
    </p:spTree>
    <p:extLst>
      <p:ext uri="{BB962C8B-B14F-4D97-AF65-F5344CB8AC3E}">
        <p14:creationId xmlns:p14="http://schemas.microsoft.com/office/powerpoint/2010/main" val="145662556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a:r>
            <a:r>
              <a:rPr lang="en-US" dirty="0" smtClean="0"/>
              <a:t>tring</a:t>
            </a:r>
            <a:endParaRPr lang="en-US" dirty="0"/>
          </a:p>
        </p:txBody>
      </p:sp>
      <p:sp>
        <p:nvSpPr>
          <p:cNvPr id="3" name="Content Placeholder 2"/>
          <p:cNvSpPr>
            <a:spLocks noGrp="1"/>
          </p:cNvSpPr>
          <p:nvPr>
            <p:ph idx="1"/>
          </p:nvPr>
        </p:nvSpPr>
        <p:spPr>
          <a:xfrm>
            <a:off x="457200" y="1600200"/>
            <a:ext cx="8229600" cy="4525963"/>
          </a:xfrm>
        </p:spPr>
        <p:txBody>
          <a:bodyPr/>
          <a:lstStyle/>
          <a:p>
            <a:endParaRPr lang="en-US" dirty="0" smtClean="0"/>
          </a:p>
          <a:p>
            <a:r>
              <a:rPr lang="en-US" dirty="0" smtClean="0"/>
              <a:t>String is a immutable object in python</a:t>
            </a:r>
          </a:p>
          <a:p>
            <a:r>
              <a:rPr lang="en-US" dirty="0" smtClean="0"/>
              <a:t>Item assignment is not-valid</a:t>
            </a:r>
          </a:p>
          <a:p>
            <a:r>
              <a:rPr lang="en-US" dirty="0" smtClean="0"/>
              <a:t>Random access using index operator [ ]</a:t>
            </a:r>
          </a:p>
          <a:p>
            <a:r>
              <a:rPr lang="en-US" dirty="0" smtClean="0"/>
              <a:t>Iterate-able object using loops</a:t>
            </a:r>
          </a:p>
          <a:p>
            <a:endParaRPr lang="en-US" dirty="0" smtClean="0"/>
          </a:p>
          <a:p>
            <a:endParaRPr lang="en-US" dirty="0" smtClean="0"/>
          </a:p>
          <a:p>
            <a:endParaRPr lang="en-US" dirty="0"/>
          </a:p>
        </p:txBody>
      </p:sp>
    </p:spTree>
    <p:extLst>
      <p:ext uri="{BB962C8B-B14F-4D97-AF65-F5344CB8AC3E}">
        <p14:creationId xmlns:p14="http://schemas.microsoft.com/office/powerpoint/2010/main" val="242448384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Str</a:t>
            </a:r>
            <a:r>
              <a:rPr lang="en-US" dirty="0" smtClean="0"/>
              <a:t> Built-in Functions</a:t>
            </a:r>
            <a:endParaRPr lang="en-US" dirty="0"/>
          </a:p>
        </p:txBody>
      </p:sp>
      <p:sp>
        <p:nvSpPr>
          <p:cNvPr id="3" name="Content Placeholder 2"/>
          <p:cNvSpPr>
            <a:spLocks noGrp="1"/>
          </p:cNvSpPr>
          <p:nvPr>
            <p:ph idx="1"/>
          </p:nvPr>
        </p:nvSpPr>
        <p:spPr>
          <a:xfrm>
            <a:off x="457200" y="1951037"/>
            <a:ext cx="8229600" cy="4525963"/>
          </a:xfrm>
        </p:spPr>
        <p:txBody>
          <a:bodyPr>
            <a:normAutofit/>
          </a:bodyPr>
          <a:lstStyle/>
          <a:p>
            <a:r>
              <a:rPr lang="en-US" dirty="0" err="1" smtClean="0"/>
              <a:t>len</a:t>
            </a:r>
            <a:r>
              <a:rPr lang="en-US" dirty="0" smtClean="0"/>
              <a:t>(a)	=  returns </a:t>
            </a:r>
            <a:r>
              <a:rPr lang="en-US" dirty="0"/>
              <a:t>length of string</a:t>
            </a:r>
          </a:p>
          <a:p>
            <a:r>
              <a:rPr lang="en-US" dirty="0" err="1" smtClean="0"/>
              <a:t>str</a:t>
            </a:r>
            <a:r>
              <a:rPr lang="en-US" dirty="0" smtClean="0"/>
              <a:t>(65)	=  converts </a:t>
            </a:r>
            <a:r>
              <a:rPr lang="en-US" dirty="0" err="1"/>
              <a:t>int</a:t>
            </a:r>
            <a:r>
              <a:rPr lang="en-US" dirty="0"/>
              <a:t> to string</a:t>
            </a:r>
          </a:p>
          <a:p>
            <a:r>
              <a:rPr lang="en-US" dirty="0" err="1" smtClean="0"/>
              <a:t>a.lower</a:t>
            </a:r>
            <a:r>
              <a:rPr lang="en-US" dirty="0" smtClean="0"/>
              <a:t>()	=  converts </a:t>
            </a:r>
            <a:r>
              <a:rPr lang="en-US" dirty="0"/>
              <a:t>string to lowercase</a:t>
            </a:r>
          </a:p>
          <a:p>
            <a:r>
              <a:rPr lang="en-US" dirty="0" err="1"/>
              <a:t>a.find</a:t>
            </a:r>
            <a:r>
              <a:rPr lang="en-US" dirty="0"/>
              <a:t>('e</a:t>
            </a:r>
            <a:r>
              <a:rPr lang="en-US" dirty="0" smtClean="0"/>
              <a:t>')	=  search </a:t>
            </a:r>
            <a:r>
              <a:rPr lang="en-US" dirty="0"/>
              <a:t>for "e"</a:t>
            </a:r>
          </a:p>
          <a:p>
            <a:r>
              <a:rPr lang="en-US" dirty="0"/>
              <a:t>a[0</a:t>
            </a:r>
            <a:r>
              <a:rPr lang="en-US" dirty="0" smtClean="0"/>
              <a:t>]	=  refers </a:t>
            </a:r>
            <a:r>
              <a:rPr lang="en-US" dirty="0"/>
              <a:t>first char</a:t>
            </a:r>
          </a:p>
          <a:p>
            <a:r>
              <a:rPr lang="en-US" dirty="0"/>
              <a:t>a[1000</a:t>
            </a:r>
            <a:r>
              <a:rPr lang="en-US" dirty="0" smtClean="0"/>
              <a:t>]	=  out of bound </a:t>
            </a:r>
            <a:r>
              <a:rPr lang="en-US" dirty="0"/>
              <a:t>is an error</a:t>
            </a:r>
          </a:p>
          <a:p>
            <a:r>
              <a:rPr lang="en-US" dirty="0"/>
              <a:t>a[-1</a:t>
            </a:r>
            <a:r>
              <a:rPr lang="en-US" dirty="0" smtClean="0"/>
              <a:t>]	=  last </a:t>
            </a:r>
            <a:r>
              <a:rPr lang="en-US" dirty="0"/>
              <a:t>element</a:t>
            </a:r>
          </a:p>
          <a:p>
            <a:r>
              <a:rPr lang="en-US" dirty="0"/>
              <a:t>a[1:5</a:t>
            </a:r>
            <a:r>
              <a:rPr lang="en-US" dirty="0" smtClean="0"/>
              <a:t>]	=  </a:t>
            </a:r>
            <a:r>
              <a:rPr lang="en-US" dirty="0"/>
              <a:t>slice</a:t>
            </a:r>
          </a:p>
          <a:p>
            <a:r>
              <a:rPr lang="en-US" dirty="0" err="1" smtClean="0"/>
              <a:t>a+b</a:t>
            </a:r>
            <a:r>
              <a:rPr lang="en-US" dirty="0" smtClean="0"/>
              <a:t>	=  concatenate</a:t>
            </a:r>
          </a:p>
          <a:p>
            <a:r>
              <a:rPr lang="en-US" dirty="0"/>
              <a:t>a</a:t>
            </a:r>
            <a:r>
              <a:rPr lang="en-US" dirty="0" smtClean="0"/>
              <a:t>[::-1]	=  reverse the string</a:t>
            </a:r>
            <a:endParaRPr lang="en-US" dirty="0"/>
          </a:p>
          <a:p>
            <a:endParaRPr lang="en-US" dirty="0" smtClean="0"/>
          </a:p>
          <a:p>
            <a:endParaRPr lang="en-US" dirty="0"/>
          </a:p>
        </p:txBody>
      </p:sp>
    </p:spTree>
    <p:extLst>
      <p:ext uri="{BB962C8B-B14F-4D97-AF65-F5344CB8AC3E}">
        <p14:creationId xmlns:p14="http://schemas.microsoft.com/office/powerpoint/2010/main" val="100687790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functions(2)</a:t>
            </a:r>
            <a:endParaRPr lang="en-US" dirty="0"/>
          </a:p>
        </p:txBody>
      </p:sp>
      <p:sp>
        <p:nvSpPr>
          <p:cNvPr id="3" name="Content Placeholder 2"/>
          <p:cNvSpPr>
            <a:spLocks noGrp="1"/>
          </p:cNvSpPr>
          <p:nvPr>
            <p:ph idx="1"/>
          </p:nvPr>
        </p:nvSpPr>
        <p:spPr/>
        <p:txBody>
          <a:bodyPr/>
          <a:lstStyle/>
          <a:p>
            <a:endParaRPr lang="en-US" dirty="0" smtClean="0"/>
          </a:p>
          <a:p>
            <a:r>
              <a:rPr lang="en-US" dirty="0" err="1" smtClean="0"/>
              <a:t>a.replace</a:t>
            </a:r>
            <a:r>
              <a:rPr lang="en-US" dirty="0" smtClean="0"/>
              <a:t>(“=”, “-”)         =  search &amp; replace</a:t>
            </a:r>
          </a:p>
          <a:p>
            <a:r>
              <a:rPr lang="en-US" dirty="0" err="1"/>
              <a:t>a</a:t>
            </a:r>
            <a:r>
              <a:rPr lang="en-US" dirty="0" err="1" smtClean="0"/>
              <a:t>.split</a:t>
            </a:r>
            <a:r>
              <a:rPr lang="en-US" dirty="0" smtClean="0"/>
              <a:t>(“=”)                       =  split based on delimiter</a:t>
            </a:r>
          </a:p>
          <a:p>
            <a:r>
              <a:rPr lang="en-US" dirty="0" err="1"/>
              <a:t>a</a:t>
            </a:r>
            <a:r>
              <a:rPr lang="en-US" dirty="0" err="1" smtClean="0"/>
              <a:t>.strip</a:t>
            </a:r>
            <a:r>
              <a:rPr lang="en-US" dirty="0" smtClean="0"/>
              <a:t>()                             =  trim specified char</a:t>
            </a:r>
          </a:p>
          <a:p>
            <a:r>
              <a:rPr lang="en-US" dirty="0" err="1"/>
              <a:t>a</a:t>
            </a:r>
            <a:r>
              <a:rPr lang="en-US" dirty="0" err="1" smtClean="0"/>
              <a:t>.join</a:t>
            </a:r>
            <a:r>
              <a:rPr lang="en-US" dirty="0" smtClean="0"/>
              <a:t>(</a:t>
            </a:r>
            <a:r>
              <a:rPr lang="en-US" dirty="0" err="1" smtClean="0"/>
              <a:t>Iterableobject</a:t>
            </a:r>
            <a:r>
              <a:rPr lang="en-US" dirty="0" smtClean="0"/>
              <a:t>)     =  convert list to string</a:t>
            </a:r>
          </a:p>
          <a:p>
            <a:r>
              <a:rPr lang="en-US" dirty="0" err="1"/>
              <a:t>a</a:t>
            </a:r>
            <a:r>
              <a:rPr lang="en-US" dirty="0" err="1" smtClean="0"/>
              <a:t>.startswith</a:t>
            </a:r>
            <a:r>
              <a:rPr lang="en-US" dirty="0" smtClean="0"/>
              <a:t>(“a”)              =  does it starts with “a”</a:t>
            </a:r>
          </a:p>
          <a:p>
            <a:r>
              <a:rPr lang="en-US" dirty="0" err="1"/>
              <a:t>a</a:t>
            </a:r>
            <a:r>
              <a:rPr lang="en-US" dirty="0" err="1" smtClean="0"/>
              <a:t>.endswith</a:t>
            </a:r>
            <a:r>
              <a:rPr lang="en-US" dirty="0" smtClean="0"/>
              <a:t>(“A”)              =  </a:t>
            </a:r>
            <a:r>
              <a:rPr lang="en-US" dirty="0"/>
              <a:t>does it </a:t>
            </a:r>
            <a:r>
              <a:rPr lang="en-US" dirty="0" smtClean="0"/>
              <a:t>ends </a:t>
            </a:r>
            <a:r>
              <a:rPr lang="en-US" dirty="0"/>
              <a:t>with “</a:t>
            </a:r>
            <a:r>
              <a:rPr lang="en-US" dirty="0" smtClean="0"/>
              <a:t>a”</a:t>
            </a:r>
          </a:p>
          <a:p>
            <a:endParaRPr lang="en-US" dirty="0"/>
          </a:p>
        </p:txBody>
      </p:sp>
    </p:spTree>
    <p:extLst>
      <p:ext uri="{BB962C8B-B14F-4D97-AF65-F5344CB8AC3E}">
        <p14:creationId xmlns:p14="http://schemas.microsoft.com/office/powerpoint/2010/main" val="367894115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Structures</a:t>
            </a:r>
            <a:endParaRPr lang="en-US" dirty="0"/>
          </a:p>
        </p:txBody>
      </p:sp>
      <p:sp>
        <p:nvSpPr>
          <p:cNvPr id="3" name="Content Placeholder 2"/>
          <p:cNvSpPr>
            <a:spLocks noGrp="1"/>
          </p:cNvSpPr>
          <p:nvPr>
            <p:ph idx="1"/>
          </p:nvPr>
        </p:nvSpPr>
        <p:spPr>
          <a:xfrm>
            <a:off x="457200" y="1676400"/>
            <a:ext cx="8229600" cy="4449763"/>
          </a:xfrm>
        </p:spPr>
        <p:txBody>
          <a:bodyPr/>
          <a:lstStyle/>
          <a:p>
            <a:pPr marL="0" indent="0">
              <a:buNone/>
            </a:pPr>
            <a:endParaRPr lang="en-US" dirty="0"/>
          </a:p>
          <a:p>
            <a:r>
              <a:rPr lang="en-US" dirty="0" smtClean="0"/>
              <a:t>Python has Built in data structures</a:t>
            </a:r>
          </a:p>
          <a:p>
            <a:endParaRPr lang="en-US" dirty="0"/>
          </a:p>
          <a:p>
            <a:pPr lvl="1">
              <a:buFont typeface="Wingdings" pitchFamily="2" charset="2"/>
              <a:buChar char="q"/>
            </a:pPr>
            <a:r>
              <a:rPr lang="en-US" sz="2800" dirty="0" smtClean="0"/>
              <a:t> LIST</a:t>
            </a:r>
          </a:p>
          <a:p>
            <a:pPr lvl="1">
              <a:buFont typeface="Wingdings" pitchFamily="2" charset="2"/>
              <a:buChar char="q"/>
            </a:pPr>
            <a:r>
              <a:rPr lang="en-US" sz="2800" dirty="0" smtClean="0"/>
              <a:t> TUPLE</a:t>
            </a:r>
          </a:p>
          <a:p>
            <a:pPr lvl="1">
              <a:buFont typeface="Wingdings" pitchFamily="2" charset="2"/>
              <a:buChar char="q"/>
            </a:pPr>
            <a:r>
              <a:rPr lang="en-US" sz="2800" dirty="0" smtClean="0"/>
              <a:t> DICTIONARY</a:t>
            </a:r>
          </a:p>
          <a:p>
            <a:pPr lvl="1">
              <a:buFont typeface="Wingdings" pitchFamily="2" charset="2"/>
              <a:buChar char="q"/>
            </a:pPr>
            <a:r>
              <a:rPr lang="en-US" sz="2800" dirty="0"/>
              <a:t> </a:t>
            </a:r>
            <a:r>
              <a:rPr lang="en-US" sz="2800" dirty="0" smtClean="0"/>
              <a:t>SET</a:t>
            </a:r>
          </a:p>
          <a:p>
            <a:pPr lvl="1"/>
            <a:endParaRPr lang="en-US" dirty="0" smtClean="0"/>
          </a:p>
        </p:txBody>
      </p:sp>
    </p:spTree>
    <p:extLst>
      <p:ext uri="{BB962C8B-B14F-4D97-AF65-F5344CB8AC3E}">
        <p14:creationId xmlns:p14="http://schemas.microsoft.com/office/powerpoint/2010/main" val="139531125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Tuple</a:t>
            </a:r>
            <a:endParaRPr lang="en-US" dirty="0"/>
          </a:p>
        </p:txBody>
      </p:sp>
      <p:sp>
        <p:nvSpPr>
          <p:cNvPr id="3" name="Content Placeholder 2"/>
          <p:cNvSpPr>
            <a:spLocks noGrp="1"/>
          </p:cNvSpPr>
          <p:nvPr>
            <p:ph idx="1"/>
          </p:nvPr>
        </p:nvSpPr>
        <p:spPr>
          <a:xfrm>
            <a:off x="762000" y="2027237"/>
            <a:ext cx="8229600" cy="4373563"/>
          </a:xfrm>
        </p:spPr>
        <p:txBody>
          <a:bodyPr>
            <a:normAutofit/>
          </a:bodyPr>
          <a:lstStyle/>
          <a:p>
            <a:r>
              <a:rPr lang="en-US" dirty="0" smtClean="0"/>
              <a:t>Tuples </a:t>
            </a:r>
            <a:r>
              <a:rPr lang="en-US" dirty="0"/>
              <a:t>are faster than lists.</a:t>
            </a:r>
          </a:p>
          <a:p>
            <a:r>
              <a:rPr lang="en-US" dirty="0"/>
              <a:t>If you know, that some data doesn't have to be changed, you should use tuples instead of lists, because this protect your data against accidental changes to these data.</a:t>
            </a:r>
          </a:p>
          <a:p>
            <a:r>
              <a:rPr lang="en-US" dirty="0"/>
              <a:t>Tuple </a:t>
            </a:r>
            <a:r>
              <a:rPr lang="en-US" dirty="0" smtClean="0"/>
              <a:t>element-separator </a:t>
            </a:r>
            <a:r>
              <a:rPr lang="en-US" dirty="0"/>
              <a:t>is comma (,)</a:t>
            </a:r>
          </a:p>
          <a:p>
            <a:r>
              <a:rPr lang="en-US" dirty="0"/>
              <a:t>Placed within Round Brackets i.e. (  )</a:t>
            </a:r>
          </a:p>
          <a:p>
            <a:r>
              <a:rPr lang="en-US" dirty="0"/>
              <a:t>They are </a:t>
            </a:r>
            <a:r>
              <a:rPr lang="en-US" b="1" dirty="0"/>
              <a:t>immutable </a:t>
            </a:r>
            <a:r>
              <a:rPr lang="en-US" dirty="0"/>
              <a:t>like strings i.e. you cannot modify tuples</a:t>
            </a:r>
            <a:r>
              <a:rPr lang="en-US" dirty="0" smtClean="0"/>
              <a:t>.</a:t>
            </a:r>
            <a:r>
              <a:rPr lang="en-US" dirty="0"/>
              <a:t> </a:t>
            </a:r>
            <a:r>
              <a:rPr lang="en-US" dirty="0" smtClean="0"/>
              <a:t>( Add/delete from tuples)</a:t>
            </a:r>
          </a:p>
          <a:p>
            <a:r>
              <a:rPr lang="en-US" dirty="0" smtClean="0"/>
              <a:t>Tuples can be used as dictionary keys</a:t>
            </a:r>
            <a:endParaRPr lang="en-US" dirty="0"/>
          </a:p>
        </p:txBody>
      </p:sp>
    </p:spTree>
    <p:extLst>
      <p:ext uri="{BB962C8B-B14F-4D97-AF65-F5344CB8AC3E}">
        <p14:creationId xmlns:p14="http://schemas.microsoft.com/office/powerpoint/2010/main" val="16205945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a:t>
            </a:r>
            <a:endParaRPr lang="en-US" dirty="0"/>
          </a:p>
        </p:txBody>
      </p:sp>
      <p:sp>
        <p:nvSpPr>
          <p:cNvPr id="3" name="Content Placeholder 2"/>
          <p:cNvSpPr>
            <a:spLocks noGrp="1"/>
          </p:cNvSpPr>
          <p:nvPr>
            <p:ph idx="1"/>
          </p:nvPr>
        </p:nvSpPr>
        <p:spPr/>
        <p:txBody>
          <a:bodyPr>
            <a:normAutofit fontScale="92500" lnSpcReduction="10000"/>
          </a:bodyPr>
          <a:lstStyle/>
          <a:p>
            <a:endParaRPr lang="en-US" b="1" dirty="0" smtClean="0"/>
          </a:p>
          <a:p>
            <a:r>
              <a:rPr lang="en-US" dirty="0" smtClean="0"/>
              <a:t>Python </a:t>
            </a:r>
            <a:r>
              <a:rPr lang="en-US" dirty="0"/>
              <a:t>was created by Guido van </a:t>
            </a:r>
            <a:r>
              <a:rPr lang="en-US" dirty="0" err="1"/>
              <a:t>Rossum</a:t>
            </a:r>
            <a:r>
              <a:rPr lang="en-US" dirty="0"/>
              <a:t> in the late 1980’s at the National Research Institute for Mathematics and Computer Science in the Netherlands. Like Perl, Python source code is available under the GNU General Public License (GPL</a:t>
            </a:r>
            <a:r>
              <a:rPr lang="en-US" dirty="0" smtClean="0"/>
              <a:t>).</a:t>
            </a:r>
          </a:p>
          <a:p>
            <a:endParaRPr lang="en-US" dirty="0"/>
          </a:p>
          <a:p>
            <a:r>
              <a:rPr lang="en-US" dirty="0"/>
              <a:t>Python is derived from many other languages, including ABC, Modula-3, C, C++, Algol-68, </a:t>
            </a:r>
            <a:r>
              <a:rPr lang="en-US" dirty="0" err="1"/>
              <a:t>SmallTalk</a:t>
            </a:r>
            <a:r>
              <a:rPr lang="en-US" dirty="0"/>
              <a:t>, and Unix shell and other scripting languages.</a:t>
            </a:r>
          </a:p>
          <a:p>
            <a:endParaRPr lang="en-US" dirty="0" smtClean="0"/>
          </a:p>
          <a:p>
            <a:r>
              <a:rPr lang="en-US" dirty="0" smtClean="0"/>
              <a:t>Python </a:t>
            </a:r>
            <a:r>
              <a:rPr lang="en-US" dirty="0"/>
              <a:t>is a general purpose interpreted, interactive, object-oriented, high-level programming language.</a:t>
            </a:r>
          </a:p>
          <a:p>
            <a:endParaRPr lang="en-US" dirty="0" smtClean="0"/>
          </a:p>
        </p:txBody>
      </p:sp>
    </p:spTree>
    <p:extLst>
      <p:ext uri="{BB962C8B-B14F-4D97-AF65-F5344CB8AC3E}">
        <p14:creationId xmlns:p14="http://schemas.microsoft.com/office/powerpoint/2010/main" val="348370793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endParaRPr lang="en-US" dirty="0" smtClean="0"/>
          </a:p>
          <a:p>
            <a:pPr marL="0" indent="0">
              <a:buNone/>
            </a:pPr>
            <a:r>
              <a:rPr lang="en-US" dirty="0" smtClean="0"/>
              <a:t>Ex</a:t>
            </a:r>
            <a:r>
              <a:rPr lang="en-US" dirty="0"/>
              <a:t>:</a:t>
            </a:r>
          </a:p>
          <a:p>
            <a:pPr marL="0" indent="0">
              <a:buNone/>
            </a:pPr>
            <a:r>
              <a:rPr lang="en-US" dirty="0" smtClean="0"/>
              <a:t>	Weeks</a:t>
            </a:r>
            <a:r>
              <a:rPr lang="en-US" dirty="0"/>
              <a:t>=(‘sun’,’</a:t>
            </a:r>
            <a:r>
              <a:rPr lang="en-US" dirty="0" err="1"/>
              <a:t>mon</a:t>
            </a:r>
            <a:r>
              <a:rPr lang="en-US" dirty="0"/>
              <a:t>’,’</a:t>
            </a:r>
            <a:r>
              <a:rPr lang="en-US" dirty="0" err="1"/>
              <a:t>tue</a:t>
            </a:r>
            <a:r>
              <a:rPr lang="en-US" dirty="0"/>
              <a:t>’,’wed’)</a:t>
            </a:r>
          </a:p>
          <a:p>
            <a:pPr marL="0" indent="0">
              <a:buNone/>
            </a:pPr>
            <a:r>
              <a:rPr lang="en-US" dirty="0"/>
              <a:t>	Another=(‘</a:t>
            </a:r>
            <a:r>
              <a:rPr lang="en-US" dirty="0" err="1"/>
              <a:t>thu</a:t>
            </a:r>
            <a:r>
              <a:rPr lang="en-US" dirty="0"/>
              <a:t>’,’</a:t>
            </a:r>
            <a:r>
              <a:rPr lang="en-US" dirty="0" err="1"/>
              <a:t>fri</a:t>
            </a:r>
            <a:r>
              <a:rPr lang="en-US" dirty="0"/>
              <a:t>’,’</a:t>
            </a:r>
            <a:r>
              <a:rPr lang="en-US" dirty="0" err="1"/>
              <a:t>sat’,Weeks</a:t>
            </a:r>
            <a:r>
              <a:rPr lang="en-US" dirty="0"/>
              <a:t>)</a:t>
            </a:r>
          </a:p>
          <a:p>
            <a:pPr marL="0" indent="0">
              <a:buNone/>
            </a:pPr>
            <a:r>
              <a:rPr lang="en-US" dirty="0"/>
              <a:t>	print </a:t>
            </a:r>
            <a:r>
              <a:rPr lang="en-US" dirty="0" err="1"/>
              <a:t>len</a:t>
            </a:r>
            <a:r>
              <a:rPr lang="en-US" dirty="0"/>
              <a:t>(Another)</a:t>
            </a:r>
          </a:p>
          <a:p>
            <a:endParaRPr lang="en-US" dirty="0"/>
          </a:p>
        </p:txBody>
      </p:sp>
    </p:spTree>
    <p:extLst>
      <p:ext uri="{BB962C8B-B14F-4D97-AF65-F5344CB8AC3E}">
        <p14:creationId xmlns:p14="http://schemas.microsoft.com/office/powerpoint/2010/main" val="421500181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Tuple Unpacking</a:t>
            </a:r>
            <a:endParaRPr lang="en-US" dirty="0"/>
          </a:p>
        </p:txBody>
      </p:sp>
      <p:sp>
        <p:nvSpPr>
          <p:cNvPr id="3" name="Content Placeholder 2"/>
          <p:cNvSpPr>
            <a:spLocks noGrp="1"/>
          </p:cNvSpPr>
          <p:nvPr>
            <p:ph idx="1"/>
          </p:nvPr>
        </p:nvSpPr>
        <p:spPr>
          <a:xfrm>
            <a:off x="1066800" y="1600200"/>
            <a:ext cx="7620000" cy="4525963"/>
          </a:xfrm>
        </p:spPr>
        <p:txBody>
          <a:bodyPr/>
          <a:lstStyle/>
          <a:p>
            <a:endParaRPr lang="en-US" dirty="0" smtClean="0"/>
          </a:p>
          <a:p>
            <a:pPr marL="0" indent="0">
              <a:buNone/>
            </a:pPr>
            <a:r>
              <a:rPr lang="en-US" b="1" dirty="0" smtClean="0"/>
              <a:t>Ex1: </a:t>
            </a:r>
            <a:r>
              <a:rPr lang="en-US" dirty="0" smtClean="0"/>
              <a:t>   (</a:t>
            </a:r>
            <a:r>
              <a:rPr lang="en-US" dirty="0" err="1" smtClean="0"/>
              <a:t>a,b</a:t>
            </a:r>
            <a:r>
              <a:rPr lang="en-US" dirty="0" smtClean="0"/>
              <a:t>)=(10,20)   # assignment</a:t>
            </a:r>
          </a:p>
          <a:p>
            <a:pPr marL="0" indent="0">
              <a:buNone/>
            </a:pPr>
            <a:endParaRPr lang="en-US" dirty="0"/>
          </a:p>
          <a:p>
            <a:pPr marL="0" indent="0">
              <a:buNone/>
            </a:pPr>
            <a:r>
              <a:rPr lang="en-US" b="1" dirty="0" smtClean="0"/>
              <a:t>Ex2: </a:t>
            </a:r>
            <a:r>
              <a:rPr lang="en-US" dirty="0" smtClean="0"/>
              <a:t>   (</a:t>
            </a:r>
            <a:r>
              <a:rPr lang="en-US" dirty="0" err="1" smtClean="0"/>
              <a:t>a,b</a:t>
            </a:r>
            <a:r>
              <a:rPr lang="en-US" dirty="0" smtClean="0"/>
              <a:t>)=(10,20)   #  swapping</a:t>
            </a:r>
          </a:p>
          <a:p>
            <a:pPr marL="0" indent="0">
              <a:buNone/>
            </a:pPr>
            <a:r>
              <a:rPr lang="en-US" dirty="0" smtClean="0"/>
              <a:t>           (</a:t>
            </a:r>
            <a:r>
              <a:rPr lang="en-US" dirty="0" err="1" smtClean="0"/>
              <a:t>a,b</a:t>
            </a:r>
            <a:r>
              <a:rPr lang="en-US" dirty="0" smtClean="0"/>
              <a:t>)=(</a:t>
            </a:r>
            <a:r>
              <a:rPr lang="en-US" dirty="0" err="1" smtClean="0"/>
              <a:t>b,a</a:t>
            </a:r>
            <a:r>
              <a:rPr lang="en-US" dirty="0" smtClean="0"/>
              <a:t>)</a:t>
            </a:r>
            <a:endParaRPr lang="en-US" dirty="0"/>
          </a:p>
          <a:p>
            <a:pPr marL="0" indent="0">
              <a:buNone/>
            </a:pPr>
            <a:endParaRPr lang="en-US" dirty="0" smtClean="0"/>
          </a:p>
          <a:p>
            <a:pPr marL="0" indent="0">
              <a:buNone/>
            </a:pPr>
            <a:r>
              <a:rPr lang="en-US" b="1" dirty="0" smtClean="0"/>
              <a:t>Ex3:</a:t>
            </a:r>
            <a:r>
              <a:rPr lang="en-US" dirty="0" smtClean="0"/>
              <a:t>  </a:t>
            </a:r>
            <a:r>
              <a:rPr lang="en-US" dirty="0" smtClean="0">
                <a:solidFill>
                  <a:schemeClr val="bg1">
                    <a:lumMod val="50000"/>
                  </a:schemeClr>
                </a:solidFill>
              </a:rPr>
              <a:t>print </a:t>
            </a:r>
            <a:r>
              <a:rPr lang="en-US" dirty="0">
                <a:solidFill>
                  <a:schemeClr val="bg1">
                    <a:lumMod val="50000"/>
                  </a:schemeClr>
                </a:solidFill>
              </a:rPr>
              <a:t>'%s </a:t>
            </a:r>
            <a:r>
              <a:rPr lang="en-US" dirty="0" smtClean="0">
                <a:solidFill>
                  <a:schemeClr val="bg1">
                    <a:lumMod val="50000"/>
                  </a:schemeClr>
                </a:solidFill>
              </a:rPr>
              <a:t>value is </a:t>
            </a:r>
            <a:r>
              <a:rPr lang="en-US" dirty="0">
                <a:solidFill>
                  <a:schemeClr val="bg1">
                    <a:lumMod val="50000"/>
                  </a:schemeClr>
                </a:solidFill>
              </a:rPr>
              <a:t>%d </a:t>
            </a:r>
            <a:r>
              <a:rPr lang="en-US" dirty="0" smtClean="0">
                <a:solidFill>
                  <a:schemeClr val="bg1">
                    <a:lumMod val="50000"/>
                  </a:schemeClr>
                </a:solidFill>
              </a:rPr>
              <a:t>' % (</a:t>
            </a:r>
            <a:r>
              <a:rPr lang="en-US" dirty="0">
                <a:solidFill>
                  <a:schemeClr val="bg1">
                    <a:lumMod val="50000"/>
                  </a:schemeClr>
                </a:solidFill>
              </a:rPr>
              <a:t>a</a:t>
            </a:r>
            <a:r>
              <a:rPr lang="en-US" dirty="0" smtClean="0">
                <a:solidFill>
                  <a:schemeClr val="bg1">
                    <a:lumMod val="50000"/>
                  </a:schemeClr>
                </a:solidFill>
              </a:rPr>
              <a:t>, b) # format</a:t>
            </a:r>
            <a:endParaRPr lang="en-US" dirty="0">
              <a:solidFill>
                <a:schemeClr val="bg1">
                  <a:lumMod val="50000"/>
                </a:schemeClr>
              </a:solidFill>
            </a:endParaRPr>
          </a:p>
          <a:p>
            <a:pPr marL="0" indent="0">
              <a:buNone/>
            </a:pPr>
            <a:endParaRPr lang="en-US" dirty="0"/>
          </a:p>
          <a:p>
            <a:pPr marL="0" indent="0">
              <a:buNone/>
            </a:pPr>
            <a:r>
              <a:rPr lang="en-US" b="1" dirty="0" smtClean="0"/>
              <a:t>Ex4:</a:t>
            </a:r>
            <a:r>
              <a:rPr lang="en-US" dirty="0" smtClean="0"/>
              <a:t>   print  (10,20,30,40,50)[-1]            # indexing</a:t>
            </a:r>
          </a:p>
          <a:p>
            <a:pPr marL="0" indent="0">
              <a:buNone/>
            </a:pPr>
            <a:endParaRPr lang="en-US" dirty="0"/>
          </a:p>
        </p:txBody>
      </p:sp>
    </p:spTree>
    <p:extLst>
      <p:ext uri="{BB962C8B-B14F-4D97-AF65-F5344CB8AC3E}">
        <p14:creationId xmlns:p14="http://schemas.microsoft.com/office/powerpoint/2010/main" val="422538785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Named </a:t>
            </a:r>
            <a:r>
              <a:rPr lang="en-US" dirty="0"/>
              <a:t>t</a:t>
            </a:r>
            <a:r>
              <a:rPr lang="en-US" dirty="0" smtClean="0"/>
              <a:t>uple unpacking</a:t>
            </a:r>
            <a:endParaRPr lang="en-US" dirty="0"/>
          </a:p>
        </p:txBody>
      </p:sp>
      <p:sp>
        <p:nvSpPr>
          <p:cNvPr id="3" name="Content Placeholder 2"/>
          <p:cNvSpPr>
            <a:spLocks noGrp="1"/>
          </p:cNvSpPr>
          <p:nvPr>
            <p:ph idx="1"/>
          </p:nvPr>
        </p:nvSpPr>
        <p:spPr/>
        <p:txBody>
          <a:bodyPr/>
          <a:lstStyle/>
          <a:p>
            <a:endParaRPr lang="en-US" dirty="0" smtClean="0"/>
          </a:p>
          <a:p>
            <a:r>
              <a:rPr lang="en-US" dirty="0"/>
              <a:t>i</a:t>
            </a:r>
            <a:r>
              <a:rPr lang="en-US" dirty="0" smtClean="0"/>
              <a:t>mport  time</a:t>
            </a:r>
          </a:p>
          <a:p>
            <a:endParaRPr lang="en-US" dirty="0"/>
          </a:p>
          <a:p>
            <a:r>
              <a:rPr lang="en-US" dirty="0" smtClean="0"/>
              <a:t>print(</a:t>
            </a:r>
            <a:r>
              <a:rPr lang="en-US" dirty="0" err="1"/>
              <a:t>time.localtime</a:t>
            </a:r>
            <a:r>
              <a:rPr lang="en-US" dirty="0" smtClean="0"/>
              <a:t>()[0])        #  based on INDEX</a:t>
            </a:r>
            <a:endParaRPr lang="en-US" dirty="0"/>
          </a:p>
          <a:p>
            <a:endParaRPr lang="en-US" dirty="0" smtClean="0"/>
          </a:p>
          <a:p>
            <a:r>
              <a:rPr lang="en-US" dirty="0"/>
              <a:t>print(</a:t>
            </a:r>
            <a:r>
              <a:rPr lang="en-US" dirty="0" err="1"/>
              <a:t>time.localtime</a:t>
            </a:r>
            <a:r>
              <a:rPr lang="en-US" dirty="0" smtClean="0"/>
              <a:t>().</a:t>
            </a:r>
            <a:r>
              <a:rPr lang="en-US" dirty="0" err="1" smtClean="0"/>
              <a:t>tm_year</a:t>
            </a:r>
            <a:r>
              <a:rPr lang="en-US" dirty="0" smtClean="0"/>
              <a:t>)   </a:t>
            </a:r>
            <a:r>
              <a:rPr lang="en-US" smtClean="0"/>
              <a:t># based on NAME</a:t>
            </a:r>
            <a:endParaRPr lang="en-US" dirty="0"/>
          </a:p>
          <a:p>
            <a:endParaRPr lang="en-US" dirty="0"/>
          </a:p>
        </p:txBody>
      </p:sp>
    </p:spTree>
    <p:extLst>
      <p:ext uri="{BB962C8B-B14F-4D97-AF65-F5344CB8AC3E}">
        <p14:creationId xmlns:p14="http://schemas.microsoft.com/office/powerpoint/2010/main" val="327735076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a:t>
            </a:r>
            <a:endParaRPr lang="en-US" dirty="0"/>
          </a:p>
        </p:txBody>
      </p:sp>
      <p:sp>
        <p:nvSpPr>
          <p:cNvPr id="3" name="Content Placeholder 2"/>
          <p:cNvSpPr>
            <a:spLocks noGrp="1"/>
          </p:cNvSpPr>
          <p:nvPr>
            <p:ph idx="1"/>
          </p:nvPr>
        </p:nvSpPr>
        <p:spPr/>
        <p:txBody>
          <a:bodyPr/>
          <a:lstStyle/>
          <a:p>
            <a:endParaRPr lang="en-US" dirty="0" smtClean="0"/>
          </a:p>
          <a:p>
            <a:r>
              <a:rPr lang="en-US" dirty="0" err="1" smtClean="0"/>
              <a:t>Bytearray</a:t>
            </a:r>
            <a:r>
              <a:rPr lang="en-US" dirty="0" smtClean="0"/>
              <a:t>    -  values are limited to – 0 to 255</a:t>
            </a:r>
          </a:p>
          <a:p>
            <a:pPr marL="0" indent="0">
              <a:buNone/>
            </a:pPr>
            <a:r>
              <a:rPr lang="en-US" dirty="0" smtClean="0"/>
              <a:t>	b = </a:t>
            </a:r>
            <a:r>
              <a:rPr lang="en-US" dirty="0" err="1" smtClean="0"/>
              <a:t>bytearray</a:t>
            </a:r>
            <a:r>
              <a:rPr lang="en-US" dirty="0" smtClean="0"/>
              <a:t>()</a:t>
            </a:r>
          </a:p>
          <a:p>
            <a:endParaRPr lang="en-US" dirty="0"/>
          </a:p>
          <a:p>
            <a:r>
              <a:rPr lang="en-US" dirty="0" smtClean="0"/>
              <a:t>List               -  values can be any value</a:t>
            </a:r>
          </a:p>
          <a:p>
            <a:pPr marL="0" indent="0">
              <a:buNone/>
            </a:pPr>
            <a:r>
              <a:rPr lang="en-US" dirty="0"/>
              <a:t>	</a:t>
            </a:r>
            <a:r>
              <a:rPr lang="en-US" dirty="0" smtClean="0"/>
              <a:t>b = list()</a:t>
            </a:r>
          </a:p>
          <a:p>
            <a:pPr marL="0" indent="0">
              <a:buNone/>
            </a:pPr>
            <a:r>
              <a:rPr lang="en-US" dirty="0"/>
              <a:t>	</a:t>
            </a:r>
            <a:r>
              <a:rPr lang="en-US" dirty="0" smtClean="0"/>
              <a:t>OR</a:t>
            </a:r>
          </a:p>
          <a:p>
            <a:pPr marL="0" indent="0">
              <a:buNone/>
            </a:pPr>
            <a:r>
              <a:rPr lang="en-US" dirty="0"/>
              <a:t>	</a:t>
            </a:r>
            <a:r>
              <a:rPr lang="en-US" dirty="0" smtClean="0"/>
              <a:t>b = [ ]</a:t>
            </a:r>
          </a:p>
          <a:p>
            <a:endParaRPr lang="en-US" dirty="0"/>
          </a:p>
        </p:txBody>
      </p:sp>
    </p:spTree>
    <p:extLst>
      <p:ext uri="{BB962C8B-B14F-4D97-AF65-F5344CB8AC3E}">
        <p14:creationId xmlns:p14="http://schemas.microsoft.com/office/powerpoint/2010/main" val="98766753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1524000"/>
          </a:xfrm>
        </p:spPr>
        <p:txBody>
          <a:bodyPr/>
          <a:lstStyle/>
          <a:p>
            <a:r>
              <a:rPr lang="en-US" dirty="0" smtClean="0"/>
              <a:t>Lists</a:t>
            </a:r>
            <a:endParaRPr lang="en-US" dirty="0"/>
          </a:p>
        </p:txBody>
      </p:sp>
      <p:sp>
        <p:nvSpPr>
          <p:cNvPr id="3" name="Content Placeholder 2"/>
          <p:cNvSpPr>
            <a:spLocks noGrp="1"/>
          </p:cNvSpPr>
          <p:nvPr>
            <p:ph idx="1"/>
          </p:nvPr>
        </p:nvSpPr>
        <p:spPr>
          <a:xfrm>
            <a:off x="457200" y="1981200"/>
            <a:ext cx="8229600" cy="4343400"/>
          </a:xfrm>
        </p:spPr>
        <p:txBody>
          <a:bodyPr>
            <a:noAutofit/>
          </a:bodyPr>
          <a:lstStyle/>
          <a:p>
            <a:r>
              <a:rPr lang="en-US" sz="2800" dirty="0"/>
              <a:t>List is a </a:t>
            </a:r>
            <a:r>
              <a:rPr lang="en-US" sz="2800" b="1" dirty="0"/>
              <a:t>MUTABLE</a:t>
            </a:r>
            <a:r>
              <a:rPr lang="en-US" sz="2800" dirty="0"/>
              <a:t> type, alterations are allowed on </a:t>
            </a:r>
            <a:r>
              <a:rPr lang="en-US" sz="2800" dirty="0" smtClean="0"/>
              <a:t>list</a:t>
            </a:r>
          </a:p>
          <a:p>
            <a:r>
              <a:rPr lang="en-US" sz="2800" dirty="0" smtClean="0"/>
              <a:t>A </a:t>
            </a:r>
            <a:r>
              <a:rPr lang="en-US" sz="2800" dirty="0"/>
              <a:t>list is a data structure that holds an ordered collection of </a:t>
            </a:r>
            <a:r>
              <a:rPr lang="en-US" sz="2800" dirty="0" smtClean="0"/>
              <a:t>items</a:t>
            </a:r>
          </a:p>
          <a:p>
            <a:r>
              <a:rPr lang="en-US" sz="2800" dirty="0" smtClean="0"/>
              <a:t>List separator is comma (,)</a:t>
            </a:r>
          </a:p>
          <a:p>
            <a:r>
              <a:rPr lang="en-US" sz="2800" dirty="0" smtClean="0"/>
              <a:t>Placed within Square Brackets i.e. [ ]</a:t>
            </a:r>
          </a:p>
          <a:p>
            <a:r>
              <a:rPr lang="en-US" sz="2800" dirty="0" smtClean="0"/>
              <a:t>Indexing &amp; Slicing </a:t>
            </a:r>
            <a:endParaRPr lang="en-US" sz="2800" dirty="0"/>
          </a:p>
        </p:txBody>
      </p:sp>
    </p:spTree>
    <p:extLst>
      <p:ext uri="{BB962C8B-B14F-4D97-AF65-F5344CB8AC3E}">
        <p14:creationId xmlns:p14="http://schemas.microsoft.com/office/powerpoint/2010/main" val="379682315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t>
            </a:r>
            <a:r>
              <a:rPr lang="en-US" dirty="0" smtClean="0"/>
              <a:t>xample</a:t>
            </a:r>
            <a:endParaRPr lang="en-US" dirty="0"/>
          </a:p>
        </p:txBody>
      </p:sp>
      <p:sp>
        <p:nvSpPr>
          <p:cNvPr id="3" name="Content Placeholder 2"/>
          <p:cNvSpPr>
            <a:spLocks noGrp="1"/>
          </p:cNvSpPr>
          <p:nvPr>
            <p:ph idx="1"/>
          </p:nvPr>
        </p:nvSpPr>
        <p:spPr/>
        <p:txBody>
          <a:bodyPr/>
          <a:lstStyle/>
          <a:p>
            <a:endParaRPr lang="en-US" dirty="0" smtClean="0"/>
          </a:p>
          <a:p>
            <a:pPr marL="0" indent="0">
              <a:buNone/>
            </a:pPr>
            <a:r>
              <a:rPr lang="en-US" dirty="0"/>
              <a:t>Ex: 	    </a:t>
            </a:r>
            <a:endParaRPr lang="en-US" dirty="0" smtClean="0"/>
          </a:p>
          <a:p>
            <a:pPr marL="0" indent="0">
              <a:buNone/>
            </a:pPr>
            <a:r>
              <a:rPr lang="en-US" dirty="0"/>
              <a:t>	</a:t>
            </a:r>
            <a:r>
              <a:rPr lang="en-US" dirty="0" err="1" smtClean="0"/>
              <a:t>nums</a:t>
            </a:r>
            <a:r>
              <a:rPr lang="en-US" dirty="0"/>
              <a:t>=[10,20,30,40,50]</a:t>
            </a:r>
          </a:p>
          <a:p>
            <a:pPr marL="0" indent="0">
              <a:buNone/>
            </a:pPr>
            <a:r>
              <a:rPr lang="en-US" dirty="0"/>
              <a:t>           </a:t>
            </a:r>
            <a:r>
              <a:rPr lang="en-US" dirty="0" smtClean="0"/>
              <a:t>names</a:t>
            </a:r>
            <a:r>
              <a:rPr lang="en-US" dirty="0"/>
              <a:t>=[‘</a:t>
            </a:r>
            <a:r>
              <a:rPr lang="en-US" dirty="0" err="1"/>
              <a:t>arun</a:t>
            </a:r>
            <a:r>
              <a:rPr lang="en-US" dirty="0"/>
              <a:t>’,’</a:t>
            </a:r>
            <a:r>
              <a:rPr lang="en-US" dirty="0" err="1"/>
              <a:t>basu</a:t>
            </a:r>
            <a:r>
              <a:rPr lang="en-US" dirty="0"/>
              <a:t>’,’</a:t>
            </a:r>
            <a:r>
              <a:rPr lang="en-US" dirty="0" err="1"/>
              <a:t>chet</a:t>
            </a:r>
            <a:r>
              <a:rPr lang="en-US" dirty="0"/>
              <a:t>’,’dine’]</a:t>
            </a:r>
          </a:p>
          <a:p>
            <a:pPr marL="0" indent="0">
              <a:buNone/>
            </a:pPr>
            <a:r>
              <a:rPr lang="en-US" dirty="0"/>
              <a:t>           </a:t>
            </a:r>
            <a:r>
              <a:rPr lang="en-US" dirty="0" smtClean="0"/>
              <a:t>values</a:t>
            </a:r>
            <a:r>
              <a:rPr lang="en-US" dirty="0"/>
              <a:t>=[10,’arun’,20,30,40,’basu’]</a:t>
            </a:r>
          </a:p>
          <a:p>
            <a:endParaRPr lang="en-US" dirty="0"/>
          </a:p>
        </p:txBody>
      </p:sp>
    </p:spTree>
    <p:extLst>
      <p:ext uri="{BB962C8B-B14F-4D97-AF65-F5344CB8AC3E}">
        <p14:creationId xmlns:p14="http://schemas.microsoft.com/office/powerpoint/2010/main" val="75526534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related Functions</a:t>
            </a:r>
            <a:endParaRPr lang="en-US" dirty="0"/>
          </a:p>
        </p:txBody>
      </p:sp>
      <p:sp>
        <p:nvSpPr>
          <p:cNvPr id="3" name="Content Placeholder 2"/>
          <p:cNvSpPr>
            <a:spLocks noGrp="1"/>
          </p:cNvSpPr>
          <p:nvPr>
            <p:ph idx="1"/>
          </p:nvPr>
        </p:nvSpPr>
        <p:spPr>
          <a:xfrm>
            <a:off x="457200" y="2057400"/>
            <a:ext cx="8229600" cy="4068763"/>
          </a:xfrm>
        </p:spPr>
        <p:txBody>
          <a:bodyPr>
            <a:normAutofit/>
          </a:bodyPr>
          <a:lstStyle/>
          <a:p>
            <a:r>
              <a:rPr lang="en-US" dirty="0" err="1"/>
              <a:t>l</a:t>
            </a:r>
            <a:r>
              <a:rPr lang="en-US" dirty="0" err="1" smtClean="0"/>
              <a:t>en</a:t>
            </a:r>
            <a:r>
              <a:rPr lang="en-US" dirty="0" smtClean="0"/>
              <a:t>(LIST)			=   returns Length</a:t>
            </a:r>
          </a:p>
          <a:p>
            <a:r>
              <a:rPr lang="en-US" dirty="0" err="1"/>
              <a:t>List.index</a:t>
            </a:r>
            <a:r>
              <a:rPr lang="en-US" dirty="0"/>
              <a:t>(ITEM)		=   returns index of </a:t>
            </a:r>
            <a:r>
              <a:rPr lang="en-US" dirty="0" smtClean="0"/>
              <a:t>element</a:t>
            </a:r>
          </a:p>
          <a:p>
            <a:r>
              <a:rPr lang="en-US" dirty="0" err="1" smtClean="0"/>
              <a:t>List.append</a:t>
            </a:r>
            <a:r>
              <a:rPr lang="en-US" dirty="0" smtClean="0"/>
              <a:t>(ITEM)	=   Add a </a:t>
            </a:r>
            <a:r>
              <a:rPr lang="en-US" dirty="0"/>
              <a:t>element </a:t>
            </a:r>
            <a:r>
              <a:rPr lang="en-US" b="1" dirty="0" smtClean="0">
                <a:solidFill>
                  <a:srgbClr val="FF0000"/>
                </a:solidFill>
              </a:rPr>
              <a:t>call </a:t>
            </a:r>
            <a:r>
              <a:rPr lang="en-US" b="1" dirty="0">
                <a:solidFill>
                  <a:srgbClr val="FF0000"/>
                </a:solidFill>
              </a:rPr>
              <a:t>by </a:t>
            </a:r>
            <a:r>
              <a:rPr lang="en-US" b="1" dirty="0" smtClean="0">
                <a:solidFill>
                  <a:srgbClr val="FF0000"/>
                </a:solidFill>
              </a:rPr>
              <a:t>ref</a:t>
            </a:r>
            <a:endParaRPr lang="en-US" dirty="0" smtClean="0"/>
          </a:p>
          <a:p>
            <a:r>
              <a:rPr lang="en-US" dirty="0" err="1" smtClean="0"/>
              <a:t>List.sort</a:t>
            </a:r>
            <a:r>
              <a:rPr lang="en-US" dirty="0" smtClean="0"/>
              <a:t>()			=   sort the list – </a:t>
            </a:r>
            <a:r>
              <a:rPr lang="en-US" b="1" dirty="0" smtClean="0">
                <a:solidFill>
                  <a:srgbClr val="FF0000"/>
                </a:solidFill>
              </a:rPr>
              <a:t>call by ref</a:t>
            </a:r>
          </a:p>
          <a:p>
            <a:r>
              <a:rPr lang="en-US" dirty="0" err="1" smtClean="0"/>
              <a:t>List.reverse</a:t>
            </a:r>
            <a:r>
              <a:rPr lang="en-US" dirty="0" smtClean="0"/>
              <a:t>()		=   reverse the list – </a:t>
            </a:r>
            <a:r>
              <a:rPr lang="en-US" b="1" dirty="0" smtClean="0">
                <a:solidFill>
                  <a:srgbClr val="FF0000"/>
                </a:solidFill>
              </a:rPr>
              <a:t>call by ref</a:t>
            </a:r>
          </a:p>
          <a:p>
            <a:r>
              <a:rPr lang="en-US" dirty="0" err="1" smtClean="0"/>
              <a:t>List.insert</a:t>
            </a:r>
            <a:r>
              <a:rPr lang="en-US" dirty="0" smtClean="0"/>
              <a:t>(5,20)		=   insert at specific </a:t>
            </a:r>
            <a:r>
              <a:rPr lang="en-US" dirty="0"/>
              <a:t>position– </a:t>
            </a:r>
            <a:r>
              <a:rPr lang="en-US" dirty="0" smtClean="0"/>
              <a:t>                            </a:t>
            </a:r>
          </a:p>
          <a:p>
            <a:pPr marL="0" indent="0">
              <a:buNone/>
            </a:pPr>
            <a:r>
              <a:rPr lang="en-US" b="1" dirty="0">
                <a:solidFill>
                  <a:srgbClr val="FF0000"/>
                </a:solidFill>
              </a:rPr>
              <a:t> </a:t>
            </a:r>
            <a:r>
              <a:rPr lang="en-US" b="1" dirty="0" smtClean="0">
                <a:solidFill>
                  <a:srgbClr val="FF0000"/>
                </a:solidFill>
              </a:rPr>
              <a:t>                                                                           call </a:t>
            </a:r>
            <a:r>
              <a:rPr lang="en-US" b="1" dirty="0">
                <a:solidFill>
                  <a:srgbClr val="FF0000"/>
                </a:solidFill>
              </a:rPr>
              <a:t>by ref</a:t>
            </a:r>
          </a:p>
          <a:p>
            <a:endParaRPr lang="en-US" dirty="0" smtClean="0"/>
          </a:p>
        </p:txBody>
      </p:sp>
    </p:spTree>
    <p:extLst>
      <p:ext uri="{BB962C8B-B14F-4D97-AF65-F5344CB8AC3E}">
        <p14:creationId xmlns:p14="http://schemas.microsoft.com/office/powerpoint/2010/main" val="22491848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smtClean="0"/>
          </a:p>
          <a:p>
            <a:r>
              <a:rPr lang="en-US" dirty="0" smtClean="0"/>
              <a:t>“”.</a:t>
            </a:r>
            <a:r>
              <a:rPr lang="en-US" dirty="0"/>
              <a:t>join(LIST</a:t>
            </a:r>
            <a:r>
              <a:rPr lang="en-US" dirty="0" smtClean="0"/>
              <a:t>)	=  Converts to String</a:t>
            </a:r>
            <a:endParaRPr lang="en-US" dirty="0"/>
          </a:p>
          <a:p>
            <a:r>
              <a:rPr lang="en-US" dirty="0"/>
              <a:t>del  LIST[0] </a:t>
            </a:r>
            <a:r>
              <a:rPr lang="en-US" dirty="0" smtClean="0"/>
              <a:t>	=  Delete element at index 0</a:t>
            </a:r>
            <a:endParaRPr lang="en-US" dirty="0"/>
          </a:p>
          <a:p>
            <a:r>
              <a:rPr lang="en-US" dirty="0" err="1" smtClean="0"/>
              <a:t>List.pop</a:t>
            </a:r>
            <a:r>
              <a:rPr lang="en-US" dirty="0" smtClean="0"/>
              <a:t>()		=  Delete last element</a:t>
            </a:r>
          </a:p>
          <a:p>
            <a:r>
              <a:rPr lang="en-US" dirty="0" err="1" smtClean="0"/>
              <a:t>List.remove</a:t>
            </a:r>
            <a:r>
              <a:rPr lang="en-US" dirty="0" smtClean="0"/>
              <a:t>(20)	=  Delete 20 from the list</a:t>
            </a:r>
            <a:endParaRPr lang="en-US" dirty="0"/>
          </a:p>
          <a:p>
            <a:r>
              <a:rPr lang="en-US" dirty="0"/>
              <a:t>20 in  </a:t>
            </a:r>
            <a:r>
              <a:rPr lang="en-US" dirty="0" smtClean="0"/>
              <a:t>List		=  Search for 20 in the list</a:t>
            </a:r>
            <a:endParaRPr lang="en-US" dirty="0"/>
          </a:p>
          <a:p>
            <a:r>
              <a:rPr lang="en-US" dirty="0"/>
              <a:t>20 not  in  </a:t>
            </a:r>
            <a:r>
              <a:rPr lang="en-US" dirty="0" smtClean="0"/>
              <a:t>List	=  20 should not be in list</a:t>
            </a:r>
            <a:endParaRPr lang="en-US" dirty="0"/>
          </a:p>
          <a:p>
            <a:r>
              <a:rPr lang="en-US" dirty="0"/>
              <a:t>LIST = LIST * </a:t>
            </a:r>
            <a:r>
              <a:rPr lang="en-US" dirty="0" smtClean="0"/>
              <a:t>5	=  List repeater</a:t>
            </a:r>
          </a:p>
          <a:p>
            <a:r>
              <a:rPr lang="en-US" dirty="0" smtClean="0"/>
              <a:t>LIST1 == LIST2       =  Compare 2 lists</a:t>
            </a:r>
            <a:endParaRPr lang="en-US" dirty="0"/>
          </a:p>
          <a:p>
            <a:endParaRPr lang="en-US" dirty="0"/>
          </a:p>
        </p:txBody>
      </p:sp>
    </p:spTree>
    <p:extLst>
      <p:ext uri="{BB962C8B-B14F-4D97-AF65-F5344CB8AC3E}">
        <p14:creationId xmlns:p14="http://schemas.microsoft.com/office/powerpoint/2010/main" val="65386191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Shallow copy</a:t>
            </a:r>
            <a:endParaRPr lang="en-US" dirty="0"/>
          </a:p>
        </p:txBody>
      </p:sp>
      <p:sp>
        <p:nvSpPr>
          <p:cNvPr id="3" name="Content Placeholder 2"/>
          <p:cNvSpPr>
            <a:spLocks noGrp="1"/>
          </p:cNvSpPr>
          <p:nvPr>
            <p:ph idx="1"/>
          </p:nvPr>
        </p:nvSpPr>
        <p:spPr/>
        <p:txBody>
          <a:bodyPr/>
          <a:lstStyle/>
          <a:p>
            <a:endParaRPr lang="en-US" dirty="0" smtClean="0"/>
          </a:p>
          <a:p>
            <a:r>
              <a:rPr lang="en-US" dirty="0" smtClean="0"/>
              <a:t>Arr1 =[ 10,20,30,40,50 ]</a:t>
            </a:r>
          </a:p>
          <a:p>
            <a:r>
              <a:rPr lang="en-US" b="1" dirty="0" smtClean="0"/>
              <a:t>Arr2 = Arr1           # Shallow-Copy</a:t>
            </a:r>
          </a:p>
          <a:p>
            <a:r>
              <a:rPr lang="en-US" dirty="0"/>
              <a:t>p</a:t>
            </a:r>
            <a:r>
              <a:rPr lang="en-US" dirty="0" smtClean="0"/>
              <a:t>rint (id(Arr1))</a:t>
            </a:r>
          </a:p>
          <a:p>
            <a:r>
              <a:rPr lang="en-US" dirty="0"/>
              <a:t>print (</a:t>
            </a:r>
            <a:r>
              <a:rPr lang="en-US" dirty="0" smtClean="0"/>
              <a:t>id(Arr2))</a:t>
            </a:r>
            <a:endParaRPr lang="en-US" dirty="0"/>
          </a:p>
          <a:p>
            <a:endParaRPr lang="en-US" dirty="0" smtClean="0"/>
          </a:p>
          <a:p>
            <a:r>
              <a:rPr lang="en-US" dirty="0"/>
              <a:t>Arr1 =[ 10,20,30,40,50 ]</a:t>
            </a:r>
          </a:p>
          <a:p>
            <a:r>
              <a:rPr lang="en-US" b="1" dirty="0" smtClean="0"/>
              <a:t>Arr2 = Arr1[:]      # Deep-copy</a:t>
            </a:r>
          </a:p>
          <a:p>
            <a:r>
              <a:rPr lang="en-US" dirty="0" smtClean="0"/>
              <a:t>print </a:t>
            </a:r>
            <a:r>
              <a:rPr lang="en-US" dirty="0"/>
              <a:t>(id(Arr1))</a:t>
            </a:r>
          </a:p>
          <a:p>
            <a:r>
              <a:rPr lang="en-US" dirty="0"/>
              <a:t>print (id(Arr2))</a:t>
            </a:r>
          </a:p>
          <a:p>
            <a:endParaRPr lang="en-US" dirty="0"/>
          </a:p>
          <a:p>
            <a:endParaRPr lang="en-US" dirty="0"/>
          </a:p>
        </p:txBody>
      </p:sp>
    </p:spTree>
    <p:extLst>
      <p:ext uri="{BB962C8B-B14F-4D97-AF65-F5344CB8AC3E}">
        <p14:creationId xmlns:p14="http://schemas.microsoft.com/office/powerpoint/2010/main" val="144182264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Guess</a:t>
            </a:r>
            <a:endParaRPr lang="en-US" dirty="0"/>
          </a:p>
        </p:txBody>
      </p:sp>
      <p:sp>
        <p:nvSpPr>
          <p:cNvPr id="3" name="Content Placeholder 2"/>
          <p:cNvSpPr>
            <a:spLocks noGrp="1"/>
          </p:cNvSpPr>
          <p:nvPr>
            <p:ph idx="1"/>
          </p:nvPr>
        </p:nvSpPr>
        <p:spPr/>
        <p:txBody>
          <a:bodyPr/>
          <a:lstStyle/>
          <a:p>
            <a:pPr marL="0" indent="0">
              <a:buNone/>
            </a:pPr>
            <a:endParaRPr lang="en-US" b="1" dirty="0" smtClean="0"/>
          </a:p>
          <a:p>
            <a:r>
              <a:rPr lang="en-US" dirty="0" smtClean="0"/>
              <a:t>Matrix = [[10,20,30], [40,50,60] , [70,80,90]]</a:t>
            </a:r>
          </a:p>
          <a:p>
            <a:r>
              <a:rPr lang="en-US" dirty="0" smtClean="0"/>
              <a:t>Temp = Matrix[:]</a:t>
            </a:r>
          </a:p>
          <a:p>
            <a:r>
              <a:rPr lang="en-US" dirty="0" smtClean="0"/>
              <a:t>Matrix[0][0] = 11</a:t>
            </a:r>
          </a:p>
          <a:p>
            <a:r>
              <a:rPr lang="en-US" dirty="0" smtClean="0"/>
              <a:t>print(Matrix)</a:t>
            </a:r>
          </a:p>
          <a:p>
            <a:r>
              <a:rPr lang="en-US" dirty="0" smtClean="0"/>
              <a:t>print(temp)</a:t>
            </a:r>
          </a:p>
          <a:p>
            <a:endParaRPr lang="en-US" dirty="0"/>
          </a:p>
        </p:txBody>
      </p:sp>
    </p:spTree>
    <p:extLst>
      <p:ext uri="{BB962C8B-B14F-4D97-AF65-F5344CB8AC3E}">
        <p14:creationId xmlns:p14="http://schemas.microsoft.com/office/powerpoint/2010/main" val="4674919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Python ?</a:t>
            </a:r>
            <a:endParaRPr lang="en-US" dirty="0"/>
          </a:p>
        </p:txBody>
      </p:sp>
      <p:sp>
        <p:nvSpPr>
          <p:cNvPr id="3" name="Content Placeholder 2"/>
          <p:cNvSpPr>
            <a:spLocks noGrp="1"/>
          </p:cNvSpPr>
          <p:nvPr>
            <p:ph idx="1"/>
          </p:nvPr>
        </p:nvSpPr>
        <p:spPr>
          <a:xfrm>
            <a:off x="457200" y="1600200"/>
            <a:ext cx="3962400" cy="4525963"/>
          </a:xfrm>
        </p:spPr>
        <p:txBody>
          <a:bodyPr>
            <a:normAutofit/>
          </a:bodyPr>
          <a:lstStyle/>
          <a:p>
            <a:endParaRPr lang="en-US" dirty="0" smtClean="0"/>
          </a:p>
          <a:p>
            <a:endParaRPr lang="en-US" dirty="0"/>
          </a:p>
          <a:p>
            <a:r>
              <a:rPr lang="en-US" dirty="0" smtClean="0"/>
              <a:t>Simple</a:t>
            </a:r>
          </a:p>
          <a:p>
            <a:r>
              <a:rPr lang="en-US" dirty="0" smtClean="0"/>
              <a:t>Easy to Learn</a:t>
            </a:r>
          </a:p>
          <a:p>
            <a:r>
              <a:rPr lang="en-US" dirty="0" smtClean="0"/>
              <a:t>Free &amp; Open Source</a:t>
            </a:r>
          </a:p>
          <a:p>
            <a:r>
              <a:rPr lang="en-US" dirty="0" smtClean="0"/>
              <a:t>High Level Language</a:t>
            </a:r>
          </a:p>
          <a:p>
            <a:r>
              <a:rPr lang="en-US" dirty="0" smtClean="0"/>
              <a:t>Portable</a:t>
            </a:r>
          </a:p>
        </p:txBody>
      </p:sp>
      <p:sp>
        <p:nvSpPr>
          <p:cNvPr id="6" name="Content Placeholder 2"/>
          <p:cNvSpPr txBox="1">
            <a:spLocks/>
          </p:cNvSpPr>
          <p:nvPr/>
        </p:nvSpPr>
        <p:spPr>
          <a:xfrm>
            <a:off x="4191000" y="1606645"/>
            <a:ext cx="39624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endParaRPr lang="en-US" dirty="0" smtClean="0"/>
          </a:p>
          <a:p>
            <a:endParaRPr lang="en-US" dirty="0" smtClean="0"/>
          </a:p>
          <a:p>
            <a:r>
              <a:rPr lang="en-US" dirty="0" smtClean="0"/>
              <a:t>Interpreted</a:t>
            </a:r>
          </a:p>
          <a:p>
            <a:r>
              <a:rPr lang="en-US" dirty="0" smtClean="0"/>
              <a:t>Object Oriented</a:t>
            </a:r>
          </a:p>
          <a:p>
            <a:r>
              <a:rPr lang="en-US" dirty="0" smtClean="0"/>
              <a:t>Extensible</a:t>
            </a:r>
          </a:p>
          <a:p>
            <a:r>
              <a:rPr lang="en-US" dirty="0" smtClean="0"/>
              <a:t>Embeddable</a:t>
            </a:r>
          </a:p>
          <a:p>
            <a:r>
              <a:rPr lang="en-US" dirty="0" smtClean="0"/>
              <a:t>Extensible Libraries</a:t>
            </a:r>
            <a:endParaRPr lang="en-US" dirty="0"/>
          </a:p>
        </p:txBody>
      </p:sp>
    </p:spTree>
    <p:extLst>
      <p:ext uri="{BB962C8B-B14F-4D97-AF65-F5344CB8AC3E}">
        <p14:creationId xmlns:p14="http://schemas.microsoft.com/office/powerpoint/2010/main" val="184145300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 Copy</a:t>
            </a:r>
            <a:endParaRPr lang="en-US" dirty="0"/>
          </a:p>
        </p:txBody>
      </p:sp>
      <p:sp>
        <p:nvSpPr>
          <p:cNvPr id="3" name="Content Placeholder 2"/>
          <p:cNvSpPr>
            <a:spLocks noGrp="1"/>
          </p:cNvSpPr>
          <p:nvPr>
            <p:ph idx="1"/>
          </p:nvPr>
        </p:nvSpPr>
        <p:spPr/>
        <p:txBody>
          <a:bodyPr/>
          <a:lstStyle/>
          <a:p>
            <a:pPr marL="0" indent="0">
              <a:buNone/>
            </a:pPr>
            <a:r>
              <a:rPr lang="en-US" b="1" dirty="0" smtClean="0"/>
              <a:t>import  copy</a:t>
            </a:r>
            <a:endParaRPr lang="en-US" b="1" dirty="0"/>
          </a:p>
          <a:p>
            <a:r>
              <a:rPr lang="en-US" dirty="0"/>
              <a:t>Matrix = [[10,20,30], [40,50,60] , [70,80,90]]</a:t>
            </a:r>
          </a:p>
          <a:p>
            <a:r>
              <a:rPr lang="en-US" dirty="0"/>
              <a:t>Temp = Matrix[:]</a:t>
            </a:r>
          </a:p>
          <a:p>
            <a:r>
              <a:rPr lang="en-US" dirty="0"/>
              <a:t>Matrix[0][0] = 11</a:t>
            </a:r>
          </a:p>
          <a:p>
            <a:r>
              <a:rPr lang="en-US" dirty="0"/>
              <a:t>print(Matrix)</a:t>
            </a:r>
          </a:p>
          <a:p>
            <a:r>
              <a:rPr lang="en-US" dirty="0"/>
              <a:t>print(temp)</a:t>
            </a:r>
          </a:p>
          <a:p>
            <a:r>
              <a:rPr lang="en-US" dirty="0" smtClean="0"/>
              <a:t>Temp = </a:t>
            </a:r>
            <a:r>
              <a:rPr lang="en-US" dirty="0" err="1" smtClean="0"/>
              <a:t>copy.deepcopy</a:t>
            </a:r>
            <a:r>
              <a:rPr lang="en-US" dirty="0" smtClean="0"/>
              <a:t>(matrix)</a:t>
            </a:r>
          </a:p>
          <a:p>
            <a:r>
              <a:rPr lang="en-US" dirty="0"/>
              <a:t>Matrix[0][0] = 11</a:t>
            </a:r>
          </a:p>
          <a:p>
            <a:r>
              <a:rPr lang="en-US" dirty="0"/>
              <a:t>print(Matrix)</a:t>
            </a:r>
          </a:p>
          <a:p>
            <a:r>
              <a:rPr lang="en-US" dirty="0"/>
              <a:t>print(temp)</a:t>
            </a:r>
          </a:p>
          <a:p>
            <a:endParaRPr lang="en-US" dirty="0"/>
          </a:p>
          <a:p>
            <a:endParaRPr lang="en-US" dirty="0"/>
          </a:p>
        </p:txBody>
      </p:sp>
    </p:spTree>
    <p:extLst>
      <p:ext uri="{BB962C8B-B14F-4D97-AF65-F5344CB8AC3E}">
        <p14:creationId xmlns:p14="http://schemas.microsoft.com/office/powerpoint/2010/main" val="415048675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Traversing List</a:t>
            </a:r>
            <a:endParaRPr lang="en-US" dirty="0"/>
          </a:p>
        </p:txBody>
      </p:sp>
      <p:sp>
        <p:nvSpPr>
          <p:cNvPr id="3" name="Content Placeholder 2"/>
          <p:cNvSpPr>
            <a:spLocks noGrp="1"/>
          </p:cNvSpPr>
          <p:nvPr>
            <p:ph idx="1"/>
          </p:nvPr>
        </p:nvSpPr>
        <p:spPr>
          <a:xfrm>
            <a:off x="990600" y="1905000"/>
            <a:ext cx="6858000" cy="4191000"/>
          </a:xfrm>
        </p:spPr>
        <p:txBody>
          <a:bodyPr>
            <a:normAutofit/>
          </a:bodyPr>
          <a:lstStyle/>
          <a:p>
            <a:pPr marL="0" indent="0">
              <a:buNone/>
            </a:pPr>
            <a:r>
              <a:rPr lang="en-US" dirty="0" smtClean="0"/>
              <a:t>for value  in names:</a:t>
            </a:r>
          </a:p>
          <a:p>
            <a:pPr marL="0" indent="0">
              <a:buNone/>
            </a:pPr>
            <a:r>
              <a:rPr lang="en-US" dirty="0"/>
              <a:t> </a:t>
            </a:r>
            <a:r>
              <a:rPr lang="en-US" dirty="0" smtClean="0"/>
              <a:t>   value = “hello” + value</a:t>
            </a:r>
          </a:p>
          <a:p>
            <a:pPr marL="0" indent="0">
              <a:buNone/>
            </a:pPr>
            <a:r>
              <a:rPr lang="en-US" dirty="0"/>
              <a:t> </a:t>
            </a:r>
            <a:r>
              <a:rPr lang="en-US" dirty="0" smtClean="0"/>
              <a:t>   print value</a:t>
            </a:r>
          </a:p>
          <a:p>
            <a:pPr marL="0" indent="0">
              <a:buNone/>
            </a:pPr>
            <a:endParaRPr lang="en-US" dirty="0"/>
          </a:p>
          <a:p>
            <a:pPr marL="0" indent="0">
              <a:buNone/>
            </a:pPr>
            <a:r>
              <a:rPr lang="en-US" dirty="0"/>
              <a:t>f</a:t>
            </a:r>
            <a:r>
              <a:rPr lang="en-US" dirty="0" smtClean="0"/>
              <a:t>or  </a:t>
            </a:r>
            <a:r>
              <a:rPr lang="en-US" dirty="0"/>
              <a:t>i</a:t>
            </a:r>
            <a:r>
              <a:rPr lang="en-US" dirty="0" smtClean="0"/>
              <a:t>    in   range(</a:t>
            </a:r>
            <a:r>
              <a:rPr lang="en-US" dirty="0" err="1" smtClean="0"/>
              <a:t>len</a:t>
            </a:r>
            <a:r>
              <a:rPr lang="en-US" dirty="0" smtClean="0"/>
              <a:t>(names)):</a:t>
            </a:r>
            <a:endParaRPr lang="en-US" dirty="0"/>
          </a:p>
          <a:p>
            <a:pPr marL="0" indent="0">
              <a:buNone/>
            </a:pPr>
            <a:r>
              <a:rPr lang="en-US" dirty="0" smtClean="0"/>
              <a:t>    print  names[i]</a:t>
            </a:r>
          </a:p>
          <a:p>
            <a:pPr marL="0" indent="0">
              <a:buNone/>
            </a:pPr>
            <a:endParaRPr lang="en-US" dirty="0" smtClean="0"/>
          </a:p>
          <a:p>
            <a:pPr marL="0" indent="0">
              <a:buNone/>
            </a:pPr>
            <a:r>
              <a:rPr lang="en-US" dirty="0"/>
              <a:t>for </a:t>
            </a:r>
            <a:r>
              <a:rPr lang="en-US" dirty="0" err="1"/>
              <a:t>i,item</a:t>
            </a:r>
            <a:r>
              <a:rPr lang="en-US" dirty="0"/>
              <a:t> in enumerate(</a:t>
            </a:r>
            <a:r>
              <a:rPr lang="en-US" dirty="0" err="1"/>
              <a:t>arr</a:t>
            </a:r>
            <a:r>
              <a:rPr lang="en-US" dirty="0"/>
              <a:t>):</a:t>
            </a:r>
          </a:p>
          <a:p>
            <a:pPr marL="0" indent="0">
              <a:buNone/>
            </a:pPr>
            <a:r>
              <a:rPr lang="en-US" dirty="0" smtClean="0"/>
              <a:t>     </a:t>
            </a:r>
            <a:r>
              <a:rPr lang="en-US" dirty="0"/>
              <a:t>print </a:t>
            </a:r>
            <a:r>
              <a:rPr lang="en-US" dirty="0" err="1"/>
              <a:t>arr</a:t>
            </a:r>
            <a:r>
              <a:rPr lang="en-US" dirty="0"/>
              <a:t>[i]</a:t>
            </a:r>
            <a:endParaRPr lang="en-US" dirty="0" smtClean="0"/>
          </a:p>
        </p:txBody>
      </p:sp>
    </p:spTree>
    <p:extLst>
      <p:ext uri="{BB962C8B-B14F-4D97-AF65-F5344CB8AC3E}">
        <p14:creationId xmlns:p14="http://schemas.microsoft.com/office/powerpoint/2010/main" val="343040970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Zip function</a:t>
            </a:r>
            <a:endParaRPr lang="en-US" dirty="0"/>
          </a:p>
        </p:txBody>
      </p:sp>
      <p:sp>
        <p:nvSpPr>
          <p:cNvPr id="3" name="Content Placeholder 2"/>
          <p:cNvSpPr>
            <a:spLocks noGrp="1"/>
          </p:cNvSpPr>
          <p:nvPr>
            <p:ph idx="1"/>
          </p:nvPr>
        </p:nvSpPr>
        <p:spPr/>
        <p:txBody>
          <a:bodyPr/>
          <a:lstStyle/>
          <a:p>
            <a:endParaRPr lang="en-US" dirty="0" smtClean="0"/>
          </a:p>
          <a:p>
            <a:r>
              <a:rPr lang="en-US" dirty="0"/>
              <a:t>questions = ['name', 'quest', 'favorite color</a:t>
            </a:r>
            <a:r>
              <a:rPr lang="en-US" dirty="0" smtClean="0"/>
              <a:t>']</a:t>
            </a:r>
          </a:p>
          <a:p>
            <a:r>
              <a:rPr lang="en-US" dirty="0" smtClean="0"/>
              <a:t>answers </a:t>
            </a:r>
            <a:r>
              <a:rPr lang="en-US" dirty="0"/>
              <a:t>= ['</a:t>
            </a:r>
            <a:r>
              <a:rPr lang="en-US" dirty="0" err="1"/>
              <a:t>lancelot</a:t>
            </a:r>
            <a:r>
              <a:rPr lang="en-US" dirty="0"/>
              <a:t>', 'the holy grail', 'blue</a:t>
            </a:r>
            <a:r>
              <a:rPr lang="en-US" dirty="0" smtClean="0"/>
              <a:t>']</a:t>
            </a:r>
          </a:p>
          <a:p>
            <a:r>
              <a:rPr lang="en-US" dirty="0" smtClean="0"/>
              <a:t>for </a:t>
            </a:r>
            <a:r>
              <a:rPr lang="en-US" dirty="0"/>
              <a:t>q, a in zip(questions, answers</a:t>
            </a:r>
            <a:r>
              <a:rPr lang="en-US" dirty="0" smtClean="0"/>
              <a:t>):</a:t>
            </a:r>
          </a:p>
          <a:p>
            <a:r>
              <a:rPr lang="en-US" dirty="0" smtClean="0"/>
              <a:t>       print </a:t>
            </a:r>
            <a:r>
              <a:rPr lang="en-US" dirty="0"/>
              <a:t>'What is your {0}? It is {1}.'.format(q, a) </a:t>
            </a:r>
          </a:p>
        </p:txBody>
      </p:sp>
    </p:spTree>
    <p:extLst>
      <p:ext uri="{BB962C8B-B14F-4D97-AF65-F5344CB8AC3E}">
        <p14:creationId xmlns:p14="http://schemas.microsoft.com/office/powerpoint/2010/main" val="1514132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functions</a:t>
            </a:r>
            <a:endParaRPr lang="en-US" dirty="0"/>
          </a:p>
        </p:txBody>
      </p:sp>
      <p:sp>
        <p:nvSpPr>
          <p:cNvPr id="3" name="Content Placeholder 2"/>
          <p:cNvSpPr>
            <a:spLocks noGrp="1"/>
          </p:cNvSpPr>
          <p:nvPr>
            <p:ph idx="1"/>
          </p:nvPr>
        </p:nvSpPr>
        <p:spPr/>
        <p:txBody>
          <a:bodyPr>
            <a:normAutofit/>
          </a:bodyPr>
          <a:lstStyle/>
          <a:p>
            <a:endParaRPr lang="en-US" dirty="0" smtClean="0"/>
          </a:p>
          <a:p>
            <a:r>
              <a:rPr lang="en-US" dirty="0" err="1"/>
              <a:t>def</a:t>
            </a:r>
            <a:r>
              <a:rPr lang="en-US" dirty="0"/>
              <a:t> f(x): return </a:t>
            </a:r>
            <a:r>
              <a:rPr lang="en-US" dirty="0" smtClean="0"/>
              <a:t>x </a:t>
            </a:r>
            <a:r>
              <a:rPr lang="en-US" dirty="0"/>
              <a:t>% 2 != 0 and x % 3 != 0 </a:t>
            </a:r>
            <a:endParaRPr lang="en-US" dirty="0" smtClean="0"/>
          </a:p>
          <a:p>
            <a:r>
              <a:rPr lang="en-US" dirty="0"/>
              <a:t>filter(f, range(2, 25</a:t>
            </a:r>
            <a:r>
              <a:rPr lang="en-US" dirty="0" smtClean="0"/>
              <a:t>))</a:t>
            </a:r>
          </a:p>
          <a:p>
            <a:endParaRPr lang="en-US" dirty="0"/>
          </a:p>
          <a:p>
            <a:r>
              <a:rPr lang="en-US" dirty="0" err="1"/>
              <a:t>def</a:t>
            </a:r>
            <a:r>
              <a:rPr lang="en-US" dirty="0"/>
              <a:t> cube(x): return x*x*x </a:t>
            </a:r>
            <a:endParaRPr lang="en-US" dirty="0" smtClean="0"/>
          </a:p>
          <a:p>
            <a:r>
              <a:rPr lang="en-US" dirty="0"/>
              <a:t>p</a:t>
            </a:r>
            <a:r>
              <a:rPr lang="en-US" dirty="0" smtClean="0"/>
              <a:t>rint list(map(cube</a:t>
            </a:r>
            <a:r>
              <a:rPr lang="en-US" dirty="0"/>
              <a:t>, range(1, 11</a:t>
            </a:r>
            <a:r>
              <a:rPr lang="en-US" dirty="0" smtClean="0"/>
              <a:t>)))</a:t>
            </a:r>
          </a:p>
          <a:p>
            <a:endParaRPr lang="en-US" dirty="0"/>
          </a:p>
          <a:p>
            <a:r>
              <a:rPr lang="en-US" b="1" dirty="0"/>
              <a:t>from </a:t>
            </a:r>
            <a:r>
              <a:rPr lang="en-US" b="1" dirty="0" err="1"/>
              <a:t>functools</a:t>
            </a:r>
            <a:r>
              <a:rPr lang="en-US" b="1" dirty="0"/>
              <a:t> import </a:t>
            </a:r>
            <a:r>
              <a:rPr lang="en-US" b="1" dirty="0" smtClean="0"/>
              <a:t>reduce</a:t>
            </a:r>
          </a:p>
          <a:p>
            <a:r>
              <a:rPr lang="en-US" dirty="0" err="1" smtClean="0"/>
              <a:t>def</a:t>
            </a:r>
            <a:r>
              <a:rPr lang="en-US" dirty="0" smtClean="0"/>
              <a:t> add(</a:t>
            </a:r>
            <a:r>
              <a:rPr lang="en-US" dirty="0" err="1" smtClean="0"/>
              <a:t>x,y</a:t>
            </a:r>
            <a:r>
              <a:rPr lang="en-US" dirty="0" smtClean="0"/>
              <a:t>): return </a:t>
            </a:r>
            <a:r>
              <a:rPr lang="en-US" dirty="0" err="1" smtClean="0"/>
              <a:t>x+y</a:t>
            </a:r>
            <a:r>
              <a:rPr lang="en-US" dirty="0" smtClean="0"/>
              <a:t> </a:t>
            </a:r>
          </a:p>
          <a:p>
            <a:r>
              <a:rPr lang="en-US" dirty="0" smtClean="0"/>
              <a:t>reduce(add, range(1, 11)) </a:t>
            </a:r>
            <a:endParaRPr lang="en-US" dirty="0"/>
          </a:p>
        </p:txBody>
      </p:sp>
    </p:spTree>
    <p:extLst>
      <p:ext uri="{BB962C8B-B14F-4D97-AF65-F5344CB8AC3E}">
        <p14:creationId xmlns:p14="http://schemas.microsoft.com/office/powerpoint/2010/main" val="172766125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Dictionary</a:t>
            </a:r>
            <a:endParaRPr lang="en-US" dirty="0"/>
          </a:p>
        </p:txBody>
      </p:sp>
      <p:sp>
        <p:nvSpPr>
          <p:cNvPr id="3" name="Content Placeholder 2"/>
          <p:cNvSpPr>
            <a:spLocks noGrp="1"/>
          </p:cNvSpPr>
          <p:nvPr>
            <p:ph idx="1"/>
          </p:nvPr>
        </p:nvSpPr>
        <p:spPr>
          <a:xfrm>
            <a:off x="457200" y="1905000"/>
            <a:ext cx="8229600" cy="4221163"/>
          </a:xfrm>
        </p:spPr>
        <p:txBody>
          <a:bodyPr>
            <a:normAutofit/>
          </a:bodyPr>
          <a:lstStyle/>
          <a:p>
            <a:r>
              <a:rPr lang="en-US" dirty="0"/>
              <a:t>A dictionary is like an address-book where you can find the address or contact details of a person </a:t>
            </a:r>
            <a:r>
              <a:rPr lang="en-US" dirty="0" smtClean="0"/>
              <a:t>by knowing </a:t>
            </a:r>
            <a:r>
              <a:rPr lang="en-US" dirty="0"/>
              <a:t>only his/her name i.e. we associate </a:t>
            </a:r>
            <a:r>
              <a:rPr lang="en-US" b="1" dirty="0"/>
              <a:t>keys </a:t>
            </a:r>
            <a:r>
              <a:rPr lang="en-US" dirty="0"/>
              <a:t>(name) with </a:t>
            </a:r>
            <a:r>
              <a:rPr lang="en-US" b="1" dirty="0"/>
              <a:t>values </a:t>
            </a:r>
            <a:r>
              <a:rPr lang="en-US" dirty="0"/>
              <a:t>(details). </a:t>
            </a:r>
            <a:endParaRPr lang="en-US" dirty="0" smtClean="0"/>
          </a:p>
          <a:p>
            <a:endParaRPr lang="en-US" dirty="0" smtClean="0"/>
          </a:p>
          <a:p>
            <a:r>
              <a:rPr lang="en-US" dirty="0" smtClean="0"/>
              <a:t>Note </a:t>
            </a:r>
            <a:r>
              <a:rPr lang="en-US" dirty="0"/>
              <a:t>that the key </a:t>
            </a:r>
            <a:r>
              <a:rPr lang="en-US" dirty="0" smtClean="0"/>
              <a:t>must be </a:t>
            </a:r>
            <a:r>
              <a:rPr lang="en-US" dirty="0"/>
              <a:t>unique just like you cannot find out the correct information if you have two persons with the </a:t>
            </a:r>
            <a:r>
              <a:rPr lang="en-US" dirty="0" smtClean="0"/>
              <a:t>exact same </a:t>
            </a:r>
            <a:r>
              <a:rPr lang="en-US" dirty="0"/>
              <a:t>name</a:t>
            </a:r>
            <a:r>
              <a:rPr lang="en-US" dirty="0" smtClean="0"/>
              <a:t>.</a:t>
            </a:r>
          </a:p>
          <a:p>
            <a:endParaRPr lang="en-US" dirty="0" smtClean="0"/>
          </a:p>
        </p:txBody>
      </p:sp>
    </p:spTree>
    <p:extLst>
      <p:ext uri="{BB962C8B-B14F-4D97-AF65-F5344CB8AC3E}">
        <p14:creationId xmlns:p14="http://schemas.microsoft.com/office/powerpoint/2010/main" val="115358731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Dictionary Contd..</a:t>
            </a:r>
            <a:endParaRPr lang="en-US" dirty="0"/>
          </a:p>
        </p:txBody>
      </p:sp>
      <p:sp>
        <p:nvSpPr>
          <p:cNvPr id="3" name="Content Placeholder 2"/>
          <p:cNvSpPr>
            <a:spLocks noGrp="1"/>
          </p:cNvSpPr>
          <p:nvPr>
            <p:ph idx="1"/>
          </p:nvPr>
        </p:nvSpPr>
        <p:spPr>
          <a:xfrm>
            <a:off x="457200" y="1828800"/>
            <a:ext cx="8229600" cy="4419600"/>
          </a:xfrm>
        </p:spPr>
        <p:txBody>
          <a:bodyPr>
            <a:normAutofit/>
          </a:bodyPr>
          <a:lstStyle/>
          <a:p>
            <a:endParaRPr lang="en-US" dirty="0" smtClean="0"/>
          </a:p>
          <a:p>
            <a:r>
              <a:rPr lang="en-US" dirty="0" smtClean="0"/>
              <a:t>Unordered Sets</a:t>
            </a:r>
          </a:p>
          <a:p>
            <a:r>
              <a:rPr lang="en-US" dirty="0" smtClean="0"/>
              <a:t>Element </a:t>
            </a:r>
            <a:r>
              <a:rPr lang="en-US" dirty="0"/>
              <a:t>separator is comma</a:t>
            </a:r>
          </a:p>
          <a:p>
            <a:r>
              <a:rPr lang="en-US" dirty="0"/>
              <a:t>Placed within Curly braces</a:t>
            </a:r>
          </a:p>
          <a:p>
            <a:r>
              <a:rPr lang="en-US" dirty="0"/>
              <a:t>Mutable </a:t>
            </a:r>
            <a:r>
              <a:rPr lang="en-US" dirty="0" smtClean="0"/>
              <a:t>object</a:t>
            </a:r>
          </a:p>
          <a:p>
            <a:r>
              <a:rPr lang="en-US" dirty="0" smtClean="0"/>
              <a:t>Key should can be </a:t>
            </a:r>
            <a:r>
              <a:rPr lang="en-US" dirty="0" err="1" smtClean="0"/>
              <a:t>int</a:t>
            </a:r>
            <a:r>
              <a:rPr lang="en-US" dirty="0" smtClean="0"/>
              <a:t>/</a:t>
            </a:r>
            <a:r>
              <a:rPr lang="en-US" dirty="0" err="1" smtClean="0"/>
              <a:t>str</a:t>
            </a:r>
            <a:r>
              <a:rPr lang="en-US" dirty="0" smtClean="0"/>
              <a:t>/float/tuple</a:t>
            </a:r>
          </a:p>
          <a:p>
            <a:r>
              <a:rPr lang="en-US" dirty="0" smtClean="0"/>
              <a:t>Value can by be any data structure</a:t>
            </a:r>
            <a:endParaRPr lang="en-US" dirty="0"/>
          </a:p>
          <a:p>
            <a:pPr marL="0" indent="0">
              <a:buNone/>
            </a:pPr>
            <a:endParaRPr lang="en-US" dirty="0" smtClean="0"/>
          </a:p>
          <a:p>
            <a:pPr marL="0" indent="0">
              <a:buNone/>
            </a:pPr>
            <a:r>
              <a:rPr lang="en-US" dirty="0" smtClean="0"/>
              <a:t>Ex</a:t>
            </a:r>
            <a:r>
              <a:rPr lang="en-US" dirty="0"/>
              <a:t>:</a:t>
            </a:r>
          </a:p>
          <a:p>
            <a:pPr marL="0" indent="0">
              <a:buNone/>
            </a:pPr>
            <a:r>
              <a:rPr lang="en-US" dirty="0" smtClean="0"/>
              <a:t>           d </a:t>
            </a:r>
            <a:r>
              <a:rPr lang="en-US" dirty="0"/>
              <a:t>= {</a:t>
            </a:r>
            <a:r>
              <a:rPr lang="en-US" b="1" dirty="0"/>
              <a:t>key1</a:t>
            </a:r>
            <a:r>
              <a:rPr lang="en-US" dirty="0"/>
              <a:t> : value1, </a:t>
            </a:r>
            <a:r>
              <a:rPr lang="en-US" b="1" dirty="0"/>
              <a:t>key2 </a:t>
            </a:r>
            <a:r>
              <a:rPr lang="en-US" dirty="0"/>
              <a:t>: value2 }</a:t>
            </a:r>
          </a:p>
          <a:p>
            <a:pPr marL="0" indent="0">
              <a:buNone/>
            </a:pPr>
            <a:endParaRPr lang="en-US" dirty="0"/>
          </a:p>
        </p:txBody>
      </p:sp>
    </p:spTree>
    <p:extLst>
      <p:ext uri="{BB962C8B-B14F-4D97-AF65-F5344CB8AC3E}">
        <p14:creationId xmlns:p14="http://schemas.microsoft.com/office/powerpoint/2010/main" val="76004443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Inbuilt functions</a:t>
            </a:r>
            <a:endParaRPr lang="en-US" dirty="0"/>
          </a:p>
        </p:txBody>
      </p:sp>
      <p:sp>
        <p:nvSpPr>
          <p:cNvPr id="3" name="Content Placeholder 2"/>
          <p:cNvSpPr>
            <a:spLocks noGrp="1"/>
          </p:cNvSpPr>
          <p:nvPr>
            <p:ph idx="1"/>
          </p:nvPr>
        </p:nvSpPr>
        <p:spPr>
          <a:xfrm>
            <a:off x="762000" y="1905000"/>
            <a:ext cx="8229600" cy="4525963"/>
          </a:xfrm>
        </p:spPr>
        <p:txBody>
          <a:bodyPr>
            <a:normAutofit lnSpcReduction="10000"/>
          </a:bodyPr>
          <a:lstStyle/>
          <a:p>
            <a:r>
              <a:rPr lang="en-US" dirty="0" smtClean="0"/>
              <a:t>Search for a key in the </a:t>
            </a:r>
            <a:r>
              <a:rPr lang="en-US" dirty="0" err="1" smtClean="0"/>
              <a:t>dict</a:t>
            </a:r>
            <a:r>
              <a:rPr lang="en-US" dirty="0" smtClean="0"/>
              <a:t> 	</a:t>
            </a:r>
            <a:r>
              <a:rPr lang="en-US" b="1" dirty="0" err="1" smtClean="0"/>
              <a:t>Dict.has_key</a:t>
            </a:r>
            <a:r>
              <a:rPr lang="en-US" b="1" dirty="0" smtClean="0"/>
              <a:t>(search)</a:t>
            </a:r>
          </a:p>
          <a:p>
            <a:pPr marL="0" indent="0">
              <a:buNone/>
            </a:pPr>
            <a:r>
              <a:rPr lang="en-US" b="1" dirty="0" smtClean="0"/>
              <a:t>					 (for version 2.7)</a:t>
            </a:r>
          </a:p>
          <a:p>
            <a:r>
              <a:rPr lang="en-US" dirty="0" smtClean="0"/>
              <a:t>Returns keys of the </a:t>
            </a:r>
            <a:r>
              <a:rPr lang="en-US" dirty="0" err="1" smtClean="0"/>
              <a:t>dict</a:t>
            </a:r>
            <a:r>
              <a:rPr lang="en-US" dirty="0" smtClean="0"/>
              <a:t> </a:t>
            </a:r>
            <a:r>
              <a:rPr lang="en-US" dirty="0"/>
              <a:t>	</a:t>
            </a:r>
            <a:r>
              <a:rPr lang="en-US" b="1" dirty="0" err="1" smtClean="0"/>
              <a:t>Dict.keys</a:t>
            </a:r>
            <a:r>
              <a:rPr lang="en-US" b="1" dirty="0" smtClean="0"/>
              <a:t>()</a:t>
            </a:r>
          </a:p>
          <a:p>
            <a:endParaRPr lang="en-US" dirty="0" smtClean="0"/>
          </a:p>
          <a:p>
            <a:r>
              <a:rPr lang="en-US" dirty="0" smtClean="0"/>
              <a:t>Returns values of the </a:t>
            </a:r>
            <a:r>
              <a:rPr lang="en-US" dirty="0" err="1" smtClean="0"/>
              <a:t>dict</a:t>
            </a:r>
            <a:r>
              <a:rPr lang="en-US" dirty="0"/>
              <a:t>	</a:t>
            </a:r>
            <a:r>
              <a:rPr lang="en-US" b="1" dirty="0" err="1" smtClean="0"/>
              <a:t>Dict.values</a:t>
            </a:r>
            <a:r>
              <a:rPr lang="en-US" b="1" dirty="0" smtClean="0"/>
              <a:t>()</a:t>
            </a:r>
            <a:endParaRPr lang="en-US" b="1" dirty="0"/>
          </a:p>
          <a:p>
            <a:endParaRPr lang="en-US" dirty="0" smtClean="0"/>
          </a:p>
          <a:p>
            <a:r>
              <a:rPr lang="en-US" dirty="0" smtClean="0"/>
              <a:t>Clear all the elements	 </a:t>
            </a:r>
            <a:r>
              <a:rPr lang="en-US" dirty="0"/>
              <a:t>	</a:t>
            </a:r>
            <a:r>
              <a:rPr lang="en-US" b="1" dirty="0" err="1" smtClean="0"/>
              <a:t>Dict.clear</a:t>
            </a:r>
            <a:r>
              <a:rPr lang="en-US" b="1" dirty="0" smtClean="0"/>
              <a:t>()</a:t>
            </a:r>
          </a:p>
          <a:p>
            <a:endParaRPr lang="en-US" dirty="0" smtClean="0"/>
          </a:p>
          <a:p>
            <a:r>
              <a:rPr lang="en-US" dirty="0" smtClean="0"/>
              <a:t>Dictionary iterator	</a:t>
            </a:r>
            <a:r>
              <a:rPr lang="en-US" dirty="0"/>
              <a:t>	</a:t>
            </a:r>
            <a:r>
              <a:rPr lang="en-US" b="1" dirty="0" err="1" smtClean="0"/>
              <a:t>Dict.items</a:t>
            </a:r>
            <a:r>
              <a:rPr lang="en-US" b="1" dirty="0" smtClean="0"/>
              <a:t>()</a:t>
            </a:r>
          </a:p>
          <a:p>
            <a:endParaRPr lang="en-US" dirty="0" smtClean="0"/>
          </a:p>
          <a:p>
            <a:r>
              <a:rPr lang="en-US" dirty="0" smtClean="0"/>
              <a:t>Delete an element		</a:t>
            </a:r>
            <a:r>
              <a:rPr lang="en-US" b="1" dirty="0" err="1" smtClean="0"/>
              <a:t>Dict.pop</a:t>
            </a:r>
            <a:r>
              <a:rPr lang="en-US" b="1" dirty="0" smtClean="0"/>
              <a:t>(key)</a:t>
            </a:r>
            <a:endParaRPr lang="en-US" b="1" dirty="0"/>
          </a:p>
          <a:p>
            <a:pPr marL="0" indent="0">
              <a:buNone/>
            </a:pPr>
            <a:endParaRPr lang="en-US" dirty="0"/>
          </a:p>
          <a:p>
            <a:pPr marL="0" indent="0">
              <a:buNone/>
            </a:pPr>
            <a:endParaRPr lang="en-US" dirty="0" smtClean="0"/>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371969166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smtClean="0"/>
          </a:p>
          <a:p>
            <a:r>
              <a:rPr lang="en-US" b="1" dirty="0" err="1"/>
              <a:t>l</a:t>
            </a:r>
            <a:r>
              <a:rPr lang="en-US" b="1" dirty="0" err="1" smtClean="0"/>
              <a:t>en</a:t>
            </a:r>
            <a:r>
              <a:rPr lang="en-US" b="1" dirty="0" smtClean="0"/>
              <a:t>(</a:t>
            </a:r>
            <a:r>
              <a:rPr lang="en-US" b="1" dirty="0" err="1" smtClean="0"/>
              <a:t>dict</a:t>
            </a:r>
            <a:r>
              <a:rPr lang="en-US" b="1" dirty="0" smtClean="0"/>
              <a:t>)</a:t>
            </a:r>
            <a:r>
              <a:rPr lang="en-US" dirty="0" smtClean="0"/>
              <a:t>			=  number keys in the </a:t>
            </a:r>
            <a:r>
              <a:rPr lang="en-US" dirty="0" err="1" smtClean="0"/>
              <a:t>dict</a:t>
            </a:r>
            <a:endParaRPr lang="en-US" dirty="0" smtClean="0"/>
          </a:p>
          <a:p>
            <a:r>
              <a:rPr lang="en-US" b="1" dirty="0" smtClean="0"/>
              <a:t>del  </a:t>
            </a:r>
            <a:r>
              <a:rPr lang="en-US" b="1" dirty="0" err="1" smtClean="0"/>
              <a:t>dict</a:t>
            </a:r>
            <a:r>
              <a:rPr lang="en-US" b="1" dirty="0" smtClean="0"/>
              <a:t>(key1)</a:t>
            </a:r>
            <a:r>
              <a:rPr lang="en-US" dirty="0" smtClean="0"/>
              <a:t>		=  delete pair of key1</a:t>
            </a:r>
          </a:p>
          <a:p>
            <a:r>
              <a:rPr lang="en-US" b="1" dirty="0" smtClean="0"/>
              <a:t>key1  in  </a:t>
            </a:r>
            <a:r>
              <a:rPr lang="en-US" b="1" dirty="0" err="1" smtClean="0"/>
              <a:t>dict</a:t>
            </a:r>
            <a:r>
              <a:rPr lang="en-US" dirty="0" smtClean="0"/>
              <a:t>		=  search for key1 in </a:t>
            </a:r>
            <a:r>
              <a:rPr lang="en-US" dirty="0" err="1" smtClean="0"/>
              <a:t>dict</a:t>
            </a:r>
            <a:endParaRPr lang="en-US" dirty="0" smtClean="0"/>
          </a:p>
          <a:p>
            <a:r>
              <a:rPr lang="en-US" b="1" dirty="0"/>
              <a:t>key1  </a:t>
            </a:r>
            <a:r>
              <a:rPr lang="en-US" b="1" dirty="0" smtClean="0"/>
              <a:t>not in  </a:t>
            </a:r>
            <a:r>
              <a:rPr lang="en-US" b="1" dirty="0" err="1" smtClean="0"/>
              <a:t>dict</a:t>
            </a:r>
            <a:r>
              <a:rPr lang="en-US" dirty="0" smtClean="0"/>
              <a:t>	=  key1 doesn’t exists in </a:t>
            </a:r>
            <a:r>
              <a:rPr lang="en-US" dirty="0" err="1" smtClean="0"/>
              <a:t>dict</a:t>
            </a:r>
            <a:endParaRPr lang="en-US" dirty="0"/>
          </a:p>
          <a:p>
            <a:r>
              <a:rPr lang="en-US" b="1" dirty="0" err="1"/>
              <a:t>d</a:t>
            </a:r>
            <a:r>
              <a:rPr lang="en-US" b="1" dirty="0" err="1" smtClean="0"/>
              <a:t>ict.popitem</a:t>
            </a:r>
            <a:r>
              <a:rPr lang="en-US" b="1" dirty="0" smtClean="0"/>
              <a:t>()</a:t>
            </a:r>
            <a:r>
              <a:rPr lang="en-US" dirty="0" smtClean="0"/>
              <a:t> 		=  deletes &amp; returns tuple</a:t>
            </a:r>
            <a:endParaRPr lang="en-US" dirty="0"/>
          </a:p>
        </p:txBody>
      </p:sp>
    </p:spTree>
    <p:extLst>
      <p:ext uri="{BB962C8B-B14F-4D97-AF65-F5344CB8AC3E}">
        <p14:creationId xmlns:p14="http://schemas.microsoft.com/office/powerpoint/2010/main" val="167272134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Shallow/Deep copy</a:t>
            </a:r>
            <a:endParaRPr lang="en-US" dirty="0"/>
          </a:p>
        </p:txBody>
      </p:sp>
      <p:sp>
        <p:nvSpPr>
          <p:cNvPr id="3" name="Content Placeholder 2"/>
          <p:cNvSpPr>
            <a:spLocks noGrp="1"/>
          </p:cNvSpPr>
          <p:nvPr>
            <p:ph idx="1"/>
          </p:nvPr>
        </p:nvSpPr>
        <p:spPr/>
        <p:txBody>
          <a:bodyPr/>
          <a:lstStyle/>
          <a:p>
            <a:endParaRPr lang="en-US" dirty="0" smtClean="0"/>
          </a:p>
          <a:p>
            <a:r>
              <a:rPr lang="en-US" dirty="0" smtClean="0"/>
              <a:t>projects </a:t>
            </a:r>
            <a:r>
              <a:rPr lang="en-US" dirty="0"/>
              <a:t>= {"proj1":"Python", </a:t>
            </a:r>
            <a:endParaRPr lang="en-US" dirty="0" smtClean="0"/>
          </a:p>
          <a:p>
            <a:r>
              <a:rPr lang="en-US" dirty="0"/>
              <a:t> </a:t>
            </a:r>
            <a:r>
              <a:rPr lang="en-US" dirty="0" smtClean="0"/>
              <a:t>                   "</a:t>
            </a:r>
            <a:r>
              <a:rPr lang="en-US" dirty="0"/>
              <a:t>proj2":"Perl", </a:t>
            </a:r>
            <a:endParaRPr lang="en-US" dirty="0" smtClean="0"/>
          </a:p>
          <a:p>
            <a:r>
              <a:rPr lang="en-US" dirty="0"/>
              <a:t> </a:t>
            </a:r>
            <a:r>
              <a:rPr lang="en-US" dirty="0" smtClean="0"/>
              <a:t>                   "</a:t>
            </a:r>
            <a:r>
              <a:rPr lang="en-US" dirty="0"/>
              <a:t>proj3":"Java</a:t>
            </a:r>
            <a:r>
              <a:rPr lang="en-US" dirty="0" smtClean="0"/>
              <a:t>"}</a:t>
            </a:r>
          </a:p>
          <a:p>
            <a:endParaRPr lang="en-US" dirty="0"/>
          </a:p>
          <a:p>
            <a:r>
              <a:rPr lang="en-US" b="1" dirty="0" smtClean="0"/>
              <a:t>temp = projects		</a:t>
            </a:r>
          </a:p>
          <a:p>
            <a:r>
              <a:rPr lang="en-US" dirty="0"/>
              <a:t>p</a:t>
            </a:r>
            <a:r>
              <a:rPr lang="en-US" dirty="0" smtClean="0"/>
              <a:t>rint(id(projects))</a:t>
            </a:r>
          </a:p>
          <a:p>
            <a:r>
              <a:rPr lang="en-US" dirty="0" smtClean="0"/>
              <a:t>print(id(temp))</a:t>
            </a:r>
            <a:endParaRPr lang="en-US" dirty="0"/>
          </a:p>
          <a:p>
            <a:endParaRPr lang="en-US" b="1" dirty="0"/>
          </a:p>
        </p:txBody>
      </p:sp>
    </p:spTree>
    <p:extLst>
      <p:ext uri="{BB962C8B-B14F-4D97-AF65-F5344CB8AC3E}">
        <p14:creationId xmlns:p14="http://schemas.microsoft.com/office/powerpoint/2010/main" val="95330322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to </a:t>
            </a:r>
            <a:r>
              <a:rPr lang="en-US" dirty="0" err="1" smtClean="0"/>
              <a:t>Dict</a:t>
            </a:r>
            <a:endParaRPr lang="en-US" dirty="0"/>
          </a:p>
        </p:txBody>
      </p:sp>
      <p:sp>
        <p:nvSpPr>
          <p:cNvPr id="3" name="Content Placeholder 2"/>
          <p:cNvSpPr>
            <a:spLocks noGrp="1"/>
          </p:cNvSpPr>
          <p:nvPr>
            <p:ph idx="1"/>
          </p:nvPr>
        </p:nvSpPr>
        <p:spPr/>
        <p:txBody>
          <a:bodyPr>
            <a:normAutofit/>
          </a:bodyPr>
          <a:lstStyle/>
          <a:p>
            <a:endParaRPr lang="en-US" dirty="0" smtClean="0"/>
          </a:p>
          <a:p>
            <a:r>
              <a:rPr lang="en-US" dirty="0" smtClean="0"/>
              <a:t>There is no any inbuilt function to add an element into the dictionary.</a:t>
            </a:r>
          </a:p>
          <a:p>
            <a:endParaRPr lang="en-US" dirty="0" smtClean="0"/>
          </a:p>
          <a:p>
            <a:r>
              <a:rPr lang="en-US" dirty="0" smtClean="0"/>
              <a:t>Assign value to a non-existent key, then that key gets automatically added to the dictionary </a:t>
            </a:r>
          </a:p>
          <a:p>
            <a:endParaRPr lang="en-US" dirty="0"/>
          </a:p>
          <a:p>
            <a:r>
              <a:rPr lang="en-US" dirty="0" smtClean="0"/>
              <a:t>Ex:  zones={‘north’:10,’south’:20}</a:t>
            </a:r>
          </a:p>
          <a:p>
            <a:r>
              <a:rPr lang="en-US" dirty="0"/>
              <a:t> </a:t>
            </a:r>
            <a:r>
              <a:rPr lang="en-US" dirty="0" smtClean="0"/>
              <a:t>      zones[‘west’]=30   #non-existent key got added</a:t>
            </a:r>
          </a:p>
          <a:p>
            <a:r>
              <a:rPr lang="en-US" dirty="0" smtClean="0"/>
              <a:t>       zones[‘east’]=40    #non-existent </a:t>
            </a:r>
            <a:r>
              <a:rPr lang="en-US" dirty="0"/>
              <a:t>key </a:t>
            </a:r>
            <a:r>
              <a:rPr lang="en-US" dirty="0" smtClean="0"/>
              <a:t>got added</a:t>
            </a:r>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33998607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IDEs</a:t>
            </a:r>
            <a:endParaRPr lang="en-US" dirty="0"/>
          </a:p>
        </p:txBody>
      </p:sp>
      <p:sp>
        <p:nvSpPr>
          <p:cNvPr id="3" name="Content Placeholder 2"/>
          <p:cNvSpPr>
            <a:spLocks noGrp="1"/>
          </p:cNvSpPr>
          <p:nvPr>
            <p:ph idx="1"/>
          </p:nvPr>
        </p:nvSpPr>
        <p:spPr/>
        <p:txBody>
          <a:bodyPr/>
          <a:lstStyle/>
          <a:p>
            <a:endParaRPr lang="en-US" dirty="0" smtClean="0"/>
          </a:p>
          <a:p>
            <a:r>
              <a:rPr lang="en-US" dirty="0" err="1" smtClean="0"/>
              <a:t>Aptana</a:t>
            </a:r>
            <a:r>
              <a:rPr lang="en-US" dirty="0" smtClean="0"/>
              <a:t> Studio</a:t>
            </a:r>
          </a:p>
          <a:p>
            <a:r>
              <a:rPr lang="en-US" dirty="0" err="1" smtClean="0"/>
              <a:t>PyDev</a:t>
            </a:r>
            <a:endParaRPr lang="en-US" dirty="0" smtClean="0"/>
          </a:p>
          <a:p>
            <a:r>
              <a:rPr lang="en-US" dirty="0" err="1" smtClean="0"/>
              <a:t>NetBeans</a:t>
            </a:r>
            <a:endParaRPr lang="en-US" dirty="0" smtClean="0"/>
          </a:p>
          <a:p>
            <a:r>
              <a:rPr lang="en-US" dirty="0" err="1" smtClean="0"/>
              <a:t>Bpython</a:t>
            </a:r>
            <a:endParaRPr lang="en-US" dirty="0" smtClean="0"/>
          </a:p>
          <a:p>
            <a:r>
              <a:rPr lang="en-US" dirty="0" smtClean="0"/>
              <a:t>vim-python</a:t>
            </a:r>
          </a:p>
          <a:p>
            <a:r>
              <a:rPr lang="en-US" dirty="0" err="1" smtClean="0"/>
              <a:t>Pycharm</a:t>
            </a:r>
            <a:endParaRPr lang="en-US" dirty="0" smtClean="0"/>
          </a:p>
          <a:p>
            <a:r>
              <a:rPr lang="en-US" dirty="0" smtClean="0"/>
              <a:t>IDLE</a:t>
            </a:r>
            <a:endParaRPr lang="en-US" dirty="0"/>
          </a:p>
        </p:txBody>
      </p:sp>
    </p:spTree>
    <p:extLst>
      <p:ext uri="{BB962C8B-B14F-4D97-AF65-F5344CB8AC3E}">
        <p14:creationId xmlns:p14="http://schemas.microsoft.com/office/powerpoint/2010/main" val="359444363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Merging Dictionaries</a:t>
            </a:r>
            <a:endParaRPr lang="en-US" sz="4400" dirty="0"/>
          </a:p>
        </p:txBody>
      </p:sp>
      <p:sp>
        <p:nvSpPr>
          <p:cNvPr id="3" name="Content Placeholder 2"/>
          <p:cNvSpPr>
            <a:spLocks noGrp="1"/>
          </p:cNvSpPr>
          <p:nvPr>
            <p:ph idx="1"/>
          </p:nvPr>
        </p:nvSpPr>
        <p:spPr/>
        <p:txBody>
          <a:bodyPr/>
          <a:lstStyle/>
          <a:p>
            <a:endParaRPr lang="en-US" dirty="0" smtClean="0"/>
          </a:p>
          <a:p>
            <a:r>
              <a:rPr lang="en-US" dirty="0"/>
              <a:t>knowledge = {"Frank": {"Perl"}, </a:t>
            </a:r>
            <a:endParaRPr lang="en-US" dirty="0" smtClean="0"/>
          </a:p>
          <a:p>
            <a:pPr marL="0" indent="0">
              <a:buNone/>
            </a:pPr>
            <a:r>
              <a:rPr lang="en-US" dirty="0" smtClean="0"/>
              <a:t>                             "</a:t>
            </a:r>
            <a:r>
              <a:rPr lang="en-US" dirty="0"/>
              <a:t>Monica":{"C","C</a:t>
            </a:r>
            <a:r>
              <a:rPr lang="en-US" dirty="0" smtClean="0"/>
              <a:t>++"}} </a:t>
            </a:r>
          </a:p>
          <a:p>
            <a:r>
              <a:rPr lang="en-US" dirty="0" smtClean="0"/>
              <a:t>knowledge2 </a:t>
            </a:r>
            <a:r>
              <a:rPr lang="en-US" dirty="0"/>
              <a:t>= {"Guido":{"Python"}, </a:t>
            </a:r>
            <a:endParaRPr lang="en-US" dirty="0" smtClean="0"/>
          </a:p>
          <a:p>
            <a:pPr marL="0" indent="0">
              <a:buNone/>
            </a:pPr>
            <a:r>
              <a:rPr lang="en-US" dirty="0"/>
              <a:t> </a:t>
            </a:r>
            <a:r>
              <a:rPr lang="en-US" dirty="0" smtClean="0"/>
              <a:t>                             "</a:t>
            </a:r>
            <a:r>
              <a:rPr lang="en-US" dirty="0"/>
              <a:t>Frank":{"Perl", "Python"}} </a:t>
            </a:r>
          </a:p>
          <a:p>
            <a:endParaRPr lang="en-US" dirty="0" smtClean="0"/>
          </a:p>
          <a:p>
            <a:r>
              <a:rPr lang="en-US" dirty="0" err="1" smtClean="0"/>
              <a:t>knowledge.update</a:t>
            </a:r>
            <a:r>
              <a:rPr lang="en-US" dirty="0" smtClean="0"/>
              <a:t>(knowledge2)</a:t>
            </a:r>
          </a:p>
          <a:p>
            <a:r>
              <a:rPr lang="en-US" dirty="0" smtClean="0"/>
              <a:t>print(knowledge)</a:t>
            </a:r>
            <a:endParaRPr lang="en-US" dirty="0"/>
          </a:p>
        </p:txBody>
      </p:sp>
    </p:spTree>
    <p:extLst>
      <p:ext uri="{BB962C8B-B14F-4D97-AF65-F5344CB8AC3E}">
        <p14:creationId xmlns:p14="http://schemas.microsoft.com/office/powerpoint/2010/main" val="277552221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Traversing Dictionary</a:t>
            </a:r>
            <a:endParaRPr lang="en-US" dirty="0"/>
          </a:p>
        </p:txBody>
      </p:sp>
      <p:sp>
        <p:nvSpPr>
          <p:cNvPr id="3" name="Content Placeholder 2"/>
          <p:cNvSpPr>
            <a:spLocks noGrp="1"/>
          </p:cNvSpPr>
          <p:nvPr>
            <p:ph idx="1"/>
          </p:nvPr>
        </p:nvSpPr>
        <p:spPr>
          <a:xfrm>
            <a:off x="762000" y="1951037"/>
            <a:ext cx="8229600" cy="3535363"/>
          </a:xfrm>
        </p:spPr>
        <p:txBody>
          <a:bodyPr/>
          <a:lstStyle/>
          <a:p>
            <a:pPr marL="0" indent="0">
              <a:buNone/>
            </a:pPr>
            <a:r>
              <a:rPr lang="en-US" b="1" dirty="0"/>
              <a:t>f</a:t>
            </a:r>
            <a:r>
              <a:rPr lang="en-US" b="1" dirty="0" smtClean="0"/>
              <a:t>or  </a:t>
            </a:r>
            <a:r>
              <a:rPr lang="en-US" b="1" dirty="0"/>
              <a:t>i</a:t>
            </a:r>
            <a:r>
              <a:rPr lang="en-US" b="1" dirty="0" smtClean="0"/>
              <a:t>    in   phone:</a:t>
            </a:r>
          </a:p>
          <a:p>
            <a:pPr marL="0" indent="0">
              <a:buNone/>
            </a:pPr>
            <a:r>
              <a:rPr lang="en-US" dirty="0"/>
              <a:t>	</a:t>
            </a:r>
            <a:r>
              <a:rPr lang="en-US" dirty="0" smtClean="0"/>
              <a:t>print(</a:t>
            </a:r>
            <a:r>
              <a:rPr lang="en-US" dirty="0" err="1"/>
              <a:t>i</a:t>
            </a:r>
            <a:r>
              <a:rPr lang="en-US" dirty="0" err="1" smtClean="0"/>
              <a:t>,phone</a:t>
            </a:r>
            <a:r>
              <a:rPr lang="en-US" dirty="0" smtClean="0"/>
              <a:t>[i])</a:t>
            </a:r>
          </a:p>
          <a:p>
            <a:pPr marL="0" indent="0">
              <a:buNone/>
            </a:pPr>
            <a:endParaRPr lang="en-US" dirty="0" smtClean="0"/>
          </a:p>
          <a:p>
            <a:pPr marL="0" indent="0">
              <a:buNone/>
            </a:pPr>
            <a:r>
              <a:rPr lang="en-US" b="1" dirty="0" smtClean="0"/>
              <a:t>for </a:t>
            </a:r>
            <a:r>
              <a:rPr lang="en-US" b="1" dirty="0"/>
              <a:t>name, address in </a:t>
            </a:r>
            <a:r>
              <a:rPr lang="en-US" b="1" dirty="0" err="1" smtClean="0"/>
              <a:t>phone.items</a:t>
            </a:r>
            <a:r>
              <a:rPr lang="en-US" b="1" dirty="0"/>
              <a:t>():</a:t>
            </a:r>
          </a:p>
          <a:p>
            <a:pPr marL="0" indent="0">
              <a:buNone/>
            </a:pPr>
            <a:r>
              <a:rPr lang="en-US" dirty="0" smtClean="0"/>
              <a:t>    print('Contact </a:t>
            </a:r>
            <a:r>
              <a:rPr lang="en-US" dirty="0"/>
              <a:t>%s at %s' % (name, address</a:t>
            </a:r>
            <a:r>
              <a:rPr lang="en-US" dirty="0" smtClean="0"/>
              <a:t>))</a:t>
            </a:r>
          </a:p>
          <a:p>
            <a:pPr marL="0" indent="0">
              <a:buNone/>
            </a:pPr>
            <a:endParaRPr lang="en-US" dirty="0"/>
          </a:p>
          <a:p>
            <a:pPr marL="0" indent="0">
              <a:buNone/>
            </a:pPr>
            <a:r>
              <a:rPr lang="en-US" b="1" dirty="0" smtClean="0"/>
              <a:t>for  k   in   </a:t>
            </a:r>
            <a:r>
              <a:rPr lang="en-US" b="1" dirty="0" err="1" smtClean="0"/>
              <a:t>phone.keys</a:t>
            </a:r>
            <a:r>
              <a:rPr lang="en-US" b="1" dirty="0" smtClean="0"/>
              <a:t>():</a:t>
            </a:r>
          </a:p>
          <a:p>
            <a:pPr marL="0" indent="0">
              <a:buNone/>
            </a:pPr>
            <a:r>
              <a:rPr lang="en-US" dirty="0"/>
              <a:t> </a:t>
            </a:r>
            <a:r>
              <a:rPr lang="en-US" dirty="0" smtClean="0"/>
              <a:t>   print (k + “  “+phone[k])</a:t>
            </a:r>
            <a:endParaRPr lang="en-US" dirty="0"/>
          </a:p>
        </p:txBody>
      </p:sp>
    </p:spTree>
    <p:extLst>
      <p:ext uri="{BB962C8B-B14F-4D97-AF65-F5344CB8AC3E}">
        <p14:creationId xmlns:p14="http://schemas.microsoft.com/office/powerpoint/2010/main" val="346609577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Zip</a:t>
            </a:r>
            <a:endParaRPr lang="en-US" dirty="0"/>
          </a:p>
        </p:txBody>
      </p:sp>
      <p:sp>
        <p:nvSpPr>
          <p:cNvPr id="3" name="Content Placeholder 2"/>
          <p:cNvSpPr>
            <a:spLocks noGrp="1"/>
          </p:cNvSpPr>
          <p:nvPr>
            <p:ph idx="1"/>
          </p:nvPr>
        </p:nvSpPr>
        <p:spPr/>
        <p:txBody>
          <a:bodyPr/>
          <a:lstStyle/>
          <a:p>
            <a:endParaRPr lang="en-US" dirty="0" smtClean="0"/>
          </a:p>
          <a:p>
            <a:r>
              <a:rPr lang="en-US" dirty="0" smtClean="0"/>
              <a:t>dishes </a:t>
            </a:r>
            <a:r>
              <a:rPr lang="en-US" dirty="0"/>
              <a:t>= ["pizza", "sauerkraut", "paella", "hamburger</a:t>
            </a:r>
            <a:r>
              <a:rPr lang="en-US" dirty="0" smtClean="0"/>
              <a:t>"]</a:t>
            </a:r>
          </a:p>
          <a:p>
            <a:r>
              <a:rPr lang="en-US" dirty="0" smtClean="0"/>
              <a:t>countries </a:t>
            </a:r>
            <a:r>
              <a:rPr lang="en-US" dirty="0"/>
              <a:t>= ["Italy", "Germany", "Spain", "USA</a:t>
            </a:r>
            <a:r>
              <a:rPr lang="en-US" dirty="0" smtClean="0"/>
              <a:t>"]</a:t>
            </a:r>
          </a:p>
          <a:p>
            <a:endParaRPr lang="en-US" dirty="0" smtClean="0"/>
          </a:p>
          <a:p>
            <a:r>
              <a:rPr lang="en-US" dirty="0" err="1" smtClean="0"/>
              <a:t>country_spec</a:t>
            </a:r>
            <a:r>
              <a:rPr lang="en-US" dirty="0" smtClean="0"/>
              <a:t> = list(zip(countries, dishes))</a:t>
            </a:r>
          </a:p>
          <a:p>
            <a:r>
              <a:rPr lang="en-US" dirty="0" err="1" smtClean="0"/>
              <a:t>Mydict</a:t>
            </a:r>
            <a:r>
              <a:rPr lang="en-US" dirty="0" smtClean="0"/>
              <a:t> = </a:t>
            </a:r>
            <a:r>
              <a:rPr lang="en-US" dirty="0" err="1" smtClean="0"/>
              <a:t>dict</a:t>
            </a:r>
            <a:r>
              <a:rPr lang="en-US" dirty="0" smtClean="0"/>
              <a:t>(</a:t>
            </a:r>
            <a:r>
              <a:rPr lang="en-US" dirty="0" err="1" smtClean="0"/>
              <a:t>country_spec</a:t>
            </a:r>
            <a:r>
              <a:rPr lang="en-US" dirty="0" smtClean="0"/>
              <a:t>)</a:t>
            </a:r>
          </a:p>
          <a:p>
            <a:endParaRPr lang="en-US" dirty="0"/>
          </a:p>
        </p:txBody>
      </p:sp>
    </p:spTree>
    <p:extLst>
      <p:ext uri="{BB962C8B-B14F-4D97-AF65-F5344CB8AC3E}">
        <p14:creationId xmlns:p14="http://schemas.microsoft.com/office/powerpoint/2010/main" val="15052830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a:t>
            </a:r>
            <a:endParaRPr lang="en-US" dirty="0"/>
          </a:p>
        </p:txBody>
      </p:sp>
      <p:sp>
        <p:nvSpPr>
          <p:cNvPr id="3" name="Content Placeholder 2"/>
          <p:cNvSpPr>
            <a:spLocks noGrp="1"/>
          </p:cNvSpPr>
          <p:nvPr>
            <p:ph idx="1"/>
          </p:nvPr>
        </p:nvSpPr>
        <p:spPr>
          <a:xfrm>
            <a:off x="457200" y="1874837"/>
            <a:ext cx="8229600" cy="4525963"/>
          </a:xfrm>
        </p:spPr>
        <p:txBody>
          <a:bodyPr/>
          <a:lstStyle/>
          <a:p>
            <a:r>
              <a:rPr lang="en-US" dirty="0"/>
              <a:t>Unordered collections of unique </a:t>
            </a:r>
            <a:r>
              <a:rPr lang="en-US" dirty="0" smtClean="0"/>
              <a:t>elements</a:t>
            </a:r>
          </a:p>
          <a:p>
            <a:endParaRPr lang="en-US" dirty="0" smtClean="0"/>
          </a:p>
          <a:p>
            <a:r>
              <a:rPr lang="en-US" dirty="0"/>
              <a:t>S</a:t>
            </a:r>
            <a:r>
              <a:rPr lang="en-US" dirty="0" smtClean="0"/>
              <a:t>ets </a:t>
            </a:r>
            <a:r>
              <a:rPr lang="en-US" dirty="0"/>
              <a:t>do not support indexing, slicing, or other sequence-like behavior.</a:t>
            </a:r>
          </a:p>
          <a:p>
            <a:endParaRPr lang="en-US" dirty="0" smtClean="0"/>
          </a:p>
          <a:p>
            <a:r>
              <a:rPr lang="en-US" dirty="0"/>
              <a:t> Common uses include membership testing, removing duplicates from a sequence, and computing standard math operations on sets such as intersection, union, difference, and symmetric difference.</a:t>
            </a:r>
          </a:p>
        </p:txBody>
      </p:sp>
    </p:spTree>
    <p:extLst>
      <p:ext uri="{BB962C8B-B14F-4D97-AF65-F5344CB8AC3E}">
        <p14:creationId xmlns:p14="http://schemas.microsoft.com/office/powerpoint/2010/main" val="36660440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endParaRPr lang="en-US" dirty="0" smtClean="0"/>
          </a:p>
          <a:p>
            <a:r>
              <a:rPr lang="en-US" dirty="0" smtClean="0"/>
              <a:t>group1= [ “</a:t>
            </a:r>
            <a:r>
              <a:rPr lang="en-US" dirty="0" err="1" smtClean="0"/>
              <a:t>arun</a:t>
            </a:r>
            <a:r>
              <a:rPr lang="en-US" dirty="0" smtClean="0"/>
              <a:t>”, “</a:t>
            </a:r>
            <a:r>
              <a:rPr lang="en-US" dirty="0" err="1" smtClean="0"/>
              <a:t>chetan</a:t>
            </a:r>
            <a:r>
              <a:rPr lang="en-US" dirty="0" smtClean="0"/>
              <a:t>”, “</a:t>
            </a:r>
            <a:r>
              <a:rPr lang="en-US" dirty="0" err="1" smtClean="0"/>
              <a:t>mahesh</a:t>
            </a:r>
            <a:r>
              <a:rPr lang="en-US" dirty="0" smtClean="0"/>
              <a:t>”, “</a:t>
            </a:r>
            <a:r>
              <a:rPr lang="en-US" dirty="0" err="1" smtClean="0"/>
              <a:t>arun</a:t>
            </a:r>
            <a:r>
              <a:rPr lang="en-US" dirty="0" smtClean="0"/>
              <a:t>”]</a:t>
            </a:r>
          </a:p>
          <a:p>
            <a:endParaRPr lang="en-US" dirty="0"/>
          </a:p>
          <a:p>
            <a:r>
              <a:rPr lang="en-US" dirty="0"/>
              <a:t>s</a:t>
            </a:r>
            <a:r>
              <a:rPr lang="en-US" dirty="0" smtClean="0"/>
              <a:t>et1 = set(group1)</a:t>
            </a:r>
          </a:p>
          <a:p>
            <a:endParaRPr lang="en-US" dirty="0"/>
          </a:p>
          <a:p>
            <a:r>
              <a:rPr lang="en-US" dirty="0"/>
              <a:t>s</a:t>
            </a:r>
            <a:r>
              <a:rPr lang="en-US" dirty="0" smtClean="0"/>
              <a:t>et1.add(‘</a:t>
            </a:r>
            <a:r>
              <a:rPr lang="en-US" dirty="0" err="1" smtClean="0"/>
              <a:t>ajay</a:t>
            </a:r>
            <a:r>
              <a:rPr lang="en-US" dirty="0" smtClean="0"/>
              <a:t>’)</a:t>
            </a:r>
          </a:p>
          <a:p>
            <a:endParaRPr lang="en-US" dirty="0"/>
          </a:p>
          <a:p>
            <a:r>
              <a:rPr lang="en-US" dirty="0"/>
              <a:t>p</a:t>
            </a:r>
            <a:r>
              <a:rPr lang="en-US" dirty="0" smtClean="0"/>
              <a:t>rint (set1)</a:t>
            </a:r>
            <a:endParaRPr lang="en-US" dirty="0"/>
          </a:p>
        </p:txBody>
      </p:sp>
    </p:spTree>
    <p:extLst>
      <p:ext uri="{BB962C8B-B14F-4D97-AF65-F5344CB8AC3E}">
        <p14:creationId xmlns:p14="http://schemas.microsoft.com/office/powerpoint/2010/main" val="189564540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functions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2785200"/>
              </p:ext>
            </p:extLst>
          </p:nvPr>
        </p:nvGraphicFramePr>
        <p:xfrm>
          <a:off x="533400" y="2150324"/>
          <a:ext cx="8382000" cy="4174276"/>
        </p:xfrm>
        <a:graphic>
          <a:graphicData uri="http://schemas.openxmlformats.org/drawingml/2006/table">
            <a:tbl>
              <a:tblPr/>
              <a:tblGrid>
                <a:gridCol w="3308503"/>
                <a:gridCol w="958697"/>
                <a:gridCol w="4114800"/>
              </a:tblGrid>
              <a:tr h="591911">
                <a:tc>
                  <a:txBody>
                    <a:bodyPr/>
                    <a:lstStyle/>
                    <a:p>
                      <a:pPr algn="l"/>
                      <a:r>
                        <a:rPr lang="en-US" sz="2000" b="1" dirty="0" err="1">
                          <a:solidFill>
                            <a:schemeClr val="bg1">
                              <a:lumMod val="50000"/>
                            </a:schemeClr>
                          </a:solidFill>
                          <a:effectLst/>
                          <a:latin typeface="+mj-lt"/>
                        </a:rPr>
                        <a:t>s.issubset</a:t>
                      </a:r>
                      <a:r>
                        <a:rPr lang="en-US" sz="2000" b="1" dirty="0">
                          <a:solidFill>
                            <a:schemeClr val="bg1">
                              <a:lumMod val="50000"/>
                            </a:schemeClr>
                          </a:solidFill>
                          <a:effectLst/>
                          <a:latin typeface="+mj-lt"/>
                        </a:rPr>
                        <a:t>(t)</a:t>
                      </a:r>
                    </a:p>
                  </a:txBody>
                  <a:tcPr marL="44688" marR="44688" marT="17875" marB="17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FF"/>
                    </a:solidFill>
                  </a:tcPr>
                </a:tc>
                <a:tc>
                  <a:txBody>
                    <a:bodyPr/>
                    <a:lstStyle/>
                    <a:p>
                      <a:pPr algn="l"/>
                      <a:r>
                        <a:rPr lang="en-US" sz="1700">
                          <a:solidFill>
                            <a:schemeClr val="bg1">
                              <a:lumMod val="50000"/>
                            </a:schemeClr>
                          </a:solidFill>
                          <a:effectLst/>
                          <a:latin typeface="+mj-lt"/>
                        </a:rPr>
                        <a:t>s &lt;= t</a:t>
                      </a:r>
                    </a:p>
                  </a:txBody>
                  <a:tcPr marL="44688" marR="44688" marT="17875" marB="17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FF"/>
                    </a:solidFill>
                  </a:tcPr>
                </a:tc>
                <a:tc>
                  <a:txBody>
                    <a:bodyPr/>
                    <a:lstStyle/>
                    <a:p>
                      <a:pPr algn="l"/>
                      <a:r>
                        <a:rPr lang="en-US" sz="1700" dirty="0">
                          <a:solidFill>
                            <a:schemeClr val="bg1">
                              <a:lumMod val="50000"/>
                            </a:schemeClr>
                          </a:solidFill>
                          <a:effectLst/>
                          <a:latin typeface="+mj-lt"/>
                        </a:rPr>
                        <a:t>test whether every element in </a:t>
                      </a:r>
                      <a:r>
                        <a:rPr lang="en-US" sz="1700" i="1" dirty="0">
                          <a:solidFill>
                            <a:schemeClr val="bg1">
                              <a:lumMod val="50000"/>
                            </a:schemeClr>
                          </a:solidFill>
                          <a:effectLst/>
                          <a:latin typeface="+mj-lt"/>
                        </a:rPr>
                        <a:t>s</a:t>
                      </a:r>
                      <a:r>
                        <a:rPr lang="en-US" sz="1700" dirty="0">
                          <a:solidFill>
                            <a:schemeClr val="bg1">
                              <a:lumMod val="50000"/>
                            </a:schemeClr>
                          </a:solidFill>
                          <a:effectLst/>
                          <a:latin typeface="+mj-lt"/>
                        </a:rPr>
                        <a:t> is in </a:t>
                      </a:r>
                      <a:r>
                        <a:rPr lang="en-US" sz="1700" i="1" dirty="0">
                          <a:solidFill>
                            <a:schemeClr val="bg1">
                              <a:lumMod val="50000"/>
                            </a:schemeClr>
                          </a:solidFill>
                          <a:effectLst/>
                          <a:latin typeface="+mj-lt"/>
                        </a:rPr>
                        <a:t>t</a:t>
                      </a:r>
                      <a:endParaRPr lang="en-US" sz="1700" dirty="0">
                        <a:solidFill>
                          <a:schemeClr val="bg1">
                            <a:lumMod val="50000"/>
                          </a:schemeClr>
                        </a:solidFill>
                        <a:effectLst/>
                        <a:latin typeface="+mj-lt"/>
                      </a:endParaRPr>
                    </a:p>
                  </a:txBody>
                  <a:tcPr marL="44688" marR="44688" marT="17875" marB="17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FF"/>
                    </a:solidFill>
                  </a:tcPr>
                </a:tc>
              </a:tr>
              <a:tr h="591911">
                <a:tc>
                  <a:txBody>
                    <a:bodyPr/>
                    <a:lstStyle/>
                    <a:p>
                      <a:pPr algn="l"/>
                      <a:r>
                        <a:rPr lang="en-US" sz="2000" b="1" dirty="0" err="1">
                          <a:solidFill>
                            <a:schemeClr val="bg1">
                              <a:lumMod val="50000"/>
                            </a:schemeClr>
                          </a:solidFill>
                          <a:effectLst/>
                          <a:latin typeface="+mj-lt"/>
                        </a:rPr>
                        <a:t>s.issuperset</a:t>
                      </a:r>
                      <a:r>
                        <a:rPr lang="en-US" sz="2000" b="1" dirty="0">
                          <a:solidFill>
                            <a:schemeClr val="bg1">
                              <a:lumMod val="50000"/>
                            </a:schemeClr>
                          </a:solidFill>
                          <a:effectLst/>
                          <a:latin typeface="+mj-lt"/>
                        </a:rPr>
                        <a:t>(t)</a:t>
                      </a:r>
                    </a:p>
                  </a:txBody>
                  <a:tcPr marL="44688" marR="44688" marT="17875" marB="17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FF"/>
                    </a:solidFill>
                  </a:tcPr>
                </a:tc>
                <a:tc>
                  <a:txBody>
                    <a:bodyPr/>
                    <a:lstStyle/>
                    <a:p>
                      <a:pPr algn="l"/>
                      <a:r>
                        <a:rPr lang="en-US" sz="1700">
                          <a:solidFill>
                            <a:schemeClr val="bg1">
                              <a:lumMod val="50000"/>
                            </a:schemeClr>
                          </a:solidFill>
                          <a:effectLst/>
                          <a:latin typeface="+mj-lt"/>
                        </a:rPr>
                        <a:t>s &gt;= t</a:t>
                      </a:r>
                    </a:p>
                  </a:txBody>
                  <a:tcPr marL="44688" marR="44688" marT="17875" marB="17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FF"/>
                    </a:solidFill>
                  </a:tcPr>
                </a:tc>
                <a:tc>
                  <a:txBody>
                    <a:bodyPr/>
                    <a:lstStyle/>
                    <a:p>
                      <a:pPr algn="l"/>
                      <a:r>
                        <a:rPr lang="en-US" sz="1700" dirty="0">
                          <a:solidFill>
                            <a:schemeClr val="bg1">
                              <a:lumMod val="50000"/>
                            </a:schemeClr>
                          </a:solidFill>
                          <a:effectLst/>
                          <a:latin typeface="+mj-lt"/>
                        </a:rPr>
                        <a:t>test whether every element in </a:t>
                      </a:r>
                      <a:r>
                        <a:rPr lang="en-US" sz="1700" i="1" dirty="0">
                          <a:solidFill>
                            <a:schemeClr val="bg1">
                              <a:lumMod val="50000"/>
                            </a:schemeClr>
                          </a:solidFill>
                          <a:effectLst/>
                          <a:latin typeface="+mj-lt"/>
                        </a:rPr>
                        <a:t>t</a:t>
                      </a:r>
                      <a:r>
                        <a:rPr lang="en-US" sz="1700" dirty="0">
                          <a:solidFill>
                            <a:schemeClr val="bg1">
                              <a:lumMod val="50000"/>
                            </a:schemeClr>
                          </a:solidFill>
                          <a:effectLst/>
                          <a:latin typeface="+mj-lt"/>
                        </a:rPr>
                        <a:t> is in </a:t>
                      </a:r>
                      <a:r>
                        <a:rPr lang="en-US" sz="1700" i="1" dirty="0">
                          <a:solidFill>
                            <a:schemeClr val="bg1">
                              <a:lumMod val="50000"/>
                            </a:schemeClr>
                          </a:solidFill>
                          <a:effectLst/>
                          <a:latin typeface="+mj-lt"/>
                        </a:rPr>
                        <a:t>s</a:t>
                      </a:r>
                      <a:endParaRPr lang="en-US" sz="1700" dirty="0">
                        <a:solidFill>
                          <a:schemeClr val="bg1">
                            <a:lumMod val="50000"/>
                          </a:schemeClr>
                        </a:solidFill>
                        <a:effectLst/>
                        <a:latin typeface="+mj-lt"/>
                      </a:endParaRPr>
                    </a:p>
                  </a:txBody>
                  <a:tcPr marL="44688" marR="44688" marT="17875" marB="17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FF"/>
                    </a:solidFill>
                  </a:tcPr>
                </a:tc>
              </a:tr>
              <a:tr h="591911">
                <a:tc>
                  <a:txBody>
                    <a:bodyPr/>
                    <a:lstStyle/>
                    <a:p>
                      <a:pPr algn="l"/>
                      <a:r>
                        <a:rPr lang="en-US" sz="2000" b="1" dirty="0" err="1">
                          <a:solidFill>
                            <a:schemeClr val="bg1">
                              <a:lumMod val="50000"/>
                            </a:schemeClr>
                          </a:solidFill>
                          <a:effectLst/>
                          <a:latin typeface="+mj-lt"/>
                        </a:rPr>
                        <a:t>s.union</a:t>
                      </a:r>
                      <a:r>
                        <a:rPr lang="en-US" sz="2000" b="1" dirty="0">
                          <a:solidFill>
                            <a:schemeClr val="bg1">
                              <a:lumMod val="50000"/>
                            </a:schemeClr>
                          </a:solidFill>
                          <a:effectLst/>
                          <a:latin typeface="+mj-lt"/>
                        </a:rPr>
                        <a:t>(t)</a:t>
                      </a:r>
                    </a:p>
                  </a:txBody>
                  <a:tcPr marL="44688" marR="44688" marT="17875" marB="17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FF"/>
                    </a:solidFill>
                  </a:tcPr>
                </a:tc>
                <a:tc>
                  <a:txBody>
                    <a:bodyPr/>
                    <a:lstStyle/>
                    <a:p>
                      <a:pPr algn="l"/>
                      <a:r>
                        <a:rPr lang="en-US" sz="1700">
                          <a:solidFill>
                            <a:schemeClr val="bg1">
                              <a:lumMod val="50000"/>
                            </a:schemeClr>
                          </a:solidFill>
                          <a:effectLst/>
                          <a:latin typeface="+mj-lt"/>
                        </a:rPr>
                        <a:t>s | t</a:t>
                      </a:r>
                    </a:p>
                  </a:txBody>
                  <a:tcPr marL="44688" marR="44688" marT="17875" marB="17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FF"/>
                    </a:solidFill>
                  </a:tcPr>
                </a:tc>
                <a:tc>
                  <a:txBody>
                    <a:bodyPr/>
                    <a:lstStyle/>
                    <a:p>
                      <a:pPr algn="l"/>
                      <a:r>
                        <a:rPr lang="en-US" sz="1700">
                          <a:solidFill>
                            <a:schemeClr val="bg1">
                              <a:lumMod val="50000"/>
                            </a:schemeClr>
                          </a:solidFill>
                          <a:effectLst/>
                          <a:latin typeface="+mj-lt"/>
                        </a:rPr>
                        <a:t>new set with elements from both </a:t>
                      </a:r>
                      <a:r>
                        <a:rPr lang="en-US" sz="1700" i="1">
                          <a:solidFill>
                            <a:schemeClr val="bg1">
                              <a:lumMod val="50000"/>
                            </a:schemeClr>
                          </a:solidFill>
                          <a:effectLst/>
                          <a:latin typeface="+mj-lt"/>
                        </a:rPr>
                        <a:t>s</a:t>
                      </a:r>
                      <a:r>
                        <a:rPr lang="en-US" sz="1700">
                          <a:solidFill>
                            <a:schemeClr val="bg1">
                              <a:lumMod val="50000"/>
                            </a:schemeClr>
                          </a:solidFill>
                          <a:effectLst/>
                          <a:latin typeface="+mj-lt"/>
                        </a:rPr>
                        <a:t> and </a:t>
                      </a:r>
                      <a:r>
                        <a:rPr lang="en-US" sz="1700" i="1">
                          <a:solidFill>
                            <a:schemeClr val="bg1">
                              <a:lumMod val="50000"/>
                            </a:schemeClr>
                          </a:solidFill>
                          <a:effectLst/>
                          <a:latin typeface="+mj-lt"/>
                        </a:rPr>
                        <a:t>t</a:t>
                      </a:r>
                      <a:endParaRPr lang="en-US" sz="1700">
                        <a:solidFill>
                          <a:schemeClr val="bg1">
                            <a:lumMod val="50000"/>
                          </a:schemeClr>
                        </a:solidFill>
                        <a:effectLst/>
                        <a:latin typeface="+mj-lt"/>
                      </a:endParaRPr>
                    </a:p>
                  </a:txBody>
                  <a:tcPr marL="44688" marR="44688" marT="17875" marB="17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FF"/>
                    </a:solidFill>
                  </a:tcPr>
                </a:tc>
              </a:tr>
              <a:tr h="591911">
                <a:tc>
                  <a:txBody>
                    <a:bodyPr/>
                    <a:lstStyle/>
                    <a:p>
                      <a:pPr algn="l"/>
                      <a:r>
                        <a:rPr lang="en-US" sz="2000" b="1" dirty="0" err="1">
                          <a:solidFill>
                            <a:schemeClr val="bg1">
                              <a:lumMod val="50000"/>
                            </a:schemeClr>
                          </a:solidFill>
                          <a:effectLst/>
                          <a:latin typeface="+mj-lt"/>
                        </a:rPr>
                        <a:t>s.intersection</a:t>
                      </a:r>
                      <a:r>
                        <a:rPr lang="en-US" sz="2000" b="1" dirty="0">
                          <a:solidFill>
                            <a:schemeClr val="bg1">
                              <a:lumMod val="50000"/>
                            </a:schemeClr>
                          </a:solidFill>
                          <a:effectLst/>
                          <a:latin typeface="+mj-lt"/>
                        </a:rPr>
                        <a:t>(t)</a:t>
                      </a:r>
                    </a:p>
                  </a:txBody>
                  <a:tcPr marL="44688" marR="44688" marT="17875" marB="17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FF"/>
                    </a:solidFill>
                  </a:tcPr>
                </a:tc>
                <a:tc>
                  <a:txBody>
                    <a:bodyPr/>
                    <a:lstStyle/>
                    <a:p>
                      <a:pPr algn="l"/>
                      <a:r>
                        <a:rPr lang="en-US" sz="1700">
                          <a:solidFill>
                            <a:schemeClr val="bg1">
                              <a:lumMod val="50000"/>
                            </a:schemeClr>
                          </a:solidFill>
                          <a:effectLst/>
                          <a:latin typeface="+mj-lt"/>
                        </a:rPr>
                        <a:t>s &amp; t</a:t>
                      </a:r>
                    </a:p>
                  </a:txBody>
                  <a:tcPr marL="44688" marR="44688" marT="17875" marB="17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FF"/>
                    </a:solidFill>
                  </a:tcPr>
                </a:tc>
                <a:tc>
                  <a:txBody>
                    <a:bodyPr/>
                    <a:lstStyle/>
                    <a:p>
                      <a:pPr algn="l"/>
                      <a:r>
                        <a:rPr lang="en-US" sz="1700">
                          <a:solidFill>
                            <a:schemeClr val="bg1">
                              <a:lumMod val="50000"/>
                            </a:schemeClr>
                          </a:solidFill>
                          <a:effectLst/>
                          <a:latin typeface="+mj-lt"/>
                        </a:rPr>
                        <a:t>new set with elements common to </a:t>
                      </a:r>
                      <a:r>
                        <a:rPr lang="en-US" sz="1700" i="1">
                          <a:solidFill>
                            <a:schemeClr val="bg1">
                              <a:lumMod val="50000"/>
                            </a:schemeClr>
                          </a:solidFill>
                          <a:effectLst/>
                          <a:latin typeface="+mj-lt"/>
                        </a:rPr>
                        <a:t>s</a:t>
                      </a:r>
                      <a:r>
                        <a:rPr lang="en-US" sz="1700">
                          <a:solidFill>
                            <a:schemeClr val="bg1">
                              <a:lumMod val="50000"/>
                            </a:schemeClr>
                          </a:solidFill>
                          <a:effectLst/>
                          <a:latin typeface="+mj-lt"/>
                        </a:rPr>
                        <a:t> and </a:t>
                      </a:r>
                      <a:r>
                        <a:rPr lang="en-US" sz="1700" i="1">
                          <a:solidFill>
                            <a:schemeClr val="bg1">
                              <a:lumMod val="50000"/>
                            </a:schemeClr>
                          </a:solidFill>
                          <a:effectLst/>
                          <a:latin typeface="+mj-lt"/>
                        </a:rPr>
                        <a:t>t</a:t>
                      </a:r>
                      <a:endParaRPr lang="en-US" sz="1700">
                        <a:solidFill>
                          <a:schemeClr val="bg1">
                            <a:lumMod val="50000"/>
                          </a:schemeClr>
                        </a:solidFill>
                        <a:effectLst/>
                        <a:latin typeface="+mj-lt"/>
                      </a:endParaRPr>
                    </a:p>
                  </a:txBody>
                  <a:tcPr marL="44688" marR="44688" marT="17875" marB="17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FF"/>
                    </a:solidFill>
                  </a:tcPr>
                </a:tc>
              </a:tr>
              <a:tr h="591911">
                <a:tc>
                  <a:txBody>
                    <a:bodyPr/>
                    <a:lstStyle/>
                    <a:p>
                      <a:pPr algn="l"/>
                      <a:r>
                        <a:rPr lang="en-US" sz="2000" b="1" dirty="0" err="1">
                          <a:solidFill>
                            <a:schemeClr val="bg1">
                              <a:lumMod val="50000"/>
                            </a:schemeClr>
                          </a:solidFill>
                          <a:effectLst/>
                          <a:latin typeface="+mj-lt"/>
                        </a:rPr>
                        <a:t>s.difference</a:t>
                      </a:r>
                      <a:r>
                        <a:rPr lang="en-US" sz="2000" b="1" dirty="0">
                          <a:solidFill>
                            <a:schemeClr val="bg1">
                              <a:lumMod val="50000"/>
                            </a:schemeClr>
                          </a:solidFill>
                          <a:effectLst/>
                          <a:latin typeface="+mj-lt"/>
                        </a:rPr>
                        <a:t>(t)</a:t>
                      </a:r>
                    </a:p>
                  </a:txBody>
                  <a:tcPr marL="44688" marR="44688" marT="17875" marB="17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FF"/>
                    </a:solidFill>
                  </a:tcPr>
                </a:tc>
                <a:tc>
                  <a:txBody>
                    <a:bodyPr/>
                    <a:lstStyle/>
                    <a:p>
                      <a:pPr algn="l"/>
                      <a:r>
                        <a:rPr lang="en-US" sz="1700" dirty="0">
                          <a:solidFill>
                            <a:schemeClr val="bg1">
                              <a:lumMod val="50000"/>
                            </a:schemeClr>
                          </a:solidFill>
                          <a:effectLst/>
                          <a:latin typeface="+mj-lt"/>
                        </a:rPr>
                        <a:t>s - t</a:t>
                      </a:r>
                    </a:p>
                  </a:txBody>
                  <a:tcPr marL="44688" marR="44688" marT="17875" marB="17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FF"/>
                    </a:solidFill>
                  </a:tcPr>
                </a:tc>
                <a:tc>
                  <a:txBody>
                    <a:bodyPr/>
                    <a:lstStyle/>
                    <a:p>
                      <a:pPr algn="l"/>
                      <a:r>
                        <a:rPr lang="en-US" sz="1700">
                          <a:solidFill>
                            <a:schemeClr val="bg1">
                              <a:lumMod val="50000"/>
                            </a:schemeClr>
                          </a:solidFill>
                          <a:effectLst/>
                          <a:latin typeface="+mj-lt"/>
                        </a:rPr>
                        <a:t>new set with elements in </a:t>
                      </a:r>
                      <a:r>
                        <a:rPr lang="en-US" sz="1700" i="1">
                          <a:solidFill>
                            <a:schemeClr val="bg1">
                              <a:lumMod val="50000"/>
                            </a:schemeClr>
                          </a:solidFill>
                          <a:effectLst/>
                          <a:latin typeface="+mj-lt"/>
                        </a:rPr>
                        <a:t>s</a:t>
                      </a:r>
                      <a:r>
                        <a:rPr lang="en-US" sz="1700">
                          <a:solidFill>
                            <a:schemeClr val="bg1">
                              <a:lumMod val="50000"/>
                            </a:schemeClr>
                          </a:solidFill>
                          <a:effectLst/>
                          <a:latin typeface="+mj-lt"/>
                        </a:rPr>
                        <a:t> but not in </a:t>
                      </a:r>
                      <a:r>
                        <a:rPr lang="en-US" sz="1700" i="1">
                          <a:solidFill>
                            <a:schemeClr val="bg1">
                              <a:lumMod val="50000"/>
                            </a:schemeClr>
                          </a:solidFill>
                          <a:effectLst/>
                          <a:latin typeface="+mj-lt"/>
                        </a:rPr>
                        <a:t>t</a:t>
                      </a:r>
                      <a:endParaRPr lang="en-US" sz="1700">
                        <a:solidFill>
                          <a:schemeClr val="bg1">
                            <a:lumMod val="50000"/>
                          </a:schemeClr>
                        </a:solidFill>
                        <a:effectLst/>
                        <a:latin typeface="+mj-lt"/>
                      </a:endParaRPr>
                    </a:p>
                  </a:txBody>
                  <a:tcPr marL="44688" marR="44688" marT="17875" marB="17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FF"/>
                    </a:solidFill>
                  </a:tcPr>
                </a:tc>
              </a:tr>
              <a:tr h="595521">
                <a:tc>
                  <a:txBody>
                    <a:bodyPr/>
                    <a:lstStyle/>
                    <a:p>
                      <a:pPr algn="l"/>
                      <a:r>
                        <a:rPr lang="en-US" sz="2000" b="1" dirty="0" err="1">
                          <a:solidFill>
                            <a:schemeClr val="bg1">
                              <a:lumMod val="50000"/>
                            </a:schemeClr>
                          </a:solidFill>
                          <a:effectLst/>
                          <a:latin typeface="+mj-lt"/>
                        </a:rPr>
                        <a:t>s.symmetric_difference</a:t>
                      </a:r>
                      <a:r>
                        <a:rPr lang="en-US" sz="2000" b="1" dirty="0">
                          <a:solidFill>
                            <a:schemeClr val="bg1">
                              <a:lumMod val="50000"/>
                            </a:schemeClr>
                          </a:solidFill>
                          <a:effectLst/>
                          <a:latin typeface="+mj-lt"/>
                        </a:rPr>
                        <a:t>(t)</a:t>
                      </a:r>
                    </a:p>
                  </a:txBody>
                  <a:tcPr marL="44688" marR="44688" marT="17875" marB="17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FF"/>
                    </a:solidFill>
                  </a:tcPr>
                </a:tc>
                <a:tc>
                  <a:txBody>
                    <a:bodyPr/>
                    <a:lstStyle/>
                    <a:p>
                      <a:pPr algn="l"/>
                      <a:r>
                        <a:rPr lang="en-US" sz="1700" dirty="0">
                          <a:solidFill>
                            <a:schemeClr val="bg1">
                              <a:lumMod val="50000"/>
                            </a:schemeClr>
                          </a:solidFill>
                          <a:effectLst/>
                          <a:latin typeface="+mj-lt"/>
                        </a:rPr>
                        <a:t>s ^ t</a:t>
                      </a:r>
                    </a:p>
                  </a:txBody>
                  <a:tcPr marL="44688" marR="44688" marT="17875" marB="17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FF"/>
                    </a:solidFill>
                  </a:tcPr>
                </a:tc>
                <a:tc>
                  <a:txBody>
                    <a:bodyPr/>
                    <a:lstStyle/>
                    <a:p>
                      <a:pPr algn="l"/>
                      <a:r>
                        <a:rPr lang="en-US" sz="1700" dirty="0">
                          <a:solidFill>
                            <a:schemeClr val="bg1">
                              <a:lumMod val="50000"/>
                            </a:schemeClr>
                          </a:solidFill>
                          <a:effectLst/>
                          <a:latin typeface="+mj-lt"/>
                        </a:rPr>
                        <a:t>new set with elements in either </a:t>
                      </a:r>
                      <a:r>
                        <a:rPr lang="en-US" sz="1700" i="1" dirty="0">
                          <a:solidFill>
                            <a:schemeClr val="bg1">
                              <a:lumMod val="50000"/>
                            </a:schemeClr>
                          </a:solidFill>
                          <a:effectLst/>
                          <a:latin typeface="+mj-lt"/>
                        </a:rPr>
                        <a:t>s</a:t>
                      </a:r>
                      <a:r>
                        <a:rPr lang="en-US" sz="1700" dirty="0">
                          <a:solidFill>
                            <a:schemeClr val="bg1">
                              <a:lumMod val="50000"/>
                            </a:schemeClr>
                          </a:solidFill>
                          <a:effectLst/>
                          <a:latin typeface="+mj-lt"/>
                        </a:rPr>
                        <a:t> or </a:t>
                      </a:r>
                      <a:r>
                        <a:rPr lang="en-US" sz="1700" i="1" dirty="0">
                          <a:solidFill>
                            <a:schemeClr val="bg1">
                              <a:lumMod val="50000"/>
                            </a:schemeClr>
                          </a:solidFill>
                          <a:effectLst/>
                          <a:latin typeface="+mj-lt"/>
                        </a:rPr>
                        <a:t>t</a:t>
                      </a:r>
                      <a:r>
                        <a:rPr lang="en-US" sz="1700" dirty="0">
                          <a:solidFill>
                            <a:schemeClr val="bg1">
                              <a:lumMod val="50000"/>
                            </a:schemeClr>
                          </a:solidFill>
                          <a:effectLst/>
                          <a:latin typeface="+mj-lt"/>
                        </a:rPr>
                        <a:t> but not both</a:t>
                      </a:r>
                    </a:p>
                  </a:txBody>
                  <a:tcPr marL="44688" marR="44688" marT="17875" marB="17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FF"/>
                    </a:solidFill>
                  </a:tcPr>
                </a:tc>
              </a:tr>
              <a:tr h="370788">
                <a:tc>
                  <a:txBody>
                    <a:bodyPr/>
                    <a:lstStyle/>
                    <a:p>
                      <a:pPr algn="l"/>
                      <a:r>
                        <a:rPr lang="en-US" sz="2000" b="1" dirty="0" err="1">
                          <a:solidFill>
                            <a:schemeClr val="bg1">
                              <a:lumMod val="50000"/>
                            </a:schemeClr>
                          </a:solidFill>
                          <a:effectLst/>
                          <a:latin typeface="+mj-lt"/>
                        </a:rPr>
                        <a:t>s.copy</a:t>
                      </a:r>
                      <a:r>
                        <a:rPr lang="en-US" sz="2000" b="1" dirty="0">
                          <a:solidFill>
                            <a:schemeClr val="bg1">
                              <a:lumMod val="50000"/>
                            </a:schemeClr>
                          </a:solidFill>
                          <a:effectLst/>
                          <a:latin typeface="+mj-lt"/>
                        </a:rPr>
                        <a:t>()</a:t>
                      </a:r>
                    </a:p>
                  </a:txBody>
                  <a:tcPr marL="44688" marR="44688" marT="17875" marB="17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FF"/>
                    </a:solidFill>
                  </a:tcPr>
                </a:tc>
                <a:tc>
                  <a:txBody>
                    <a:bodyPr/>
                    <a:lstStyle/>
                    <a:p>
                      <a:endParaRPr lang="en-US" sz="1700" dirty="0">
                        <a:solidFill>
                          <a:schemeClr val="bg1">
                            <a:lumMod val="50000"/>
                          </a:schemeClr>
                        </a:solidFill>
                        <a:latin typeface="+mj-lt"/>
                      </a:endParaRPr>
                    </a:p>
                  </a:txBody>
                  <a:tcPr marL="85800" marR="85800" marT="42900" marB="429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b="0" i="0" kern="1200" dirty="0" smtClean="0">
                          <a:solidFill>
                            <a:schemeClr val="bg1">
                              <a:lumMod val="50000"/>
                            </a:schemeClr>
                          </a:solidFill>
                          <a:effectLst/>
                          <a:latin typeface="+mj-lt"/>
                          <a:ea typeface="+mn-ea"/>
                          <a:cs typeface="+mn-cs"/>
                        </a:rPr>
                        <a:t>new set with a shallow copy of </a:t>
                      </a:r>
                      <a:r>
                        <a:rPr lang="en-US" sz="1800" b="0" i="1" kern="1200" dirty="0" smtClean="0">
                          <a:solidFill>
                            <a:schemeClr val="bg1">
                              <a:lumMod val="50000"/>
                            </a:schemeClr>
                          </a:solidFill>
                          <a:effectLst/>
                          <a:latin typeface="+mj-lt"/>
                          <a:ea typeface="+mn-ea"/>
                          <a:cs typeface="+mn-cs"/>
                        </a:rPr>
                        <a:t>s</a:t>
                      </a:r>
                    </a:p>
                    <a:p>
                      <a:endParaRPr lang="en-US" sz="1700" dirty="0">
                        <a:solidFill>
                          <a:schemeClr val="bg1">
                            <a:lumMod val="50000"/>
                          </a:schemeClr>
                        </a:solidFill>
                        <a:latin typeface="+mj-lt"/>
                      </a:endParaRPr>
                    </a:p>
                  </a:txBody>
                  <a:tcPr marL="85800" marR="85800" marT="42900" marB="429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16524302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Sequences</a:t>
            </a:r>
            <a:endParaRPr lang="en-US" dirty="0"/>
          </a:p>
        </p:txBody>
      </p:sp>
      <p:sp>
        <p:nvSpPr>
          <p:cNvPr id="3" name="Content Placeholder 2"/>
          <p:cNvSpPr>
            <a:spLocks noGrp="1"/>
          </p:cNvSpPr>
          <p:nvPr>
            <p:ph idx="1"/>
          </p:nvPr>
        </p:nvSpPr>
        <p:spPr>
          <a:xfrm>
            <a:off x="457200" y="2209800"/>
            <a:ext cx="8229600" cy="3916363"/>
          </a:xfrm>
        </p:spPr>
        <p:txBody>
          <a:bodyPr/>
          <a:lstStyle/>
          <a:p>
            <a:r>
              <a:rPr lang="en-US" dirty="0"/>
              <a:t>Lists, </a:t>
            </a:r>
            <a:r>
              <a:rPr lang="en-US" dirty="0" smtClean="0"/>
              <a:t>Tuples </a:t>
            </a:r>
            <a:r>
              <a:rPr lang="en-US" dirty="0"/>
              <a:t>and </a:t>
            </a:r>
            <a:r>
              <a:rPr lang="en-US" dirty="0" smtClean="0"/>
              <a:t>Strings </a:t>
            </a:r>
            <a:r>
              <a:rPr lang="en-US" dirty="0"/>
              <a:t>are examples of </a:t>
            </a:r>
            <a:r>
              <a:rPr lang="en-US" dirty="0" smtClean="0"/>
              <a:t>sequences,</a:t>
            </a:r>
          </a:p>
          <a:p>
            <a:endParaRPr lang="en-US" dirty="0" smtClean="0"/>
          </a:p>
          <a:p>
            <a:r>
              <a:rPr lang="en-US" dirty="0" smtClean="0"/>
              <a:t>Two </a:t>
            </a:r>
            <a:r>
              <a:rPr lang="en-US" dirty="0"/>
              <a:t>of the main features of a sequence is </a:t>
            </a:r>
            <a:r>
              <a:rPr lang="en-US" dirty="0" smtClean="0"/>
              <a:t>the</a:t>
            </a:r>
          </a:p>
          <a:p>
            <a:pPr lvl="1"/>
            <a:endParaRPr lang="en-US" sz="1800" b="1" dirty="0" smtClean="0"/>
          </a:p>
          <a:p>
            <a:pPr lvl="1"/>
            <a:r>
              <a:rPr lang="en-US" sz="1800" b="1" dirty="0" smtClean="0"/>
              <a:t>indexing </a:t>
            </a:r>
            <a:r>
              <a:rPr lang="en-US" sz="1800" dirty="0"/>
              <a:t>operation which allows us to fetch a </a:t>
            </a:r>
            <a:r>
              <a:rPr lang="en-US" sz="1800" dirty="0" smtClean="0"/>
              <a:t>particular  item </a:t>
            </a:r>
            <a:r>
              <a:rPr lang="en-US" sz="1800" dirty="0"/>
              <a:t>in the sequence directly </a:t>
            </a:r>
          </a:p>
          <a:p>
            <a:pPr lvl="1"/>
            <a:endParaRPr lang="en-US" sz="1800" b="1" dirty="0" smtClean="0"/>
          </a:p>
          <a:p>
            <a:pPr lvl="1"/>
            <a:r>
              <a:rPr lang="en-US" sz="1800" b="1" dirty="0" smtClean="0"/>
              <a:t>slicing </a:t>
            </a:r>
            <a:r>
              <a:rPr lang="en-US" sz="1800" dirty="0"/>
              <a:t>operation which allows us to retrieve a slice of </a:t>
            </a:r>
            <a:r>
              <a:rPr lang="en-US" sz="1800" dirty="0" smtClean="0"/>
              <a:t>the sequence i.e</a:t>
            </a:r>
            <a:r>
              <a:rPr lang="en-US" sz="1800" dirty="0"/>
              <a:t>. a part of the sequence</a:t>
            </a:r>
            <a:r>
              <a:rPr lang="en-US" sz="1800" dirty="0" smtClean="0"/>
              <a:t>.</a:t>
            </a:r>
          </a:p>
          <a:p>
            <a:pPr lvl="1"/>
            <a:endParaRPr lang="en-US" sz="1800" dirty="0" smtClean="0"/>
          </a:p>
        </p:txBody>
      </p:sp>
    </p:spTree>
    <p:extLst>
      <p:ext uri="{BB962C8B-B14F-4D97-AF65-F5344CB8AC3E}">
        <p14:creationId xmlns:p14="http://schemas.microsoft.com/office/powerpoint/2010/main" val="120803896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a:t>
            </a:r>
            <a:r>
              <a:rPr lang="en-US" dirty="0"/>
              <a:t>comprehension </a:t>
            </a:r>
          </a:p>
        </p:txBody>
      </p:sp>
      <p:sp>
        <p:nvSpPr>
          <p:cNvPr id="3" name="Content Placeholder 2"/>
          <p:cNvSpPr>
            <a:spLocks noGrp="1"/>
          </p:cNvSpPr>
          <p:nvPr>
            <p:ph idx="1"/>
          </p:nvPr>
        </p:nvSpPr>
        <p:spPr/>
        <p:txBody>
          <a:bodyPr/>
          <a:lstStyle/>
          <a:p>
            <a:endParaRPr lang="en-US" dirty="0" smtClean="0"/>
          </a:p>
          <a:p>
            <a:r>
              <a:rPr lang="en-US" dirty="0" smtClean="0"/>
              <a:t>res</a:t>
            </a:r>
            <a:r>
              <a:rPr lang="en-US" dirty="0"/>
              <a:t>=[i for i in range(10) if i % 2 == 0]</a:t>
            </a:r>
          </a:p>
          <a:p>
            <a:r>
              <a:rPr lang="en-US" dirty="0" smtClean="0"/>
              <a:t>print res</a:t>
            </a:r>
          </a:p>
          <a:p>
            <a:endParaRPr lang="en-US" dirty="0"/>
          </a:p>
          <a:p>
            <a:r>
              <a:rPr lang="en-US" dirty="0"/>
              <a:t>squares = [x**2 for x in range(10)] </a:t>
            </a:r>
            <a:endParaRPr lang="en-US" dirty="0" smtClean="0"/>
          </a:p>
          <a:p>
            <a:r>
              <a:rPr lang="en-US" dirty="0"/>
              <a:t>p</a:t>
            </a:r>
            <a:r>
              <a:rPr lang="en-US" dirty="0" smtClean="0"/>
              <a:t>rint squares</a:t>
            </a:r>
            <a:endParaRPr lang="en-US" dirty="0"/>
          </a:p>
          <a:p>
            <a:pPr marL="0" indent="0">
              <a:buNone/>
            </a:pPr>
            <a:r>
              <a:rPr lang="en-US" dirty="0"/>
              <a:t> </a:t>
            </a:r>
            <a:endParaRPr lang="en-US" dirty="0" smtClean="0"/>
          </a:p>
          <a:p>
            <a:r>
              <a:rPr lang="en-US" dirty="0" err="1" smtClean="0"/>
              <a:t>Arr</a:t>
            </a:r>
            <a:r>
              <a:rPr lang="en-US" dirty="0" smtClean="0"/>
              <a:t> = [ i  for </a:t>
            </a:r>
            <a:r>
              <a:rPr lang="en-US" dirty="0"/>
              <a:t>i in </a:t>
            </a:r>
            <a:r>
              <a:rPr lang="en-US" dirty="0" smtClean="0"/>
              <a:t>reversed(range(1,10,2))  ]</a:t>
            </a:r>
          </a:p>
          <a:p>
            <a:r>
              <a:rPr lang="en-US" dirty="0"/>
              <a:t>p</a:t>
            </a:r>
            <a:r>
              <a:rPr lang="en-US" dirty="0" smtClean="0"/>
              <a:t>rint </a:t>
            </a:r>
            <a:r>
              <a:rPr lang="en-US" dirty="0" err="1" smtClean="0"/>
              <a:t>Arr</a:t>
            </a:r>
            <a:endParaRPr lang="en-US" dirty="0"/>
          </a:p>
        </p:txBody>
      </p:sp>
    </p:spTree>
    <p:extLst>
      <p:ext uri="{BB962C8B-B14F-4D97-AF65-F5344CB8AC3E}">
        <p14:creationId xmlns:p14="http://schemas.microsoft.com/office/powerpoint/2010/main" val="93944050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sort</a:t>
            </a:r>
            <a:endParaRPr lang="en-US" dirty="0"/>
          </a:p>
        </p:txBody>
      </p:sp>
      <p:sp>
        <p:nvSpPr>
          <p:cNvPr id="3" name="Content Placeholder 2"/>
          <p:cNvSpPr>
            <a:spLocks noGrp="1"/>
          </p:cNvSpPr>
          <p:nvPr>
            <p:ph idx="1"/>
          </p:nvPr>
        </p:nvSpPr>
        <p:spPr>
          <a:xfrm>
            <a:off x="914400" y="1600200"/>
            <a:ext cx="7772400" cy="4525963"/>
          </a:xfrm>
        </p:spPr>
        <p:txBody>
          <a:bodyPr>
            <a:normAutofit fontScale="85000" lnSpcReduction="20000"/>
          </a:bodyPr>
          <a:lstStyle/>
          <a:p>
            <a:pPr marL="0" indent="0">
              <a:buNone/>
            </a:pPr>
            <a:endParaRPr lang="en-US" dirty="0" smtClean="0"/>
          </a:p>
          <a:p>
            <a:pPr marL="0" indent="0">
              <a:buNone/>
            </a:pPr>
            <a:r>
              <a:rPr lang="en-US" dirty="0" smtClean="0"/>
              <a:t>1)names</a:t>
            </a:r>
            <a:r>
              <a:rPr lang="en-US" dirty="0"/>
              <a:t>=['</a:t>
            </a:r>
            <a:r>
              <a:rPr lang="en-US" dirty="0" err="1"/>
              <a:t>hari</a:t>
            </a:r>
            <a:r>
              <a:rPr lang="en-US" dirty="0"/>
              <a:t>','</a:t>
            </a:r>
            <a:r>
              <a:rPr lang="en-US" dirty="0" err="1"/>
              <a:t>aruna</a:t>
            </a:r>
            <a:r>
              <a:rPr lang="en-US" dirty="0"/>
              <a:t>','</a:t>
            </a:r>
            <a:r>
              <a:rPr lang="en-US" dirty="0" err="1"/>
              <a:t>jai','di</a:t>
            </a:r>
            <a:r>
              <a:rPr lang="en-US" dirty="0"/>
              <a:t>']</a:t>
            </a:r>
          </a:p>
          <a:p>
            <a:pPr marL="0" indent="0">
              <a:buNone/>
            </a:pPr>
            <a:r>
              <a:rPr lang="en-US" dirty="0"/>
              <a:t># How to sort them based on their length</a:t>
            </a:r>
          </a:p>
          <a:p>
            <a:endParaRPr lang="en-US" dirty="0" smtClean="0"/>
          </a:p>
          <a:p>
            <a:pPr marL="0" indent="0">
              <a:buNone/>
            </a:pPr>
            <a:r>
              <a:rPr lang="en-US" dirty="0"/>
              <a:t>2</a:t>
            </a:r>
            <a:r>
              <a:rPr lang="en-US" dirty="0" smtClean="0"/>
              <a:t>)how </a:t>
            </a:r>
            <a:r>
              <a:rPr lang="en-US" dirty="0"/>
              <a:t>to sort the data in descending order</a:t>
            </a:r>
          </a:p>
          <a:p>
            <a:pPr marL="0" indent="0">
              <a:buNone/>
            </a:pPr>
            <a:endParaRPr lang="en-US" dirty="0" smtClean="0"/>
          </a:p>
          <a:p>
            <a:pPr marL="0" indent="0">
              <a:buNone/>
            </a:pPr>
            <a:r>
              <a:rPr lang="en-US" dirty="0"/>
              <a:t>3</a:t>
            </a:r>
            <a:r>
              <a:rPr lang="en-US" dirty="0" smtClean="0"/>
              <a:t>)weeks</a:t>
            </a:r>
            <a:r>
              <a:rPr lang="en-US" dirty="0"/>
              <a:t>=['</a:t>
            </a:r>
            <a:r>
              <a:rPr lang="en-US" dirty="0" err="1"/>
              <a:t>fri</a:t>
            </a:r>
            <a:r>
              <a:rPr lang="en-US" dirty="0"/>
              <a:t>','</a:t>
            </a:r>
            <a:r>
              <a:rPr lang="en-US" dirty="0" err="1"/>
              <a:t>mon</a:t>
            </a:r>
            <a:r>
              <a:rPr lang="en-US" dirty="0"/>
              <a:t>','wed','</a:t>
            </a:r>
            <a:r>
              <a:rPr lang="en-US" dirty="0" err="1"/>
              <a:t>tue</a:t>
            </a:r>
            <a:r>
              <a:rPr lang="en-US" dirty="0"/>
              <a:t>','</a:t>
            </a:r>
            <a:r>
              <a:rPr lang="en-US" dirty="0" err="1"/>
              <a:t>thu</a:t>
            </a:r>
            <a:r>
              <a:rPr lang="en-US" dirty="0"/>
              <a:t>','sat']</a:t>
            </a:r>
          </a:p>
          <a:p>
            <a:pPr marL="0" indent="0">
              <a:buNone/>
            </a:pPr>
            <a:r>
              <a:rPr lang="en-US" dirty="0"/>
              <a:t># How to sort them based </a:t>
            </a:r>
            <a:r>
              <a:rPr lang="en-US" dirty="0" smtClean="0"/>
              <a:t>on week order</a:t>
            </a:r>
            <a:endParaRPr lang="en-US" dirty="0"/>
          </a:p>
          <a:p>
            <a:endParaRPr lang="en-US" dirty="0"/>
          </a:p>
          <a:p>
            <a:pPr marL="0" indent="0">
              <a:buNone/>
            </a:pPr>
            <a:r>
              <a:rPr lang="en-US" dirty="0" smtClean="0"/>
              <a:t>4)How </a:t>
            </a:r>
            <a:r>
              <a:rPr lang="en-US" dirty="0"/>
              <a:t>to sort the </a:t>
            </a:r>
            <a:r>
              <a:rPr lang="en-US" dirty="0" err="1"/>
              <a:t>dict</a:t>
            </a:r>
            <a:r>
              <a:rPr lang="en-US" dirty="0"/>
              <a:t> based on key</a:t>
            </a:r>
          </a:p>
          <a:p>
            <a:endParaRPr lang="en-US" dirty="0"/>
          </a:p>
          <a:p>
            <a:pPr marL="0" indent="0">
              <a:buNone/>
            </a:pPr>
            <a:r>
              <a:rPr lang="en-US" dirty="0" smtClean="0"/>
              <a:t>5)How </a:t>
            </a:r>
            <a:r>
              <a:rPr lang="en-US" dirty="0"/>
              <a:t>to sort the </a:t>
            </a:r>
            <a:r>
              <a:rPr lang="en-US" dirty="0" err="1"/>
              <a:t>dict</a:t>
            </a:r>
            <a:r>
              <a:rPr lang="en-US" dirty="0"/>
              <a:t> based on </a:t>
            </a:r>
            <a:r>
              <a:rPr lang="en-US" dirty="0" smtClean="0"/>
              <a:t>value</a:t>
            </a:r>
          </a:p>
          <a:p>
            <a:endParaRPr lang="en-US" dirty="0"/>
          </a:p>
          <a:p>
            <a:pPr marL="0" indent="0">
              <a:buNone/>
            </a:pPr>
            <a:r>
              <a:rPr lang="en-US" dirty="0"/>
              <a:t>6)how to sort the dates</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87211758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905000"/>
            <a:ext cx="8229600" cy="1600200"/>
          </a:xfrm>
        </p:spPr>
        <p:txBody>
          <a:bodyPr/>
          <a:lstStyle/>
          <a:p>
            <a:r>
              <a:rPr lang="en-US" dirty="0" smtClean="0"/>
              <a:t>Functions</a:t>
            </a:r>
            <a:endParaRPr lang="en-US" dirty="0"/>
          </a:p>
        </p:txBody>
      </p:sp>
    </p:spTree>
    <p:extLst>
      <p:ext uri="{BB962C8B-B14F-4D97-AF65-F5344CB8AC3E}">
        <p14:creationId xmlns:p14="http://schemas.microsoft.com/office/powerpoint/2010/main" val="16576345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Python Implementations</a:t>
            </a:r>
            <a:endParaRPr lang="en-US" dirty="0"/>
          </a:p>
        </p:txBody>
      </p:sp>
      <p:sp>
        <p:nvSpPr>
          <p:cNvPr id="3" name="Content Placeholder 2"/>
          <p:cNvSpPr>
            <a:spLocks noGrp="1"/>
          </p:cNvSpPr>
          <p:nvPr>
            <p:ph idx="1"/>
          </p:nvPr>
        </p:nvSpPr>
        <p:spPr>
          <a:xfrm>
            <a:off x="838200" y="1600200"/>
            <a:ext cx="6629400" cy="4525963"/>
          </a:xfrm>
        </p:spPr>
        <p:txBody>
          <a:bodyPr/>
          <a:lstStyle/>
          <a:p>
            <a:endParaRPr lang="en-US" dirty="0" smtClean="0"/>
          </a:p>
          <a:p>
            <a:r>
              <a:rPr lang="en-US" dirty="0" err="1" smtClean="0"/>
              <a:t>Cpython</a:t>
            </a:r>
            <a:endParaRPr lang="en-US" dirty="0" smtClean="0"/>
          </a:p>
          <a:p>
            <a:endParaRPr lang="en-US" dirty="0" smtClean="0"/>
          </a:p>
          <a:p>
            <a:r>
              <a:rPr lang="en-US" dirty="0" err="1" smtClean="0"/>
              <a:t>Jython</a:t>
            </a:r>
            <a:endParaRPr lang="en-US" dirty="0" smtClean="0"/>
          </a:p>
          <a:p>
            <a:endParaRPr lang="en-US" dirty="0" smtClean="0"/>
          </a:p>
          <a:p>
            <a:r>
              <a:rPr lang="en-US" dirty="0" err="1" smtClean="0"/>
              <a:t>IronPython</a:t>
            </a:r>
            <a:endParaRPr lang="en-US" dirty="0" smtClean="0"/>
          </a:p>
          <a:p>
            <a:endParaRPr lang="en-US" dirty="0" smtClean="0"/>
          </a:p>
          <a:p>
            <a:r>
              <a:rPr lang="en-US" dirty="0" err="1" smtClean="0"/>
              <a:t>PyPy</a:t>
            </a:r>
            <a:endParaRPr lang="en-US" dirty="0" smtClean="0"/>
          </a:p>
          <a:p>
            <a:endParaRPr lang="en-US" dirty="0" smtClean="0"/>
          </a:p>
          <a:p>
            <a:r>
              <a:rPr lang="en-US" dirty="0" err="1" smtClean="0"/>
              <a:t>Stackless</a:t>
            </a:r>
            <a:r>
              <a:rPr lang="en-US" dirty="0" smtClean="0"/>
              <a:t> python</a:t>
            </a:r>
          </a:p>
          <a:p>
            <a:endParaRPr lang="en-US" dirty="0"/>
          </a:p>
        </p:txBody>
      </p:sp>
    </p:spTree>
    <p:extLst>
      <p:ext uri="{BB962C8B-B14F-4D97-AF65-F5344CB8AC3E}">
        <p14:creationId xmlns:p14="http://schemas.microsoft.com/office/powerpoint/2010/main" val="54645601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US" dirty="0"/>
          </a:p>
        </p:txBody>
      </p:sp>
      <p:sp>
        <p:nvSpPr>
          <p:cNvPr id="3" name="Content Placeholder 2"/>
          <p:cNvSpPr>
            <a:spLocks noGrp="1"/>
          </p:cNvSpPr>
          <p:nvPr>
            <p:ph idx="1"/>
          </p:nvPr>
        </p:nvSpPr>
        <p:spPr>
          <a:xfrm>
            <a:off x="609600" y="1828800"/>
            <a:ext cx="8077200" cy="4297363"/>
          </a:xfrm>
        </p:spPr>
        <p:txBody>
          <a:bodyPr>
            <a:normAutofit fontScale="92500" lnSpcReduction="20000"/>
          </a:bodyPr>
          <a:lstStyle/>
          <a:p>
            <a:r>
              <a:rPr lang="en-US" dirty="0" smtClean="0"/>
              <a:t>User Defined Function should be prefixed with a keyword </a:t>
            </a:r>
            <a:r>
              <a:rPr lang="en-US" dirty="0" err="1" smtClean="0"/>
              <a:t>def</a:t>
            </a:r>
            <a:endParaRPr lang="en-US" dirty="0" smtClean="0"/>
          </a:p>
          <a:p>
            <a:r>
              <a:rPr lang="en-US" dirty="0" smtClean="0"/>
              <a:t>Statement should be indented by TABS</a:t>
            </a:r>
          </a:p>
          <a:p>
            <a:r>
              <a:rPr lang="en-US" dirty="0" smtClean="0"/>
              <a:t>Should be defined before its called</a:t>
            </a:r>
          </a:p>
          <a:p>
            <a:pPr marL="0" indent="0">
              <a:buNone/>
            </a:pPr>
            <a:endParaRPr lang="en-US" dirty="0" smtClean="0"/>
          </a:p>
          <a:p>
            <a:pPr marL="0" indent="0">
              <a:buNone/>
            </a:pPr>
            <a:r>
              <a:rPr lang="en-US" dirty="0" smtClean="0"/>
              <a:t>Ex:</a:t>
            </a:r>
          </a:p>
          <a:p>
            <a:pPr marL="0" indent="0">
              <a:buNone/>
            </a:pPr>
            <a:r>
              <a:rPr lang="en-US" dirty="0" err="1" smtClean="0"/>
              <a:t>def</a:t>
            </a:r>
            <a:r>
              <a:rPr lang="en-US" dirty="0" smtClean="0"/>
              <a:t> </a:t>
            </a:r>
            <a:r>
              <a:rPr lang="en-US" dirty="0"/>
              <a:t>fun():</a:t>
            </a:r>
          </a:p>
          <a:p>
            <a:pPr marL="0" indent="0">
              <a:buNone/>
            </a:pPr>
            <a:r>
              <a:rPr lang="en-US" dirty="0" smtClean="0"/>
              <a:t>	print </a:t>
            </a:r>
            <a:r>
              <a:rPr lang="en-US" dirty="0"/>
              <a:t>"</a:t>
            </a:r>
            <a:r>
              <a:rPr lang="en-US" dirty="0" err="1"/>
              <a:t>Hai</a:t>
            </a:r>
            <a:r>
              <a:rPr lang="en-US" dirty="0"/>
              <a:t> fun"</a:t>
            </a:r>
          </a:p>
          <a:p>
            <a:pPr marL="0" indent="0">
              <a:buNone/>
            </a:pPr>
            <a:r>
              <a:rPr lang="en-US" dirty="0" smtClean="0"/>
              <a:t>	</a:t>
            </a:r>
            <a:r>
              <a:rPr lang="en-US" dirty="0"/>
              <a:t>print "</a:t>
            </a:r>
            <a:r>
              <a:rPr lang="en-US" dirty="0" err="1"/>
              <a:t>Hai</a:t>
            </a:r>
            <a:r>
              <a:rPr lang="en-US" dirty="0"/>
              <a:t> fun"</a:t>
            </a:r>
          </a:p>
          <a:p>
            <a:pPr marL="0" indent="0">
              <a:buNone/>
            </a:pPr>
            <a:endParaRPr lang="en-US" dirty="0"/>
          </a:p>
          <a:p>
            <a:pPr marL="0" indent="0">
              <a:buNone/>
            </a:pPr>
            <a:r>
              <a:rPr lang="en-US" dirty="0" smtClean="0"/>
              <a:t>fun()</a:t>
            </a:r>
            <a:endParaRPr lang="en-US" dirty="0"/>
          </a:p>
          <a:p>
            <a:pPr marL="0" indent="0">
              <a:buNone/>
            </a:pPr>
            <a:r>
              <a:rPr lang="en-US" dirty="0"/>
              <a:t>fun</a:t>
            </a:r>
            <a:r>
              <a:rPr lang="en-US" dirty="0" smtClean="0"/>
              <a:t>()</a:t>
            </a:r>
            <a:endParaRPr lang="en-US" dirty="0"/>
          </a:p>
        </p:txBody>
      </p:sp>
    </p:spTree>
    <p:extLst>
      <p:ext uri="{BB962C8B-B14F-4D97-AF65-F5344CB8AC3E}">
        <p14:creationId xmlns:p14="http://schemas.microsoft.com/office/powerpoint/2010/main" val="48384545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Passing arguments</a:t>
            </a:r>
            <a:endParaRPr lang="en-US" dirty="0"/>
          </a:p>
        </p:txBody>
      </p:sp>
      <p:sp>
        <p:nvSpPr>
          <p:cNvPr id="3" name="Content Placeholder 2"/>
          <p:cNvSpPr>
            <a:spLocks noGrp="1"/>
          </p:cNvSpPr>
          <p:nvPr>
            <p:ph idx="1"/>
          </p:nvPr>
        </p:nvSpPr>
        <p:spPr/>
        <p:txBody>
          <a:bodyPr/>
          <a:lstStyle/>
          <a:p>
            <a:endParaRPr lang="en-US" dirty="0" smtClean="0"/>
          </a:p>
          <a:p>
            <a:r>
              <a:rPr lang="en-US" dirty="0" err="1"/>
              <a:t>def</a:t>
            </a:r>
            <a:r>
              <a:rPr lang="en-US" dirty="0"/>
              <a:t> sum(</a:t>
            </a:r>
            <a:r>
              <a:rPr lang="en-US" dirty="0" err="1"/>
              <a:t>a,b</a:t>
            </a:r>
            <a:r>
              <a:rPr lang="en-US" dirty="0"/>
              <a:t>):</a:t>
            </a:r>
          </a:p>
          <a:p>
            <a:pPr marL="0" indent="0">
              <a:buNone/>
            </a:pPr>
            <a:r>
              <a:rPr lang="en-US" dirty="0" smtClean="0"/>
              <a:t>	res=</a:t>
            </a:r>
            <a:r>
              <a:rPr lang="en-US" dirty="0" err="1" smtClean="0"/>
              <a:t>a+b</a:t>
            </a:r>
            <a:endParaRPr lang="en-US" dirty="0"/>
          </a:p>
          <a:p>
            <a:pPr marL="0" indent="0">
              <a:buNone/>
            </a:pPr>
            <a:r>
              <a:rPr lang="en-US" dirty="0" smtClean="0"/>
              <a:t>	print </a:t>
            </a:r>
            <a:r>
              <a:rPr lang="en-US" dirty="0"/>
              <a:t>"result : ",+res</a:t>
            </a:r>
          </a:p>
          <a:p>
            <a:endParaRPr lang="en-US" dirty="0" smtClean="0"/>
          </a:p>
          <a:p>
            <a:endParaRPr lang="en-US" dirty="0"/>
          </a:p>
          <a:p>
            <a:r>
              <a:rPr lang="en-US" dirty="0"/>
              <a:t>sum(10,20)</a:t>
            </a:r>
          </a:p>
        </p:txBody>
      </p:sp>
    </p:spTree>
    <p:extLst>
      <p:ext uri="{BB962C8B-B14F-4D97-AF65-F5344CB8AC3E}">
        <p14:creationId xmlns:p14="http://schemas.microsoft.com/office/powerpoint/2010/main" val="234862492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Returning values</a:t>
            </a:r>
            <a:endParaRPr lang="en-US" dirty="0"/>
          </a:p>
        </p:txBody>
      </p:sp>
      <p:sp>
        <p:nvSpPr>
          <p:cNvPr id="3" name="Content Placeholder 2"/>
          <p:cNvSpPr>
            <a:spLocks noGrp="1"/>
          </p:cNvSpPr>
          <p:nvPr>
            <p:ph idx="1"/>
          </p:nvPr>
        </p:nvSpPr>
        <p:spPr/>
        <p:txBody>
          <a:bodyPr/>
          <a:lstStyle/>
          <a:p>
            <a:endParaRPr lang="en-US" dirty="0" smtClean="0"/>
          </a:p>
          <a:p>
            <a:r>
              <a:rPr lang="en-US" dirty="0" err="1"/>
              <a:t>def</a:t>
            </a:r>
            <a:r>
              <a:rPr lang="en-US" dirty="0"/>
              <a:t> sum(</a:t>
            </a:r>
            <a:r>
              <a:rPr lang="en-US" dirty="0" err="1"/>
              <a:t>a,b</a:t>
            </a:r>
            <a:r>
              <a:rPr lang="en-US" dirty="0"/>
              <a:t>):</a:t>
            </a:r>
          </a:p>
          <a:p>
            <a:r>
              <a:rPr lang="en-US" dirty="0"/>
              <a:t> </a:t>
            </a:r>
            <a:r>
              <a:rPr lang="en-US" dirty="0" smtClean="0"/>
              <a:t>                res=</a:t>
            </a:r>
            <a:r>
              <a:rPr lang="en-US" dirty="0" err="1" smtClean="0"/>
              <a:t>a+b</a:t>
            </a:r>
            <a:endParaRPr lang="en-US" dirty="0"/>
          </a:p>
          <a:p>
            <a:r>
              <a:rPr lang="en-US" dirty="0"/>
              <a:t> </a:t>
            </a:r>
            <a:r>
              <a:rPr lang="en-US" dirty="0" smtClean="0"/>
              <a:t>                return </a:t>
            </a:r>
            <a:r>
              <a:rPr lang="en-US" dirty="0"/>
              <a:t>res</a:t>
            </a:r>
          </a:p>
          <a:p>
            <a:endParaRPr lang="en-US" dirty="0"/>
          </a:p>
          <a:p>
            <a:endParaRPr lang="en-US" dirty="0"/>
          </a:p>
          <a:p>
            <a:r>
              <a:rPr lang="en-US" dirty="0"/>
              <a:t>temp=sum(10,20)</a:t>
            </a:r>
          </a:p>
          <a:p>
            <a:r>
              <a:rPr lang="en-US" dirty="0"/>
              <a:t>print temp</a:t>
            </a:r>
          </a:p>
        </p:txBody>
      </p:sp>
    </p:spTree>
    <p:extLst>
      <p:ext uri="{BB962C8B-B14F-4D97-AF65-F5344CB8AC3E}">
        <p14:creationId xmlns:p14="http://schemas.microsoft.com/office/powerpoint/2010/main" val="191139085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 by Value/Ref</a:t>
            </a:r>
            <a:endParaRPr lang="en-US" dirty="0"/>
          </a:p>
        </p:txBody>
      </p:sp>
      <p:sp>
        <p:nvSpPr>
          <p:cNvPr id="3" name="Content Placeholder 2"/>
          <p:cNvSpPr>
            <a:spLocks noGrp="1"/>
          </p:cNvSpPr>
          <p:nvPr>
            <p:ph idx="1"/>
          </p:nvPr>
        </p:nvSpPr>
        <p:spPr/>
        <p:txBody>
          <a:bodyPr/>
          <a:lstStyle/>
          <a:p>
            <a:endParaRPr lang="en-US" dirty="0" smtClean="0"/>
          </a:p>
          <a:p>
            <a:r>
              <a:rPr lang="en-US" dirty="0" smtClean="0"/>
              <a:t>When we pass Mutable objects, function have the effect of CALL BY REFERENCE</a:t>
            </a:r>
          </a:p>
          <a:p>
            <a:pPr marL="0" indent="0">
              <a:buNone/>
            </a:pPr>
            <a:endParaRPr lang="en-US" dirty="0"/>
          </a:p>
          <a:p>
            <a:r>
              <a:rPr lang="en-US" dirty="0"/>
              <a:t>When we pass </a:t>
            </a:r>
            <a:r>
              <a:rPr lang="en-US" dirty="0" smtClean="0"/>
              <a:t>IM-Mutable </a:t>
            </a:r>
            <a:r>
              <a:rPr lang="en-US" dirty="0"/>
              <a:t>objects, function have the effect of CALL BY </a:t>
            </a:r>
            <a:r>
              <a:rPr lang="en-US" dirty="0" smtClean="0"/>
              <a:t>VALUE</a:t>
            </a:r>
            <a:endParaRPr lang="en-US" dirty="0"/>
          </a:p>
          <a:p>
            <a:endParaRPr lang="en-US" dirty="0"/>
          </a:p>
        </p:txBody>
      </p:sp>
    </p:spTree>
    <p:extLst>
      <p:ext uri="{BB962C8B-B14F-4D97-AF65-F5344CB8AC3E}">
        <p14:creationId xmlns:p14="http://schemas.microsoft.com/office/powerpoint/2010/main" val="77958933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Guess</a:t>
            </a:r>
            <a:endParaRPr lang="en-US" dirty="0"/>
          </a:p>
        </p:txBody>
      </p:sp>
      <p:sp>
        <p:nvSpPr>
          <p:cNvPr id="3" name="Content Placeholder 2"/>
          <p:cNvSpPr>
            <a:spLocks noGrp="1"/>
          </p:cNvSpPr>
          <p:nvPr>
            <p:ph idx="1"/>
          </p:nvPr>
        </p:nvSpPr>
        <p:spPr/>
        <p:txBody>
          <a:bodyPr/>
          <a:lstStyle/>
          <a:p>
            <a:r>
              <a:rPr lang="en-US" dirty="0" err="1"/>
              <a:t>def</a:t>
            </a:r>
            <a:r>
              <a:rPr lang="en-US" dirty="0"/>
              <a:t> </a:t>
            </a:r>
            <a:r>
              <a:rPr lang="en-US" dirty="0" smtClean="0"/>
              <a:t>sum(</a:t>
            </a:r>
            <a:r>
              <a:rPr lang="en-US" dirty="0" err="1" smtClean="0"/>
              <a:t>a,b</a:t>
            </a:r>
            <a:r>
              <a:rPr lang="en-US" dirty="0" smtClean="0"/>
              <a:t>):</a:t>
            </a:r>
            <a:endParaRPr lang="en-US" dirty="0"/>
          </a:p>
          <a:p>
            <a:r>
              <a:rPr lang="en-US" dirty="0"/>
              <a:t> res=</a:t>
            </a:r>
            <a:r>
              <a:rPr lang="en-US" dirty="0" err="1"/>
              <a:t>a+b</a:t>
            </a:r>
            <a:endParaRPr lang="en-US" dirty="0"/>
          </a:p>
          <a:p>
            <a:r>
              <a:rPr lang="en-US" dirty="0"/>
              <a:t> return res</a:t>
            </a:r>
          </a:p>
          <a:p>
            <a:pPr marL="0" indent="0">
              <a:buNone/>
            </a:pPr>
            <a:endParaRPr lang="en-US" dirty="0"/>
          </a:p>
          <a:p>
            <a:r>
              <a:rPr lang="en-US" dirty="0" smtClean="0"/>
              <a:t>temp=sum(10,20</a:t>
            </a:r>
            <a:r>
              <a:rPr lang="en-US" dirty="0"/>
              <a:t>)   # passing 2 arguments</a:t>
            </a:r>
          </a:p>
          <a:p>
            <a:r>
              <a:rPr lang="en-US" dirty="0" smtClean="0"/>
              <a:t>print </a:t>
            </a:r>
            <a:r>
              <a:rPr lang="en-US" dirty="0"/>
              <a:t>temp</a:t>
            </a:r>
          </a:p>
          <a:p>
            <a:r>
              <a:rPr lang="en-US" dirty="0" smtClean="0"/>
              <a:t>temp=sum(5</a:t>
            </a:r>
            <a:r>
              <a:rPr lang="en-US" dirty="0"/>
              <a:t>)          # passing 1 argument</a:t>
            </a:r>
          </a:p>
          <a:p>
            <a:r>
              <a:rPr lang="en-US" dirty="0"/>
              <a:t>print temp</a:t>
            </a:r>
          </a:p>
          <a:p>
            <a:r>
              <a:rPr lang="en-US" dirty="0"/>
              <a:t>temp=sum()             # passing none</a:t>
            </a:r>
          </a:p>
          <a:p>
            <a:r>
              <a:rPr lang="en-US" dirty="0"/>
              <a:t>print temp</a:t>
            </a:r>
          </a:p>
          <a:p>
            <a:endParaRPr lang="en-US" dirty="0"/>
          </a:p>
        </p:txBody>
      </p:sp>
    </p:spTree>
    <p:extLst>
      <p:ext uri="{BB962C8B-B14F-4D97-AF65-F5344CB8AC3E}">
        <p14:creationId xmlns:p14="http://schemas.microsoft.com/office/powerpoint/2010/main" val="16918003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914400"/>
          </a:xfrm>
        </p:spPr>
        <p:txBody>
          <a:bodyPr/>
          <a:lstStyle/>
          <a:p>
            <a:r>
              <a:rPr lang="en-US" dirty="0" smtClean="0"/>
              <a:t>Default Arguments</a:t>
            </a:r>
            <a:endParaRPr lang="en-US" dirty="0"/>
          </a:p>
        </p:txBody>
      </p:sp>
      <p:sp>
        <p:nvSpPr>
          <p:cNvPr id="3" name="Content Placeholder 2"/>
          <p:cNvSpPr>
            <a:spLocks noGrp="1"/>
          </p:cNvSpPr>
          <p:nvPr>
            <p:ph idx="1"/>
          </p:nvPr>
        </p:nvSpPr>
        <p:spPr>
          <a:xfrm>
            <a:off x="457200" y="1905000"/>
            <a:ext cx="8229600" cy="4221163"/>
          </a:xfrm>
        </p:spPr>
        <p:txBody>
          <a:bodyPr>
            <a:normAutofit lnSpcReduction="10000"/>
          </a:bodyPr>
          <a:lstStyle/>
          <a:p>
            <a:r>
              <a:rPr lang="en-US" dirty="0" err="1"/>
              <a:t>def</a:t>
            </a:r>
            <a:r>
              <a:rPr lang="en-US" dirty="0"/>
              <a:t> sum(a=0,b=0):</a:t>
            </a:r>
          </a:p>
          <a:p>
            <a:r>
              <a:rPr lang="en-US" dirty="0"/>
              <a:t> res=</a:t>
            </a:r>
            <a:r>
              <a:rPr lang="en-US" dirty="0" err="1"/>
              <a:t>a+b</a:t>
            </a:r>
            <a:endParaRPr lang="en-US" dirty="0"/>
          </a:p>
          <a:p>
            <a:r>
              <a:rPr lang="en-US" dirty="0"/>
              <a:t> return res</a:t>
            </a:r>
          </a:p>
          <a:p>
            <a:pPr marL="0" indent="0">
              <a:buNone/>
            </a:pPr>
            <a:endParaRPr lang="en-US" dirty="0"/>
          </a:p>
          <a:p>
            <a:r>
              <a:rPr lang="en-US" dirty="0"/>
              <a:t>temp=sum(10,20</a:t>
            </a:r>
            <a:r>
              <a:rPr lang="en-US" dirty="0" smtClean="0"/>
              <a:t>)   # passing 2 arguments</a:t>
            </a:r>
            <a:endParaRPr lang="en-US" dirty="0"/>
          </a:p>
          <a:p>
            <a:r>
              <a:rPr lang="en-US" dirty="0"/>
              <a:t>print </a:t>
            </a:r>
            <a:r>
              <a:rPr lang="en-US" dirty="0" smtClean="0"/>
              <a:t>temp</a:t>
            </a:r>
            <a:endParaRPr lang="en-US" dirty="0"/>
          </a:p>
          <a:p>
            <a:r>
              <a:rPr lang="en-US" dirty="0"/>
              <a:t>temp=sum(5</a:t>
            </a:r>
            <a:r>
              <a:rPr lang="en-US" dirty="0" smtClean="0"/>
              <a:t>)          # passing 1 argument</a:t>
            </a:r>
            <a:endParaRPr lang="en-US" dirty="0"/>
          </a:p>
          <a:p>
            <a:r>
              <a:rPr lang="en-US" dirty="0"/>
              <a:t>print </a:t>
            </a:r>
            <a:r>
              <a:rPr lang="en-US" dirty="0" smtClean="0"/>
              <a:t>temp</a:t>
            </a:r>
            <a:endParaRPr lang="en-US" dirty="0"/>
          </a:p>
          <a:p>
            <a:r>
              <a:rPr lang="en-US" dirty="0"/>
              <a:t>temp=sum</a:t>
            </a:r>
            <a:r>
              <a:rPr lang="en-US" dirty="0" smtClean="0"/>
              <a:t>()             # passing none</a:t>
            </a:r>
            <a:endParaRPr lang="en-US" dirty="0"/>
          </a:p>
          <a:p>
            <a:r>
              <a:rPr lang="en-US" dirty="0"/>
              <a:t>print temp</a:t>
            </a:r>
          </a:p>
        </p:txBody>
      </p:sp>
    </p:spTree>
    <p:extLst>
      <p:ext uri="{BB962C8B-B14F-4D97-AF65-F5344CB8AC3E}">
        <p14:creationId xmlns:p14="http://schemas.microsoft.com/office/powerpoint/2010/main" val="54257821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Guess</a:t>
            </a:r>
            <a:endParaRPr lang="en-US" dirty="0"/>
          </a:p>
        </p:txBody>
      </p:sp>
      <p:sp>
        <p:nvSpPr>
          <p:cNvPr id="3" name="Content Placeholder 2"/>
          <p:cNvSpPr>
            <a:spLocks noGrp="1"/>
          </p:cNvSpPr>
          <p:nvPr>
            <p:ph idx="1"/>
          </p:nvPr>
        </p:nvSpPr>
        <p:spPr/>
        <p:txBody>
          <a:bodyPr/>
          <a:lstStyle/>
          <a:p>
            <a:endParaRPr lang="en-US" dirty="0" smtClean="0"/>
          </a:p>
          <a:p>
            <a:r>
              <a:rPr lang="en-US" dirty="0" err="1"/>
              <a:t>d</a:t>
            </a:r>
            <a:r>
              <a:rPr lang="en-US" dirty="0" err="1" smtClean="0"/>
              <a:t>ef</a:t>
            </a:r>
            <a:r>
              <a:rPr lang="en-US" dirty="0" smtClean="0"/>
              <a:t>  </a:t>
            </a:r>
            <a:r>
              <a:rPr lang="en-US" dirty="0" err="1" smtClean="0"/>
              <a:t>simple_interest</a:t>
            </a:r>
            <a:r>
              <a:rPr lang="en-US" dirty="0" smtClean="0"/>
              <a:t>(</a:t>
            </a:r>
            <a:r>
              <a:rPr lang="en-US" dirty="0" err="1" smtClean="0"/>
              <a:t>pri</a:t>
            </a:r>
            <a:r>
              <a:rPr lang="en-US" dirty="0" smtClean="0"/>
              <a:t>, time, rate):</a:t>
            </a:r>
          </a:p>
          <a:p>
            <a:pPr marL="0" indent="0">
              <a:buNone/>
            </a:pPr>
            <a:r>
              <a:rPr lang="en-US" dirty="0" smtClean="0"/>
              <a:t>	</a:t>
            </a:r>
            <a:r>
              <a:rPr lang="en-US" dirty="0" err="1" smtClean="0"/>
              <a:t>si</a:t>
            </a:r>
            <a:r>
              <a:rPr lang="en-US" dirty="0" smtClean="0"/>
              <a:t> = (</a:t>
            </a:r>
            <a:r>
              <a:rPr lang="en-US" dirty="0" err="1" smtClean="0"/>
              <a:t>pri</a:t>
            </a:r>
            <a:r>
              <a:rPr lang="en-US" dirty="0" smtClean="0"/>
              <a:t>*time*rate)/100</a:t>
            </a:r>
          </a:p>
          <a:p>
            <a:pPr marL="0" indent="0">
              <a:buNone/>
            </a:pPr>
            <a:r>
              <a:rPr lang="en-US" dirty="0"/>
              <a:t>	</a:t>
            </a:r>
            <a:r>
              <a:rPr lang="en-US" dirty="0" smtClean="0"/>
              <a:t>print “Simple Interest =”, </a:t>
            </a:r>
            <a:r>
              <a:rPr lang="en-US" dirty="0" err="1" smtClean="0"/>
              <a:t>si</a:t>
            </a:r>
            <a:endParaRPr lang="en-US" dirty="0" smtClean="0"/>
          </a:p>
          <a:p>
            <a:pPr marL="0" indent="0">
              <a:buNone/>
            </a:pPr>
            <a:endParaRPr lang="en-US" dirty="0" smtClean="0"/>
          </a:p>
          <a:p>
            <a:pPr marL="0" indent="0">
              <a:buNone/>
            </a:pPr>
            <a:r>
              <a:rPr lang="en-US" dirty="0" smtClean="0"/>
              <a:t>P=5000</a:t>
            </a:r>
          </a:p>
          <a:p>
            <a:pPr marL="0" indent="0">
              <a:buNone/>
            </a:pPr>
            <a:r>
              <a:rPr lang="en-US" dirty="0" smtClean="0"/>
              <a:t>T=12</a:t>
            </a:r>
          </a:p>
          <a:p>
            <a:pPr marL="0" indent="0">
              <a:buNone/>
            </a:pPr>
            <a:r>
              <a:rPr lang="en-US" dirty="0" smtClean="0"/>
              <a:t>R=2.5</a:t>
            </a:r>
          </a:p>
          <a:p>
            <a:pPr marL="0" indent="0">
              <a:buNone/>
            </a:pPr>
            <a:r>
              <a:rPr lang="en-US" dirty="0" err="1" smtClean="0"/>
              <a:t>simple_interest</a:t>
            </a:r>
            <a:r>
              <a:rPr lang="en-US" dirty="0" smtClean="0"/>
              <a:t>(P,T,R)</a:t>
            </a:r>
          </a:p>
          <a:p>
            <a:pPr marL="0" indent="0">
              <a:buNone/>
            </a:pPr>
            <a:r>
              <a:rPr lang="en-US" dirty="0" err="1" smtClean="0"/>
              <a:t>simple_interest</a:t>
            </a:r>
            <a:r>
              <a:rPr lang="en-US" dirty="0" smtClean="0"/>
              <a:t>(R=5,P=20000)</a:t>
            </a:r>
            <a:endParaRPr lang="en-US" dirty="0"/>
          </a:p>
        </p:txBody>
      </p:sp>
    </p:spTree>
    <p:extLst>
      <p:ext uri="{BB962C8B-B14F-4D97-AF65-F5344CB8AC3E}">
        <p14:creationId xmlns:p14="http://schemas.microsoft.com/office/powerpoint/2010/main" val="221551934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 arguments</a:t>
            </a:r>
            <a:endParaRPr lang="en-US" dirty="0"/>
          </a:p>
        </p:txBody>
      </p:sp>
      <p:sp>
        <p:nvSpPr>
          <p:cNvPr id="3" name="Content Placeholder 2"/>
          <p:cNvSpPr>
            <a:spLocks noGrp="1"/>
          </p:cNvSpPr>
          <p:nvPr>
            <p:ph idx="1"/>
          </p:nvPr>
        </p:nvSpPr>
        <p:spPr/>
        <p:txBody>
          <a:bodyPr/>
          <a:lstStyle/>
          <a:p>
            <a:endParaRPr lang="it-IT" dirty="0" smtClean="0"/>
          </a:p>
          <a:p>
            <a:r>
              <a:rPr lang="it-IT" dirty="0" smtClean="0"/>
              <a:t>def </a:t>
            </a:r>
            <a:r>
              <a:rPr lang="it-IT" dirty="0"/>
              <a:t>fun(a,b=0,c=0):</a:t>
            </a:r>
          </a:p>
          <a:p>
            <a:r>
              <a:rPr lang="it-IT" dirty="0"/>
              <a:t> print "Hello ",a,b,c</a:t>
            </a:r>
          </a:p>
          <a:p>
            <a:endParaRPr lang="it-IT" dirty="0"/>
          </a:p>
          <a:p>
            <a:endParaRPr lang="it-IT" dirty="0"/>
          </a:p>
          <a:p>
            <a:r>
              <a:rPr lang="it-IT" dirty="0"/>
              <a:t>fun(10)</a:t>
            </a:r>
          </a:p>
          <a:p>
            <a:r>
              <a:rPr lang="it-IT" dirty="0"/>
              <a:t>fun(5,c=20</a:t>
            </a:r>
            <a:r>
              <a:rPr lang="it-IT" dirty="0" smtClean="0"/>
              <a:t>)        #we can pass arguments any order</a:t>
            </a:r>
            <a:endParaRPr lang="it-IT" dirty="0"/>
          </a:p>
          <a:p>
            <a:r>
              <a:rPr lang="it-IT" dirty="0"/>
              <a:t>fun(15,c=1,b=2</a:t>
            </a:r>
            <a:r>
              <a:rPr lang="it-IT" dirty="0" smtClean="0"/>
              <a:t>) #we </a:t>
            </a:r>
            <a:r>
              <a:rPr lang="it-IT" dirty="0"/>
              <a:t>can pass arguments any order</a:t>
            </a:r>
          </a:p>
          <a:p>
            <a:endParaRPr lang="en-US" dirty="0"/>
          </a:p>
        </p:txBody>
      </p:sp>
    </p:spTree>
    <p:extLst>
      <p:ext uri="{BB962C8B-B14F-4D97-AF65-F5344CB8AC3E}">
        <p14:creationId xmlns:p14="http://schemas.microsoft.com/office/powerpoint/2010/main" val="204041631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 Arguments</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The </a:t>
            </a:r>
            <a:r>
              <a:rPr lang="en-US" b="1" dirty="0"/>
              <a:t>default value is evaluated only once. </a:t>
            </a:r>
            <a:endParaRPr lang="en-US" b="1" dirty="0" smtClean="0"/>
          </a:p>
          <a:p>
            <a:r>
              <a:rPr lang="en-US" dirty="0" smtClean="0"/>
              <a:t>This </a:t>
            </a:r>
            <a:r>
              <a:rPr lang="en-US" dirty="0"/>
              <a:t>makes a difference when the default is a mutable object such as a list, dictionary, or instances of most classes. </a:t>
            </a:r>
            <a:endParaRPr lang="en-US" dirty="0" smtClean="0"/>
          </a:p>
          <a:p>
            <a:r>
              <a:rPr lang="en-US" dirty="0" smtClean="0"/>
              <a:t>For </a:t>
            </a:r>
            <a:r>
              <a:rPr lang="en-US" dirty="0"/>
              <a:t>example, the following function accumulates the arguments passed to it on subsequent calls:</a:t>
            </a:r>
          </a:p>
          <a:p>
            <a:endParaRPr lang="en-US" dirty="0" smtClean="0"/>
          </a:p>
          <a:p>
            <a:r>
              <a:rPr lang="en-US" dirty="0" err="1" smtClean="0"/>
              <a:t>def</a:t>
            </a:r>
            <a:r>
              <a:rPr lang="en-US" dirty="0" smtClean="0"/>
              <a:t> </a:t>
            </a:r>
            <a:r>
              <a:rPr lang="en-US" dirty="0"/>
              <a:t>f(a, L=[]): </a:t>
            </a:r>
            <a:endParaRPr lang="en-US" dirty="0" smtClean="0"/>
          </a:p>
          <a:p>
            <a:r>
              <a:rPr lang="en-US" dirty="0"/>
              <a:t> </a:t>
            </a:r>
            <a:r>
              <a:rPr lang="en-US" dirty="0" smtClean="0"/>
              <a:t> </a:t>
            </a:r>
            <a:r>
              <a:rPr lang="en-US" dirty="0" err="1" smtClean="0"/>
              <a:t>L.append</a:t>
            </a:r>
            <a:r>
              <a:rPr lang="en-US" dirty="0" smtClean="0"/>
              <a:t>(a</a:t>
            </a:r>
            <a:r>
              <a:rPr lang="en-US" dirty="0"/>
              <a:t>) </a:t>
            </a:r>
            <a:endParaRPr lang="en-US" dirty="0" smtClean="0"/>
          </a:p>
          <a:p>
            <a:r>
              <a:rPr lang="en-US" dirty="0"/>
              <a:t> </a:t>
            </a:r>
            <a:r>
              <a:rPr lang="en-US" dirty="0" smtClean="0"/>
              <a:t> return </a:t>
            </a:r>
            <a:r>
              <a:rPr lang="en-US" dirty="0"/>
              <a:t>L </a:t>
            </a:r>
            <a:endParaRPr lang="en-US" dirty="0" smtClean="0"/>
          </a:p>
          <a:p>
            <a:r>
              <a:rPr lang="en-US" dirty="0" smtClean="0"/>
              <a:t>print(f(1</a:t>
            </a:r>
            <a:r>
              <a:rPr lang="en-US" dirty="0"/>
              <a:t>)) </a:t>
            </a:r>
            <a:endParaRPr lang="en-US" dirty="0" smtClean="0"/>
          </a:p>
          <a:p>
            <a:r>
              <a:rPr lang="en-US" dirty="0" smtClean="0"/>
              <a:t>print(f(2</a:t>
            </a:r>
            <a:r>
              <a:rPr lang="en-US" dirty="0"/>
              <a:t>)) </a:t>
            </a:r>
            <a:endParaRPr lang="en-US" dirty="0" smtClean="0"/>
          </a:p>
          <a:p>
            <a:r>
              <a:rPr lang="en-US" dirty="0" smtClean="0"/>
              <a:t>print(f(3</a:t>
            </a:r>
            <a:r>
              <a:rPr lang="en-US" dirty="0"/>
              <a:t>)) </a:t>
            </a:r>
          </a:p>
        </p:txBody>
      </p:sp>
    </p:spTree>
    <p:extLst>
      <p:ext uri="{BB962C8B-B14F-4D97-AF65-F5344CB8AC3E}">
        <p14:creationId xmlns:p14="http://schemas.microsoft.com/office/powerpoint/2010/main" val="67018698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066800"/>
          </a:xfrm>
        </p:spPr>
        <p:txBody>
          <a:bodyPr/>
          <a:lstStyle/>
          <a:p>
            <a:r>
              <a:rPr lang="en-US" dirty="0" smtClean="0"/>
              <a:t>Lexical Scoping</a:t>
            </a:r>
            <a:endParaRPr lang="en-US" dirty="0"/>
          </a:p>
        </p:txBody>
      </p:sp>
      <p:sp>
        <p:nvSpPr>
          <p:cNvPr id="3" name="Content Placeholder 2"/>
          <p:cNvSpPr>
            <a:spLocks noGrp="1"/>
          </p:cNvSpPr>
          <p:nvPr>
            <p:ph idx="1"/>
          </p:nvPr>
        </p:nvSpPr>
        <p:spPr>
          <a:xfrm>
            <a:off x="457200" y="2209800"/>
            <a:ext cx="8229600" cy="3916363"/>
          </a:xfrm>
        </p:spPr>
        <p:txBody>
          <a:bodyPr/>
          <a:lstStyle/>
          <a:p>
            <a:r>
              <a:rPr lang="en-US" dirty="0" err="1"/>
              <a:t>def</a:t>
            </a:r>
            <a:r>
              <a:rPr lang="en-US" dirty="0"/>
              <a:t> </a:t>
            </a:r>
            <a:r>
              <a:rPr lang="en-US" dirty="0" err="1"/>
              <a:t>func</a:t>
            </a:r>
            <a:r>
              <a:rPr lang="en-US" dirty="0"/>
              <a:t>(x):</a:t>
            </a:r>
          </a:p>
          <a:p>
            <a:r>
              <a:rPr lang="en-US" dirty="0" smtClean="0"/>
              <a:t>   print </a:t>
            </a:r>
            <a:r>
              <a:rPr lang="en-US" dirty="0"/>
              <a:t>'x is', x</a:t>
            </a:r>
          </a:p>
          <a:p>
            <a:r>
              <a:rPr lang="en-US" dirty="0" smtClean="0"/>
              <a:t>   x </a:t>
            </a:r>
            <a:r>
              <a:rPr lang="en-US" dirty="0"/>
              <a:t>= 2</a:t>
            </a:r>
          </a:p>
          <a:p>
            <a:r>
              <a:rPr lang="en-US" dirty="0" smtClean="0"/>
              <a:t>   print </a:t>
            </a:r>
            <a:r>
              <a:rPr lang="en-US" dirty="0"/>
              <a:t>'Changed local x to', x</a:t>
            </a:r>
          </a:p>
          <a:p>
            <a:endParaRPr lang="en-US" dirty="0" smtClean="0"/>
          </a:p>
          <a:p>
            <a:r>
              <a:rPr lang="en-US" dirty="0" smtClean="0"/>
              <a:t>x </a:t>
            </a:r>
            <a:r>
              <a:rPr lang="en-US" dirty="0"/>
              <a:t>= 50</a:t>
            </a:r>
          </a:p>
          <a:p>
            <a:r>
              <a:rPr lang="en-US" dirty="0" err="1"/>
              <a:t>func</a:t>
            </a:r>
            <a:r>
              <a:rPr lang="en-US" dirty="0"/>
              <a:t>(x)</a:t>
            </a:r>
          </a:p>
          <a:p>
            <a:r>
              <a:rPr lang="en-US" dirty="0"/>
              <a:t>print 'x is still', x</a:t>
            </a:r>
          </a:p>
        </p:txBody>
      </p:sp>
    </p:spTree>
    <p:extLst>
      <p:ext uri="{BB962C8B-B14F-4D97-AF65-F5344CB8AC3E}">
        <p14:creationId xmlns:p14="http://schemas.microsoft.com/office/powerpoint/2010/main" val="37813476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Cpython</a:t>
            </a:r>
            <a:r>
              <a:rPr lang="en-US" dirty="0" smtClean="0"/>
              <a:t> &amp; </a:t>
            </a:r>
            <a:r>
              <a:rPr lang="en-US" dirty="0" err="1" smtClean="0"/>
              <a:t>Jython</a:t>
            </a:r>
            <a:endParaRPr lang="en-US" dirty="0"/>
          </a:p>
        </p:txBody>
      </p:sp>
      <p:sp>
        <p:nvSpPr>
          <p:cNvPr id="3" name="Content Placeholder 2"/>
          <p:cNvSpPr>
            <a:spLocks noGrp="1"/>
          </p:cNvSpPr>
          <p:nvPr>
            <p:ph idx="1"/>
          </p:nvPr>
        </p:nvSpPr>
        <p:spPr>
          <a:xfrm>
            <a:off x="952500" y="1874837"/>
            <a:ext cx="4914900" cy="4525963"/>
          </a:xfrm>
        </p:spPr>
        <p:txBody>
          <a:bodyPr>
            <a:normAutofit fontScale="77500" lnSpcReduction="20000"/>
          </a:bodyPr>
          <a:lstStyle/>
          <a:p>
            <a:pPr marL="0" indent="0">
              <a:buNone/>
            </a:pPr>
            <a:r>
              <a:rPr lang="en-US" b="1" dirty="0" err="1" smtClean="0"/>
              <a:t>CPython</a:t>
            </a:r>
            <a:r>
              <a:rPr lang="en-US" b="1" dirty="0" smtClean="0"/>
              <a:t>				</a:t>
            </a:r>
          </a:p>
          <a:p>
            <a:r>
              <a:rPr lang="en-US" dirty="0" smtClean="0"/>
              <a:t>C</a:t>
            </a:r>
          </a:p>
          <a:p>
            <a:r>
              <a:rPr lang="en-US" dirty="0" smtClean="0"/>
              <a:t>Multi-platform			</a:t>
            </a:r>
            <a:endParaRPr lang="en-US" b="1" dirty="0"/>
          </a:p>
          <a:p>
            <a:r>
              <a:rPr lang="en-US" dirty="0"/>
              <a:t>Compiles to .</a:t>
            </a:r>
            <a:r>
              <a:rPr lang="en-US" dirty="0" err="1"/>
              <a:t>pyc</a:t>
            </a:r>
            <a:endParaRPr lang="en-US" dirty="0"/>
          </a:p>
          <a:p>
            <a:r>
              <a:rPr lang="en-US" dirty="0"/>
              <a:t>Extend with </a:t>
            </a:r>
            <a:r>
              <a:rPr lang="en-US" dirty="0" smtClean="0"/>
              <a:t>C			</a:t>
            </a:r>
            <a:endParaRPr lang="en-US" b="1" dirty="0"/>
          </a:p>
          <a:p>
            <a:r>
              <a:rPr lang="en-US" dirty="0"/>
              <a:t>GIL 1*</a:t>
            </a:r>
          </a:p>
          <a:p>
            <a:r>
              <a:rPr lang="en-US" dirty="0"/>
              <a:t>Python Garbage Collection</a:t>
            </a:r>
          </a:p>
          <a:p>
            <a:endParaRPr lang="en-US" b="1" dirty="0" smtClean="0"/>
          </a:p>
          <a:p>
            <a:pPr marL="0" indent="0">
              <a:buNone/>
            </a:pPr>
            <a:r>
              <a:rPr lang="en-US" b="1" dirty="0" err="1" smtClean="0"/>
              <a:t>Jython</a:t>
            </a:r>
            <a:endParaRPr lang="en-US" b="1" dirty="0"/>
          </a:p>
          <a:p>
            <a:r>
              <a:rPr lang="en-US" dirty="0"/>
              <a:t>100% Java</a:t>
            </a:r>
          </a:p>
          <a:p>
            <a:r>
              <a:rPr lang="en-US" dirty="0"/>
              <a:t>Any JVM (currently 1.1+)</a:t>
            </a:r>
          </a:p>
          <a:p>
            <a:r>
              <a:rPr lang="en-US" dirty="0"/>
              <a:t>Compiles to .class</a:t>
            </a:r>
          </a:p>
          <a:p>
            <a:r>
              <a:rPr lang="en-US" dirty="0"/>
              <a:t>Extend with Java</a:t>
            </a:r>
          </a:p>
          <a:p>
            <a:r>
              <a:rPr lang="en-US" dirty="0"/>
              <a:t>Truly multi-threaded</a:t>
            </a:r>
          </a:p>
          <a:p>
            <a:r>
              <a:rPr lang="en-US" dirty="0"/>
              <a:t>Java garbage collection</a:t>
            </a:r>
          </a:p>
          <a:p>
            <a:endParaRPr lang="en-US" dirty="0"/>
          </a:p>
        </p:txBody>
      </p:sp>
      <p:sp>
        <p:nvSpPr>
          <p:cNvPr id="4" name="TextBox 3"/>
          <p:cNvSpPr txBox="1"/>
          <p:nvPr/>
        </p:nvSpPr>
        <p:spPr>
          <a:xfrm>
            <a:off x="5715000" y="4648200"/>
            <a:ext cx="3962400" cy="369332"/>
          </a:xfrm>
          <a:prstGeom prst="rect">
            <a:avLst/>
          </a:prstGeom>
          <a:noFill/>
        </p:spPr>
        <p:txBody>
          <a:bodyPr wrap="square" rtlCol="0">
            <a:spAutoFit/>
          </a:bodyPr>
          <a:lstStyle/>
          <a:p>
            <a:endParaRPr lang="en-US" dirty="0"/>
          </a:p>
        </p:txBody>
      </p:sp>
      <p:sp>
        <p:nvSpPr>
          <p:cNvPr id="5" name="TextBox 4"/>
          <p:cNvSpPr txBox="1"/>
          <p:nvPr/>
        </p:nvSpPr>
        <p:spPr>
          <a:xfrm>
            <a:off x="5181600" y="1828800"/>
            <a:ext cx="3733800" cy="3293209"/>
          </a:xfrm>
          <a:prstGeom prst="rect">
            <a:avLst/>
          </a:prstGeom>
          <a:noFill/>
        </p:spPr>
        <p:txBody>
          <a:bodyPr wrap="square" rtlCol="0">
            <a:spAutoFit/>
          </a:bodyPr>
          <a:lstStyle/>
          <a:p>
            <a:r>
              <a:rPr lang="en-US" sz="1900" b="1" dirty="0" err="1">
                <a:solidFill>
                  <a:schemeClr val="bg1">
                    <a:lumMod val="50000"/>
                  </a:schemeClr>
                </a:solidFill>
                <a:latin typeface="+mj-lt"/>
              </a:rPr>
              <a:t>IronPython</a:t>
            </a:r>
            <a:r>
              <a:rPr lang="en-US" sz="1900" b="1" dirty="0">
                <a:solidFill>
                  <a:schemeClr val="bg1">
                    <a:lumMod val="50000"/>
                  </a:schemeClr>
                </a:solidFill>
                <a:latin typeface="+mj-lt"/>
              </a:rPr>
              <a:t> (</a:t>
            </a:r>
            <a:r>
              <a:rPr lang="en-US" sz="1900" b="1" dirty="0" err="1">
                <a:solidFill>
                  <a:schemeClr val="bg1">
                    <a:lumMod val="50000"/>
                  </a:schemeClr>
                </a:solidFill>
                <a:latin typeface="+mj-lt"/>
              </a:rPr>
              <a:t>DotNet</a:t>
            </a:r>
            <a:r>
              <a:rPr lang="en-US" sz="1900" b="1" dirty="0" smtClean="0">
                <a:solidFill>
                  <a:schemeClr val="bg1">
                    <a:lumMod val="50000"/>
                  </a:schemeClr>
                </a:solidFill>
                <a:latin typeface="+mj-lt"/>
              </a:rPr>
              <a:t>)</a:t>
            </a:r>
          </a:p>
          <a:p>
            <a:endParaRPr lang="en-US" sz="1900" b="1" dirty="0" smtClean="0">
              <a:solidFill>
                <a:schemeClr val="bg1">
                  <a:lumMod val="50000"/>
                </a:schemeClr>
              </a:solidFill>
              <a:latin typeface="+mj-lt"/>
            </a:endParaRPr>
          </a:p>
          <a:p>
            <a:endParaRPr lang="en-US" sz="1900" b="1" dirty="0" smtClean="0">
              <a:solidFill>
                <a:schemeClr val="bg1">
                  <a:lumMod val="50000"/>
                </a:schemeClr>
              </a:solidFill>
              <a:latin typeface="+mj-lt"/>
            </a:endParaRPr>
          </a:p>
          <a:p>
            <a:r>
              <a:rPr lang="en-US" sz="1900" b="1" dirty="0" err="1">
                <a:solidFill>
                  <a:schemeClr val="bg1">
                    <a:lumMod val="50000"/>
                  </a:schemeClr>
                </a:solidFill>
                <a:latin typeface="+mj-lt"/>
              </a:rPr>
              <a:t>PyPy</a:t>
            </a:r>
            <a:r>
              <a:rPr lang="en-US" sz="1900" b="1" dirty="0">
                <a:solidFill>
                  <a:schemeClr val="bg1">
                    <a:lumMod val="50000"/>
                  </a:schemeClr>
                </a:solidFill>
                <a:latin typeface="+mj-lt"/>
              </a:rPr>
              <a:t>  ( pure python )</a:t>
            </a:r>
          </a:p>
          <a:p>
            <a:endParaRPr lang="en-US" sz="1900" b="1" dirty="0" smtClean="0">
              <a:solidFill>
                <a:schemeClr val="bg1">
                  <a:lumMod val="50000"/>
                </a:schemeClr>
              </a:solidFill>
              <a:latin typeface="+mj-lt"/>
            </a:endParaRPr>
          </a:p>
          <a:p>
            <a:endParaRPr lang="en-US" sz="1900" b="1" dirty="0" smtClean="0">
              <a:solidFill>
                <a:schemeClr val="bg1">
                  <a:lumMod val="50000"/>
                </a:schemeClr>
              </a:solidFill>
              <a:latin typeface="+mj-lt"/>
            </a:endParaRPr>
          </a:p>
          <a:p>
            <a:r>
              <a:rPr lang="en-US" sz="1900" b="1" dirty="0" err="1">
                <a:solidFill>
                  <a:schemeClr val="bg1">
                    <a:lumMod val="50000"/>
                  </a:schemeClr>
                </a:solidFill>
                <a:latin typeface="+mj-lt"/>
              </a:rPr>
              <a:t>StacklessPython</a:t>
            </a:r>
            <a:r>
              <a:rPr lang="en-US" sz="1900" b="1" dirty="0">
                <a:solidFill>
                  <a:schemeClr val="bg1">
                    <a:lumMod val="50000"/>
                  </a:schemeClr>
                </a:solidFill>
                <a:latin typeface="+mj-lt"/>
              </a:rPr>
              <a:t> ( C &amp; </a:t>
            </a:r>
            <a:r>
              <a:rPr lang="en-US" sz="1900" b="1" dirty="0" smtClean="0">
                <a:solidFill>
                  <a:schemeClr val="bg1">
                    <a:lumMod val="50000"/>
                  </a:schemeClr>
                </a:solidFill>
                <a:latin typeface="+mj-lt"/>
              </a:rPr>
              <a:t>Python)</a:t>
            </a:r>
          </a:p>
          <a:p>
            <a:pPr marL="342900" indent="-342900">
              <a:buFont typeface="Arial" pitchFamily="34" charset="0"/>
              <a:buChar char="•"/>
            </a:pPr>
            <a:r>
              <a:rPr lang="en-US" sz="1900" dirty="0" smtClean="0">
                <a:solidFill>
                  <a:schemeClr val="bg1">
                    <a:lumMod val="50000"/>
                  </a:schemeClr>
                </a:solidFill>
                <a:latin typeface="+mj-lt"/>
              </a:rPr>
              <a:t>Micro threads</a:t>
            </a:r>
          </a:p>
          <a:p>
            <a:endParaRPr lang="en-US" sz="1900" b="1" dirty="0">
              <a:solidFill>
                <a:schemeClr val="bg1">
                  <a:lumMod val="50000"/>
                </a:schemeClr>
              </a:solidFill>
              <a:latin typeface="+mj-lt"/>
            </a:endParaRPr>
          </a:p>
          <a:p>
            <a:endParaRPr lang="en-US" sz="1900" b="1" dirty="0" smtClean="0">
              <a:solidFill>
                <a:schemeClr val="bg1">
                  <a:lumMod val="50000"/>
                </a:schemeClr>
              </a:solidFill>
              <a:latin typeface="+mj-lt"/>
            </a:endParaRPr>
          </a:p>
          <a:p>
            <a:endParaRPr lang="en-US" dirty="0"/>
          </a:p>
        </p:txBody>
      </p:sp>
    </p:spTree>
    <p:extLst>
      <p:ext uri="{BB962C8B-B14F-4D97-AF65-F5344CB8AC3E}">
        <p14:creationId xmlns:p14="http://schemas.microsoft.com/office/powerpoint/2010/main" val="148866026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Passing Functions</a:t>
            </a:r>
            <a:endParaRPr lang="en-US" dirty="0"/>
          </a:p>
        </p:txBody>
      </p:sp>
      <p:sp>
        <p:nvSpPr>
          <p:cNvPr id="3" name="Content Placeholder 2"/>
          <p:cNvSpPr>
            <a:spLocks noGrp="1"/>
          </p:cNvSpPr>
          <p:nvPr>
            <p:ph idx="1"/>
          </p:nvPr>
        </p:nvSpPr>
        <p:spPr/>
        <p:txBody>
          <a:bodyPr/>
          <a:lstStyle/>
          <a:p>
            <a:endParaRPr lang="en-US" dirty="0" smtClean="0"/>
          </a:p>
          <a:p>
            <a:r>
              <a:rPr lang="en-US" dirty="0" err="1"/>
              <a:t>d</a:t>
            </a:r>
            <a:r>
              <a:rPr lang="en-US" dirty="0" err="1" smtClean="0"/>
              <a:t>ef</a:t>
            </a:r>
            <a:r>
              <a:rPr lang="en-US" dirty="0" smtClean="0"/>
              <a:t>  function():</a:t>
            </a:r>
          </a:p>
          <a:p>
            <a:r>
              <a:rPr lang="en-US" dirty="0"/>
              <a:t> </a:t>
            </a:r>
            <a:r>
              <a:rPr lang="en-US" dirty="0" smtClean="0"/>
              <a:t>  pass</a:t>
            </a:r>
          </a:p>
          <a:p>
            <a:endParaRPr lang="en-US" dirty="0"/>
          </a:p>
          <a:p>
            <a:endParaRPr lang="en-US" dirty="0"/>
          </a:p>
        </p:txBody>
      </p:sp>
    </p:spTree>
    <p:extLst>
      <p:ext uri="{BB962C8B-B14F-4D97-AF65-F5344CB8AC3E}">
        <p14:creationId xmlns:p14="http://schemas.microsoft.com/office/powerpoint/2010/main" val="151964186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Global Variables</a:t>
            </a:r>
            <a:endParaRPr lang="en-US" dirty="0"/>
          </a:p>
        </p:txBody>
      </p:sp>
      <p:sp>
        <p:nvSpPr>
          <p:cNvPr id="3" name="Content Placeholder 2"/>
          <p:cNvSpPr>
            <a:spLocks noGrp="1"/>
          </p:cNvSpPr>
          <p:nvPr>
            <p:ph idx="1"/>
          </p:nvPr>
        </p:nvSpPr>
        <p:spPr>
          <a:xfrm>
            <a:off x="457200" y="2057400"/>
            <a:ext cx="8229600" cy="4068763"/>
          </a:xfrm>
        </p:spPr>
        <p:txBody>
          <a:bodyPr/>
          <a:lstStyle/>
          <a:p>
            <a:r>
              <a:rPr lang="en-US" dirty="0" err="1"/>
              <a:t>def</a:t>
            </a:r>
            <a:r>
              <a:rPr lang="en-US" dirty="0"/>
              <a:t> </a:t>
            </a:r>
            <a:r>
              <a:rPr lang="en-US" dirty="0" err="1"/>
              <a:t>func</a:t>
            </a:r>
            <a:r>
              <a:rPr lang="en-US" dirty="0"/>
              <a:t>():</a:t>
            </a:r>
          </a:p>
          <a:p>
            <a:r>
              <a:rPr lang="en-US" dirty="0" smtClean="0"/>
              <a:t>    global </a:t>
            </a:r>
            <a:r>
              <a:rPr lang="en-US" dirty="0"/>
              <a:t>x</a:t>
            </a:r>
          </a:p>
          <a:p>
            <a:r>
              <a:rPr lang="en-US" dirty="0" smtClean="0"/>
              <a:t>    print </a:t>
            </a:r>
            <a:r>
              <a:rPr lang="en-US" dirty="0"/>
              <a:t>'x is', x</a:t>
            </a:r>
          </a:p>
          <a:p>
            <a:r>
              <a:rPr lang="en-US" dirty="0" smtClean="0"/>
              <a:t>    x </a:t>
            </a:r>
            <a:r>
              <a:rPr lang="en-US" dirty="0"/>
              <a:t>= 2</a:t>
            </a:r>
          </a:p>
          <a:p>
            <a:r>
              <a:rPr lang="en-US" dirty="0" smtClean="0"/>
              <a:t>    print </a:t>
            </a:r>
            <a:r>
              <a:rPr lang="en-US" dirty="0"/>
              <a:t>'Changed global x to', </a:t>
            </a:r>
            <a:r>
              <a:rPr lang="en-US" dirty="0" smtClean="0"/>
              <a:t>x</a:t>
            </a:r>
          </a:p>
          <a:p>
            <a:endParaRPr lang="en-US" dirty="0"/>
          </a:p>
          <a:p>
            <a:r>
              <a:rPr lang="en-US" dirty="0"/>
              <a:t>x = 50</a:t>
            </a:r>
          </a:p>
          <a:p>
            <a:r>
              <a:rPr lang="en-US" dirty="0" err="1"/>
              <a:t>func</a:t>
            </a:r>
            <a:r>
              <a:rPr lang="en-US" dirty="0"/>
              <a:t>()</a:t>
            </a:r>
          </a:p>
          <a:p>
            <a:r>
              <a:rPr lang="en-US" dirty="0"/>
              <a:t>print 'Value of x is', x</a:t>
            </a:r>
          </a:p>
        </p:txBody>
      </p:sp>
    </p:spTree>
    <p:extLst>
      <p:ext uri="{BB962C8B-B14F-4D97-AF65-F5344CB8AC3E}">
        <p14:creationId xmlns:p14="http://schemas.microsoft.com/office/powerpoint/2010/main" val="228518338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Args-1</a:t>
            </a:r>
            <a:endParaRPr lang="en-US" dirty="0"/>
          </a:p>
        </p:txBody>
      </p:sp>
      <p:sp>
        <p:nvSpPr>
          <p:cNvPr id="3" name="Content Placeholder 2"/>
          <p:cNvSpPr>
            <a:spLocks noGrp="1"/>
          </p:cNvSpPr>
          <p:nvPr>
            <p:ph idx="1"/>
          </p:nvPr>
        </p:nvSpPr>
        <p:spPr/>
        <p:txBody>
          <a:bodyPr/>
          <a:lstStyle/>
          <a:p>
            <a:endParaRPr lang="en-US" dirty="0" smtClean="0"/>
          </a:p>
          <a:p>
            <a:r>
              <a:rPr lang="en-US" dirty="0" err="1"/>
              <a:t>def</a:t>
            </a:r>
            <a:r>
              <a:rPr lang="en-US" dirty="0"/>
              <a:t> </a:t>
            </a:r>
            <a:r>
              <a:rPr lang="en-US" dirty="0" err="1"/>
              <a:t>test_var_args</a:t>
            </a:r>
            <a:r>
              <a:rPr lang="en-US" dirty="0"/>
              <a:t>(</a:t>
            </a:r>
            <a:r>
              <a:rPr lang="en-US" dirty="0" err="1"/>
              <a:t>farg</a:t>
            </a:r>
            <a:r>
              <a:rPr lang="en-US" dirty="0"/>
              <a:t>, *</a:t>
            </a:r>
            <a:r>
              <a:rPr lang="en-US" dirty="0" err="1"/>
              <a:t>args</a:t>
            </a:r>
            <a:r>
              <a:rPr lang="en-US" dirty="0"/>
              <a:t>): </a:t>
            </a:r>
            <a:endParaRPr lang="en-US" dirty="0" smtClean="0"/>
          </a:p>
          <a:p>
            <a:r>
              <a:rPr lang="en-US" dirty="0" smtClean="0"/>
              <a:t>    print </a:t>
            </a:r>
            <a:r>
              <a:rPr lang="en-US" dirty="0"/>
              <a:t>"formal </a:t>
            </a:r>
            <a:r>
              <a:rPr lang="en-US" dirty="0" err="1"/>
              <a:t>arg</a:t>
            </a:r>
            <a:r>
              <a:rPr lang="en-US" dirty="0"/>
              <a:t>:", </a:t>
            </a:r>
            <a:r>
              <a:rPr lang="en-US" dirty="0" err="1"/>
              <a:t>farg</a:t>
            </a:r>
            <a:r>
              <a:rPr lang="en-US" dirty="0"/>
              <a:t> </a:t>
            </a:r>
            <a:endParaRPr lang="en-US" dirty="0" smtClean="0"/>
          </a:p>
          <a:p>
            <a:r>
              <a:rPr lang="en-US" dirty="0"/>
              <a:t> </a:t>
            </a:r>
            <a:r>
              <a:rPr lang="en-US" dirty="0" smtClean="0"/>
              <a:t>   for </a:t>
            </a:r>
            <a:r>
              <a:rPr lang="en-US" dirty="0" err="1"/>
              <a:t>arg</a:t>
            </a:r>
            <a:r>
              <a:rPr lang="en-US" dirty="0"/>
              <a:t> in </a:t>
            </a:r>
            <a:r>
              <a:rPr lang="en-US" dirty="0" err="1"/>
              <a:t>args</a:t>
            </a:r>
            <a:r>
              <a:rPr lang="en-US" dirty="0"/>
              <a:t>: </a:t>
            </a:r>
            <a:endParaRPr lang="en-US" dirty="0" smtClean="0"/>
          </a:p>
          <a:p>
            <a:r>
              <a:rPr lang="en-US" dirty="0"/>
              <a:t> </a:t>
            </a:r>
            <a:r>
              <a:rPr lang="en-US" dirty="0" smtClean="0"/>
              <a:t>      print </a:t>
            </a:r>
            <a:r>
              <a:rPr lang="en-US" dirty="0"/>
              <a:t>"another </a:t>
            </a:r>
            <a:r>
              <a:rPr lang="en-US" dirty="0" err="1"/>
              <a:t>arg</a:t>
            </a:r>
            <a:r>
              <a:rPr lang="en-US" dirty="0"/>
              <a:t>:", </a:t>
            </a:r>
            <a:r>
              <a:rPr lang="en-US" dirty="0" err="1"/>
              <a:t>arg</a:t>
            </a:r>
            <a:r>
              <a:rPr lang="en-US" dirty="0"/>
              <a:t> </a:t>
            </a:r>
            <a:endParaRPr lang="en-US" dirty="0" smtClean="0"/>
          </a:p>
          <a:p>
            <a:endParaRPr lang="en-US" dirty="0"/>
          </a:p>
          <a:p>
            <a:r>
              <a:rPr lang="en-US" dirty="0" err="1" smtClean="0"/>
              <a:t>test_var_args</a:t>
            </a:r>
            <a:r>
              <a:rPr lang="en-US" dirty="0" smtClean="0"/>
              <a:t>(1</a:t>
            </a:r>
            <a:r>
              <a:rPr lang="en-US" dirty="0"/>
              <a:t>, "two", 3)</a:t>
            </a:r>
          </a:p>
        </p:txBody>
      </p:sp>
    </p:spTree>
    <p:extLst>
      <p:ext uri="{BB962C8B-B14F-4D97-AF65-F5344CB8AC3E}">
        <p14:creationId xmlns:p14="http://schemas.microsoft.com/office/powerpoint/2010/main" val="272043557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Args-2</a:t>
            </a:r>
            <a:endParaRPr lang="en-US" dirty="0"/>
          </a:p>
        </p:txBody>
      </p:sp>
      <p:sp>
        <p:nvSpPr>
          <p:cNvPr id="3" name="Content Placeholder 2"/>
          <p:cNvSpPr>
            <a:spLocks noGrp="1"/>
          </p:cNvSpPr>
          <p:nvPr>
            <p:ph idx="1"/>
          </p:nvPr>
        </p:nvSpPr>
        <p:spPr/>
        <p:txBody>
          <a:bodyPr>
            <a:normAutofit/>
          </a:bodyPr>
          <a:lstStyle/>
          <a:p>
            <a:endParaRPr lang="en-US" sz="2000" dirty="0" smtClean="0"/>
          </a:p>
          <a:p>
            <a:r>
              <a:rPr lang="en-US" sz="2000" dirty="0" err="1"/>
              <a:t>def</a:t>
            </a:r>
            <a:r>
              <a:rPr lang="en-US" sz="2000" dirty="0"/>
              <a:t> </a:t>
            </a:r>
            <a:r>
              <a:rPr lang="en-US" sz="2000" dirty="0" err="1"/>
              <a:t>test_var_kwargs</a:t>
            </a:r>
            <a:r>
              <a:rPr lang="en-US" sz="2000" dirty="0"/>
              <a:t>(</a:t>
            </a:r>
            <a:r>
              <a:rPr lang="en-US" sz="2000" dirty="0" err="1"/>
              <a:t>farg</a:t>
            </a:r>
            <a:r>
              <a:rPr lang="en-US" sz="2000" dirty="0"/>
              <a:t>, **</a:t>
            </a:r>
            <a:r>
              <a:rPr lang="en-US" sz="2000" dirty="0" err="1"/>
              <a:t>kwargs</a:t>
            </a:r>
            <a:r>
              <a:rPr lang="en-US" sz="2000" dirty="0"/>
              <a:t>): </a:t>
            </a:r>
            <a:endParaRPr lang="en-US" sz="2000" dirty="0" smtClean="0"/>
          </a:p>
          <a:p>
            <a:r>
              <a:rPr lang="en-US" sz="2000" dirty="0" smtClean="0"/>
              <a:t>  print </a:t>
            </a:r>
            <a:r>
              <a:rPr lang="en-US" sz="2000" dirty="0"/>
              <a:t>"formal </a:t>
            </a:r>
            <a:r>
              <a:rPr lang="en-US" sz="2000" dirty="0" err="1"/>
              <a:t>arg</a:t>
            </a:r>
            <a:r>
              <a:rPr lang="en-US" sz="2000" dirty="0"/>
              <a:t>:", </a:t>
            </a:r>
            <a:r>
              <a:rPr lang="en-US" sz="2000" dirty="0" err="1"/>
              <a:t>farg</a:t>
            </a:r>
            <a:r>
              <a:rPr lang="en-US" sz="2000" dirty="0"/>
              <a:t> </a:t>
            </a:r>
            <a:endParaRPr lang="en-US" sz="2000" dirty="0" smtClean="0"/>
          </a:p>
          <a:p>
            <a:r>
              <a:rPr lang="en-US" sz="2000" dirty="0" smtClean="0"/>
              <a:t>  for </a:t>
            </a:r>
            <a:r>
              <a:rPr lang="en-US" sz="2000" dirty="0"/>
              <a:t>key in </a:t>
            </a:r>
            <a:r>
              <a:rPr lang="en-US" sz="2000" dirty="0" err="1"/>
              <a:t>kwargs</a:t>
            </a:r>
            <a:r>
              <a:rPr lang="en-US" sz="2000" dirty="0"/>
              <a:t>: </a:t>
            </a:r>
            <a:endParaRPr lang="en-US" sz="2000" dirty="0" smtClean="0"/>
          </a:p>
          <a:p>
            <a:r>
              <a:rPr lang="en-US" sz="2000" dirty="0" smtClean="0"/>
              <a:t>     print </a:t>
            </a:r>
            <a:r>
              <a:rPr lang="en-US" sz="2000" dirty="0"/>
              <a:t>"another keyword </a:t>
            </a:r>
            <a:r>
              <a:rPr lang="en-US" sz="2000" dirty="0" err="1"/>
              <a:t>arg</a:t>
            </a:r>
            <a:r>
              <a:rPr lang="en-US" sz="2000" dirty="0"/>
              <a:t>: %s: %s" % (key, </a:t>
            </a:r>
            <a:r>
              <a:rPr lang="en-US" sz="2000" dirty="0" err="1"/>
              <a:t>kwargs</a:t>
            </a:r>
            <a:r>
              <a:rPr lang="en-US" sz="2000" dirty="0"/>
              <a:t>[key]) </a:t>
            </a:r>
            <a:endParaRPr lang="en-US" sz="2000" dirty="0" smtClean="0"/>
          </a:p>
          <a:p>
            <a:endParaRPr lang="en-US" sz="2000" dirty="0" smtClean="0"/>
          </a:p>
          <a:p>
            <a:endParaRPr lang="en-US" sz="2000" dirty="0"/>
          </a:p>
          <a:p>
            <a:r>
              <a:rPr lang="en-US" sz="2000" dirty="0" err="1" smtClean="0"/>
              <a:t>test_var_kwargs</a:t>
            </a:r>
            <a:r>
              <a:rPr lang="en-US" sz="2000" dirty="0" smtClean="0"/>
              <a:t>(</a:t>
            </a:r>
            <a:r>
              <a:rPr lang="en-US" sz="2000" dirty="0" err="1" smtClean="0"/>
              <a:t>farg</a:t>
            </a:r>
            <a:r>
              <a:rPr lang="en-US" sz="2000" dirty="0" smtClean="0"/>
              <a:t>=1</a:t>
            </a:r>
            <a:r>
              <a:rPr lang="en-US" sz="2000" dirty="0"/>
              <a:t>, myarg2="two", myarg3=3)</a:t>
            </a:r>
          </a:p>
        </p:txBody>
      </p:sp>
    </p:spTree>
    <p:extLst>
      <p:ext uri="{BB962C8B-B14F-4D97-AF65-F5344CB8AC3E}">
        <p14:creationId xmlns:p14="http://schemas.microsoft.com/office/powerpoint/2010/main" val="279244154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Args-3</a:t>
            </a:r>
            <a:endParaRPr lang="en-US" dirty="0"/>
          </a:p>
        </p:txBody>
      </p:sp>
      <p:sp>
        <p:nvSpPr>
          <p:cNvPr id="3" name="Content Placeholder 2"/>
          <p:cNvSpPr>
            <a:spLocks noGrp="1"/>
          </p:cNvSpPr>
          <p:nvPr>
            <p:ph idx="1"/>
          </p:nvPr>
        </p:nvSpPr>
        <p:spPr/>
        <p:txBody>
          <a:bodyPr/>
          <a:lstStyle/>
          <a:p>
            <a:endParaRPr lang="en-US" dirty="0" smtClean="0"/>
          </a:p>
          <a:p>
            <a:r>
              <a:rPr lang="en-US" dirty="0" err="1"/>
              <a:t>def</a:t>
            </a:r>
            <a:r>
              <a:rPr lang="en-US" dirty="0"/>
              <a:t> </a:t>
            </a:r>
            <a:r>
              <a:rPr lang="en-US" dirty="0" err="1"/>
              <a:t>test_var_args_call</a:t>
            </a:r>
            <a:r>
              <a:rPr lang="en-US" dirty="0"/>
              <a:t>(arg1, arg2, arg3): </a:t>
            </a:r>
            <a:endParaRPr lang="en-US" dirty="0" smtClean="0"/>
          </a:p>
          <a:p>
            <a:r>
              <a:rPr lang="en-US" dirty="0"/>
              <a:t> </a:t>
            </a:r>
            <a:r>
              <a:rPr lang="en-US" dirty="0" smtClean="0"/>
              <a:t>  print </a:t>
            </a:r>
            <a:r>
              <a:rPr lang="en-US" dirty="0"/>
              <a:t>"arg1:", arg1 </a:t>
            </a:r>
            <a:endParaRPr lang="en-US" dirty="0" smtClean="0"/>
          </a:p>
          <a:p>
            <a:r>
              <a:rPr lang="en-US" dirty="0"/>
              <a:t> </a:t>
            </a:r>
            <a:r>
              <a:rPr lang="en-US" dirty="0" smtClean="0"/>
              <a:t>  print </a:t>
            </a:r>
            <a:r>
              <a:rPr lang="en-US" dirty="0"/>
              <a:t>"arg2:", arg2 </a:t>
            </a:r>
            <a:endParaRPr lang="en-US" dirty="0" smtClean="0"/>
          </a:p>
          <a:p>
            <a:r>
              <a:rPr lang="en-US" dirty="0"/>
              <a:t> </a:t>
            </a:r>
            <a:r>
              <a:rPr lang="en-US" dirty="0" smtClean="0"/>
              <a:t>  print </a:t>
            </a:r>
            <a:r>
              <a:rPr lang="en-US" dirty="0"/>
              <a:t>"arg3:", arg3 </a:t>
            </a:r>
            <a:endParaRPr lang="en-US" dirty="0" smtClean="0"/>
          </a:p>
          <a:p>
            <a:endParaRPr lang="en-US" dirty="0"/>
          </a:p>
          <a:p>
            <a:endParaRPr lang="en-US" dirty="0" smtClean="0"/>
          </a:p>
          <a:p>
            <a:r>
              <a:rPr lang="en-US" dirty="0" err="1" smtClean="0"/>
              <a:t>args</a:t>
            </a:r>
            <a:r>
              <a:rPr lang="en-US" dirty="0" smtClean="0"/>
              <a:t> </a:t>
            </a:r>
            <a:r>
              <a:rPr lang="en-US" dirty="0"/>
              <a:t>= ("two", 3) </a:t>
            </a:r>
            <a:endParaRPr lang="en-US" dirty="0" smtClean="0"/>
          </a:p>
          <a:p>
            <a:r>
              <a:rPr lang="en-US" dirty="0" err="1" smtClean="0"/>
              <a:t>test_var_args_call</a:t>
            </a:r>
            <a:r>
              <a:rPr lang="en-US" dirty="0" smtClean="0"/>
              <a:t>(1</a:t>
            </a:r>
            <a:r>
              <a:rPr lang="en-US" dirty="0"/>
              <a:t>, *</a:t>
            </a:r>
            <a:r>
              <a:rPr lang="en-US" dirty="0" err="1"/>
              <a:t>args</a:t>
            </a:r>
            <a:r>
              <a:rPr lang="en-US" dirty="0"/>
              <a:t>)</a:t>
            </a:r>
          </a:p>
        </p:txBody>
      </p:sp>
    </p:spTree>
    <p:extLst>
      <p:ext uri="{BB962C8B-B14F-4D97-AF65-F5344CB8AC3E}">
        <p14:creationId xmlns:p14="http://schemas.microsoft.com/office/powerpoint/2010/main" val="279691432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Lambda Function</a:t>
            </a:r>
            <a:endParaRPr lang="en-US" dirty="0"/>
          </a:p>
        </p:txBody>
      </p:sp>
      <p:sp>
        <p:nvSpPr>
          <p:cNvPr id="3" name="Content Placeholder 2"/>
          <p:cNvSpPr>
            <a:spLocks noGrp="1"/>
          </p:cNvSpPr>
          <p:nvPr>
            <p:ph idx="1"/>
          </p:nvPr>
        </p:nvSpPr>
        <p:spPr/>
        <p:txBody>
          <a:bodyPr/>
          <a:lstStyle/>
          <a:p>
            <a:endParaRPr lang="en-US" dirty="0" smtClean="0"/>
          </a:p>
          <a:p>
            <a:pPr marL="0" indent="0">
              <a:buNone/>
            </a:pPr>
            <a:r>
              <a:rPr lang="es-ES" dirty="0" err="1"/>
              <a:t>def</a:t>
            </a:r>
            <a:r>
              <a:rPr lang="es-ES" dirty="0"/>
              <a:t> sum(</a:t>
            </a:r>
            <a:r>
              <a:rPr lang="es-ES" dirty="0" err="1"/>
              <a:t>x,y</a:t>
            </a:r>
            <a:r>
              <a:rPr lang="es-ES" dirty="0" smtClean="0"/>
              <a:t>):</a:t>
            </a:r>
          </a:p>
          <a:p>
            <a:pPr marL="0" indent="0">
              <a:buNone/>
            </a:pPr>
            <a:r>
              <a:rPr lang="es-ES" dirty="0" smtClean="0"/>
              <a:t>	</a:t>
            </a:r>
            <a:r>
              <a:rPr lang="es-ES" dirty="0" err="1" smtClean="0"/>
              <a:t>return</a:t>
            </a:r>
            <a:r>
              <a:rPr lang="es-ES" dirty="0" smtClean="0"/>
              <a:t> </a:t>
            </a:r>
            <a:r>
              <a:rPr lang="es-ES" dirty="0"/>
              <a:t>x + </a:t>
            </a:r>
            <a:r>
              <a:rPr lang="es-ES" dirty="0" smtClean="0"/>
              <a:t>y</a:t>
            </a:r>
          </a:p>
          <a:p>
            <a:pPr marL="0" indent="0">
              <a:buNone/>
            </a:pPr>
            <a:endParaRPr lang="es-ES" dirty="0"/>
          </a:p>
          <a:p>
            <a:pPr marL="0" indent="0">
              <a:buNone/>
            </a:pPr>
            <a:r>
              <a:rPr lang="es-ES" dirty="0" smtClean="0"/>
              <a:t>sum(10,20)</a:t>
            </a:r>
          </a:p>
          <a:p>
            <a:pPr marL="0" indent="0">
              <a:buNone/>
            </a:pPr>
            <a:endParaRPr lang="es-ES" dirty="0"/>
          </a:p>
          <a:p>
            <a:pPr marL="0" indent="0">
              <a:buNone/>
            </a:pPr>
            <a:r>
              <a:rPr lang="es-ES" dirty="0"/>
              <a:t>sum = lambda x, y : x + </a:t>
            </a:r>
            <a:r>
              <a:rPr lang="es-ES" dirty="0" smtClean="0"/>
              <a:t>y</a:t>
            </a:r>
          </a:p>
          <a:p>
            <a:pPr marL="0" indent="0">
              <a:buNone/>
            </a:pPr>
            <a:r>
              <a:rPr lang="es-ES" dirty="0" smtClean="0"/>
              <a:t>sum(10,20)</a:t>
            </a:r>
            <a:endParaRPr lang="en-US" dirty="0"/>
          </a:p>
        </p:txBody>
      </p:sp>
    </p:spTree>
    <p:extLst>
      <p:ext uri="{BB962C8B-B14F-4D97-AF65-F5344CB8AC3E}">
        <p14:creationId xmlns:p14="http://schemas.microsoft.com/office/powerpoint/2010/main" val="195208081"/>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600200"/>
            <a:ext cx="8229600" cy="1600200"/>
          </a:xfrm>
        </p:spPr>
        <p:txBody>
          <a:bodyPr/>
          <a:lstStyle/>
          <a:p>
            <a:r>
              <a:rPr lang="en-US" dirty="0" smtClean="0"/>
              <a:t>Modular Development</a:t>
            </a:r>
            <a:endParaRPr lang="en-US" dirty="0"/>
          </a:p>
        </p:txBody>
      </p:sp>
    </p:spTree>
    <p:extLst>
      <p:ext uri="{BB962C8B-B14F-4D97-AF65-F5344CB8AC3E}">
        <p14:creationId xmlns:p14="http://schemas.microsoft.com/office/powerpoint/2010/main" val="86112271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Kinds of Module</a:t>
            </a:r>
            <a:endParaRPr lang="en-US" dirty="0"/>
          </a:p>
        </p:txBody>
      </p:sp>
      <p:sp>
        <p:nvSpPr>
          <p:cNvPr id="3" name="Content Placeholder 2"/>
          <p:cNvSpPr txBox="1">
            <a:spLocks/>
          </p:cNvSpPr>
          <p:nvPr/>
        </p:nvSpPr>
        <p:spPr>
          <a:xfrm>
            <a:off x="457200" y="1981200"/>
            <a:ext cx="8229600" cy="4144963"/>
          </a:xfrm>
          <a:prstGeom prst="rect">
            <a:avLst/>
          </a:prstGeom>
        </p:spPr>
        <p:txBody>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r>
              <a:rPr lang="en-US" b="1" dirty="0"/>
              <a:t>Those written in Python</a:t>
            </a:r>
            <a:br>
              <a:rPr lang="en-US" b="1" dirty="0"/>
            </a:br>
            <a:r>
              <a:rPr lang="en-US" dirty="0"/>
              <a:t>S</a:t>
            </a:r>
            <a:r>
              <a:rPr lang="en-US" dirty="0" smtClean="0"/>
              <a:t>uffix</a:t>
            </a:r>
            <a:r>
              <a:rPr lang="en-US" dirty="0"/>
              <a:t>: .</a:t>
            </a:r>
            <a:r>
              <a:rPr lang="en-US" dirty="0" err="1" smtClean="0"/>
              <a:t>pyc</a:t>
            </a:r>
            <a:r>
              <a:rPr lang="en-US" dirty="0" smtClean="0"/>
              <a:t>  .</a:t>
            </a:r>
            <a:r>
              <a:rPr lang="en-US" dirty="0" err="1" smtClean="0"/>
              <a:t>pyo</a:t>
            </a:r>
            <a:endParaRPr lang="en-US" dirty="0" smtClean="0"/>
          </a:p>
          <a:p>
            <a:endParaRPr lang="en-US" dirty="0"/>
          </a:p>
          <a:p>
            <a:r>
              <a:rPr lang="en-US" b="1" dirty="0"/>
              <a:t>Dynamically linked </a:t>
            </a:r>
            <a:r>
              <a:rPr lang="en-US" b="1" dirty="0" smtClean="0"/>
              <a:t>C/</a:t>
            </a:r>
            <a:r>
              <a:rPr lang="en-US" b="1" dirty="0"/>
              <a:t>C</a:t>
            </a:r>
            <a:r>
              <a:rPr lang="en-US" b="1" dirty="0" smtClean="0"/>
              <a:t>++ </a:t>
            </a:r>
            <a:r>
              <a:rPr lang="en-US" b="1" dirty="0"/>
              <a:t>modules</a:t>
            </a:r>
            <a:br>
              <a:rPr lang="en-US" b="1" dirty="0"/>
            </a:br>
            <a:r>
              <a:rPr lang="en-US" dirty="0"/>
              <a:t>Suffixes are: .</a:t>
            </a:r>
            <a:r>
              <a:rPr lang="en-US" dirty="0" err="1"/>
              <a:t>dll</a:t>
            </a:r>
            <a:r>
              <a:rPr lang="en-US" dirty="0"/>
              <a:t>, .</a:t>
            </a:r>
            <a:r>
              <a:rPr lang="en-US" dirty="0" err="1"/>
              <a:t>pyd</a:t>
            </a:r>
            <a:r>
              <a:rPr lang="en-US" dirty="0"/>
              <a:t>, .so, .</a:t>
            </a:r>
            <a:r>
              <a:rPr lang="en-US" dirty="0" err="1"/>
              <a:t>sl</a:t>
            </a:r>
            <a:r>
              <a:rPr lang="en-US" dirty="0"/>
              <a:t>, </a:t>
            </a:r>
            <a:r>
              <a:rPr lang="en-US" dirty="0" smtClean="0"/>
              <a:t>..</a:t>
            </a:r>
          </a:p>
          <a:p>
            <a:endParaRPr lang="en-US" b="1" dirty="0"/>
          </a:p>
          <a:p>
            <a:r>
              <a:rPr lang="en-US" b="1" dirty="0"/>
              <a:t/>
            </a:r>
            <a:br>
              <a:rPr lang="en-US" b="1" dirty="0"/>
            </a:br>
            <a:endParaRPr lang="en-US" b="1" dirty="0" smtClean="0"/>
          </a:p>
          <a:p>
            <a:endParaRPr lang="en-US" b="1" dirty="0" smtClean="0"/>
          </a:p>
          <a:p>
            <a:r>
              <a:rPr lang="en-US" b="1" dirty="0" smtClean="0"/>
              <a:t>Help   </a:t>
            </a:r>
            <a:r>
              <a:rPr lang="en-US" b="1" dirty="0" err="1" smtClean="0"/>
              <a:t>builtins</a:t>
            </a:r>
            <a:r>
              <a:rPr lang="en-US" b="1" dirty="0" smtClean="0"/>
              <a:t>     # display module hierarchy</a:t>
            </a:r>
            <a:endParaRPr lang="en-US" dirty="0"/>
          </a:p>
        </p:txBody>
      </p:sp>
    </p:spTree>
    <p:extLst>
      <p:ext uri="{BB962C8B-B14F-4D97-AF65-F5344CB8AC3E}">
        <p14:creationId xmlns:p14="http://schemas.microsoft.com/office/powerpoint/2010/main" val="139896892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3" name="Content Placeholder 2"/>
          <p:cNvSpPr>
            <a:spLocks noGrp="1"/>
          </p:cNvSpPr>
          <p:nvPr>
            <p:ph idx="1"/>
          </p:nvPr>
        </p:nvSpPr>
        <p:spPr>
          <a:xfrm>
            <a:off x="457200" y="1981200"/>
            <a:ext cx="8229600" cy="4144963"/>
          </a:xfrm>
        </p:spPr>
        <p:txBody>
          <a:bodyPr/>
          <a:lstStyle/>
          <a:p>
            <a:r>
              <a:rPr lang="en-US" dirty="0" smtClean="0"/>
              <a:t>Creating Re-Usable libraries</a:t>
            </a:r>
          </a:p>
          <a:p>
            <a:r>
              <a:rPr lang="en-US" dirty="0" smtClean="0"/>
              <a:t>A </a:t>
            </a:r>
            <a:r>
              <a:rPr lang="en-US" dirty="0"/>
              <a:t>module is basically a file containing all your functions and variables that you </a:t>
            </a:r>
            <a:r>
              <a:rPr lang="en-US" dirty="0" smtClean="0"/>
              <a:t>have defined</a:t>
            </a:r>
            <a:r>
              <a:rPr lang="en-US" dirty="0"/>
              <a:t>. </a:t>
            </a:r>
            <a:endParaRPr lang="en-US" dirty="0" smtClean="0"/>
          </a:p>
          <a:p>
            <a:r>
              <a:rPr lang="en-US" dirty="0" smtClean="0"/>
              <a:t>To </a:t>
            </a:r>
            <a:r>
              <a:rPr lang="en-US" dirty="0"/>
              <a:t>reuse the module in other programs, the filename of the module </a:t>
            </a:r>
            <a:r>
              <a:rPr lang="en-US" b="1" dirty="0"/>
              <a:t>must </a:t>
            </a:r>
            <a:r>
              <a:rPr lang="en-US" dirty="0"/>
              <a:t>have a .</a:t>
            </a:r>
            <a:r>
              <a:rPr lang="en-US" dirty="0" err="1"/>
              <a:t>py</a:t>
            </a:r>
            <a:r>
              <a:rPr lang="en-US" dirty="0"/>
              <a:t> extension.</a:t>
            </a:r>
          </a:p>
          <a:p>
            <a:r>
              <a:rPr lang="en-US" dirty="0"/>
              <a:t>A module can be </a:t>
            </a:r>
            <a:r>
              <a:rPr lang="en-US" i="1" dirty="0"/>
              <a:t>imported </a:t>
            </a:r>
            <a:r>
              <a:rPr lang="en-US" dirty="0"/>
              <a:t>by another program to make use of its functionality. </a:t>
            </a:r>
          </a:p>
        </p:txBody>
      </p:sp>
    </p:spTree>
    <p:extLst>
      <p:ext uri="{BB962C8B-B14F-4D97-AF65-F5344CB8AC3E}">
        <p14:creationId xmlns:p14="http://schemas.microsoft.com/office/powerpoint/2010/main" val="53429360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import works…</a:t>
            </a:r>
            <a:endParaRPr lang="en-US" dirty="0"/>
          </a:p>
        </p:txBody>
      </p:sp>
      <p:sp>
        <p:nvSpPr>
          <p:cNvPr id="3" name="Content Placeholder 2"/>
          <p:cNvSpPr>
            <a:spLocks noGrp="1"/>
          </p:cNvSpPr>
          <p:nvPr>
            <p:ph idx="1"/>
          </p:nvPr>
        </p:nvSpPr>
        <p:spPr>
          <a:xfrm>
            <a:off x="457200" y="1828800"/>
            <a:ext cx="8229600" cy="4297363"/>
          </a:xfrm>
        </p:spPr>
        <p:txBody>
          <a:bodyPr/>
          <a:lstStyle/>
          <a:p>
            <a:r>
              <a:rPr lang="en-US" dirty="0"/>
              <a:t>When Python executes the </a:t>
            </a:r>
            <a:r>
              <a:rPr lang="en-US" b="1" dirty="0"/>
              <a:t>import </a:t>
            </a:r>
            <a:r>
              <a:rPr lang="en-US" b="1" dirty="0" smtClean="0"/>
              <a:t>MODULENAME </a:t>
            </a:r>
            <a:r>
              <a:rPr lang="en-US" dirty="0"/>
              <a:t>statement, it looks for the </a:t>
            </a:r>
            <a:r>
              <a:rPr lang="en-US" b="1" dirty="0" smtClean="0"/>
              <a:t>MODULENAME.py</a:t>
            </a:r>
            <a:r>
              <a:rPr lang="en-US" dirty="0" smtClean="0"/>
              <a:t> </a:t>
            </a:r>
            <a:r>
              <a:rPr lang="en-US" dirty="0"/>
              <a:t>module in one of the </a:t>
            </a:r>
            <a:r>
              <a:rPr lang="en-US" dirty="0" smtClean="0"/>
              <a:t>directories listed </a:t>
            </a:r>
            <a:r>
              <a:rPr lang="en-US" dirty="0"/>
              <a:t>in its </a:t>
            </a:r>
            <a:r>
              <a:rPr lang="en-US" b="1" dirty="0" err="1"/>
              <a:t>sys.path</a:t>
            </a:r>
            <a:r>
              <a:rPr lang="en-US" dirty="0"/>
              <a:t> variable</a:t>
            </a:r>
            <a:r>
              <a:rPr lang="en-US" dirty="0" smtClean="0"/>
              <a:t>.</a:t>
            </a:r>
          </a:p>
          <a:p>
            <a:r>
              <a:rPr lang="en-US" dirty="0" smtClean="0"/>
              <a:t> </a:t>
            </a:r>
          </a:p>
          <a:p>
            <a:r>
              <a:rPr lang="en-US" dirty="0" smtClean="0"/>
              <a:t>If </a:t>
            </a:r>
            <a:r>
              <a:rPr lang="en-US" dirty="0"/>
              <a:t>the file is found, then the statements in the main block of </a:t>
            </a:r>
            <a:r>
              <a:rPr lang="en-US" dirty="0" smtClean="0"/>
              <a:t>that module </a:t>
            </a:r>
            <a:r>
              <a:rPr lang="en-US" dirty="0"/>
              <a:t>is run and then the module is made </a:t>
            </a:r>
            <a:r>
              <a:rPr lang="en-US" i="1" dirty="0"/>
              <a:t>available </a:t>
            </a:r>
            <a:r>
              <a:rPr lang="en-US" dirty="0"/>
              <a:t>for you to use. </a:t>
            </a:r>
            <a:endParaRPr lang="en-US" dirty="0" smtClean="0"/>
          </a:p>
          <a:p>
            <a:endParaRPr lang="en-US" dirty="0" smtClean="0"/>
          </a:p>
          <a:p>
            <a:r>
              <a:rPr lang="en-US" dirty="0" smtClean="0"/>
              <a:t>Note </a:t>
            </a:r>
            <a:r>
              <a:rPr lang="en-US" dirty="0"/>
              <a:t>that the initialization is </a:t>
            </a:r>
            <a:r>
              <a:rPr lang="en-US" dirty="0" smtClean="0"/>
              <a:t>done only </a:t>
            </a:r>
            <a:r>
              <a:rPr lang="en-US" dirty="0"/>
              <a:t>the </a:t>
            </a:r>
            <a:r>
              <a:rPr lang="en-US" i="1" dirty="0"/>
              <a:t>first </a:t>
            </a:r>
            <a:r>
              <a:rPr lang="en-US" dirty="0"/>
              <a:t>time that we import a </a:t>
            </a:r>
            <a:r>
              <a:rPr lang="en-US" dirty="0" smtClean="0"/>
              <a:t>module</a:t>
            </a:r>
          </a:p>
        </p:txBody>
      </p:sp>
    </p:spTree>
    <p:extLst>
      <p:ext uri="{BB962C8B-B14F-4D97-AF65-F5344CB8AC3E}">
        <p14:creationId xmlns:p14="http://schemas.microsoft.com/office/powerpoint/2010/main" val="10852068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sz="4800" dirty="0" smtClean="0"/>
              <a:t>Python</a:t>
            </a:r>
            <a:endParaRPr lang="en-US" sz="4800" dirty="0"/>
          </a:p>
        </p:txBody>
      </p:sp>
      <p:sp>
        <p:nvSpPr>
          <p:cNvPr id="3" name="Content Placeholder 2"/>
          <p:cNvSpPr>
            <a:spLocks noGrp="1"/>
          </p:cNvSpPr>
          <p:nvPr>
            <p:ph idx="1"/>
          </p:nvPr>
        </p:nvSpPr>
        <p:spPr>
          <a:xfrm>
            <a:off x="457200" y="1295400"/>
            <a:ext cx="8229600" cy="4830763"/>
          </a:xfrm>
        </p:spPr>
        <p:txBody>
          <a:bodyPr>
            <a:normAutofit fontScale="92500"/>
          </a:bodyPr>
          <a:lstStyle/>
          <a:p>
            <a:endParaRPr lang="en-US" dirty="0" smtClean="0"/>
          </a:p>
          <a:p>
            <a:r>
              <a:rPr lang="en-US" dirty="0" smtClean="0"/>
              <a:t>2.x was released in mid 2010</a:t>
            </a:r>
          </a:p>
          <a:p>
            <a:r>
              <a:rPr lang="en-US" dirty="0" smtClean="0"/>
              <a:t>with </a:t>
            </a:r>
            <a:r>
              <a:rPr lang="en-US" dirty="0"/>
              <a:t>a </a:t>
            </a:r>
            <a:r>
              <a:rPr lang="en-US" dirty="0" smtClean="0"/>
              <a:t>mission statement </a:t>
            </a:r>
            <a:r>
              <a:rPr lang="en-US" dirty="0"/>
              <a:t>of extended support for this end-of-life </a:t>
            </a:r>
            <a:r>
              <a:rPr lang="en-US" dirty="0" smtClean="0"/>
              <a:t>release</a:t>
            </a:r>
          </a:p>
          <a:p>
            <a:r>
              <a:rPr lang="en-US" dirty="0" smtClean="0"/>
              <a:t>2.x </a:t>
            </a:r>
            <a:r>
              <a:rPr lang="en-US" dirty="0"/>
              <a:t>branch </a:t>
            </a:r>
            <a:r>
              <a:rPr lang="en-US" dirty="0" smtClean="0"/>
              <a:t>did not see </a:t>
            </a:r>
            <a:r>
              <a:rPr lang="en-US" dirty="0"/>
              <a:t>no new major releases after that. 3.x is under active development </a:t>
            </a:r>
            <a:endParaRPr lang="en-US" dirty="0" smtClean="0"/>
          </a:p>
          <a:p>
            <a:endParaRPr lang="en-US" dirty="0" smtClean="0"/>
          </a:p>
          <a:p>
            <a:r>
              <a:rPr lang="en-US" dirty="0" smtClean="0"/>
              <a:t>Version 3.0 was released in 2008</a:t>
            </a:r>
          </a:p>
          <a:p>
            <a:r>
              <a:rPr lang="en-US" dirty="0"/>
              <a:t>V</a:t>
            </a:r>
            <a:r>
              <a:rPr lang="en-US" dirty="0" smtClean="0"/>
              <a:t>ersion </a:t>
            </a:r>
            <a:r>
              <a:rPr lang="en-US" dirty="0"/>
              <a:t>3.3 was released </a:t>
            </a:r>
            <a:r>
              <a:rPr lang="en-US" dirty="0" smtClean="0"/>
              <a:t>in </a:t>
            </a:r>
            <a:r>
              <a:rPr lang="en-US" dirty="0"/>
              <a:t>2012 </a:t>
            </a:r>
          </a:p>
          <a:p>
            <a:r>
              <a:rPr lang="en-US" dirty="0" smtClean="0"/>
              <a:t>Version 3.4 </a:t>
            </a:r>
            <a:r>
              <a:rPr lang="en-US" dirty="0"/>
              <a:t>was released </a:t>
            </a:r>
            <a:r>
              <a:rPr lang="en-US" dirty="0" smtClean="0"/>
              <a:t>in </a:t>
            </a:r>
            <a:r>
              <a:rPr lang="en-US" dirty="0"/>
              <a:t>2014. </a:t>
            </a:r>
            <a:endParaRPr lang="en-US" dirty="0" smtClean="0"/>
          </a:p>
          <a:p>
            <a:r>
              <a:rPr lang="en-US" dirty="0" smtClean="0"/>
              <a:t>This </a:t>
            </a:r>
            <a:r>
              <a:rPr lang="en-US" dirty="0"/>
              <a:t>means that all recent standard library improvements, </a:t>
            </a:r>
            <a:r>
              <a:rPr lang="en-US" dirty="0" smtClean="0"/>
              <a:t>are </a:t>
            </a:r>
            <a:r>
              <a:rPr lang="en-US" dirty="0"/>
              <a:t>only available by default in Python 3.x.</a:t>
            </a:r>
          </a:p>
        </p:txBody>
      </p:sp>
    </p:spTree>
    <p:extLst>
      <p:ext uri="{BB962C8B-B14F-4D97-AF65-F5344CB8AC3E}">
        <p14:creationId xmlns:p14="http://schemas.microsoft.com/office/powerpoint/2010/main" val="256194425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Referring module</a:t>
            </a:r>
            <a:endParaRPr lang="en-US" dirty="0"/>
          </a:p>
        </p:txBody>
      </p:sp>
      <p:sp>
        <p:nvSpPr>
          <p:cNvPr id="3" name="Content Placeholder 2"/>
          <p:cNvSpPr>
            <a:spLocks noGrp="1"/>
          </p:cNvSpPr>
          <p:nvPr>
            <p:ph idx="1"/>
          </p:nvPr>
        </p:nvSpPr>
        <p:spPr/>
        <p:txBody>
          <a:bodyPr>
            <a:normAutofit fontScale="92500" lnSpcReduction="10000"/>
          </a:bodyPr>
          <a:lstStyle/>
          <a:p>
            <a:endParaRPr lang="en-US" dirty="0" smtClean="0"/>
          </a:p>
          <a:p>
            <a:r>
              <a:rPr lang="en-US" dirty="0" smtClean="0"/>
              <a:t>The “A” </a:t>
            </a:r>
            <a:r>
              <a:rPr lang="en-US" dirty="0"/>
              <a:t>variable in the </a:t>
            </a:r>
            <a:r>
              <a:rPr lang="en-US" dirty="0" smtClean="0"/>
              <a:t>SOMEMODULE it is </a:t>
            </a:r>
            <a:r>
              <a:rPr lang="en-US" dirty="0"/>
              <a:t>referred </a:t>
            </a:r>
            <a:r>
              <a:rPr lang="en-US" dirty="0" smtClean="0"/>
              <a:t> </a:t>
            </a:r>
            <a:r>
              <a:rPr lang="en-US" dirty="0"/>
              <a:t>using the dotted </a:t>
            </a:r>
            <a:r>
              <a:rPr lang="en-US" dirty="0" smtClean="0"/>
              <a:t>notation</a:t>
            </a:r>
          </a:p>
          <a:p>
            <a:r>
              <a:rPr lang="en-US" dirty="0" smtClean="0"/>
              <a:t> </a:t>
            </a:r>
          </a:p>
          <a:p>
            <a:r>
              <a:rPr lang="en-US" dirty="0" smtClean="0"/>
              <a:t>i.e.  MODULENAME.A  </a:t>
            </a:r>
          </a:p>
          <a:p>
            <a:endParaRPr lang="en-US" dirty="0" smtClean="0"/>
          </a:p>
          <a:p>
            <a:r>
              <a:rPr lang="en-US" dirty="0" smtClean="0"/>
              <a:t>One </a:t>
            </a:r>
            <a:r>
              <a:rPr lang="en-US" dirty="0"/>
              <a:t>of </a:t>
            </a:r>
            <a:r>
              <a:rPr lang="en-US" dirty="0" smtClean="0"/>
              <a:t>the advantages </a:t>
            </a:r>
            <a:r>
              <a:rPr lang="en-US" dirty="0"/>
              <a:t>of this approach is that the name does not clash with any </a:t>
            </a:r>
            <a:r>
              <a:rPr lang="en-US" dirty="0" smtClean="0"/>
              <a:t>“A” </a:t>
            </a:r>
            <a:r>
              <a:rPr lang="en-US" dirty="0"/>
              <a:t>variable used in your program.</a:t>
            </a:r>
          </a:p>
          <a:p>
            <a:endParaRPr lang="en-US" dirty="0" smtClean="0"/>
          </a:p>
          <a:p>
            <a:r>
              <a:rPr lang="en-US" dirty="0" smtClean="0"/>
              <a:t>Also</a:t>
            </a:r>
            <a:r>
              <a:rPr lang="en-US" dirty="0"/>
              <a:t>, it indicates clearly that this name is part of the </a:t>
            </a:r>
            <a:r>
              <a:rPr lang="en-US" dirty="0" smtClean="0"/>
              <a:t>SOMEMODULE </a:t>
            </a:r>
            <a:r>
              <a:rPr lang="en-US" dirty="0"/>
              <a:t>module.</a:t>
            </a:r>
          </a:p>
        </p:txBody>
      </p:sp>
    </p:spTree>
    <p:extLst>
      <p:ext uri="{BB962C8B-B14F-4D97-AF65-F5344CB8AC3E}">
        <p14:creationId xmlns:p14="http://schemas.microsoft.com/office/powerpoint/2010/main" val="13742306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 ways of importing</a:t>
            </a:r>
            <a:endParaRPr lang="en-US" dirty="0"/>
          </a:p>
        </p:txBody>
      </p:sp>
      <p:sp>
        <p:nvSpPr>
          <p:cNvPr id="3" name="Content Placeholder 2"/>
          <p:cNvSpPr>
            <a:spLocks noGrp="1"/>
          </p:cNvSpPr>
          <p:nvPr>
            <p:ph idx="1"/>
          </p:nvPr>
        </p:nvSpPr>
        <p:spPr>
          <a:xfrm>
            <a:off x="457200" y="1828800"/>
            <a:ext cx="8229600" cy="4495800"/>
          </a:xfrm>
        </p:spPr>
        <p:txBody>
          <a:bodyPr>
            <a:normAutofit lnSpcReduction="10000"/>
          </a:bodyPr>
          <a:lstStyle/>
          <a:p>
            <a:r>
              <a:rPr lang="en-US" dirty="0"/>
              <a:t>import  MODULENAME</a:t>
            </a:r>
          </a:p>
          <a:p>
            <a:endParaRPr lang="en-US" dirty="0"/>
          </a:p>
          <a:p>
            <a:r>
              <a:rPr lang="en-US" dirty="0"/>
              <a:t>from  MODULENAME  import methods, </a:t>
            </a:r>
            <a:r>
              <a:rPr lang="en-US" dirty="0" smtClean="0"/>
              <a:t>variables</a:t>
            </a:r>
          </a:p>
          <a:p>
            <a:pPr marL="0" indent="0">
              <a:buNone/>
            </a:pPr>
            <a:r>
              <a:rPr lang="en-US" b="1" dirty="0">
                <a:solidFill>
                  <a:srgbClr val="FF0000"/>
                </a:solidFill>
              </a:rPr>
              <a:t> </a:t>
            </a:r>
            <a:r>
              <a:rPr lang="en-US" b="1" dirty="0" smtClean="0">
                <a:solidFill>
                  <a:srgbClr val="FF0000"/>
                </a:solidFill>
              </a:rPr>
              <a:t>	 [ only imported methods can be called ]</a:t>
            </a:r>
            <a:endParaRPr lang="en-US" b="1" dirty="0">
              <a:solidFill>
                <a:srgbClr val="FF0000"/>
              </a:solidFill>
            </a:endParaRPr>
          </a:p>
          <a:p>
            <a:pPr marL="0" indent="0">
              <a:buNone/>
            </a:pPr>
            <a:r>
              <a:rPr lang="en-US" b="1" dirty="0">
                <a:solidFill>
                  <a:srgbClr val="FF0000"/>
                </a:solidFill>
              </a:rPr>
              <a:t>	 [ </a:t>
            </a:r>
            <a:r>
              <a:rPr lang="en-US" b="1" dirty="0" smtClean="0">
                <a:solidFill>
                  <a:srgbClr val="FF0000"/>
                </a:solidFill>
              </a:rPr>
              <a:t>non-imported </a:t>
            </a:r>
            <a:r>
              <a:rPr lang="en-US" b="1" dirty="0">
                <a:solidFill>
                  <a:srgbClr val="FF0000"/>
                </a:solidFill>
              </a:rPr>
              <a:t>methods </a:t>
            </a:r>
            <a:r>
              <a:rPr lang="en-US" b="1" dirty="0" smtClean="0">
                <a:solidFill>
                  <a:srgbClr val="FF0000"/>
                </a:solidFill>
              </a:rPr>
              <a:t>cannot </a:t>
            </a:r>
            <a:r>
              <a:rPr lang="en-US" b="1" dirty="0">
                <a:solidFill>
                  <a:srgbClr val="FF0000"/>
                </a:solidFill>
              </a:rPr>
              <a:t>be called ]</a:t>
            </a:r>
          </a:p>
          <a:p>
            <a:endParaRPr lang="en-US" dirty="0"/>
          </a:p>
          <a:p>
            <a:r>
              <a:rPr lang="en-US" dirty="0"/>
              <a:t>from  MODULENAME  import </a:t>
            </a:r>
            <a:r>
              <a:rPr lang="en-US" dirty="0" smtClean="0"/>
              <a:t>*</a:t>
            </a:r>
          </a:p>
          <a:p>
            <a:pPr marL="0" indent="0">
              <a:buNone/>
            </a:pPr>
            <a:r>
              <a:rPr lang="en-US" dirty="0"/>
              <a:t>	 </a:t>
            </a:r>
            <a:r>
              <a:rPr lang="en-US" b="1" dirty="0" smtClean="0">
                <a:solidFill>
                  <a:srgbClr val="FF0000"/>
                </a:solidFill>
              </a:rPr>
              <a:t>[ avoid using this idiom ]</a:t>
            </a:r>
            <a:endParaRPr lang="en-US" b="1" dirty="0">
              <a:solidFill>
                <a:srgbClr val="FF0000"/>
              </a:solidFill>
            </a:endParaRPr>
          </a:p>
          <a:p>
            <a:pPr marL="0" indent="0">
              <a:buNone/>
            </a:pPr>
            <a:r>
              <a:rPr lang="en-US" b="1" dirty="0" smtClean="0">
                <a:solidFill>
                  <a:srgbClr val="FF0000"/>
                </a:solidFill>
              </a:rPr>
              <a:t>	</a:t>
            </a:r>
            <a:r>
              <a:rPr lang="en-US" b="1" dirty="0">
                <a:solidFill>
                  <a:srgbClr val="FF0000"/>
                </a:solidFill>
              </a:rPr>
              <a:t> </a:t>
            </a:r>
            <a:r>
              <a:rPr lang="en-US" b="1" dirty="0" smtClean="0">
                <a:solidFill>
                  <a:srgbClr val="FF0000"/>
                </a:solidFill>
              </a:rPr>
              <a:t>[ Doing </a:t>
            </a:r>
            <a:r>
              <a:rPr lang="en-US" b="1" dirty="0">
                <a:solidFill>
                  <a:srgbClr val="FF0000"/>
                </a:solidFill>
              </a:rPr>
              <a:t>so clutters the importer’s namespace ]</a:t>
            </a:r>
          </a:p>
          <a:p>
            <a:r>
              <a:rPr lang="en-US"/>
              <a:t>This imports all names except those beginning with an underscore (_). </a:t>
            </a:r>
            <a:endParaRPr lang="en-US" dirty="0"/>
          </a:p>
        </p:txBody>
      </p:sp>
    </p:spTree>
    <p:extLst>
      <p:ext uri="{BB962C8B-B14F-4D97-AF65-F5344CB8AC3E}">
        <p14:creationId xmlns:p14="http://schemas.microsoft.com/office/powerpoint/2010/main" val="305322503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Aliases</a:t>
            </a:r>
            <a:endParaRPr lang="en-US" dirty="0"/>
          </a:p>
        </p:txBody>
      </p:sp>
      <p:sp>
        <p:nvSpPr>
          <p:cNvPr id="3" name="Content Placeholder 2"/>
          <p:cNvSpPr>
            <a:spLocks noGrp="1"/>
          </p:cNvSpPr>
          <p:nvPr>
            <p:ph idx="1"/>
          </p:nvPr>
        </p:nvSpPr>
        <p:spPr/>
        <p:txBody>
          <a:bodyPr/>
          <a:lstStyle/>
          <a:p>
            <a:endParaRPr lang="en-US" dirty="0" smtClean="0"/>
          </a:p>
          <a:p>
            <a:r>
              <a:rPr lang="en-US" dirty="0"/>
              <a:t>i</a:t>
            </a:r>
            <a:r>
              <a:rPr lang="en-US" dirty="0" smtClean="0"/>
              <a:t>mport  system as sys</a:t>
            </a:r>
          </a:p>
          <a:p>
            <a:endParaRPr lang="en-US" dirty="0"/>
          </a:p>
        </p:txBody>
      </p:sp>
    </p:spTree>
    <p:extLst>
      <p:ext uri="{BB962C8B-B14F-4D97-AF65-F5344CB8AC3E}">
        <p14:creationId xmlns:p14="http://schemas.microsoft.com/office/powerpoint/2010/main" val="317583558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Exporting methods</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b="1" dirty="0" smtClean="0"/>
              <a:t>__init__.py</a:t>
            </a:r>
          </a:p>
          <a:p>
            <a:pPr marL="0" indent="0">
              <a:buNone/>
            </a:pPr>
            <a:r>
              <a:rPr lang="en-US" dirty="0"/>
              <a:t>__version__=1.0</a:t>
            </a:r>
          </a:p>
          <a:p>
            <a:pPr marL="0" indent="0">
              <a:buNone/>
            </a:pPr>
            <a:r>
              <a:rPr lang="en-US" dirty="0"/>
              <a:t>__all__=[‘fun1’, ‘fun2’, ‘fun3’, ‘fun4’]</a:t>
            </a:r>
          </a:p>
          <a:p>
            <a:pPr marL="0" indent="0">
              <a:buNone/>
            </a:pPr>
            <a:endParaRPr lang="en-US" b="1" dirty="0" smtClean="0"/>
          </a:p>
          <a:p>
            <a:pPr marL="0" indent="0">
              <a:buNone/>
            </a:pPr>
            <a:r>
              <a:rPr lang="en-US" b="1" dirty="0" smtClean="0"/>
              <a:t>Mymodule.py</a:t>
            </a:r>
          </a:p>
          <a:p>
            <a:pPr marL="0" indent="0">
              <a:buNone/>
            </a:pPr>
            <a:r>
              <a:rPr lang="en-US" dirty="0" err="1" smtClean="0"/>
              <a:t>def</a:t>
            </a:r>
            <a:r>
              <a:rPr lang="en-US" dirty="0" smtClean="0"/>
              <a:t>  fun1():</a:t>
            </a:r>
          </a:p>
          <a:p>
            <a:pPr marL="0" indent="0">
              <a:buNone/>
            </a:pPr>
            <a:r>
              <a:rPr lang="en-US" dirty="0"/>
              <a:t> </a:t>
            </a:r>
            <a:r>
              <a:rPr lang="en-US" dirty="0" smtClean="0"/>
              <a:t> pass</a:t>
            </a:r>
          </a:p>
          <a:p>
            <a:pPr marL="0" indent="0">
              <a:buNone/>
            </a:pPr>
            <a:r>
              <a:rPr lang="en-US" dirty="0" err="1"/>
              <a:t>def</a:t>
            </a:r>
            <a:r>
              <a:rPr lang="en-US" dirty="0"/>
              <a:t>  </a:t>
            </a:r>
            <a:r>
              <a:rPr lang="en-US" dirty="0" smtClean="0"/>
              <a:t>fun2():</a:t>
            </a:r>
            <a:endParaRPr lang="en-US" dirty="0"/>
          </a:p>
          <a:p>
            <a:pPr marL="0" indent="0">
              <a:buNone/>
            </a:pPr>
            <a:r>
              <a:rPr lang="en-US" dirty="0"/>
              <a:t>  </a:t>
            </a:r>
            <a:r>
              <a:rPr lang="en-US" dirty="0" smtClean="0"/>
              <a:t>pass</a:t>
            </a:r>
          </a:p>
          <a:p>
            <a:pPr marL="0" indent="0">
              <a:buNone/>
            </a:pPr>
            <a:r>
              <a:rPr lang="en-US" dirty="0" err="1"/>
              <a:t>def</a:t>
            </a:r>
            <a:r>
              <a:rPr lang="en-US" dirty="0"/>
              <a:t>  </a:t>
            </a:r>
            <a:r>
              <a:rPr lang="en-US" dirty="0" smtClean="0"/>
              <a:t>fun3():</a:t>
            </a:r>
            <a:endParaRPr lang="en-US" dirty="0"/>
          </a:p>
          <a:p>
            <a:pPr marL="0" indent="0">
              <a:buNone/>
            </a:pPr>
            <a:r>
              <a:rPr lang="en-US" dirty="0"/>
              <a:t>  </a:t>
            </a:r>
            <a:r>
              <a:rPr lang="en-US" dirty="0" smtClean="0"/>
              <a:t>pass</a:t>
            </a:r>
          </a:p>
          <a:p>
            <a:pPr marL="0" indent="0">
              <a:buNone/>
            </a:pPr>
            <a:r>
              <a:rPr lang="en-US" dirty="0" err="1"/>
              <a:t>def</a:t>
            </a:r>
            <a:r>
              <a:rPr lang="en-US" dirty="0"/>
              <a:t>  </a:t>
            </a:r>
            <a:r>
              <a:rPr lang="en-US" dirty="0" smtClean="0"/>
              <a:t>fun4():</a:t>
            </a:r>
            <a:endParaRPr lang="en-US" dirty="0"/>
          </a:p>
          <a:p>
            <a:pPr marL="0" indent="0">
              <a:buNone/>
            </a:pPr>
            <a:r>
              <a:rPr lang="en-US" dirty="0"/>
              <a:t>  pass</a:t>
            </a:r>
          </a:p>
          <a:p>
            <a:pPr marL="0" indent="0">
              <a:buNone/>
            </a:pPr>
            <a:endParaRPr lang="en-US" dirty="0" smtClean="0"/>
          </a:p>
        </p:txBody>
      </p:sp>
    </p:spTree>
    <p:extLst>
      <p:ext uri="{BB962C8B-B14F-4D97-AF65-F5344CB8AC3E}">
        <p14:creationId xmlns:p14="http://schemas.microsoft.com/office/powerpoint/2010/main" val="1703977316"/>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Byte-Compiled</a:t>
            </a:r>
            <a:endParaRPr lang="en-US" dirty="0"/>
          </a:p>
        </p:txBody>
      </p:sp>
      <p:sp>
        <p:nvSpPr>
          <p:cNvPr id="3" name="Content Placeholder 2"/>
          <p:cNvSpPr>
            <a:spLocks noGrp="1"/>
          </p:cNvSpPr>
          <p:nvPr>
            <p:ph idx="1"/>
          </p:nvPr>
        </p:nvSpPr>
        <p:spPr>
          <a:xfrm>
            <a:off x="457200" y="2057400"/>
            <a:ext cx="8229600" cy="4525963"/>
          </a:xfrm>
        </p:spPr>
        <p:txBody>
          <a:bodyPr>
            <a:normAutofit lnSpcReduction="10000"/>
          </a:bodyPr>
          <a:lstStyle/>
          <a:p>
            <a:r>
              <a:rPr lang="en-US" dirty="0"/>
              <a:t>Importing a module is a relatively costly </a:t>
            </a:r>
            <a:r>
              <a:rPr lang="en-US" dirty="0" smtClean="0"/>
              <a:t>affair.</a:t>
            </a:r>
          </a:p>
          <a:p>
            <a:endParaRPr lang="en-US" dirty="0" smtClean="0"/>
          </a:p>
          <a:p>
            <a:r>
              <a:rPr lang="en-US" dirty="0" smtClean="0"/>
              <a:t>One solution is to </a:t>
            </a:r>
            <a:r>
              <a:rPr lang="en-US" dirty="0"/>
              <a:t>create </a:t>
            </a:r>
            <a:r>
              <a:rPr lang="en-US" i="1" dirty="0"/>
              <a:t>byte-compiled </a:t>
            </a:r>
            <a:r>
              <a:rPr lang="en-US" dirty="0"/>
              <a:t>files with </a:t>
            </a:r>
            <a:r>
              <a:rPr lang="en-US" dirty="0" smtClean="0"/>
              <a:t>the </a:t>
            </a:r>
            <a:r>
              <a:rPr lang="en-US" dirty="0"/>
              <a:t>extension .</a:t>
            </a:r>
            <a:r>
              <a:rPr lang="en-US" dirty="0" err="1"/>
              <a:t>pyc</a:t>
            </a:r>
            <a:r>
              <a:rPr lang="en-US" dirty="0"/>
              <a:t> </a:t>
            </a:r>
            <a:endParaRPr lang="en-US" dirty="0" smtClean="0"/>
          </a:p>
          <a:p>
            <a:endParaRPr lang="en-US" dirty="0" smtClean="0"/>
          </a:p>
          <a:p>
            <a:r>
              <a:rPr lang="en-US" dirty="0" smtClean="0"/>
              <a:t>.</a:t>
            </a:r>
            <a:r>
              <a:rPr lang="en-US" dirty="0" err="1" smtClean="0"/>
              <a:t>pyc</a:t>
            </a:r>
            <a:r>
              <a:rPr lang="en-US" dirty="0" smtClean="0"/>
              <a:t> file is </a:t>
            </a:r>
            <a:r>
              <a:rPr lang="en-US" dirty="0"/>
              <a:t>useful when you import the module the next time from a different program - it will be much </a:t>
            </a:r>
            <a:r>
              <a:rPr lang="en-US" dirty="0" smtClean="0"/>
              <a:t>faster since </a:t>
            </a:r>
            <a:r>
              <a:rPr lang="en-US" dirty="0"/>
              <a:t>part of the processing required in importing a module is already done. </a:t>
            </a:r>
            <a:endParaRPr lang="en-US" dirty="0" smtClean="0"/>
          </a:p>
          <a:p>
            <a:endParaRPr lang="en-US" dirty="0" smtClean="0"/>
          </a:p>
          <a:p>
            <a:r>
              <a:rPr lang="en-US" dirty="0" smtClean="0"/>
              <a:t>Byte-compiled files </a:t>
            </a:r>
            <a:r>
              <a:rPr lang="en-US" dirty="0"/>
              <a:t>are platform-independent. </a:t>
            </a:r>
            <a:endParaRPr lang="en-US" dirty="0" smtClean="0"/>
          </a:p>
        </p:txBody>
      </p:sp>
    </p:spTree>
    <p:extLst>
      <p:ext uri="{BB962C8B-B14F-4D97-AF65-F5344CB8AC3E}">
        <p14:creationId xmlns:p14="http://schemas.microsoft.com/office/powerpoint/2010/main" val="75884258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Defined Modules</a:t>
            </a:r>
            <a:endParaRPr lang="en-US" dirty="0"/>
          </a:p>
        </p:txBody>
      </p:sp>
      <p:sp>
        <p:nvSpPr>
          <p:cNvPr id="3" name="Content Placeholder 2"/>
          <p:cNvSpPr>
            <a:spLocks noGrp="1"/>
          </p:cNvSpPr>
          <p:nvPr>
            <p:ph idx="1"/>
          </p:nvPr>
        </p:nvSpPr>
        <p:spPr>
          <a:xfrm>
            <a:off x="457200" y="1874837"/>
            <a:ext cx="6248400" cy="4525963"/>
          </a:xfrm>
        </p:spPr>
        <p:txBody>
          <a:bodyPr>
            <a:normAutofit/>
          </a:bodyPr>
          <a:lstStyle/>
          <a:p>
            <a:pPr marL="0" indent="0">
              <a:buNone/>
            </a:pPr>
            <a:r>
              <a:rPr lang="en-US" b="1" dirty="0" smtClean="0"/>
              <a:t>Listoperation.py</a:t>
            </a:r>
          </a:p>
          <a:p>
            <a:pPr marL="0" indent="0">
              <a:buNone/>
            </a:pPr>
            <a:r>
              <a:rPr lang="en-US" dirty="0" err="1" smtClean="0"/>
              <a:t>arr</a:t>
            </a:r>
            <a:r>
              <a:rPr lang="en-US" dirty="0" smtClean="0"/>
              <a:t>=[]</a:t>
            </a:r>
            <a:endParaRPr lang="en-US" dirty="0"/>
          </a:p>
          <a:p>
            <a:pPr marL="0" indent="0">
              <a:buNone/>
            </a:pPr>
            <a:r>
              <a:rPr lang="en-US" dirty="0"/>
              <a:t>__version__=</a:t>
            </a:r>
            <a:r>
              <a:rPr lang="en-US" dirty="0" smtClean="0"/>
              <a:t>1.0</a:t>
            </a:r>
            <a:endParaRPr lang="en-US" dirty="0"/>
          </a:p>
          <a:p>
            <a:pPr marL="0" indent="0">
              <a:buNone/>
            </a:pPr>
            <a:r>
              <a:rPr lang="en-US" dirty="0"/>
              <a:t>__all__=['</a:t>
            </a:r>
            <a:r>
              <a:rPr lang="en-US" dirty="0" err="1"/>
              <a:t>add','remove','display</a:t>
            </a:r>
            <a:r>
              <a:rPr lang="en-US" dirty="0"/>
              <a:t>']</a:t>
            </a:r>
          </a:p>
          <a:p>
            <a:pPr marL="0" indent="0">
              <a:buNone/>
            </a:pPr>
            <a:r>
              <a:rPr lang="en-US" dirty="0" err="1" smtClean="0"/>
              <a:t>def</a:t>
            </a:r>
            <a:r>
              <a:rPr lang="en-US" dirty="0" smtClean="0"/>
              <a:t> </a:t>
            </a:r>
            <a:r>
              <a:rPr lang="en-US" dirty="0"/>
              <a:t>add(item</a:t>
            </a:r>
            <a:r>
              <a:rPr lang="en-US" dirty="0" smtClean="0"/>
              <a:t>):</a:t>
            </a:r>
          </a:p>
          <a:p>
            <a:pPr marL="0" indent="0">
              <a:buNone/>
            </a:pPr>
            <a:r>
              <a:rPr lang="en-US" dirty="0"/>
              <a:t> </a:t>
            </a:r>
            <a:r>
              <a:rPr lang="en-US" dirty="0" smtClean="0"/>
              <a:t>  pass</a:t>
            </a:r>
          </a:p>
          <a:p>
            <a:pPr marL="0" indent="0">
              <a:buNone/>
            </a:pPr>
            <a:r>
              <a:rPr lang="en-US" dirty="0" err="1"/>
              <a:t>def</a:t>
            </a:r>
            <a:r>
              <a:rPr lang="en-US" dirty="0"/>
              <a:t> </a:t>
            </a:r>
            <a:r>
              <a:rPr lang="en-US" dirty="0" smtClean="0"/>
              <a:t>remove(item</a:t>
            </a:r>
            <a:r>
              <a:rPr lang="en-US" dirty="0"/>
              <a:t>):</a:t>
            </a:r>
          </a:p>
          <a:p>
            <a:pPr marL="0" indent="0">
              <a:buNone/>
            </a:pPr>
            <a:r>
              <a:rPr lang="en-US" dirty="0"/>
              <a:t>   </a:t>
            </a:r>
            <a:r>
              <a:rPr lang="en-US" dirty="0" smtClean="0"/>
              <a:t>pass</a:t>
            </a:r>
          </a:p>
          <a:p>
            <a:pPr marL="0" indent="0">
              <a:buNone/>
            </a:pPr>
            <a:r>
              <a:rPr lang="en-US" dirty="0" err="1"/>
              <a:t>def</a:t>
            </a:r>
            <a:r>
              <a:rPr lang="en-US" dirty="0"/>
              <a:t> </a:t>
            </a:r>
            <a:r>
              <a:rPr lang="en-US" dirty="0" smtClean="0"/>
              <a:t>display(item</a:t>
            </a:r>
            <a:r>
              <a:rPr lang="en-US" dirty="0"/>
              <a:t>):</a:t>
            </a:r>
          </a:p>
          <a:p>
            <a:pPr marL="0" indent="0">
              <a:buNone/>
            </a:pPr>
            <a:r>
              <a:rPr lang="en-US" dirty="0"/>
              <a:t>   </a:t>
            </a:r>
            <a:r>
              <a:rPr lang="en-US" dirty="0" smtClean="0"/>
              <a:t>pass</a:t>
            </a:r>
            <a:endParaRPr lang="en-US" dirty="0"/>
          </a:p>
        </p:txBody>
      </p:sp>
    </p:spTree>
    <p:extLst>
      <p:ext uri="{BB962C8B-B14F-4D97-AF65-F5344CB8AC3E}">
        <p14:creationId xmlns:p14="http://schemas.microsoft.com/office/powerpoint/2010/main" val="28279330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smtClean="0"/>
          </a:p>
          <a:p>
            <a:r>
              <a:rPr lang="en-US" dirty="0" smtClean="0"/>
              <a:t>Locals()   returns dictionary of local variables</a:t>
            </a:r>
          </a:p>
          <a:p>
            <a:r>
              <a:rPr lang="en-US" dirty="0" err="1" smtClean="0"/>
              <a:t>Globals</a:t>
            </a:r>
            <a:r>
              <a:rPr lang="en-US" dirty="0" smtClean="0"/>
              <a:t>()  returns dictionary of global variables</a:t>
            </a:r>
          </a:p>
          <a:p>
            <a:endParaRPr lang="en-US" dirty="0"/>
          </a:p>
        </p:txBody>
      </p:sp>
    </p:spTree>
    <p:extLst>
      <p:ext uri="{BB962C8B-B14F-4D97-AF65-F5344CB8AC3E}">
        <p14:creationId xmlns:p14="http://schemas.microsoft.com/office/powerpoint/2010/main" val="223794641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81200"/>
            <a:ext cx="8229600" cy="4144963"/>
          </a:xfrm>
        </p:spPr>
        <p:txBody>
          <a:bodyPr>
            <a:normAutofit/>
          </a:bodyPr>
          <a:lstStyle/>
          <a:p>
            <a:r>
              <a:rPr lang="en-US" dirty="0" smtClean="0"/>
              <a:t>Create a Folder by name “</a:t>
            </a:r>
            <a:r>
              <a:rPr lang="en-US" dirty="0" err="1" smtClean="0"/>
              <a:t>testpack</a:t>
            </a:r>
            <a:r>
              <a:rPr lang="en-US" dirty="0" smtClean="0"/>
              <a:t>”</a:t>
            </a:r>
            <a:endParaRPr lang="en-US" dirty="0"/>
          </a:p>
          <a:p>
            <a:endParaRPr lang="en-US" dirty="0" smtClean="0"/>
          </a:p>
          <a:p>
            <a:r>
              <a:rPr lang="en-US" dirty="0" smtClean="0"/>
              <a:t>Create a file named “one.py”</a:t>
            </a:r>
          </a:p>
          <a:p>
            <a:r>
              <a:rPr lang="en-US" dirty="0" err="1" smtClean="0"/>
              <a:t>def</a:t>
            </a:r>
            <a:r>
              <a:rPr lang="en-US" dirty="0" smtClean="0"/>
              <a:t> </a:t>
            </a:r>
            <a:r>
              <a:rPr lang="en-US" dirty="0"/>
              <a:t>fun1</a:t>
            </a:r>
            <a:r>
              <a:rPr lang="en-US" dirty="0" smtClean="0"/>
              <a:t>():</a:t>
            </a:r>
          </a:p>
          <a:p>
            <a:r>
              <a:rPr lang="en-US" dirty="0"/>
              <a:t> </a:t>
            </a:r>
            <a:r>
              <a:rPr lang="en-US" dirty="0" smtClean="0"/>
              <a:t>   print(“Hello from fun1”)</a:t>
            </a:r>
          </a:p>
          <a:p>
            <a:endParaRPr lang="en-US" dirty="0"/>
          </a:p>
          <a:p>
            <a:r>
              <a:rPr lang="en-US" dirty="0"/>
              <a:t>Create a file named </a:t>
            </a:r>
            <a:r>
              <a:rPr lang="en-US" dirty="0" smtClean="0"/>
              <a:t>“two.py”</a:t>
            </a:r>
          </a:p>
          <a:p>
            <a:r>
              <a:rPr lang="en-US" dirty="0" err="1" smtClean="0"/>
              <a:t>def</a:t>
            </a:r>
            <a:r>
              <a:rPr lang="en-US" dirty="0" smtClean="0"/>
              <a:t> </a:t>
            </a:r>
            <a:r>
              <a:rPr lang="en-US" dirty="0"/>
              <a:t>fun2():</a:t>
            </a:r>
          </a:p>
          <a:p>
            <a:r>
              <a:rPr lang="en-US" dirty="0" smtClean="0"/>
              <a:t>    print(“Hello from fun2”)</a:t>
            </a:r>
          </a:p>
        </p:txBody>
      </p:sp>
      <p:sp>
        <p:nvSpPr>
          <p:cNvPr id="4" name="Title 1"/>
          <p:cNvSpPr>
            <a:spLocks noGrp="1"/>
          </p:cNvSpPr>
          <p:nvPr>
            <p:ph type="title"/>
          </p:nvPr>
        </p:nvSpPr>
        <p:spPr>
          <a:xfrm>
            <a:off x="457200" y="0"/>
            <a:ext cx="8229600" cy="1600200"/>
          </a:xfrm>
        </p:spPr>
        <p:txBody>
          <a:bodyPr/>
          <a:lstStyle/>
          <a:p>
            <a:r>
              <a:rPr lang="en-US" dirty="0" smtClean="0"/>
              <a:t>Modules</a:t>
            </a:r>
            <a:endParaRPr lang="en-US" dirty="0"/>
          </a:p>
        </p:txBody>
      </p:sp>
    </p:spTree>
    <p:extLst>
      <p:ext uri="{BB962C8B-B14F-4D97-AF65-F5344CB8AC3E}">
        <p14:creationId xmlns:p14="http://schemas.microsoft.com/office/powerpoint/2010/main" val="1789408161"/>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3" name="Content Placeholder 2"/>
          <p:cNvSpPr>
            <a:spLocks noGrp="1"/>
          </p:cNvSpPr>
          <p:nvPr>
            <p:ph idx="1"/>
          </p:nvPr>
        </p:nvSpPr>
        <p:spPr/>
        <p:txBody>
          <a:bodyPr/>
          <a:lstStyle/>
          <a:p>
            <a:endParaRPr lang="en-US" dirty="0" smtClean="0"/>
          </a:p>
          <a:p>
            <a:r>
              <a:rPr lang="en-US" dirty="0"/>
              <a:t>Create a file named </a:t>
            </a:r>
            <a:r>
              <a:rPr lang="en-US" dirty="0" smtClean="0"/>
              <a:t>“three.py”</a:t>
            </a:r>
            <a:endParaRPr lang="en-US" dirty="0"/>
          </a:p>
          <a:p>
            <a:r>
              <a:rPr lang="en-US" dirty="0" err="1" smtClean="0"/>
              <a:t>def</a:t>
            </a:r>
            <a:r>
              <a:rPr lang="en-US" dirty="0" smtClean="0"/>
              <a:t> </a:t>
            </a:r>
            <a:r>
              <a:rPr lang="en-US" dirty="0"/>
              <a:t>fun3</a:t>
            </a:r>
            <a:r>
              <a:rPr lang="en-US" dirty="0" smtClean="0"/>
              <a:t>():</a:t>
            </a:r>
          </a:p>
          <a:p>
            <a:r>
              <a:rPr lang="en-US" dirty="0"/>
              <a:t> </a:t>
            </a:r>
            <a:r>
              <a:rPr lang="en-US" dirty="0" smtClean="0"/>
              <a:t>   print(“Hello from fun3”)</a:t>
            </a:r>
            <a:endParaRPr lang="en-US" dirty="0"/>
          </a:p>
          <a:p>
            <a:endParaRPr lang="en-US" dirty="0" smtClean="0"/>
          </a:p>
          <a:p>
            <a:r>
              <a:rPr lang="en-US" dirty="0"/>
              <a:t>Create a file named </a:t>
            </a:r>
            <a:r>
              <a:rPr lang="en-US" dirty="0" smtClean="0"/>
              <a:t>“four.py”</a:t>
            </a:r>
            <a:endParaRPr lang="en-US" dirty="0"/>
          </a:p>
          <a:p>
            <a:r>
              <a:rPr lang="en-US" dirty="0" err="1" smtClean="0"/>
              <a:t>def</a:t>
            </a:r>
            <a:r>
              <a:rPr lang="en-US" dirty="0" smtClean="0"/>
              <a:t> </a:t>
            </a:r>
            <a:r>
              <a:rPr lang="en-US" dirty="0"/>
              <a:t>fun4</a:t>
            </a:r>
            <a:r>
              <a:rPr lang="en-US" dirty="0" smtClean="0"/>
              <a:t>():</a:t>
            </a:r>
          </a:p>
          <a:p>
            <a:r>
              <a:rPr lang="en-US" dirty="0"/>
              <a:t> </a:t>
            </a:r>
            <a:r>
              <a:rPr lang="en-US" dirty="0" smtClean="0"/>
              <a:t>    print(“Hello from fun4”)</a:t>
            </a:r>
            <a:endParaRPr lang="en-US" dirty="0"/>
          </a:p>
          <a:p>
            <a:endParaRPr lang="en-US" dirty="0"/>
          </a:p>
        </p:txBody>
      </p:sp>
    </p:spTree>
    <p:extLst>
      <p:ext uri="{BB962C8B-B14F-4D97-AF65-F5344CB8AC3E}">
        <p14:creationId xmlns:p14="http://schemas.microsoft.com/office/powerpoint/2010/main" val="1237352201"/>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 of __init__.py</a:t>
            </a:r>
            <a:endParaRPr lang="en-US" dirty="0"/>
          </a:p>
        </p:txBody>
      </p:sp>
      <p:sp>
        <p:nvSpPr>
          <p:cNvPr id="3" name="Content Placeholder 2"/>
          <p:cNvSpPr>
            <a:spLocks noGrp="1"/>
          </p:cNvSpPr>
          <p:nvPr>
            <p:ph idx="1"/>
          </p:nvPr>
        </p:nvSpPr>
        <p:spPr/>
        <p:txBody>
          <a:bodyPr/>
          <a:lstStyle/>
          <a:p>
            <a:pPr marL="0" indent="0">
              <a:buNone/>
            </a:pPr>
            <a:endParaRPr lang="en-US" dirty="0" smtClean="0"/>
          </a:p>
          <a:p>
            <a:r>
              <a:rPr lang="en-US" dirty="0" smtClean="0"/>
              <a:t>__all__ = [ ‘one’, ‘two’, ‘three’, ‘four’ ]   </a:t>
            </a:r>
          </a:p>
          <a:p>
            <a:endParaRPr lang="en-US" dirty="0" smtClean="0"/>
          </a:p>
          <a:p>
            <a:r>
              <a:rPr lang="en-US" dirty="0" smtClean="0"/>
              <a:t>import  one</a:t>
            </a:r>
            <a:endParaRPr lang="en-US" dirty="0"/>
          </a:p>
          <a:p>
            <a:r>
              <a:rPr lang="en-US" dirty="0" smtClean="0"/>
              <a:t>import two</a:t>
            </a:r>
            <a:endParaRPr lang="en-US" dirty="0"/>
          </a:p>
          <a:p>
            <a:r>
              <a:rPr lang="en-US" dirty="0" smtClean="0"/>
              <a:t>import three</a:t>
            </a:r>
            <a:endParaRPr lang="en-US" dirty="0"/>
          </a:p>
          <a:p>
            <a:r>
              <a:rPr lang="en-US" dirty="0" smtClean="0"/>
              <a:t>import four</a:t>
            </a:r>
            <a:endParaRPr lang="en-US" dirty="0"/>
          </a:p>
        </p:txBody>
      </p:sp>
    </p:spTree>
    <p:extLst>
      <p:ext uri="{BB962C8B-B14F-4D97-AF65-F5344CB8AC3E}">
        <p14:creationId xmlns:p14="http://schemas.microsoft.com/office/powerpoint/2010/main" val="179000029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34725</TotalTime>
  <Words>11143</Words>
  <Application>Microsoft Office PowerPoint</Application>
  <PresentationFormat>On-screen Show (4:3)</PresentationFormat>
  <Paragraphs>2962</Paragraphs>
  <Slides>257</Slides>
  <Notes>204</Notes>
  <HiddenSlides>3</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257</vt:i4>
      </vt:variant>
    </vt:vector>
  </HeadingPairs>
  <TitlesOfParts>
    <vt:vector size="264" baseType="lpstr">
      <vt:lpstr>Arial</vt:lpstr>
      <vt:lpstr>Calibri</vt:lpstr>
      <vt:lpstr>Century Gothic</vt:lpstr>
      <vt:lpstr>Courier New</vt:lpstr>
      <vt:lpstr>Palatino Linotype</vt:lpstr>
      <vt:lpstr>Wingdings</vt:lpstr>
      <vt:lpstr>Executive</vt:lpstr>
      <vt:lpstr>Python  Scripting</vt:lpstr>
      <vt:lpstr>Contents</vt:lpstr>
      <vt:lpstr>Core Python</vt:lpstr>
      <vt:lpstr>History</vt:lpstr>
      <vt:lpstr>Why Python ?</vt:lpstr>
      <vt:lpstr>Python IDEs</vt:lpstr>
      <vt:lpstr>Python Implementations</vt:lpstr>
      <vt:lpstr>Cpython &amp; Jython</vt:lpstr>
      <vt:lpstr>Python</vt:lpstr>
      <vt:lpstr>Py2 vs Py3</vt:lpstr>
      <vt:lpstr>Diff b/w Py2 &amp; Py3</vt:lpstr>
      <vt:lpstr>Variables</vt:lpstr>
      <vt:lpstr>Inbuilt types</vt:lpstr>
      <vt:lpstr>Objects</vt:lpstr>
      <vt:lpstr>Immutable Objects</vt:lpstr>
      <vt:lpstr>Standard I/O</vt:lpstr>
      <vt:lpstr>First Python Program</vt:lpstr>
      <vt:lpstr>How Run…. </vt:lpstr>
      <vt:lpstr>Program Life Cycle </vt:lpstr>
      <vt:lpstr>Literals</vt:lpstr>
      <vt:lpstr>Keywords</vt:lpstr>
      <vt:lpstr>PowerPoint Presentation</vt:lpstr>
      <vt:lpstr>Adding Comments</vt:lpstr>
      <vt:lpstr>Getting Help…..</vt:lpstr>
      <vt:lpstr>Help on specific module</vt:lpstr>
      <vt:lpstr>Branching &amp; Loops</vt:lpstr>
      <vt:lpstr>Operators</vt:lpstr>
      <vt:lpstr>if-else Branching</vt:lpstr>
      <vt:lpstr>if-else-if Ladder</vt:lpstr>
      <vt:lpstr>Loops</vt:lpstr>
      <vt:lpstr>range() &amp; xrange()</vt:lpstr>
      <vt:lpstr>Loops</vt:lpstr>
      <vt:lpstr>Loop Exit</vt:lpstr>
      <vt:lpstr>Data Structures</vt:lpstr>
      <vt:lpstr>String</vt:lpstr>
      <vt:lpstr>Str Built-in Functions</vt:lpstr>
      <vt:lpstr>String functions(2)</vt:lpstr>
      <vt:lpstr>Data Structures</vt:lpstr>
      <vt:lpstr>Tuple</vt:lpstr>
      <vt:lpstr>Example</vt:lpstr>
      <vt:lpstr>Tuple Unpacking</vt:lpstr>
      <vt:lpstr>Named tuple unpacking</vt:lpstr>
      <vt:lpstr>List</vt:lpstr>
      <vt:lpstr>Lists</vt:lpstr>
      <vt:lpstr>Example</vt:lpstr>
      <vt:lpstr>List related Functions</vt:lpstr>
      <vt:lpstr>PowerPoint Presentation</vt:lpstr>
      <vt:lpstr>Shallow copy</vt:lpstr>
      <vt:lpstr>Guess</vt:lpstr>
      <vt:lpstr>Deep Copy</vt:lpstr>
      <vt:lpstr>Traversing List</vt:lpstr>
      <vt:lpstr>Zip function</vt:lpstr>
      <vt:lpstr>Other functions</vt:lpstr>
      <vt:lpstr>Dictionary</vt:lpstr>
      <vt:lpstr>Dictionary Contd..</vt:lpstr>
      <vt:lpstr>Inbuilt functions</vt:lpstr>
      <vt:lpstr>PowerPoint Presentation</vt:lpstr>
      <vt:lpstr>Shallow/Deep copy</vt:lpstr>
      <vt:lpstr>Adding to Dict</vt:lpstr>
      <vt:lpstr>Merging Dictionaries</vt:lpstr>
      <vt:lpstr>Traversing Dictionary</vt:lpstr>
      <vt:lpstr>Zip</vt:lpstr>
      <vt:lpstr>Set</vt:lpstr>
      <vt:lpstr>Example</vt:lpstr>
      <vt:lpstr>Set functions</vt:lpstr>
      <vt:lpstr>Sequences</vt:lpstr>
      <vt:lpstr>List comprehension </vt:lpstr>
      <vt:lpstr>Custom sort</vt:lpstr>
      <vt:lpstr>Functions</vt:lpstr>
      <vt:lpstr>Functions</vt:lpstr>
      <vt:lpstr>Passing arguments</vt:lpstr>
      <vt:lpstr>Returning values</vt:lpstr>
      <vt:lpstr>Call by Value/Ref</vt:lpstr>
      <vt:lpstr>Guess</vt:lpstr>
      <vt:lpstr>Default Arguments</vt:lpstr>
      <vt:lpstr>Guess</vt:lpstr>
      <vt:lpstr>Default arguments</vt:lpstr>
      <vt:lpstr>Default Arguments</vt:lpstr>
      <vt:lpstr>Lexical Scoping</vt:lpstr>
      <vt:lpstr>Passing Functions</vt:lpstr>
      <vt:lpstr>Global Variables</vt:lpstr>
      <vt:lpstr>Variable Args-1</vt:lpstr>
      <vt:lpstr>Variable Args-2</vt:lpstr>
      <vt:lpstr>Variable Args-3</vt:lpstr>
      <vt:lpstr>Lambda Function</vt:lpstr>
      <vt:lpstr>Modular Development</vt:lpstr>
      <vt:lpstr>Kinds of Module</vt:lpstr>
      <vt:lpstr>Modules</vt:lpstr>
      <vt:lpstr>How import works…</vt:lpstr>
      <vt:lpstr>Referring module</vt:lpstr>
      <vt:lpstr>Diff ways of importing</vt:lpstr>
      <vt:lpstr>Module Aliases</vt:lpstr>
      <vt:lpstr>Exporting methods</vt:lpstr>
      <vt:lpstr>Byte-Compiled</vt:lpstr>
      <vt:lpstr>User Defined Modules</vt:lpstr>
      <vt:lpstr>PowerPoint Presentation</vt:lpstr>
      <vt:lpstr>Modules</vt:lpstr>
      <vt:lpstr>Modules..</vt:lpstr>
      <vt:lpstr>Contents of __init__.py</vt:lpstr>
      <vt:lpstr>Contents of  Main.py</vt:lpstr>
      <vt:lpstr>Files</vt:lpstr>
      <vt:lpstr>File Handling</vt:lpstr>
      <vt:lpstr>File Handling</vt:lpstr>
      <vt:lpstr>Read / Write</vt:lpstr>
      <vt:lpstr>Writing into the file</vt:lpstr>
      <vt:lpstr>Reading from the file</vt:lpstr>
      <vt:lpstr>Reading the file</vt:lpstr>
      <vt:lpstr>With keyword</vt:lpstr>
      <vt:lpstr>Random Access</vt:lpstr>
      <vt:lpstr>glob</vt:lpstr>
      <vt:lpstr>Fileinput</vt:lpstr>
      <vt:lpstr>PowerPoint Presentation</vt:lpstr>
      <vt:lpstr>stat</vt:lpstr>
      <vt:lpstr>Filecmp</vt:lpstr>
      <vt:lpstr>Dircmp</vt:lpstr>
      <vt:lpstr>shutil</vt:lpstr>
      <vt:lpstr>others</vt:lpstr>
      <vt:lpstr>zipfile</vt:lpstr>
      <vt:lpstr>tarfile</vt:lpstr>
      <vt:lpstr>pickle</vt:lpstr>
      <vt:lpstr>shelve</vt:lpstr>
      <vt:lpstr>Serialization using JSON</vt:lpstr>
      <vt:lpstr>JSON-2</vt:lpstr>
      <vt:lpstr>_ _future_ _</vt:lpstr>
      <vt:lpstr>hashlib</vt:lpstr>
      <vt:lpstr>md5</vt:lpstr>
      <vt:lpstr>Standard Modules</vt:lpstr>
      <vt:lpstr>sys module</vt:lpstr>
      <vt:lpstr>sys module</vt:lpstr>
      <vt:lpstr>STDIO</vt:lpstr>
      <vt:lpstr>os Module….</vt:lpstr>
      <vt:lpstr>os module contd..</vt:lpstr>
      <vt:lpstr>Walking</vt:lpstr>
      <vt:lpstr>Sys-call example</vt:lpstr>
      <vt:lpstr>Fork-Example</vt:lpstr>
      <vt:lpstr>Os.path module</vt:lpstr>
      <vt:lpstr>Math module</vt:lpstr>
      <vt:lpstr>Random Module</vt:lpstr>
      <vt:lpstr>Time module</vt:lpstr>
      <vt:lpstr>Example</vt:lpstr>
      <vt:lpstr>Date &amp; time module</vt:lpstr>
      <vt:lpstr>Others</vt:lpstr>
      <vt:lpstr>pprint</vt:lpstr>
      <vt:lpstr>Optparse</vt:lpstr>
      <vt:lpstr>Logger</vt:lpstr>
      <vt:lpstr>Verbosity Levels</vt:lpstr>
      <vt:lpstr>Levels</vt:lpstr>
      <vt:lpstr>Logger-2</vt:lpstr>
      <vt:lpstr>Logger-3</vt:lpstr>
      <vt:lpstr>Logger-4</vt:lpstr>
      <vt:lpstr>Classes &amp; Objects</vt:lpstr>
      <vt:lpstr>Object Oriented Terminology</vt:lpstr>
      <vt:lpstr>O.O  contd..</vt:lpstr>
      <vt:lpstr>O.O  contd..</vt:lpstr>
      <vt:lpstr>Class</vt:lpstr>
      <vt:lpstr>Object Methods</vt:lpstr>
      <vt:lpstr>Initializer</vt:lpstr>
      <vt:lpstr>Destructor</vt:lpstr>
      <vt:lpstr>This pointer</vt:lpstr>
      <vt:lpstr>Class &amp; Object</vt:lpstr>
      <vt:lpstr>Class &amp; Objects contd...</vt:lpstr>
      <vt:lpstr>Diff methods</vt:lpstr>
      <vt:lpstr>Static vars &amp; methods</vt:lpstr>
      <vt:lpstr>Contd..</vt:lpstr>
      <vt:lpstr>Getters &amp; Setters</vt:lpstr>
      <vt:lpstr>Built-In Class Attributes</vt:lpstr>
      <vt:lpstr>gc</vt:lpstr>
      <vt:lpstr>Explicit GC</vt:lpstr>
      <vt:lpstr>Data Hiding</vt:lpstr>
      <vt:lpstr>Inheritance</vt:lpstr>
      <vt:lpstr>Contd..</vt:lpstr>
      <vt:lpstr>Contd..</vt:lpstr>
      <vt:lpstr>Multiple Inheritance</vt:lpstr>
      <vt:lpstr>Method Overriding</vt:lpstr>
      <vt:lpstr>Operator Overloading</vt:lpstr>
      <vt:lpstr>Errors &amp; Exception Handling</vt:lpstr>
      <vt:lpstr>Exceptions</vt:lpstr>
      <vt:lpstr>Keywords </vt:lpstr>
      <vt:lpstr>Exception Handler</vt:lpstr>
      <vt:lpstr>Example</vt:lpstr>
      <vt:lpstr>Try-catch-finally</vt:lpstr>
      <vt:lpstr>Generic Catch</vt:lpstr>
      <vt:lpstr>Re-throw</vt:lpstr>
      <vt:lpstr>User defined Exception</vt:lpstr>
      <vt:lpstr>Raising an Exception</vt:lpstr>
      <vt:lpstr>Process &amp; Threads</vt:lpstr>
      <vt:lpstr>Process</vt:lpstr>
      <vt:lpstr>Process-2</vt:lpstr>
      <vt:lpstr>Process-3</vt:lpstr>
      <vt:lpstr>Process - 4</vt:lpstr>
      <vt:lpstr>Multi processing</vt:lpstr>
      <vt:lpstr>PowerPoint Presentation</vt:lpstr>
      <vt:lpstr>PowerPoint Presentation</vt:lpstr>
      <vt:lpstr>PowerPoint Presentation</vt:lpstr>
      <vt:lpstr>Threads-1</vt:lpstr>
      <vt:lpstr>Thread-2</vt:lpstr>
      <vt:lpstr>Producer Consumer</vt:lpstr>
      <vt:lpstr>Contd..</vt:lpstr>
      <vt:lpstr>Contd..</vt:lpstr>
      <vt:lpstr>PowerPoint Presentation</vt:lpstr>
      <vt:lpstr>Threads &amp; Process</vt:lpstr>
      <vt:lpstr>Threads</vt:lpstr>
      <vt:lpstr>Lock</vt:lpstr>
      <vt:lpstr>Example</vt:lpstr>
      <vt:lpstr>RLock</vt:lpstr>
      <vt:lpstr>Example</vt:lpstr>
      <vt:lpstr>Process Pool</vt:lpstr>
      <vt:lpstr>Thread Pool</vt:lpstr>
      <vt:lpstr>Results</vt:lpstr>
      <vt:lpstr>ThreadPool</vt:lpstr>
      <vt:lpstr>Debugger</vt:lpstr>
      <vt:lpstr>Debugger</vt:lpstr>
      <vt:lpstr>Program Level</vt:lpstr>
      <vt:lpstr>CLI-Debugging</vt:lpstr>
      <vt:lpstr>Unit Test</vt:lpstr>
      <vt:lpstr>Unit Test</vt:lpstr>
      <vt:lpstr>Major Classes</vt:lpstr>
      <vt:lpstr>PowerPoint Presentation</vt:lpstr>
      <vt:lpstr>Assertions</vt:lpstr>
      <vt:lpstr>Unittest</vt:lpstr>
      <vt:lpstr>Unittest</vt:lpstr>
      <vt:lpstr>PowerPoint Presentation</vt:lpstr>
      <vt:lpstr>Documentation</vt:lpstr>
      <vt:lpstr>docString</vt:lpstr>
      <vt:lpstr>docString</vt:lpstr>
      <vt:lpstr>doctest</vt:lpstr>
      <vt:lpstr>Trace</vt:lpstr>
      <vt:lpstr>Timeit modules</vt:lpstr>
      <vt:lpstr>Command Line</vt:lpstr>
      <vt:lpstr>Installing Modules</vt:lpstr>
      <vt:lpstr>Distributing Modules</vt:lpstr>
      <vt:lpstr>PowerPoint Presentation</vt:lpstr>
      <vt:lpstr>Regular Expressions</vt:lpstr>
      <vt:lpstr>Regular Expressions</vt:lpstr>
      <vt:lpstr>Match operator</vt:lpstr>
      <vt:lpstr>Grouping</vt:lpstr>
      <vt:lpstr>start() &amp; end()</vt:lpstr>
      <vt:lpstr>substitute</vt:lpstr>
      <vt:lpstr>split</vt:lpstr>
      <vt:lpstr>Compile regex</vt:lpstr>
      <vt:lpstr>Function Programming</vt:lpstr>
      <vt:lpstr>Decorators</vt:lpstr>
      <vt:lpstr>benefits</vt:lpstr>
      <vt:lpstr>Iterators</vt:lpstr>
      <vt:lpstr>Iterator example</vt:lpstr>
      <vt:lpstr>Generator</vt:lpstr>
      <vt:lpstr>PowerPoint Presentation</vt:lpstr>
      <vt:lpstr>Gen example</vt:lpstr>
      <vt:lpstr>Generator Expressions</vt:lpstr>
      <vt:lpstr>PowerPoint Presentation</vt:lpstr>
      <vt:lpstr>PowerPoint Presentation</vt:lpstr>
      <vt:lpstr>Exec &amp; eval</vt:lpstr>
      <vt:lpstr>PowerPoint Presentation</vt:lpstr>
      <vt:lpstr>PowerPoint Presentation</vt:lpstr>
      <vt:lpstr>Tk</vt:lpstr>
      <vt:lpstr>References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Scripting</dc:title>
  <dc:creator>vijay-9845432124</dc:creator>
  <cp:lastModifiedBy>Biswajit Maharana 2</cp:lastModifiedBy>
  <cp:revision>599</cp:revision>
  <dcterms:created xsi:type="dcterms:W3CDTF">2014-02-03T14:18:32Z</dcterms:created>
  <dcterms:modified xsi:type="dcterms:W3CDTF">2017-07-12T08:44:39Z</dcterms:modified>
</cp:coreProperties>
</file>