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3" r:id="rId5"/>
    <p:sldId id="264" r:id="rId6"/>
    <p:sldId id="265" r:id="rId7"/>
    <p:sldId id="266"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95B42-5D02-4CBE-986E-085E74F67CF7}" type="datetimeFigureOut">
              <a:rPr lang="en-IN" smtClean="0"/>
              <a:t>05-10-2021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3BAF6-60DB-4AE6-8B77-0FF64CDE32B9}" type="slidenum">
              <a:rPr lang="en-IN" smtClean="0"/>
              <a:t>‹#›</a:t>
            </a:fld>
            <a:endParaRPr lang="en-IN"/>
          </a:p>
        </p:txBody>
      </p:sp>
    </p:spTree>
    <p:extLst>
      <p:ext uri="{BB962C8B-B14F-4D97-AF65-F5344CB8AC3E}">
        <p14:creationId xmlns:p14="http://schemas.microsoft.com/office/powerpoint/2010/main" val="300410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05-10-2021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05-10-2021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05-10-2021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05-10-2021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05-10-2021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a:t>
            </a:r>
            <a:r>
              <a:rPr lang="en-IN" dirty="0">
                <a:solidFill>
                  <a:schemeClr val="tx1"/>
                </a:solidFill>
              </a:rPr>
              <a:t>8</a:t>
            </a:r>
            <a:endParaRPr lang="en-IN" dirty="0" smtClean="0">
              <a:solidFill>
                <a:schemeClr val="tx1"/>
              </a:solidFill>
            </a:endParaRPr>
          </a:p>
          <a:p>
            <a:pPr algn="l"/>
            <a:r>
              <a:rPr lang="en-IN" dirty="0" smtClean="0">
                <a:solidFill>
                  <a:schemeClr val="tx1"/>
                </a:solidFill>
              </a:rPr>
              <a:t>Margin </a:t>
            </a:r>
            <a:r>
              <a:rPr lang="en-IN" dirty="0" smtClean="0">
                <a:solidFill>
                  <a:schemeClr val="tx1"/>
                </a:solidFill>
              </a:rPr>
              <a:t>in CSS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What is </a:t>
            </a:r>
            <a:r>
              <a:rPr lang="en-IN" dirty="0" smtClean="0"/>
              <a:t>Margin in </a:t>
            </a:r>
            <a:r>
              <a:rPr lang="en-IN" dirty="0" smtClean="0"/>
              <a:t>CSS</a:t>
            </a:r>
          </a:p>
          <a:p>
            <a:r>
              <a:rPr lang="en-IN" dirty="0"/>
              <a:t>Different margin in all </a:t>
            </a:r>
            <a:r>
              <a:rPr lang="en-IN" dirty="0" smtClean="0"/>
              <a:t>sides</a:t>
            </a:r>
          </a:p>
          <a:p>
            <a:r>
              <a:rPr lang="en-IN" dirty="0" smtClean="0"/>
              <a:t>Margin </a:t>
            </a:r>
            <a:r>
              <a:rPr lang="en-IN" dirty="0" smtClean="0"/>
              <a:t>Contd…</a:t>
            </a:r>
          </a:p>
          <a:p>
            <a:r>
              <a:rPr lang="en-IN" dirty="0"/>
              <a:t>Margin Collapse</a:t>
            </a:r>
          </a:p>
          <a:p>
            <a:endParaRPr lang="en-IN" dirty="0" smtClean="0"/>
          </a:p>
          <a:p>
            <a:endParaRPr lang="en-IN" dirty="0" smtClean="0"/>
          </a:p>
          <a:p>
            <a:pPr lvl="1"/>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a:t>
            </a:r>
            <a:r>
              <a:rPr lang="en-US" b="1" dirty="0"/>
              <a:t>margin</a:t>
            </a:r>
            <a:r>
              <a:rPr lang="en-US" dirty="0"/>
              <a:t> is the blank space around an element provided to position the element comfortably. The additional space added, does not have any background color, it is completely transparent.</a:t>
            </a:r>
          </a:p>
          <a:p>
            <a:pPr algn="just"/>
            <a:r>
              <a:rPr lang="en-US" dirty="0"/>
              <a:t>You can set a margin around an element by using the margin property.</a:t>
            </a:r>
          </a:p>
          <a:p>
            <a:pPr lvl="1" algn="just"/>
            <a:r>
              <a:rPr lang="en-IN" dirty="0">
                <a:solidFill>
                  <a:srgbClr val="FF0000"/>
                </a:solidFill>
              </a:rPr>
              <a:t>margin: </a:t>
            </a:r>
            <a:r>
              <a:rPr lang="en-IN" dirty="0" smtClean="0">
                <a:solidFill>
                  <a:srgbClr val="FF0000"/>
                </a:solidFill>
              </a:rPr>
              <a:t>10px;</a:t>
            </a:r>
            <a:endParaRPr lang="en-IN" dirty="0">
              <a:solidFill>
                <a:srgbClr val="FF0000"/>
              </a:solidFill>
            </a:endParaRPr>
          </a:p>
        </p:txBody>
      </p:sp>
      <p:sp>
        <p:nvSpPr>
          <p:cNvPr id="2" name="Title 1"/>
          <p:cNvSpPr>
            <a:spLocks noGrp="1"/>
          </p:cNvSpPr>
          <p:nvPr>
            <p:ph type="title"/>
          </p:nvPr>
        </p:nvSpPr>
        <p:spPr/>
        <p:txBody>
          <a:bodyPr/>
          <a:lstStyle/>
          <a:p>
            <a:r>
              <a:rPr lang="en-IN" dirty="0" smtClean="0"/>
              <a:t>What is </a:t>
            </a:r>
            <a:r>
              <a:rPr lang="en-IN" dirty="0" smtClean="0"/>
              <a:t>margin in </a:t>
            </a:r>
            <a:r>
              <a:rPr lang="en-IN" dirty="0" smtClean="0"/>
              <a:t>CSS?</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600" dirty="0" smtClean="0"/>
              <a:t>You can specify padding for each side using the following properties</a:t>
            </a:r>
          </a:p>
          <a:p>
            <a:pPr lvl="1"/>
            <a:r>
              <a:rPr lang="en-IN" sz="2000" dirty="0" smtClean="0">
                <a:solidFill>
                  <a:srgbClr val="FF0000"/>
                </a:solidFill>
              </a:rPr>
              <a:t>margin-top</a:t>
            </a:r>
            <a:endParaRPr lang="en-IN" sz="2000" dirty="0">
              <a:solidFill>
                <a:srgbClr val="FF0000"/>
              </a:solidFill>
            </a:endParaRPr>
          </a:p>
          <a:p>
            <a:pPr lvl="1"/>
            <a:r>
              <a:rPr lang="en-IN" sz="2000" dirty="0">
                <a:solidFill>
                  <a:srgbClr val="FF0000"/>
                </a:solidFill>
              </a:rPr>
              <a:t>margin-right</a:t>
            </a:r>
            <a:endParaRPr lang="en-IN" sz="2000" dirty="0">
              <a:solidFill>
                <a:srgbClr val="FF0000"/>
              </a:solidFill>
            </a:endParaRPr>
          </a:p>
          <a:p>
            <a:pPr lvl="1"/>
            <a:r>
              <a:rPr lang="en-IN" sz="2000" dirty="0" err="1">
                <a:solidFill>
                  <a:srgbClr val="FF0000"/>
                </a:solidFill>
              </a:rPr>
              <a:t>pmargin</a:t>
            </a:r>
            <a:r>
              <a:rPr lang="en-IN" sz="2000" dirty="0">
                <a:solidFill>
                  <a:srgbClr val="FF0000"/>
                </a:solidFill>
              </a:rPr>
              <a:t>-bottom</a:t>
            </a:r>
            <a:endParaRPr lang="en-IN" sz="2000" dirty="0">
              <a:solidFill>
                <a:srgbClr val="FF0000"/>
              </a:solidFill>
            </a:endParaRPr>
          </a:p>
          <a:p>
            <a:pPr lvl="1"/>
            <a:r>
              <a:rPr lang="en-IN" sz="2000" dirty="0">
                <a:solidFill>
                  <a:srgbClr val="FF0000"/>
                </a:solidFill>
              </a:rPr>
              <a:t>margin-left</a:t>
            </a:r>
            <a:endParaRPr lang="en-IN" sz="2000" dirty="0">
              <a:solidFill>
                <a:srgbClr val="FF0000"/>
              </a:solidFill>
            </a:endParaRPr>
          </a:p>
          <a:p>
            <a:pPr algn="just"/>
            <a:r>
              <a:rPr lang="en-IN" sz="2600" dirty="0" smtClean="0"/>
              <a:t>Note in </a:t>
            </a:r>
            <a:r>
              <a:rPr lang="en-IN" sz="2600" dirty="0" smtClean="0"/>
              <a:t>margin negative </a:t>
            </a:r>
            <a:r>
              <a:rPr lang="en-IN" sz="2600" dirty="0" smtClean="0"/>
              <a:t>values </a:t>
            </a:r>
            <a:r>
              <a:rPr lang="en-IN" sz="2600" dirty="0" smtClean="0"/>
              <a:t>are allowed</a:t>
            </a:r>
            <a:endParaRPr lang="en-IN" sz="2600" dirty="0" smtClean="0"/>
          </a:p>
          <a:p>
            <a:pPr algn="just"/>
            <a:r>
              <a:rPr lang="en-IN" sz="2600" dirty="0" smtClean="0"/>
              <a:t>You can specify </a:t>
            </a:r>
            <a:r>
              <a:rPr lang="en-IN" sz="2600" dirty="0" smtClean="0"/>
              <a:t>margin for </a:t>
            </a:r>
            <a:r>
              <a:rPr lang="en-IN" sz="2600" dirty="0" smtClean="0"/>
              <a:t>all sides at a time using this property</a:t>
            </a:r>
          </a:p>
          <a:p>
            <a:pPr lvl="1" algn="just"/>
            <a:r>
              <a:rPr lang="en-IN" sz="2000" b="1" dirty="0" smtClean="0"/>
              <a:t>margin: </a:t>
            </a:r>
            <a:r>
              <a:rPr lang="en-IN" sz="2000" b="1" dirty="0"/>
              <a:t>25px 50px 75px 100px;</a:t>
            </a:r>
            <a:endParaRPr lang="en-IN" sz="2200" dirty="0"/>
          </a:p>
        </p:txBody>
      </p:sp>
      <p:sp>
        <p:nvSpPr>
          <p:cNvPr id="2" name="Title 1"/>
          <p:cNvSpPr>
            <a:spLocks noGrp="1"/>
          </p:cNvSpPr>
          <p:nvPr>
            <p:ph type="title"/>
          </p:nvPr>
        </p:nvSpPr>
        <p:spPr/>
        <p:txBody>
          <a:bodyPr/>
          <a:lstStyle/>
          <a:p>
            <a:r>
              <a:rPr lang="en-IN" dirty="0" smtClean="0"/>
              <a:t>Different margin in all sides</a:t>
            </a:r>
            <a:endParaRPr lang="en-IN" dirty="0"/>
          </a:p>
        </p:txBody>
      </p:sp>
    </p:spTree>
    <p:extLst>
      <p:ext uri="{BB962C8B-B14F-4D97-AF65-F5344CB8AC3E}">
        <p14:creationId xmlns:p14="http://schemas.microsoft.com/office/powerpoint/2010/main" val="405619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2400" dirty="0"/>
              <a:t>When </a:t>
            </a:r>
            <a:r>
              <a:rPr lang="en-US" sz="2400" b="1" dirty="0"/>
              <a:t>one</a:t>
            </a:r>
            <a:r>
              <a:rPr lang="en-US" sz="2400" dirty="0"/>
              <a:t> value is specified, it applies the same </a:t>
            </a:r>
            <a:r>
              <a:rPr lang="en-US" sz="2400" dirty="0" smtClean="0"/>
              <a:t>margin to </a:t>
            </a:r>
            <a:r>
              <a:rPr lang="en-US" sz="2400" b="1" dirty="0"/>
              <a:t>all four sides</a:t>
            </a:r>
            <a:r>
              <a:rPr lang="en-US" sz="2400" dirty="0"/>
              <a:t>.</a:t>
            </a:r>
          </a:p>
          <a:p>
            <a:pPr lvl="1"/>
            <a:r>
              <a:rPr lang="en-US" sz="2400" dirty="0" smtClean="0"/>
              <a:t>When </a:t>
            </a:r>
            <a:r>
              <a:rPr lang="en-US" sz="2400" b="1" dirty="0"/>
              <a:t>two</a:t>
            </a:r>
            <a:r>
              <a:rPr lang="en-US" sz="2400" dirty="0"/>
              <a:t> values are specified, the first </a:t>
            </a:r>
            <a:r>
              <a:rPr lang="en-US" sz="2400" dirty="0" smtClean="0"/>
              <a:t>margin applies </a:t>
            </a:r>
            <a:r>
              <a:rPr lang="en-US" sz="2400" dirty="0"/>
              <a:t>to the </a:t>
            </a:r>
            <a:r>
              <a:rPr lang="en-US" sz="2400" b="1" dirty="0"/>
              <a:t>top and bottom</a:t>
            </a:r>
            <a:r>
              <a:rPr lang="en-US" sz="2400" dirty="0"/>
              <a:t>, the second to the </a:t>
            </a:r>
            <a:r>
              <a:rPr lang="en-US" sz="2400" b="1" dirty="0"/>
              <a:t>left and right</a:t>
            </a:r>
            <a:r>
              <a:rPr lang="en-US" sz="2400" dirty="0"/>
              <a:t>. </a:t>
            </a:r>
            <a:endParaRPr lang="en-US" sz="2400" dirty="0" smtClean="0"/>
          </a:p>
          <a:p>
            <a:pPr lvl="1"/>
            <a:r>
              <a:rPr lang="en-US" sz="2400" dirty="0" smtClean="0"/>
              <a:t>When </a:t>
            </a:r>
            <a:r>
              <a:rPr lang="en-US" sz="2400" b="1" dirty="0"/>
              <a:t>three</a:t>
            </a:r>
            <a:r>
              <a:rPr lang="en-US" sz="2400" dirty="0"/>
              <a:t> values are specified, the first </a:t>
            </a:r>
            <a:r>
              <a:rPr lang="en-US" sz="2400" dirty="0" smtClean="0"/>
              <a:t>margin applies </a:t>
            </a:r>
            <a:r>
              <a:rPr lang="en-US" sz="2400" dirty="0"/>
              <a:t>to the </a:t>
            </a:r>
            <a:r>
              <a:rPr lang="en-US" sz="2400" b="1" dirty="0"/>
              <a:t>top</a:t>
            </a:r>
            <a:r>
              <a:rPr lang="en-US" sz="2400" dirty="0"/>
              <a:t>, the second to the </a:t>
            </a:r>
            <a:r>
              <a:rPr lang="en-US" sz="2400" b="1" dirty="0"/>
              <a:t>right and left</a:t>
            </a:r>
            <a:r>
              <a:rPr lang="en-US" sz="2400" dirty="0"/>
              <a:t>, the third to the </a:t>
            </a:r>
            <a:r>
              <a:rPr lang="en-US" sz="2400" b="1" dirty="0"/>
              <a:t>bottom</a:t>
            </a:r>
            <a:r>
              <a:rPr lang="en-US" sz="2400" dirty="0"/>
              <a:t>. </a:t>
            </a:r>
            <a:endParaRPr lang="en-US" sz="2400" dirty="0" smtClean="0"/>
          </a:p>
          <a:p>
            <a:pPr lvl="1"/>
            <a:r>
              <a:rPr lang="en-US" sz="2400" dirty="0" smtClean="0"/>
              <a:t>When </a:t>
            </a:r>
            <a:r>
              <a:rPr lang="en-US" sz="2400" b="1" dirty="0"/>
              <a:t>four</a:t>
            </a:r>
            <a:r>
              <a:rPr lang="en-US" sz="2400" dirty="0"/>
              <a:t> values are specified, the paddings apply to the </a:t>
            </a:r>
            <a:r>
              <a:rPr lang="en-US" sz="2400" b="1" dirty="0"/>
              <a:t>top</a:t>
            </a:r>
            <a:r>
              <a:rPr lang="en-US" sz="2400" dirty="0"/>
              <a:t>, </a:t>
            </a:r>
            <a:r>
              <a:rPr lang="en-US" sz="2400" b="1" dirty="0"/>
              <a:t>right</a:t>
            </a:r>
            <a:r>
              <a:rPr lang="en-US" sz="2400" dirty="0"/>
              <a:t>, </a:t>
            </a:r>
            <a:r>
              <a:rPr lang="en-US" sz="2400" b="1" dirty="0"/>
              <a:t>bottom</a:t>
            </a:r>
            <a:r>
              <a:rPr lang="en-US" sz="2400" dirty="0"/>
              <a:t>, and </a:t>
            </a:r>
            <a:r>
              <a:rPr lang="en-US" sz="2400" b="1" dirty="0"/>
              <a:t>left</a:t>
            </a:r>
            <a:r>
              <a:rPr lang="en-US" sz="2400" dirty="0"/>
              <a:t> in that order (clockwise).</a:t>
            </a:r>
            <a:endParaRPr lang="en-IN" sz="24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Margin contd</a:t>
            </a:r>
            <a:r>
              <a:rPr lang="en-IN" dirty="0" smtClean="0"/>
              <a:t>…</a:t>
            </a:r>
            <a:endParaRPr lang="en-IN" dirty="0"/>
          </a:p>
        </p:txBody>
      </p:sp>
    </p:spTree>
    <p:extLst>
      <p:ext uri="{BB962C8B-B14F-4D97-AF65-F5344CB8AC3E}">
        <p14:creationId xmlns:p14="http://schemas.microsoft.com/office/powerpoint/2010/main" val="359120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2400" dirty="0"/>
              <a:t>The top and bottom margins of blocks are sometimes combined (collapsed) into a single margin whose size is the largest of the individual margins (or just one of them, if they are equal), </a:t>
            </a:r>
            <a:r>
              <a:rPr lang="en-US" sz="2400" dirty="0" smtClean="0"/>
              <a:t>this </a:t>
            </a:r>
            <a:r>
              <a:rPr lang="en-US" sz="2400" dirty="0"/>
              <a:t>behavior </a:t>
            </a:r>
            <a:r>
              <a:rPr lang="en-US" sz="2400" dirty="0" smtClean="0"/>
              <a:t>is known </a:t>
            </a:r>
            <a:r>
              <a:rPr lang="en-US" sz="2400" dirty="0"/>
              <a:t>as margin collapsing. Note that the margins of </a:t>
            </a:r>
            <a:r>
              <a:rPr lang="en-US" sz="2400" dirty="0">
                <a:solidFill>
                  <a:schemeClr val="accent3"/>
                </a:solidFill>
              </a:rPr>
              <a:t>floating</a:t>
            </a:r>
            <a:r>
              <a:rPr lang="en-US" sz="2400" dirty="0"/>
              <a:t> and </a:t>
            </a:r>
            <a:r>
              <a:rPr lang="en-US" sz="2400" dirty="0">
                <a:solidFill>
                  <a:schemeClr val="accent3"/>
                </a:solidFill>
              </a:rPr>
              <a:t>absolutely positioned</a:t>
            </a:r>
            <a:r>
              <a:rPr lang="en-US" sz="2400" dirty="0"/>
              <a:t> elements never collapse.</a:t>
            </a:r>
            <a:endParaRPr lang="en-IN" sz="2600" dirty="0"/>
          </a:p>
        </p:txBody>
      </p:sp>
      <p:sp>
        <p:nvSpPr>
          <p:cNvPr id="2" name="Title 1"/>
          <p:cNvSpPr>
            <a:spLocks noGrp="1"/>
          </p:cNvSpPr>
          <p:nvPr>
            <p:ph type="title"/>
          </p:nvPr>
        </p:nvSpPr>
        <p:spPr/>
        <p:txBody>
          <a:bodyPr/>
          <a:lstStyle/>
          <a:p>
            <a:r>
              <a:rPr lang="en-IN" dirty="0" smtClean="0"/>
              <a:t>Margin contd</a:t>
            </a:r>
            <a:r>
              <a:rPr lang="en-IN" dirty="0" smtClean="0"/>
              <a:t>…</a:t>
            </a:r>
            <a:endParaRPr lang="en-IN" dirty="0"/>
          </a:p>
        </p:txBody>
      </p:sp>
    </p:spTree>
    <p:extLst>
      <p:ext uri="{BB962C8B-B14F-4D97-AF65-F5344CB8AC3E}">
        <p14:creationId xmlns:p14="http://schemas.microsoft.com/office/powerpoint/2010/main" val="3865047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2400" dirty="0" smtClean="0"/>
              <a:t>In </a:t>
            </a:r>
            <a:r>
              <a:rPr lang="en-US" sz="2400" dirty="0"/>
              <a:t>CSS, a margin is the space around an element's border, while padding is the space between an element's border and the element's content. Put another way, the margin property controls the space outside an element, and the padding property controls the space inside an </a:t>
            </a:r>
            <a:r>
              <a:rPr lang="en-US" sz="2400" dirty="0" smtClean="0"/>
              <a:t>element. </a:t>
            </a:r>
          </a:p>
          <a:p>
            <a:pPr lvl="1" algn="just"/>
            <a:r>
              <a:rPr lang="en-US" sz="2400" dirty="0" smtClean="0"/>
              <a:t>Margin can have negative values, padding cannot have negative values.</a:t>
            </a:r>
          </a:p>
          <a:p>
            <a:pPr lvl="1" algn="just"/>
            <a:r>
              <a:rPr lang="en-US" sz="2400" dirty="0"/>
              <a:t>Margin won't change the size of the element, but padding will </a:t>
            </a:r>
            <a:r>
              <a:rPr lang="en-US" sz="2400"/>
              <a:t>make </a:t>
            </a:r>
            <a:r>
              <a:rPr lang="en-US" sz="2400" smtClean="0"/>
              <a:t>the </a:t>
            </a:r>
            <a:r>
              <a:rPr lang="en-US" sz="2400"/>
              <a:t>element </a:t>
            </a:r>
            <a:r>
              <a:rPr lang="en-US" sz="2400" smtClean="0"/>
              <a:t>bigger.</a:t>
            </a:r>
            <a:endParaRPr lang="en-IN" sz="2400" dirty="0"/>
          </a:p>
        </p:txBody>
      </p:sp>
      <p:sp>
        <p:nvSpPr>
          <p:cNvPr id="2" name="Title 1"/>
          <p:cNvSpPr>
            <a:spLocks noGrp="1"/>
          </p:cNvSpPr>
          <p:nvPr>
            <p:ph type="title"/>
          </p:nvPr>
        </p:nvSpPr>
        <p:spPr/>
        <p:txBody>
          <a:bodyPr/>
          <a:lstStyle/>
          <a:p>
            <a:r>
              <a:rPr lang="en-IN" dirty="0" smtClean="0"/>
              <a:t>Margin v/s Padding</a:t>
            </a:r>
            <a:endParaRPr lang="en-IN" dirty="0"/>
          </a:p>
        </p:txBody>
      </p:sp>
    </p:spTree>
    <p:extLst>
      <p:ext uri="{BB962C8B-B14F-4D97-AF65-F5344CB8AC3E}">
        <p14:creationId xmlns:p14="http://schemas.microsoft.com/office/powerpoint/2010/main" val="2502815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881</TotalTime>
  <Words>397</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Learn CSS</vt:lpstr>
      <vt:lpstr>Contents</vt:lpstr>
      <vt:lpstr>What is margin in CSS?</vt:lpstr>
      <vt:lpstr>Different margin in all sides</vt:lpstr>
      <vt:lpstr>Margin contd…</vt:lpstr>
      <vt:lpstr>Margin contd…</vt:lpstr>
      <vt:lpstr>Margin v/s Padding</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71</cp:revision>
  <dcterms:created xsi:type="dcterms:W3CDTF">2021-09-30T07:58:17Z</dcterms:created>
  <dcterms:modified xsi:type="dcterms:W3CDTF">2021-10-04T23:49:02Z</dcterms:modified>
</cp:coreProperties>
</file>