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63" r:id="rId5"/>
    <p:sldId id="264" r:id="rId6"/>
    <p:sldId id="265" r:id="rId7"/>
    <p:sldId id="266" r:id="rId8"/>
    <p:sldId id="267" r:id="rId9"/>
    <p:sldId id="268" r:id="rId10"/>
    <p:sldId id="262"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398"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895B42-5D02-4CBE-986E-085E74F67CF7}" type="datetimeFigureOut">
              <a:rPr lang="en-IN" smtClean="0"/>
              <a:t>04-10-2021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B3BAF6-60DB-4AE6-8B77-0FF64CDE32B9}" type="slidenum">
              <a:rPr lang="en-IN" smtClean="0"/>
              <a:t>‹#›</a:t>
            </a:fld>
            <a:endParaRPr lang="en-IN"/>
          </a:p>
        </p:txBody>
      </p:sp>
    </p:spTree>
    <p:extLst>
      <p:ext uri="{BB962C8B-B14F-4D97-AF65-F5344CB8AC3E}">
        <p14:creationId xmlns:p14="http://schemas.microsoft.com/office/powerpoint/2010/main" val="3004103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4425DEEF-1BE0-4D28-8612-2669634C709D}" type="datetimeFigureOut">
              <a:rPr lang="en-IN" smtClean="0"/>
              <a:t>04-10-2021</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94039BDA-3175-43F5-9A8E-74A8FAA1A491}"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425DEEF-1BE0-4D28-8612-2669634C709D}" type="datetimeFigureOut">
              <a:rPr lang="en-IN" smtClean="0"/>
              <a:t>04-10-2021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94039BDA-3175-43F5-9A8E-74A8FAA1A491}"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425DEEF-1BE0-4D28-8612-2669634C709D}" type="datetimeFigureOut">
              <a:rPr lang="en-IN" smtClean="0"/>
              <a:t>04-10-2021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94039BDA-3175-43F5-9A8E-74A8FAA1A491}"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425DEEF-1BE0-4D28-8612-2669634C709D}" type="datetimeFigureOut">
              <a:rPr lang="en-IN" smtClean="0"/>
              <a:t>04-10-2021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94039BDA-3175-43F5-9A8E-74A8FAA1A491}" type="slidenum">
              <a:rPr lang="en-IN" smtClean="0"/>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425DEEF-1BE0-4D28-8612-2669634C709D}" type="datetimeFigureOut">
              <a:rPr lang="en-IN" smtClean="0"/>
              <a:t>04-10-2021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94039BDA-3175-43F5-9A8E-74A8FAA1A491}" type="slidenum">
              <a:rPr lang="en-IN" smtClean="0"/>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425DEEF-1BE0-4D28-8612-2669634C709D}" type="datetimeFigureOut">
              <a:rPr lang="en-IN" smtClean="0"/>
              <a:t>04-10-2021</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94039BDA-3175-43F5-9A8E-74A8FAA1A491}" type="slidenum">
              <a:rPr lang="en-IN" smtClean="0"/>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425DEEF-1BE0-4D28-8612-2669634C709D}" type="datetimeFigureOut">
              <a:rPr lang="en-IN" smtClean="0"/>
              <a:t>04-10-2021</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94039BDA-3175-43F5-9A8E-74A8FAA1A491}"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4425DEEF-1BE0-4D28-8612-2669634C709D}" type="datetimeFigureOut">
              <a:rPr lang="en-IN" smtClean="0"/>
              <a:t>04-10-2021</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94039BDA-3175-43F5-9A8E-74A8FAA1A491}" type="slidenum">
              <a:rPr lang="en-IN" smtClean="0"/>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4425DEEF-1BE0-4D28-8612-2669634C709D}" type="datetimeFigureOut">
              <a:rPr lang="en-IN" smtClean="0"/>
              <a:t>04-10-2021</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94039BDA-3175-43F5-9A8E-74A8FAA1A491}"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4425DEEF-1BE0-4D28-8612-2669634C709D}" type="datetimeFigureOut">
              <a:rPr lang="en-IN" smtClean="0"/>
              <a:t>04-10-2021</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94039BDA-3175-43F5-9A8E-74A8FAA1A491}"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4425DEEF-1BE0-4D28-8612-2669634C709D}" type="datetimeFigureOut">
              <a:rPr lang="en-IN" smtClean="0"/>
              <a:t>04-10-2021</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94039BDA-3175-43F5-9A8E-74A8FAA1A491}" type="slidenum">
              <a:rPr lang="en-IN" smtClean="0"/>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4425DEEF-1BE0-4D28-8612-2669634C709D}" type="datetimeFigureOut">
              <a:rPr lang="en-IN" smtClean="0"/>
              <a:t>04-10-2021</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94039BDA-3175-43F5-9A8E-74A8FAA1A491}"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4745" y="171206"/>
            <a:ext cx="7772400" cy="1470025"/>
          </a:xfrm>
        </p:spPr>
        <p:txBody>
          <a:bodyPr>
            <a:normAutofit/>
          </a:bodyPr>
          <a:lstStyle/>
          <a:p>
            <a:pPr algn="ctr"/>
            <a:r>
              <a:rPr lang="en-IN" sz="7200" b="1" dirty="0" smtClean="0">
                <a:solidFill>
                  <a:schemeClr val="accent6">
                    <a:lumMod val="75000"/>
                  </a:schemeClr>
                </a:solidFill>
                <a:latin typeface="Arial Black" pitchFamily="34" charset="0"/>
              </a:rPr>
              <a:t>Learn CSS</a:t>
            </a:r>
            <a:endParaRPr lang="en-IN" sz="7200" b="1" dirty="0">
              <a:solidFill>
                <a:schemeClr val="accent6">
                  <a:lumMod val="75000"/>
                </a:schemeClr>
              </a:solidFill>
              <a:latin typeface="Arial Black" pitchFamily="34" charset="0"/>
            </a:endParaRPr>
          </a:p>
        </p:txBody>
      </p:sp>
      <p:sp>
        <p:nvSpPr>
          <p:cNvPr id="3" name="Subtitle 2"/>
          <p:cNvSpPr>
            <a:spLocks noGrp="1"/>
          </p:cNvSpPr>
          <p:nvPr>
            <p:ph type="subTitle" idx="1"/>
          </p:nvPr>
        </p:nvSpPr>
        <p:spPr>
          <a:xfrm>
            <a:off x="228600" y="1871662"/>
            <a:ext cx="4191000" cy="1752600"/>
          </a:xfrm>
        </p:spPr>
        <p:txBody>
          <a:bodyPr/>
          <a:lstStyle/>
          <a:p>
            <a:pPr algn="l"/>
            <a:r>
              <a:rPr lang="en-IN" dirty="0" smtClean="0">
                <a:solidFill>
                  <a:schemeClr val="tx1"/>
                </a:solidFill>
              </a:rPr>
              <a:t>Lesson 5</a:t>
            </a:r>
          </a:p>
          <a:p>
            <a:pPr algn="l"/>
            <a:r>
              <a:rPr lang="en-IN" dirty="0" smtClean="0">
                <a:solidFill>
                  <a:schemeClr val="tx1"/>
                </a:solidFill>
              </a:rPr>
              <a:t>Borders in CSS</a:t>
            </a:r>
            <a:endParaRPr lang="en-IN"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3469" y="1641231"/>
            <a:ext cx="2143125" cy="2143125"/>
          </a:xfrm>
          <a:prstGeom prst="rect">
            <a:avLst/>
          </a:prstGeom>
        </p:spPr>
      </p:pic>
      <p:sp>
        <p:nvSpPr>
          <p:cNvPr id="6" name="TextBox 5"/>
          <p:cNvSpPr txBox="1"/>
          <p:nvPr/>
        </p:nvSpPr>
        <p:spPr>
          <a:xfrm>
            <a:off x="228600" y="6019800"/>
            <a:ext cx="4953000" cy="646331"/>
          </a:xfrm>
          <a:prstGeom prst="rect">
            <a:avLst/>
          </a:prstGeom>
          <a:noFill/>
        </p:spPr>
        <p:txBody>
          <a:bodyPr wrap="square" rtlCol="0">
            <a:spAutoFit/>
          </a:bodyPr>
          <a:lstStyle/>
          <a:p>
            <a:r>
              <a:rPr lang="en-IN" dirty="0" smtClean="0"/>
              <a:t>For more information  visit</a:t>
            </a:r>
          </a:p>
          <a:p>
            <a:r>
              <a:rPr lang="en-IN" dirty="0" smtClean="0">
                <a:solidFill>
                  <a:schemeClr val="accent2"/>
                </a:solidFill>
              </a:rPr>
              <a:t>https://bptechnical2020.blogspot.com/</a:t>
            </a:r>
            <a:endParaRPr lang="en-IN" dirty="0">
              <a:solidFill>
                <a:schemeClr val="accent2"/>
              </a:solidFill>
            </a:endParaRPr>
          </a:p>
        </p:txBody>
      </p:sp>
    </p:spTree>
    <p:extLst>
      <p:ext uri="{BB962C8B-B14F-4D97-AF65-F5344CB8AC3E}">
        <p14:creationId xmlns:p14="http://schemas.microsoft.com/office/powerpoint/2010/main" val="40300073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109728" indent="0" algn="just">
              <a:buNone/>
            </a:pPr>
            <a:r>
              <a:rPr lang="en-IN" dirty="0" smtClean="0"/>
              <a:t>If you like this video please share and subscribe. Please comment your suggestions.  </a:t>
            </a:r>
            <a:endParaRPr lang="en-IN" dirty="0"/>
          </a:p>
        </p:txBody>
      </p:sp>
      <p:sp>
        <p:nvSpPr>
          <p:cNvPr id="2" name="Title 1"/>
          <p:cNvSpPr>
            <a:spLocks noGrp="1"/>
          </p:cNvSpPr>
          <p:nvPr>
            <p:ph type="title"/>
          </p:nvPr>
        </p:nvSpPr>
        <p:spPr/>
        <p:txBody>
          <a:bodyPr>
            <a:normAutofit/>
          </a:bodyPr>
          <a:lstStyle/>
          <a:p>
            <a:r>
              <a:rPr lang="en-IN" dirty="0" smtClean="0"/>
              <a:t>Thank you for watching!</a:t>
            </a:r>
            <a:endParaRPr lang="en-IN" dirty="0"/>
          </a:p>
        </p:txBody>
      </p:sp>
    </p:spTree>
    <p:extLst>
      <p:ext uri="{BB962C8B-B14F-4D97-AF65-F5344CB8AC3E}">
        <p14:creationId xmlns:p14="http://schemas.microsoft.com/office/powerpoint/2010/main" val="41415082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dirty="0" smtClean="0"/>
              <a:t>What is Border in CSS?</a:t>
            </a:r>
          </a:p>
          <a:p>
            <a:r>
              <a:rPr lang="en-IN" dirty="0" smtClean="0"/>
              <a:t>Border Style</a:t>
            </a:r>
          </a:p>
          <a:p>
            <a:r>
              <a:rPr lang="en-IN" dirty="0" smtClean="0"/>
              <a:t>Border width</a:t>
            </a:r>
          </a:p>
          <a:p>
            <a:r>
              <a:rPr lang="en-IN" dirty="0" smtClean="0"/>
              <a:t>Border Color</a:t>
            </a:r>
          </a:p>
          <a:p>
            <a:r>
              <a:rPr lang="en-IN" dirty="0" smtClean="0"/>
              <a:t>Border Radius</a:t>
            </a:r>
          </a:p>
          <a:p>
            <a:endParaRPr lang="en-IN" dirty="0" smtClean="0"/>
          </a:p>
          <a:p>
            <a:pPr lvl="1"/>
            <a:endParaRPr lang="en-IN" dirty="0" smtClean="0"/>
          </a:p>
          <a:p>
            <a:endParaRPr lang="en-IN" dirty="0"/>
          </a:p>
        </p:txBody>
      </p:sp>
      <p:sp>
        <p:nvSpPr>
          <p:cNvPr id="2" name="Title 1"/>
          <p:cNvSpPr>
            <a:spLocks noGrp="1"/>
          </p:cNvSpPr>
          <p:nvPr>
            <p:ph type="title"/>
          </p:nvPr>
        </p:nvSpPr>
        <p:spPr/>
        <p:txBody>
          <a:bodyPr/>
          <a:lstStyle/>
          <a:p>
            <a:r>
              <a:rPr lang="en-IN" dirty="0" smtClean="0"/>
              <a:t>Contents</a:t>
            </a:r>
            <a:endParaRPr lang="en-IN" dirty="0"/>
          </a:p>
        </p:txBody>
      </p:sp>
    </p:spTree>
    <p:extLst>
      <p:ext uri="{BB962C8B-B14F-4D97-AF65-F5344CB8AC3E}">
        <p14:creationId xmlns:p14="http://schemas.microsoft.com/office/powerpoint/2010/main" val="12797413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IN" dirty="0" smtClean="0"/>
              <a:t>You can give border to any HTML elements using the border property. By default the border style is none. There are different border styles you can give to the border. The default border color is black, you can change it to any color, the size of border is 1px by default and you can give any size to the border.</a:t>
            </a:r>
            <a:endParaRPr lang="en-IN" dirty="0"/>
          </a:p>
        </p:txBody>
      </p:sp>
      <p:sp>
        <p:nvSpPr>
          <p:cNvPr id="2" name="Title 1"/>
          <p:cNvSpPr>
            <a:spLocks noGrp="1"/>
          </p:cNvSpPr>
          <p:nvPr>
            <p:ph type="title"/>
          </p:nvPr>
        </p:nvSpPr>
        <p:spPr/>
        <p:txBody>
          <a:bodyPr/>
          <a:lstStyle/>
          <a:p>
            <a:r>
              <a:rPr lang="en-IN" dirty="0" smtClean="0"/>
              <a:t>What is border in CSS?</a:t>
            </a:r>
            <a:endParaRPr lang="en-IN" dirty="0"/>
          </a:p>
        </p:txBody>
      </p:sp>
    </p:spTree>
    <p:extLst>
      <p:ext uri="{BB962C8B-B14F-4D97-AF65-F5344CB8AC3E}">
        <p14:creationId xmlns:p14="http://schemas.microsoft.com/office/powerpoint/2010/main" val="40719633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62500" lnSpcReduction="20000"/>
          </a:bodyPr>
          <a:lstStyle/>
          <a:p>
            <a:pPr algn="just"/>
            <a:r>
              <a:rPr lang="en-IN" dirty="0" smtClean="0"/>
              <a:t>If you specify only the style you can give the border to any element.</a:t>
            </a:r>
          </a:p>
          <a:p>
            <a:pPr lvl="1" algn="just"/>
            <a:r>
              <a:rPr lang="en-IN" dirty="0">
                <a:solidFill>
                  <a:srgbClr val="FF0000"/>
                </a:solidFill>
              </a:rPr>
              <a:t>border: solid</a:t>
            </a:r>
            <a:r>
              <a:rPr lang="en-IN" dirty="0" smtClean="0">
                <a:solidFill>
                  <a:srgbClr val="FF0000"/>
                </a:solidFill>
              </a:rPr>
              <a:t>;</a:t>
            </a:r>
            <a:endParaRPr lang="en-IN" dirty="0"/>
          </a:p>
          <a:p>
            <a:pPr marL="393192" lvl="1" indent="0" algn="just">
              <a:buNone/>
            </a:pPr>
            <a:r>
              <a:rPr lang="en-IN" sz="2700" dirty="0"/>
              <a:t>There </a:t>
            </a:r>
            <a:r>
              <a:rPr lang="en-IN" sz="2700" dirty="0" smtClean="0"/>
              <a:t>are different border style in CSS they are </a:t>
            </a:r>
          </a:p>
          <a:p>
            <a:pPr marL="393192" lvl="1" indent="0" algn="just">
              <a:buNone/>
            </a:pPr>
            <a:endParaRPr lang="en-US" sz="2700" dirty="0"/>
          </a:p>
          <a:p>
            <a:pPr marL="393192" lvl="1" indent="0" algn="just">
              <a:buNone/>
            </a:pPr>
            <a:r>
              <a:rPr lang="en-US" sz="2700" dirty="0"/>
              <a:t>    </a:t>
            </a:r>
            <a:r>
              <a:rPr lang="en-US" sz="2600" dirty="0"/>
              <a:t>dotted - Defines a dotted border</a:t>
            </a:r>
          </a:p>
          <a:p>
            <a:pPr marL="393192" lvl="1" indent="0" algn="just">
              <a:buNone/>
            </a:pPr>
            <a:r>
              <a:rPr lang="en-US" sz="2600" dirty="0"/>
              <a:t>    dashed - Defines a dashed border</a:t>
            </a:r>
          </a:p>
          <a:p>
            <a:pPr marL="393192" lvl="1" indent="0" algn="just">
              <a:buNone/>
            </a:pPr>
            <a:r>
              <a:rPr lang="en-US" sz="2600" dirty="0"/>
              <a:t>    solid - Defines a solid border</a:t>
            </a:r>
          </a:p>
          <a:p>
            <a:pPr marL="393192" lvl="1" indent="0" algn="just">
              <a:buNone/>
            </a:pPr>
            <a:r>
              <a:rPr lang="en-US" sz="2600" dirty="0"/>
              <a:t>    double - Defines a double border</a:t>
            </a:r>
          </a:p>
          <a:p>
            <a:pPr marL="393192" lvl="1" indent="0" algn="just">
              <a:buNone/>
            </a:pPr>
            <a:r>
              <a:rPr lang="en-US" sz="2600" dirty="0"/>
              <a:t>    groove - Defines a 3D grooved border. The effect depends on the border-color value</a:t>
            </a:r>
          </a:p>
          <a:p>
            <a:pPr marL="393192" lvl="1" indent="0" algn="just">
              <a:buNone/>
            </a:pPr>
            <a:r>
              <a:rPr lang="en-US" sz="2600" dirty="0"/>
              <a:t>    ridge - Defines a 3D ridged border. The effect depends on the border-color value</a:t>
            </a:r>
          </a:p>
          <a:p>
            <a:pPr marL="393192" lvl="1" indent="0" algn="just">
              <a:buNone/>
            </a:pPr>
            <a:r>
              <a:rPr lang="en-US" sz="2600" dirty="0"/>
              <a:t>    inset - Defines a 3D inset border. The effect depends on the border-color value</a:t>
            </a:r>
          </a:p>
          <a:p>
            <a:pPr marL="393192" lvl="1" indent="0" algn="just">
              <a:buNone/>
            </a:pPr>
            <a:r>
              <a:rPr lang="en-US" sz="2600" dirty="0"/>
              <a:t>    outset - Defines a 3D outset border. The effect depends on the border-color value</a:t>
            </a:r>
          </a:p>
          <a:p>
            <a:pPr marL="393192" lvl="1" indent="0" algn="just">
              <a:buNone/>
            </a:pPr>
            <a:r>
              <a:rPr lang="en-US" sz="2600" dirty="0"/>
              <a:t>    none - Defines no border</a:t>
            </a:r>
          </a:p>
          <a:p>
            <a:pPr marL="393192" lvl="1" indent="0" algn="just">
              <a:buNone/>
            </a:pPr>
            <a:r>
              <a:rPr lang="en-US" sz="2600" dirty="0"/>
              <a:t>    hidden - Defines a hidden border</a:t>
            </a:r>
            <a:endParaRPr lang="en-IN" sz="2600" dirty="0"/>
          </a:p>
        </p:txBody>
      </p:sp>
      <p:sp>
        <p:nvSpPr>
          <p:cNvPr id="2" name="Title 1"/>
          <p:cNvSpPr>
            <a:spLocks noGrp="1"/>
          </p:cNvSpPr>
          <p:nvPr>
            <p:ph type="title"/>
          </p:nvPr>
        </p:nvSpPr>
        <p:spPr/>
        <p:txBody>
          <a:bodyPr/>
          <a:lstStyle/>
          <a:p>
            <a:r>
              <a:rPr lang="en-IN" dirty="0" smtClean="0"/>
              <a:t>Apply border </a:t>
            </a:r>
            <a:endParaRPr lang="en-IN" dirty="0"/>
          </a:p>
        </p:txBody>
      </p:sp>
    </p:spTree>
    <p:extLst>
      <p:ext uri="{BB962C8B-B14F-4D97-AF65-F5344CB8AC3E}">
        <p14:creationId xmlns:p14="http://schemas.microsoft.com/office/powerpoint/2010/main" val="4056195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algn="just"/>
            <a:r>
              <a:rPr lang="en-IN" dirty="0" smtClean="0"/>
              <a:t>You can give different border in different side of the same element, for example the top border is solid, the right border is double, the bottom border is dotted and left border is dashed.</a:t>
            </a:r>
          </a:p>
          <a:p>
            <a:pPr lvl="1"/>
            <a:r>
              <a:rPr lang="en-IN" sz="2000" dirty="0">
                <a:solidFill>
                  <a:srgbClr val="FF0000"/>
                </a:solidFill>
              </a:rPr>
              <a:t> border-top-style: solid;</a:t>
            </a:r>
          </a:p>
          <a:p>
            <a:pPr lvl="1"/>
            <a:r>
              <a:rPr lang="en-IN" sz="2000" dirty="0">
                <a:solidFill>
                  <a:srgbClr val="FF0000"/>
                </a:solidFill>
              </a:rPr>
              <a:t> </a:t>
            </a:r>
            <a:r>
              <a:rPr lang="en-IN" sz="2000" dirty="0" smtClean="0">
                <a:solidFill>
                  <a:srgbClr val="FF0000"/>
                </a:solidFill>
              </a:rPr>
              <a:t>border-right-style</a:t>
            </a:r>
            <a:r>
              <a:rPr lang="en-IN" sz="2000" dirty="0">
                <a:solidFill>
                  <a:srgbClr val="FF0000"/>
                </a:solidFill>
              </a:rPr>
              <a:t>: double;</a:t>
            </a:r>
          </a:p>
          <a:p>
            <a:pPr lvl="1"/>
            <a:r>
              <a:rPr lang="en-IN" sz="2000" dirty="0">
                <a:solidFill>
                  <a:srgbClr val="FF0000"/>
                </a:solidFill>
              </a:rPr>
              <a:t>  </a:t>
            </a:r>
            <a:r>
              <a:rPr lang="en-IN" sz="2000" dirty="0" smtClean="0">
                <a:solidFill>
                  <a:srgbClr val="FF0000"/>
                </a:solidFill>
              </a:rPr>
              <a:t>border-bottom-style</a:t>
            </a:r>
            <a:r>
              <a:rPr lang="en-IN" sz="2000" dirty="0">
                <a:solidFill>
                  <a:srgbClr val="FF0000"/>
                </a:solidFill>
              </a:rPr>
              <a:t>: dotted;</a:t>
            </a:r>
          </a:p>
          <a:p>
            <a:pPr lvl="1"/>
            <a:r>
              <a:rPr lang="en-IN" sz="2000" dirty="0">
                <a:solidFill>
                  <a:srgbClr val="FF0000"/>
                </a:solidFill>
              </a:rPr>
              <a:t>  </a:t>
            </a:r>
            <a:r>
              <a:rPr lang="en-IN" sz="2000" dirty="0" smtClean="0">
                <a:solidFill>
                  <a:srgbClr val="FF0000"/>
                </a:solidFill>
              </a:rPr>
              <a:t>border-left-style</a:t>
            </a:r>
            <a:r>
              <a:rPr lang="en-IN" sz="2000" dirty="0">
                <a:solidFill>
                  <a:srgbClr val="FF0000"/>
                </a:solidFill>
              </a:rPr>
              <a:t>: dashed;</a:t>
            </a:r>
          </a:p>
          <a:p>
            <a:pPr lvl="1"/>
            <a:r>
              <a:rPr lang="en-IN" sz="2000" dirty="0">
                <a:solidFill>
                  <a:srgbClr val="FF0000"/>
                </a:solidFill>
              </a:rPr>
              <a:t> </a:t>
            </a:r>
            <a:r>
              <a:rPr lang="en-IN" sz="2000" dirty="0" smtClean="0">
                <a:solidFill>
                  <a:srgbClr val="FF0000"/>
                </a:solidFill>
              </a:rPr>
              <a:t>border-width</a:t>
            </a:r>
            <a:r>
              <a:rPr lang="en-IN" sz="2000" dirty="0">
                <a:solidFill>
                  <a:srgbClr val="FF0000"/>
                </a:solidFill>
              </a:rPr>
              <a:t>: 10px</a:t>
            </a:r>
            <a:r>
              <a:rPr lang="en-IN" sz="2000" dirty="0" smtClean="0">
                <a:solidFill>
                  <a:srgbClr val="FF0000"/>
                </a:solidFill>
              </a:rPr>
              <a:t>;</a:t>
            </a:r>
          </a:p>
          <a:p>
            <a:pPr lvl="1"/>
            <a:r>
              <a:rPr lang="en-IN" sz="3000" b="1" dirty="0" smtClean="0">
                <a:solidFill>
                  <a:schemeClr val="tx1">
                    <a:lumMod val="50000"/>
                    <a:lumOff val="50000"/>
                  </a:schemeClr>
                </a:solidFill>
              </a:rPr>
              <a:t>Or</a:t>
            </a:r>
            <a:endParaRPr lang="en-IN" sz="2000" b="1" dirty="0" smtClean="0">
              <a:solidFill>
                <a:schemeClr val="tx1">
                  <a:lumMod val="50000"/>
                  <a:lumOff val="50000"/>
                </a:schemeClr>
              </a:solidFill>
            </a:endParaRPr>
          </a:p>
          <a:p>
            <a:pPr lvl="1"/>
            <a:r>
              <a:rPr lang="en-US" dirty="0"/>
              <a:t> </a:t>
            </a:r>
            <a:r>
              <a:rPr lang="en-US" sz="2000" dirty="0">
                <a:solidFill>
                  <a:srgbClr val="FF0000"/>
                </a:solidFill>
              </a:rPr>
              <a:t>border-style: solid double dotted dashed</a:t>
            </a:r>
            <a:r>
              <a:rPr lang="en-US" sz="2000" dirty="0" smtClean="0">
                <a:solidFill>
                  <a:srgbClr val="FF0000"/>
                </a:solidFill>
              </a:rPr>
              <a:t>; </a:t>
            </a:r>
            <a:r>
              <a:rPr lang="en-US" sz="1500" b="1" dirty="0" smtClean="0"/>
              <a:t>(start from top clock wise)</a:t>
            </a:r>
            <a:endParaRPr lang="en-US" sz="2000" b="1" dirty="0"/>
          </a:p>
          <a:p>
            <a:pPr lvl="1"/>
            <a:r>
              <a:rPr lang="en-US" sz="2000" dirty="0">
                <a:solidFill>
                  <a:srgbClr val="FF0000"/>
                </a:solidFill>
              </a:rPr>
              <a:t> border-width: 10px;</a:t>
            </a:r>
          </a:p>
          <a:p>
            <a:pPr lvl="1"/>
            <a:endParaRPr lang="en-IN" sz="2000" dirty="0">
              <a:solidFill>
                <a:srgbClr val="FF0000"/>
              </a:solidFill>
            </a:endParaRPr>
          </a:p>
          <a:p>
            <a:pPr algn="just"/>
            <a:endParaRPr lang="en-IN" sz="2600" dirty="0"/>
          </a:p>
        </p:txBody>
      </p:sp>
      <p:sp>
        <p:nvSpPr>
          <p:cNvPr id="2" name="Title 1"/>
          <p:cNvSpPr>
            <a:spLocks noGrp="1"/>
          </p:cNvSpPr>
          <p:nvPr>
            <p:ph type="title"/>
          </p:nvPr>
        </p:nvSpPr>
        <p:spPr/>
        <p:txBody>
          <a:bodyPr/>
          <a:lstStyle/>
          <a:p>
            <a:r>
              <a:rPr lang="en-IN" dirty="0" smtClean="0"/>
              <a:t>Apply different border style</a:t>
            </a:r>
            <a:endParaRPr lang="en-IN" dirty="0"/>
          </a:p>
        </p:txBody>
      </p:sp>
    </p:spTree>
    <p:extLst>
      <p:ext uri="{BB962C8B-B14F-4D97-AF65-F5344CB8AC3E}">
        <p14:creationId xmlns:p14="http://schemas.microsoft.com/office/powerpoint/2010/main" val="35912035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algn="just"/>
            <a:r>
              <a:rPr lang="en-US" dirty="0"/>
              <a:t>The border-width property specifies the width of the four borders</a:t>
            </a:r>
            <a:r>
              <a:rPr lang="en-US" dirty="0" smtClean="0"/>
              <a:t>.</a:t>
            </a:r>
            <a:endParaRPr lang="en-US" dirty="0"/>
          </a:p>
          <a:p>
            <a:pPr algn="just"/>
            <a:r>
              <a:rPr lang="en-US" dirty="0"/>
              <a:t>The width can be set as a specific size (in px, pt, cm, em, </a:t>
            </a:r>
            <a:r>
              <a:rPr lang="en-US" dirty="0" smtClean="0"/>
              <a:t>etc.) </a:t>
            </a:r>
            <a:r>
              <a:rPr lang="en-US" dirty="0"/>
              <a:t>or by using one of the three pre-defined values: thin, medium, or thick</a:t>
            </a:r>
            <a:r>
              <a:rPr lang="en-US" dirty="0" smtClean="0"/>
              <a:t>:</a:t>
            </a:r>
          </a:p>
          <a:p>
            <a:pPr lvl="1" algn="just"/>
            <a:r>
              <a:rPr lang="en-IN" sz="1900" dirty="0" smtClean="0">
                <a:solidFill>
                  <a:srgbClr val="FF0000"/>
                </a:solidFill>
              </a:rPr>
              <a:t>border-width: 5px;</a:t>
            </a:r>
          </a:p>
          <a:p>
            <a:pPr lvl="1" algn="just"/>
            <a:r>
              <a:rPr lang="en-IN" sz="1900" dirty="0" smtClean="0">
                <a:solidFill>
                  <a:srgbClr val="FF0000"/>
                </a:solidFill>
              </a:rPr>
              <a:t>border-width: 10px;</a:t>
            </a:r>
          </a:p>
          <a:p>
            <a:pPr lvl="1" algn="just"/>
            <a:r>
              <a:rPr lang="en-IN" sz="1900" dirty="0" smtClean="0">
                <a:solidFill>
                  <a:srgbClr val="FF0000"/>
                </a:solidFill>
              </a:rPr>
              <a:t>border-width: medium;</a:t>
            </a:r>
          </a:p>
          <a:p>
            <a:pPr lvl="1" algn="just"/>
            <a:r>
              <a:rPr lang="en-IN" sz="1900" dirty="0" smtClean="0">
                <a:solidFill>
                  <a:srgbClr val="FF0000"/>
                </a:solidFill>
              </a:rPr>
              <a:t>border-width: thick;</a:t>
            </a:r>
          </a:p>
          <a:p>
            <a:pPr lvl="1" algn="just"/>
            <a:r>
              <a:rPr lang="en-IN" sz="1900" dirty="0" smtClean="0">
                <a:solidFill>
                  <a:srgbClr val="FF0000"/>
                </a:solidFill>
              </a:rPr>
              <a:t>border-width: thin;</a:t>
            </a:r>
          </a:p>
          <a:p>
            <a:pPr marL="393192" lvl="1" indent="0" algn="just">
              <a:buNone/>
            </a:pPr>
            <a:r>
              <a:rPr lang="en-IN" sz="1900" dirty="0" smtClean="0"/>
              <a:t>You can give different size to side border like this.</a:t>
            </a:r>
          </a:p>
          <a:p>
            <a:pPr lvl="1"/>
            <a:r>
              <a:rPr lang="en-US" sz="1900" dirty="0">
                <a:solidFill>
                  <a:srgbClr val="FF0000"/>
                </a:solidFill>
              </a:rPr>
              <a:t> border-top-width: thin;</a:t>
            </a:r>
          </a:p>
          <a:p>
            <a:pPr lvl="1"/>
            <a:r>
              <a:rPr lang="en-US" sz="1900" dirty="0">
                <a:solidFill>
                  <a:srgbClr val="FF0000"/>
                </a:solidFill>
              </a:rPr>
              <a:t> </a:t>
            </a:r>
            <a:r>
              <a:rPr lang="en-US" sz="1900" dirty="0" smtClean="0">
                <a:solidFill>
                  <a:srgbClr val="FF0000"/>
                </a:solidFill>
              </a:rPr>
              <a:t>border-right-width</a:t>
            </a:r>
            <a:r>
              <a:rPr lang="en-US" sz="1900" dirty="0">
                <a:solidFill>
                  <a:srgbClr val="FF0000"/>
                </a:solidFill>
              </a:rPr>
              <a:t>: medium;</a:t>
            </a:r>
          </a:p>
          <a:p>
            <a:pPr lvl="1"/>
            <a:r>
              <a:rPr lang="en-US" sz="1900" dirty="0">
                <a:solidFill>
                  <a:srgbClr val="FF0000"/>
                </a:solidFill>
              </a:rPr>
              <a:t> </a:t>
            </a:r>
            <a:r>
              <a:rPr lang="en-US" sz="1900" dirty="0" smtClean="0">
                <a:solidFill>
                  <a:srgbClr val="FF0000"/>
                </a:solidFill>
              </a:rPr>
              <a:t>border-bottom-width</a:t>
            </a:r>
            <a:r>
              <a:rPr lang="en-US" sz="1900" dirty="0">
                <a:solidFill>
                  <a:srgbClr val="FF0000"/>
                </a:solidFill>
              </a:rPr>
              <a:t>: thick;</a:t>
            </a:r>
          </a:p>
          <a:p>
            <a:pPr lvl="1"/>
            <a:r>
              <a:rPr lang="en-US" sz="1900" dirty="0" smtClean="0">
                <a:solidFill>
                  <a:srgbClr val="FF0000"/>
                </a:solidFill>
              </a:rPr>
              <a:t> border-left-width</a:t>
            </a:r>
            <a:r>
              <a:rPr lang="en-US" sz="1900" dirty="0">
                <a:solidFill>
                  <a:srgbClr val="FF0000"/>
                </a:solidFill>
              </a:rPr>
              <a:t>: 15px</a:t>
            </a:r>
            <a:r>
              <a:rPr lang="en-US" sz="1900" dirty="0" smtClean="0">
                <a:solidFill>
                  <a:srgbClr val="FF0000"/>
                </a:solidFill>
              </a:rPr>
              <a:t>;</a:t>
            </a:r>
          </a:p>
          <a:p>
            <a:pPr lvl="1"/>
            <a:r>
              <a:rPr lang="en-US" dirty="0" smtClean="0"/>
              <a:t>Or</a:t>
            </a:r>
          </a:p>
          <a:p>
            <a:pPr lvl="1"/>
            <a:r>
              <a:rPr lang="en-US" sz="2400" dirty="0">
                <a:solidFill>
                  <a:srgbClr val="FF0000"/>
                </a:solidFill>
              </a:rPr>
              <a:t>border-width: thin medium thick 15px;</a:t>
            </a:r>
          </a:p>
          <a:p>
            <a:pPr lvl="1"/>
            <a:endParaRPr lang="en-US" dirty="0"/>
          </a:p>
          <a:p>
            <a:pPr marL="393192" lvl="1" indent="0" algn="just">
              <a:buNone/>
            </a:pPr>
            <a:endParaRPr lang="en-IN" sz="1600" dirty="0" smtClean="0"/>
          </a:p>
          <a:p>
            <a:pPr algn="just"/>
            <a:endParaRPr lang="en-IN" sz="2000" dirty="0" smtClean="0"/>
          </a:p>
          <a:p>
            <a:pPr algn="just"/>
            <a:endParaRPr lang="en-IN" sz="2000" dirty="0">
              <a:solidFill>
                <a:srgbClr val="FF0000"/>
              </a:solidFill>
            </a:endParaRPr>
          </a:p>
          <a:p>
            <a:pPr algn="just"/>
            <a:endParaRPr lang="en-IN" sz="2600" dirty="0"/>
          </a:p>
        </p:txBody>
      </p:sp>
      <p:sp>
        <p:nvSpPr>
          <p:cNvPr id="2" name="Title 1"/>
          <p:cNvSpPr>
            <a:spLocks noGrp="1"/>
          </p:cNvSpPr>
          <p:nvPr>
            <p:ph type="title"/>
          </p:nvPr>
        </p:nvSpPr>
        <p:spPr/>
        <p:txBody>
          <a:bodyPr/>
          <a:lstStyle/>
          <a:p>
            <a:r>
              <a:rPr lang="en-IN" dirty="0" smtClean="0"/>
              <a:t>Apply different border width</a:t>
            </a:r>
            <a:endParaRPr lang="en-IN" dirty="0"/>
          </a:p>
        </p:txBody>
      </p:sp>
    </p:spTree>
    <p:extLst>
      <p:ext uri="{BB962C8B-B14F-4D97-AF65-F5344CB8AC3E}">
        <p14:creationId xmlns:p14="http://schemas.microsoft.com/office/powerpoint/2010/main" val="8271352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algn="just"/>
            <a:r>
              <a:rPr lang="en-US" dirty="0"/>
              <a:t>The border-color property is used to set the color of the four borders</a:t>
            </a:r>
            <a:r>
              <a:rPr lang="en-US" dirty="0" smtClean="0"/>
              <a:t>.</a:t>
            </a:r>
          </a:p>
          <a:p>
            <a:pPr algn="just"/>
            <a:r>
              <a:rPr lang="en-US" dirty="0"/>
              <a:t>The color can be set by</a:t>
            </a:r>
            <a:r>
              <a:rPr lang="en-US" dirty="0" smtClean="0"/>
              <a:t>:</a:t>
            </a:r>
          </a:p>
          <a:p>
            <a:pPr lvl="1" algn="just"/>
            <a:r>
              <a:rPr lang="en-US" dirty="0"/>
              <a:t> </a:t>
            </a:r>
            <a:r>
              <a:rPr lang="en-US" sz="2000" dirty="0"/>
              <a:t>name - specify a color name, like "red"</a:t>
            </a:r>
          </a:p>
          <a:p>
            <a:pPr lvl="1" algn="just"/>
            <a:r>
              <a:rPr lang="en-US" sz="2000" dirty="0" smtClean="0"/>
              <a:t> </a:t>
            </a:r>
            <a:r>
              <a:rPr lang="en-US" sz="2000" dirty="0"/>
              <a:t>HEX - specify a HEX value, like "#ff0000"</a:t>
            </a:r>
          </a:p>
          <a:p>
            <a:pPr lvl="1" algn="just"/>
            <a:r>
              <a:rPr lang="en-US" sz="2000" dirty="0"/>
              <a:t> </a:t>
            </a:r>
            <a:r>
              <a:rPr lang="en-US" sz="2000" dirty="0" smtClean="0"/>
              <a:t>RGB </a:t>
            </a:r>
            <a:r>
              <a:rPr lang="en-US" sz="2000" dirty="0"/>
              <a:t>- specify a RGB value, like "rgb(255,0,0</a:t>
            </a:r>
            <a:r>
              <a:rPr lang="en-US" sz="2000" dirty="0" smtClean="0"/>
              <a:t>)“</a:t>
            </a:r>
          </a:p>
          <a:p>
            <a:pPr lvl="1" algn="just"/>
            <a:r>
              <a:rPr lang="en-US" sz="2000" dirty="0" smtClean="0"/>
              <a:t>RGBA </a:t>
            </a:r>
            <a:r>
              <a:rPr lang="en-US" sz="2000" dirty="0"/>
              <a:t>- specify a RGB value, like "</a:t>
            </a:r>
            <a:r>
              <a:rPr lang="en-US" sz="2000" dirty="0" err="1" smtClean="0"/>
              <a:t>rgba</a:t>
            </a:r>
            <a:r>
              <a:rPr lang="en-US" sz="2000" dirty="0" smtClean="0"/>
              <a:t>(255,0,0,0.5)"</a:t>
            </a:r>
            <a:endParaRPr lang="en-US" sz="2000" dirty="0"/>
          </a:p>
          <a:p>
            <a:pPr lvl="1" algn="just"/>
            <a:r>
              <a:rPr lang="en-US" sz="2000" dirty="0" smtClean="0"/>
              <a:t>HSL </a:t>
            </a:r>
            <a:r>
              <a:rPr lang="en-US" sz="2000" dirty="0"/>
              <a:t>- specify a HSL value, like "hsl(0, 100%, 50</a:t>
            </a:r>
            <a:r>
              <a:rPr lang="en-US" sz="2000" dirty="0" smtClean="0"/>
              <a:t>%)“</a:t>
            </a:r>
          </a:p>
          <a:p>
            <a:pPr lvl="1" algn="just"/>
            <a:r>
              <a:rPr lang="en-US" sz="2000" dirty="0" smtClean="0"/>
              <a:t>HSLA </a:t>
            </a:r>
            <a:r>
              <a:rPr lang="en-US" sz="2000" dirty="0"/>
              <a:t>- specify a HSL value, like "</a:t>
            </a:r>
            <a:r>
              <a:rPr lang="en-US" sz="2000" dirty="0" smtClean="0"/>
              <a:t>hsla(0</a:t>
            </a:r>
            <a:r>
              <a:rPr lang="en-US" sz="2000" dirty="0"/>
              <a:t>, 100%, 50</a:t>
            </a:r>
            <a:r>
              <a:rPr lang="en-US" sz="2000" dirty="0" smtClean="0"/>
              <a:t>%,0.5)"</a:t>
            </a:r>
            <a:endParaRPr lang="en-US" sz="2000" dirty="0"/>
          </a:p>
          <a:p>
            <a:pPr lvl="1" algn="just"/>
            <a:r>
              <a:rPr lang="en-US" sz="2000" dirty="0"/>
              <a:t>Transparent- Applies a transparent color to the borders. The borders will still take up the space defined by the border-width value</a:t>
            </a:r>
            <a:r>
              <a:rPr lang="en-US" sz="2000" dirty="0" smtClean="0"/>
              <a:t>. Border will not be visible.</a:t>
            </a:r>
          </a:p>
          <a:p>
            <a:pPr lvl="1" algn="just"/>
            <a:endParaRPr lang="en-US" sz="2000" dirty="0" smtClean="0"/>
          </a:p>
          <a:p>
            <a:pPr lvl="1" algn="just"/>
            <a:r>
              <a:rPr lang="en-US" sz="2000" dirty="0" smtClean="0"/>
              <a:t>To apply the border color you can use any of the following statements. </a:t>
            </a:r>
          </a:p>
          <a:p>
            <a:pPr lvl="1" algn="just"/>
            <a:r>
              <a:rPr lang="en-IN" sz="2000" b="1" dirty="0">
                <a:solidFill>
                  <a:srgbClr val="FF0000"/>
                </a:solidFill>
              </a:rPr>
              <a:t>border-color: red</a:t>
            </a:r>
            <a:r>
              <a:rPr lang="en-IN" sz="2000" b="1" dirty="0" smtClean="0">
                <a:solidFill>
                  <a:srgbClr val="FF0000"/>
                </a:solidFill>
              </a:rPr>
              <a:t>;</a:t>
            </a:r>
            <a:r>
              <a:rPr lang="en-IN" sz="2000" dirty="0" smtClean="0"/>
              <a:t> or</a:t>
            </a:r>
          </a:p>
          <a:p>
            <a:pPr lvl="1" algn="just"/>
            <a:r>
              <a:rPr lang="en-IN" sz="2000" b="1" dirty="0">
                <a:solidFill>
                  <a:srgbClr val="FF0000"/>
                </a:solidFill>
              </a:rPr>
              <a:t>border-color: rgb(255, 0, 0</a:t>
            </a:r>
            <a:r>
              <a:rPr lang="en-IN" sz="2000" b="1" dirty="0" smtClean="0">
                <a:solidFill>
                  <a:srgbClr val="FF0000"/>
                </a:solidFill>
              </a:rPr>
              <a:t>); </a:t>
            </a:r>
            <a:r>
              <a:rPr lang="en-IN" sz="2000" dirty="0" smtClean="0"/>
              <a:t>or</a:t>
            </a:r>
          </a:p>
          <a:p>
            <a:pPr lvl="1" algn="just"/>
            <a:r>
              <a:rPr lang="en-IN" sz="2000" b="1" dirty="0">
                <a:solidFill>
                  <a:srgbClr val="FF0000"/>
                </a:solidFill>
              </a:rPr>
              <a:t>border-color:#ff0000</a:t>
            </a:r>
            <a:r>
              <a:rPr lang="en-IN" sz="2000" b="1" dirty="0" smtClean="0">
                <a:solidFill>
                  <a:srgbClr val="FF0000"/>
                </a:solidFill>
              </a:rPr>
              <a:t>; </a:t>
            </a:r>
            <a:r>
              <a:rPr lang="en-IN" sz="2000" dirty="0" smtClean="0"/>
              <a:t>or</a:t>
            </a:r>
          </a:p>
          <a:p>
            <a:pPr lvl="1" algn="just"/>
            <a:r>
              <a:rPr lang="en-IN" sz="2000" b="1" dirty="0" err="1">
                <a:solidFill>
                  <a:srgbClr val="FF0000"/>
                </a:solidFill>
              </a:rPr>
              <a:t>border-color:hsl</a:t>
            </a:r>
            <a:r>
              <a:rPr lang="en-IN" sz="2000" b="1" dirty="0">
                <a:solidFill>
                  <a:srgbClr val="FF0000"/>
                </a:solidFill>
              </a:rPr>
              <a:t>(0, 100%, 50%);</a:t>
            </a:r>
          </a:p>
          <a:p>
            <a:pPr lvl="1" algn="just"/>
            <a:endParaRPr lang="en-IN" sz="2000" dirty="0"/>
          </a:p>
          <a:p>
            <a:pPr lvl="1" algn="just"/>
            <a:endParaRPr lang="en-IN" sz="2000" dirty="0" smtClean="0"/>
          </a:p>
          <a:p>
            <a:pPr lvl="1" algn="just"/>
            <a:endParaRPr lang="en-IN" sz="2000" dirty="0"/>
          </a:p>
          <a:p>
            <a:pPr lvl="1" algn="just"/>
            <a:endParaRPr lang="en-IN" sz="2000" dirty="0"/>
          </a:p>
          <a:p>
            <a:pPr lvl="1" algn="just"/>
            <a:endParaRPr lang="en-US" sz="2000" dirty="0" smtClean="0"/>
          </a:p>
          <a:p>
            <a:pPr lvl="1"/>
            <a:endParaRPr lang="en-US" dirty="0"/>
          </a:p>
          <a:p>
            <a:pPr marL="393192" lvl="1" indent="0" algn="just">
              <a:buNone/>
            </a:pPr>
            <a:endParaRPr lang="en-IN" sz="1600" dirty="0" smtClean="0"/>
          </a:p>
          <a:p>
            <a:pPr algn="just"/>
            <a:endParaRPr lang="en-IN" sz="2000" dirty="0" smtClean="0"/>
          </a:p>
          <a:p>
            <a:pPr algn="just"/>
            <a:endParaRPr lang="en-IN" sz="2000" dirty="0">
              <a:solidFill>
                <a:srgbClr val="FF0000"/>
              </a:solidFill>
            </a:endParaRPr>
          </a:p>
          <a:p>
            <a:pPr algn="just"/>
            <a:endParaRPr lang="en-IN" sz="2600" dirty="0"/>
          </a:p>
        </p:txBody>
      </p:sp>
      <p:sp>
        <p:nvSpPr>
          <p:cNvPr id="2" name="Title 1"/>
          <p:cNvSpPr>
            <a:spLocks noGrp="1"/>
          </p:cNvSpPr>
          <p:nvPr>
            <p:ph type="title"/>
          </p:nvPr>
        </p:nvSpPr>
        <p:spPr/>
        <p:txBody>
          <a:bodyPr/>
          <a:lstStyle/>
          <a:p>
            <a:r>
              <a:rPr lang="en-IN" dirty="0" smtClean="0"/>
              <a:t>Apply different border color</a:t>
            </a:r>
            <a:endParaRPr lang="en-IN" dirty="0"/>
          </a:p>
        </p:txBody>
      </p:sp>
    </p:spTree>
    <p:extLst>
      <p:ext uri="{BB962C8B-B14F-4D97-AF65-F5344CB8AC3E}">
        <p14:creationId xmlns:p14="http://schemas.microsoft.com/office/powerpoint/2010/main" val="37028401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dirty="0" smtClean="0"/>
              <a:t>You can apply different colors to the different sides </a:t>
            </a:r>
          </a:p>
          <a:p>
            <a:pPr lvl="1"/>
            <a:r>
              <a:rPr lang="en-US" dirty="0"/>
              <a:t> border-top-color: red;</a:t>
            </a:r>
          </a:p>
          <a:p>
            <a:pPr lvl="1"/>
            <a:r>
              <a:rPr lang="en-US" dirty="0"/>
              <a:t> </a:t>
            </a:r>
            <a:r>
              <a:rPr lang="en-US" dirty="0" smtClean="0"/>
              <a:t>border-right-color</a:t>
            </a:r>
            <a:r>
              <a:rPr lang="en-US" dirty="0"/>
              <a:t>: </a:t>
            </a:r>
            <a:r>
              <a:rPr lang="en-US" dirty="0" err="1"/>
              <a:t>rgb</a:t>
            </a:r>
            <a:r>
              <a:rPr lang="en-US" dirty="0"/>
              <a:t>(0, 0, 255);</a:t>
            </a:r>
          </a:p>
          <a:p>
            <a:pPr lvl="1"/>
            <a:r>
              <a:rPr lang="en-US" dirty="0"/>
              <a:t> </a:t>
            </a:r>
            <a:r>
              <a:rPr lang="en-US" dirty="0" smtClean="0"/>
              <a:t>border-bottom-color</a:t>
            </a:r>
            <a:r>
              <a:rPr lang="en-US" dirty="0"/>
              <a:t>: #00ff00;</a:t>
            </a:r>
          </a:p>
          <a:p>
            <a:pPr lvl="1"/>
            <a:r>
              <a:rPr lang="en-US" dirty="0"/>
              <a:t> </a:t>
            </a:r>
            <a:r>
              <a:rPr lang="en-US" dirty="0" smtClean="0"/>
              <a:t>border-left-color</a:t>
            </a:r>
            <a:r>
              <a:rPr lang="en-US" dirty="0"/>
              <a:t>: </a:t>
            </a:r>
            <a:r>
              <a:rPr lang="en-US" dirty="0" err="1"/>
              <a:t>rgb</a:t>
            </a:r>
            <a:r>
              <a:rPr lang="en-US" dirty="0"/>
              <a:t>(255, 0, 200</a:t>
            </a:r>
            <a:r>
              <a:rPr lang="en-US" dirty="0" smtClean="0"/>
              <a:t>);</a:t>
            </a:r>
          </a:p>
          <a:p>
            <a:pPr lvl="1"/>
            <a:r>
              <a:rPr lang="en-US" dirty="0" smtClean="0"/>
              <a:t>OR</a:t>
            </a:r>
          </a:p>
          <a:p>
            <a:pPr lvl="1"/>
            <a:r>
              <a:rPr lang="en-US" dirty="0"/>
              <a:t>border-color: red green blue orange</a:t>
            </a:r>
            <a:r>
              <a:rPr lang="en-US" dirty="0" smtClean="0"/>
              <a:t>; </a:t>
            </a:r>
          </a:p>
          <a:p>
            <a:pPr marL="393192" lvl="1" indent="0">
              <a:buNone/>
            </a:pPr>
            <a:r>
              <a:rPr lang="en-US" dirty="0" smtClean="0"/>
              <a:t>Note similar like style and wide the colors is applied in the same way. First one is top, then right and it goes clock wise.</a:t>
            </a:r>
            <a:endParaRPr lang="en-US" dirty="0"/>
          </a:p>
          <a:p>
            <a:pPr lvl="1"/>
            <a:endParaRPr lang="en-US" dirty="0"/>
          </a:p>
          <a:p>
            <a:pPr lvl="1" algn="just"/>
            <a:endParaRPr lang="en-IN" sz="2000" dirty="0"/>
          </a:p>
          <a:p>
            <a:pPr lvl="1" algn="just"/>
            <a:endParaRPr lang="en-IN" sz="2000" dirty="0" smtClean="0"/>
          </a:p>
          <a:p>
            <a:pPr lvl="1" algn="just"/>
            <a:endParaRPr lang="en-IN" sz="2000" dirty="0"/>
          </a:p>
          <a:p>
            <a:pPr lvl="1" algn="just"/>
            <a:endParaRPr lang="en-IN" sz="2000" dirty="0"/>
          </a:p>
          <a:p>
            <a:pPr lvl="1" algn="just"/>
            <a:endParaRPr lang="en-US" sz="2000" dirty="0" smtClean="0"/>
          </a:p>
          <a:p>
            <a:pPr lvl="1"/>
            <a:endParaRPr lang="en-US" dirty="0"/>
          </a:p>
          <a:p>
            <a:pPr marL="393192" lvl="1" indent="0" algn="just">
              <a:buNone/>
            </a:pPr>
            <a:endParaRPr lang="en-IN" sz="1600" dirty="0" smtClean="0"/>
          </a:p>
          <a:p>
            <a:pPr algn="just"/>
            <a:endParaRPr lang="en-IN" sz="2000" dirty="0" smtClean="0"/>
          </a:p>
          <a:p>
            <a:pPr algn="just"/>
            <a:endParaRPr lang="en-IN" sz="2000" dirty="0">
              <a:solidFill>
                <a:srgbClr val="FF0000"/>
              </a:solidFill>
            </a:endParaRPr>
          </a:p>
          <a:p>
            <a:pPr algn="just"/>
            <a:endParaRPr lang="en-IN" sz="2600" dirty="0"/>
          </a:p>
        </p:txBody>
      </p:sp>
      <p:sp>
        <p:nvSpPr>
          <p:cNvPr id="2" name="Title 1"/>
          <p:cNvSpPr>
            <a:spLocks noGrp="1"/>
          </p:cNvSpPr>
          <p:nvPr>
            <p:ph type="title"/>
          </p:nvPr>
        </p:nvSpPr>
        <p:spPr>
          <a:xfrm>
            <a:off x="457200" y="274638"/>
            <a:ext cx="8229600" cy="868362"/>
          </a:xfrm>
        </p:spPr>
        <p:txBody>
          <a:bodyPr>
            <a:normAutofit fontScale="90000"/>
          </a:bodyPr>
          <a:lstStyle/>
          <a:p>
            <a:r>
              <a:rPr lang="en-IN" sz="3600" dirty="0"/>
              <a:t>Apply different border </a:t>
            </a:r>
            <a:r>
              <a:rPr lang="en-IN" sz="3600" dirty="0" smtClean="0"/>
              <a:t>color </a:t>
            </a:r>
            <a:r>
              <a:rPr lang="en-IN" sz="3600" dirty="0" err="1" smtClean="0"/>
              <a:t>Contd</a:t>
            </a:r>
            <a:r>
              <a:rPr lang="en-IN" sz="3600" dirty="0" smtClean="0"/>
              <a:t>… </a:t>
            </a:r>
            <a:endParaRPr lang="en-IN" dirty="0"/>
          </a:p>
        </p:txBody>
      </p:sp>
    </p:spTree>
    <p:extLst>
      <p:ext uri="{BB962C8B-B14F-4D97-AF65-F5344CB8AC3E}">
        <p14:creationId xmlns:p14="http://schemas.microsoft.com/office/powerpoint/2010/main" val="41458958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dirty="0"/>
              <a:t>The border-radius CSS property rounds the corners of an element's outer border edge. You can set a single radius to make circular corners, or two radii to make elliptical corners</a:t>
            </a:r>
            <a:r>
              <a:rPr lang="en-US" dirty="0" smtClean="0"/>
              <a:t>.</a:t>
            </a:r>
          </a:p>
          <a:p>
            <a:pPr lvl="1" algn="just"/>
            <a:r>
              <a:rPr lang="en-US" dirty="0" smtClean="0">
                <a:solidFill>
                  <a:srgbClr val="FF0000"/>
                </a:solidFill>
              </a:rPr>
              <a:t>Border-radius:20px;</a:t>
            </a:r>
            <a:endParaRPr lang="en-US" dirty="0">
              <a:solidFill>
                <a:srgbClr val="FF0000"/>
              </a:solidFill>
            </a:endParaRPr>
          </a:p>
          <a:p>
            <a:pPr marL="393192" lvl="1" indent="0" algn="just">
              <a:buNone/>
            </a:pPr>
            <a:r>
              <a:rPr lang="en-IN" sz="2000" dirty="0" smtClean="0"/>
              <a:t>If you want to specify the radius of each corner separately you have to use the following properties.</a:t>
            </a:r>
          </a:p>
          <a:p>
            <a:pPr marL="630936" lvl="2" indent="0" algn="just">
              <a:buNone/>
            </a:pPr>
            <a:r>
              <a:rPr lang="en-IN" sz="1800" dirty="0"/>
              <a:t> </a:t>
            </a:r>
            <a:r>
              <a:rPr lang="en-IN" sz="1800" dirty="0" smtClean="0">
                <a:solidFill>
                  <a:srgbClr val="FF0000"/>
                </a:solidFill>
              </a:rPr>
              <a:t>border-top-left-radius:25px;</a:t>
            </a:r>
            <a:endParaRPr lang="en-IN" sz="1800" dirty="0">
              <a:solidFill>
                <a:srgbClr val="FF0000"/>
              </a:solidFill>
            </a:endParaRPr>
          </a:p>
          <a:p>
            <a:pPr marL="630936" lvl="2" indent="0" algn="just">
              <a:buNone/>
            </a:pPr>
            <a:r>
              <a:rPr lang="en-IN" sz="1800" dirty="0">
                <a:solidFill>
                  <a:srgbClr val="FF0000"/>
                </a:solidFill>
              </a:rPr>
              <a:t> </a:t>
            </a:r>
            <a:r>
              <a:rPr lang="en-IN" sz="1800" dirty="0" smtClean="0">
                <a:solidFill>
                  <a:srgbClr val="FF0000"/>
                </a:solidFill>
              </a:rPr>
              <a:t>border-top-right-radius :25px</a:t>
            </a:r>
            <a:r>
              <a:rPr lang="en-IN" sz="1800" dirty="0">
                <a:solidFill>
                  <a:srgbClr val="FF0000"/>
                </a:solidFill>
              </a:rPr>
              <a:t>;</a:t>
            </a:r>
          </a:p>
          <a:p>
            <a:pPr marL="630936" lvl="2" indent="0" algn="just">
              <a:buNone/>
            </a:pPr>
            <a:r>
              <a:rPr lang="en-IN" sz="1800" dirty="0">
                <a:solidFill>
                  <a:srgbClr val="FF0000"/>
                </a:solidFill>
              </a:rPr>
              <a:t> </a:t>
            </a:r>
            <a:r>
              <a:rPr lang="en-IN" sz="1800" dirty="0" smtClean="0">
                <a:solidFill>
                  <a:srgbClr val="FF0000"/>
                </a:solidFill>
              </a:rPr>
              <a:t>border-bottom-right-radius:</a:t>
            </a:r>
            <a:r>
              <a:rPr lang="en-IN" sz="1800" dirty="0">
                <a:solidFill>
                  <a:srgbClr val="FF0000"/>
                </a:solidFill>
              </a:rPr>
              <a:t>25px;</a:t>
            </a:r>
          </a:p>
          <a:p>
            <a:pPr marL="630936" lvl="2" indent="0" algn="just">
              <a:buNone/>
            </a:pPr>
            <a:r>
              <a:rPr lang="en-IN" sz="1800" dirty="0">
                <a:solidFill>
                  <a:srgbClr val="FF0000"/>
                </a:solidFill>
              </a:rPr>
              <a:t> </a:t>
            </a:r>
            <a:r>
              <a:rPr lang="en-IN" sz="1800" dirty="0" smtClean="0">
                <a:solidFill>
                  <a:srgbClr val="FF0000"/>
                </a:solidFill>
              </a:rPr>
              <a:t>border-bottom-left-radius:</a:t>
            </a:r>
            <a:r>
              <a:rPr lang="en-IN" sz="1800" dirty="0">
                <a:solidFill>
                  <a:srgbClr val="FF0000"/>
                </a:solidFill>
              </a:rPr>
              <a:t>25px;</a:t>
            </a:r>
            <a:endParaRPr lang="en-IN" sz="1800" dirty="0" smtClean="0">
              <a:solidFill>
                <a:srgbClr val="FF0000"/>
              </a:solidFill>
            </a:endParaRPr>
          </a:p>
          <a:p>
            <a:pPr marL="393192" lvl="1" indent="0" algn="just">
              <a:buNone/>
            </a:pPr>
            <a:endParaRPr lang="en-IN" sz="2000" dirty="0"/>
          </a:p>
          <a:p>
            <a:pPr lvl="1" algn="just"/>
            <a:endParaRPr lang="en-IN" sz="2000" dirty="0" smtClean="0"/>
          </a:p>
          <a:p>
            <a:pPr lvl="1" algn="just"/>
            <a:endParaRPr lang="en-IN" sz="2000" dirty="0"/>
          </a:p>
          <a:p>
            <a:pPr lvl="1" algn="just"/>
            <a:endParaRPr lang="en-IN" sz="2000" dirty="0"/>
          </a:p>
          <a:p>
            <a:pPr lvl="1" algn="just"/>
            <a:endParaRPr lang="en-US" sz="2000" dirty="0" smtClean="0"/>
          </a:p>
          <a:p>
            <a:pPr lvl="1"/>
            <a:endParaRPr lang="en-US" dirty="0"/>
          </a:p>
          <a:p>
            <a:pPr marL="393192" lvl="1" indent="0" algn="just">
              <a:buNone/>
            </a:pPr>
            <a:endParaRPr lang="en-IN" sz="1600" dirty="0" smtClean="0"/>
          </a:p>
          <a:p>
            <a:pPr algn="just"/>
            <a:endParaRPr lang="en-IN" sz="2000" dirty="0" smtClean="0"/>
          </a:p>
          <a:p>
            <a:pPr algn="just"/>
            <a:endParaRPr lang="en-IN" sz="2000" dirty="0">
              <a:solidFill>
                <a:srgbClr val="FF0000"/>
              </a:solidFill>
            </a:endParaRPr>
          </a:p>
          <a:p>
            <a:pPr algn="just"/>
            <a:endParaRPr lang="en-IN" sz="2600" dirty="0"/>
          </a:p>
        </p:txBody>
      </p:sp>
      <p:sp>
        <p:nvSpPr>
          <p:cNvPr id="2" name="Title 1"/>
          <p:cNvSpPr>
            <a:spLocks noGrp="1"/>
          </p:cNvSpPr>
          <p:nvPr>
            <p:ph type="title"/>
          </p:nvPr>
        </p:nvSpPr>
        <p:spPr>
          <a:xfrm>
            <a:off x="457200" y="274638"/>
            <a:ext cx="8229600" cy="868362"/>
          </a:xfrm>
        </p:spPr>
        <p:txBody>
          <a:bodyPr>
            <a:normAutofit/>
          </a:bodyPr>
          <a:lstStyle/>
          <a:p>
            <a:r>
              <a:rPr lang="en-IN" sz="3600" dirty="0" smtClean="0"/>
              <a:t>Border radius</a:t>
            </a:r>
            <a:endParaRPr lang="en-IN" dirty="0"/>
          </a:p>
        </p:txBody>
      </p:sp>
    </p:spTree>
    <p:extLst>
      <p:ext uri="{BB962C8B-B14F-4D97-AF65-F5344CB8AC3E}">
        <p14:creationId xmlns:p14="http://schemas.microsoft.com/office/powerpoint/2010/main" val="138736294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823</TotalTime>
  <Words>488</Words>
  <Application>Microsoft Office PowerPoint</Application>
  <PresentationFormat>On-screen Show (4:3)</PresentationFormat>
  <Paragraphs>117</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Concourse</vt:lpstr>
      <vt:lpstr>Learn CSS</vt:lpstr>
      <vt:lpstr>Contents</vt:lpstr>
      <vt:lpstr>What is border in CSS?</vt:lpstr>
      <vt:lpstr>Apply border </vt:lpstr>
      <vt:lpstr>Apply different border style</vt:lpstr>
      <vt:lpstr>Apply different border width</vt:lpstr>
      <vt:lpstr>Apply different border color</vt:lpstr>
      <vt:lpstr>Apply different border color Contd… </vt:lpstr>
      <vt:lpstr>Border radius</vt:lpstr>
      <vt:lpstr>Thank you for watching!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intel</dc:creator>
  <cp:lastModifiedBy>intel</cp:lastModifiedBy>
  <cp:revision>65</cp:revision>
  <dcterms:created xsi:type="dcterms:W3CDTF">2021-09-30T07:58:17Z</dcterms:created>
  <dcterms:modified xsi:type="dcterms:W3CDTF">2021-10-04T17:37:53Z</dcterms:modified>
</cp:coreProperties>
</file>