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3" r:id="rId7"/>
    <p:sldId id="264" r:id="rId8"/>
    <p:sldId id="266" r:id="rId9"/>
    <p:sldId id="267" r:id="rId10"/>
    <p:sldId id="265" r:id="rId11"/>
    <p:sldId id="268" r:id="rId12"/>
    <p:sldId id="269" r:id="rId13"/>
    <p:sldId id="271" r:id="rId14"/>
    <p:sldId id="270"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895B42-5D02-4CBE-986E-085E74F67CF7}" type="datetimeFigureOut">
              <a:rPr lang="en-IN" smtClean="0"/>
              <a:t>02-10-2021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B3BAF6-60DB-4AE6-8B77-0FF64CDE32B9}" type="slidenum">
              <a:rPr lang="en-IN" smtClean="0"/>
              <a:t>‹#›</a:t>
            </a:fld>
            <a:endParaRPr lang="en-IN"/>
          </a:p>
        </p:txBody>
      </p:sp>
    </p:spTree>
    <p:extLst>
      <p:ext uri="{BB962C8B-B14F-4D97-AF65-F5344CB8AC3E}">
        <p14:creationId xmlns:p14="http://schemas.microsoft.com/office/powerpoint/2010/main" val="3004103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B3BAF6-60DB-4AE6-8B77-0FF64CDE32B9}" type="slidenum">
              <a:rPr lang="en-IN" smtClean="0"/>
              <a:t>7</a:t>
            </a:fld>
            <a:endParaRPr lang="en-IN"/>
          </a:p>
        </p:txBody>
      </p:sp>
    </p:spTree>
    <p:extLst>
      <p:ext uri="{BB962C8B-B14F-4D97-AF65-F5344CB8AC3E}">
        <p14:creationId xmlns:p14="http://schemas.microsoft.com/office/powerpoint/2010/main" val="1857049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425DEEF-1BE0-4D28-8612-2669634C709D}" type="datetimeFigureOut">
              <a:rPr lang="en-IN" smtClean="0"/>
              <a:t>02-10-2021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039BDA-3175-43F5-9A8E-74A8FAA1A49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94039BDA-3175-43F5-9A8E-74A8FAA1A49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425DEEF-1BE0-4D28-8612-2669634C709D}" type="datetimeFigureOut">
              <a:rPr lang="en-IN" smtClean="0"/>
              <a:t>02-10-2021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425DEEF-1BE0-4D28-8612-2669634C709D}" type="datetimeFigureOut">
              <a:rPr lang="en-IN" smtClean="0"/>
              <a:t>02-10-2021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94039BDA-3175-43F5-9A8E-74A8FAA1A4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425DEEF-1BE0-4D28-8612-2669634C709D}" type="datetimeFigureOut">
              <a:rPr lang="en-IN" smtClean="0"/>
              <a:t>02-10-2021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039BDA-3175-43F5-9A8E-74A8FAA1A49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425DEEF-1BE0-4D28-8612-2669634C709D}" type="datetimeFigureOut">
              <a:rPr lang="en-IN" smtClean="0"/>
              <a:t>02-10-2021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039BDA-3175-43F5-9A8E-74A8FAA1A49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en-US/docs/Web/CSS/background-siz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5" y="171206"/>
            <a:ext cx="7772400" cy="1470025"/>
          </a:xfrm>
        </p:spPr>
        <p:txBody>
          <a:bodyPr>
            <a:normAutofit/>
          </a:bodyPr>
          <a:lstStyle/>
          <a:p>
            <a:pPr algn="ctr"/>
            <a:r>
              <a:rPr lang="en-IN" sz="7200" b="1" dirty="0" smtClean="0">
                <a:solidFill>
                  <a:schemeClr val="accent6">
                    <a:lumMod val="75000"/>
                  </a:schemeClr>
                </a:solidFill>
                <a:latin typeface="Arial Black" pitchFamily="34" charset="0"/>
              </a:rPr>
              <a:t>Learn CSS</a:t>
            </a:r>
            <a:endParaRPr lang="en-IN" sz="7200" b="1" dirty="0">
              <a:solidFill>
                <a:schemeClr val="accent6">
                  <a:lumMod val="75000"/>
                </a:schemeClr>
              </a:solidFill>
              <a:latin typeface="Arial Black" pitchFamily="34" charset="0"/>
            </a:endParaRPr>
          </a:p>
        </p:txBody>
      </p:sp>
      <p:sp>
        <p:nvSpPr>
          <p:cNvPr id="3" name="Subtitle 2"/>
          <p:cNvSpPr>
            <a:spLocks noGrp="1"/>
          </p:cNvSpPr>
          <p:nvPr>
            <p:ph type="subTitle" idx="1"/>
          </p:nvPr>
        </p:nvSpPr>
        <p:spPr>
          <a:xfrm>
            <a:off x="228600" y="1871662"/>
            <a:ext cx="4191000" cy="1752600"/>
          </a:xfrm>
        </p:spPr>
        <p:txBody>
          <a:bodyPr/>
          <a:lstStyle/>
          <a:p>
            <a:pPr algn="l"/>
            <a:r>
              <a:rPr lang="en-IN" dirty="0" smtClean="0">
                <a:solidFill>
                  <a:schemeClr val="tx1"/>
                </a:solidFill>
              </a:rPr>
              <a:t>Lesson </a:t>
            </a:r>
            <a:r>
              <a:rPr lang="en-IN" dirty="0" smtClean="0">
                <a:solidFill>
                  <a:schemeClr val="tx1"/>
                </a:solidFill>
              </a:rPr>
              <a:t>4</a:t>
            </a:r>
            <a:endParaRPr lang="en-IN" dirty="0" smtClean="0">
              <a:solidFill>
                <a:schemeClr val="tx1"/>
              </a:solidFill>
            </a:endParaRPr>
          </a:p>
          <a:p>
            <a:pPr algn="l"/>
            <a:r>
              <a:rPr lang="en-IN" dirty="0" smtClean="0">
                <a:solidFill>
                  <a:schemeClr val="tx1"/>
                </a:solidFill>
              </a:rPr>
              <a:t>Backgrounds </a:t>
            </a:r>
            <a:r>
              <a:rPr lang="en-IN" dirty="0" smtClean="0">
                <a:solidFill>
                  <a:schemeClr val="tx1"/>
                </a:solidFill>
              </a:rPr>
              <a:t>in CSS</a:t>
            </a: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469" y="1641231"/>
            <a:ext cx="2143125" cy="2143125"/>
          </a:xfrm>
          <a:prstGeom prst="rect">
            <a:avLst/>
          </a:prstGeom>
        </p:spPr>
      </p:pic>
      <p:sp>
        <p:nvSpPr>
          <p:cNvPr id="6" name="TextBox 5"/>
          <p:cNvSpPr txBox="1"/>
          <p:nvPr/>
        </p:nvSpPr>
        <p:spPr>
          <a:xfrm>
            <a:off x="228600" y="6019800"/>
            <a:ext cx="4953000" cy="646331"/>
          </a:xfrm>
          <a:prstGeom prst="rect">
            <a:avLst/>
          </a:prstGeom>
          <a:noFill/>
        </p:spPr>
        <p:txBody>
          <a:bodyPr wrap="square" rtlCol="0">
            <a:spAutoFit/>
          </a:bodyPr>
          <a:lstStyle/>
          <a:p>
            <a:r>
              <a:rPr lang="en-IN" dirty="0" smtClean="0"/>
              <a:t>For more information  visit</a:t>
            </a:r>
          </a:p>
          <a:p>
            <a:r>
              <a:rPr lang="en-IN" dirty="0" smtClean="0">
                <a:solidFill>
                  <a:schemeClr val="accent2"/>
                </a:solidFill>
              </a:rPr>
              <a:t>https://bptechnical2020.blogspot.com/</a:t>
            </a:r>
            <a:endParaRPr lang="en-IN" dirty="0">
              <a:solidFill>
                <a:schemeClr val="accent2"/>
              </a:solidFill>
            </a:endParaRPr>
          </a:p>
        </p:txBody>
      </p:sp>
    </p:spTree>
    <p:extLst>
      <p:ext uri="{BB962C8B-B14F-4D97-AF65-F5344CB8AC3E}">
        <p14:creationId xmlns:p14="http://schemas.microsoft.com/office/powerpoint/2010/main" val="4030007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t>You can set background images in CSS using the background-image and several other properties to control the behavior of the image</a:t>
            </a:r>
            <a:r>
              <a:rPr lang="en-US" sz="2000" dirty="0" smtClean="0"/>
              <a:t>. You can give the background image by using the syntax given below. </a:t>
            </a:r>
          </a:p>
          <a:p>
            <a:pPr algn="just"/>
            <a:r>
              <a:rPr lang="en-IN" sz="2000" dirty="0"/>
              <a:t> </a:t>
            </a:r>
            <a:r>
              <a:rPr lang="en-IN" sz="2000" dirty="0">
                <a:solidFill>
                  <a:srgbClr val="FF0000"/>
                </a:solidFill>
              </a:rPr>
              <a:t>background-image: url('/bird1.png');</a:t>
            </a:r>
          </a:p>
          <a:p>
            <a:pPr algn="just"/>
            <a:r>
              <a:rPr lang="en-IN" sz="2000" dirty="0" smtClean="0"/>
              <a:t>You have to use the url function to insert the background image. Within the function you have to specify the path and the file name. if the image is smaller than the size of the element by default the image will repeat in both the directions you can control this by the following statements.</a:t>
            </a:r>
          </a:p>
          <a:p>
            <a:r>
              <a:rPr lang="en-US" sz="2000" dirty="0"/>
              <a:t> </a:t>
            </a:r>
            <a:r>
              <a:rPr lang="en-US" sz="2000" dirty="0">
                <a:solidFill>
                  <a:srgbClr val="FF0000"/>
                </a:solidFill>
              </a:rPr>
              <a:t>background-repeat: repeat-y; </a:t>
            </a:r>
          </a:p>
          <a:p>
            <a:r>
              <a:rPr lang="en-US" sz="2000" dirty="0">
                <a:solidFill>
                  <a:srgbClr val="FF0000"/>
                </a:solidFill>
              </a:rPr>
              <a:t>  </a:t>
            </a:r>
            <a:r>
              <a:rPr lang="en-US" sz="2000" dirty="0" smtClean="0">
                <a:solidFill>
                  <a:srgbClr val="FF0000"/>
                </a:solidFill>
              </a:rPr>
              <a:t>background-repeat</a:t>
            </a:r>
            <a:r>
              <a:rPr lang="en-US" sz="2000" dirty="0">
                <a:solidFill>
                  <a:srgbClr val="FF0000"/>
                </a:solidFill>
              </a:rPr>
              <a:t>: repeat-x; </a:t>
            </a:r>
          </a:p>
          <a:p>
            <a:r>
              <a:rPr lang="en-US" sz="2000" dirty="0">
                <a:solidFill>
                  <a:srgbClr val="FF0000"/>
                </a:solidFill>
              </a:rPr>
              <a:t>   </a:t>
            </a:r>
            <a:r>
              <a:rPr lang="en-US" sz="2000" dirty="0" smtClean="0">
                <a:solidFill>
                  <a:srgbClr val="FF0000"/>
                </a:solidFill>
              </a:rPr>
              <a:t>background-repeat</a:t>
            </a:r>
            <a:r>
              <a:rPr lang="en-US" sz="2000" dirty="0">
                <a:solidFill>
                  <a:srgbClr val="FF0000"/>
                </a:solidFill>
              </a:rPr>
              <a:t>: no-repeat;</a:t>
            </a:r>
          </a:p>
          <a:p>
            <a:pPr algn="just"/>
            <a:endParaRPr lang="en-IN" sz="2000"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smtClean="0"/>
              <a:t>Background-image</a:t>
            </a:r>
            <a:endParaRPr lang="en-IN" dirty="0"/>
          </a:p>
        </p:txBody>
      </p:sp>
    </p:spTree>
    <p:extLst>
      <p:ext uri="{BB962C8B-B14F-4D97-AF65-F5344CB8AC3E}">
        <p14:creationId xmlns:p14="http://schemas.microsoft.com/office/powerpoint/2010/main" val="692708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IN" sz="2000" dirty="0" smtClean="0"/>
              <a:t>You can position the image within the element as you like. By default the position is left top. You can put the image in the top center, or top right as you like.</a:t>
            </a:r>
          </a:p>
          <a:p>
            <a:r>
              <a:rPr lang="en-US" sz="2000" dirty="0"/>
              <a:t>background-position: top left;/*default */</a:t>
            </a:r>
          </a:p>
          <a:p>
            <a:r>
              <a:rPr lang="en-US" sz="2000" dirty="0" smtClean="0"/>
              <a:t>background-position</a:t>
            </a:r>
            <a:r>
              <a:rPr lang="en-US" sz="2000" dirty="0"/>
              <a:t>: top center;</a:t>
            </a:r>
          </a:p>
          <a:p>
            <a:r>
              <a:rPr lang="en-US" sz="2000" dirty="0" smtClean="0"/>
              <a:t>background-position</a:t>
            </a:r>
            <a:r>
              <a:rPr lang="en-US" sz="2000" dirty="0"/>
              <a:t>: top right;</a:t>
            </a:r>
          </a:p>
          <a:p>
            <a:r>
              <a:rPr lang="en-US" sz="2000" dirty="0" smtClean="0"/>
              <a:t>background-position</a:t>
            </a:r>
            <a:r>
              <a:rPr lang="en-US" sz="2000" dirty="0"/>
              <a:t>: left center;</a:t>
            </a:r>
          </a:p>
          <a:p>
            <a:r>
              <a:rPr lang="en-US" sz="2000" dirty="0" smtClean="0"/>
              <a:t>background-position</a:t>
            </a:r>
            <a:r>
              <a:rPr lang="en-US" sz="2000" dirty="0"/>
              <a:t>: center </a:t>
            </a:r>
            <a:r>
              <a:rPr lang="en-US" sz="2000" dirty="0" err="1"/>
              <a:t>center</a:t>
            </a:r>
            <a:r>
              <a:rPr lang="en-US" sz="2000" dirty="0"/>
              <a:t>;</a:t>
            </a:r>
          </a:p>
          <a:p>
            <a:r>
              <a:rPr lang="en-US" sz="2000" dirty="0" smtClean="0"/>
              <a:t>background-position</a:t>
            </a:r>
            <a:r>
              <a:rPr lang="en-US" sz="2000" dirty="0"/>
              <a:t>: right center;</a:t>
            </a:r>
          </a:p>
          <a:p>
            <a:r>
              <a:rPr lang="en-US" sz="2000" dirty="0" smtClean="0"/>
              <a:t>background-position</a:t>
            </a:r>
            <a:r>
              <a:rPr lang="en-US" sz="2000" dirty="0"/>
              <a:t>: bottom left;</a:t>
            </a:r>
          </a:p>
          <a:p>
            <a:r>
              <a:rPr lang="en-US" sz="2000" dirty="0" smtClean="0"/>
              <a:t>background-position</a:t>
            </a:r>
            <a:r>
              <a:rPr lang="en-US" sz="2000" dirty="0"/>
              <a:t>: bottom center;</a:t>
            </a:r>
          </a:p>
          <a:p>
            <a:r>
              <a:rPr lang="en-US" sz="2000" dirty="0" smtClean="0"/>
              <a:t>background-position</a:t>
            </a:r>
            <a:r>
              <a:rPr lang="en-US" sz="2000" dirty="0"/>
              <a:t>: bottom right</a:t>
            </a:r>
            <a:r>
              <a:rPr lang="en-US" sz="2000" dirty="0" smtClean="0"/>
              <a:t>;</a:t>
            </a:r>
          </a:p>
          <a:p>
            <a:r>
              <a:rPr lang="en-US" sz="2000" dirty="0" smtClean="0"/>
              <a:t>Note: you can right left center or center left, both will give the same result.</a:t>
            </a:r>
          </a:p>
          <a:p>
            <a:r>
              <a:rPr lang="en-US" sz="2000" dirty="0"/>
              <a:t>If you only specify one </a:t>
            </a:r>
            <a:r>
              <a:rPr lang="en-US" sz="2000" dirty="0" smtClean="0"/>
              <a:t>keyword i.e. bottom, </a:t>
            </a:r>
            <a:r>
              <a:rPr lang="en-US" sz="2000" dirty="0"/>
              <a:t>the other value will be "center"</a:t>
            </a:r>
            <a:endParaRPr lang="en-US" sz="2000" dirty="0"/>
          </a:p>
          <a:p>
            <a:pPr algn="just"/>
            <a:endParaRPr lang="en-IN" sz="2000"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smtClean="0"/>
              <a:t>Background-position</a:t>
            </a:r>
            <a:endParaRPr lang="en-IN" dirty="0"/>
          </a:p>
        </p:txBody>
      </p:sp>
    </p:spTree>
    <p:extLst>
      <p:ext uri="{BB962C8B-B14F-4D97-AF65-F5344CB8AC3E}">
        <p14:creationId xmlns:p14="http://schemas.microsoft.com/office/powerpoint/2010/main" val="1775732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t>The </a:t>
            </a:r>
            <a:r>
              <a:rPr lang="en-US" sz="2000" b="1" dirty="0">
                <a:hlinkClick r:id="rId2"/>
              </a:rPr>
              <a:t>background-size</a:t>
            </a:r>
            <a:r>
              <a:rPr lang="en-US" sz="2000" dirty="0"/>
              <a:t> CSS property lets you resize the background image of an element, overriding the default behavior of tiling the image at its full size by specifying the width and/or height of the image. By doing so, you can scale the image upward or downward as desired</a:t>
            </a:r>
            <a:r>
              <a:rPr lang="en-US" sz="2000" dirty="0" smtClean="0"/>
              <a:t>.</a:t>
            </a:r>
          </a:p>
          <a:p>
            <a:r>
              <a:rPr lang="en-US" sz="2000" dirty="0"/>
              <a:t> </a:t>
            </a:r>
            <a:r>
              <a:rPr lang="en-US" sz="2000" dirty="0">
                <a:solidFill>
                  <a:srgbClr val="FF0000"/>
                </a:solidFill>
              </a:rPr>
              <a:t>background-size: 500px </a:t>
            </a:r>
            <a:r>
              <a:rPr lang="en-US" sz="2000" dirty="0">
                <a:solidFill>
                  <a:srgbClr val="FF0000"/>
                </a:solidFill>
              </a:rPr>
              <a:t>500px</a:t>
            </a:r>
            <a:r>
              <a:rPr lang="en-US" sz="2000" dirty="0">
                <a:solidFill>
                  <a:srgbClr val="FF0000"/>
                </a:solidFill>
              </a:rPr>
              <a:t>; </a:t>
            </a:r>
          </a:p>
          <a:p>
            <a:r>
              <a:rPr lang="en-US" sz="2000" dirty="0">
                <a:solidFill>
                  <a:srgbClr val="FF0000"/>
                </a:solidFill>
              </a:rPr>
              <a:t> </a:t>
            </a:r>
            <a:r>
              <a:rPr lang="en-US" sz="2000" dirty="0" smtClean="0">
                <a:solidFill>
                  <a:srgbClr val="FF0000"/>
                </a:solidFill>
              </a:rPr>
              <a:t>background-size</a:t>
            </a:r>
            <a:r>
              <a:rPr lang="en-US" sz="2000" dirty="0">
                <a:solidFill>
                  <a:srgbClr val="FF0000"/>
                </a:solidFill>
              </a:rPr>
              <a:t>: contain;</a:t>
            </a:r>
          </a:p>
          <a:p>
            <a:r>
              <a:rPr lang="en-US" sz="2000" dirty="0">
                <a:solidFill>
                  <a:srgbClr val="FF0000"/>
                </a:solidFill>
              </a:rPr>
              <a:t> </a:t>
            </a:r>
            <a:r>
              <a:rPr lang="en-US" sz="2000" dirty="0" smtClean="0">
                <a:solidFill>
                  <a:srgbClr val="FF0000"/>
                </a:solidFill>
              </a:rPr>
              <a:t>background-size</a:t>
            </a:r>
            <a:r>
              <a:rPr lang="en-US" sz="2000" dirty="0">
                <a:solidFill>
                  <a:srgbClr val="FF0000"/>
                </a:solidFill>
              </a:rPr>
              <a:t>: cover; </a:t>
            </a:r>
          </a:p>
          <a:p>
            <a:pPr algn="just"/>
            <a:endParaRPr lang="en-IN" sz="2000"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smtClean="0"/>
              <a:t>Background-size</a:t>
            </a:r>
            <a:endParaRPr lang="en-IN" dirty="0"/>
          </a:p>
        </p:txBody>
      </p:sp>
    </p:spTree>
    <p:extLst>
      <p:ext uri="{BB962C8B-B14F-4D97-AF65-F5344CB8AC3E}">
        <p14:creationId xmlns:p14="http://schemas.microsoft.com/office/powerpoint/2010/main" val="3363718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smtClean="0"/>
              <a:t>The </a:t>
            </a:r>
            <a:r>
              <a:rPr lang="en-US" sz="2000" dirty="0"/>
              <a:t>background-clip CSS property sets whether an element's background extends underneath its border box, padding box, or content box</a:t>
            </a:r>
            <a:r>
              <a:rPr lang="en-US" sz="2000" dirty="0" smtClean="0"/>
              <a:t>. We shall be learning about margin, padding, borders in our up coming videos.</a:t>
            </a:r>
          </a:p>
          <a:p>
            <a:r>
              <a:rPr lang="en-US" dirty="0"/>
              <a:t> </a:t>
            </a:r>
            <a:r>
              <a:rPr lang="en-US" dirty="0">
                <a:solidFill>
                  <a:schemeClr val="accent2"/>
                </a:solidFill>
              </a:rPr>
              <a:t>background-clip: border-box;</a:t>
            </a:r>
          </a:p>
          <a:p>
            <a:r>
              <a:rPr lang="en-US" dirty="0">
                <a:solidFill>
                  <a:schemeClr val="accent2"/>
                </a:solidFill>
              </a:rPr>
              <a:t> </a:t>
            </a:r>
            <a:r>
              <a:rPr lang="en-US" dirty="0" smtClean="0">
                <a:solidFill>
                  <a:schemeClr val="accent2"/>
                </a:solidFill>
              </a:rPr>
              <a:t>background-clip</a:t>
            </a:r>
            <a:r>
              <a:rPr lang="en-US" dirty="0">
                <a:solidFill>
                  <a:schemeClr val="accent2"/>
                </a:solidFill>
              </a:rPr>
              <a:t>: padding-box;</a:t>
            </a:r>
          </a:p>
          <a:p>
            <a:r>
              <a:rPr lang="en-US" dirty="0">
                <a:solidFill>
                  <a:schemeClr val="accent2"/>
                </a:solidFill>
              </a:rPr>
              <a:t> </a:t>
            </a:r>
            <a:r>
              <a:rPr lang="en-US" dirty="0" smtClean="0">
                <a:solidFill>
                  <a:schemeClr val="accent2"/>
                </a:solidFill>
              </a:rPr>
              <a:t>background-clip</a:t>
            </a:r>
            <a:r>
              <a:rPr lang="en-US" dirty="0">
                <a:solidFill>
                  <a:schemeClr val="accent2"/>
                </a:solidFill>
              </a:rPr>
              <a:t>: content-box;</a:t>
            </a:r>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smtClean="0"/>
              <a:t>Background-clip</a:t>
            </a:r>
            <a:endParaRPr lang="en-IN" dirty="0"/>
          </a:p>
        </p:txBody>
      </p:sp>
    </p:spTree>
    <p:extLst>
      <p:ext uri="{BB962C8B-B14F-4D97-AF65-F5344CB8AC3E}">
        <p14:creationId xmlns:p14="http://schemas.microsoft.com/office/powerpoint/2010/main" val="3178334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sz="2000" dirty="0" smtClean="0"/>
              <a:t>You can add multiple background images to a element.  The following is the syntax for do it.</a:t>
            </a:r>
          </a:p>
          <a:p>
            <a:r>
              <a:rPr lang="en-US" sz="2000" dirty="0"/>
              <a:t> </a:t>
            </a:r>
            <a:r>
              <a:rPr lang="en-US" sz="2000" dirty="0">
                <a:solidFill>
                  <a:schemeClr val="accent2"/>
                </a:solidFill>
              </a:rPr>
              <a:t>background-image: url('/bird1.png'), url('/bird2.png');</a:t>
            </a:r>
          </a:p>
          <a:p>
            <a:r>
              <a:rPr lang="en-US" sz="2000" dirty="0">
                <a:solidFill>
                  <a:schemeClr val="accent2"/>
                </a:solidFill>
              </a:rPr>
              <a:t> </a:t>
            </a:r>
            <a:r>
              <a:rPr lang="en-US" sz="2000" dirty="0" smtClean="0">
                <a:solidFill>
                  <a:schemeClr val="accent2"/>
                </a:solidFill>
              </a:rPr>
              <a:t>background-position</a:t>
            </a:r>
            <a:r>
              <a:rPr lang="en-US" sz="2000" dirty="0">
                <a:solidFill>
                  <a:schemeClr val="accent2"/>
                </a:solidFill>
              </a:rPr>
              <a:t>: left top, right top;</a:t>
            </a:r>
          </a:p>
          <a:p>
            <a:r>
              <a:rPr lang="en-US" sz="2000" dirty="0">
                <a:solidFill>
                  <a:schemeClr val="accent2"/>
                </a:solidFill>
              </a:rPr>
              <a:t> </a:t>
            </a:r>
            <a:r>
              <a:rPr lang="en-US" sz="2000" dirty="0" smtClean="0">
                <a:solidFill>
                  <a:schemeClr val="accent2"/>
                </a:solidFill>
              </a:rPr>
              <a:t>background-repeat</a:t>
            </a:r>
            <a:r>
              <a:rPr lang="en-US" sz="2000" dirty="0">
                <a:solidFill>
                  <a:schemeClr val="accent2"/>
                </a:solidFill>
              </a:rPr>
              <a:t>: no-repeat, no-repeat;</a:t>
            </a:r>
          </a:p>
          <a:p>
            <a:pPr algn="just"/>
            <a:endParaRPr lang="en-IN" sz="2600" dirty="0"/>
          </a:p>
          <a:p>
            <a:r>
              <a:rPr lang="en-IN" sz="2200" dirty="0" smtClean="0">
                <a:solidFill>
                  <a:schemeClr val="accent2"/>
                </a:solidFill>
              </a:rPr>
              <a:t>background-image</a:t>
            </a:r>
            <a:r>
              <a:rPr lang="en-IN" sz="2200" dirty="0">
                <a:solidFill>
                  <a:schemeClr val="accent2"/>
                </a:solidFill>
              </a:rPr>
              <a:t>: url('/bird1.png'), url('/bird2.png'), url('/bird3.png');</a:t>
            </a:r>
          </a:p>
          <a:p>
            <a:r>
              <a:rPr lang="en-IN" sz="2200" dirty="0" smtClean="0">
                <a:solidFill>
                  <a:schemeClr val="accent2"/>
                </a:solidFill>
              </a:rPr>
              <a:t>background-position</a:t>
            </a:r>
            <a:r>
              <a:rPr lang="en-IN" sz="2200" dirty="0">
                <a:solidFill>
                  <a:schemeClr val="accent2"/>
                </a:solidFill>
              </a:rPr>
              <a:t>: left top, right top, center top;</a:t>
            </a:r>
          </a:p>
          <a:p>
            <a:r>
              <a:rPr lang="en-IN" sz="2200" dirty="0" smtClean="0">
                <a:solidFill>
                  <a:schemeClr val="accent2"/>
                </a:solidFill>
              </a:rPr>
              <a:t>background-repeat</a:t>
            </a:r>
            <a:r>
              <a:rPr lang="en-IN" sz="2200" dirty="0">
                <a:solidFill>
                  <a:schemeClr val="accent2"/>
                </a:solidFill>
              </a:rPr>
              <a:t>: repeat-y, repeat-y, repeat-y</a:t>
            </a:r>
            <a:r>
              <a:rPr lang="en-IN" sz="2200" dirty="0"/>
              <a:t>;</a:t>
            </a:r>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fontScale="90000"/>
          </a:bodyPr>
          <a:lstStyle/>
          <a:p>
            <a:r>
              <a:rPr lang="en-IN" dirty="0" smtClean="0"/>
              <a:t>Background with multiple images</a:t>
            </a:r>
            <a:endParaRPr lang="en-IN" dirty="0"/>
          </a:p>
        </p:txBody>
      </p:sp>
    </p:spTree>
    <p:extLst>
      <p:ext uri="{BB962C8B-B14F-4D97-AF65-F5344CB8AC3E}">
        <p14:creationId xmlns:p14="http://schemas.microsoft.com/office/powerpoint/2010/main" val="3691760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just">
              <a:buNone/>
            </a:pPr>
            <a:r>
              <a:rPr lang="en-IN" dirty="0" smtClean="0"/>
              <a:t>If you like this video please share and subscribe. Please comment your suggestions.  </a:t>
            </a:r>
            <a:endParaRPr lang="en-IN" dirty="0"/>
          </a:p>
        </p:txBody>
      </p:sp>
      <p:sp>
        <p:nvSpPr>
          <p:cNvPr id="2" name="Title 1"/>
          <p:cNvSpPr>
            <a:spLocks noGrp="1"/>
          </p:cNvSpPr>
          <p:nvPr>
            <p:ph type="title"/>
          </p:nvPr>
        </p:nvSpPr>
        <p:spPr/>
        <p:txBody>
          <a:bodyPr>
            <a:normAutofit/>
          </a:bodyPr>
          <a:lstStyle/>
          <a:p>
            <a:r>
              <a:rPr lang="en-IN" dirty="0" smtClean="0"/>
              <a:t>Thank you for watching!</a:t>
            </a:r>
            <a:endParaRPr lang="en-IN" dirty="0"/>
          </a:p>
        </p:txBody>
      </p:sp>
    </p:spTree>
    <p:extLst>
      <p:ext uri="{BB962C8B-B14F-4D97-AF65-F5344CB8AC3E}">
        <p14:creationId xmlns:p14="http://schemas.microsoft.com/office/powerpoint/2010/main" val="414150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What is Background in CSS?</a:t>
            </a:r>
            <a:endParaRPr lang="en-IN" dirty="0" smtClean="0"/>
          </a:p>
          <a:p>
            <a:r>
              <a:rPr lang="en-IN" dirty="0" smtClean="0"/>
              <a:t>Background Color</a:t>
            </a:r>
          </a:p>
          <a:p>
            <a:r>
              <a:rPr lang="en-IN" dirty="0"/>
              <a:t>CSS </a:t>
            </a:r>
            <a:r>
              <a:rPr lang="en-IN" dirty="0"/>
              <a:t> Gradients</a:t>
            </a:r>
          </a:p>
          <a:p>
            <a:pPr lvl="1"/>
            <a:r>
              <a:rPr lang="en-US" sz="2000" dirty="0"/>
              <a:t>Linear Gradients (goes </a:t>
            </a:r>
            <a:r>
              <a:rPr lang="en-US" sz="2000" dirty="0" smtClean="0"/>
              <a:t>down/up/left/right/diagonally</a:t>
            </a:r>
            <a:r>
              <a:rPr lang="en-US" sz="2000" dirty="0"/>
              <a:t>)</a:t>
            </a:r>
          </a:p>
          <a:p>
            <a:pPr lvl="1"/>
            <a:r>
              <a:rPr lang="en-US" sz="2000" dirty="0" smtClean="0"/>
              <a:t>Radial </a:t>
            </a:r>
            <a:r>
              <a:rPr lang="en-US" sz="2000" dirty="0"/>
              <a:t>Gradients (defined by their center)</a:t>
            </a:r>
            <a:endParaRPr lang="en-IN" sz="2000" dirty="0" smtClean="0"/>
          </a:p>
          <a:p>
            <a:r>
              <a:rPr lang="en-IN" dirty="0" smtClean="0"/>
              <a:t>Background Image</a:t>
            </a:r>
            <a:endParaRPr lang="en-IN" dirty="0" smtClean="0"/>
          </a:p>
          <a:p>
            <a:r>
              <a:rPr lang="en-IN" dirty="0" smtClean="0"/>
              <a:t>Important background properties</a:t>
            </a:r>
          </a:p>
          <a:p>
            <a:pPr lvl="1"/>
            <a:r>
              <a:rPr lang="en-IN" dirty="0" smtClean="0"/>
              <a:t>Background-repeat</a:t>
            </a:r>
          </a:p>
          <a:p>
            <a:pPr lvl="1"/>
            <a:r>
              <a:rPr lang="en-IN" dirty="0" smtClean="0"/>
              <a:t>background-attachment</a:t>
            </a:r>
          </a:p>
          <a:p>
            <a:pPr lvl="1"/>
            <a:r>
              <a:rPr lang="en-IN" dirty="0" smtClean="0"/>
              <a:t>Background-position</a:t>
            </a:r>
          </a:p>
          <a:p>
            <a:pPr lvl="1"/>
            <a:r>
              <a:rPr lang="en-IN" dirty="0" smtClean="0"/>
              <a:t>Background-clip</a:t>
            </a:r>
          </a:p>
          <a:p>
            <a:pPr lvl="1"/>
            <a:r>
              <a:rPr lang="en-IN" dirty="0" smtClean="0"/>
              <a:t>Background-size</a:t>
            </a:r>
          </a:p>
          <a:p>
            <a:pPr lvl="1"/>
            <a:r>
              <a:rPr lang="en-IN" dirty="0" smtClean="0"/>
              <a:t>Background-origin</a:t>
            </a:r>
            <a:endParaRPr lang="en-IN" dirty="0" smtClean="0"/>
          </a:p>
          <a:p>
            <a:pPr lvl="1"/>
            <a:endParaRPr lang="en-IN" dirty="0" smtClean="0"/>
          </a:p>
          <a:p>
            <a:endParaRPr lang="en-IN" dirty="0"/>
          </a:p>
        </p:txBody>
      </p:sp>
      <p:sp>
        <p:nvSpPr>
          <p:cNvPr id="2" name="Title 1"/>
          <p:cNvSpPr>
            <a:spLocks noGrp="1"/>
          </p:cNvSpPr>
          <p:nvPr>
            <p:ph type="title"/>
          </p:nvPr>
        </p:nvSpPr>
        <p:spPr/>
        <p:txBody>
          <a:bodyPr/>
          <a:lstStyle/>
          <a:p>
            <a:r>
              <a:rPr lang="en-IN" dirty="0" smtClean="0"/>
              <a:t>Contents</a:t>
            </a:r>
            <a:endParaRPr lang="en-IN" dirty="0"/>
          </a:p>
        </p:txBody>
      </p:sp>
    </p:spTree>
    <p:extLst>
      <p:ext uri="{BB962C8B-B14F-4D97-AF65-F5344CB8AC3E}">
        <p14:creationId xmlns:p14="http://schemas.microsoft.com/office/powerpoint/2010/main" val="1279741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smtClean="0"/>
              <a:t>CSS allows you to control the background of any element. You can give different color, gradients or even images as a background. You can control the size of the images, the colors of the gradients.</a:t>
            </a:r>
          </a:p>
          <a:p>
            <a:pPr algn="just"/>
            <a:r>
              <a:rPr lang="en-IN" dirty="0" smtClean="0"/>
              <a:t>You can give background for the body as a whole or you can give backgrounds to different sections or even on a particular element</a:t>
            </a:r>
            <a:endParaRPr lang="en-IN" dirty="0"/>
          </a:p>
        </p:txBody>
      </p:sp>
      <p:sp>
        <p:nvSpPr>
          <p:cNvPr id="2" name="Title 1"/>
          <p:cNvSpPr>
            <a:spLocks noGrp="1"/>
          </p:cNvSpPr>
          <p:nvPr>
            <p:ph type="title"/>
          </p:nvPr>
        </p:nvSpPr>
        <p:spPr/>
        <p:txBody>
          <a:bodyPr/>
          <a:lstStyle/>
          <a:p>
            <a:r>
              <a:rPr lang="en-IN" dirty="0" smtClean="0"/>
              <a:t>What is background in CSS?</a:t>
            </a:r>
            <a:endParaRPr lang="en-IN" dirty="0"/>
          </a:p>
        </p:txBody>
      </p:sp>
    </p:spTree>
    <p:extLst>
      <p:ext uri="{BB962C8B-B14F-4D97-AF65-F5344CB8AC3E}">
        <p14:creationId xmlns:p14="http://schemas.microsoft.com/office/powerpoint/2010/main" val="407196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smtClean="0"/>
              <a:t>You can change the background color of any html element including the body. Colors can be given using </a:t>
            </a:r>
            <a:r>
              <a:rPr lang="en-US" dirty="0" err="1" smtClean="0"/>
              <a:t>rgb</a:t>
            </a:r>
            <a:r>
              <a:rPr lang="en-US" dirty="0" smtClean="0"/>
              <a:t>, </a:t>
            </a:r>
            <a:r>
              <a:rPr lang="en-US" dirty="0" err="1" smtClean="0"/>
              <a:t>rgba</a:t>
            </a:r>
            <a:r>
              <a:rPr lang="en-US" dirty="0" smtClean="0"/>
              <a:t>, hex, </a:t>
            </a:r>
            <a:r>
              <a:rPr lang="en-US" dirty="0" err="1" smtClean="0"/>
              <a:t>hsl</a:t>
            </a:r>
            <a:r>
              <a:rPr lang="en-US" dirty="0" smtClean="0"/>
              <a:t>, </a:t>
            </a:r>
            <a:r>
              <a:rPr lang="en-US" dirty="0" err="1" smtClean="0"/>
              <a:t>hsla</a:t>
            </a:r>
            <a:r>
              <a:rPr lang="en-US" dirty="0" smtClean="0"/>
              <a:t> functions. For details please refer my previous video on html colors. </a:t>
            </a:r>
          </a:p>
          <a:p>
            <a:r>
              <a:rPr lang="en-IN" dirty="0"/>
              <a:t> </a:t>
            </a:r>
            <a:r>
              <a:rPr lang="en-IN" b="1" dirty="0">
                <a:solidFill>
                  <a:srgbClr val="FF0000"/>
                </a:solidFill>
              </a:rPr>
              <a:t>body {</a:t>
            </a:r>
          </a:p>
          <a:p>
            <a:r>
              <a:rPr lang="en-IN" b="1" dirty="0">
                <a:solidFill>
                  <a:srgbClr val="FF0000"/>
                </a:solidFill>
              </a:rPr>
              <a:t>            background-color: red;</a:t>
            </a:r>
          </a:p>
          <a:p>
            <a:r>
              <a:rPr lang="en-IN" b="1" dirty="0">
                <a:solidFill>
                  <a:srgbClr val="FF0000"/>
                </a:solidFill>
              </a:rPr>
              <a:t>        </a:t>
            </a:r>
            <a:r>
              <a:rPr lang="en-IN" b="1" dirty="0" smtClean="0">
                <a:solidFill>
                  <a:srgbClr val="FF0000"/>
                </a:solidFill>
              </a:rPr>
              <a:t>}</a:t>
            </a:r>
          </a:p>
          <a:p>
            <a:r>
              <a:rPr lang="en-IN" dirty="0"/>
              <a:t>p {</a:t>
            </a:r>
          </a:p>
          <a:p>
            <a:r>
              <a:rPr lang="en-IN" dirty="0"/>
              <a:t>            background-color: blue;</a:t>
            </a:r>
          </a:p>
          <a:p>
            <a:r>
              <a:rPr lang="en-IN" dirty="0"/>
              <a:t>        }</a:t>
            </a:r>
          </a:p>
          <a:p>
            <a:endParaRPr lang="en-IN" b="1" dirty="0" smtClean="0">
              <a:solidFill>
                <a:srgbClr val="FF0000"/>
              </a:solidFill>
            </a:endParaRPr>
          </a:p>
          <a:p>
            <a:endParaRPr lang="en-IN" b="1" dirty="0">
              <a:solidFill>
                <a:srgbClr val="FF0000"/>
              </a:solidFill>
            </a:endParaRPr>
          </a:p>
          <a:p>
            <a:pPr algn="just"/>
            <a:endParaRPr lang="en-US" dirty="0"/>
          </a:p>
        </p:txBody>
      </p:sp>
      <p:sp>
        <p:nvSpPr>
          <p:cNvPr id="2" name="Title 1"/>
          <p:cNvSpPr>
            <a:spLocks noGrp="1"/>
          </p:cNvSpPr>
          <p:nvPr>
            <p:ph type="title"/>
          </p:nvPr>
        </p:nvSpPr>
        <p:spPr/>
        <p:txBody>
          <a:bodyPr>
            <a:normAutofit/>
          </a:bodyPr>
          <a:lstStyle/>
          <a:p>
            <a:r>
              <a:rPr lang="en-IN" dirty="0" smtClean="0"/>
              <a:t>Background color.</a:t>
            </a:r>
            <a:endParaRPr lang="en-IN" dirty="0"/>
          </a:p>
        </p:txBody>
      </p:sp>
    </p:spTree>
    <p:extLst>
      <p:ext uri="{BB962C8B-B14F-4D97-AF65-F5344CB8AC3E}">
        <p14:creationId xmlns:p14="http://schemas.microsoft.com/office/powerpoint/2010/main" val="337842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Color gradients, or color transitions, are defined as a gradual blending from one color to another. This blending can occur between colors of the same tone (from light blue to navy blue), colors of two different tones (from blue to </a:t>
            </a:r>
            <a:r>
              <a:rPr lang="en-US" dirty="0" smtClean="0"/>
              <a:t>red), </a:t>
            </a:r>
            <a:r>
              <a:rPr lang="en-US" dirty="0"/>
              <a:t>or even between more than two colors (from blue to </a:t>
            </a:r>
            <a:r>
              <a:rPr lang="en-US" dirty="0" smtClean="0"/>
              <a:t>green to </a:t>
            </a:r>
            <a:r>
              <a:rPr lang="en-US" dirty="0"/>
              <a:t>red to </a:t>
            </a:r>
            <a:r>
              <a:rPr lang="en-US" dirty="0" smtClean="0"/>
              <a:t>orange)</a:t>
            </a:r>
            <a:endParaRPr lang="en-IN" dirty="0"/>
          </a:p>
          <a:p>
            <a:pPr algn="just"/>
            <a:endParaRPr lang="en-IN"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dirty="0" smtClean="0"/>
              <a:t>What is Gradients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4419600"/>
            <a:ext cx="1298864" cy="129886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4511964"/>
            <a:ext cx="1295400" cy="1050636"/>
          </a:xfrm>
          <a:prstGeom prst="rect">
            <a:avLst/>
          </a:prstGeom>
        </p:spPr>
      </p:pic>
    </p:spTree>
    <p:extLst>
      <p:ext uri="{BB962C8B-B14F-4D97-AF65-F5344CB8AC3E}">
        <p14:creationId xmlns:p14="http://schemas.microsoft.com/office/powerpoint/2010/main" val="2298129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IN" dirty="0" smtClean="0"/>
              <a:t>There are two types of gradients, they are </a:t>
            </a:r>
          </a:p>
          <a:p>
            <a:pPr lvl="1"/>
            <a:r>
              <a:rPr lang="en-US" sz="1600" dirty="0"/>
              <a:t>Linear Gradients (goes down/up/left/right/diagonally)</a:t>
            </a:r>
          </a:p>
          <a:p>
            <a:pPr lvl="1"/>
            <a:r>
              <a:rPr lang="en-US" sz="1600" dirty="0"/>
              <a:t>Radial Gradients (defined by their center</a:t>
            </a:r>
            <a:r>
              <a:rPr lang="en-US" sz="1600" dirty="0" smtClean="0"/>
              <a:t>)</a:t>
            </a:r>
            <a:endParaRPr lang="en-IN" dirty="0"/>
          </a:p>
          <a:p>
            <a:pPr algn="just"/>
            <a:r>
              <a:rPr lang="en-IN" sz="2000" dirty="0" smtClean="0"/>
              <a:t>Image of a linear gradients</a:t>
            </a:r>
            <a:endParaRPr lang="en-IN" dirty="0"/>
          </a:p>
          <a:p>
            <a:pPr algn="just"/>
            <a:endParaRPr lang="en-IN" dirty="0" smtClean="0"/>
          </a:p>
          <a:p>
            <a:pPr algn="just"/>
            <a:endParaRPr lang="en-IN" dirty="0" smtClean="0"/>
          </a:p>
          <a:p>
            <a:pPr algn="just"/>
            <a:endParaRPr lang="en-IN" dirty="0" smtClean="0"/>
          </a:p>
          <a:p>
            <a:pPr algn="just"/>
            <a:r>
              <a:rPr lang="en-IN" sz="2000" b="1" dirty="0" smtClean="0"/>
              <a:t>Image of a radial Gradients</a:t>
            </a:r>
            <a:endParaRPr lang="en-IN" sz="2000" b="1" dirty="0"/>
          </a:p>
        </p:txBody>
      </p:sp>
      <p:sp>
        <p:nvSpPr>
          <p:cNvPr id="2" name="Title 1"/>
          <p:cNvSpPr>
            <a:spLocks noGrp="1"/>
          </p:cNvSpPr>
          <p:nvPr>
            <p:ph type="title"/>
          </p:nvPr>
        </p:nvSpPr>
        <p:spPr/>
        <p:txBody>
          <a:bodyPr>
            <a:normAutofit/>
          </a:bodyPr>
          <a:lstStyle/>
          <a:p>
            <a:r>
              <a:rPr lang="en-IN" dirty="0" smtClean="0"/>
              <a:t>Gradients types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819400"/>
            <a:ext cx="1905000" cy="1428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882" y="4572000"/>
            <a:ext cx="1905000" cy="1428750"/>
          </a:xfrm>
          <a:prstGeom prst="rect">
            <a:avLst/>
          </a:prstGeom>
        </p:spPr>
      </p:pic>
    </p:spTree>
    <p:extLst>
      <p:ext uri="{BB962C8B-B14F-4D97-AF65-F5344CB8AC3E}">
        <p14:creationId xmlns:p14="http://schemas.microsoft.com/office/powerpoint/2010/main" val="1690868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sz="2500" dirty="0"/>
              <a:t>&lt;!DOCTYPE html&gt;</a:t>
            </a:r>
          </a:p>
          <a:p>
            <a:r>
              <a:rPr lang="en-IN" sz="2500" dirty="0"/>
              <a:t>&lt;html </a:t>
            </a:r>
            <a:r>
              <a:rPr lang="en-IN" sz="2500" dirty="0" err="1"/>
              <a:t>lang</a:t>
            </a:r>
            <a:r>
              <a:rPr lang="en-IN" sz="2500" dirty="0"/>
              <a:t>="en"&gt;</a:t>
            </a:r>
          </a:p>
          <a:p>
            <a:r>
              <a:rPr lang="en-IN" sz="2500" dirty="0"/>
              <a:t/>
            </a:r>
            <a:br>
              <a:rPr lang="en-IN" sz="2500" dirty="0"/>
            </a:br>
            <a:r>
              <a:rPr lang="en-IN" sz="2500" dirty="0"/>
              <a:t>&lt;head&gt;</a:t>
            </a:r>
          </a:p>
          <a:p>
            <a:r>
              <a:rPr lang="en-IN" sz="2500" dirty="0"/>
              <a:t>    &lt;meta charset="UTF-8"&gt;</a:t>
            </a:r>
          </a:p>
          <a:p>
            <a:r>
              <a:rPr lang="en-IN" sz="2500" dirty="0"/>
              <a:t>    &lt;meta http-</a:t>
            </a:r>
            <a:r>
              <a:rPr lang="en-IN" sz="2500" dirty="0" err="1"/>
              <a:t>equiv</a:t>
            </a:r>
            <a:r>
              <a:rPr lang="en-IN" sz="2500" dirty="0"/>
              <a:t>="X-UA-Compatible" content="IE=edge"&gt;</a:t>
            </a:r>
          </a:p>
          <a:p>
            <a:r>
              <a:rPr lang="en-IN" sz="2500" dirty="0"/>
              <a:t>    &lt;meta name="viewport" content="width=device-width, initial-scale=1.0</a:t>
            </a:r>
            <a:r>
              <a:rPr lang="en-IN" sz="2500" dirty="0" smtClean="0"/>
              <a:t>"&gt;</a:t>
            </a:r>
            <a:r>
              <a:rPr lang="en-IN" sz="2500" dirty="0"/>
              <a:t>   </a:t>
            </a:r>
          </a:p>
          <a:p>
            <a:r>
              <a:rPr lang="en-IN" sz="2500" dirty="0"/>
              <a:t>    &lt;style&gt;</a:t>
            </a:r>
          </a:p>
          <a:p>
            <a:r>
              <a:rPr lang="en-IN" sz="2500" dirty="0"/>
              <a:t>        #myDiv {</a:t>
            </a:r>
          </a:p>
          <a:p>
            <a:r>
              <a:rPr lang="en-IN" sz="2500" dirty="0"/>
              <a:t>            width: 200px;</a:t>
            </a:r>
          </a:p>
          <a:p>
            <a:r>
              <a:rPr lang="en-IN" sz="2500" dirty="0"/>
              <a:t>            height: 200px;</a:t>
            </a:r>
          </a:p>
          <a:p>
            <a:r>
              <a:rPr lang="en-IN" sz="2500" dirty="0"/>
              <a:t>          </a:t>
            </a:r>
            <a:r>
              <a:rPr lang="en-IN" sz="2500" dirty="0">
                <a:solidFill>
                  <a:srgbClr val="FF0000"/>
                </a:solidFill>
              </a:rPr>
              <a:t>  background-image: linear-gradient(red, yellow, blue);</a:t>
            </a:r>
          </a:p>
          <a:p>
            <a:r>
              <a:rPr lang="en-IN" sz="2500" dirty="0">
                <a:solidFill>
                  <a:srgbClr val="FF0000"/>
                </a:solidFill>
              </a:rPr>
              <a:t>        }</a:t>
            </a:r>
          </a:p>
          <a:p>
            <a:r>
              <a:rPr lang="en-IN" sz="2500" dirty="0"/>
              <a:t>    &lt;/style&gt;</a:t>
            </a:r>
          </a:p>
          <a:p>
            <a:r>
              <a:rPr lang="en-IN" sz="2500" dirty="0"/>
              <a:t>    &lt;title&gt;Document&lt;/title&gt;</a:t>
            </a:r>
          </a:p>
          <a:p>
            <a:r>
              <a:rPr lang="en-IN" sz="2500" dirty="0"/>
              <a:t>&lt;/head&gt;</a:t>
            </a:r>
          </a:p>
          <a:p>
            <a:r>
              <a:rPr lang="en-IN" sz="2500" dirty="0"/>
              <a:t>&lt;body&gt;</a:t>
            </a:r>
          </a:p>
          <a:p>
            <a:r>
              <a:rPr lang="en-IN" sz="2500" dirty="0"/>
              <a:t>    &lt;div id="myDiv"&gt;&lt;/div&gt;</a:t>
            </a:r>
          </a:p>
          <a:p>
            <a:r>
              <a:rPr lang="en-IN" sz="2500" dirty="0"/>
              <a:t>&lt;/body&gt;</a:t>
            </a:r>
          </a:p>
          <a:p>
            <a:r>
              <a:rPr lang="en-IN" sz="2500" dirty="0"/>
              <a:t>&lt;/html&gt;</a:t>
            </a:r>
          </a:p>
          <a:p>
            <a:pPr algn="just"/>
            <a:endParaRPr lang="en-IN" dirty="0" smtClean="0"/>
          </a:p>
          <a:p>
            <a:pPr algn="just"/>
            <a:endParaRPr lang="en-IN" dirty="0"/>
          </a:p>
          <a:p>
            <a:pPr algn="just"/>
            <a:endParaRPr lang="en-IN"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sz="3200" dirty="0"/>
              <a:t>CSS Linear </a:t>
            </a:r>
            <a:r>
              <a:rPr lang="en-IN" sz="3200" dirty="0" smtClean="0"/>
              <a:t>Gradient Syntax</a:t>
            </a:r>
            <a:endParaRPr lang="en-IN" sz="3200" dirty="0"/>
          </a:p>
        </p:txBody>
      </p:sp>
    </p:spTree>
    <p:extLst>
      <p:ext uri="{BB962C8B-B14F-4D97-AF65-F5344CB8AC3E}">
        <p14:creationId xmlns:p14="http://schemas.microsoft.com/office/powerpoint/2010/main" val="2103445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a:t>&lt;!DOCTYPE html&gt;</a:t>
            </a:r>
          </a:p>
          <a:p>
            <a:r>
              <a:rPr lang="en-IN" dirty="0"/>
              <a:t>&lt;html </a:t>
            </a:r>
            <a:r>
              <a:rPr lang="en-IN" dirty="0" err="1"/>
              <a:t>lang</a:t>
            </a:r>
            <a:r>
              <a:rPr lang="en-IN" dirty="0"/>
              <a:t>="en</a:t>
            </a:r>
            <a:r>
              <a:rPr lang="en-IN" dirty="0" smtClean="0"/>
              <a:t>"&gt;</a:t>
            </a:r>
            <a:r>
              <a:rPr lang="en-IN" dirty="0"/>
              <a:t/>
            </a:r>
            <a:br>
              <a:rPr lang="en-IN" dirty="0"/>
            </a:br>
            <a:r>
              <a:rPr lang="en-IN" dirty="0"/>
              <a:t>&lt;head&gt;</a:t>
            </a:r>
          </a:p>
          <a:p>
            <a:r>
              <a:rPr lang="en-IN" dirty="0"/>
              <a:t>    &lt;meta charset="UTF-8"&gt;</a:t>
            </a:r>
          </a:p>
          <a:p>
            <a:r>
              <a:rPr lang="en-IN" dirty="0"/>
              <a:t>    &lt;meta http-</a:t>
            </a:r>
            <a:r>
              <a:rPr lang="en-IN" dirty="0" err="1"/>
              <a:t>equiv</a:t>
            </a:r>
            <a:r>
              <a:rPr lang="en-IN" dirty="0"/>
              <a:t>="X-UA-Compatible" content="IE=edge"&gt;</a:t>
            </a:r>
          </a:p>
          <a:p>
            <a:r>
              <a:rPr lang="en-IN" dirty="0"/>
              <a:t>    &lt;meta name="viewport" content="width=device-width, initial-scale=1.0"&gt;</a:t>
            </a:r>
          </a:p>
          <a:p>
            <a:r>
              <a:rPr lang="en-IN" dirty="0"/>
              <a:t>    &lt;style&gt;</a:t>
            </a:r>
          </a:p>
          <a:p>
            <a:r>
              <a:rPr lang="en-IN" dirty="0"/>
              <a:t>        #myDiv {</a:t>
            </a:r>
          </a:p>
          <a:p>
            <a:r>
              <a:rPr lang="en-IN" dirty="0"/>
              <a:t>            width: 200px;</a:t>
            </a:r>
          </a:p>
          <a:p>
            <a:r>
              <a:rPr lang="en-IN" dirty="0"/>
              <a:t>          </a:t>
            </a:r>
            <a:r>
              <a:rPr lang="en-IN" dirty="0">
                <a:solidFill>
                  <a:srgbClr val="FF0000"/>
                </a:solidFill>
              </a:rPr>
              <a:t>  height: 200px;</a:t>
            </a:r>
          </a:p>
          <a:p>
            <a:r>
              <a:rPr lang="en-IN" dirty="0">
                <a:solidFill>
                  <a:srgbClr val="FF0000"/>
                </a:solidFill>
              </a:rPr>
              <a:t>            background-image: radial-gradient(red, </a:t>
            </a:r>
            <a:r>
              <a:rPr lang="en-IN" dirty="0" smtClean="0">
                <a:solidFill>
                  <a:srgbClr val="FF0000"/>
                </a:solidFill>
              </a:rPr>
              <a:t>green,</a:t>
            </a:r>
            <a:r>
              <a:rPr lang="en-IN" dirty="0">
                <a:solidFill>
                  <a:srgbClr val="FF0000"/>
                </a:solidFill>
              </a:rPr>
              <a:t> </a:t>
            </a:r>
            <a:r>
              <a:rPr lang="en-IN" dirty="0" smtClean="0">
                <a:solidFill>
                  <a:srgbClr val="FF0000"/>
                </a:solidFill>
              </a:rPr>
              <a:t>blue);</a:t>
            </a:r>
            <a:r>
              <a:rPr lang="en-IN" dirty="0">
                <a:solidFill>
                  <a:srgbClr val="FF0000"/>
                </a:solidFill>
              </a:rPr>
              <a:t>  </a:t>
            </a:r>
            <a:r>
              <a:rPr lang="en-IN" dirty="0"/>
              <a:t>      }</a:t>
            </a:r>
          </a:p>
          <a:p>
            <a:r>
              <a:rPr lang="en-IN" dirty="0"/>
              <a:t>    &lt;/style&gt;</a:t>
            </a:r>
          </a:p>
          <a:p>
            <a:r>
              <a:rPr lang="en-IN" dirty="0"/>
              <a:t>    &lt;title&gt;Document&lt;/title&gt;</a:t>
            </a:r>
          </a:p>
          <a:p>
            <a:r>
              <a:rPr lang="en-IN" dirty="0"/>
              <a:t>&lt;/head</a:t>
            </a:r>
            <a:r>
              <a:rPr lang="en-IN" dirty="0" smtClean="0"/>
              <a:t>&gt;</a:t>
            </a:r>
            <a:r>
              <a:rPr lang="en-IN" dirty="0"/>
              <a:t/>
            </a:r>
            <a:br>
              <a:rPr lang="en-IN" dirty="0"/>
            </a:br>
            <a:r>
              <a:rPr lang="en-IN" dirty="0"/>
              <a:t>&lt;body&gt;</a:t>
            </a:r>
          </a:p>
          <a:p>
            <a:r>
              <a:rPr lang="en-IN" dirty="0"/>
              <a:t>    &lt;div id="myDiv"&gt;&lt;/div&gt;</a:t>
            </a:r>
          </a:p>
          <a:p>
            <a:r>
              <a:rPr lang="en-IN" dirty="0"/>
              <a:t>&lt;/body</a:t>
            </a:r>
            <a:r>
              <a:rPr lang="en-IN" dirty="0" smtClean="0"/>
              <a:t>&gt;</a:t>
            </a:r>
            <a:r>
              <a:rPr lang="en-IN" dirty="0"/>
              <a:t/>
            </a:r>
            <a:br>
              <a:rPr lang="en-IN" dirty="0"/>
            </a:br>
            <a:r>
              <a:rPr lang="en-IN" dirty="0"/>
              <a:t>&lt;/html&gt;</a:t>
            </a:r>
          </a:p>
          <a:p>
            <a:pPr algn="just"/>
            <a:endParaRPr lang="en-IN" dirty="0"/>
          </a:p>
          <a:p>
            <a:pPr algn="just"/>
            <a:endParaRPr lang="en-IN" dirty="0"/>
          </a:p>
          <a:p>
            <a:pPr algn="just"/>
            <a:endParaRPr lang="en-IN" dirty="0" smtClean="0"/>
          </a:p>
          <a:p>
            <a:pPr algn="just"/>
            <a:endParaRPr lang="en-IN" dirty="0" smtClean="0"/>
          </a:p>
          <a:p>
            <a:pPr algn="just"/>
            <a:endParaRPr lang="en-IN" dirty="0"/>
          </a:p>
        </p:txBody>
      </p:sp>
      <p:sp>
        <p:nvSpPr>
          <p:cNvPr id="2" name="Title 1"/>
          <p:cNvSpPr>
            <a:spLocks noGrp="1"/>
          </p:cNvSpPr>
          <p:nvPr>
            <p:ph type="title"/>
          </p:nvPr>
        </p:nvSpPr>
        <p:spPr/>
        <p:txBody>
          <a:bodyPr>
            <a:normAutofit/>
          </a:bodyPr>
          <a:lstStyle/>
          <a:p>
            <a:r>
              <a:rPr lang="en-IN" sz="3600" dirty="0"/>
              <a:t>CSS </a:t>
            </a:r>
            <a:r>
              <a:rPr lang="en-IN" sz="3600" dirty="0" smtClean="0"/>
              <a:t>Radial Gradient </a:t>
            </a:r>
            <a:r>
              <a:rPr lang="en-IN" sz="3600" dirty="0"/>
              <a:t>Syntax</a:t>
            </a:r>
            <a:endParaRPr lang="en-IN" sz="3600" dirty="0"/>
          </a:p>
        </p:txBody>
      </p:sp>
    </p:spTree>
    <p:extLst>
      <p:ext uri="{BB962C8B-B14F-4D97-AF65-F5344CB8AC3E}">
        <p14:creationId xmlns:p14="http://schemas.microsoft.com/office/powerpoint/2010/main" val="3405598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Gradients examples</a:t>
            </a:r>
            <a:endParaRPr lang="en-IN" dirty="0"/>
          </a:p>
        </p:txBody>
      </p:sp>
      <p:sp>
        <p:nvSpPr>
          <p:cNvPr id="2" name="Content Placeholder 1"/>
          <p:cNvSpPr>
            <a:spLocks noGrp="1"/>
          </p:cNvSpPr>
          <p:nvPr>
            <p:ph idx="1"/>
          </p:nvPr>
        </p:nvSpPr>
        <p:spPr/>
        <p:txBody>
          <a:bodyPr>
            <a:normAutofit/>
          </a:bodyPr>
          <a:lstStyle/>
          <a:p>
            <a:r>
              <a:rPr lang="en-IN" sz="2000" dirty="0" smtClean="0"/>
              <a:t>Background-image: </a:t>
            </a:r>
            <a:r>
              <a:rPr lang="en-IN" sz="2000" dirty="0"/>
              <a:t>linear-gradient(blue, </a:t>
            </a:r>
            <a:r>
              <a:rPr lang="en-IN" sz="2000" dirty="0" smtClean="0"/>
              <a:t>red);</a:t>
            </a:r>
          </a:p>
          <a:p>
            <a:r>
              <a:rPr lang="en-US" sz="2000" dirty="0" smtClean="0"/>
              <a:t>Background-image: </a:t>
            </a:r>
            <a:r>
              <a:rPr lang="en-US" sz="2000" dirty="0"/>
              <a:t>linear-gradient(to right, blue, </a:t>
            </a:r>
            <a:r>
              <a:rPr lang="en-US" sz="2000" dirty="0" smtClean="0"/>
              <a:t>red);</a:t>
            </a:r>
          </a:p>
          <a:p>
            <a:r>
              <a:rPr lang="en-US" sz="2000" dirty="0" smtClean="0"/>
              <a:t>Background-image: </a:t>
            </a:r>
            <a:r>
              <a:rPr lang="en-US" sz="2000" dirty="0"/>
              <a:t>linear-gradient(to bottom right, blue, </a:t>
            </a:r>
            <a:r>
              <a:rPr lang="en-US" sz="2000" dirty="0" smtClean="0"/>
              <a:t>red); </a:t>
            </a:r>
          </a:p>
          <a:p>
            <a:r>
              <a:rPr lang="en-IN" sz="2000" dirty="0" smtClean="0"/>
              <a:t>Background-image: </a:t>
            </a:r>
            <a:r>
              <a:rPr lang="en-IN" sz="2000" dirty="0"/>
              <a:t>linear-gradient(70deg, blue, </a:t>
            </a:r>
            <a:r>
              <a:rPr lang="en-IN" sz="2000" dirty="0" smtClean="0"/>
              <a:t>red); </a:t>
            </a:r>
            <a:r>
              <a:rPr lang="en-IN" sz="2000" dirty="0" smtClean="0">
                <a:solidFill>
                  <a:srgbClr val="FF0000"/>
                </a:solidFill>
              </a:rPr>
              <a:t>(using Angle)</a:t>
            </a:r>
          </a:p>
          <a:p>
            <a:r>
              <a:rPr lang="en-IN" sz="2000" dirty="0" smtClean="0"/>
              <a:t>Background-image: </a:t>
            </a:r>
            <a:r>
              <a:rPr lang="en-IN" sz="2000" dirty="0"/>
              <a:t>radial-gradient(red, blue);</a:t>
            </a:r>
            <a:endParaRPr lang="en-US" sz="2000" dirty="0" smtClean="0"/>
          </a:p>
          <a:p>
            <a:endParaRPr lang="en-IN" sz="2000" dirty="0"/>
          </a:p>
        </p:txBody>
      </p:sp>
    </p:spTree>
    <p:extLst>
      <p:ext uri="{BB962C8B-B14F-4D97-AF65-F5344CB8AC3E}">
        <p14:creationId xmlns:p14="http://schemas.microsoft.com/office/powerpoint/2010/main" val="2558290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597</TotalTime>
  <Words>536</Words>
  <Application>Microsoft Office PowerPoint</Application>
  <PresentationFormat>On-screen Show (4:3)</PresentationFormat>
  <Paragraphs>148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Learn CSS</vt:lpstr>
      <vt:lpstr>Contents</vt:lpstr>
      <vt:lpstr>What is background in CSS?</vt:lpstr>
      <vt:lpstr>Background color.</vt:lpstr>
      <vt:lpstr>What is Gradients</vt:lpstr>
      <vt:lpstr>Gradients types</vt:lpstr>
      <vt:lpstr>CSS Linear Gradient Syntax</vt:lpstr>
      <vt:lpstr>CSS Radial Gradient Syntax</vt:lpstr>
      <vt:lpstr>Gradients examples</vt:lpstr>
      <vt:lpstr>Background-image</vt:lpstr>
      <vt:lpstr>Background-position</vt:lpstr>
      <vt:lpstr>Background-size</vt:lpstr>
      <vt:lpstr>Background-clip</vt:lpstr>
      <vt:lpstr>Background with multiple images</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48</cp:revision>
  <dcterms:created xsi:type="dcterms:W3CDTF">2021-09-30T07:58:17Z</dcterms:created>
  <dcterms:modified xsi:type="dcterms:W3CDTF">2021-10-02T17:19:43Z</dcterms:modified>
</cp:coreProperties>
</file>