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b="def" i="def"/>
      <a:tcStyle>
        <a:tcBdr/>
        <a:fill>
          <a:solidFill>
            <a:srgbClr val="E6F0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b="def" i="def"/>
      <a:tcStyle>
        <a:tcBdr/>
        <a:fill>
          <a:solidFill>
            <a:srgbClr val="EAF8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D1E1"/>
          </a:solidFill>
        </a:fill>
      </a:tcStyle>
    </a:wholeTbl>
    <a:band2H>
      <a:tcTxStyle b="def" i="def"/>
      <a:tcStyle>
        <a:tcBdr/>
        <a:fill>
          <a:solidFill>
            <a:srgbClr val="FCE9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Helvetica Neue Medium"/>
          <a:ea typeface="Helvetica Neue Medium"/>
          <a:cs typeface="Helvetica Neue Medium"/>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Helvetica Neue Medium"/>
          <a:ea typeface="Helvetica Neue Medium"/>
          <a:cs typeface="Helvetica Neue Medium"/>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Body Level One…"/>
          <p:cNvSpPr txBox="1"/>
          <p:nvPr>
            <p:ph type="body" sz="quarter" idx="1"/>
          </p:nvPr>
        </p:nvSpPr>
        <p:spPr>
          <a:xfrm>
            <a:off x="1270000" y="6362700"/>
            <a:ext cx="10464800" cy="461366"/>
          </a:xfrm>
          <a:prstGeom prst="rect">
            <a:avLst/>
          </a:prstGeom>
        </p:spPr>
        <p:txBody>
          <a:bodyPr anchor="t"/>
          <a:lstStyle>
            <a:lvl1pPr marL="0" indent="0" algn="ctr">
              <a:spcBef>
                <a:spcPts val="0"/>
              </a:spcBef>
              <a:buSzTx/>
              <a:buNone/>
              <a:defRPr i="1" sz="2400"/>
            </a:lvl1pPr>
            <a:lvl2pPr marL="777875" indent="-333375" algn="ctr">
              <a:spcBef>
                <a:spcPts val="0"/>
              </a:spcBef>
              <a:defRPr i="1" sz="2400"/>
            </a:lvl2pPr>
            <a:lvl3pPr marL="1222375" indent="-333375" algn="ctr">
              <a:spcBef>
                <a:spcPts val="0"/>
              </a:spcBef>
              <a:defRPr i="1" sz="2400"/>
            </a:lvl3pPr>
            <a:lvl4pPr marL="1666875" indent="-333375" algn="ctr">
              <a:spcBef>
                <a:spcPts val="0"/>
              </a:spcBef>
              <a:defRPr i="1" sz="2400"/>
            </a:lvl4pPr>
            <a:lvl5pPr marL="2111375" indent="-333375" algn="ctr">
              <a:spcBef>
                <a:spcPts val="0"/>
              </a:spcBef>
              <a:defRPr i="1" sz="2400"/>
            </a:lvl5pPr>
          </a:lstStyle>
          <a:p>
            <a:pPr/>
            <a:r>
              <a:t>Body Level One</a:t>
            </a:r>
          </a:p>
          <a:p>
            <a:pPr lvl="1"/>
            <a:r>
              <a:t>Body Level Two</a:t>
            </a:r>
          </a:p>
          <a:p>
            <a:pPr lvl="2"/>
            <a:r>
              <a:t>Body Level Three</a:t>
            </a:r>
          </a:p>
          <a:p>
            <a:pPr lvl="3"/>
            <a:r>
              <a:t>Body Level Four</a:t>
            </a:r>
          </a:p>
          <a:p>
            <a:pPr lvl="4"/>
            <a:r>
              <a:t>Body Level Five</a:t>
            </a:r>
          </a:p>
        </p:txBody>
      </p:sp>
      <p:sp>
        <p:nvSpPr>
          <p:cNvPr id="94" name="“Type a quote here.”"/>
          <p:cNvSpPr txBox="1"/>
          <p:nvPr>
            <p:ph type="body" sz="quarter" idx="21"/>
          </p:nvPr>
        </p:nvSpPr>
        <p:spPr>
          <a:xfrm>
            <a:off x="1270000" y="4267112"/>
            <a:ext cx="10464800" cy="609777"/>
          </a:xfrm>
          <a:prstGeom prst="rect">
            <a:avLst/>
          </a:prstGeom>
        </p:spPr>
        <p:txBody>
          <a:bodyPr/>
          <a:lstStyle/>
          <a:p>
            <a:pPr marL="0" indent="0" algn="ctr">
              <a:spcBef>
                <a:spcPts val="0"/>
              </a:spcBef>
              <a:buSzTx/>
              <a:buNone/>
              <a:defRPr sz="3400">
                <a:latin typeface="Helvetica Neue Medium"/>
                <a:ea typeface="Helvetica Neue Medium"/>
                <a:cs typeface="Helvetica Neue Medium"/>
                <a:sym typeface="Helvetica Neue Medium"/>
              </a:defRPr>
            </a:pP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View of beach and sea from a grassy sand dune"/>
          <p:cNvSpPr/>
          <p:nvPr>
            <p:ph type="pic" idx="21"/>
          </p:nvPr>
        </p:nvSpPr>
        <p:spPr>
          <a:xfrm>
            <a:off x="-1308100" y="-50800"/>
            <a:ext cx="14782800" cy="98552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View of beach and sea from a grassy sand dune"/>
          <p:cNvSpPr/>
          <p:nvPr>
            <p:ph type="pic" idx="21"/>
          </p:nvPr>
        </p:nvSpPr>
        <p:spPr>
          <a:xfrm>
            <a:off x="1625600" y="374650"/>
            <a:ext cx="9753600" cy="65024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re">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Heron flying low over a beach with a short fence in the foreground"/>
          <p:cNvSpPr/>
          <p:nvPr>
            <p:ph type="pic" idx="21"/>
          </p:nvPr>
        </p:nvSpPr>
        <p:spPr>
          <a:xfrm>
            <a:off x="6375400" y="635000"/>
            <a:ext cx="8216900" cy="82169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atin typeface="Helvetica Neue Medium"/>
                <a:ea typeface="Helvetica Neue Medium"/>
                <a:cs typeface="Helvetica Neue Medium"/>
                <a:sym typeface="Helvetica Neue Medium"/>
              </a:defRPr>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Sandy path between two hills leading to the ocean"/>
          <p:cNvSpPr/>
          <p:nvPr>
            <p:ph type="pic" idx="21"/>
          </p:nvPr>
        </p:nvSpPr>
        <p:spPr>
          <a:xfrm>
            <a:off x="3810000" y="2590800"/>
            <a:ext cx="942975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Sandy path between two hills leading to the ocean"/>
          <p:cNvSpPr/>
          <p:nvPr>
            <p:ph type="pic" sz="quarter" idx="21"/>
          </p:nvPr>
        </p:nvSpPr>
        <p:spPr>
          <a:xfrm>
            <a:off x="6556375" y="5092700"/>
            <a:ext cx="5657850" cy="3771900"/>
          </a:xfrm>
          <a:prstGeom prst="rect">
            <a:avLst/>
          </a:prstGeom>
        </p:spPr>
        <p:txBody>
          <a:bodyPr lIns="91439" tIns="45719" rIns="91439" bIns="45719" anchor="t">
            <a:noAutofit/>
          </a:bodyPr>
          <a:lstStyle/>
          <a:p>
            <a:pPr/>
          </a:p>
        </p:txBody>
      </p:sp>
      <p:sp>
        <p:nvSpPr>
          <p:cNvPr id="84" name="Heron flying low over a beach with a short fence in the foreground"/>
          <p:cNvSpPr/>
          <p:nvPr>
            <p:ph type="pic" sz="half" idx="22"/>
          </p:nvPr>
        </p:nvSpPr>
        <p:spPr>
          <a:xfrm>
            <a:off x="6718300" y="749300"/>
            <a:ext cx="5334000" cy="5334000"/>
          </a:xfrm>
          <a:prstGeom prst="rect">
            <a:avLst/>
          </a:prstGeom>
        </p:spPr>
        <p:txBody>
          <a:bodyPr lIns="91439" tIns="45719" rIns="91439" bIns="45719" anchor="t">
            <a:noAutofit/>
          </a:bodyPr>
          <a:lstStyle/>
          <a:p>
            <a:pPr/>
          </a:p>
        </p:txBody>
      </p:sp>
      <p:sp>
        <p:nvSpPr>
          <p:cNvPr id="85" name="View of beach and sea from a grassy sand dune"/>
          <p:cNvSpPr/>
          <p:nvPr>
            <p:ph type="pic" idx="23"/>
          </p:nvPr>
        </p:nvSpPr>
        <p:spPr>
          <a:xfrm>
            <a:off x="-2832100" y="889000"/>
            <a:ext cx="11963400" cy="7975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Arial"/>
          <a:ea typeface="Arial"/>
          <a:cs typeface="Arial"/>
          <a:sym typeface="Arial"/>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Arial"/>
          <a:ea typeface="Arial"/>
          <a:cs typeface="Arial"/>
          <a:sym typeface="Arial"/>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Arial"/>
          <a:ea typeface="Arial"/>
          <a:cs typeface="Arial"/>
          <a:sym typeface="Arial"/>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Arial"/>
          <a:ea typeface="Arial"/>
          <a:cs typeface="Arial"/>
          <a:sym typeface="Arial"/>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Arial"/>
          <a:ea typeface="Arial"/>
          <a:cs typeface="Arial"/>
          <a:sym typeface="Arial"/>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Arial"/>
          <a:ea typeface="Arial"/>
          <a:cs typeface="Arial"/>
          <a:sym typeface="Arial"/>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Arial"/>
          <a:ea typeface="Arial"/>
          <a:cs typeface="Arial"/>
          <a:sym typeface="Arial"/>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Arial"/>
          <a:ea typeface="Arial"/>
          <a:cs typeface="Arial"/>
          <a:sym typeface="Arial"/>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Arial"/>
          <a:ea typeface="Arial"/>
          <a:cs typeface="Arial"/>
          <a:sym typeface="Arial"/>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1pPr>
      <a:lvl2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2pPr>
      <a:lvl3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3pPr>
      <a:lvl4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4pPr>
      <a:lvl5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5pPr>
      <a:lvl6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6pPr>
      <a:lvl7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7pPr>
      <a:lvl8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8pPr>
      <a:lvl9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tif"/></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tif"/></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tif"/></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tif"/></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tif"/></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tif"/></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tif"/></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9" name="logo.png" descr="logo.png"/>
          <p:cNvPicPr>
            <a:picLocks noChangeAspect="1"/>
          </p:cNvPicPr>
          <p:nvPr/>
        </p:nvPicPr>
        <p:blipFill>
          <a:blip r:embed="rId2">
            <a:extLst/>
          </a:blip>
          <a:stretch>
            <a:fillRect/>
          </a:stretch>
        </p:blipFill>
        <p:spPr>
          <a:xfrm>
            <a:off x="384698" y="416737"/>
            <a:ext cx="892055" cy="1032905"/>
          </a:xfrm>
          <a:prstGeom prst="rect">
            <a:avLst/>
          </a:prstGeom>
          <a:ln w="12700">
            <a:miter lim="400000"/>
          </a:ln>
        </p:spPr>
      </p:pic>
      <p:sp>
        <p:nvSpPr>
          <p:cNvPr id="120" name="Slide Number"/>
          <p:cNvSpPr txBox="1"/>
          <p:nvPr>
            <p:ph type="sldNum" sz="quarter" idx="4294967295"/>
          </p:nvPr>
        </p:nvSpPr>
        <p:spPr>
          <a:xfrm>
            <a:off x="6385372" y="9296400"/>
            <a:ext cx="227281" cy="324306"/>
          </a:xfrm>
          <a:prstGeom prst="rect">
            <a:avLst/>
          </a:prstGeom>
          <a:extLst>
            <a:ext uri="{C572A759-6A51-4108-AA02-DFA0A04FC94B}">
              <ma14:wrappingTextBoxFlag xmlns:ma14="http://schemas.microsoft.com/office/mac/drawingml/2011/main" val="1"/>
            </a:ext>
          </a:extLst>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
        <p:nvSpPr>
          <p:cNvPr id="121" name="National Institute of Technology Agartala"/>
          <p:cNvSpPr txBox="1"/>
          <p:nvPr>
            <p:ph type="ctrTitle"/>
          </p:nvPr>
        </p:nvSpPr>
        <p:spPr>
          <a:xfrm>
            <a:off x="1447105" y="916776"/>
            <a:ext cx="5604471" cy="484122"/>
          </a:xfrm>
          <a:prstGeom prst="rect">
            <a:avLst/>
          </a:prstGeom>
        </p:spPr>
        <p:txBody>
          <a:bodyPr/>
          <a:lstStyle>
            <a:lvl1pPr algn="l">
              <a:defRPr sz="2200"/>
            </a:lvl1pPr>
          </a:lstStyle>
          <a:p>
            <a:pPr/>
            <a:r>
              <a:t>National Institute of Technology Agartala</a:t>
            </a:r>
          </a:p>
        </p:txBody>
      </p:sp>
      <p:sp>
        <p:nvSpPr>
          <p:cNvPr id="122" name="Department of Production Engineering"/>
          <p:cNvSpPr txBox="1"/>
          <p:nvPr>
            <p:ph type="subTitle" sz="quarter" idx="1"/>
          </p:nvPr>
        </p:nvSpPr>
        <p:spPr>
          <a:xfrm>
            <a:off x="1437176" y="525902"/>
            <a:ext cx="5991512" cy="484121"/>
          </a:xfrm>
          <a:prstGeom prst="rect">
            <a:avLst/>
          </a:prstGeom>
        </p:spPr>
        <p:txBody>
          <a:bodyPr/>
          <a:lstStyle>
            <a:lvl1pPr algn="l">
              <a:defRPr b="1" sz="2500">
                <a:latin typeface="Arial"/>
                <a:ea typeface="Arial"/>
                <a:cs typeface="Arial"/>
                <a:sym typeface="Arial"/>
              </a:defRPr>
            </a:lvl1pPr>
          </a:lstStyle>
          <a:p>
            <a:pPr/>
            <a:r>
              <a:t>Department of Production Engineering </a:t>
            </a:r>
          </a:p>
        </p:txBody>
      </p:sp>
      <p:sp>
        <p:nvSpPr>
          <p:cNvPr id="123" name="Presentation on Babcock and Wilcox Boiler"/>
          <p:cNvSpPr txBox="1"/>
          <p:nvPr/>
        </p:nvSpPr>
        <p:spPr>
          <a:xfrm>
            <a:off x="1588492" y="4548558"/>
            <a:ext cx="9827817" cy="6564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atin typeface="Arial"/>
                <a:ea typeface="Arial"/>
                <a:cs typeface="Arial"/>
                <a:sym typeface="Arial"/>
              </a:defRPr>
            </a:lvl1pPr>
          </a:lstStyle>
          <a:p>
            <a:pPr/>
            <a:r>
              <a:t>Presentation on Babcock and Wilcox Boiler</a:t>
            </a:r>
          </a:p>
        </p:txBody>
      </p:sp>
      <p:sp>
        <p:nvSpPr>
          <p:cNvPr id="124" name="by Group 4"/>
          <p:cNvSpPr txBox="1"/>
          <p:nvPr/>
        </p:nvSpPr>
        <p:spPr>
          <a:xfrm>
            <a:off x="5540281" y="6182709"/>
            <a:ext cx="1924237" cy="48408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700">
                <a:latin typeface="Arial"/>
                <a:ea typeface="Arial"/>
                <a:cs typeface="Arial"/>
                <a:sym typeface="Arial"/>
              </a:defRPr>
            </a:lvl1pPr>
          </a:lstStyle>
          <a:p>
            <a:pPr/>
            <a:r>
              <a:t>by Group 4</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Slide Number"/>
          <p:cNvSpPr txBox="1"/>
          <p:nvPr>
            <p:ph type="sldNum" sz="quarter" idx="4294967295"/>
          </p:nvPr>
        </p:nvSpPr>
        <p:spPr>
          <a:xfrm>
            <a:off x="6328883" y="9296400"/>
            <a:ext cx="340260" cy="324306"/>
          </a:xfrm>
          <a:prstGeom prst="rect">
            <a:avLst/>
          </a:prstGeom>
          <a:extLst>
            <a:ext uri="{C572A759-6A51-4108-AA02-DFA0A04FC94B}">
              <ma14:wrappingTextBoxFlag xmlns:ma14="http://schemas.microsoft.com/office/mac/drawingml/2011/main" val="1"/>
            </a:ext>
          </a:extLst>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grpSp>
        <p:nvGrpSpPr>
          <p:cNvPr id="202" name="8"/>
          <p:cNvGrpSpPr/>
          <p:nvPr/>
        </p:nvGrpSpPr>
        <p:grpSpPr>
          <a:xfrm>
            <a:off x="376200" y="409456"/>
            <a:ext cx="1053658" cy="1055554"/>
            <a:chOff x="0" y="0"/>
            <a:chExt cx="1053657" cy="1055553"/>
          </a:xfrm>
        </p:grpSpPr>
        <p:sp>
          <p:nvSpPr>
            <p:cNvPr id="200" name="Square"/>
            <p:cNvSpPr/>
            <p:nvPr/>
          </p:nvSpPr>
          <p:spPr>
            <a:xfrm>
              <a:off x="-1" y="-1"/>
              <a:ext cx="1053659" cy="1055555"/>
            </a:xfrm>
            <a:prstGeom prst="rect">
              <a:avLst/>
            </a:prstGeom>
            <a:solidFill>
              <a:srgbClr val="000000"/>
            </a:solidFill>
            <a:ln w="12700" cap="flat">
              <a:noFill/>
              <a:miter lim="400000"/>
            </a:ln>
            <a:effectLst/>
          </p:spPr>
          <p:txBody>
            <a:bodyPr wrap="square" lIns="50800" tIns="50800" rIns="50800" bIns="50800" numCol="1" anchor="ctr">
              <a:noAutofit/>
            </a:bodyPr>
            <a:lstStyle/>
            <a:p>
              <a:pPr>
                <a:defRPr sz="3500">
                  <a:solidFill>
                    <a:srgbClr val="FFFFFF"/>
                  </a:solidFill>
                </a:defRPr>
              </a:pPr>
            </a:p>
          </p:txBody>
        </p:sp>
        <p:sp>
          <p:nvSpPr>
            <p:cNvPr id="201" name="8"/>
            <p:cNvSpPr txBox="1"/>
            <p:nvPr/>
          </p:nvSpPr>
          <p:spPr>
            <a:xfrm>
              <a:off x="-1" y="210373"/>
              <a:ext cx="1053659" cy="6348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3500">
                  <a:solidFill>
                    <a:srgbClr val="FFFFFF"/>
                  </a:solidFill>
                </a:defRPr>
              </a:lvl1pPr>
            </a:lstStyle>
            <a:p>
              <a:pPr/>
              <a:r>
                <a:t>8</a:t>
              </a:r>
            </a:p>
          </p:txBody>
        </p:sp>
      </p:grpSp>
      <p:sp>
        <p:nvSpPr>
          <p:cNvPr id="203" name="Comparison"/>
          <p:cNvSpPr txBox="1"/>
          <p:nvPr/>
        </p:nvSpPr>
        <p:spPr>
          <a:xfrm>
            <a:off x="1670163" y="565580"/>
            <a:ext cx="3607205" cy="74330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4500">
                <a:latin typeface="Arial"/>
                <a:ea typeface="Arial"/>
                <a:cs typeface="Arial"/>
                <a:sym typeface="Arial"/>
              </a:defRPr>
            </a:lvl1pPr>
          </a:lstStyle>
          <a:p>
            <a:pPr/>
            <a:r>
              <a:t>Comparison </a:t>
            </a:r>
          </a:p>
        </p:txBody>
      </p:sp>
      <p:pic>
        <p:nvPicPr>
          <p:cNvPr id="204" name="Screenshot 2023-01-17 at 12.00.26 AM.png" descr="Screenshot 2023-01-17 at 12.00.26 AM.png"/>
          <p:cNvPicPr>
            <a:picLocks noChangeAspect="1"/>
          </p:cNvPicPr>
          <p:nvPr/>
        </p:nvPicPr>
        <p:blipFill>
          <a:blip r:embed="rId2">
            <a:extLst/>
          </a:blip>
          <a:stretch>
            <a:fillRect/>
          </a:stretch>
        </p:blipFill>
        <p:spPr>
          <a:xfrm>
            <a:off x="1509032" y="2001828"/>
            <a:ext cx="9986735" cy="719774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push dir="u"/>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Slide Number"/>
          <p:cNvSpPr txBox="1"/>
          <p:nvPr>
            <p:ph type="sldNum" sz="quarter" idx="4294967295"/>
          </p:nvPr>
        </p:nvSpPr>
        <p:spPr>
          <a:xfrm>
            <a:off x="6328883" y="9296400"/>
            <a:ext cx="340260" cy="324306"/>
          </a:xfrm>
          <a:prstGeom prst="rect">
            <a:avLst/>
          </a:prstGeom>
          <a:extLst>
            <a:ext uri="{C572A759-6A51-4108-AA02-DFA0A04FC94B}">
              <ma14:wrappingTextBoxFlag xmlns:ma14="http://schemas.microsoft.com/office/mac/drawingml/2011/main" val="1"/>
            </a:ext>
          </a:extLst>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grpSp>
        <p:nvGrpSpPr>
          <p:cNvPr id="209" name="9"/>
          <p:cNvGrpSpPr/>
          <p:nvPr/>
        </p:nvGrpSpPr>
        <p:grpSpPr>
          <a:xfrm>
            <a:off x="376200" y="409456"/>
            <a:ext cx="1053658" cy="1055554"/>
            <a:chOff x="0" y="0"/>
            <a:chExt cx="1053657" cy="1055553"/>
          </a:xfrm>
        </p:grpSpPr>
        <p:sp>
          <p:nvSpPr>
            <p:cNvPr id="207" name="Square"/>
            <p:cNvSpPr/>
            <p:nvPr/>
          </p:nvSpPr>
          <p:spPr>
            <a:xfrm>
              <a:off x="-1" y="-1"/>
              <a:ext cx="1053659" cy="1055555"/>
            </a:xfrm>
            <a:prstGeom prst="rect">
              <a:avLst/>
            </a:prstGeom>
            <a:solidFill>
              <a:srgbClr val="000000"/>
            </a:solidFill>
            <a:ln w="12700" cap="flat">
              <a:noFill/>
              <a:miter lim="400000"/>
            </a:ln>
            <a:effectLst/>
          </p:spPr>
          <p:txBody>
            <a:bodyPr wrap="square" lIns="50800" tIns="50800" rIns="50800" bIns="50800" numCol="1" anchor="ctr">
              <a:noAutofit/>
            </a:bodyPr>
            <a:lstStyle/>
            <a:p>
              <a:pPr>
                <a:defRPr sz="3500">
                  <a:solidFill>
                    <a:srgbClr val="FFFFFF"/>
                  </a:solidFill>
                </a:defRPr>
              </a:pPr>
            </a:p>
          </p:txBody>
        </p:sp>
        <p:sp>
          <p:nvSpPr>
            <p:cNvPr id="208" name="9"/>
            <p:cNvSpPr txBox="1"/>
            <p:nvPr/>
          </p:nvSpPr>
          <p:spPr>
            <a:xfrm>
              <a:off x="-1" y="210373"/>
              <a:ext cx="1053659" cy="6348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3500">
                  <a:solidFill>
                    <a:srgbClr val="FFFFFF"/>
                  </a:solidFill>
                </a:defRPr>
              </a:lvl1pPr>
            </a:lstStyle>
            <a:p>
              <a:pPr/>
              <a:r>
                <a:t>9</a:t>
              </a:r>
            </a:p>
          </p:txBody>
        </p:sp>
      </p:grpSp>
      <p:sp>
        <p:nvSpPr>
          <p:cNvPr id="210" name="Babcock and Wilcox Boiler"/>
          <p:cNvSpPr txBox="1"/>
          <p:nvPr/>
        </p:nvSpPr>
        <p:spPr>
          <a:xfrm>
            <a:off x="1670163" y="565580"/>
            <a:ext cx="7604077" cy="74330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4500">
                <a:latin typeface="Arial"/>
                <a:ea typeface="Arial"/>
                <a:cs typeface="Arial"/>
                <a:sym typeface="Arial"/>
              </a:defRPr>
            </a:lvl1pPr>
          </a:lstStyle>
          <a:p>
            <a:pPr/>
            <a:r>
              <a:t>Babcock and Wilcox Boiler </a:t>
            </a:r>
          </a:p>
        </p:txBody>
      </p:sp>
      <p:sp>
        <p:nvSpPr>
          <p:cNvPr id="211" name="INTRODUCTION | CONSTRUCTION | WORKING |  ADVANTAGES"/>
          <p:cNvSpPr txBox="1"/>
          <p:nvPr/>
        </p:nvSpPr>
        <p:spPr>
          <a:xfrm>
            <a:off x="682823" y="7908417"/>
            <a:ext cx="11639154" cy="52093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spAutoFit/>
          </a:bodyPr>
          <a:lstStyle>
            <a:lvl1pPr algn="l">
              <a:lnSpc>
                <a:spcPct val="190000"/>
              </a:lnSpc>
              <a:defRPr b="1" sz="3000">
                <a:latin typeface="Arial"/>
                <a:ea typeface="Arial"/>
                <a:cs typeface="Arial"/>
                <a:sym typeface="Arial"/>
              </a:defRPr>
            </a:lvl1pPr>
          </a:lstStyle>
          <a:p>
            <a:pPr/>
            <a:r>
              <a:t>INTRODUCTION | CONSTRUCTION | WORKING |  ADVANTAGES</a:t>
            </a:r>
          </a:p>
        </p:txBody>
      </p:sp>
      <p:pic>
        <p:nvPicPr>
          <p:cNvPr id="212" name="Image" descr="Image"/>
          <p:cNvPicPr>
            <a:picLocks noChangeAspect="1"/>
          </p:cNvPicPr>
          <p:nvPr/>
        </p:nvPicPr>
        <p:blipFill>
          <a:blip r:embed="rId2">
            <a:extLst/>
          </a:blip>
          <a:stretch>
            <a:fillRect/>
          </a:stretch>
        </p:blipFill>
        <p:spPr>
          <a:xfrm>
            <a:off x="4037676" y="2712229"/>
            <a:ext cx="4929448" cy="432914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push dir="u"/>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Slide Number"/>
          <p:cNvSpPr txBox="1"/>
          <p:nvPr>
            <p:ph type="sldNum" sz="quarter" idx="4294967295"/>
          </p:nvPr>
        </p:nvSpPr>
        <p:spPr>
          <a:xfrm>
            <a:off x="6328883" y="9296400"/>
            <a:ext cx="340260" cy="324306"/>
          </a:xfrm>
          <a:prstGeom prst="rect">
            <a:avLst/>
          </a:prstGeom>
          <a:extLst>
            <a:ext uri="{C572A759-6A51-4108-AA02-DFA0A04FC94B}">
              <ma14:wrappingTextBoxFlag xmlns:ma14="http://schemas.microsoft.com/office/mac/drawingml/2011/main" val="1"/>
            </a:ext>
          </a:extLst>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grpSp>
        <p:nvGrpSpPr>
          <p:cNvPr id="217" name="10"/>
          <p:cNvGrpSpPr/>
          <p:nvPr/>
        </p:nvGrpSpPr>
        <p:grpSpPr>
          <a:xfrm>
            <a:off x="376200" y="409456"/>
            <a:ext cx="1053658" cy="1055554"/>
            <a:chOff x="0" y="0"/>
            <a:chExt cx="1053657" cy="1055553"/>
          </a:xfrm>
        </p:grpSpPr>
        <p:sp>
          <p:nvSpPr>
            <p:cNvPr id="215" name="Square"/>
            <p:cNvSpPr/>
            <p:nvPr/>
          </p:nvSpPr>
          <p:spPr>
            <a:xfrm>
              <a:off x="-1" y="-1"/>
              <a:ext cx="1053659" cy="1055555"/>
            </a:xfrm>
            <a:prstGeom prst="rect">
              <a:avLst/>
            </a:prstGeom>
            <a:solidFill>
              <a:srgbClr val="000000"/>
            </a:solidFill>
            <a:ln w="12700" cap="flat">
              <a:noFill/>
              <a:miter lim="400000"/>
            </a:ln>
            <a:effectLst/>
          </p:spPr>
          <p:txBody>
            <a:bodyPr wrap="square" lIns="50800" tIns="50800" rIns="50800" bIns="50800" numCol="1" anchor="ctr">
              <a:noAutofit/>
            </a:bodyPr>
            <a:lstStyle/>
            <a:p>
              <a:pPr>
                <a:defRPr sz="3500">
                  <a:solidFill>
                    <a:srgbClr val="FFFFFF"/>
                  </a:solidFill>
                </a:defRPr>
              </a:pPr>
            </a:p>
          </p:txBody>
        </p:sp>
        <p:sp>
          <p:nvSpPr>
            <p:cNvPr id="216" name="10"/>
            <p:cNvSpPr txBox="1"/>
            <p:nvPr/>
          </p:nvSpPr>
          <p:spPr>
            <a:xfrm>
              <a:off x="-1" y="210373"/>
              <a:ext cx="1053659" cy="6348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3500">
                  <a:solidFill>
                    <a:srgbClr val="FFFFFF"/>
                  </a:solidFill>
                </a:defRPr>
              </a:lvl1pPr>
            </a:lstStyle>
            <a:p>
              <a:pPr/>
              <a:r>
                <a:t>10</a:t>
              </a:r>
            </a:p>
          </p:txBody>
        </p:sp>
      </p:grpSp>
      <p:sp>
        <p:nvSpPr>
          <p:cNvPr id="218" name="Introduction"/>
          <p:cNvSpPr txBox="1"/>
          <p:nvPr/>
        </p:nvSpPr>
        <p:spPr>
          <a:xfrm>
            <a:off x="1670163" y="565580"/>
            <a:ext cx="3447307" cy="74330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4500">
                <a:latin typeface="Arial"/>
                <a:ea typeface="Arial"/>
                <a:cs typeface="Arial"/>
                <a:sym typeface="Arial"/>
              </a:defRPr>
            </a:lvl1pPr>
          </a:lstStyle>
          <a:p>
            <a:pPr/>
            <a:r>
              <a:t>Introduction</a:t>
            </a:r>
          </a:p>
        </p:txBody>
      </p:sp>
      <p:pic>
        <p:nvPicPr>
          <p:cNvPr id="219" name="Image" descr="Image"/>
          <p:cNvPicPr>
            <a:picLocks noChangeAspect="1"/>
          </p:cNvPicPr>
          <p:nvPr/>
        </p:nvPicPr>
        <p:blipFill>
          <a:blip r:embed="rId2">
            <a:extLst/>
          </a:blip>
          <a:stretch>
            <a:fillRect/>
          </a:stretch>
        </p:blipFill>
        <p:spPr>
          <a:xfrm>
            <a:off x="7928605" y="2712229"/>
            <a:ext cx="4929451" cy="4329142"/>
          </a:xfrm>
          <a:prstGeom prst="rect">
            <a:avLst/>
          </a:prstGeom>
          <a:ln w="12700">
            <a:miter lim="400000"/>
          </a:ln>
        </p:spPr>
      </p:pic>
      <p:sp>
        <p:nvSpPr>
          <p:cNvPr id="220" name="This is an example of water tube boiler and is used in stationary and marine engine.…"/>
          <p:cNvSpPr txBox="1"/>
          <p:nvPr/>
        </p:nvSpPr>
        <p:spPr>
          <a:xfrm>
            <a:off x="346556" y="2596559"/>
            <a:ext cx="8059741" cy="565268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30200" indent="-330200" algn="l">
              <a:lnSpc>
                <a:spcPct val="150000"/>
              </a:lnSpc>
              <a:buSzPct val="145000"/>
              <a:buChar char="•"/>
              <a:defRPr b="1" sz="3000">
                <a:latin typeface="Arial"/>
                <a:ea typeface="Arial"/>
                <a:cs typeface="Arial"/>
                <a:sym typeface="Arial"/>
              </a:defRPr>
            </a:pPr>
            <a:r>
              <a:t>This is an example of water tube boiler and is used in stationary and marine engine.</a:t>
            </a:r>
          </a:p>
          <a:p>
            <a:pPr marL="330200" indent="-330200" algn="l">
              <a:lnSpc>
                <a:spcPct val="150000"/>
              </a:lnSpc>
              <a:buSzPct val="145000"/>
              <a:buChar char="•"/>
              <a:defRPr b="1" sz="3000">
                <a:latin typeface="Arial"/>
                <a:ea typeface="Arial"/>
                <a:cs typeface="Arial"/>
                <a:sym typeface="Arial"/>
              </a:defRPr>
            </a:pPr>
            <a:r>
              <a:t>The efficiency of this boiler is much greater than that of the fire tube boiler.</a:t>
            </a:r>
          </a:p>
          <a:p>
            <a:pPr marL="330200" indent="-330200" algn="l">
              <a:lnSpc>
                <a:spcPct val="150000"/>
              </a:lnSpc>
              <a:buSzPct val="145000"/>
              <a:buChar char="•"/>
              <a:defRPr b="1" sz="3000">
                <a:latin typeface="Arial"/>
                <a:ea typeface="Arial"/>
                <a:cs typeface="Arial"/>
                <a:sym typeface="Arial"/>
              </a:defRPr>
            </a:pPr>
            <a:r>
              <a:t>This boiler is used when pressure is above 10bar and steam generating capacity is required higher then 7000kg/hr.</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u"/>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Slide Number"/>
          <p:cNvSpPr txBox="1"/>
          <p:nvPr>
            <p:ph type="sldNum" sz="quarter" idx="4294967295"/>
          </p:nvPr>
        </p:nvSpPr>
        <p:spPr>
          <a:xfrm>
            <a:off x="6328883" y="9296400"/>
            <a:ext cx="340260" cy="324306"/>
          </a:xfrm>
          <a:prstGeom prst="rect">
            <a:avLst/>
          </a:prstGeom>
          <a:extLst>
            <a:ext uri="{C572A759-6A51-4108-AA02-DFA0A04FC94B}">
              <ma14:wrappingTextBoxFlag xmlns:ma14="http://schemas.microsoft.com/office/mac/drawingml/2011/main" val="1"/>
            </a:ext>
          </a:extLst>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grpSp>
        <p:nvGrpSpPr>
          <p:cNvPr id="225" name="11"/>
          <p:cNvGrpSpPr/>
          <p:nvPr/>
        </p:nvGrpSpPr>
        <p:grpSpPr>
          <a:xfrm>
            <a:off x="376200" y="409456"/>
            <a:ext cx="1053658" cy="1055554"/>
            <a:chOff x="0" y="0"/>
            <a:chExt cx="1053657" cy="1055553"/>
          </a:xfrm>
        </p:grpSpPr>
        <p:sp>
          <p:nvSpPr>
            <p:cNvPr id="223" name="Square"/>
            <p:cNvSpPr/>
            <p:nvPr/>
          </p:nvSpPr>
          <p:spPr>
            <a:xfrm>
              <a:off x="-1" y="-1"/>
              <a:ext cx="1053659" cy="1055555"/>
            </a:xfrm>
            <a:prstGeom prst="rect">
              <a:avLst/>
            </a:prstGeom>
            <a:solidFill>
              <a:srgbClr val="000000"/>
            </a:solidFill>
            <a:ln w="12700" cap="flat">
              <a:noFill/>
              <a:miter lim="400000"/>
            </a:ln>
            <a:effectLst/>
          </p:spPr>
          <p:txBody>
            <a:bodyPr wrap="square" lIns="50800" tIns="50800" rIns="50800" bIns="50800" numCol="1" anchor="ctr">
              <a:noAutofit/>
            </a:bodyPr>
            <a:lstStyle/>
            <a:p>
              <a:pPr>
                <a:defRPr sz="3500">
                  <a:solidFill>
                    <a:srgbClr val="FFFFFF"/>
                  </a:solidFill>
                </a:defRPr>
              </a:pPr>
            </a:p>
          </p:txBody>
        </p:sp>
        <p:sp>
          <p:nvSpPr>
            <p:cNvPr id="224" name="11"/>
            <p:cNvSpPr txBox="1"/>
            <p:nvPr/>
          </p:nvSpPr>
          <p:spPr>
            <a:xfrm>
              <a:off x="-1" y="210373"/>
              <a:ext cx="1053659" cy="6348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3500">
                  <a:solidFill>
                    <a:srgbClr val="FFFFFF"/>
                  </a:solidFill>
                </a:defRPr>
              </a:lvl1pPr>
            </a:lstStyle>
            <a:p>
              <a:pPr/>
              <a:r>
                <a:t>11</a:t>
              </a:r>
            </a:p>
          </p:txBody>
        </p:sp>
      </p:grpSp>
      <p:sp>
        <p:nvSpPr>
          <p:cNvPr id="226" name="Construction"/>
          <p:cNvSpPr txBox="1"/>
          <p:nvPr/>
        </p:nvSpPr>
        <p:spPr>
          <a:xfrm>
            <a:off x="1670163" y="565580"/>
            <a:ext cx="3669991" cy="74330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4500">
                <a:latin typeface="Arial"/>
                <a:ea typeface="Arial"/>
                <a:cs typeface="Arial"/>
                <a:sym typeface="Arial"/>
              </a:defRPr>
            </a:lvl1pPr>
          </a:lstStyle>
          <a:p>
            <a:pPr/>
            <a:r>
              <a:t>Construction</a:t>
            </a:r>
          </a:p>
        </p:txBody>
      </p:sp>
      <p:pic>
        <p:nvPicPr>
          <p:cNvPr id="227" name="Image" descr="Image"/>
          <p:cNvPicPr>
            <a:picLocks noChangeAspect="1"/>
          </p:cNvPicPr>
          <p:nvPr/>
        </p:nvPicPr>
        <p:blipFill>
          <a:blip r:embed="rId2">
            <a:extLst/>
          </a:blip>
          <a:stretch>
            <a:fillRect/>
          </a:stretch>
        </p:blipFill>
        <p:spPr>
          <a:xfrm>
            <a:off x="7928605" y="2712229"/>
            <a:ext cx="4929451" cy="4329142"/>
          </a:xfrm>
          <a:prstGeom prst="rect">
            <a:avLst/>
          </a:prstGeom>
          <a:ln w="12700">
            <a:miter lim="400000"/>
          </a:ln>
        </p:spPr>
      </p:pic>
      <p:sp>
        <p:nvSpPr>
          <p:cNvPr id="228" name="The Babcock &amp; Wilcox boiler is a type of water-tube boiler, in which water is circulated inside tubes that are surrounded by hot combustion gases.…"/>
          <p:cNvSpPr txBox="1"/>
          <p:nvPr/>
        </p:nvSpPr>
        <p:spPr>
          <a:xfrm>
            <a:off x="397356" y="2558785"/>
            <a:ext cx="7526341" cy="524562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30199" indent="-330199" algn="l">
              <a:lnSpc>
                <a:spcPct val="150000"/>
              </a:lnSpc>
              <a:spcBef>
                <a:spcPts val="1600"/>
              </a:spcBef>
              <a:buSzPct val="145000"/>
              <a:buChar char="•"/>
              <a:defRPr b="1" sz="2200">
                <a:latin typeface="Arial"/>
                <a:ea typeface="Arial"/>
                <a:cs typeface="Arial"/>
                <a:sym typeface="Arial"/>
              </a:defRPr>
            </a:pPr>
            <a:r>
              <a:t>The Babcock &amp; Wilcox boiler is a type of water-tube boiler, in which water is circulated inside tubes that are surrounded by hot combustion gases.</a:t>
            </a:r>
          </a:p>
          <a:p>
            <a:pPr marL="330199" indent="-330199" algn="l">
              <a:lnSpc>
                <a:spcPct val="150000"/>
              </a:lnSpc>
              <a:spcBef>
                <a:spcPts val="1600"/>
              </a:spcBef>
              <a:buSzPct val="145000"/>
              <a:buChar char="•"/>
              <a:defRPr b="1" sz="2200">
                <a:latin typeface="Arial"/>
                <a:ea typeface="Arial"/>
                <a:cs typeface="Arial"/>
                <a:sym typeface="Arial"/>
              </a:defRPr>
            </a:pPr>
            <a:r>
              <a:t>The tubes are arranged in several nested layers, with the hottest gases in the outermost layer and the coolest water in the innermost layer.</a:t>
            </a:r>
          </a:p>
          <a:p>
            <a:pPr marL="330199" indent="-330199" algn="l">
              <a:lnSpc>
                <a:spcPct val="150000"/>
              </a:lnSpc>
              <a:spcBef>
                <a:spcPts val="1600"/>
              </a:spcBef>
              <a:buSzPct val="145000"/>
              <a:buChar char="•"/>
              <a:defRPr b="1" sz="2200">
                <a:latin typeface="Arial"/>
                <a:ea typeface="Arial"/>
                <a:cs typeface="Arial"/>
                <a:sym typeface="Arial"/>
              </a:defRPr>
            </a:pPr>
            <a:r>
              <a:t>The combustion of fuel (typically coal, oil, or natural gas) takes place in a furnace at one end of the boiler, and the hot gases produced by combustion flow through the tubes to transfer heat to the water.</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u"/>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Slide Number"/>
          <p:cNvSpPr txBox="1"/>
          <p:nvPr>
            <p:ph type="sldNum" sz="quarter" idx="4294967295"/>
          </p:nvPr>
        </p:nvSpPr>
        <p:spPr>
          <a:xfrm>
            <a:off x="6328883" y="9296400"/>
            <a:ext cx="340260" cy="324306"/>
          </a:xfrm>
          <a:prstGeom prst="rect">
            <a:avLst/>
          </a:prstGeom>
          <a:extLst>
            <a:ext uri="{C572A759-6A51-4108-AA02-DFA0A04FC94B}">
              <ma14:wrappingTextBoxFlag xmlns:ma14="http://schemas.microsoft.com/office/mac/drawingml/2011/main" val="1"/>
            </a:ext>
          </a:extLst>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grpSp>
        <p:nvGrpSpPr>
          <p:cNvPr id="233" name="12"/>
          <p:cNvGrpSpPr/>
          <p:nvPr/>
        </p:nvGrpSpPr>
        <p:grpSpPr>
          <a:xfrm>
            <a:off x="376200" y="409456"/>
            <a:ext cx="1053658" cy="1055554"/>
            <a:chOff x="0" y="0"/>
            <a:chExt cx="1053657" cy="1055553"/>
          </a:xfrm>
        </p:grpSpPr>
        <p:sp>
          <p:nvSpPr>
            <p:cNvPr id="231" name="Square"/>
            <p:cNvSpPr/>
            <p:nvPr/>
          </p:nvSpPr>
          <p:spPr>
            <a:xfrm>
              <a:off x="-1" y="-1"/>
              <a:ext cx="1053659" cy="1055555"/>
            </a:xfrm>
            <a:prstGeom prst="rect">
              <a:avLst/>
            </a:prstGeom>
            <a:solidFill>
              <a:srgbClr val="000000"/>
            </a:solidFill>
            <a:ln w="12700" cap="flat">
              <a:noFill/>
              <a:miter lim="400000"/>
            </a:ln>
            <a:effectLst/>
          </p:spPr>
          <p:txBody>
            <a:bodyPr wrap="square" lIns="50800" tIns="50800" rIns="50800" bIns="50800" numCol="1" anchor="ctr">
              <a:noAutofit/>
            </a:bodyPr>
            <a:lstStyle/>
            <a:p>
              <a:pPr>
                <a:defRPr sz="3500">
                  <a:solidFill>
                    <a:srgbClr val="FFFFFF"/>
                  </a:solidFill>
                </a:defRPr>
              </a:pPr>
            </a:p>
          </p:txBody>
        </p:sp>
        <p:sp>
          <p:nvSpPr>
            <p:cNvPr id="232" name="12"/>
            <p:cNvSpPr txBox="1"/>
            <p:nvPr/>
          </p:nvSpPr>
          <p:spPr>
            <a:xfrm>
              <a:off x="-1" y="210373"/>
              <a:ext cx="1053659" cy="6348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3500">
                  <a:solidFill>
                    <a:srgbClr val="FFFFFF"/>
                  </a:solidFill>
                </a:defRPr>
              </a:lvl1pPr>
            </a:lstStyle>
            <a:p>
              <a:pPr/>
              <a:r>
                <a:t>12</a:t>
              </a:r>
            </a:p>
          </p:txBody>
        </p:sp>
      </p:grpSp>
      <p:sp>
        <p:nvSpPr>
          <p:cNvPr id="234" name="Construction"/>
          <p:cNvSpPr txBox="1"/>
          <p:nvPr/>
        </p:nvSpPr>
        <p:spPr>
          <a:xfrm>
            <a:off x="1670163" y="565580"/>
            <a:ext cx="3669991" cy="74330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4500">
                <a:latin typeface="Arial"/>
                <a:ea typeface="Arial"/>
                <a:cs typeface="Arial"/>
                <a:sym typeface="Arial"/>
              </a:defRPr>
            </a:lvl1pPr>
          </a:lstStyle>
          <a:p>
            <a:pPr/>
            <a:r>
              <a:t>Construction</a:t>
            </a:r>
          </a:p>
        </p:txBody>
      </p:sp>
      <p:sp>
        <p:nvSpPr>
          <p:cNvPr id="235" name="The steam generated by the boiling water rises to the top of the boiler, where it can be used to power a turbine or other mechanical device.…"/>
          <p:cNvSpPr txBox="1"/>
          <p:nvPr/>
        </p:nvSpPr>
        <p:spPr>
          <a:xfrm>
            <a:off x="346556" y="2499350"/>
            <a:ext cx="7343679" cy="47548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30199" indent="-330199" algn="l">
              <a:lnSpc>
                <a:spcPct val="150000"/>
              </a:lnSpc>
              <a:spcBef>
                <a:spcPts val="1600"/>
              </a:spcBef>
              <a:buSzPct val="145000"/>
              <a:buChar char="•"/>
              <a:defRPr b="1" sz="2200">
                <a:latin typeface="Arial"/>
                <a:ea typeface="Arial"/>
                <a:cs typeface="Arial"/>
                <a:sym typeface="Arial"/>
              </a:defRPr>
            </a:pPr>
            <a:r>
              <a:t>The steam generated by the boiling water rises to the top of the boiler, where it can be used to power a turbine or other mechanical device.</a:t>
            </a:r>
          </a:p>
          <a:p>
            <a:pPr marL="330199" indent="-330199" algn="l">
              <a:lnSpc>
                <a:spcPct val="150000"/>
              </a:lnSpc>
              <a:spcBef>
                <a:spcPts val="1600"/>
              </a:spcBef>
              <a:buSzPct val="145000"/>
              <a:buChar char="•"/>
              <a:defRPr b="1" sz="2200">
                <a:latin typeface="Arial"/>
                <a:ea typeface="Arial"/>
                <a:cs typeface="Arial"/>
                <a:sym typeface="Arial"/>
              </a:defRPr>
            </a:pPr>
            <a:r>
              <a:t>The Babcock &amp; Wilcox boiler is known for its high reliability, efficient heat transfer, and low fuel consumption.</a:t>
            </a:r>
          </a:p>
          <a:p>
            <a:pPr marL="330199" indent="-330199" algn="l">
              <a:lnSpc>
                <a:spcPct val="150000"/>
              </a:lnSpc>
              <a:spcBef>
                <a:spcPts val="1600"/>
              </a:spcBef>
              <a:buSzPct val="145000"/>
              <a:buChar char="•"/>
              <a:defRPr b="1" sz="2200">
                <a:latin typeface="Arial"/>
                <a:ea typeface="Arial"/>
                <a:cs typeface="Arial"/>
                <a:sym typeface="Arial"/>
              </a:defRPr>
            </a:pPr>
            <a:r>
              <a:t>The boiler also typically includes various safety systems such as a pressure relief valve and a low water cutoff to prevent damage or accidents.</a:t>
            </a:r>
          </a:p>
        </p:txBody>
      </p:sp>
      <p:pic>
        <p:nvPicPr>
          <p:cNvPr id="236" name="Image" descr="Image"/>
          <p:cNvPicPr>
            <a:picLocks noChangeAspect="1"/>
          </p:cNvPicPr>
          <p:nvPr/>
        </p:nvPicPr>
        <p:blipFill>
          <a:blip r:embed="rId2">
            <a:extLst/>
          </a:blip>
          <a:stretch>
            <a:fillRect/>
          </a:stretch>
        </p:blipFill>
        <p:spPr>
          <a:xfrm>
            <a:off x="7928605" y="2712229"/>
            <a:ext cx="4929451" cy="432914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push dir="u"/>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Slide Number"/>
          <p:cNvSpPr txBox="1"/>
          <p:nvPr>
            <p:ph type="sldNum" sz="quarter" idx="4294967295"/>
          </p:nvPr>
        </p:nvSpPr>
        <p:spPr>
          <a:xfrm>
            <a:off x="6328883" y="9296400"/>
            <a:ext cx="340260" cy="324306"/>
          </a:xfrm>
          <a:prstGeom prst="rect">
            <a:avLst/>
          </a:prstGeom>
          <a:extLst>
            <a:ext uri="{C572A759-6A51-4108-AA02-DFA0A04FC94B}">
              <ma14:wrappingTextBoxFlag xmlns:ma14="http://schemas.microsoft.com/office/mac/drawingml/2011/main" val="1"/>
            </a:ext>
          </a:extLst>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grpSp>
        <p:nvGrpSpPr>
          <p:cNvPr id="241" name="13"/>
          <p:cNvGrpSpPr/>
          <p:nvPr/>
        </p:nvGrpSpPr>
        <p:grpSpPr>
          <a:xfrm>
            <a:off x="376200" y="409456"/>
            <a:ext cx="1053658" cy="1055554"/>
            <a:chOff x="0" y="0"/>
            <a:chExt cx="1053657" cy="1055553"/>
          </a:xfrm>
        </p:grpSpPr>
        <p:sp>
          <p:nvSpPr>
            <p:cNvPr id="239" name="Square"/>
            <p:cNvSpPr/>
            <p:nvPr/>
          </p:nvSpPr>
          <p:spPr>
            <a:xfrm>
              <a:off x="-1" y="-1"/>
              <a:ext cx="1053659" cy="1055555"/>
            </a:xfrm>
            <a:prstGeom prst="rect">
              <a:avLst/>
            </a:prstGeom>
            <a:solidFill>
              <a:srgbClr val="000000"/>
            </a:solidFill>
            <a:ln w="12700" cap="flat">
              <a:noFill/>
              <a:miter lim="400000"/>
            </a:ln>
            <a:effectLst/>
          </p:spPr>
          <p:txBody>
            <a:bodyPr wrap="square" lIns="50800" tIns="50800" rIns="50800" bIns="50800" numCol="1" anchor="ctr">
              <a:noAutofit/>
            </a:bodyPr>
            <a:lstStyle/>
            <a:p>
              <a:pPr>
                <a:defRPr sz="3500">
                  <a:solidFill>
                    <a:srgbClr val="FFFFFF"/>
                  </a:solidFill>
                </a:defRPr>
              </a:pPr>
            </a:p>
          </p:txBody>
        </p:sp>
        <p:sp>
          <p:nvSpPr>
            <p:cNvPr id="240" name="13"/>
            <p:cNvSpPr txBox="1"/>
            <p:nvPr/>
          </p:nvSpPr>
          <p:spPr>
            <a:xfrm>
              <a:off x="-1" y="210373"/>
              <a:ext cx="1053659" cy="6348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3500">
                  <a:solidFill>
                    <a:srgbClr val="FFFFFF"/>
                  </a:solidFill>
                </a:defRPr>
              </a:lvl1pPr>
            </a:lstStyle>
            <a:p>
              <a:pPr/>
              <a:r>
                <a:t>13</a:t>
              </a:r>
            </a:p>
          </p:txBody>
        </p:sp>
      </p:grpSp>
      <p:sp>
        <p:nvSpPr>
          <p:cNvPr id="242" name="Working"/>
          <p:cNvSpPr txBox="1"/>
          <p:nvPr/>
        </p:nvSpPr>
        <p:spPr>
          <a:xfrm>
            <a:off x="1670163" y="565580"/>
            <a:ext cx="2389697" cy="74330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4500">
                <a:latin typeface="Arial"/>
                <a:ea typeface="Arial"/>
                <a:cs typeface="Arial"/>
                <a:sym typeface="Arial"/>
              </a:defRPr>
            </a:lvl1pPr>
          </a:lstStyle>
          <a:p>
            <a:pPr/>
            <a:r>
              <a:t>Working</a:t>
            </a:r>
          </a:p>
        </p:txBody>
      </p:sp>
      <p:sp>
        <p:nvSpPr>
          <p:cNvPr id="243" name="The water is fed into the drum through the feed check valve.…"/>
          <p:cNvSpPr txBox="1"/>
          <p:nvPr/>
        </p:nvSpPr>
        <p:spPr>
          <a:xfrm>
            <a:off x="371956" y="2998715"/>
            <a:ext cx="7343679" cy="446736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30199" indent="-330199" algn="l">
              <a:lnSpc>
                <a:spcPct val="150000"/>
              </a:lnSpc>
              <a:spcBef>
                <a:spcPts val="1600"/>
              </a:spcBef>
              <a:buSzPct val="145000"/>
              <a:buChar char="•"/>
              <a:defRPr b="1" sz="2200">
                <a:latin typeface="Arial"/>
                <a:ea typeface="Arial"/>
                <a:cs typeface="Arial"/>
                <a:sym typeface="Arial"/>
              </a:defRPr>
            </a:pPr>
            <a:r>
              <a:t>The water is fed into the drum through the feed check valve.</a:t>
            </a:r>
          </a:p>
          <a:p>
            <a:pPr marL="330199" indent="-330199" algn="l">
              <a:lnSpc>
                <a:spcPct val="150000"/>
              </a:lnSpc>
              <a:spcBef>
                <a:spcPts val="1600"/>
              </a:spcBef>
              <a:buSzPct val="145000"/>
              <a:buChar char="•"/>
              <a:defRPr b="1" sz="2200">
                <a:latin typeface="Arial"/>
                <a:ea typeface="Arial"/>
                <a:cs typeface="Arial"/>
                <a:sym typeface="Arial"/>
              </a:defRPr>
            </a:pPr>
            <a:r>
              <a:t>Due to gravity, water passes through the short riser tube.</a:t>
            </a:r>
          </a:p>
          <a:p>
            <a:pPr marL="330199" indent="-330199" algn="l">
              <a:lnSpc>
                <a:spcPct val="150000"/>
              </a:lnSpc>
              <a:spcBef>
                <a:spcPts val="1600"/>
              </a:spcBef>
              <a:buSzPct val="145000"/>
              <a:buChar char="•"/>
              <a:defRPr b="1" sz="2200">
                <a:latin typeface="Arial"/>
                <a:ea typeface="Arial"/>
                <a:cs typeface="Arial"/>
                <a:sym typeface="Arial"/>
              </a:defRPr>
            </a:pPr>
            <a:r>
              <a:t>Then water collects in the drum. Initially one half of the drum is filled up with water.</a:t>
            </a:r>
          </a:p>
          <a:p>
            <a:pPr marL="330199" indent="-330199" algn="l">
              <a:lnSpc>
                <a:spcPct val="150000"/>
              </a:lnSpc>
              <a:spcBef>
                <a:spcPts val="1600"/>
              </a:spcBef>
              <a:buSzPct val="145000"/>
              <a:buChar char="•"/>
              <a:defRPr b="1" sz="2200">
                <a:latin typeface="Arial"/>
                <a:ea typeface="Arial"/>
                <a:cs typeface="Arial"/>
                <a:sym typeface="Arial"/>
              </a:defRPr>
            </a:pPr>
            <a:r>
              <a:t>The baffles plates make flow of hot gases in sine wave form.</a:t>
            </a:r>
          </a:p>
        </p:txBody>
      </p:sp>
      <p:pic>
        <p:nvPicPr>
          <p:cNvPr id="244" name="Image" descr="Image"/>
          <p:cNvPicPr>
            <a:picLocks noChangeAspect="1"/>
          </p:cNvPicPr>
          <p:nvPr/>
        </p:nvPicPr>
        <p:blipFill>
          <a:blip r:embed="rId2">
            <a:extLst/>
          </a:blip>
          <a:stretch>
            <a:fillRect/>
          </a:stretch>
        </p:blipFill>
        <p:spPr>
          <a:xfrm>
            <a:off x="7928605" y="2712229"/>
            <a:ext cx="4929451" cy="432914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push dir="u"/>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Slide Number"/>
          <p:cNvSpPr txBox="1"/>
          <p:nvPr>
            <p:ph type="sldNum" sz="quarter" idx="4294967295"/>
          </p:nvPr>
        </p:nvSpPr>
        <p:spPr>
          <a:xfrm>
            <a:off x="6328883" y="9296400"/>
            <a:ext cx="340260" cy="324306"/>
          </a:xfrm>
          <a:prstGeom prst="rect">
            <a:avLst/>
          </a:prstGeom>
          <a:extLst>
            <a:ext uri="{C572A759-6A51-4108-AA02-DFA0A04FC94B}">
              <ma14:wrappingTextBoxFlag xmlns:ma14="http://schemas.microsoft.com/office/mac/drawingml/2011/main" val="1"/>
            </a:ext>
          </a:extLst>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grpSp>
        <p:nvGrpSpPr>
          <p:cNvPr id="249" name="14"/>
          <p:cNvGrpSpPr/>
          <p:nvPr/>
        </p:nvGrpSpPr>
        <p:grpSpPr>
          <a:xfrm>
            <a:off x="376200" y="409456"/>
            <a:ext cx="1053658" cy="1055554"/>
            <a:chOff x="0" y="0"/>
            <a:chExt cx="1053657" cy="1055553"/>
          </a:xfrm>
        </p:grpSpPr>
        <p:sp>
          <p:nvSpPr>
            <p:cNvPr id="247" name="Square"/>
            <p:cNvSpPr/>
            <p:nvPr/>
          </p:nvSpPr>
          <p:spPr>
            <a:xfrm>
              <a:off x="-1" y="-1"/>
              <a:ext cx="1053659" cy="1055555"/>
            </a:xfrm>
            <a:prstGeom prst="rect">
              <a:avLst/>
            </a:prstGeom>
            <a:solidFill>
              <a:srgbClr val="000000"/>
            </a:solidFill>
            <a:ln w="12700" cap="flat">
              <a:noFill/>
              <a:miter lim="400000"/>
            </a:ln>
            <a:effectLst/>
          </p:spPr>
          <p:txBody>
            <a:bodyPr wrap="square" lIns="50800" tIns="50800" rIns="50800" bIns="50800" numCol="1" anchor="ctr">
              <a:noAutofit/>
            </a:bodyPr>
            <a:lstStyle/>
            <a:p>
              <a:pPr>
                <a:defRPr sz="3500">
                  <a:solidFill>
                    <a:srgbClr val="FFFFFF"/>
                  </a:solidFill>
                </a:defRPr>
              </a:pPr>
            </a:p>
          </p:txBody>
        </p:sp>
        <p:sp>
          <p:nvSpPr>
            <p:cNvPr id="248" name="14"/>
            <p:cNvSpPr txBox="1"/>
            <p:nvPr/>
          </p:nvSpPr>
          <p:spPr>
            <a:xfrm>
              <a:off x="-1" y="210373"/>
              <a:ext cx="1053659" cy="6348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3500">
                  <a:solidFill>
                    <a:srgbClr val="FFFFFF"/>
                  </a:solidFill>
                </a:defRPr>
              </a:lvl1pPr>
            </a:lstStyle>
            <a:p>
              <a:pPr/>
              <a:r>
                <a:t>14</a:t>
              </a:r>
            </a:p>
          </p:txBody>
        </p:sp>
      </p:grpSp>
      <p:sp>
        <p:nvSpPr>
          <p:cNvPr id="250" name="Working"/>
          <p:cNvSpPr txBox="1"/>
          <p:nvPr/>
        </p:nvSpPr>
        <p:spPr>
          <a:xfrm>
            <a:off x="1670163" y="565580"/>
            <a:ext cx="2389697" cy="74330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4500">
                <a:latin typeface="Arial"/>
                <a:ea typeface="Arial"/>
                <a:cs typeface="Arial"/>
                <a:sym typeface="Arial"/>
              </a:defRPr>
            </a:lvl1pPr>
          </a:lstStyle>
          <a:p>
            <a:pPr/>
            <a:r>
              <a:t>Working</a:t>
            </a:r>
          </a:p>
        </p:txBody>
      </p:sp>
      <p:sp>
        <p:nvSpPr>
          <p:cNvPr id="251" name="The damper control the flow of air into the furnace.…"/>
          <p:cNvSpPr txBox="1"/>
          <p:nvPr/>
        </p:nvSpPr>
        <p:spPr>
          <a:xfrm>
            <a:off x="371956" y="2283955"/>
            <a:ext cx="7343679" cy="663348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30199" indent="-330199" algn="l">
              <a:lnSpc>
                <a:spcPct val="150000"/>
              </a:lnSpc>
              <a:spcBef>
                <a:spcPts val="1600"/>
              </a:spcBef>
              <a:buSzPct val="145000"/>
              <a:buChar char="•"/>
              <a:defRPr b="1" sz="2200">
                <a:latin typeface="Arial"/>
                <a:ea typeface="Arial"/>
                <a:cs typeface="Arial"/>
                <a:sym typeface="Arial"/>
              </a:defRPr>
            </a:pPr>
            <a:r>
              <a:t>The damper control the flow of air into the furnace.</a:t>
            </a:r>
          </a:p>
          <a:p>
            <a:pPr marL="330199" indent="-330199" algn="l">
              <a:lnSpc>
                <a:spcPct val="150000"/>
              </a:lnSpc>
              <a:spcBef>
                <a:spcPts val="1600"/>
              </a:spcBef>
              <a:buSzPct val="145000"/>
              <a:buChar char="•"/>
              <a:defRPr b="1" sz="2200">
                <a:latin typeface="Arial"/>
                <a:ea typeface="Arial"/>
                <a:cs typeface="Arial"/>
                <a:sym typeface="Arial"/>
              </a:defRPr>
            </a:pPr>
            <a:r>
              <a:t>Water is heated by hot gases coming from furnace. Due to heating of water density of water decreases. Low density water move upwards in water tube and finally water converted into the steam.</a:t>
            </a:r>
          </a:p>
          <a:p>
            <a:pPr marL="330199" indent="-330199" algn="l">
              <a:lnSpc>
                <a:spcPct val="150000"/>
              </a:lnSpc>
              <a:spcBef>
                <a:spcPts val="1600"/>
              </a:spcBef>
              <a:buSzPct val="145000"/>
              <a:buChar char="•"/>
              <a:defRPr b="1" sz="2200">
                <a:latin typeface="Arial"/>
                <a:ea typeface="Arial"/>
                <a:cs typeface="Arial"/>
                <a:sym typeface="Arial"/>
              </a:defRPr>
            </a:pPr>
            <a:r>
              <a:t>This cycle repeat continuously.</a:t>
            </a:r>
          </a:p>
          <a:p>
            <a:pPr marL="330199" indent="-330199" algn="l">
              <a:lnSpc>
                <a:spcPct val="150000"/>
              </a:lnSpc>
              <a:spcBef>
                <a:spcPts val="1600"/>
              </a:spcBef>
              <a:buSzPct val="145000"/>
              <a:buChar char="•"/>
              <a:defRPr b="1" sz="2200">
                <a:latin typeface="Arial"/>
                <a:ea typeface="Arial"/>
                <a:cs typeface="Arial"/>
                <a:sym typeface="Arial"/>
              </a:defRPr>
            </a:pPr>
            <a:r>
              <a:t>The steam flows in superheater tubes and is finally taken out through the main steam stop valve and supplied to the engine when needed</a:t>
            </a:r>
          </a:p>
          <a:p>
            <a:pPr marL="330199" indent="-330199" algn="l">
              <a:lnSpc>
                <a:spcPct val="150000"/>
              </a:lnSpc>
              <a:spcBef>
                <a:spcPts val="1600"/>
              </a:spcBef>
              <a:buSzPct val="145000"/>
              <a:buChar char="•"/>
              <a:defRPr b="1" sz="2200">
                <a:latin typeface="Arial"/>
                <a:ea typeface="Arial"/>
                <a:cs typeface="Arial"/>
                <a:sym typeface="Arial"/>
              </a:defRPr>
            </a:pPr>
            <a:r>
              <a:t>In the end of the process mud collector is provided to remove the mud particles through a blow down cock.</a:t>
            </a:r>
          </a:p>
        </p:txBody>
      </p:sp>
      <p:pic>
        <p:nvPicPr>
          <p:cNvPr id="252" name="Image" descr="Image"/>
          <p:cNvPicPr>
            <a:picLocks noChangeAspect="1"/>
          </p:cNvPicPr>
          <p:nvPr/>
        </p:nvPicPr>
        <p:blipFill>
          <a:blip r:embed="rId2">
            <a:extLst/>
          </a:blip>
          <a:stretch>
            <a:fillRect/>
          </a:stretch>
        </p:blipFill>
        <p:spPr>
          <a:xfrm>
            <a:off x="7928605" y="2712229"/>
            <a:ext cx="4929451" cy="432914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push dir="u"/>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Slide Number"/>
          <p:cNvSpPr txBox="1"/>
          <p:nvPr>
            <p:ph type="sldNum" sz="quarter" idx="4294967295"/>
          </p:nvPr>
        </p:nvSpPr>
        <p:spPr>
          <a:xfrm>
            <a:off x="6328883" y="9296400"/>
            <a:ext cx="340260" cy="324306"/>
          </a:xfrm>
          <a:prstGeom prst="rect">
            <a:avLst/>
          </a:prstGeom>
          <a:extLst>
            <a:ext uri="{C572A759-6A51-4108-AA02-DFA0A04FC94B}">
              <ma14:wrappingTextBoxFlag xmlns:ma14="http://schemas.microsoft.com/office/mac/drawingml/2011/main" val="1"/>
            </a:ext>
          </a:extLst>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grpSp>
        <p:nvGrpSpPr>
          <p:cNvPr id="257" name="15"/>
          <p:cNvGrpSpPr/>
          <p:nvPr/>
        </p:nvGrpSpPr>
        <p:grpSpPr>
          <a:xfrm>
            <a:off x="376200" y="409456"/>
            <a:ext cx="1053658" cy="1055554"/>
            <a:chOff x="0" y="0"/>
            <a:chExt cx="1053657" cy="1055553"/>
          </a:xfrm>
        </p:grpSpPr>
        <p:sp>
          <p:nvSpPr>
            <p:cNvPr id="255" name="Square"/>
            <p:cNvSpPr/>
            <p:nvPr/>
          </p:nvSpPr>
          <p:spPr>
            <a:xfrm>
              <a:off x="-1" y="-1"/>
              <a:ext cx="1053659" cy="1055555"/>
            </a:xfrm>
            <a:prstGeom prst="rect">
              <a:avLst/>
            </a:prstGeom>
            <a:solidFill>
              <a:srgbClr val="000000"/>
            </a:solidFill>
            <a:ln w="12700" cap="flat">
              <a:noFill/>
              <a:miter lim="400000"/>
            </a:ln>
            <a:effectLst/>
          </p:spPr>
          <p:txBody>
            <a:bodyPr wrap="square" lIns="50800" tIns="50800" rIns="50800" bIns="50800" numCol="1" anchor="ctr">
              <a:noAutofit/>
            </a:bodyPr>
            <a:lstStyle/>
            <a:p>
              <a:pPr>
                <a:defRPr sz="3500">
                  <a:solidFill>
                    <a:srgbClr val="FFFFFF"/>
                  </a:solidFill>
                </a:defRPr>
              </a:pPr>
            </a:p>
          </p:txBody>
        </p:sp>
        <p:sp>
          <p:nvSpPr>
            <p:cNvPr id="256" name="15"/>
            <p:cNvSpPr txBox="1"/>
            <p:nvPr/>
          </p:nvSpPr>
          <p:spPr>
            <a:xfrm>
              <a:off x="-1" y="210373"/>
              <a:ext cx="1053659" cy="6348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3500">
                  <a:solidFill>
                    <a:srgbClr val="FFFFFF"/>
                  </a:solidFill>
                </a:defRPr>
              </a:lvl1pPr>
            </a:lstStyle>
            <a:p>
              <a:pPr/>
              <a:r>
                <a:t>15</a:t>
              </a:r>
            </a:p>
          </p:txBody>
        </p:sp>
      </p:grpSp>
      <p:sp>
        <p:nvSpPr>
          <p:cNvPr id="258" name="Advantages"/>
          <p:cNvSpPr txBox="1"/>
          <p:nvPr/>
        </p:nvSpPr>
        <p:spPr>
          <a:xfrm>
            <a:off x="1670163" y="565580"/>
            <a:ext cx="3353825" cy="74330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4500">
                <a:latin typeface="Arial"/>
                <a:ea typeface="Arial"/>
                <a:cs typeface="Arial"/>
                <a:sym typeface="Arial"/>
              </a:defRPr>
            </a:lvl1pPr>
          </a:lstStyle>
          <a:p>
            <a:pPr/>
            <a:r>
              <a:t>Advantages</a:t>
            </a:r>
          </a:p>
        </p:txBody>
      </p:sp>
      <p:sp>
        <p:nvSpPr>
          <p:cNvPr id="259" name="The boiler's steam generation capacity is very high about 2000 to 40000 kg/hr…"/>
          <p:cNvSpPr txBox="1"/>
          <p:nvPr/>
        </p:nvSpPr>
        <p:spPr>
          <a:xfrm>
            <a:off x="371956" y="3722110"/>
            <a:ext cx="7343679" cy="279197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30199" indent="-330199" algn="l">
              <a:lnSpc>
                <a:spcPct val="150000"/>
              </a:lnSpc>
              <a:spcBef>
                <a:spcPts val="1600"/>
              </a:spcBef>
              <a:buSzPct val="145000"/>
              <a:buChar char="•"/>
              <a:defRPr b="1" sz="2200">
                <a:latin typeface="Arial"/>
                <a:ea typeface="Arial"/>
                <a:cs typeface="Arial"/>
                <a:sym typeface="Arial"/>
              </a:defRPr>
            </a:pPr>
            <a:r>
              <a:t>The boiler's steam generation capacity is very high about 2000 to 40000 kg/hr</a:t>
            </a:r>
          </a:p>
          <a:p>
            <a:pPr marL="330199" indent="-330199" algn="l">
              <a:lnSpc>
                <a:spcPct val="150000"/>
              </a:lnSpc>
              <a:spcBef>
                <a:spcPts val="1600"/>
              </a:spcBef>
              <a:buSzPct val="145000"/>
              <a:buChar char="•"/>
              <a:defRPr b="1" sz="2200">
                <a:latin typeface="Arial"/>
                <a:ea typeface="Arial"/>
                <a:cs typeface="Arial"/>
                <a:sym typeface="Arial"/>
              </a:defRPr>
            </a:pPr>
            <a:r>
              <a:t>Maintenance is easy</a:t>
            </a:r>
          </a:p>
          <a:p>
            <a:pPr marL="330199" indent="-330199" algn="l">
              <a:lnSpc>
                <a:spcPct val="150000"/>
              </a:lnSpc>
              <a:spcBef>
                <a:spcPts val="1600"/>
              </a:spcBef>
              <a:buSzPct val="145000"/>
              <a:buChar char="•"/>
              <a:defRPr b="1" sz="2200">
                <a:latin typeface="Arial"/>
                <a:ea typeface="Arial"/>
                <a:cs typeface="Arial"/>
                <a:sym typeface="Arial"/>
              </a:defRPr>
            </a:pPr>
            <a:r>
              <a:t>Can be used in heavy industries requiring large amount of steam</a:t>
            </a:r>
          </a:p>
        </p:txBody>
      </p:sp>
      <p:pic>
        <p:nvPicPr>
          <p:cNvPr id="260" name="Image" descr="Image"/>
          <p:cNvPicPr>
            <a:picLocks noChangeAspect="1"/>
          </p:cNvPicPr>
          <p:nvPr/>
        </p:nvPicPr>
        <p:blipFill>
          <a:blip r:embed="rId2">
            <a:extLst/>
          </a:blip>
          <a:stretch>
            <a:fillRect/>
          </a:stretch>
        </p:blipFill>
        <p:spPr>
          <a:xfrm>
            <a:off x="7928605" y="2712229"/>
            <a:ext cx="4929451" cy="432914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push dir="u"/>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2" name="Slide Number"/>
          <p:cNvSpPr txBox="1"/>
          <p:nvPr>
            <p:ph type="sldNum" sz="quarter" idx="4294967295"/>
          </p:nvPr>
        </p:nvSpPr>
        <p:spPr>
          <a:xfrm>
            <a:off x="6328883" y="9296400"/>
            <a:ext cx="340260" cy="324306"/>
          </a:xfrm>
          <a:prstGeom prst="rect">
            <a:avLst/>
          </a:prstGeom>
          <a:extLst>
            <a:ext uri="{C572A759-6A51-4108-AA02-DFA0A04FC94B}">
              <ma14:wrappingTextBoxFlag xmlns:ma14="http://schemas.microsoft.com/office/mac/drawingml/2011/main" val="1"/>
            </a:ext>
          </a:extLst>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
        <p:nvSpPr>
          <p:cNvPr id="263" name="Thank You"/>
          <p:cNvSpPr txBox="1"/>
          <p:nvPr/>
        </p:nvSpPr>
        <p:spPr>
          <a:xfrm>
            <a:off x="4851703" y="5191985"/>
            <a:ext cx="3301393" cy="8174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5000">
                <a:latin typeface="Arial"/>
                <a:ea typeface="Arial"/>
                <a:cs typeface="Arial"/>
                <a:sym typeface="Arial"/>
              </a:defRPr>
            </a:lvl1pPr>
          </a:lstStyle>
          <a:p>
            <a:pPr/>
            <a:r>
              <a:t>Thank You</a:t>
            </a:r>
          </a:p>
        </p:txBody>
      </p:sp>
      <p:sp>
        <p:nvSpPr>
          <p:cNvPr id="264" name="National Institute of Technology Agartala"/>
          <p:cNvSpPr txBox="1"/>
          <p:nvPr>
            <p:ph type="ctrTitle"/>
          </p:nvPr>
        </p:nvSpPr>
        <p:spPr>
          <a:xfrm>
            <a:off x="1447105" y="916776"/>
            <a:ext cx="5604471" cy="484122"/>
          </a:xfrm>
          <a:prstGeom prst="rect">
            <a:avLst/>
          </a:prstGeom>
        </p:spPr>
        <p:txBody>
          <a:bodyPr/>
          <a:lstStyle>
            <a:lvl1pPr algn="l">
              <a:defRPr sz="2200"/>
            </a:lvl1pPr>
          </a:lstStyle>
          <a:p>
            <a:pPr/>
            <a:r>
              <a:t>National Institute of Technology Agartala</a:t>
            </a:r>
          </a:p>
        </p:txBody>
      </p:sp>
      <p:sp>
        <p:nvSpPr>
          <p:cNvPr id="265" name="Department of Production Engineering"/>
          <p:cNvSpPr txBox="1"/>
          <p:nvPr>
            <p:ph type="subTitle" sz="quarter" idx="1"/>
          </p:nvPr>
        </p:nvSpPr>
        <p:spPr>
          <a:xfrm>
            <a:off x="1437176" y="525902"/>
            <a:ext cx="5991512" cy="484121"/>
          </a:xfrm>
          <a:prstGeom prst="rect">
            <a:avLst/>
          </a:prstGeom>
        </p:spPr>
        <p:txBody>
          <a:bodyPr/>
          <a:lstStyle>
            <a:lvl1pPr algn="l">
              <a:defRPr b="1" sz="2500">
                <a:latin typeface="Arial"/>
                <a:ea typeface="Arial"/>
                <a:cs typeface="Arial"/>
                <a:sym typeface="Arial"/>
              </a:defRPr>
            </a:lvl1pPr>
          </a:lstStyle>
          <a:p>
            <a:pPr/>
            <a:r>
              <a:t>Department of Production Engineering </a:t>
            </a:r>
          </a:p>
        </p:txBody>
      </p:sp>
      <p:pic>
        <p:nvPicPr>
          <p:cNvPr id="266" name="logo.png" descr="logo.png"/>
          <p:cNvPicPr>
            <a:picLocks noChangeAspect="1"/>
          </p:cNvPicPr>
          <p:nvPr/>
        </p:nvPicPr>
        <p:blipFill>
          <a:blip r:embed="rId2">
            <a:extLst/>
          </a:blip>
          <a:stretch>
            <a:fillRect/>
          </a:stretch>
        </p:blipFill>
        <p:spPr>
          <a:xfrm>
            <a:off x="384698" y="416737"/>
            <a:ext cx="892055" cy="103290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push dir="u"/>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Slide Number"/>
          <p:cNvSpPr txBox="1"/>
          <p:nvPr>
            <p:ph type="sldNum" sz="quarter" idx="4294967295"/>
          </p:nvPr>
        </p:nvSpPr>
        <p:spPr>
          <a:xfrm>
            <a:off x="6385372" y="9296400"/>
            <a:ext cx="227281" cy="324306"/>
          </a:xfrm>
          <a:prstGeom prst="rect">
            <a:avLst/>
          </a:prstGeom>
          <a:extLst>
            <a:ext uri="{C572A759-6A51-4108-AA02-DFA0A04FC94B}">
              <ma14:wrappingTextBoxFlag xmlns:ma14="http://schemas.microsoft.com/office/mac/drawingml/2011/main" val="1"/>
            </a:ext>
          </a:extLst>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
        <p:nvSpPr>
          <p:cNvPr id="127" name="Members"/>
          <p:cNvSpPr txBox="1"/>
          <p:nvPr/>
        </p:nvSpPr>
        <p:spPr>
          <a:xfrm>
            <a:off x="1676400" y="571498"/>
            <a:ext cx="2602040" cy="7835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Members</a:t>
            </a:r>
          </a:p>
        </p:txBody>
      </p:sp>
      <p:sp>
        <p:nvSpPr>
          <p:cNvPr id="128" name="Biswajoy Bhattacharjee, 21UPE028"/>
          <p:cNvSpPr txBox="1"/>
          <p:nvPr/>
        </p:nvSpPr>
        <p:spPr>
          <a:xfrm>
            <a:off x="6410323" y="2770431"/>
            <a:ext cx="4124226" cy="3853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latin typeface="Arial"/>
                <a:ea typeface="Arial"/>
                <a:cs typeface="Arial"/>
                <a:sym typeface="Arial"/>
              </a:defRPr>
            </a:pPr>
            <a:r>
              <a:t>Biswajoy Bhattacharjee, </a:t>
            </a:r>
            <a:r>
              <a:rPr b="1"/>
              <a:t>21UPE028</a:t>
            </a:r>
          </a:p>
        </p:txBody>
      </p:sp>
      <p:sp>
        <p:nvSpPr>
          <p:cNvPr id="129" name="Surya Kant, 21UPE028"/>
          <p:cNvSpPr txBox="1"/>
          <p:nvPr/>
        </p:nvSpPr>
        <p:spPr>
          <a:xfrm>
            <a:off x="6410323" y="3535900"/>
            <a:ext cx="2740621" cy="38539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latin typeface="Arial"/>
                <a:ea typeface="Arial"/>
                <a:cs typeface="Arial"/>
                <a:sym typeface="Arial"/>
              </a:defRPr>
            </a:pPr>
            <a:r>
              <a:t>Surya Kant, </a:t>
            </a:r>
            <a:r>
              <a:rPr b="1"/>
              <a:t>21UPE028</a:t>
            </a:r>
          </a:p>
        </p:txBody>
      </p:sp>
      <p:sp>
        <p:nvSpPr>
          <p:cNvPr id="130" name="Girindra Naik, 21UPE028"/>
          <p:cNvSpPr txBox="1"/>
          <p:nvPr/>
        </p:nvSpPr>
        <p:spPr>
          <a:xfrm>
            <a:off x="6394468" y="4301370"/>
            <a:ext cx="2966096" cy="3853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latin typeface="Arial"/>
                <a:ea typeface="Arial"/>
                <a:cs typeface="Arial"/>
                <a:sym typeface="Arial"/>
              </a:defRPr>
            </a:pPr>
            <a:r>
              <a:t>Girindra Naik, </a:t>
            </a:r>
            <a:r>
              <a:rPr b="1"/>
              <a:t>21UPE028</a:t>
            </a:r>
          </a:p>
        </p:txBody>
      </p:sp>
      <p:sp>
        <p:nvSpPr>
          <p:cNvPr id="131" name="Lakshya, 21UPE028"/>
          <p:cNvSpPr txBox="1"/>
          <p:nvPr/>
        </p:nvSpPr>
        <p:spPr>
          <a:xfrm>
            <a:off x="6403401" y="6597777"/>
            <a:ext cx="2430066" cy="3853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latin typeface="Arial"/>
                <a:ea typeface="Arial"/>
                <a:cs typeface="Arial"/>
                <a:sym typeface="Arial"/>
              </a:defRPr>
            </a:pPr>
            <a:r>
              <a:t>Lakshya, </a:t>
            </a:r>
            <a:r>
              <a:rPr b="1"/>
              <a:t>21UPE028</a:t>
            </a:r>
          </a:p>
        </p:txBody>
      </p:sp>
      <p:sp>
        <p:nvSpPr>
          <p:cNvPr id="132" name="Kalyan, 21UPE028"/>
          <p:cNvSpPr txBox="1"/>
          <p:nvPr/>
        </p:nvSpPr>
        <p:spPr>
          <a:xfrm>
            <a:off x="6394877" y="5832308"/>
            <a:ext cx="2260650" cy="3853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latin typeface="Arial"/>
                <a:ea typeface="Arial"/>
                <a:cs typeface="Arial"/>
                <a:sym typeface="Arial"/>
              </a:defRPr>
            </a:pPr>
            <a:r>
              <a:t>Kalyan, </a:t>
            </a:r>
            <a:r>
              <a:rPr b="1"/>
              <a:t>21UPE028</a:t>
            </a:r>
          </a:p>
        </p:txBody>
      </p:sp>
      <p:sp>
        <p:nvSpPr>
          <p:cNvPr id="133" name="Sai, 21UPE028"/>
          <p:cNvSpPr txBox="1"/>
          <p:nvPr/>
        </p:nvSpPr>
        <p:spPr>
          <a:xfrm>
            <a:off x="6412202" y="5066838"/>
            <a:ext cx="1851125" cy="3853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latin typeface="Arial"/>
                <a:ea typeface="Arial"/>
                <a:cs typeface="Arial"/>
                <a:sym typeface="Arial"/>
              </a:defRPr>
            </a:pPr>
            <a:r>
              <a:t>Sai, </a:t>
            </a:r>
            <a:r>
              <a:rPr b="1"/>
              <a:t>21UPE028</a:t>
            </a:r>
          </a:p>
        </p:txBody>
      </p:sp>
      <p:sp>
        <p:nvSpPr>
          <p:cNvPr id="134" name="Line"/>
          <p:cNvSpPr/>
          <p:nvPr/>
        </p:nvSpPr>
        <p:spPr>
          <a:xfrm flipV="1">
            <a:off x="5497369" y="3545509"/>
            <a:ext cx="2" cy="2662583"/>
          </a:xfrm>
          <a:prstGeom prst="line">
            <a:avLst/>
          </a:prstGeom>
          <a:ln w="38100">
            <a:solidFill>
              <a:srgbClr val="000000"/>
            </a:solidFill>
            <a:miter lim="400000"/>
          </a:ln>
        </p:spPr>
        <p:txBody>
          <a:bodyPr lIns="45718" tIns="45718" rIns="45718" bIns="45718"/>
          <a:lstStyle/>
          <a:p>
            <a:pPr/>
          </a:p>
        </p:txBody>
      </p:sp>
      <p:grpSp>
        <p:nvGrpSpPr>
          <p:cNvPr id="137" name="0"/>
          <p:cNvGrpSpPr/>
          <p:nvPr/>
        </p:nvGrpSpPr>
        <p:grpSpPr>
          <a:xfrm>
            <a:off x="376200" y="409456"/>
            <a:ext cx="1059160" cy="1055554"/>
            <a:chOff x="0" y="0"/>
            <a:chExt cx="1059158" cy="1055553"/>
          </a:xfrm>
        </p:grpSpPr>
        <p:sp>
          <p:nvSpPr>
            <p:cNvPr id="135" name="Square"/>
            <p:cNvSpPr/>
            <p:nvPr/>
          </p:nvSpPr>
          <p:spPr>
            <a:xfrm>
              <a:off x="0" y="-1"/>
              <a:ext cx="1059159" cy="1055555"/>
            </a:xfrm>
            <a:prstGeom prst="rect">
              <a:avLst/>
            </a:prstGeom>
            <a:solidFill>
              <a:srgbClr val="000000"/>
            </a:solidFill>
            <a:ln w="12700" cap="flat">
              <a:noFill/>
              <a:miter lim="400000"/>
            </a:ln>
            <a:effectLst/>
          </p:spPr>
          <p:txBody>
            <a:bodyPr wrap="square" lIns="50800" tIns="50800" rIns="50800" bIns="50800" numCol="1" anchor="ctr">
              <a:noAutofit/>
            </a:bodyPr>
            <a:lstStyle/>
            <a:p>
              <a:pPr>
                <a:defRPr sz="3500">
                  <a:solidFill>
                    <a:srgbClr val="FFFFFF"/>
                  </a:solidFill>
                </a:defRPr>
              </a:pPr>
            </a:p>
          </p:txBody>
        </p:sp>
        <p:sp>
          <p:nvSpPr>
            <p:cNvPr id="136" name="0"/>
            <p:cNvSpPr txBox="1"/>
            <p:nvPr/>
          </p:nvSpPr>
          <p:spPr>
            <a:xfrm>
              <a:off x="0" y="210373"/>
              <a:ext cx="1059159" cy="6348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3500">
                  <a:solidFill>
                    <a:srgbClr val="FFFFFF"/>
                  </a:solidFill>
                </a:defRPr>
              </a:lvl1pPr>
            </a:lstStyle>
            <a:p>
              <a:pPr/>
              <a:r>
                <a:t>0</a:t>
              </a:r>
            </a:p>
          </p:txBody>
        </p:sp>
      </p:grpSp>
      <p:sp>
        <p:nvSpPr>
          <p:cNvPr id="138" name="Group 4"/>
          <p:cNvSpPr txBox="1"/>
          <p:nvPr/>
        </p:nvSpPr>
        <p:spPr>
          <a:xfrm>
            <a:off x="2470250" y="4509885"/>
            <a:ext cx="2130019" cy="7338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200">
                <a:latin typeface="+mn-lt"/>
                <a:ea typeface="+mn-ea"/>
                <a:cs typeface="+mn-cs"/>
                <a:sym typeface="Helvetica Neue"/>
              </a:defRPr>
            </a:lvl1pPr>
          </a:lstStyle>
          <a:p>
            <a:pPr/>
            <a:r>
              <a:t>Group 4</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u"/>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Slide Number"/>
          <p:cNvSpPr txBox="1"/>
          <p:nvPr>
            <p:ph type="sldNum" sz="quarter" idx="4294967295"/>
          </p:nvPr>
        </p:nvSpPr>
        <p:spPr>
          <a:xfrm>
            <a:off x="6385372" y="9296400"/>
            <a:ext cx="227281" cy="324306"/>
          </a:xfrm>
          <a:prstGeom prst="rect">
            <a:avLst/>
          </a:prstGeom>
          <a:extLst>
            <a:ext uri="{C572A759-6A51-4108-AA02-DFA0A04FC94B}">
              <ma14:wrappingTextBoxFlag xmlns:ma14="http://schemas.microsoft.com/office/mac/drawingml/2011/main" val="1"/>
            </a:ext>
          </a:extLst>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
        <p:nvSpPr>
          <p:cNvPr id="141" name="Vessel that heats water to become hot water or steam.…"/>
          <p:cNvSpPr txBox="1"/>
          <p:nvPr/>
        </p:nvSpPr>
        <p:spPr>
          <a:xfrm>
            <a:off x="375792" y="1944290"/>
            <a:ext cx="7739902" cy="474741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495300" indent="-495300" algn="l">
              <a:lnSpc>
                <a:spcPct val="150000"/>
              </a:lnSpc>
              <a:buSzPct val="145000"/>
              <a:buChar char="•"/>
              <a:defRPr sz="3200">
                <a:latin typeface="Arial"/>
                <a:ea typeface="Arial"/>
                <a:cs typeface="Arial"/>
                <a:sym typeface="Arial"/>
              </a:defRPr>
            </a:pPr>
          </a:p>
          <a:p>
            <a:pPr marL="495300" indent="-495300" algn="l">
              <a:lnSpc>
                <a:spcPct val="150000"/>
              </a:lnSpc>
              <a:buSzPct val="145000"/>
              <a:buChar char="•"/>
              <a:defRPr sz="3200">
                <a:latin typeface="Arial"/>
                <a:ea typeface="Arial"/>
                <a:cs typeface="Arial"/>
                <a:sym typeface="Arial"/>
              </a:defRPr>
            </a:pPr>
            <a:r>
              <a:t>Vessel that heats water to become hot water or steam.</a:t>
            </a:r>
          </a:p>
          <a:p>
            <a:pPr marL="495300" indent="-495300" algn="l">
              <a:lnSpc>
                <a:spcPct val="150000"/>
              </a:lnSpc>
              <a:buSzPct val="145000"/>
              <a:buChar char="•"/>
              <a:defRPr sz="3200">
                <a:latin typeface="Arial"/>
                <a:ea typeface="Arial"/>
                <a:cs typeface="Arial"/>
                <a:sym typeface="Arial"/>
              </a:defRPr>
            </a:pPr>
            <a:r>
              <a:t>At atmospheric pressure water volume increases 1,600 times.</a:t>
            </a:r>
          </a:p>
          <a:p>
            <a:pPr marL="495300" indent="-495300" algn="l">
              <a:lnSpc>
                <a:spcPct val="150000"/>
              </a:lnSpc>
              <a:buSzPct val="145000"/>
              <a:buChar char="•"/>
              <a:defRPr sz="3200">
                <a:latin typeface="Arial"/>
                <a:ea typeface="Arial"/>
                <a:cs typeface="Arial"/>
                <a:sym typeface="Arial"/>
              </a:defRPr>
            </a:pPr>
            <a:r>
              <a:t>Hot water or steam used to transfer heat to a process.</a:t>
            </a:r>
          </a:p>
        </p:txBody>
      </p:sp>
      <p:grpSp>
        <p:nvGrpSpPr>
          <p:cNvPr id="144" name="1"/>
          <p:cNvGrpSpPr/>
          <p:nvPr/>
        </p:nvGrpSpPr>
        <p:grpSpPr>
          <a:xfrm>
            <a:off x="376200" y="409456"/>
            <a:ext cx="1059160" cy="1055554"/>
            <a:chOff x="0" y="0"/>
            <a:chExt cx="1059158" cy="1055553"/>
          </a:xfrm>
        </p:grpSpPr>
        <p:sp>
          <p:nvSpPr>
            <p:cNvPr id="142" name="Square"/>
            <p:cNvSpPr/>
            <p:nvPr/>
          </p:nvSpPr>
          <p:spPr>
            <a:xfrm>
              <a:off x="0" y="-1"/>
              <a:ext cx="1059159" cy="1055555"/>
            </a:xfrm>
            <a:prstGeom prst="rect">
              <a:avLst/>
            </a:prstGeom>
            <a:solidFill>
              <a:srgbClr val="000000"/>
            </a:solidFill>
            <a:ln w="12700" cap="flat">
              <a:noFill/>
              <a:miter lim="400000"/>
            </a:ln>
            <a:effectLst/>
          </p:spPr>
          <p:txBody>
            <a:bodyPr wrap="square" lIns="50800" tIns="50800" rIns="50800" bIns="50800" numCol="1" anchor="ctr">
              <a:noAutofit/>
            </a:bodyPr>
            <a:lstStyle/>
            <a:p>
              <a:pPr>
                <a:defRPr sz="3500">
                  <a:solidFill>
                    <a:srgbClr val="FFFFFF"/>
                  </a:solidFill>
                </a:defRPr>
              </a:pPr>
            </a:p>
          </p:txBody>
        </p:sp>
        <p:sp>
          <p:nvSpPr>
            <p:cNvPr id="143" name="1"/>
            <p:cNvSpPr txBox="1"/>
            <p:nvPr/>
          </p:nvSpPr>
          <p:spPr>
            <a:xfrm>
              <a:off x="0" y="210373"/>
              <a:ext cx="1059159" cy="6348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3500">
                  <a:solidFill>
                    <a:srgbClr val="FFFFFF"/>
                  </a:solidFill>
                </a:defRPr>
              </a:lvl1pPr>
            </a:lstStyle>
            <a:p>
              <a:pPr/>
              <a:r>
                <a:t>1</a:t>
              </a:r>
            </a:p>
          </p:txBody>
        </p:sp>
      </p:grpSp>
      <p:sp>
        <p:nvSpPr>
          <p:cNvPr id="145" name="What is a Boiler?"/>
          <p:cNvSpPr txBox="1"/>
          <p:nvPr/>
        </p:nvSpPr>
        <p:spPr>
          <a:xfrm>
            <a:off x="1674683" y="565580"/>
            <a:ext cx="4750483" cy="74330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spAutoFit/>
          </a:bodyPr>
          <a:lstStyle>
            <a:lvl1pPr>
              <a:defRPr b="1" sz="4500">
                <a:latin typeface="Arial"/>
                <a:ea typeface="Arial"/>
                <a:cs typeface="Arial"/>
                <a:sym typeface="Arial"/>
              </a:defRPr>
            </a:lvl1pPr>
          </a:lstStyle>
          <a:p>
            <a:pPr/>
            <a:r>
              <a:t>What is a Boiler?</a:t>
            </a:r>
          </a:p>
        </p:txBody>
      </p:sp>
      <p:pic>
        <p:nvPicPr>
          <p:cNvPr id="146" name="Image" descr="Image"/>
          <p:cNvPicPr>
            <a:picLocks noChangeAspect="1"/>
          </p:cNvPicPr>
          <p:nvPr/>
        </p:nvPicPr>
        <p:blipFill>
          <a:blip r:embed="rId2">
            <a:extLst/>
          </a:blip>
          <a:srcRect l="290" t="0" r="290" b="0"/>
          <a:stretch>
            <a:fillRect/>
          </a:stretch>
        </p:blipFill>
        <p:spPr>
          <a:xfrm>
            <a:off x="8117870" y="1832173"/>
            <a:ext cx="4195298" cy="6089109"/>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push dir="u"/>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Slide Number"/>
          <p:cNvSpPr txBox="1"/>
          <p:nvPr>
            <p:ph type="sldNum" sz="quarter" idx="4294967295"/>
          </p:nvPr>
        </p:nvSpPr>
        <p:spPr>
          <a:xfrm>
            <a:off x="6385372" y="9296400"/>
            <a:ext cx="227281" cy="324306"/>
          </a:xfrm>
          <a:prstGeom prst="rect">
            <a:avLst/>
          </a:prstGeom>
          <a:extLst>
            <a:ext uri="{C572A759-6A51-4108-AA02-DFA0A04FC94B}">
              <ma14:wrappingTextBoxFlag xmlns:ma14="http://schemas.microsoft.com/office/mac/drawingml/2011/main" val="1"/>
            </a:ext>
          </a:extLst>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
        <p:nvSpPr>
          <p:cNvPr id="149" name="The boiler is essentially a closed vessel inside which water is stored. Fuel (generally coal) is burnt in a furnace and hot gasses are produced.…"/>
          <p:cNvSpPr txBox="1"/>
          <p:nvPr/>
        </p:nvSpPr>
        <p:spPr>
          <a:xfrm>
            <a:off x="334742" y="2412527"/>
            <a:ext cx="7557229" cy="49285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95300" indent="-495300" algn="l">
              <a:lnSpc>
                <a:spcPct val="150000"/>
              </a:lnSpc>
              <a:spcBef>
                <a:spcPts val="1000"/>
              </a:spcBef>
              <a:buSzPct val="145000"/>
              <a:buChar char="•"/>
              <a:defRPr>
                <a:latin typeface="Arial"/>
                <a:ea typeface="Arial"/>
                <a:cs typeface="Arial"/>
                <a:sym typeface="Arial"/>
              </a:defRPr>
            </a:pPr>
            <a:r>
              <a:t>The boiler is essentially a closed vessel inside which water is stored. Fuel (generally coal) is burnt in a furnace and hot gasses are produced.</a:t>
            </a:r>
          </a:p>
          <a:p>
            <a:pPr marL="495300" indent="-495300" algn="l">
              <a:lnSpc>
                <a:spcPct val="150000"/>
              </a:lnSpc>
              <a:spcBef>
                <a:spcPts val="1000"/>
              </a:spcBef>
              <a:buSzPct val="145000"/>
              <a:buChar char="•"/>
              <a:defRPr>
                <a:latin typeface="Arial"/>
                <a:ea typeface="Arial"/>
                <a:cs typeface="Arial"/>
                <a:sym typeface="Arial"/>
              </a:defRPr>
            </a:pPr>
            <a:r>
              <a:t>These hot gasses come in contact with water vessel where the heat of these hot gases transfer to the water and consequently steam is produced in the boiler.</a:t>
            </a:r>
          </a:p>
          <a:p>
            <a:pPr marL="495300" indent="-495300" algn="l">
              <a:lnSpc>
                <a:spcPct val="150000"/>
              </a:lnSpc>
              <a:spcBef>
                <a:spcPts val="1000"/>
              </a:spcBef>
              <a:buSzPct val="145000"/>
              <a:buChar char="•"/>
              <a:defRPr>
                <a:latin typeface="Arial"/>
                <a:ea typeface="Arial"/>
                <a:cs typeface="Arial"/>
                <a:sym typeface="Arial"/>
              </a:defRPr>
            </a:pPr>
            <a:r>
              <a:t>This steam is piped to the turbine of thermal power plant.</a:t>
            </a:r>
          </a:p>
        </p:txBody>
      </p:sp>
      <p:grpSp>
        <p:nvGrpSpPr>
          <p:cNvPr id="152" name="2"/>
          <p:cNvGrpSpPr/>
          <p:nvPr/>
        </p:nvGrpSpPr>
        <p:grpSpPr>
          <a:xfrm>
            <a:off x="376200" y="409456"/>
            <a:ext cx="1059160" cy="1055554"/>
            <a:chOff x="0" y="0"/>
            <a:chExt cx="1059158" cy="1055553"/>
          </a:xfrm>
        </p:grpSpPr>
        <p:sp>
          <p:nvSpPr>
            <p:cNvPr id="150" name="Square"/>
            <p:cNvSpPr/>
            <p:nvPr/>
          </p:nvSpPr>
          <p:spPr>
            <a:xfrm>
              <a:off x="0" y="-1"/>
              <a:ext cx="1059159" cy="1055555"/>
            </a:xfrm>
            <a:prstGeom prst="rect">
              <a:avLst/>
            </a:prstGeom>
            <a:solidFill>
              <a:srgbClr val="000000"/>
            </a:solidFill>
            <a:ln w="12700" cap="flat">
              <a:noFill/>
              <a:miter lim="400000"/>
            </a:ln>
            <a:effectLst/>
          </p:spPr>
          <p:txBody>
            <a:bodyPr wrap="square" lIns="50800" tIns="50800" rIns="50800" bIns="50800" numCol="1" anchor="ctr">
              <a:noAutofit/>
            </a:bodyPr>
            <a:lstStyle/>
            <a:p>
              <a:pPr>
                <a:defRPr sz="3500">
                  <a:solidFill>
                    <a:srgbClr val="FFFFFF"/>
                  </a:solidFill>
                </a:defRPr>
              </a:pPr>
            </a:p>
          </p:txBody>
        </p:sp>
        <p:sp>
          <p:nvSpPr>
            <p:cNvPr id="151" name="2"/>
            <p:cNvSpPr txBox="1"/>
            <p:nvPr/>
          </p:nvSpPr>
          <p:spPr>
            <a:xfrm>
              <a:off x="0" y="210373"/>
              <a:ext cx="1059159" cy="6348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3500">
                  <a:solidFill>
                    <a:srgbClr val="FFFFFF"/>
                  </a:solidFill>
                </a:defRPr>
              </a:lvl1pPr>
            </a:lstStyle>
            <a:p>
              <a:pPr/>
              <a:r>
                <a:t>2</a:t>
              </a:r>
            </a:p>
          </p:txBody>
        </p:sp>
      </p:grpSp>
      <p:sp>
        <p:nvSpPr>
          <p:cNvPr id="153" name="PRINCIPLE OF OPERATION"/>
          <p:cNvSpPr txBox="1"/>
          <p:nvPr/>
        </p:nvSpPr>
        <p:spPr>
          <a:xfrm>
            <a:off x="1670163" y="565580"/>
            <a:ext cx="7628913" cy="74330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500">
                <a:latin typeface="Arial"/>
                <a:ea typeface="Arial"/>
                <a:cs typeface="Arial"/>
                <a:sym typeface="Arial"/>
              </a:defRPr>
            </a:lvl1pPr>
          </a:lstStyle>
          <a:p>
            <a:pPr/>
            <a:r>
              <a:t>PRINCIPLE OF OPERATION</a:t>
            </a:r>
          </a:p>
        </p:txBody>
      </p:sp>
      <p:pic>
        <p:nvPicPr>
          <p:cNvPr id="154" name="Image" descr="Image"/>
          <p:cNvPicPr>
            <a:picLocks noChangeAspect="1"/>
          </p:cNvPicPr>
          <p:nvPr/>
        </p:nvPicPr>
        <p:blipFill>
          <a:blip r:embed="rId2">
            <a:extLst/>
          </a:blip>
          <a:srcRect l="290" t="0" r="290" b="0"/>
          <a:stretch>
            <a:fillRect/>
          </a:stretch>
        </p:blipFill>
        <p:spPr>
          <a:xfrm>
            <a:off x="8168670" y="2309347"/>
            <a:ext cx="4195298" cy="6089109"/>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push dir="u"/>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Slide Number"/>
          <p:cNvSpPr txBox="1"/>
          <p:nvPr>
            <p:ph type="sldNum" sz="quarter" idx="4294967295"/>
          </p:nvPr>
        </p:nvSpPr>
        <p:spPr>
          <a:xfrm>
            <a:off x="6385372" y="9296400"/>
            <a:ext cx="227281" cy="324306"/>
          </a:xfrm>
          <a:prstGeom prst="rect">
            <a:avLst/>
          </a:prstGeom>
          <a:extLst>
            <a:ext uri="{C572A759-6A51-4108-AA02-DFA0A04FC94B}">
              <ma14:wrappingTextBoxFlag xmlns:ma14="http://schemas.microsoft.com/office/mac/drawingml/2011/main" val="1"/>
            </a:ext>
          </a:extLst>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grpSp>
        <p:nvGrpSpPr>
          <p:cNvPr id="159" name="3"/>
          <p:cNvGrpSpPr/>
          <p:nvPr/>
        </p:nvGrpSpPr>
        <p:grpSpPr>
          <a:xfrm>
            <a:off x="376200" y="409456"/>
            <a:ext cx="1059160" cy="1055554"/>
            <a:chOff x="0" y="0"/>
            <a:chExt cx="1059158" cy="1055553"/>
          </a:xfrm>
        </p:grpSpPr>
        <p:sp>
          <p:nvSpPr>
            <p:cNvPr id="157" name="Square"/>
            <p:cNvSpPr/>
            <p:nvPr/>
          </p:nvSpPr>
          <p:spPr>
            <a:xfrm>
              <a:off x="0" y="-1"/>
              <a:ext cx="1059159" cy="1055555"/>
            </a:xfrm>
            <a:prstGeom prst="rect">
              <a:avLst/>
            </a:prstGeom>
            <a:solidFill>
              <a:srgbClr val="000000"/>
            </a:solidFill>
            <a:ln w="12700" cap="flat">
              <a:noFill/>
              <a:miter lim="400000"/>
            </a:ln>
            <a:effectLst/>
          </p:spPr>
          <p:txBody>
            <a:bodyPr wrap="square" lIns="50800" tIns="50800" rIns="50800" bIns="50800" numCol="1" anchor="ctr">
              <a:noAutofit/>
            </a:bodyPr>
            <a:lstStyle/>
            <a:p>
              <a:pPr>
                <a:defRPr sz="3500">
                  <a:solidFill>
                    <a:srgbClr val="FFFFFF"/>
                  </a:solidFill>
                </a:defRPr>
              </a:pPr>
            </a:p>
          </p:txBody>
        </p:sp>
        <p:sp>
          <p:nvSpPr>
            <p:cNvPr id="158" name="3"/>
            <p:cNvSpPr txBox="1"/>
            <p:nvPr/>
          </p:nvSpPr>
          <p:spPr>
            <a:xfrm>
              <a:off x="0" y="210373"/>
              <a:ext cx="1059159" cy="6348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3500">
                  <a:solidFill>
                    <a:srgbClr val="FFFFFF"/>
                  </a:solidFill>
                </a:defRPr>
              </a:lvl1pPr>
            </a:lstStyle>
            <a:p>
              <a:pPr/>
              <a:r>
                <a:t>3</a:t>
              </a:r>
            </a:p>
          </p:txBody>
        </p:sp>
      </p:grpSp>
      <p:sp>
        <p:nvSpPr>
          <p:cNvPr id="160" name="General Classification"/>
          <p:cNvSpPr txBox="1"/>
          <p:nvPr/>
        </p:nvSpPr>
        <p:spPr>
          <a:xfrm>
            <a:off x="1670163" y="565580"/>
            <a:ext cx="6117284" cy="74330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4500">
                <a:latin typeface="Arial"/>
                <a:ea typeface="Arial"/>
                <a:cs typeface="Arial"/>
                <a:sym typeface="Arial"/>
              </a:defRPr>
            </a:lvl1pPr>
          </a:lstStyle>
          <a:p>
            <a:pPr/>
            <a:r>
              <a:t>General Classification</a:t>
            </a:r>
          </a:p>
        </p:txBody>
      </p:sp>
      <p:sp>
        <p:nvSpPr>
          <p:cNvPr id="161" name="Fire Tube"/>
          <p:cNvSpPr txBox="1"/>
          <p:nvPr/>
        </p:nvSpPr>
        <p:spPr>
          <a:xfrm>
            <a:off x="2165754" y="3087713"/>
            <a:ext cx="2373949" cy="70916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1" sz="4000">
                <a:latin typeface="+mn-lt"/>
                <a:ea typeface="+mn-ea"/>
                <a:cs typeface="+mn-cs"/>
                <a:sym typeface="Helvetica Neue"/>
              </a:defRPr>
            </a:lvl1pPr>
          </a:lstStyle>
          <a:p>
            <a:pPr/>
            <a:r>
              <a:t>Fire Tube </a:t>
            </a:r>
          </a:p>
        </p:txBody>
      </p:sp>
      <p:sp>
        <p:nvSpPr>
          <p:cNvPr id="162" name="Water Tube"/>
          <p:cNvSpPr txBox="1"/>
          <p:nvPr/>
        </p:nvSpPr>
        <p:spPr>
          <a:xfrm>
            <a:off x="8219337" y="3087713"/>
            <a:ext cx="2845536" cy="70916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defRPr b="1" sz="4000">
                <a:latin typeface="+mn-lt"/>
                <a:ea typeface="+mn-ea"/>
                <a:cs typeface="+mn-cs"/>
                <a:sym typeface="Helvetica Neue"/>
              </a:defRPr>
            </a:lvl1pPr>
          </a:lstStyle>
          <a:p>
            <a:pPr/>
            <a:r>
              <a:t>Water Tube </a:t>
            </a:r>
          </a:p>
        </p:txBody>
      </p:sp>
      <p:sp>
        <p:nvSpPr>
          <p:cNvPr id="163" name="In the fire tube boilers, the hot gases are inside the tube and water surrounds the tubes. for example Cochran, Lancashire and locomotive boilers."/>
          <p:cNvSpPr txBox="1"/>
          <p:nvPr/>
        </p:nvSpPr>
        <p:spPr>
          <a:xfrm>
            <a:off x="944671" y="4677751"/>
            <a:ext cx="4816114" cy="131369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defRPr sz="2000">
                <a:latin typeface="+mn-lt"/>
                <a:ea typeface="+mn-ea"/>
                <a:cs typeface="+mn-cs"/>
                <a:sym typeface="Helvetica Neue"/>
              </a:defRPr>
            </a:lvl1pPr>
          </a:lstStyle>
          <a:p>
            <a:pPr/>
            <a:r>
              <a:t>In the fire tube boilers, the hot gases are inside the tube and water surrounds the tubes. for example Cochran, Lancashire and locomotive boilers.</a:t>
            </a:r>
          </a:p>
        </p:txBody>
      </p:sp>
      <p:sp>
        <p:nvSpPr>
          <p:cNvPr id="164" name="In the water tube boilers, the water is inside the tubes and hot gases surrounds them. For example Babcock and Wilcox, Stirling, Yarrow boiler etc."/>
          <p:cNvSpPr txBox="1"/>
          <p:nvPr/>
        </p:nvSpPr>
        <p:spPr>
          <a:xfrm>
            <a:off x="7234048" y="4677751"/>
            <a:ext cx="4816114" cy="131369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defRPr sz="2000">
                <a:latin typeface="+mn-lt"/>
                <a:ea typeface="+mn-ea"/>
                <a:cs typeface="+mn-cs"/>
                <a:sym typeface="Helvetica Neue"/>
              </a:defRPr>
            </a:lvl1pPr>
          </a:lstStyle>
          <a:p>
            <a:pPr/>
            <a:r>
              <a:t>In the water tube boilers, the water is inside the tubes and hot gases surrounds them. For example Babcock and Wilcox, Stirling, Yarrow boiler etc.</a:t>
            </a:r>
          </a:p>
        </p:txBody>
      </p:sp>
      <p:sp>
        <p:nvSpPr>
          <p:cNvPr id="165" name="Line"/>
          <p:cNvSpPr/>
          <p:nvPr/>
        </p:nvSpPr>
        <p:spPr>
          <a:xfrm flipV="1">
            <a:off x="6497415" y="4003305"/>
            <a:ext cx="2" cy="2662583"/>
          </a:xfrm>
          <a:prstGeom prst="line">
            <a:avLst/>
          </a:prstGeom>
          <a:ln w="38100">
            <a:solidFill>
              <a:srgbClr val="000000"/>
            </a:solidFill>
            <a:miter lim="400000"/>
          </a:ln>
        </p:spPr>
        <p:txBody>
          <a:bodyPr lIns="45718" tIns="45718" rIns="45718" bIns="45718"/>
          <a:lstStyle/>
          <a:p>
            <a:pPr/>
          </a:p>
        </p:txBody>
      </p:sp>
    </p:spTree>
  </p:cSld>
  <p:clrMapOvr>
    <a:masterClrMapping/>
  </p:clrMapOvr>
  <mc:AlternateContent xmlns:mc="http://schemas.openxmlformats.org/markup-compatibility/2006">
    <mc:Choice xmlns:p14="http://schemas.microsoft.com/office/powerpoint/2010/main" Requires="p14">
      <p:transition spd="slow" advClick="1" p14:dur="1500">
        <p:push dir="u"/>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Slide Number"/>
          <p:cNvSpPr txBox="1"/>
          <p:nvPr>
            <p:ph type="sldNum" sz="quarter" idx="4294967295"/>
          </p:nvPr>
        </p:nvSpPr>
        <p:spPr>
          <a:xfrm>
            <a:off x="6385372" y="9296400"/>
            <a:ext cx="227281" cy="324306"/>
          </a:xfrm>
          <a:prstGeom prst="rect">
            <a:avLst/>
          </a:prstGeom>
          <a:extLst>
            <a:ext uri="{C572A759-6A51-4108-AA02-DFA0A04FC94B}">
              <ma14:wrappingTextBoxFlag xmlns:ma14="http://schemas.microsoft.com/office/mac/drawingml/2011/main" val="1"/>
            </a:ext>
          </a:extLst>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
        <p:nvSpPr>
          <p:cNvPr id="168" name="Relatively small steam capacities (12,000 kg/hour).…"/>
          <p:cNvSpPr txBox="1"/>
          <p:nvPr/>
        </p:nvSpPr>
        <p:spPr>
          <a:xfrm>
            <a:off x="360142" y="2464691"/>
            <a:ext cx="7042362" cy="360501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95300" indent="-495300" algn="l">
              <a:lnSpc>
                <a:spcPct val="150000"/>
              </a:lnSpc>
              <a:spcBef>
                <a:spcPts val="1000"/>
              </a:spcBef>
              <a:buSzPct val="145000"/>
              <a:buChar char="•"/>
              <a:defRPr sz="3200">
                <a:latin typeface="Arial"/>
                <a:ea typeface="Arial"/>
                <a:cs typeface="Arial"/>
                <a:sym typeface="Arial"/>
              </a:defRPr>
            </a:pPr>
            <a:r>
              <a:t>Relatively small steam capacities (12,000 kg/hour).</a:t>
            </a:r>
          </a:p>
          <a:p>
            <a:pPr marL="495300" indent="-495300" algn="l">
              <a:lnSpc>
                <a:spcPct val="150000"/>
              </a:lnSpc>
              <a:spcBef>
                <a:spcPts val="1000"/>
              </a:spcBef>
              <a:buSzPct val="145000"/>
              <a:buChar char="•"/>
              <a:defRPr sz="3200">
                <a:latin typeface="Arial"/>
                <a:ea typeface="Arial"/>
                <a:cs typeface="Arial"/>
                <a:sym typeface="Arial"/>
              </a:defRPr>
            </a:pPr>
            <a:r>
              <a:t>Low to medium steam pressures (18 kg/cm2).</a:t>
            </a:r>
          </a:p>
          <a:p>
            <a:pPr marL="495300" indent="-495300" algn="l">
              <a:lnSpc>
                <a:spcPct val="150000"/>
              </a:lnSpc>
              <a:spcBef>
                <a:spcPts val="1000"/>
              </a:spcBef>
              <a:buSzPct val="145000"/>
              <a:buChar char="•"/>
              <a:defRPr sz="3200">
                <a:latin typeface="Arial"/>
                <a:ea typeface="Arial"/>
                <a:cs typeface="Arial"/>
                <a:sym typeface="Arial"/>
              </a:defRPr>
            </a:pPr>
            <a:r>
              <a:t>Operates with oil, gas or solid fuels.</a:t>
            </a:r>
          </a:p>
        </p:txBody>
      </p:sp>
      <p:grpSp>
        <p:nvGrpSpPr>
          <p:cNvPr id="171" name="4"/>
          <p:cNvGrpSpPr/>
          <p:nvPr/>
        </p:nvGrpSpPr>
        <p:grpSpPr>
          <a:xfrm>
            <a:off x="376200" y="409456"/>
            <a:ext cx="1053658" cy="1055554"/>
            <a:chOff x="0" y="0"/>
            <a:chExt cx="1053657" cy="1055553"/>
          </a:xfrm>
        </p:grpSpPr>
        <p:sp>
          <p:nvSpPr>
            <p:cNvPr id="169" name="Square"/>
            <p:cNvSpPr/>
            <p:nvPr/>
          </p:nvSpPr>
          <p:spPr>
            <a:xfrm>
              <a:off x="-1" y="-1"/>
              <a:ext cx="1053659" cy="1055555"/>
            </a:xfrm>
            <a:prstGeom prst="rect">
              <a:avLst/>
            </a:prstGeom>
            <a:solidFill>
              <a:srgbClr val="000000"/>
            </a:solidFill>
            <a:ln w="12700" cap="flat">
              <a:noFill/>
              <a:miter lim="400000"/>
            </a:ln>
            <a:effectLst/>
          </p:spPr>
          <p:txBody>
            <a:bodyPr wrap="square" lIns="50800" tIns="50800" rIns="50800" bIns="50800" numCol="1" anchor="ctr">
              <a:noAutofit/>
            </a:bodyPr>
            <a:lstStyle/>
            <a:p>
              <a:pPr>
                <a:defRPr sz="3500">
                  <a:solidFill>
                    <a:srgbClr val="FFFFFF"/>
                  </a:solidFill>
                </a:defRPr>
              </a:pPr>
            </a:p>
          </p:txBody>
        </p:sp>
        <p:sp>
          <p:nvSpPr>
            <p:cNvPr id="170" name="4"/>
            <p:cNvSpPr txBox="1"/>
            <p:nvPr/>
          </p:nvSpPr>
          <p:spPr>
            <a:xfrm>
              <a:off x="-1" y="210373"/>
              <a:ext cx="1053659" cy="6348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3500">
                  <a:solidFill>
                    <a:srgbClr val="FFFFFF"/>
                  </a:solidFill>
                </a:defRPr>
              </a:lvl1pPr>
            </a:lstStyle>
            <a:p>
              <a:pPr/>
              <a:r>
                <a:t>4</a:t>
              </a:r>
            </a:p>
          </p:txBody>
        </p:sp>
      </p:grpSp>
      <p:sp>
        <p:nvSpPr>
          <p:cNvPr id="172" name="Fire Tube Boiler"/>
          <p:cNvSpPr txBox="1"/>
          <p:nvPr/>
        </p:nvSpPr>
        <p:spPr>
          <a:xfrm>
            <a:off x="1670163" y="565580"/>
            <a:ext cx="4422318" cy="74330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4500">
                <a:latin typeface="Arial"/>
                <a:ea typeface="Arial"/>
                <a:cs typeface="Arial"/>
                <a:sym typeface="Arial"/>
              </a:defRPr>
            </a:lvl1pPr>
          </a:lstStyle>
          <a:p>
            <a:pPr/>
            <a:r>
              <a:t>Fire Tube Boiler</a:t>
            </a:r>
          </a:p>
        </p:txBody>
      </p:sp>
      <p:pic>
        <p:nvPicPr>
          <p:cNvPr id="173" name="Image" descr="Image"/>
          <p:cNvPicPr>
            <a:picLocks noChangeAspect="1"/>
          </p:cNvPicPr>
          <p:nvPr/>
        </p:nvPicPr>
        <p:blipFill>
          <a:blip r:embed="rId2">
            <a:extLst/>
          </a:blip>
          <a:srcRect l="290" t="0" r="290" b="0"/>
          <a:stretch>
            <a:fillRect/>
          </a:stretch>
        </p:blipFill>
        <p:spPr>
          <a:xfrm>
            <a:off x="8117870" y="1832173"/>
            <a:ext cx="4195298" cy="6089109"/>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push dir="u"/>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Advantages…"/>
          <p:cNvSpPr txBox="1"/>
          <p:nvPr/>
        </p:nvSpPr>
        <p:spPr>
          <a:xfrm>
            <a:off x="436342" y="2353182"/>
            <a:ext cx="7565840" cy="64950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50000"/>
              </a:lnSpc>
              <a:spcBef>
                <a:spcPts val="1000"/>
              </a:spcBef>
              <a:defRPr b="1" sz="2500">
                <a:latin typeface="Arial"/>
                <a:ea typeface="Arial"/>
                <a:cs typeface="Arial"/>
                <a:sym typeface="Arial"/>
              </a:defRPr>
            </a:pPr>
            <a:r>
              <a:t>Advantages</a:t>
            </a:r>
          </a:p>
          <a:p>
            <a:pPr marL="495300" indent="-495300" algn="l">
              <a:lnSpc>
                <a:spcPct val="150000"/>
              </a:lnSpc>
              <a:spcBef>
                <a:spcPts val="1000"/>
              </a:spcBef>
              <a:buSzPct val="145000"/>
              <a:buChar char="•"/>
              <a:defRPr sz="2300">
                <a:latin typeface="Arial"/>
                <a:ea typeface="Arial"/>
                <a:cs typeface="Arial"/>
                <a:sym typeface="Arial"/>
              </a:defRPr>
            </a:pPr>
            <a:r>
              <a:t>It is quite compact in construction.</a:t>
            </a:r>
          </a:p>
          <a:p>
            <a:pPr marL="495300" indent="-495300" algn="l">
              <a:lnSpc>
                <a:spcPct val="150000"/>
              </a:lnSpc>
              <a:spcBef>
                <a:spcPts val="1000"/>
              </a:spcBef>
              <a:buSzPct val="145000"/>
              <a:buChar char="•"/>
              <a:defRPr sz="2300">
                <a:latin typeface="Arial"/>
                <a:ea typeface="Arial"/>
                <a:cs typeface="Arial"/>
                <a:sym typeface="Arial"/>
              </a:defRPr>
            </a:pPr>
            <a:r>
              <a:t>Fluctuation of steam demand can be met easily.</a:t>
            </a:r>
          </a:p>
          <a:p>
            <a:pPr marL="495300" indent="-495300" algn="l">
              <a:lnSpc>
                <a:spcPct val="150000"/>
              </a:lnSpc>
              <a:spcBef>
                <a:spcPts val="1000"/>
              </a:spcBef>
              <a:buSzPct val="145000"/>
              <a:buChar char="•"/>
              <a:defRPr sz="2300">
                <a:latin typeface="Arial"/>
                <a:ea typeface="Arial"/>
                <a:cs typeface="Arial"/>
                <a:sym typeface="Arial"/>
              </a:defRPr>
            </a:pPr>
            <a:r>
              <a:t>It is also quite cheap.</a:t>
            </a:r>
          </a:p>
          <a:p>
            <a:pPr algn="l">
              <a:lnSpc>
                <a:spcPct val="150000"/>
              </a:lnSpc>
              <a:spcBef>
                <a:spcPts val="1000"/>
              </a:spcBef>
              <a:defRPr b="1" sz="2500">
                <a:latin typeface="Arial"/>
                <a:ea typeface="Arial"/>
                <a:cs typeface="Arial"/>
                <a:sym typeface="Arial"/>
              </a:defRPr>
            </a:pPr>
            <a:r>
              <a:t>Disadvantages</a:t>
            </a:r>
          </a:p>
          <a:p>
            <a:pPr marL="319484" indent="-319484" algn="l">
              <a:lnSpc>
                <a:spcPct val="150000"/>
              </a:lnSpc>
              <a:spcBef>
                <a:spcPts val="1000"/>
              </a:spcBef>
              <a:buSzPct val="145000"/>
              <a:buChar char="•"/>
              <a:defRPr sz="2300">
                <a:latin typeface="Arial"/>
                <a:ea typeface="Arial"/>
                <a:cs typeface="Arial"/>
                <a:sym typeface="Arial"/>
              </a:defRPr>
            </a:pPr>
            <a:r>
              <a:t> As the water required for operation of the boiler is quite large, it requires long time for rising steam at desired pressure.</a:t>
            </a:r>
          </a:p>
          <a:p>
            <a:pPr marL="319484" indent="-319484" algn="l">
              <a:lnSpc>
                <a:spcPct val="150000"/>
              </a:lnSpc>
              <a:spcBef>
                <a:spcPts val="1000"/>
              </a:spcBef>
              <a:buSzPct val="145000"/>
              <a:buChar char="•"/>
              <a:defRPr sz="2300">
                <a:latin typeface="Arial"/>
                <a:ea typeface="Arial"/>
                <a:cs typeface="Arial"/>
                <a:sym typeface="Arial"/>
              </a:defRPr>
            </a:pPr>
            <a:r>
              <a:t>As the water and steam are in same vessel the very high pressure of steam is not possible</a:t>
            </a:r>
          </a:p>
          <a:p>
            <a:pPr marL="319484" indent="-319484" algn="l">
              <a:lnSpc>
                <a:spcPct val="150000"/>
              </a:lnSpc>
              <a:spcBef>
                <a:spcPts val="1000"/>
              </a:spcBef>
              <a:buSzPct val="145000"/>
              <a:buChar char="•"/>
              <a:defRPr sz="2300">
                <a:latin typeface="Arial"/>
                <a:ea typeface="Arial"/>
                <a:cs typeface="Arial"/>
                <a:sym typeface="Arial"/>
              </a:defRPr>
            </a:pPr>
            <a:r>
              <a:t>The steam received from fire tube boiler is not very dry.</a:t>
            </a:r>
          </a:p>
        </p:txBody>
      </p:sp>
      <p:sp>
        <p:nvSpPr>
          <p:cNvPr id="176" name="Slide Number"/>
          <p:cNvSpPr txBox="1"/>
          <p:nvPr>
            <p:ph type="sldNum" sz="quarter" idx="4294967295"/>
          </p:nvPr>
        </p:nvSpPr>
        <p:spPr>
          <a:xfrm>
            <a:off x="6385372" y="9296400"/>
            <a:ext cx="227281" cy="324306"/>
          </a:xfrm>
          <a:prstGeom prst="rect">
            <a:avLst/>
          </a:prstGeom>
          <a:extLst>
            <a:ext uri="{C572A759-6A51-4108-AA02-DFA0A04FC94B}">
              <ma14:wrappingTextBoxFlag xmlns:ma14="http://schemas.microsoft.com/office/mac/drawingml/2011/main" val="1"/>
            </a:ext>
          </a:extLst>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grpSp>
        <p:nvGrpSpPr>
          <p:cNvPr id="179" name="5"/>
          <p:cNvGrpSpPr/>
          <p:nvPr/>
        </p:nvGrpSpPr>
        <p:grpSpPr>
          <a:xfrm>
            <a:off x="376200" y="409456"/>
            <a:ext cx="1053658" cy="1055554"/>
            <a:chOff x="0" y="0"/>
            <a:chExt cx="1053657" cy="1055553"/>
          </a:xfrm>
        </p:grpSpPr>
        <p:sp>
          <p:nvSpPr>
            <p:cNvPr id="177" name="Square"/>
            <p:cNvSpPr/>
            <p:nvPr/>
          </p:nvSpPr>
          <p:spPr>
            <a:xfrm>
              <a:off x="-1" y="-1"/>
              <a:ext cx="1053659" cy="1055555"/>
            </a:xfrm>
            <a:prstGeom prst="rect">
              <a:avLst/>
            </a:prstGeom>
            <a:solidFill>
              <a:srgbClr val="000000"/>
            </a:solidFill>
            <a:ln w="12700" cap="flat">
              <a:noFill/>
              <a:miter lim="400000"/>
            </a:ln>
            <a:effectLst/>
          </p:spPr>
          <p:txBody>
            <a:bodyPr wrap="square" lIns="50800" tIns="50800" rIns="50800" bIns="50800" numCol="1" anchor="ctr">
              <a:noAutofit/>
            </a:bodyPr>
            <a:lstStyle/>
            <a:p>
              <a:pPr>
                <a:defRPr sz="3500">
                  <a:solidFill>
                    <a:srgbClr val="FFFFFF"/>
                  </a:solidFill>
                </a:defRPr>
              </a:pPr>
            </a:p>
          </p:txBody>
        </p:sp>
        <p:sp>
          <p:nvSpPr>
            <p:cNvPr id="178" name="5"/>
            <p:cNvSpPr txBox="1"/>
            <p:nvPr/>
          </p:nvSpPr>
          <p:spPr>
            <a:xfrm>
              <a:off x="-1" y="210373"/>
              <a:ext cx="1053659" cy="6348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3500">
                  <a:solidFill>
                    <a:srgbClr val="FFFFFF"/>
                  </a:solidFill>
                </a:defRPr>
              </a:lvl1pPr>
            </a:lstStyle>
            <a:p>
              <a:pPr/>
              <a:r>
                <a:t>5</a:t>
              </a:r>
            </a:p>
          </p:txBody>
        </p:sp>
      </p:grpSp>
      <p:sp>
        <p:nvSpPr>
          <p:cNvPr id="180" name="Fire Tube Boiler"/>
          <p:cNvSpPr txBox="1"/>
          <p:nvPr/>
        </p:nvSpPr>
        <p:spPr>
          <a:xfrm>
            <a:off x="1670163" y="565580"/>
            <a:ext cx="4422318" cy="74330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4500">
                <a:latin typeface="Arial"/>
                <a:ea typeface="Arial"/>
                <a:cs typeface="Arial"/>
                <a:sym typeface="Arial"/>
              </a:defRPr>
            </a:lvl1pPr>
          </a:lstStyle>
          <a:p>
            <a:pPr/>
            <a:r>
              <a:t>Fire Tube Boiler</a:t>
            </a:r>
          </a:p>
        </p:txBody>
      </p:sp>
      <p:pic>
        <p:nvPicPr>
          <p:cNvPr id="181" name="Image" descr="Image"/>
          <p:cNvPicPr>
            <a:picLocks noChangeAspect="1"/>
          </p:cNvPicPr>
          <p:nvPr/>
        </p:nvPicPr>
        <p:blipFill>
          <a:blip r:embed="rId2">
            <a:extLst/>
          </a:blip>
          <a:srcRect l="290" t="0" r="290" b="0"/>
          <a:stretch>
            <a:fillRect/>
          </a:stretch>
        </p:blipFill>
        <p:spPr>
          <a:xfrm>
            <a:off x="8064499" y="2556073"/>
            <a:ext cx="4195298" cy="6089109"/>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push dir="u"/>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Slide Number"/>
          <p:cNvSpPr txBox="1"/>
          <p:nvPr>
            <p:ph type="sldNum" sz="quarter" idx="4294967295"/>
          </p:nvPr>
        </p:nvSpPr>
        <p:spPr>
          <a:xfrm>
            <a:off x="6385372" y="9296400"/>
            <a:ext cx="227281" cy="324306"/>
          </a:xfrm>
          <a:prstGeom prst="rect">
            <a:avLst/>
          </a:prstGeom>
          <a:extLst>
            <a:ext uri="{C572A759-6A51-4108-AA02-DFA0A04FC94B}">
              <ma14:wrappingTextBoxFlag xmlns:ma14="http://schemas.microsoft.com/office/mac/drawingml/2011/main" val="1"/>
            </a:ext>
          </a:extLst>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
        <p:nvSpPr>
          <p:cNvPr id="184" name="Used for high steam demand and pressure requirements.…"/>
          <p:cNvSpPr txBox="1"/>
          <p:nvPr/>
        </p:nvSpPr>
        <p:spPr>
          <a:xfrm>
            <a:off x="360142" y="2445791"/>
            <a:ext cx="7042362" cy="430321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95300" indent="-495300" algn="l">
              <a:lnSpc>
                <a:spcPct val="150000"/>
              </a:lnSpc>
              <a:spcBef>
                <a:spcPts val="1000"/>
              </a:spcBef>
              <a:buSzPct val="145000"/>
              <a:buChar char="•"/>
              <a:defRPr sz="3200">
                <a:latin typeface="Arial"/>
                <a:ea typeface="Arial"/>
                <a:cs typeface="Arial"/>
                <a:sym typeface="Arial"/>
              </a:defRPr>
            </a:pPr>
            <a:r>
              <a:t>Used for high steam demand and pressure requirements.</a:t>
            </a:r>
          </a:p>
          <a:p>
            <a:pPr marL="495300" indent="-495300" algn="l">
              <a:lnSpc>
                <a:spcPct val="150000"/>
              </a:lnSpc>
              <a:spcBef>
                <a:spcPts val="1000"/>
              </a:spcBef>
              <a:buSzPct val="145000"/>
              <a:buChar char="•"/>
              <a:defRPr sz="3200">
                <a:latin typeface="Arial"/>
                <a:ea typeface="Arial"/>
                <a:cs typeface="Arial"/>
                <a:sym typeface="Arial"/>
              </a:defRPr>
            </a:pPr>
            <a:r>
              <a:t>Capacity range of 4,500 - 120,000 kg/hour.</a:t>
            </a:r>
          </a:p>
          <a:p>
            <a:pPr marL="495300" indent="-495300" algn="l">
              <a:lnSpc>
                <a:spcPct val="150000"/>
              </a:lnSpc>
              <a:spcBef>
                <a:spcPts val="1000"/>
              </a:spcBef>
              <a:buSzPct val="145000"/>
              <a:buChar char="•"/>
              <a:defRPr sz="3200">
                <a:latin typeface="Arial"/>
                <a:ea typeface="Arial"/>
                <a:cs typeface="Arial"/>
                <a:sym typeface="Arial"/>
              </a:defRPr>
            </a:pPr>
            <a:r>
              <a:t>Combustion efficiency enhanced by induced draft provisions.</a:t>
            </a:r>
          </a:p>
        </p:txBody>
      </p:sp>
      <p:grpSp>
        <p:nvGrpSpPr>
          <p:cNvPr id="187" name="6"/>
          <p:cNvGrpSpPr/>
          <p:nvPr/>
        </p:nvGrpSpPr>
        <p:grpSpPr>
          <a:xfrm>
            <a:off x="376200" y="409456"/>
            <a:ext cx="1053658" cy="1055554"/>
            <a:chOff x="0" y="0"/>
            <a:chExt cx="1053657" cy="1055553"/>
          </a:xfrm>
        </p:grpSpPr>
        <p:sp>
          <p:nvSpPr>
            <p:cNvPr id="185" name="Square"/>
            <p:cNvSpPr/>
            <p:nvPr/>
          </p:nvSpPr>
          <p:spPr>
            <a:xfrm>
              <a:off x="-1" y="-1"/>
              <a:ext cx="1053659" cy="1055555"/>
            </a:xfrm>
            <a:prstGeom prst="rect">
              <a:avLst/>
            </a:prstGeom>
            <a:solidFill>
              <a:srgbClr val="000000"/>
            </a:solidFill>
            <a:ln w="12700" cap="flat">
              <a:noFill/>
              <a:miter lim="400000"/>
            </a:ln>
            <a:effectLst/>
          </p:spPr>
          <p:txBody>
            <a:bodyPr wrap="square" lIns="50800" tIns="50800" rIns="50800" bIns="50800" numCol="1" anchor="ctr">
              <a:noAutofit/>
            </a:bodyPr>
            <a:lstStyle/>
            <a:p>
              <a:pPr>
                <a:defRPr sz="3500">
                  <a:solidFill>
                    <a:srgbClr val="FFFFFF"/>
                  </a:solidFill>
                </a:defRPr>
              </a:pPr>
            </a:p>
          </p:txBody>
        </p:sp>
        <p:sp>
          <p:nvSpPr>
            <p:cNvPr id="186" name="6"/>
            <p:cNvSpPr txBox="1"/>
            <p:nvPr/>
          </p:nvSpPr>
          <p:spPr>
            <a:xfrm>
              <a:off x="-1" y="210373"/>
              <a:ext cx="1053659" cy="6348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3500">
                  <a:solidFill>
                    <a:srgbClr val="FFFFFF"/>
                  </a:solidFill>
                </a:defRPr>
              </a:lvl1pPr>
            </a:lstStyle>
            <a:p>
              <a:pPr/>
              <a:r>
                <a:t>6</a:t>
              </a:r>
            </a:p>
          </p:txBody>
        </p:sp>
      </p:grpSp>
      <p:sp>
        <p:nvSpPr>
          <p:cNvPr id="188" name="Water Tube Boiler"/>
          <p:cNvSpPr txBox="1"/>
          <p:nvPr/>
        </p:nvSpPr>
        <p:spPr>
          <a:xfrm>
            <a:off x="1670163" y="565580"/>
            <a:ext cx="4940797" cy="74330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4500">
                <a:latin typeface="Arial"/>
                <a:ea typeface="Arial"/>
                <a:cs typeface="Arial"/>
                <a:sym typeface="Arial"/>
              </a:defRPr>
            </a:lvl1pPr>
          </a:lstStyle>
          <a:p>
            <a:pPr/>
            <a:r>
              <a:t>Water Tube Boiler</a:t>
            </a:r>
          </a:p>
        </p:txBody>
      </p:sp>
      <p:pic>
        <p:nvPicPr>
          <p:cNvPr id="189" name="Image" descr="Image"/>
          <p:cNvPicPr>
            <a:picLocks noChangeAspect="1"/>
          </p:cNvPicPr>
          <p:nvPr/>
        </p:nvPicPr>
        <p:blipFill>
          <a:blip r:embed="rId2">
            <a:extLst/>
          </a:blip>
          <a:stretch>
            <a:fillRect/>
          </a:stretch>
        </p:blipFill>
        <p:spPr>
          <a:xfrm>
            <a:off x="7852405" y="2432829"/>
            <a:ext cx="4929451" cy="432914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push dir="u"/>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Slide Number"/>
          <p:cNvSpPr txBox="1"/>
          <p:nvPr>
            <p:ph type="sldNum" sz="quarter" idx="4294967295"/>
          </p:nvPr>
        </p:nvSpPr>
        <p:spPr>
          <a:xfrm>
            <a:off x="6385372" y="9296400"/>
            <a:ext cx="227281" cy="324306"/>
          </a:xfrm>
          <a:prstGeom prst="rect">
            <a:avLst/>
          </a:prstGeom>
          <a:extLst>
            <a:ext uri="{C572A759-6A51-4108-AA02-DFA0A04FC94B}">
              <ma14:wrappingTextBoxFlag xmlns:ma14="http://schemas.microsoft.com/office/mac/drawingml/2011/main" val="1"/>
            </a:ext>
          </a:extLst>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grpSp>
        <p:nvGrpSpPr>
          <p:cNvPr id="194" name="7"/>
          <p:cNvGrpSpPr/>
          <p:nvPr/>
        </p:nvGrpSpPr>
        <p:grpSpPr>
          <a:xfrm>
            <a:off x="376200" y="409456"/>
            <a:ext cx="1053658" cy="1055554"/>
            <a:chOff x="0" y="0"/>
            <a:chExt cx="1053657" cy="1055553"/>
          </a:xfrm>
        </p:grpSpPr>
        <p:sp>
          <p:nvSpPr>
            <p:cNvPr id="192" name="Square"/>
            <p:cNvSpPr/>
            <p:nvPr/>
          </p:nvSpPr>
          <p:spPr>
            <a:xfrm>
              <a:off x="-1" y="-1"/>
              <a:ext cx="1053659" cy="1055555"/>
            </a:xfrm>
            <a:prstGeom prst="rect">
              <a:avLst/>
            </a:prstGeom>
            <a:solidFill>
              <a:srgbClr val="000000"/>
            </a:solidFill>
            <a:ln w="12700" cap="flat">
              <a:noFill/>
              <a:miter lim="400000"/>
            </a:ln>
            <a:effectLst/>
          </p:spPr>
          <p:txBody>
            <a:bodyPr wrap="square" lIns="50800" tIns="50800" rIns="50800" bIns="50800" numCol="1" anchor="ctr">
              <a:noAutofit/>
            </a:bodyPr>
            <a:lstStyle/>
            <a:p>
              <a:pPr>
                <a:defRPr sz="3500">
                  <a:solidFill>
                    <a:srgbClr val="FFFFFF"/>
                  </a:solidFill>
                </a:defRPr>
              </a:pPr>
            </a:p>
          </p:txBody>
        </p:sp>
        <p:sp>
          <p:nvSpPr>
            <p:cNvPr id="193" name="7"/>
            <p:cNvSpPr txBox="1"/>
            <p:nvPr/>
          </p:nvSpPr>
          <p:spPr>
            <a:xfrm>
              <a:off x="-1" y="210373"/>
              <a:ext cx="1053659" cy="6348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3500">
                  <a:solidFill>
                    <a:srgbClr val="FFFFFF"/>
                  </a:solidFill>
                </a:defRPr>
              </a:lvl1pPr>
            </a:lstStyle>
            <a:p>
              <a:pPr/>
              <a:r>
                <a:t>7</a:t>
              </a:r>
            </a:p>
          </p:txBody>
        </p:sp>
      </p:grpSp>
      <p:sp>
        <p:nvSpPr>
          <p:cNvPr id="195" name="Water Tube Boiler"/>
          <p:cNvSpPr txBox="1"/>
          <p:nvPr/>
        </p:nvSpPr>
        <p:spPr>
          <a:xfrm>
            <a:off x="1670163" y="565580"/>
            <a:ext cx="4940797" cy="74330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4500">
                <a:latin typeface="Arial"/>
                <a:ea typeface="Arial"/>
                <a:cs typeface="Arial"/>
                <a:sym typeface="Arial"/>
              </a:defRPr>
            </a:lvl1pPr>
          </a:lstStyle>
          <a:p>
            <a:pPr/>
            <a:r>
              <a:t>Water Tube Boiler</a:t>
            </a:r>
          </a:p>
        </p:txBody>
      </p:sp>
      <p:pic>
        <p:nvPicPr>
          <p:cNvPr id="196" name="Image" descr="Image"/>
          <p:cNvPicPr>
            <a:picLocks noChangeAspect="1"/>
          </p:cNvPicPr>
          <p:nvPr/>
        </p:nvPicPr>
        <p:blipFill>
          <a:blip r:embed="rId2">
            <a:extLst/>
          </a:blip>
          <a:stretch>
            <a:fillRect/>
          </a:stretch>
        </p:blipFill>
        <p:spPr>
          <a:xfrm>
            <a:off x="8030205" y="3436129"/>
            <a:ext cx="4929451" cy="4329142"/>
          </a:xfrm>
          <a:prstGeom prst="rect">
            <a:avLst/>
          </a:prstGeom>
          <a:ln w="12700">
            <a:miter lim="400000"/>
          </a:ln>
        </p:spPr>
      </p:pic>
      <p:sp>
        <p:nvSpPr>
          <p:cNvPr id="197" name="Advantages…"/>
          <p:cNvSpPr txBox="1"/>
          <p:nvPr/>
        </p:nvSpPr>
        <p:spPr>
          <a:xfrm>
            <a:off x="357643" y="2248537"/>
            <a:ext cx="7565840" cy="670432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30000"/>
              </a:lnSpc>
              <a:spcBef>
                <a:spcPts val="1000"/>
              </a:spcBef>
              <a:defRPr b="1" sz="2500">
                <a:latin typeface="Arial"/>
                <a:ea typeface="Arial"/>
                <a:cs typeface="Arial"/>
                <a:sym typeface="Arial"/>
              </a:defRPr>
            </a:pPr>
            <a:r>
              <a:t>Advantages</a:t>
            </a:r>
          </a:p>
          <a:p>
            <a:pPr marL="495300" indent="-495300" algn="l">
              <a:lnSpc>
                <a:spcPct val="130000"/>
              </a:lnSpc>
              <a:spcBef>
                <a:spcPts val="1000"/>
              </a:spcBef>
              <a:buSzPct val="145000"/>
              <a:buChar char="•"/>
              <a:defRPr sz="2300">
                <a:latin typeface="Arial"/>
                <a:ea typeface="Arial"/>
                <a:cs typeface="Arial"/>
                <a:sym typeface="Arial"/>
              </a:defRPr>
            </a:pPr>
            <a:r>
              <a:t>Larger heating surface can be achieved by using more numbers  of water tubes.</a:t>
            </a:r>
          </a:p>
          <a:p>
            <a:pPr marL="495300" indent="-495300" algn="l">
              <a:lnSpc>
                <a:spcPct val="130000"/>
              </a:lnSpc>
              <a:spcBef>
                <a:spcPts val="1000"/>
              </a:spcBef>
              <a:buSzPct val="145000"/>
              <a:buChar char="•"/>
              <a:defRPr sz="2300">
                <a:latin typeface="Arial"/>
                <a:ea typeface="Arial"/>
                <a:cs typeface="Arial"/>
                <a:sym typeface="Arial"/>
              </a:defRPr>
            </a:pPr>
            <a:r>
              <a:t>Due to convectional flow, movement of water is much faster than that of fire tube boiler; hence rate of heat transfer is high which results into higher efficiency.</a:t>
            </a:r>
          </a:p>
          <a:p>
            <a:pPr marL="495300" indent="-495300" algn="l">
              <a:lnSpc>
                <a:spcPct val="130000"/>
              </a:lnSpc>
              <a:spcBef>
                <a:spcPts val="1000"/>
              </a:spcBef>
              <a:buSzPct val="145000"/>
              <a:buChar char="•"/>
              <a:defRPr sz="2300">
                <a:latin typeface="Arial"/>
                <a:ea typeface="Arial"/>
                <a:cs typeface="Arial"/>
                <a:sym typeface="Arial"/>
              </a:defRPr>
            </a:pPr>
            <a:r>
              <a:t>Very high pressure in order of 140 kg/cm? can be obtained smoothly.</a:t>
            </a:r>
          </a:p>
          <a:p>
            <a:pPr algn="l">
              <a:lnSpc>
                <a:spcPct val="130000"/>
              </a:lnSpc>
              <a:spcBef>
                <a:spcPts val="1000"/>
              </a:spcBef>
              <a:defRPr b="1" sz="2500">
                <a:latin typeface="Arial"/>
                <a:ea typeface="Arial"/>
                <a:cs typeface="Arial"/>
                <a:sym typeface="Arial"/>
              </a:defRPr>
            </a:pPr>
            <a:r>
              <a:t>Disadvantages</a:t>
            </a:r>
          </a:p>
          <a:p>
            <a:pPr marL="319484" indent="-319484" algn="l">
              <a:lnSpc>
                <a:spcPct val="130000"/>
              </a:lnSpc>
              <a:spcBef>
                <a:spcPts val="1000"/>
              </a:spcBef>
              <a:buSzPct val="145000"/>
              <a:buChar char="•"/>
              <a:defRPr sz="2300">
                <a:latin typeface="Arial"/>
                <a:ea typeface="Arial"/>
                <a:cs typeface="Arial"/>
                <a:sym typeface="Arial"/>
              </a:defRPr>
            </a:pPr>
            <a:r>
              <a:t>The main disadvantage of water tube boiler is that it is not compact in construction.</a:t>
            </a:r>
          </a:p>
          <a:p>
            <a:pPr marL="319484" indent="-319484" algn="l">
              <a:lnSpc>
                <a:spcPct val="130000"/>
              </a:lnSpc>
              <a:spcBef>
                <a:spcPts val="1000"/>
              </a:spcBef>
              <a:buSzPct val="145000"/>
              <a:buChar char="•"/>
              <a:defRPr sz="2300">
                <a:latin typeface="Arial"/>
                <a:ea typeface="Arial"/>
                <a:cs typeface="Arial"/>
                <a:sym typeface="Arial"/>
              </a:defRPr>
            </a:pPr>
            <a:r>
              <a:t>Its cost is not cheap.</a:t>
            </a:r>
          </a:p>
          <a:p>
            <a:pPr marL="319484" indent="-319484" algn="l">
              <a:lnSpc>
                <a:spcPct val="130000"/>
              </a:lnSpc>
              <a:spcBef>
                <a:spcPts val="1000"/>
              </a:spcBef>
              <a:buSzPct val="145000"/>
              <a:buChar char="•"/>
              <a:defRPr sz="2300">
                <a:latin typeface="Arial"/>
                <a:ea typeface="Arial"/>
                <a:cs typeface="Arial"/>
                <a:sym typeface="Arial"/>
              </a:defRPr>
            </a:pPr>
            <a:r>
              <a:t>Size is a difficulty for transportation and construction.</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u"/>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