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9" r:id="rId3"/>
    <p:sldId id="257" r:id="rId4"/>
    <p:sldId id="284" r:id="rId5"/>
    <p:sldId id="258" r:id="rId6"/>
    <p:sldId id="263" r:id="rId7"/>
    <p:sldId id="262" r:id="rId8"/>
    <p:sldId id="261" r:id="rId9"/>
    <p:sldId id="260" r:id="rId10"/>
    <p:sldId id="264" r:id="rId11"/>
    <p:sldId id="265" r:id="rId12"/>
    <p:sldId id="266" r:id="rId13"/>
    <p:sldId id="267" r:id="rId14"/>
    <p:sldId id="295" r:id="rId15"/>
    <p:sldId id="296" r:id="rId16"/>
    <p:sldId id="297" r:id="rId17"/>
    <p:sldId id="287" r:id="rId18"/>
    <p:sldId id="268" r:id="rId19"/>
    <p:sldId id="269" r:id="rId20"/>
    <p:sldId id="293" r:id="rId21"/>
    <p:sldId id="294" r:id="rId22"/>
    <p:sldId id="270" r:id="rId23"/>
    <p:sldId id="282" r:id="rId24"/>
    <p:sldId id="283" r:id="rId25"/>
    <p:sldId id="271" r:id="rId26"/>
    <p:sldId id="274" r:id="rId27"/>
    <p:sldId id="286" r:id="rId28"/>
    <p:sldId id="285" r:id="rId29"/>
    <p:sldId id="288" r:id="rId30"/>
    <p:sldId id="273" r:id="rId31"/>
    <p:sldId id="289" r:id="rId32"/>
    <p:sldId id="272" r:id="rId33"/>
    <p:sldId id="290" r:id="rId34"/>
    <p:sldId id="291" r:id="rId35"/>
    <p:sldId id="292" r:id="rId36"/>
    <p:sldId id="298" r:id="rId37"/>
    <p:sldId id="2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5" d="100"/>
          <a:sy n="75" d="100"/>
        </p:scale>
        <p:origin x="-120" y="-82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B17D260-1A89-4FCB-8459-68FB84671402}" type="datetimeFigureOut">
              <a:rPr lang="en-US" smtClean="0"/>
              <a:pPr/>
              <a:t>9/7/2017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9DAB1C8-BDF0-4F25-AA4B-7ED9CD7FE29C}"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9431694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17D260-1A89-4FCB-8459-68FB84671402}" type="datetimeFigureOut">
              <a:rPr lang="en-US" smtClean="0"/>
              <a:pPr/>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DAB1C8-BDF0-4F25-AA4B-7ED9CD7FE29C}" type="slidenum">
              <a:rPr lang="en-US" smtClean="0"/>
              <a:pPr/>
              <a:t>‹#›</a:t>
            </a:fld>
            <a:endParaRPr lang="en-US" dirty="0"/>
          </a:p>
        </p:txBody>
      </p:sp>
    </p:spTree>
    <p:extLst>
      <p:ext uri="{BB962C8B-B14F-4D97-AF65-F5344CB8AC3E}">
        <p14:creationId xmlns:p14="http://schemas.microsoft.com/office/powerpoint/2010/main" xmlns="" val="42672373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17D260-1A89-4FCB-8459-68FB84671402}" type="datetimeFigureOut">
              <a:rPr lang="en-US" smtClean="0"/>
              <a:pPr/>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DAB1C8-BDF0-4F25-AA4B-7ED9CD7FE29C}" type="slidenum">
              <a:rPr lang="en-US" smtClean="0"/>
              <a:pPr/>
              <a:t>‹#›</a:t>
            </a:fld>
            <a:endParaRPr lang="en-US" dirty="0"/>
          </a:p>
        </p:txBody>
      </p:sp>
    </p:spTree>
    <p:extLst>
      <p:ext uri="{BB962C8B-B14F-4D97-AF65-F5344CB8AC3E}">
        <p14:creationId xmlns:p14="http://schemas.microsoft.com/office/powerpoint/2010/main" xmlns="" val="424096774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17D260-1A89-4FCB-8459-68FB84671402}" type="datetimeFigureOut">
              <a:rPr lang="en-US" smtClean="0"/>
              <a:pPr/>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DAB1C8-BDF0-4F25-AA4B-7ED9CD7FE29C}" type="slidenum">
              <a:rPr lang="en-US" smtClean="0"/>
              <a:pPr/>
              <a:t>‹#›</a:t>
            </a:fld>
            <a:endParaRPr lang="en-US" dirty="0"/>
          </a:p>
        </p:txBody>
      </p:sp>
    </p:spTree>
    <p:extLst>
      <p:ext uri="{BB962C8B-B14F-4D97-AF65-F5344CB8AC3E}">
        <p14:creationId xmlns:p14="http://schemas.microsoft.com/office/powerpoint/2010/main" xmlns="" val="284823365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B17D260-1A89-4FCB-8459-68FB84671402}" type="datetimeFigureOut">
              <a:rPr lang="en-US" smtClean="0"/>
              <a:pPr/>
              <a:t>9/7/2017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9DAB1C8-BDF0-4F25-AA4B-7ED9CD7FE29C}" type="slidenum">
              <a:rPr lang="en-US" smtClean="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14426355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17D260-1A89-4FCB-8459-68FB84671402}" type="datetimeFigureOut">
              <a:rPr lang="en-US" smtClean="0"/>
              <a:pPr/>
              <a:t>9/7/2017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DAB1C8-BDF0-4F25-AA4B-7ED9CD7FE29C}" type="slidenum">
              <a:rPr lang="en-US" smtClean="0"/>
              <a:pPr/>
              <a:t>‹#›</a:t>
            </a:fld>
            <a:endParaRPr lang="en-US" dirty="0"/>
          </a:p>
        </p:txBody>
      </p:sp>
    </p:spTree>
    <p:extLst>
      <p:ext uri="{BB962C8B-B14F-4D97-AF65-F5344CB8AC3E}">
        <p14:creationId xmlns:p14="http://schemas.microsoft.com/office/powerpoint/2010/main" xmlns="" val="416191309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17D260-1A89-4FCB-8459-68FB84671402}" type="datetimeFigureOut">
              <a:rPr lang="en-US" smtClean="0"/>
              <a:pPr/>
              <a:t>9/7/2017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DAB1C8-BDF0-4F25-AA4B-7ED9CD7FE29C}" type="slidenum">
              <a:rPr lang="en-US" smtClean="0"/>
              <a:pPr/>
              <a:t>‹#›</a:t>
            </a:fld>
            <a:endParaRPr lang="en-US" dirty="0"/>
          </a:p>
        </p:txBody>
      </p:sp>
    </p:spTree>
    <p:extLst>
      <p:ext uri="{BB962C8B-B14F-4D97-AF65-F5344CB8AC3E}">
        <p14:creationId xmlns:p14="http://schemas.microsoft.com/office/powerpoint/2010/main" xmlns="" val="406811117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17D260-1A89-4FCB-8459-68FB84671402}" type="datetimeFigureOut">
              <a:rPr lang="en-US" smtClean="0"/>
              <a:pPr/>
              <a:t>9/7/2017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DAB1C8-BDF0-4F25-AA4B-7ED9CD7FE29C}" type="slidenum">
              <a:rPr lang="en-US" smtClean="0"/>
              <a:pPr/>
              <a:t>‹#›</a:t>
            </a:fld>
            <a:endParaRPr lang="en-US" dirty="0"/>
          </a:p>
        </p:txBody>
      </p:sp>
    </p:spTree>
    <p:extLst>
      <p:ext uri="{BB962C8B-B14F-4D97-AF65-F5344CB8AC3E}">
        <p14:creationId xmlns:p14="http://schemas.microsoft.com/office/powerpoint/2010/main" xmlns="" val="112067881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7D260-1A89-4FCB-8459-68FB84671402}" type="datetimeFigureOut">
              <a:rPr lang="en-US" smtClean="0"/>
              <a:pPr/>
              <a:t>9/7/2017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DAB1C8-BDF0-4F25-AA4B-7ED9CD7FE29C}" type="slidenum">
              <a:rPr lang="en-US" smtClean="0"/>
              <a:pPr/>
              <a:t>‹#›</a:t>
            </a:fld>
            <a:endParaRPr lang="en-US" dirty="0"/>
          </a:p>
        </p:txBody>
      </p:sp>
    </p:spTree>
    <p:extLst>
      <p:ext uri="{BB962C8B-B14F-4D97-AF65-F5344CB8AC3E}">
        <p14:creationId xmlns:p14="http://schemas.microsoft.com/office/powerpoint/2010/main" xmlns="" val="184135257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17D260-1A89-4FCB-8459-68FB84671402}" type="datetimeFigureOut">
              <a:rPr lang="en-US" smtClean="0"/>
              <a:pPr/>
              <a:t>9/7/2017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9DAB1C8-BDF0-4F25-AA4B-7ED9CD7FE29C}" type="slidenum">
              <a:rPr lang="en-US" smtClean="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50214904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17D260-1A89-4FCB-8459-68FB84671402}" type="datetimeFigureOut">
              <a:rPr lang="en-US" smtClean="0"/>
              <a:pPr/>
              <a:t>9/7/2017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9DAB1C8-BDF0-4F25-AA4B-7ED9CD7FE29C}" type="slidenum">
              <a:rPr lang="en-US" smtClean="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27163142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B17D260-1A89-4FCB-8459-68FB84671402}" type="datetimeFigureOut">
              <a:rPr lang="en-US" smtClean="0"/>
              <a:pPr/>
              <a:t>9/7/2017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9DAB1C8-BDF0-4F25-AA4B-7ED9CD7FE29C}" type="slidenum">
              <a:rPr lang="en-US" smtClean="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747409382"/>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100" y="1270000"/>
            <a:ext cx="9144000" cy="2887663"/>
          </a:xfrm>
        </p:spPr>
        <p:txBody>
          <a:bodyPr>
            <a:normAutofit/>
          </a:bodyPr>
          <a:lstStyle/>
          <a:p>
            <a:r>
              <a:rPr lang="en-US" sz="6600" dirty="0" smtClean="0"/>
              <a:t>LOAN PROCESSING SYSTEM</a:t>
            </a:r>
            <a:endParaRPr lang="en-US" sz="6600" dirty="0"/>
          </a:p>
        </p:txBody>
      </p:sp>
    </p:spTree>
    <p:extLst>
      <p:ext uri="{BB962C8B-B14F-4D97-AF65-F5344CB8AC3E}">
        <p14:creationId xmlns:p14="http://schemas.microsoft.com/office/powerpoint/2010/main" xmlns="" val="167053755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en-US" dirty="0" smtClean="0"/>
              <a:t>           PROGRAM SPECIFICATIONS</a:t>
            </a:r>
            <a:endParaRPr lang="en-US" dirty="0"/>
          </a:p>
        </p:txBody>
      </p:sp>
      <p:sp>
        <p:nvSpPr>
          <p:cNvPr id="3" name="Content Placeholder 2"/>
          <p:cNvSpPr>
            <a:spLocks noGrp="1"/>
          </p:cNvSpPr>
          <p:nvPr>
            <p:ph idx="1"/>
          </p:nvPr>
        </p:nvSpPr>
        <p:spPr>
          <a:xfrm>
            <a:off x="838200" y="1117600"/>
            <a:ext cx="10515600" cy="5059363"/>
          </a:xfrm>
        </p:spPr>
        <p:txBody>
          <a:bodyPr>
            <a:normAutofit/>
          </a:bodyPr>
          <a:lstStyle/>
          <a:p>
            <a:pPr marL="0" indent="0">
              <a:buNone/>
            </a:pPr>
            <a:r>
              <a:rPr lang="en-US" sz="2800" b="1" dirty="0" smtClean="0"/>
              <a:t>                                List of COBOL Programs –</a:t>
            </a:r>
          </a:p>
          <a:p>
            <a:r>
              <a:rPr lang="en-US" sz="1800" dirty="0" smtClean="0"/>
              <a:t>P23AP01 – Login Program</a:t>
            </a:r>
          </a:p>
          <a:p>
            <a:r>
              <a:rPr lang="en-US" sz="1800" dirty="0" smtClean="0"/>
              <a:t>P23AP02 – Program For New Loan Application</a:t>
            </a:r>
          </a:p>
          <a:p>
            <a:r>
              <a:rPr lang="en-US" sz="1800" dirty="0" smtClean="0"/>
              <a:t>P23AP03 – User Menu Program</a:t>
            </a:r>
          </a:p>
          <a:p>
            <a:r>
              <a:rPr lang="en-US" sz="1800" dirty="0" smtClean="0"/>
              <a:t>P23AP04 – Admin Menu Program</a:t>
            </a:r>
          </a:p>
          <a:p>
            <a:r>
              <a:rPr lang="en-US" sz="1800" dirty="0" smtClean="0"/>
              <a:t>P23AP05 – User Personal Details Inquiry And </a:t>
            </a:r>
            <a:r>
              <a:rPr lang="en-US" sz="1800" dirty="0" err="1" smtClean="0"/>
              <a:t>Updation</a:t>
            </a:r>
            <a:endParaRPr lang="en-US" sz="1800" dirty="0" smtClean="0"/>
          </a:p>
          <a:p>
            <a:r>
              <a:rPr lang="en-US" sz="1800" dirty="0" smtClean="0"/>
              <a:t>P23AP06 – User Account </a:t>
            </a:r>
            <a:r>
              <a:rPr lang="en-US" sz="1800" dirty="0" smtClean="0"/>
              <a:t>Details Program</a:t>
            </a:r>
            <a:endParaRPr lang="en-US" sz="1800" dirty="0" smtClean="0"/>
          </a:p>
          <a:p>
            <a:r>
              <a:rPr lang="en-US" sz="1800" dirty="0" smtClean="0"/>
              <a:t>P23ap07 </a:t>
            </a:r>
            <a:r>
              <a:rPr lang="en-US" sz="1800" dirty="0" smtClean="0"/>
              <a:t>– Program for Status of User</a:t>
            </a:r>
            <a:endParaRPr lang="en-US" sz="1800" dirty="0" smtClean="0"/>
          </a:p>
          <a:p>
            <a:r>
              <a:rPr lang="en-US" sz="1800" dirty="0" smtClean="0"/>
              <a:t>P23AP08 – Adding New Transaction By The Admin</a:t>
            </a:r>
          </a:p>
          <a:p>
            <a:r>
              <a:rPr lang="en-US" sz="1800" dirty="0" smtClean="0"/>
              <a:t>P23AP09 </a:t>
            </a:r>
            <a:r>
              <a:rPr lang="en-US" sz="1800" dirty="0" smtClean="0"/>
              <a:t>– BATCH </a:t>
            </a:r>
            <a:r>
              <a:rPr lang="en-US" sz="1800" dirty="0" smtClean="0"/>
              <a:t>PROGRAM to Print Transaction Report</a:t>
            </a:r>
            <a:endParaRPr lang="en-US" sz="1800" dirty="0" smtClean="0"/>
          </a:p>
          <a:p>
            <a:r>
              <a:rPr lang="en-US" sz="1800" dirty="0" smtClean="0"/>
              <a:t>P23AP10</a:t>
            </a:r>
            <a:r>
              <a:rPr lang="en-US" sz="1800" dirty="0" smtClean="0"/>
              <a:t>– </a:t>
            </a:r>
            <a:r>
              <a:rPr lang="en-US" sz="1800" dirty="0" smtClean="0"/>
              <a:t>BATCH </a:t>
            </a:r>
            <a:r>
              <a:rPr lang="en-US" sz="1800" dirty="0" smtClean="0"/>
              <a:t>PROGRAM for Deleting all Zero Balance Accounts</a:t>
            </a:r>
            <a:endParaRPr lang="en-US" sz="1800" dirty="0" smtClean="0"/>
          </a:p>
          <a:p>
            <a:pPr marL="0" indent="0">
              <a:buNone/>
            </a:pPr>
            <a:endParaRPr lang="en-US" sz="1600" dirty="0" smtClean="0"/>
          </a:p>
        </p:txBody>
      </p:sp>
    </p:spTree>
    <p:extLst>
      <p:ext uri="{BB962C8B-B14F-4D97-AF65-F5344CB8AC3E}">
        <p14:creationId xmlns:p14="http://schemas.microsoft.com/office/powerpoint/2010/main" xmlns="" val="209383354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300"/>
            <a:ext cx="10515600" cy="6159499"/>
          </a:xfrm>
        </p:spPr>
        <p:txBody>
          <a:bodyPr/>
          <a:lstStyle/>
          <a:p>
            <a:pPr marL="0" indent="0" algn="just">
              <a:buNone/>
            </a:pPr>
            <a:r>
              <a:rPr lang="en-US" sz="2800" b="1" dirty="0" smtClean="0"/>
              <a:t>                                        </a:t>
            </a:r>
            <a:r>
              <a:rPr lang="en-US" sz="2800" b="1" dirty="0" smtClean="0"/>
              <a:t> </a:t>
            </a:r>
            <a:r>
              <a:rPr lang="en-US" sz="3200" b="1" dirty="0" smtClean="0"/>
              <a:t>LIST OF MAPS</a:t>
            </a:r>
            <a:r>
              <a:rPr lang="en-US" sz="3200" dirty="0" smtClean="0"/>
              <a:t>– </a:t>
            </a:r>
            <a:endParaRPr lang="en-US" sz="3200" dirty="0"/>
          </a:p>
          <a:p>
            <a:r>
              <a:rPr lang="en-US" sz="2400" dirty="0"/>
              <a:t>P23AS01 – Login Map</a:t>
            </a:r>
          </a:p>
          <a:p>
            <a:r>
              <a:rPr lang="en-US" sz="2400" dirty="0"/>
              <a:t>P23AS02 – </a:t>
            </a:r>
            <a:r>
              <a:rPr lang="en-US" sz="2400" dirty="0" smtClean="0"/>
              <a:t>New Loan Application </a:t>
            </a:r>
            <a:r>
              <a:rPr lang="en-US" sz="2400" dirty="0"/>
              <a:t>Map</a:t>
            </a:r>
          </a:p>
          <a:p>
            <a:r>
              <a:rPr lang="en-US" sz="2400" dirty="0"/>
              <a:t>P23AS03 – U</a:t>
            </a:r>
            <a:r>
              <a:rPr lang="en-US" sz="2400" dirty="0" smtClean="0"/>
              <a:t>ser Menu </a:t>
            </a:r>
            <a:r>
              <a:rPr lang="en-US" sz="2400" dirty="0"/>
              <a:t>Map</a:t>
            </a:r>
          </a:p>
          <a:p>
            <a:r>
              <a:rPr lang="en-US" sz="2400" dirty="0"/>
              <a:t>P23AS04 – </a:t>
            </a:r>
            <a:r>
              <a:rPr lang="en-US" sz="2400" dirty="0" smtClean="0"/>
              <a:t> Admin </a:t>
            </a:r>
            <a:r>
              <a:rPr lang="en-US" sz="2400" dirty="0" smtClean="0"/>
              <a:t>Menu Map</a:t>
            </a:r>
            <a:endParaRPr lang="en-US" sz="2400" dirty="0"/>
          </a:p>
          <a:p>
            <a:r>
              <a:rPr lang="en-US" sz="2400" dirty="0" smtClean="0"/>
              <a:t>P23AS05 </a:t>
            </a:r>
            <a:r>
              <a:rPr lang="en-US" sz="2400" dirty="0"/>
              <a:t>– </a:t>
            </a:r>
            <a:r>
              <a:rPr lang="en-US" sz="2400" dirty="0" smtClean="0"/>
              <a:t>User Personal Details Inquiry And </a:t>
            </a:r>
            <a:r>
              <a:rPr lang="en-US" sz="2400" dirty="0" err="1" smtClean="0"/>
              <a:t>Updation</a:t>
            </a:r>
            <a:r>
              <a:rPr lang="en-US" sz="2400" dirty="0" smtClean="0"/>
              <a:t> Map</a:t>
            </a:r>
          </a:p>
          <a:p>
            <a:r>
              <a:rPr lang="en-US" sz="2400" dirty="0" smtClean="0"/>
              <a:t>P23AS06 – User Account Details</a:t>
            </a:r>
          </a:p>
          <a:p>
            <a:r>
              <a:rPr lang="en-US" sz="2400" dirty="0" smtClean="0"/>
              <a:t>P23AS07 – </a:t>
            </a:r>
            <a:r>
              <a:rPr lang="en-US" sz="2400" dirty="0" smtClean="0"/>
              <a:t> Browsing Details of Transaction</a:t>
            </a:r>
            <a:endParaRPr lang="en-US" sz="2400" dirty="0" smtClean="0"/>
          </a:p>
          <a:p>
            <a:r>
              <a:rPr lang="en-US" sz="2400" dirty="0" smtClean="0"/>
              <a:t>P23AS08 – </a:t>
            </a:r>
            <a:r>
              <a:rPr lang="en-US" sz="2400" dirty="0" smtClean="0"/>
              <a:t> Adding New Transaction</a:t>
            </a:r>
            <a:endParaRPr lang="en-US" sz="2400" dirty="0"/>
          </a:p>
          <a:p>
            <a:pPr marL="0" indent="0">
              <a:buNone/>
            </a:pPr>
            <a:endParaRPr lang="en-US" sz="2800" dirty="0" smtClean="0"/>
          </a:p>
        </p:txBody>
      </p:sp>
    </p:spTree>
    <p:extLst>
      <p:ext uri="{BB962C8B-B14F-4D97-AF65-F5344CB8AC3E}">
        <p14:creationId xmlns:p14="http://schemas.microsoft.com/office/powerpoint/2010/main" xmlns="" val="68503795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9100"/>
            <a:ext cx="10515600" cy="5757863"/>
          </a:xfrm>
        </p:spPr>
        <p:txBody>
          <a:bodyPr/>
          <a:lstStyle/>
          <a:p>
            <a:pPr marL="0" indent="0">
              <a:buNone/>
            </a:pPr>
            <a:r>
              <a:rPr lang="en-US" sz="2800" b="1" dirty="0" smtClean="0"/>
              <a:t>                                         List of all the FILES -</a:t>
            </a:r>
          </a:p>
          <a:p>
            <a:pPr marL="0" indent="0">
              <a:buNone/>
            </a:pPr>
            <a:endParaRPr lang="en-US" dirty="0" smtClean="0"/>
          </a:p>
          <a:p>
            <a:r>
              <a:rPr lang="en-US" sz="2400" dirty="0" smtClean="0"/>
              <a:t>CUSTOMER – Contains Customer-Record</a:t>
            </a:r>
          </a:p>
          <a:p>
            <a:r>
              <a:rPr lang="en-US" sz="2400" dirty="0" smtClean="0"/>
              <a:t>TRAN – Contains Transaction-Record</a:t>
            </a:r>
          </a:p>
          <a:p>
            <a:r>
              <a:rPr lang="en-US" sz="2400" dirty="0" smtClean="0"/>
              <a:t>LOAN – Contains the Loan Details of the User</a:t>
            </a:r>
          </a:p>
        </p:txBody>
      </p:sp>
    </p:spTree>
    <p:extLst>
      <p:ext uri="{BB962C8B-B14F-4D97-AF65-F5344CB8AC3E}">
        <p14:creationId xmlns:p14="http://schemas.microsoft.com/office/powerpoint/2010/main" xmlns="" val="375198291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US" dirty="0" smtClean="0"/>
              <a:t>                        </a:t>
            </a:r>
            <a:r>
              <a:rPr lang="en-US" dirty="0" smtClean="0"/>
              <a:t>RESULTS</a:t>
            </a:r>
            <a:endParaRPr lang="en-US" dirty="0"/>
          </a:p>
        </p:txBody>
      </p:sp>
      <p:sp>
        <p:nvSpPr>
          <p:cNvPr id="3" name="Content Placeholder 2"/>
          <p:cNvSpPr>
            <a:spLocks noGrp="1"/>
          </p:cNvSpPr>
          <p:nvPr>
            <p:ph idx="1"/>
          </p:nvPr>
        </p:nvSpPr>
        <p:spPr>
          <a:xfrm>
            <a:off x="838200" y="1016000"/>
            <a:ext cx="10515600" cy="5160963"/>
          </a:xfrm>
        </p:spPr>
        <p:txBody>
          <a:bodyPr>
            <a:normAutofit/>
          </a:bodyPr>
          <a:lstStyle/>
          <a:p>
            <a:pPr marL="0" indent="0">
              <a:buNone/>
            </a:pPr>
            <a:r>
              <a:rPr lang="en-US" sz="2400" dirty="0" smtClean="0"/>
              <a:t>                                       </a:t>
            </a:r>
            <a:r>
              <a:rPr lang="en-US" sz="2400" dirty="0" smtClean="0"/>
              <a:t> </a:t>
            </a:r>
            <a:r>
              <a:rPr lang="en-US" sz="2400" dirty="0" smtClean="0"/>
              <a:t>WELCOME SCREEN</a:t>
            </a:r>
          </a:p>
          <a:p>
            <a:pPr marL="0" indent="0">
              <a:buNone/>
            </a:pPr>
            <a:endParaRPr lang="en-US" sz="2400" dirty="0"/>
          </a:p>
        </p:txBody>
      </p:sp>
      <p:pic>
        <p:nvPicPr>
          <p:cNvPr id="6" name="Picture 5"/>
          <p:cNvPicPr/>
          <p:nvPr/>
        </p:nvPicPr>
        <p:blipFill>
          <a:blip r:embed="rId2" cstate="print"/>
          <a:srcRect/>
          <a:stretch>
            <a:fillRect/>
          </a:stretch>
        </p:blipFill>
        <p:spPr bwMode="auto">
          <a:xfrm>
            <a:off x="1333500" y="1485900"/>
            <a:ext cx="9702800" cy="4940300"/>
          </a:xfrm>
          <a:prstGeom prst="rect">
            <a:avLst/>
          </a:prstGeom>
          <a:noFill/>
          <a:ln w="9525">
            <a:noFill/>
            <a:miter lim="800000"/>
            <a:headEnd/>
            <a:tailEnd/>
          </a:ln>
        </p:spPr>
      </p:pic>
    </p:spTree>
    <p:extLst>
      <p:ext uri="{BB962C8B-B14F-4D97-AF65-F5344CB8AC3E}">
        <p14:creationId xmlns:p14="http://schemas.microsoft.com/office/powerpoint/2010/main" xmlns="" val="213892813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9400"/>
            <a:ext cx="9601200" cy="647700"/>
          </a:xfrm>
        </p:spPr>
        <p:txBody>
          <a:bodyPr>
            <a:normAutofit/>
          </a:bodyPr>
          <a:lstStyle/>
          <a:p>
            <a:r>
              <a:rPr lang="en-US" sz="2000" dirty="0" smtClean="0"/>
              <a:t>IF A USER WANT TO APPLY FOR LOAN THEN THE USER PRESSES F12 IN THE WELCOME SCREEN </a:t>
            </a:r>
            <a:endParaRPr lang="en-US" sz="2000" dirty="0"/>
          </a:p>
        </p:txBody>
      </p:sp>
      <p:pic>
        <p:nvPicPr>
          <p:cNvPr id="4" name="Content Placeholder 3"/>
          <p:cNvPicPr>
            <a:picLocks noGrp="1"/>
          </p:cNvPicPr>
          <p:nvPr>
            <p:ph idx="1"/>
          </p:nvPr>
        </p:nvPicPr>
        <p:blipFill>
          <a:blip r:embed="rId2" cstate="print"/>
          <a:srcRect/>
          <a:stretch>
            <a:fillRect/>
          </a:stretch>
        </p:blipFill>
        <p:spPr bwMode="auto">
          <a:xfrm>
            <a:off x="1193800" y="1028700"/>
            <a:ext cx="10388600" cy="5334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9400"/>
            <a:ext cx="9601200" cy="444500"/>
          </a:xfrm>
        </p:spPr>
        <p:txBody>
          <a:bodyPr>
            <a:normAutofit/>
          </a:bodyPr>
          <a:lstStyle/>
          <a:p>
            <a:r>
              <a:rPr lang="en-US" sz="2000" dirty="0" smtClean="0"/>
              <a:t>NEW APPLICATION FORM IS DISPLAYED FOR THE USER TO FILL UP.</a:t>
            </a:r>
            <a:endParaRPr lang="en-US" sz="2000" dirty="0"/>
          </a:p>
        </p:txBody>
      </p:sp>
      <p:pic>
        <p:nvPicPr>
          <p:cNvPr id="4" name="Content Placeholder 3"/>
          <p:cNvPicPr>
            <a:picLocks noGrp="1"/>
          </p:cNvPicPr>
          <p:nvPr>
            <p:ph idx="1"/>
          </p:nvPr>
        </p:nvPicPr>
        <p:blipFill>
          <a:blip r:embed="rId2" cstate="print"/>
          <a:srcRect/>
          <a:stretch>
            <a:fillRect/>
          </a:stretch>
        </p:blipFill>
        <p:spPr bwMode="auto">
          <a:xfrm>
            <a:off x="1193800" y="901700"/>
            <a:ext cx="10769600" cy="55245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0" y="152400"/>
            <a:ext cx="10756900" cy="1778000"/>
          </a:xfrm>
        </p:spPr>
        <p:txBody>
          <a:bodyPr>
            <a:normAutofit/>
          </a:bodyPr>
          <a:lstStyle/>
          <a:p>
            <a:r>
              <a:rPr lang="en-US" sz="2000" dirty="0" smtClean="0"/>
              <a:t>AFTER FILLING UP THE DETAILS, THE USER PRESSES ENTER AND THE APPLICATION IS SUBMITTED.</a:t>
            </a:r>
            <a:br>
              <a:rPr lang="en-US" sz="2000" dirty="0" smtClean="0"/>
            </a:br>
            <a:r>
              <a:rPr lang="en-US" sz="2000" dirty="0" smtClean="0"/>
              <a:t>THE STATUS OF THE APPLICATION IS PENDING UNTIL IT IS APPROVED  OR REJECTED BY THE ADMIN.</a:t>
            </a:r>
            <a:br>
              <a:rPr lang="en-US" sz="2000" dirty="0" smtClean="0"/>
            </a:br>
            <a:r>
              <a:rPr lang="en-US" sz="2000" dirty="0" smtClean="0"/>
              <a:t>SO, IF THE USER CHECKS WHEATHER THE LOAN REQUEST IS SANCTIONED OR NOT, A MESSAGE WILL DISPLAY THAT YOUR ACCOUNT IS NOT ACTIVATED.</a:t>
            </a:r>
            <a:endParaRPr lang="en-US" sz="2000" dirty="0"/>
          </a:p>
        </p:txBody>
      </p:sp>
      <p:pic>
        <p:nvPicPr>
          <p:cNvPr id="4" name="Content Placeholder 3"/>
          <p:cNvPicPr>
            <a:picLocks noGrp="1"/>
          </p:cNvPicPr>
          <p:nvPr>
            <p:ph idx="1"/>
          </p:nvPr>
        </p:nvPicPr>
        <p:blipFill>
          <a:blip r:embed="rId2" cstate="print"/>
          <a:srcRect/>
          <a:stretch>
            <a:fillRect/>
          </a:stretch>
        </p:blipFill>
        <p:spPr bwMode="auto">
          <a:xfrm>
            <a:off x="990600" y="1854200"/>
            <a:ext cx="10706100" cy="46863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3378200"/>
          </a:xfrm>
        </p:spPr>
        <p:txBody>
          <a:bodyPr>
            <a:normAutofit/>
          </a:bodyPr>
          <a:lstStyle/>
          <a:p>
            <a:pPr algn="ctr"/>
            <a:r>
              <a:rPr lang="en-US" dirty="0" smtClean="0"/>
              <a:t/>
            </a:r>
            <a:br>
              <a:rPr lang="en-US" dirty="0" smtClean="0"/>
            </a:br>
            <a:r>
              <a:rPr lang="en-US" dirty="0" smtClean="0"/>
              <a:t/>
            </a:r>
            <a:br>
              <a:rPr lang="en-US" dirty="0" smtClean="0"/>
            </a:br>
            <a:r>
              <a:rPr lang="en-US" dirty="0" smtClean="0"/>
              <a:t>ERROR HANDLING MESSAGES FOR INVALID USER-ID AND WRONG PASSWORD</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201"/>
            <a:ext cx="10515600" cy="533400"/>
          </a:xfrm>
        </p:spPr>
        <p:txBody>
          <a:bodyPr/>
          <a:lstStyle/>
          <a:p>
            <a:pPr marL="0" indent="0">
              <a:buNone/>
            </a:pPr>
            <a:r>
              <a:rPr lang="en-US" sz="2400" dirty="0" smtClean="0"/>
              <a:t> WHEN </a:t>
            </a:r>
            <a:r>
              <a:rPr lang="en-US" sz="2400" dirty="0" smtClean="0"/>
              <a:t>INVALID</a:t>
            </a:r>
            <a:r>
              <a:rPr lang="en-US" dirty="0" smtClean="0"/>
              <a:t> </a:t>
            </a:r>
            <a:r>
              <a:rPr lang="en-US" sz="2400" dirty="0" smtClean="0"/>
              <a:t>USER-ID IS GIVEN ERROR MESSAGE IS DISPLAYED</a:t>
            </a:r>
            <a:endParaRPr lang="en-US" sz="2400" dirty="0" smtClean="0"/>
          </a:p>
          <a:p>
            <a:pPr marL="0" indent="0">
              <a:buNone/>
            </a:pPr>
            <a:endParaRPr lang="en-US" dirty="0"/>
          </a:p>
        </p:txBody>
      </p:sp>
      <p:pic>
        <p:nvPicPr>
          <p:cNvPr id="6" name="Picture 5"/>
          <p:cNvPicPr/>
          <p:nvPr/>
        </p:nvPicPr>
        <p:blipFill>
          <a:blip r:embed="rId2" cstate="print"/>
          <a:stretch>
            <a:fillRect/>
          </a:stretch>
        </p:blipFill>
        <p:spPr>
          <a:xfrm>
            <a:off x="1358900" y="1051560"/>
            <a:ext cx="10020300" cy="5349240"/>
          </a:xfrm>
          <a:prstGeom prst="rect">
            <a:avLst/>
          </a:prstGeom>
        </p:spPr>
      </p:pic>
    </p:spTree>
    <p:extLst>
      <p:ext uri="{BB962C8B-B14F-4D97-AF65-F5344CB8AC3E}">
        <p14:creationId xmlns:p14="http://schemas.microsoft.com/office/powerpoint/2010/main" xmlns="" val="304009436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
            <a:ext cx="10515600" cy="965201"/>
          </a:xfrm>
        </p:spPr>
        <p:txBody>
          <a:bodyPr>
            <a:normAutofit/>
          </a:bodyPr>
          <a:lstStyle/>
          <a:p>
            <a:pPr marL="0" indent="0" algn="ctr">
              <a:buNone/>
            </a:pPr>
            <a:r>
              <a:rPr lang="en-US" sz="2400" dirty="0" smtClean="0"/>
              <a:t>WHEN </a:t>
            </a:r>
            <a:r>
              <a:rPr lang="en-US" sz="2400" dirty="0" smtClean="0"/>
              <a:t>WRONG </a:t>
            </a:r>
            <a:r>
              <a:rPr lang="en-US" sz="2400" dirty="0" smtClean="0"/>
              <a:t>PASSWORD IS GIVEN ERROR MESSAGE IS DISPLAYED</a:t>
            </a:r>
          </a:p>
          <a:p>
            <a:pPr marL="0" indent="0" algn="ctr">
              <a:buNone/>
            </a:pPr>
            <a:endParaRPr lang="en-US" sz="2400" dirty="0" smtClean="0"/>
          </a:p>
          <a:p>
            <a:pPr marL="0" indent="0">
              <a:buNone/>
            </a:pPr>
            <a:endParaRPr lang="en-US" dirty="0"/>
          </a:p>
        </p:txBody>
      </p:sp>
      <p:pic>
        <p:nvPicPr>
          <p:cNvPr id="4" name="Picture 3"/>
          <p:cNvPicPr/>
          <p:nvPr/>
        </p:nvPicPr>
        <p:blipFill>
          <a:blip r:embed="rId2" cstate="print"/>
          <a:srcRect/>
          <a:stretch>
            <a:fillRect/>
          </a:stretch>
        </p:blipFill>
        <p:spPr bwMode="auto">
          <a:xfrm>
            <a:off x="1473200" y="952500"/>
            <a:ext cx="10083800" cy="5575300"/>
          </a:xfrm>
          <a:prstGeom prst="rect">
            <a:avLst/>
          </a:prstGeom>
          <a:noFill/>
          <a:ln w="9525">
            <a:noFill/>
            <a:miter lim="800000"/>
            <a:headEnd/>
            <a:tailEnd/>
          </a:ln>
        </p:spPr>
      </p:pic>
    </p:spTree>
    <p:extLst>
      <p:ext uri="{BB962C8B-B14F-4D97-AF65-F5344CB8AC3E}">
        <p14:creationId xmlns:p14="http://schemas.microsoft.com/office/powerpoint/2010/main" xmlns="" val="318020793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a:ln>
            <a:noFill/>
          </a:ln>
        </p:spPr>
        <p:txBody>
          <a:bodyPr>
            <a:normAutofit fontScale="92500"/>
          </a:bodyPr>
          <a:lstStyle/>
          <a:p>
            <a:r>
              <a:rPr lang="en-US" sz="3600" dirty="0" smtClean="0"/>
              <a:t>Group leader        :  Gagan Mitruka</a:t>
            </a:r>
          </a:p>
          <a:p>
            <a:r>
              <a:rPr lang="en-US" sz="3600" dirty="0" smtClean="0"/>
              <a:t>Members              :  Jyoti </a:t>
            </a:r>
            <a:r>
              <a:rPr lang="en-US" sz="3600" dirty="0" err="1" smtClean="0"/>
              <a:t>Kumari</a:t>
            </a:r>
            <a:r>
              <a:rPr lang="en-US" sz="3600" dirty="0" smtClean="0"/>
              <a:t> Roy</a:t>
            </a:r>
          </a:p>
          <a:p>
            <a:pPr marL="1828800" lvl="4" indent="0">
              <a:buNone/>
            </a:pPr>
            <a:r>
              <a:rPr lang="en-US" sz="3200" dirty="0"/>
              <a:t> </a:t>
            </a:r>
            <a:r>
              <a:rPr lang="en-US" sz="3200" dirty="0" smtClean="0"/>
              <a:t>                   </a:t>
            </a:r>
            <a:r>
              <a:rPr lang="en-US" sz="3200" dirty="0"/>
              <a:t> </a:t>
            </a:r>
            <a:r>
              <a:rPr lang="en-US" sz="3200" dirty="0" smtClean="0"/>
              <a:t>  </a:t>
            </a:r>
            <a:r>
              <a:rPr lang="en-US" sz="3600" dirty="0" err="1" smtClean="0"/>
              <a:t>Manjeet</a:t>
            </a:r>
            <a:r>
              <a:rPr lang="en-US" sz="3600" dirty="0" smtClean="0"/>
              <a:t> </a:t>
            </a:r>
            <a:r>
              <a:rPr lang="en-US" sz="3600" dirty="0"/>
              <a:t>K</a:t>
            </a:r>
            <a:r>
              <a:rPr lang="en-US" sz="3600" dirty="0" smtClean="0"/>
              <a:t>aur</a:t>
            </a:r>
          </a:p>
          <a:p>
            <a:pPr marL="1828800" lvl="4" indent="0">
              <a:buNone/>
            </a:pPr>
            <a:r>
              <a:rPr lang="en-US" sz="3600" dirty="0" smtClean="0"/>
              <a:t>  		    Rachel Varghese</a:t>
            </a:r>
          </a:p>
          <a:p>
            <a:pPr marL="2743200" lvl="6" indent="0">
              <a:buNone/>
            </a:pPr>
            <a:r>
              <a:rPr lang="en-US" sz="3600" dirty="0" smtClean="0"/>
              <a:t>	    </a:t>
            </a:r>
            <a:r>
              <a:rPr lang="en-US" sz="3600" dirty="0" err="1" smtClean="0"/>
              <a:t>Sindhuja</a:t>
            </a:r>
            <a:r>
              <a:rPr lang="en-US" sz="3600" dirty="0" smtClean="0"/>
              <a:t> </a:t>
            </a:r>
            <a:r>
              <a:rPr lang="en-US" sz="3600" dirty="0" err="1"/>
              <a:t>R</a:t>
            </a:r>
            <a:r>
              <a:rPr lang="en-US" sz="3600" dirty="0" err="1" smtClean="0"/>
              <a:t>athinam</a:t>
            </a:r>
            <a:endParaRPr lang="en-US" sz="3600" dirty="0" smtClean="0"/>
          </a:p>
          <a:p>
            <a:pPr marL="2743200" lvl="6" indent="0">
              <a:buNone/>
            </a:pPr>
            <a:r>
              <a:rPr lang="en-US" sz="3600" dirty="0" smtClean="0"/>
              <a:t>	    </a:t>
            </a:r>
            <a:r>
              <a:rPr lang="en-US" sz="3600" dirty="0" err="1" smtClean="0"/>
              <a:t>Sridhiviya</a:t>
            </a:r>
            <a:r>
              <a:rPr lang="en-US" sz="3600" dirty="0" smtClean="0"/>
              <a:t> </a:t>
            </a:r>
            <a:r>
              <a:rPr lang="en-US" sz="3600" dirty="0" err="1" smtClean="0"/>
              <a:t>Subaramaniyam</a:t>
            </a:r>
            <a:endParaRPr lang="en-US" sz="3600" dirty="0" smtClean="0"/>
          </a:p>
          <a:p>
            <a:pPr marL="2743200" lvl="6" indent="0">
              <a:buNone/>
            </a:pPr>
            <a:endParaRPr lang="en-US" sz="2800" dirty="0" smtClean="0"/>
          </a:p>
        </p:txBody>
      </p:sp>
    </p:spTree>
    <p:extLst>
      <p:ext uri="{BB962C8B-B14F-4D97-AF65-F5344CB8AC3E}">
        <p14:creationId xmlns:p14="http://schemas.microsoft.com/office/powerpoint/2010/main" xmlns="" val="191364123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203200"/>
            <a:ext cx="10845800" cy="1016000"/>
          </a:xfrm>
        </p:spPr>
        <p:txBody>
          <a:bodyPr>
            <a:normAutofit/>
          </a:bodyPr>
          <a:lstStyle/>
          <a:p>
            <a:r>
              <a:rPr lang="en-US" sz="2400" dirty="0" smtClean="0"/>
              <a:t>IF THE USER HAS APPLIED FOR THE LOAN BUT THE REQUEST HAS NOT BEEN APPROVED BY THE ADMIN THEN THE MESSAGE DISPLAYED IS - </a:t>
            </a:r>
            <a:endParaRPr lang="en-US" sz="2400" dirty="0"/>
          </a:p>
        </p:txBody>
      </p:sp>
      <p:pic>
        <p:nvPicPr>
          <p:cNvPr id="4" name="Content Placeholder 3"/>
          <p:cNvPicPr>
            <a:picLocks noGrp="1"/>
          </p:cNvPicPr>
          <p:nvPr>
            <p:ph idx="1"/>
          </p:nvPr>
        </p:nvPicPr>
        <p:blipFill>
          <a:blip r:embed="rId2" cstate="print"/>
          <a:srcRect/>
          <a:stretch>
            <a:fillRect/>
          </a:stretch>
        </p:blipFill>
        <p:spPr bwMode="auto">
          <a:xfrm>
            <a:off x="1016000" y="889000"/>
            <a:ext cx="10668000" cy="56388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1300"/>
            <a:ext cx="9601200" cy="1003300"/>
          </a:xfrm>
        </p:spPr>
        <p:txBody>
          <a:bodyPr>
            <a:normAutofit/>
          </a:bodyPr>
          <a:lstStyle/>
          <a:p>
            <a:r>
              <a:rPr lang="en-US" sz="2000" dirty="0" smtClean="0"/>
              <a:t>IF THE REQUEST HAS BEEN REJECTED BY THE ADMIN THEN THE FOLLOWING SECREEN IS DISPLAYED - </a:t>
            </a:r>
            <a:endParaRPr lang="en-US" sz="2000" dirty="0"/>
          </a:p>
        </p:txBody>
      </p:sp>
      <p:pic>
        <p:nvPicPr>
          <p:cNvPr id="4" name="Content Placeholder 3"/>
          <p:cNvPicPr>
            <a:picLocks noGrp="1"/>
          </p:cNvPicPr>
          <p:nvPr>
            <p:ph idx="1"/>
          </p:nvPr>
        </p:nvPicPr>
        <p:blipFill>
          <a:blip r:embed="rId2" cstate="print"/>
          <a:srcRect/>
          <a:stretch>
            <a:fillRect/>
          </a:stretch>
        </p:blipFill>
        <p:spPr bwMode="auto">
          <a:xfrm>
            <a:off x="1143000" y="990600"/>
            <a:ext cx="10617199" cy="53848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1301"/>
            <a:ext cx="10515600" cy="774700"/>
          </a:xfrm>
        </p:spPr>
        <p:txBody>
          <a:bodyPr>
            <a:normAutofit/>
          </a:bodyPr>
          <a:lstStyle/>
          <a:p>
            <a:pPr marL="0" indent="0" algn="ctr">
              <a:buNone/>
            </a:pPr>
            <a:r>
              <a:rPr lang="en-US" sz="2400" dirty="0" smtClean="0"/>
              <a:t>    </a:t>
            </a:r>
            <a:r>
              <a:rPr lang="en-US" dirty="0" smtClean="0"/>
              <a:t>WHEN CORRECT USER-ID AND PASSWORD IS GIVEN USER MENU SCREEN APPEARS</a:t>
            </a:r>
          </a:p>
          <a:p>
            <a:pPr marL="0" indent="0">
              <a:buNone/>
            </a:pPr>
            <a:endParaRPr lang="en-US" sz="2400" dirty="0"/>
          </a:p>
        </p:txBody>
      </p:sp>
      <p:pic>
        <p:nvPicPr>
          <p:cNvPr id="5" name="Picture 4"/>
          <p:cNvPicPr/>
          <p:nvPr/>
        </p:nvPicPr>
        <p:blipFill>
          <a:blip r:embed="rId2" cstate="print"/>
          <a:stretch>
            <a:fillRect/>
          </a:stretch>
        </p:blipFill>
        <p:spPr>
          <a:xfrm>
            <a:off x="889000" y="1051559"/>
            <a:ext cx="10807700" cy="5425441"/>
          </a:xfrm>
          <a:prstGeom prst="rect">
            <a:avLst/>
          </a:prstGeom>
        </p:spPr>
      </p:pic>
    </p:spTree>
    <p:extLst>
      <p:ext uri="{BB962C8B-B14F-4D97-AF65-F5344CB8AC3E}">
        <p14:creationId xmlns:p14="http://schemas.microsoft.com/office/powerpoint/2010/main" xmlns="" val="41813484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cstate="print"/>
          <a:srcRect/>
          <a:stretch>
            <a:fillRect/>
          </a:stretch>
        </p:blipFill>
        <p:spPr bwMode="auto">
          <a:xfrm>
            <a:off x="1231901" y="584200"/>
            <a:ext cx="10629900" cy="5283200"/>
          </a:xfrm>
          <a:prstGeom prst="rect">
            <a:avLst/>
          </a:prstGeom>
          <a:noFill/>
          <a:ln w="9525">
            <a:noFill/>
            <a:miter lim="800000"/>
            <a:headEnd/>
            <a:tailEnd/>
          </a:ln>
        </p:spPr>
      </p:pic>
    </p:spTree>
    <p:extLst>
      <p:ext uri="{BB962C8B-B14F-4D97-AF65-F5344CB8AC3E}">
        <p14:creationId xmlns:p14="http://schemas.microsoft.com/office/powerpoint/2010/main" xmlns="" val="219037043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9600"/>
          </a:xfrm>
        </p:spPr>
        <p:txBody>
          <a:bodyPr>
            <a:normAutofit fontScale="90000"/>
          </a:bodyPr>
          <a:lstStyle/>
          <a:p>
            <a:pPr algn="ctr"/>
            <a:r>
              <a:rPr lang="en-US" sz="2400" dirty="0" smtClean="0"/>
              <a:t>WHEN SELECTING INVALID </a:t>
            </a:r>
            <a:r>
              <a:rPr lang="en-US" sz="2400" dirty="0" smtClean="0"/>
              <a:t>OPTION ERROR MESSAGE IS DISPLAYED</a:t>
            </a:r>
            <a:endParaRPr lang="en-US" sz="2400" dirty="0"/>
          </a:p>
        </p:txBody>
      </p:sp>
      <p:pic>
        <p:nvPicPr>
          <p:cNvPr id="6" name="Content Placeholder 5"/>
          <p:cNvPicPr>
            <a:picLocks noGrp="1"/>
          </p:cNvPicPr>
          <p:nvPr>
            <p:ph idx="1"/>
          </p:nvPr>
        </p:nvPicPr>
        <p:blipFill>
          <a:blip r:embed="rId2" cstate="print"/>
          <a:srcRect/>
          <a:stretch>
            <a:fillRect/>
          </a:stretch>
        </p:blipFill>
        <p:spPr bwMode="auto">
          <a:xfrm>
            <a:off x="1371600" y="1358900"/>
            <a:ext cx="10134600" cy="5003800"/>
          </a:xfrm>
          <a:prstGeom prst="rect">
            <a:avLst/>
          </a:prstGeom>
          <a:noFill/>
          <a:ln w="9525">
            <a:noFill/>
            <a:miter lim="800000"/>
            <a:headEnd/>
            <a:tailEnd/>
          </a:ln>
        </p:spPr>
      </p:pic>
    </p:spTree>
    <p:extLst>
      <p:ext uri="{BB962C8B-B14F-4D97-AF65-F5344CB8AC3E}">
        <p14:creationId xmlns:p14="http://schemas.microsoft.com/office/powerpoint/2010/main" xmlns="" val="378286003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100"/>
            <a:ext cx="10515600" cy="939801"/>
          </a:xfrm>
        </p:spPr>
        <p:txBody>
          <a:bodyPr>
            <a:normAutofit/>
          </a:bodyPr>
          <a:lstStyle/>
          <a:p>
            <a:pPr marL="0" indent="0" algn="ctr">
              <a:buNone/>
            </a:pPr>
            <a:r>
              <a:rPr lang="en-US" sz="1800" dirty="0" smtClean="0"/>
              <a:t>    ON SELECTING </a:t>
            </a:r>
            <a:r>
              <a:rPr lang="en-US" sz="1800" b="1" dirty="0" smtClean="0"/>
              <a:t>OPTION 1 USER PERSONAL DETAILS INQUIRY </a:t>
            </a:r>
            <a:r>
              <a:rPr lang="en-US" sz="1800" b="1" dirty="0" smtClean="0"/>
              <a:t>IS DISPLAYED</a:t>
            </a:r>
            <a:r>
              <a:rPr lang="en-US" sz="1800" dirty="0" smtClean="0"/>
              <a:t>.                 THE USER CAN VIEW PERSONAL DETAILS ANDUPDATE ADDRESS.</a:t>
            </a:r>
            <a:endParaRPr lang="en-US" sz="1800" dirty="0" smtClean="0"/>
          </a:p>
          <a:p>
            <a:pPr marL="0" indent="0">
              <a:buNone/>
            </a:pPr>
            <a:endParaRPr lang="en-US" sz="2400" dirty="0"/>
          </a:p>
        </p:txBody>
      </p:sp>
      <p:pic>
        <p:nvPicPr>
          <p:cNvPr id="5" name="Picture 4"/>
          <p:cNvPicPr/>
          <p:nvPr/>
        </p:nvPicPr>
        <p:blipFill>
          <a:blip r:embed="rId2" cstate="print"/>
          <a:srcRect/>
          <a:stretch>
            <a:fillRect/>
          </a:stretch>
        </p:blipFill>
        <p:spPr bwMode="auto">
          <a:xfrm>
            <a:off x="1206500" y="889000"/>
            <a:ext cx="10185400" cy="5588000"/>
          </a:xfrm>
          <a:prstGeom prst="rect">
            <a:avLst/>
          </a:prstGeom>
          <a:noFill/>
          <a:ln w="9525">
            <a:noFill/>
            <a:miter lim="800000"/>
            <a:headEnd/>
            <a:tailEnd/>
          </a:ln>
        </p:spPr>
      </p:pic>
    </p:spTree>
    <p:extLst>
      <p:ext uri="{BB962C8B-B14F-4D97-AF65-F5344CB8AC3E}">
        <p14:creationId xmlns:p14="http://schemas.microsoft.com/office/powerpoint/2010/main" xmlns="" val="137381620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400"/>
            <a:ext cx="10515600" cy="1003301"/>
          </a:xfrm>
        </p:spPr>
        <p:txBody>
          <a:bodyPr>
            <a:normAutofit/>
          </a:bodyPr>
          <a:lstStyle/>
          <a:p>
            <a:pPr marL="0" indent="0" algn="ctr">
              <a:buNone/>
            </a:pPr>
            <a:r>
              <a:rPr lang="en-US" sz="2400" dirty="0" smtClean="0"/>
              <a:t>UPDATE SUCCESSFUL MESSAGE IS DISPLAYED AFTER SUCCESSFUL UPDATION OF ADDRESS </a:t>
            </a:r>
            <a:endParaRPr lang="en-US" sz="2400" dirty="0" smtClean="0"/>
          </a:p>
        </p:txBody>
      </p:sp>
      <p:pic>
        <p:nvPicPr>
          <p:cNvPr id="4" name="Picture 3"/>
          <p:cNvPicPr/>
          <p:nvPr/>
        </p:nvPicPr>
        <p:blipFill>
          <a:blip r:embed="rId2" cstate="print"/>
          <a:stretch>
            <a:fillRect/>
          </a:stretch>
        </p:blipFill>
        <p:spPr>
          <a:xfrm>
            <a:off x="1358900" y="1168400"/>
            <a:ext cx="10541000" cy="5168900"/>
          </a:xfrm>
          <a:prstGeom prst="rect">
            <a:avLst/>
          </a:prstGeom>
        </p:spPr>
      </p:pic>
    </p:spTree>
    <p:extLst>
      <p:ext uri="{BB962C8B-B14F-4D97-AF65-F5344CB8AC3E}">
        <p14:creationId xmlns:p14="http://schemas.microsoft.com/office/powerpoint/2010/main" xmlns="" val="243629115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15900"/>
            <a:ext cx="10769600" cy="647700"/>
          </a:xfrm>
        </p:spPr>
        <p:txBody>
          <a:bodyPr>
            <a:normAutofit fontScale="90000"/>
          </a:bodyPr>
          <a:lstStyle/>
          <a:p>
            <a:pPr algn="ctr"/>
            <a:r>
              <a:rPr lang="en-US" sz="2000" dirty="0" smtClean="0"/>
              <a:t> </a:t>
            </a:r>
            <a:r>
              <a:rPr lang="en-US" sz="2400" dirty="0" smtClean="0"/>
              <a:t>TABLE IN DB2 CONTAINING EARLIER DETAILS OF THE USER</a:t>
            </a:r>
            <a:r>
              <a:rPr lang="en-US" sz="2000" dirty="0" smtClean="0"/>
              <a:t/>
            </a:r>
            <a:br>
              <a:rPr lang="en-US" sz="2000" dirty="0" smtClean="0"/>
            </a:br>
            <a:endParaRPr lang="en-US" sz="2000" dirty="0"/>
          </a:p>
        </p:txBody>
      </p:sp>
      <p:pic>
        <p:nvPicPr>
          <p:cNvPr id="4" name="Content Placeholder 3"/>
          <p:cNvPicPr>
            <a:picLocks noGrp="1"/>
          </p:cNvPicPr>
          <p:nvPr>
            <p:ph idx="1"/>
          </p:nvPr>
        </p:nvPicPr>
        <p:blipFill>
          <a:blip r:embed="rId2" cstate="print"/>
          <a:stretch>
            <a:fillRect/>
          </a:stretch>
        </p:blipFill>
        <p:spPr>
          <a:xfrm>
            <a:off x="1066800" y="787400"/>
            <a:ext cx="10553700" cy="5816600"/>
          </a:xfrm>
          <a:prstGeom prst="rect">
            <a:avLst/>
          </a:prstGeom>
        </p:spPr>
      </p:pic>
    </p:spTree>
    <p:extLst>
      <p:ext uri="{BB962C8B-B14F-4D97-AF65-F5344CB8AC3E}">
        <p14:creationId xmlns:p14="http://schemas.microsoft.com/office/powerpoint/2010/main" xmlns="" val="41934849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90500"/>
            <a:ext cx="11049000" cy="787400"/>
          </a:xfrm>
        </p:spPr>
        <p:txBody>
          <a:bodyPr>
            <a:normAutofit/>
          </a:bodyPr>
          <a:lstStyle/>
          <a:p>
            <a:pPr algn="ctr"/>
            <a:r>
              <a:rPr lang="en-US" sz="2400" dirty="0" smtClean="0"/>
              <a:t>TABLE IN DB2 AFTER </a:t>
            </a:r>
            <a:r>
              <a:rPr lang="en-US" sz="2400" dirty="0" smtClean="0"/>
              <a:t>SUCCESSFUL UPDATION OF ADDRESS </a:t>
            </a:r>
            <a:endParaRPr lang="en-US" sz="2400" dirty="0"/>
          </a:p>
        </p:txBody>
      </p:sp>
      <p:pic>
        <p:nvPicPr>
          <p:cNvPr id="4" name="Content Placeholder 3"/>
          <p:cNvPicPr>
            <a:picLocks noGrp="1"/>
          </p:cNvPicPr>
          <p:nvPr>
            <p:ph idx="1"/>
          </p:nvPr>
        </p:nvPicPr>
        <p:blipFill>
          <a:blip r:embed="rId2" cstate="print"/>
          <a:stretch>
            <a:fillRect/>
          </a:stretch>
        </p:blipFill>
        <p:spPr>
          <a:xfrm>
            <a:off x="1231900" y="889000"/>
            <a:ext cx="10401300" cy="5562600"/>
          </a:xfrm>
          <a:prstGeom prst="rect">
            <a:avLst/>
          </a:prstGeom>
        </p:spPr>
      </p:pic>
    </p:spTree>
    <p:extLst>
      <p:ext uri="{BB962C8B-B14F-4D97-AF65-F5344CB8AC3E}">
        <p14:creationId xmlns:p14="http://schemas.microsoft.com/office/powerpoint/2010/main" xmlns="" val="193655156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52400"/>
            <a:ext cx="11036300" cy="749300"/>
          </a:xfrm>
        </p:spPr>
        <p:txBody>
          <a:bodyPr>
            <a:normAutofit/>
          </a:bodyPr>
          <a:lstStyle/>
          <a:p>
            <a:pPr algn="ctr"/>
            <a:r>
              <a:rPr lang="en-US" sz="2400" dirty="0" smtClean="0"/>
              <a:t>ON SELECTING OPTION 2 </a:t>
            </a:r>
            <a:r>
              <a:rPr lang="en-US" sz="2400" b="1" dirty="0" smtClean="0"/>
              <a:t>ACCOUNT DETAILS </a:t>
            </a:r>
            <a:r>
              <a:rPr lang="en-US" sz="2400" dirty="0" smtClean="0"/>
              <a:t>OF THE USER IS DISPLAYED</a:t>
            </a:r>
            <a:endParaRPr lang="en-US" sz="2400" dirty="0"/>
          </a:p>
        </p:txBody>
      </p:sp>
      <p:pic>
        <p:nvPicPr>
          <p:cNvPr id="4" name="Content Placeholder 3"/>
          <p:cNvPicPr>
            <a:picLocks noGrp="1"/>
          </p:cNvPicPr>
          <p:nvPr>
            <p:ph idx="1"/>
          </p:nvPr>
        </p:nvPicPr>
        <p:blipFill>
          <a:blip r:embed="rId2" cstate="print"/>
          <a:srcRect/>
          <a:stretch>
            <a:fillRect/>
          </a:stretch>
        </p:blipFill>
        <p:spPr bwMode="auto">
          <a:xfrm>
            <a:off x="1511300" y="1104900"/>
            <a:ext cx="9867900" cy="52578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075"/>
          </a:xfrm>
        </p:spPr>
        <p:txBody>
          <a:bodyPr>
            <a:normAutofit/>
          </a:bodyPr>
          <a:lstStyle/>
          <a:p>
            <a:pPr algn="ctr"/>
            <a:r>
              <a:rPr lang="en-US" dirty="0" smtClean="0"/>
              <a:t>DESCRIPTION OF PROJECT</a:t>
            </a:r>
            <a:endParaRPr lang="en-US" dirty="0"/>
          </a:p>
        </p:txBody>
      </p:sp>
      <p:sp>
        <p:nvSpPr>
          <p:cNvPr id="3" name="Content Placeholder 2"/>
          <p:cNvSpPr>
            <a:spLocks noGrp="1"/>
          </p:cNvSpPr>
          <p:nvPr>
            <p:ph idx="1"/>
          </p:nvPr>
        </p:nvSpPr>
        <p:spPr>
          <a:xfrm>
            <a:off x="977900" y="1219200"/>
            <a:ext cx="10744200" cy="5422900"/>
          </a:xfrm>
        </p:spPr>
        <p:txBody>
          <a:bodyPr>
            <a:normAutofit fontScale="92500"/>
          </a:bodyPr>
          <a:lstStyle/>
          <a:p>
            <a:pPr marL="0" indent="0" algn="just">
              <a:buNone/>
            </a:pPr>
            <a:r>
              <a:rPr lang="en-US" dirty="0" smtClean="0"/>
              <a:t>LOAN </a:t>
            </a:r>
            <a:r>
              <a:rPr lang="en-US" dirty="0"/>
              <a:t>PROCESSING IS A TERM MOST FREQUENTLY USED IN BANKING SECTOR. </a:t>
            </a:r>
            <a:r>
              <a:rPr lang="en-US" dirty="0" smtClean="0"/>
              <a:t>USERS </a:t>
            </a:r>
            <a:r>
              <a:rPr lang="en-US" dirty="0"/>
              <a:t>APPLY </a:t>
            </a:r>
            <a:r>
              <a:rPr lang="en-US" dirty="0" smtClean="0"/>
              <a:t>FOR </a:t>
            </a:r>
            <a:r>
              <a:rPr lang="en-US" dirty="0"/>
              <a:t>LOAN IN BANK. BANK HAS CERTAIN CRITERIA FOR LOAN APPROVAL.            </a:t>
            </a:r>
          </a:p>
          <a:p>
            <a:pPr marL="0" indent="0" algn="just">
              <a:buNone/>
            </a:pPr>
            <a:r>
              <a:rPr lang="en-US" dirty="0"/>
              <a:t>  THIS PROJECT TITLED AS  ‘LOAN  PROCESSING’  PERFORMS THE FOLLOWING OPERATIONS.</a:t>
            </a:r>
          </a:p>
          <a:p>
            <a:pPr marL="0" indent="0" algn="just">
              <a:buNone/>
            </a:pPr>
            <a:r>
              <a:rPr lang="en-US" dirty="0"/>
              <a:t>THERE IS A UNIQUE USER-ID FOR EACH </a:t>
            </a:r>
            <a:r>
              <a:rPr lang="en-US" dirty="0" smtClean="0"/>
              <a:t>USER </a:t>
            </a:r>
            <a:r>
              <a:rPr lang="en-US" dirty="0"/>
              <a:t>FOR LOGIN INTO THE BANK’S LOAN PROCESSING SYSTEM.</a:t>
            </a:r>
          </a:p>
          <a:p>
            <a:pPr marL="0" indent="0" algn="just">
              <a:buNone/>
            </a:pPr>
            <a:r>
              <a:rPr lang="en-US" dirty="0"/>
              <a:t>AFTER LOGIN WITH A PASSWORD, THE </a:t>
            </a:r>
            <a:r>
              <a:rPr lang="en-US" dirty="0" smtClean="0"/>
              <a:t>USER </a:t>
            </a:r>
            <a:r>
              <a:rPr lang="en-US" dirty="0"/>
              <a:t>VIEWS A </a:t>
            </a:r>
            <a:r>
              <a:rPr lang="en-US" dirty="0" smtClean="0"/>
              <a:t>USER MENU </a:t>
            </a:r>
            <a:r>
              <a:rPr lang="en-US" dirty="0"/>
              <a:t>SCREEN  WITH THE FOLLOWING </a:t>
            </a:r>
            <a:r>
              <a:rPr lang="en-US" dirty="0" smtClean="0"/>
              <a:t>OPTIONS -</a:t>
            </a:r>
            <a:endParaRPr lang="en-US" dirty="0"/>
          </a:p>
          <a:p>
            <a:pPr lvl="0" algn="just">
              <a:buFont typeface="Wingdings" panose="05000000000000000000" pitchFamily="2" charset="2"/>
              <a:buChar char="Ø"/>
            </a:pPr>
            <a:r>
              <a:rPr lang="en-US" dirty="0" smtClean="0"/>
              <a:t>USER </a:t>
            </a:r>
            <a:r>
              <a:rPr lang="en-US" dirty="0"/>
              <a:t>INQUIRY – TO INQUIRE ABOUT </a:t>
            </a:r>
            <a:r>
              <a:rPr lang="en-US" dirty="0" smtClean="0"/>
              <a:t>USER PERSONAL DETAILS AND EDIT ADDRESS</a:t>
            </a:r>
            <a:endParaRPr lang="en-US" dirty="0"/>
          </a:p>
          <a:p>
            <a:pPr lvl="0" algn="just">
              <a:buFont typeface="Wingdings" panose="05000000000000000000" pitchFamily="2" charset="2"/>
              <a:buChar char="Ø"/>
            </a:pPr>
            <a:r>
              <a:rPr lang="en-US" dirty="0" smtClean="0"/>
              <a:t>ACCOUNT DETAILS </a:t>
            </a:r>
            <a:r>
              <a:rPr lang="en-US" dirty="0"/>
              <a:t>– TO </a:t>
            </a:r>
            <a:r>
              <a:rPr lang="en-US" dirty="0" smtClean="0"/>
              <a:t>VIEW ACCOUNT DETAILS</a:t>
            </a:r>
            <a:endParaRPr lang="en-US" dirty="0"/>
          </a:p>
          <a:p>
            <a:pPr lvl="0" algn="just">
              <a:buFont typeface="Wingdings" panose="05000000000000000000" pitchFamily="2" charset="2"/>
              <a:buChar char="Ø"/>
            </a:pPr>
            <a:r>
              <a:rPr lang="en-US" dirty="0" smtClean="0"/>
              <a:t>PRINT ALL TRANSACTIONS </a:t>
            </a:r>
            <a:r>
              <a:rPr lang="en-US" dirty="0"/>
              <a:t>– </a:t>
            </a:r>
            <a:r>
              <a:rPr lang="en-US" dirty="0" smtClean="0"/>
              <a:t>USER CAN VIEW ALL TRANSACTIONS</a:t>
            </a:r>
            <a:endParaRPr lang="en-US" dirty="0"/>
          </a:p>
          <a:p>
            <a:pPr marL="0" lvl="0" indent="0" algn="just">
              <a:buNone/>
            </a:pPr>
            <a:r>
              <a:rPr lang="en-US" dirty="0" smtClean="0"/>
              <a:t>AFTER LOGIN WITH A PASSWORD, THE ADMIN VIEWS AN ADMIN MENU SCREEN WITH THE FOLLOWING OPTIONS –</a:t>
            </a:r>
            <a:endParaRPr lang="en-US" dirty="0"/>
          </a:p>
          <a:p>
            <a:pPr algn="just">
              <a:buFont typeface="Wingdings" panose="05000000000000000000" pitchFamily="2" charset="2"/>
              <a:buChar char="Ø"/>
            </a:pPr>
            <a:r>
              <a:rPr lang="en-US" dirty="0"/>
              <a:t>   </a:t>
            </a:r>
            <a:r>
              <a:rPr lang="en-US" dirty="0" smtClean="0"/>
              <a:t>REQUESTS – THE ADMIN CAN VIEW PENDING USER REQUESTS FOR APPROVAL    </a:t>
            </a:r>
            <a:endParaRPr lang="en-US" dirty="0"/>
          </a:p>
          <a:p>
            <a:pPr algn="just"/>
            <a:endParaRPr lang="en-US" dirty="0"/>
          </a:p>
        </p:txBody>
      </p:sp>
    </p:spTree>
    <p:extLst>
      <p:ext uri="{BB962C8B-B14F-4D97-AF65-F5344CB8AC3E}">
        <p14:creationId xmlns:p14="http://schemas.microsoft.com/office/powerpoint/2010/main" xmlns="" val="182245974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lstStyle/>
          <a:p>
            <a:pPr marL="0" indent="0" algn="ctr">
              <a:buNone/>
            </a:pPr>
            <a:r>
              <a:rPr lang="en-US" dirty="0" smtClean="0"/>
              <a:t>    </a:t>
            </a:r>
            <a:r>
              <a:rPr lang="en-US" dirty="0" smtClean="0"/>
              <a:t>ACCOUNT DETAILS </a:t>
            </a:r>
            <a:r>
              <a:rPr lang="en-US" dirty="0" smtClean="0"/>
              <a:t>INQUIRY DISPLAYING THE ACCOUNT DETAILS INCLUDING LOAN AMOUNT AND REMAING BALANCE TO CLEAR OR PAY.</a:t>
            </a:r>
            <a:endParaRPr lang="en-US" sz="2400" dirty="0"/>
          </a:p>
        </p:txBody>
      </p:sp>
      <p:pic>
        <p:nvPicPr>
          <p:cNvPr id="5" name="Picture 4"/>
          <p:cNvPicPr/>
          <p:nvPr/>
        </p:nvPicPr>
        <p:blipFill>
          <a:blip r:embed="rId2" cstate="print"/>
          <a:stretch>
            <a:fillRect/>
          </a:stretch>
        </p:blipFill>
        <p:spPr>
          <a:xfrm>
            <a:off x="1612900" y="1333500"/>
            <a:ext cx="9372600" cy="5054599"/>
          </a:xfrm>
          <a:prstGeom prst="rect">
            <a:avLst/>
          </a:prstGeom>
        </p:spPr>
      </p:pic>
    </p:spTree>
    <p:extLst>
      <p:ext uri="{BB962C8B-B14F-4D97-AF65-F5344CB8AC3E}">
        <p14:creationId xmlns:p14="http://schemas.microsoft.com/office/powerpoint/2010/main" xmlns="" val="395596821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3200"/>
            <a:ext cx="10883900" cy="1041400"/>
          </a:xfrm>
        </p:spPr>
        <p:txBody>
          <a:bodyPr>
            <a:normAutofit fontScale="90000"/>
          </a:bodyPr>
          <a:lstStyle/>
          <a:p>
            <a:r>
              <a:rPr lang="en-US" sz="2400" dirty="0" smtClean="0"/>
              <a:t>ON SELECTING OPTION 3 THE FOLLOWING SCREEN APPEARS.</a:t>
            </a:r>
            <a:br>
              <a:rPr lang="en-US" sz="2400" dirty="0" smtClean="0"/>
            </a:br>
            <a:r>
              <a:rPr lang="en-US" sz="2400" dirty="0" smtClean="0"/>
              <a:t>P23AP09 IS A BATCH PROGRAM TO PRINT ALL THE TRANSACTIONS BY THE USER</a:t>
            </a:r>
            <a:r>
              <a:rPr lang="en-US" sz="2000" dirty="0" smtClean="0"/>
              <a:t>.</a:t>
            </a:r>
            <a:endParaRPr lang="en-US" sz="2000" dirty="0"/>
          </a:p>
        </p:txBody>
      </p:sp>
      <p:pic>
        <p:nvPicPr>
          <p:cNvPr id="4" name="Content Placeholder 3"/>
          <p:cNvPicPr>
            <a:picLocks noGrp="1"/>
          </p:cNvPicPr>
          <p:nvPr>
            <p:ph idx="1"/>
          </p:nvPr>
        </p:nvPicPr>
        <p:blipFill>
          <a:blip r:embed="rId2" cstate="print"/>
          <a:srcRect/>
          <a:stretch>
            <a:fillRect/>
          </a:stretch>
        </p:blipFill>
        <p:spPr bwMode="auto">
          <a:xfrm>
            <a:off x="1270000" y="1536700"/>
            <a:ext cx="10223499" cy="46863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801"/>
            <a:ext cx="10515600" cy="761999"/>
          </a:xfrm>
        </p:spPr>
        <p:txBody>
          <a:bodyPr>
            <a:normAutofit lnSpcReduction="10000"/>
          </a:bodyPr>
          <a:lstStyle/>
          <a:p>
            <a:pPr marL="0" indent="0" algn="ctr">
              <a:buNone/>
            </a:pPr>
            <a:r>
              <a:rPr lang="en-US" sz="2400" dirty="0" smtClean="0"/>
              <a:t>WHEN GIVEN ADMIN USER-ID AND ADMIN PASSWORD ADMIN MENU SCREEN APPEARS</a:t>
            </a:r>
          </a:p>
          <a:p>
            <a:pPr marL="0" indent="0">
              <a:buNone/>
            </a:pPr>
            <a:endParaRPr lang="en-US" sz="2400" dirty="0"/>
          </a:p>
        </p:txBody>
      </p:sp>
      <p:pic>
        <p:nvPicPr>
          <p:cNvPr id="5" name="Picture 4"/>
          <p:cNvPicPr/>
          <p:nvPr/>
        </p:nvPicPr>
        <p:blipFill>
          <a:blip r:embed="rId2" cstate="print"/>
          <a:srcRect/>
          <a:stretch>
            <a:fillRect/>
          </a:stretch>
        </p:blipFill>
        <p:spPr bwMode="auto">
          <a:xfrm>
            <a:off x="1257300" y="901701"/>
            <a:ext cx="10020300" cy="5448300"/>
          </a:xfrm>
          <a:prstGeom prst="rect">
            <a:avLst/>
          </a:prstGeom>
          <a:noFill/>
          <a:ln w="9525">
            <a:noFill/>
            <a:miter lim="800000"/>
            <a:headEnd/>
            <a:tailEnd/>
          </a:ln>
        </p:spPr>
      </p:pic>
    </p:spTree>
    <p:extLst>
      <p:ext uri="{BB962C8B-B14F-4D97-AF65-F5344CB8AC3E}">
        <p14:creationId xmlns:p14="http://schemas.microsoft.com/office/powerpoint/2010/main" xmlns="" val="42061736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9400"/>
            <a:ext cx="9601200" cy="660400"/>
          </a:xfrm>
        </p:spPr>
        <p:txBody>
          <a:bodyPr>
            <a:normAutofit/>
          </a:bodyPr>
          <a:lstStyle/>
          <a:p>
            <a:pPr algn="ctr"/>
            <a:r>
              <a:rPr lang="en-US" sz="2400" dirty="0" smtClean="0"/>
              <a:t>IF INPUT INVALID OPTION ERROR MESSAGE DISPLAYES</a:t>
            </a:r>
            <a:endParaRPr lang="en-US" sz="2400" dirty="0"/>
          </a:p>
        </p:txBody>
      </p:sp>
      <p:pic>
        <p:nvPicPr>
          <p:cNvPr id="4" name="Content Placeholder 3"/>
          <p:cNvPicPr>
            <a:picLocks noGrp="1"/>
          </p:cNvPicPr>
          <p:nvPr>
            <p:ph idx="1"/>
          </p:nvPr>
        </p:nvPicPr>
        <p:blipFill>
          <a:blip r:embed="rId2" cstate="print"/>
          <a:srcRect/>
          <a:stretch>
            <a:fillRect/>
          </a:stretch>
        </p:blipFill>
        <p:spPr bwMode="auto">
          <a:xfrm>
            <a:off x="1435100" y="876300"/>
            <a:ext cx="10058400" cy="54737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5100"/>
            <a:ext cx="9601200" cy="1054100"/>
          </a:xfrm>
        </p:spPr>
        <p:txBody>
          <a:bodyPr>
            <a:normAutofit fontScale="90000"/>
          </a:bodyPr>
          <a:lstStyle/>
          <a:p>
            <a:r>
              <a:rPr lang="en-US" sz="2400" dirty="0" smtClean="0"/>
              <a:t>ON SELECTING OPTION 2, ADDING NEW TRANSACTION DETAIL APPEARS.</a:t>
            </a:r>
            <a:br>
              <a:rPr lang="en-US" sz="2400" dirty="0" smtClean="0"/>
            </a:br>
            <a:r>
              <a:rPr lang="en-US" sz="2400" dirty="0" smtClean="0"/>
              <a:t>THE ADMIN CAN ADD TRANSACTIONS THAT HAS BEEN DONE BY THE USER</a:t>
            </a:r>
            <a:r>
              <a:rPr lang="en-US" sz="2000" dirty="0" smtClean="0"/>
              <a:t>.</a:t>
            </a:r>
            <a:br>
              <a:rPr lang="en-US" sz="2000" dirty="0" smtClean="0"/>
            </a:br>
            <a:endParaRPr lang="en-US" sz="2000" dirty="0"/>
          </a:p>
        </p:txBody>
      </p:sp>
      <p:pic>
        <p:nvPicPr>
          <p:cNvPr id="4" name="Content Placeholder 3"/>
          <p:cNvPicPr>
            <a:picLocks noGrp="1"/>
          </p:cNvPicPr>
          <p:nvPr>
            <p:ph idx="1"/>
          </p:nvPr>
        </p:nvPicPr>
        <p:blipFill>
          <a:blip r:embed="rId2" cstate="print"/>
          <a:srcRect/>
          <a:stretch>
            <a:fillRect/>
          </a:stretch>
        </p:blipFill>
        <p:spPr bwMode="auto">
          <a:xfrm>
            <a:off x="1155700" y="1485900"/>
            <a:ext cx="10528300" cy="48768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9601200" cy="1270000"/>
          </a:xfrm>
        </p:spPr>
        <p:txBody>
          <a:bodyPr>
            <a:normAutofit/>
          </a:bodyPr>
          <a:lstStyle/>
          <a:p>
            <a:r>
              <a:rPr lang="en-US" sz="2000" dirty="0" smtClean="0"/>
              <a:t>ON SELECTING </a:t>
            </a:r>
            <a:r>
              <a:rPr lang="en-US" sz="2000" b="1" dirty="0" smtClean="0"/>
              <a:t>OPTION 3</a:t>
            </a:r>
            <a:r>
              <a:rPr lang="en-US" sz="2000" dirty="0" smtClean="0"/>
              <a:t> THE FOLOWING SCREEN APPEARS.</a:t>
            </a:r>
            <a:br>
              <a:rPr lang="en-US" sz="2000" dirty="0" smtClean="0"/>
            </a:br>
            <a:r>
              <a:rPr lang="en-US" sz="2000" dirty="0" smtClean="0"/>
              <a:t>P23AP10 IS A BATCH PROGRAM IN WHICH THE ADMIN CAN DELETE ALL THE ZERO BALANCE ACCOUNTS OF THE USER </a:t>
            </a:r>
            <a:r>
              <a:rPr lang="en-US" sz="2000" dirty="0" err="1" smtClean="0"/>
              <a:t>i.e</a:t>
            </a:r>
            <a:r>
              <a:rPr lang="en-US" sz="2000" dirty="0" smtClean="0"/>
              <a:t>; THE USERS WHO HAVE PAID OFF THE ENTIRE LOAN AMOUNT.</a:t>
            </a:r>
            <a:endParaRPr lang="en-US" sz="2000" dirty="0"/>
          </a:p>
        </p:txBody>
      </p:sp>
      <p:pic>
        <p:nvPicPr>
          <p:cNvPr id="4" name="Content Placeholder 3"/>
          <p:cNvPicPr>
            <a:picLocks noGrp="1"/>
          </p:cNvPicPr>
          <p:nvPr>
            <p:ph idx="1"/>
          </p:nvPr>
        </p:nvPicPr>
        <p:blipFill>
          <a:blip r:embed="rId2" cstate="print"/>
          <a:srcRect/>
          <a:stretch>
            <a:fillRect/>
          </a:stretch>
        </p:blipFill>
        <p:spPr bwMode="auto">
          <a:xfrm>
            <a:off x="1397000" y="1790700"/>
            <a:ext cx="9944100" cy="46736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REVIEW</a:t>
            </a:r>
            <a:br>
              <a:rPr lang="en-US" dirty="0" smtClean="0"/>
            </a:b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409700"/>
            <a:ext cx="9601200" cy="4457700"/>
          </a:xfrm>
        </p:spPr>
        <p:txBody>
          <a:bodyPr>
            <a:normAutofit/>
          </a:bodyPr>
          <a:lstStyle/>
          <a:p>
            <a:pPr marL="0" indent="0" algn="ctr">
              <a:buNone/>
            </a:pPr>
            <a:r>
              <a:rPr lang="en-US" sz="3200" dirty="0" smtClean="0">
                <a:solidFill>
                  <a:srgbClr val="FF0000"/>
                </a:solidFill>
              </a:rPr>
              <a:t>            </a:t>
            </a:r>
            <a:r>
              <a:rPr lang="en-US" sz="3200" dirty="0" smtClean="0">
                <a:solidFill>
                  <a:srgbClr val="FF0000"/>
                </a:solidFill>
              </a:rPr>
              <a:t>    </a:t>
            </a:r>
            <a:r>
              <a:rPr lang="en-US" sz="4400" dirty="0" smtClean="0">
                <a:solidFill>
                  <a:srgbClr val="FF0000"/>
                </a:solidFill>
              </a:rPr>
              <a:t>END </a:t>
            </a:r>
            <a:r>
              <a:rPr lang="en-US" sz="4400" dirty="0" smtClean="0">
                <a:solidFill>
                  <a:srgbClr val="FF0000"/>
                </a:solidFill>
              </a:rPr>
              <a:t>OF </a:t>
            </a:r>
            <a:r>
              <a:rPr lang="en-US" sz="4400" dirty="0" smtClean="0">
                <a:solidFill>
                  <a:srgbClr val="FF0000"/>
                </a:solidFill>
              </a:rPr>
              <a:t>PRESENTATION</a:t>
            </a:r>
          </a:p>
          <a:p>
            <a:pPr marL="0" indent="0" algn="ctr">
              <a:buNone/>
            </a:pPr>
            <a:r>
              <a:rPr lang="en-US" sz="4400" dirty="0" smtClean="0">
                <a:solidFill>
                  <a:srgbClr val="FF0000"/>
                </a:solidFill>
              </a:rPr>
              <a:t> </a:t>
            </a:r>
            <a:r>
              <a:rPr lang="en-US" sz="4400" dirty="0" smtClean="0">
                <a:solidFill>
                  <a:srgbClr val="FF0000"/>
                </a:solidFill>
              </a:rPr>
              <a:t>                                                                      </a:t>
            </a:r>
            <a:r>
              <a:rPr lang="en-US" sz="3200" dirty="0" smtClean="0">
                <a:solidFill>
                  <a:srgbClr val="FF0000"/>
                </a:solidFill>
              </a:rPr>
              <a:t>THANKS </a:t>
            </a:r>
            <a:r>
              <a:rPr lang="en-US" sz="3200" dirty="0" smtClean="0">
                <a:solidFill>
                  <a:srgbClr val="FF0000"/>
                </a:solidFill>
              </a:rPr>
              <a:t>FOR WATCHING</a:t>
            </a:r>
            <a:endParaRPr lang="en-US" sz="3200" dirty="0">
              <a:solidFill>
                <a:srgbClr val="FF0000"/>
              </a:solidFill>
            </a:endParaRPr>
          </a:p>
        </p:txBody>
      </p:sp>
    </p:spTree>
    <p:extLst>
      <p:ext uri="{BB962C8B-B14F-4D97-AF65-F5344CB8AC3E}">
        <p14:creationId xmlns:p14="http://schemas.microsoft.com/office/powerpoint/2010/main" xmlns="" val="122012435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35000"/>
            <a:ext cx="9601200" cy="5232400"/>
          </a:xfrm>
        </p:spPr>
        <p:txBody>
          <a:bodyPr/>
          <a:lstStyle/>
          <a:p>
            <a:pPr>
              <a:buFont typeface="Wingdings" panose="05000000000000000000" pitchFamily="2" charset="2"/>
              <a:buChar char="Ø"/>
            </a:pPr>
            <a:r>
              <a:rPr lang="en-US" dirty="0" smtClean="0"/>
              <a:t>ADD TRANSACTIONS – ADMIN CAN UPDATE THE TRANSACTION DETAILS OF THE                  EXISTING USER</a:t>
            </a:r>
          </a:p>
          <a:p>
            <a:pPr>
              <a:buFont typeface="Wingdings" panose="05000000000000000000" pitchFamily="2" charset="2"/>
              <a:buChar char="Ø"/>
            </a:pPr>
            <a:r>
              <a:rPr lang="en-US" dirty="0" smtClean="0"/>
              <a:t>DELETE ZERO BALANCE ACCOUNT – THE ADMIN CAN DELETE THE RECORDS OF USER WHO HAS PAID OFF THE LOAN OR WHOSE BALANCE IS ZERO </a:t>
            </a:r>
            <a:endParaRPr lang="en-US" dirty="0"/>
          </a:p>
        </p:txBody>
      </p:sp>
    </p:spTree>
    <p:extLst>
      <p:ext uri="{BB962C8B-B14F-4D97-AF65-F5344CB8AC3E}">
        <p14:creationId xmlns:p14="http://schemas.microsoft.com/office/powerpoint/2010/main" xmlns="" val="379589485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pPr algn="ctr"/>
            <a:r>
              <a:rPr lang="en-US" dirty="0" smtClean="0"/>
              <a:t>USER</a:t>
            </a:r>
            <a:endParaRPr lang="en-US" dirty="0"/>
          </a:p>
        </p:txBody>
      </p:sp>
      <p:sp>
        <p:nvSpPr>
          <p:cNvPr id="3" name="Content Placeholder 2"/>
          <p:cNvSpPr>
            <a:spLocks noGrp="1"/>
          </p:cNvSpPr>
          <p:nvPr>
            <p:ph idx="1"/>
          </p:nvPr>
        </p:nvSpPr>
        <p:spPr>
          <a:xfrm>
            <a:off x="838200" y="1028700"/>
            <a:ext cx="10515600" cy="5549900"/>
          </a:xfrm>
        </p:spPr>
        <p:txBody>
          <a:bodyPr>
            <a:normAutofit/>
          </a:bodyPr>
          <a:lstStyle/>
          <a:p>
            <a:r>
              <a:rPr lang="en-US" sz="2400" dirty="0" smtClean="0"/>
              <a:t>USER-ID – User specific.</a:t>
            </a:r>
          </a:p>
          <a:p>
            <a:r>
              <a:rPr lang="en-US" sz="2400" dirty="0" smtClean="0"/>
              <a:t>PASSWORD – Can be modified by the user</a:t>
            </a:r>
          </a:p>
          <a:p>
            <a:r>
              <a:rPr lang="en-US" sz="2400" dirty="0" smtClean="0"/>
              <a:t>For New </a:t>
            </a:r>
            <a:r>
              <a:rPr lang="en-US" sz="2400" dirty="0"/>
              <a:t>L</a:t>
            </a:r>
            <a:r>
              <a:rPr lang="en-US" sz="2400" dirty="0" smtClean="0"/>
              <a:t>oan </a:t>
            </a:r>
            <a:r>
              <a:rPr lang="en-US" sz="2400" dirty="0"/>
              <a:t>A</a:t>
            </a:r>
            <a:r>
              <a:rPr lang="en-US" sz="2400" dirty="0" smtClean="0"/>
              <a:t>pplication, the user files a loan application which is later approved or rejected by the Admin.</a:t>
            </a:r>
          </a:p>
          <a:p>
            <a:r>
              <a:rPr lang="en-US" sz="2400" dirty="0" smtClean="0"/>
              <a:t>The user fills details including salary which is the main basis for loan approval.</a:t>
            </a:r>
          </a:p>
          <a:p>
            <a:r>
              <a:rPr lang="en-US" sz="2400" dirty="0" smtClean="0"/>
              <a:t> The user can apply for a loan amount 10 times of salary.</a:t>
            </a:r>
          </a:p>
          <a:p>
            <a:r>
              <a:rPr lang="en-US" sz="2400" dirty="0" smtClean="0"/>
              <a:t>Rate of interest is fixed = 10% per annum.</a:t>
            </a:r>
          </a:p>
          <a:p>
            <a:r>
              <a:rPr lang="en-US" sz="2400" dirty="0" smtClean="0"/>
              <a:t>Separate Menu</a:t>
            </a:r>
            <a:r>
              <a:rPr lang="en-US" sz="2400" dirty="0"/>
              <a:t> </a:t>
            </a:r>
            <a:r>
              <a:rPr lang="en-US" sz="2400" dirty="0" smtClean="0"/>
              <a:t>Screen for user, contains details of the user – Personal details, Account details, View all transaction</a:t>
            </a:r>
          </a:p>
        </p:txBody>
      </p:sp>
    </p:spTree>
    <p:extLst>
      <p:ext uri="{BB962C8B-B14F-4D97-AF65-F5344CB8AC3E}">
        <p14:creationId xmlns:p14="http://schemas.microsoft.com/office/powerpoint/2010/main" xmlns="" val="194821311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normAutofit/>
          </a:bodyPr>
          <a:lstStyle/>
          <a:p>
            <a:r>
              <a:rPr lang="en-US" dirty="0" smtClean="0"/>
              <a:t>                                ADMIN</a:t>
            </a:r>
            <a:endParaRPr lang="en-US" dirty="0"/>
          </a:p>
        </p:txBody>
      </p:sp>
      <p:sp>
        <p:nvSpPr>
          <p:cNvPr id="3" name="Content Placeholder 2"/>
          <p:cNvSpPr>
            <a:spLocks noGrp="1"/>
          </p:cNvSpPr>
          <p:nvPr>
            <p:ph idx="1"/>
          </p:nvPr>
        </p:nvSpPr>
        <p:spPr>
          <a:xfrm>
            <a:off x="838200" y="1168400"/>
            <a:ext cx="10515600" cy="5008563"/>
          </a:xfrm>
        </p:spPr>
        <p:txBody>
          <a:bodyPr>
            <a:normAutofit/>
          </a:bodyPr>
          <a:lstStyle/>
          <a:p>
            <a:r>
              <a:rPr lang="en-US" sz="2400" dirty="0" smtClean="0"/>
              <a:t>ADMIN-ID – Unique Admin ID</a:t>
            </a:r>
          </a:p>
          <a:p>
            <a:r>
              <a:rPr lang="en-US" sz="2400" dirty="0" smtClean="0"/>
              <a:t>PASSWORD – Admin specific</a:t>
            </a:r>
          </a:p>
          <a:p>
            <a:r>
              <a:rPr lang="en-US" sz="2400" dirty="0" smtClean="0"/>
              <a:t>The Admin will login and check the Loan Applications awaiting for approval.</a:t>
            </a:r>
          </a:p>
          <a:p>
            <a:r>
              <a:rPr lang="en-US" sz="2400" dirty="0" smtClean="0"/>
              <a:t>After verifying, if the user matches the loan criteria, the admin will approve the loan or else the loan application will be rejected.</a:t>
            </a:r>
          </a:p>
          <a:p>
            <a:r>
              <a:rPr lang="en-US" sz="2400" dirty="0" smtClean="0"/>
              <a:t>Separate Menu Screen for the admin to browse the details of all the users – </a:t>
            </a:r>
          </a:p>
          <a:p>
            <a:pPr marL="0" indent="0">
              <a:buNone/>
            </a:pPr>
            <a:r>
              <a:rPr lang="en-US" sz="2400" dirty="0"/>
              <a:t> </a:t>
            </a:r>
            <a:r>
              <a:rPr lang="en-US" sz="2400" dirty="0" smtClean="0"/>
              <a:t>   Active</a:t>
            </a:r>
            <a:r>
              <a:rPr lang="en-US" sz="2400" dirty="0"/>
              <a:t> </a:t>
            </a:r>
            <a:r>
              <a:rPr lang="en-US" sz="2400" dirty="0" smtClean="0"/>
              <a:t>or Inactive.</a:t>
            </a:r>
          </a:p>
          <a:p>
            <a:r>
              <a:rPr lang="en-US" sz="2400" dirty="0" smtClean="0"/>
              <a:t>The admin can add transactions to the user profile.</a:t>
            </a:r>
          </a:p>
        </p:txBody>
      </p:sp>
    </p:spTree>
    <p:extLst>
      <p:ext uri="{BB962C8B-B14F-4D97-AF65-F5344CB8AC3E}">
        <p14:creationId xmlns:p14="http://schemas.microsoft.com/office/powerpoint/2010/main" xmlns="" val="265365273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841501" y="304800"/>
            <a:ext cx="8064500" cy="6553200"/>
          </a:xfrm>
          <a:prstGeom prst="rect">
            <a:avLst/>
          </a:prstGeom>
        </p:spPr>
      </p:pic>
    </p:spTree>
    <p:extLst>
      <p:ext uri="{BB962C8B-B14F-4D97-AF65-F5344CB8AC3E}">
        <p14:creationId xmlns:p14="http://schemas.microsoft.com/office/powerpoint/2010/main" xmlns="" val="153786505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625600" y="200462"/>
            <a:ext cx="8661400" cy="6555938"/>
          </a:xfrm>
          <a:prstGeom prst="rect">
            <a:avLst/>
          </a:prstGeom>
        </p:spPr>
      </p:pic>
    </p:spTree>
    <p:extLst>
      <p:ext uri="{BB962C8B-B14F-4D97-AF65-F5344CB8AC3E}">
        <p14:creationId xmlns:p14="http://schemas.microsoft.com/office/powerpoint/2010/main" xmlns="" val="401078177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 y="344557"/>
            <a:ext cx="12164378" cy="7478643"/>
          </a:xfrm>
        </p:spPr>
        <p:txBody>
          <a:bodyPr>
            <a:normAutofit/>
          </a:bodyPr>
          <a:lstStyle/>
          <a:p>
            <a:pPr marL="0" indent="0" algn="ctr">
              <a:buNone/>
            </a:pPr>
            <a:r>
              <a:rPr lang="en-US" b="1" u="sng" dirty="0" smtClean="0"/>
              <a:t>FLOW CHART OF PROJECT:</a:t>
            </a:r>
            <a:endParaRPr lang="en-US" b="1" u="sng" dirty="0"/>
          </a:p>
        </p:txBody>
      </p:sp>
      <p:sp>
        <p:nvSpPr>
          <p:cNvPr id="4" name="Oval 3"/>
          <p:cNvSpPr/>
          <p:nvPr/>
        </p:nvSpPr>
        <p:spPr>
          <a:xfrm>
            <a:off x="5735955" y="840105"/>
            <a:ext cx="317500" cy="2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 name="Straight Arrow Connector 4"/>
          <p:cNvCxnSpPr/>
          <p:nvPr/>
        </p:nvCxnSpPr>
        <p:spPr>
          <a:xfrm>
            <a:off x="5909310" y="1117854"/>
            <a:ext cx="9525"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lowchart: Alternate Process 20"/>
          <p:cNvSpPr>
            <a:spLocks noChangeArrowheads="1"/>
          </p:cNvSpPr>
          <p:nvPr/>
        </p:nvSpPr>
        <p:spPr bwMode="auto">
          <a:xfrm>
            <a:off x="5481637" y="1590437"/>
            <a:ext cx="854075" cy="447675"/>
          </a:xfrm>
          <a:prstGeom prst="flowChartAlternateProcess">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Flowchart: Decision 6"/>
          <p:cNvSpPr/>
          <p:nvPr/>
        </p:nvSpPr>
        <p:spPr>
          <a:xfrm>
            <a:off x="5535295" y="2407920"/>
            <a:ext cx="744855" cy="566420"/>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Flowchart: Alternate Process 25"/>
          <p:cNvSpPr>
            <a:spLocks noChangeArrowheads="1"/>
          </p:cNvSpPr>
          <p:nvPr/>
        </p:nvSpPr>
        <p:spPr bwMode="auto">
          <a:xfrm>
            <a:off x="8557895" y="2509996"/>
            <a:ext cx="1301750" cy="357188"/>
          </a:xfrm>
          <a:prstGeom prst="flowChartAlternateProcess">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Display error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Flowchart: Alternate Process 30"/>
          <p:cNvSpPr>
            <a:spLocks noChangeArrowheads="1"/>
          </p:cNvSpPr>
          <p:nvPr/>
        </p:nvSpPr>
        <p:spPr bwMode="auto">
          <a:xfrm>
            <a:off x="2465705" y="3618550"/>
            <a:ext cx="1301750" cy="357187"/>
          </a:xfrm>
          <a:prstGeom prst="flowChartAlternateProcess">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Enter admin 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Flowchart: Alternate Process 31"/>
          <p:cNvSpPr>
            <a:spLocks noChangeArrowheads="1"/>
          </p:cNvSpPr>
          <p:nvPr/>
        </p:nvSpPr>
        <p:spPr bwMode="auto">
          <a:xfrm>
            <a:off x="8455024" y="3532265"/>
            <a:ext cx="1301750" cy="380047"/>
          </a:xfrm>
          <a:prstGeom prst="flowChartAlternateProcess">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Enter user id</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Flowchart: Alternate Process 33"/>
          <p:cNvSpPr>
            <a:spLocks noChangeArrowheads="1"/>
          </p:cNvSpPr>
          <p:nvPr/>
        </p:nvSpPr>
        <p:spPr bwMode="auto">
          <a:xfrm>
            <a:off x="1121807" y="4698841"/>
            <a:ext cx="1182688" cy="357188"/>
          </a:xfrm>
          <a:prstGeom prst="flowChartAlternateProcess">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Adding details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Flowchart: Alternate Process 34"/>
          <p:cNvSpPr>
            <a:spLocks noChangeArrowheads="1"/>
          </p:cNvSpPr>
          <p:nvPr/>
        </p:nvSpPr>
        <p:spPr bwMode="auto">
          <a:xfrm>
            <a:off x="2708193" y="4685347"/>
            <a:ext cx="914400" cy="357188"/>
          </a:xfrm>
          <a:prstGeom prst="flowChartAlternateProcess">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delete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Flowchart: Alternate Process 35"/>
          <p:cNvSpPr>
            <a:spLocks noChangeArrowheads="1"/>
          </p:cNvSpPr>
          <p:nvPr/>
        </p:nvSpPr>
        <p:spPr bwMode="auto">
          <a:xfrm>
            <a:off x="4056459" y="4665996"/>
            <a:ext cx="825500" cy="338137"/>
          </a:xfrm>
          <a:prstGeom prst="flowChartAlternateProcess">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Update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Flowchart: Alternate Process 45"/>
          <p:cNvSpPr>
            <a:spLocks noChangeArrowheads="1"/>
          </p:cNvSpPr>
          <p:nvPr/>
        </p:nvSpPr>
        <p:spPr bwMode="auto">
          <a:xfrm>
            <a:off x="7599041" y="4719946"/>
            <a:ext cx="1090455" cy="458899"/>
          </a:xfrm>
          <a:prstGeom prst="flowChartAlternateProcess">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Fills the form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Flowchart: Alternate Process 47"/>
          <p:cNvSpPr>
            <a:spLocks noChangeArrowheads="1"/>
          </p:cNvSpPr>
          <p:nvPr/>
        </p:nvSpPr>
        <p:spPr bwMode="auto">
          <a:xfrm>
            <a:off x="9536112" y="4677410"/>
            <a:ext cx="1042988" cy="527050"/>
          </a:xfrm>
          <a:prstGeom prst="flowChartAlternateProcess">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Views details/status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Flowchart: Alternate Process 55"/>
          <p:cNvSpPr>
            <a:spLocks noChangeArrowheads="1"/>
          </p:cNvSpPr>
          <p:nvPr/>
        </p:nvSpPr>
        <p:spPr bwMode="auto">
          <a:xfrm rot="10800000" flipV="1">
            <a:off x="2689542" y="5751749"/>
            <a:ext cx="835025" cy="377135"/>
          </a:xfrm>
          <a:prstGeom prst="flowChartAlternateProcess">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logout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Flowchart: Alternate Process 58"/>
          <p:cNvSpPr>
            <a:spLocks noChangeArrowheads="1"/>
          </p:cNvSpPr>
          <p:nvPr/>
        </p:nvSpPr>
        <p:spPr bwMode="auto">
          <a:xfrm>
            <a:off x="8727596" y="5707697"/>
            <a:ext cx="835025" cy="357188"/>
          </a:xfrm>
          <a:prstGeom prst="flowChartAlternateProcess">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logout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Oval 17"/>
          <p:cNvSpPr/>
          <p:nvPr/>
        </p:nvSpPr>
        <p:spPr>
          <a:xfrm>
            <a:off x="2917823" y="6371406"/>
            <a:ext cx="447675" cy="3600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Oval 18"/>
          <p:cNvSpPr/>
          <p:nvPr/>
        </p:nvSpPr>
        <p:spPr>
          <a:xfrm>
            <a:off x="8948577" y="6360030"/>
            <a:ext cx="397510" cy="307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 name="Straight Arrow Connector 19"/>
          <p:cNvCxnSpPr/>
          <p:nvPr/>
        </p:nvCxnSpPr>
        <p:spPr>
          <a:xfrm>
            <a:off x="5908675" y="2028825"/>
            <a:ext cx="0" cy="33782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81020" y="3292475"/>
            <a:ext cx="6002655" cy="0"/>
          </a:xfrm>
          <a:prstGeom prst="line">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10230" y="3276600"/>
            <a:ext cx="0" cy="32766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095105" y="3263900"/>
            <a:ext cx="0" cy="22860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132136" y="3967797"/>
            <a:ext cx="9525" cy="28829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80221" y="4253230"/>
            <a:ext cx="2722880" cy="0"/>
          </a:xfrm>
          <a:prstGeom prst="line">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805621" y="4237990"/>
            <a:ext cx="0" cy="45720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32137" y="4270375"/>
            <a:ext cx="0" cy="43688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477701" y="4243070"/>
            <a:ext cx="0" cy="42672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114789" y="3983672"/>
            <a:ext cx="0" cy="287655"/>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141969" y="4291330"/>
            <a:ext cx="1927860" cy="0"/>
          </a:xfrm>
          <a:prstGeom prst="line">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141969" y="4286885"/>
            <a:ext cx="0" cy="50673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44272" y="4291330"/>
            <a:ext cx="0" cy="43688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565909" y="5433710"/>
            <a:ext cx="3021330" cy="0"/>
          </a:xfrm>
          <a:prstGeom prst="line">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477701" y="5030629"/>
            <a:ext cx="0" cy="37719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113404" y="5031960"/>
            <a:ext cx="19685" cy="437515"/>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711881" y="5067935"/>
            <a:ext cx="0" cy="357505"/>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128326" y="5469572"/>
            <a:ext cx="0" cy="278765"/>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107055" y="6158845"/>
            <a:ext cx="9525" cy="287655"/>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60372" y="5436552"/>
            <a:ext cx="2037080" cy="0"/>
          </a:xfrm>
          <a:prstGeom prst="line">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161972" y="5185727"/>
            <a:ext cx="0" cy="258445"/>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053639" y="5198427"/>
            <a:ext cx="0" cy="238125"/>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9135584" y="5421645"/>
            <a:ext cx="9525" cy="27813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121932" y="6005733"/>
            <a:ext cx="9525" cy="357505"/>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282690" y="2688590"/>
            <a:ext cx="2226945" cy="0"/>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918200" y="3025140"/>
            <a:ext cx="9525" cy="287655"/>
          </a:xfrm>
          <a:prstGeom prst="straightConnector1">
            <a:avLst/>
          </a:prstGeom>
          <a:ln>
            <a:gradFill>
              <a:gsLst>
                <a:gs pos="7100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rrowheads="1"/>
          </p:cNvSpPr>
          <p:nvPr/>
        </p:nvSpPr>
        <p:spPr bwMode="auto">
          <a:xfrm>
            <a:off x="3076574" y="2363634"/>
            <a:ext cx="12100242" cy="754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 name="Rectangle 48"/>
          <p:cNvSpPr>
            <a:spLocks noChangeArrowheads="1"/>
          </p:cNvSpPr>
          <p:nvPr/>
        </p:nvSpPr>
        <p:spPr bwMode="auto">
          <a:xfrm>
            <a:off x="7221776" y="1923408"/>
            <a:ext cx="99060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0" name="Rectangle 49"/>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52"/>
          <p:cNvSpPr>
            <a:spLocks noChangeArrowheads="1"/>
          </p:cNvSpPr>
          <p:nvPr/>
        </p:nvSpPr>
        <p:spPr bwMode="auto">
          <a:xfrm>
            <a:off x="152400" y="106680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59"/>
          <p:cNvSpPr>
            <a:spLocks noChangeArrowheads="1"/>
          </p:cNvSpPr>
          <p:nvPr/>
        </p:nvSpPr>
        <p:spPr bwMode="auto">
          <a:xfrm>
            <a:off x="152400" y="15240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40288" algn="l"/>
              </a:tabLst>
              <a:defRPr>
                <a:solidFill>
                  <a:schemeClr val="tx1"/>
                </a:solidFill>
                <a:latin typeface="Arial" panose="020B0604020202020204" pitchFamily="34" charset="0"/>
              </a:defRPr>
            </a:lvl1pPr>
            <a:lvl2pPr eaLnBrk="0" fontAlgn="base" hangingPunct="0">
              <a:spcBef>
                <a:spcPct val="0"/>
              </a:spcBef>
              <a:spcAft>
                <a:spcPct val="0"/>
              </a:spcAft>
              <a:tabLst>
                <a:tab pos="4840288" algn="l"/>
              </a:tabLst>
              <a:defRPr>
                <a:solidFill>
                  <a:schemeClr val="tx1"/>
                </a:solidFill>
                <a:latin typeface="Arial" panose="020B0604020202020204" pitchFamily="34" charset="0"/>
              </a:defRPr>
            </a:lvl2pPr>
            <a:lvl3pPr eaLnBrk="0" fontAlgn="base" hangingPunct="0">
              <a:spcBef>
                <a:spcPct val="0"/>
              </a:spcBef>
              <a:spcAft>
                <a:spcPct val="0"/>
              </a:spcAft>
              <a:tabLst>
                <a:tab pos="4840288" algn="l"/>
              </a:tabLst>
              <a:defRPr>
                <a:solidFill>
                  <a:schemeClr val="tx1"/>
                </a:solidFill>
                <a:latin typeface="Arial" panose="020B0604020202020204" pitchFamily="34" charset="0"/>
              </a:defRPr>
            </a:lvl3pPr>
            <a:lvl4pPr eaLnBrk="0" fontAlgn="base" hangingPunct="0">
              <a:spcBef>
                <a:spcPct val="0"/>
              </a:spcBef>
              <a:spcAft>
                <a:spcPct val="0"/>
              </a:spcAft>
              <a:tabLst>
                <a:tab pos="4840288" algn="l"/>
              </a:tabLst>
              <a:defRPr>
                <a:solidFill>
                  <a:schemeClr val="tx1"/>
                </a:solidFill>
                <a:latin typeface="Arial" panose="020B0604020202020204" pitchFamily="34" charset="0"/>
              </a:defRPr>
            </a:lvl4pPr>
            <a:lvl5pPr eaLnBrk="0" fontAlgn="base" hangingPunct="0">
              <a:spcBef>
                <a:spcPct val="0"/>
              </a:spcBef>
              <a:spcAft>
                <a:spcPct val="0"/>
              </a:spcAft>
              <a:tabLst>
                <a:tab pos="4840288" algn="l"/>
              </a:tabLst>
              <a:defRPr>
                <a:solidFill>
                  <a:schemeClr val="tx1"/>
                </a:solidFill>
                <a:latin typeface="Arial" panose="020B0604020202020204" pitchFamily="34" charset="0"/>
              </a:defRPr>
            </a:lvl5pPr>
            <a:lvl6pPr eaLnBrk="0" fontAlgn="base" hangingPunct="0">
              <a:spcBef>
                <a:spcPct val="0"/>
              </a:spcBef>
              <a:spcAft>
                <a:spcPct val="0"/>
              </a:spcAft>
              <a:tabLst>
                <a:tab pos="4840288" algn="l"/>
              </a:tabLst>
              <a:defRPr>
                <a:solidFill>
                  <a:schemeClr val="tx1"/>
                </a:solidFill>
                <a:latin typeface="Arial" panose="020B0604020202020204" pitchFamily="34" charset="0"/>
              </a:defRPr>
            </a:lvl6pPr>
            <a:lvl7pPr eaLnBrk="0" fontAlgn="base" hangingPunct="0">
              <a:spcBef>
                <a:spcPct val="0"/>
              </a:spcBef>
              <a:spcAft>
                <a:spcPct val="0"/>
              </a:spcAft>
              <a:tabLst>
                <a:tab pos="4840288" algn="l"/>
              </a:tabLst>
              <a:defRPr>
                <a:solidFill>
                  <a:schemeClr val="tx1"/>
                </a:solidFill>
                <a:latin typeface="Arial" panose="020B0604020202020204" pitchFamily="34" charset="0"/>
              </a:defRPr>
            </a:lvl7pPr>
            <a:lvl8pPr eaLnBrk="0" fontAlgn="base" hangingPunct="0">
              <a:spcBef>
                <a:spcPct val="0"/>
              </a:spcBef>
              <a:spcAft>
                <a:spcPct val="0"/>
              </a:spcAft>
              <a:tabLst>
                <a:tab pos="4840288" algn="l"/>
              </a:tabLst>
              <a:defRPr>
                <a:solidFill>
                  <a:schemeClr val="tx1"/>
                </a:solidFill>
                <a:latin typeface="Arial" panose="020B0604020202020204" pitchFamily="34" charset="0"/>
              </a:defRPr>
            </a:lvl8pPr>
            <a:lvl9pPr eaLnBrk="0" fontAlgn="base" hangingPunct="0">
              <a:spcBef>
                <a:spcPct val="0"/>
              </a:spcBef>
              <a:spcAft>
                <a:spcPct val="0"/>
              </a:spcAft>
              <a:tabLst>
                <a:tab pos="4840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40288" algn="l"/>
              </a:tabLst>
            </a:pPr>
            <a:endPar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840288" algn="l"/>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840288"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60"/>
          <p:cNvSpPr>
            <a:spLocks noChangeArrowheads="1"/>
          </p:cNvSpPr>
          <p:nvPr/>
        </p:nvSpPr>
        <p:spPr bwMode="auto">
          <a:xfrm>
            <a:off x="152400" y="15240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61"/>
          <p:cNvSpPr>
            <a:spLocks noChangeArrowheads="1"/>
          </p:cNvSpPr>
          <p:nvPr/>
        </p:nvSpPr>
        <p:spPr bwMode="auto">
          <a:xfrm>
            <a:off x="152400" y="15240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03300" algn="l"/>
              </a:tabLst>
              <a:defRPr>
                <a:solidFill>
                  <a:schemeClr val="tx1"/>
                </a:solidFill>
                <a:latin typeface="Arial" panose="020B0604020202020204" pitchFamily="34" charset="0"/>
              </a:defRPr>
            </a:lvl1pPr>
            <a:lvl2pPr eaLnBrk="0" fontAlgn="base" hangingPunct="0">
              <a:spcBef>
                <a:spcPct val="0"/>
              </a:spcBef>
              <a:spcAft>
                <a:spcPct val="0"/>
              </a:spcAft>
              <a:tabLst>
                <a:tab pos="1003300" algn="l"/>
              </a:tabLst>
              <a:defRPr>
                <a:solidFill>
                  <a:schemeClr val="tx1"/>
                </a:solidFill>
                <a:latin typeface="Arial" panose="020B0604020202020204" pitchFamily="34" charset="0"/>
              </a:defRPr>
            </a:lvl2pPr>
            <a:lvl3pPr eaLnBrk="0" fontAlgn="base" hangingPunct="0">
              <a:spcBef>
                <a:spcPct val="0"/>
              </a:spcBef>
              <a:spcAft>
                <a:spcPct val="0"/>
              </a:spcAft>
              <a:tabLst>
                <a:tab pos="1003300" algn="l"/>
              </a:tabLst>
              <a:defRPr>
                <a:solidFill>
                  <a:schemeClr val="tx1"/>
                </a:solidFill>
                <a:latin typeface="Arial" panose="020B0604020202020204" pitchFamily="34" charset="0"/>
              </a:defRPr>
            </a:lvl3pPr>
            <a:lvl4pPr eaLnBrk="0" fontAlgn="base" hangingPunct="0">
              <a:spcBef>
                <a:spcPct val="0"/>
              </a:spcBef>
              <a:spcAft>
                <a:spcPct val="0"/>
              </a:spcAft>
              <a:tabLst>
                <a:tab pos="1003300" algn="l"/>
              </a:tabLst>
              <a:defRPr>
                <a:solidFill>
                  <a:schemeClr val="tx1"/>
                </a:solidFill>
                <a:latin typeface="Arial" panose="020B0604020202020204" pitchFamily="34" charset="0"/>
              </a:defRPr>
            </a:lvl4pPr>
            <a:lvl5pPr eaLnBrk="0" fontAlgn="base" hangingPunct="0">
              <a:spcBef>
                <a:spcPct val="0"/>
              </a:spcBef>
              <a:spcAft>
                <a:spcPct val="0"/>
              </a:spcAft>
              <a:tabLst>
                <a:tab pos="1003300" algn="l"/>
              </a:tabLst>
              <a:defRPr>
                <a:solidFill>
                  <a:schemeClr val="tx1"/>
                </a:solidFill>
                <a:latin typeface="Arial" panose="020B0604020202020204" pitchFamily="34" charset="0"/>
              </a:defRPr>
            </a:lvl5pPr>
            <a:lvl6pPr eaLnBrk="0" fontAlgn="base" hangingPunct="0">
              <a:spcBef>
                <a:spcPct val="0"/>
              </a:spcBef>
              <a:spcAft>
                <a:spcPct val="0"/>
              </a:spcAft>
              <a:tabLst>
                <a:tab pos="1003300" algn="l"/>
              </a:tabLst>
              <a:defRPr>
                <a:solidFill>
                  <a:schemeClr val="tx1"/>
                </a:solidFill>
                <a:latin typeface="Arial" panose="020B0604020202020204" pitchFamily="34" charset="0"/>
              </a:defRPr>
            </a:lvl6pPr>
            <a:lvl7pPr eaLnBrk="0" fontAlgn="base" hangingPunct="0">
              <a:spcBef>
                <a:spcPct val="0"/>
              </a:spcBef>
              <a:spcAft>
                <a:spcPct val="0"/>
              </a:spcAft>
              <a:tabLst>
                <a:tab pos="1003300" algn="l"/>
              </a:tabLst>
              <a:defRPr>
                <a:solidFill>
                  <a:schemeClr val="tx1"/>
                </a:solidFill>
                <a:latin typeface="Arial" panose="020B0604020202020204" pitchFamily="34" charset="0"/>
              </a:defRPr>
            </a:lvl7pPr>
            <a:lvl8pPr eaLnBrk="0" fontAlgn="base" hangingPunct="0">
              <a:spcBef>
                <a:spcPct val="0"/>
              </a:spcBef>
              <a:spcAft>
                <a:spcPct val="0"/>
              </a:spcAft>
              <a:tabLst>
                <a:tab pos="1003300" algn="l"/>
              </a:tabLst>
              <a:defRPr>
                <a:solidFill>
                  <a:schemeClr val="tx1"/>
                </a:solidFill>
                <a:latin typeface="Arial" panose="020B0604020202020204" pitchFamily="34" charset="0"/>
              </a:defRPr>
            </a:lvl8pPr>
            <a:lvl9pPr eaLnBrk="0" fontAlgn="base" hangingPunct="0">
              <a:spcBef>
                <a:spcPct val="0"/>
              </a:spcBef>
              <a:spcAft>
                <a:spcPct val="0"/>
              </a:spcAft>
              <a:tabLst>
                <a:tab pos="10033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003300" algn="l"/>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03300"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64"/>
          <p:cNvSpPr>
            <a:spLocks noChangeArrowheads="1"/>
          </p:cNvSpPr>
          <p:nvPr/>
        </p:nvSpPr>
        <p:spPr bwMode="auto">
          <a:xfrm>
            <a:off x="239712" y="10795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40288" algn="l"/>
              </a:tabLst>
              <a:defRPr>
                <a:solidFill>
                  <a:schemeClr val="tx1"/>
                </a:solidFill>
                <a:latin typeface="Arial" panose="020B0604020202020204" pitchFamily="34" charset="0"/>
              </a:defRPr>
            </a:lvl1pPr>
            <a:lvl2pPr eaLnBrk="0" fontAlgn="base" hangingPunct="0">
              <a:spcBef>
                <a:spcPct val="0"/>
              </a:spcBef>
              <a:spcAft>
                <a:spcPct val="0"/>
              </a:spcAft>
              <a:tabLst>
                <a:tab pos="4840288" algn="l"/>
              </a:tabLst>
              <a:defRPr>
                <a:solidFill>
                  <a:schemeClr val="tx1"/>
                </a:solidFill>
                <a:latin typeface="Arial" panose="020B0604020202020204" pitchFamily="34" charset="0"/>
              </a:defRPr>
            </a:lvl2pPr>
            <a:lvl3pPr eaLnBrk="0" fontAlgn="base" hangingPunct="0">
              <a:spcBef>
                <a:spcPct val="0"/>
              </a:spcBef>
              <a:spcAft>
                <a:spcPct val="0"/>
              </a:spcAft>
              <a:tabLst>
                <a:tab pos="4840288" algn="l"/>
              </a:tabLst>
              <a:defRPr>
                <a:solidFill>
                  <a:schemeClr val="tx1"/>
                </a:solidFill>
                <a:latin typeface="Arial" panose="020B0604020202020204" pitchFamily="34" charset="0"/>
              </a:defRPr>
            </a:lvl3pPr>
            <a:lvl4pPr eaLnBrk="0" fontAlgn="base" hangingPunct="0">
              <a:spcBef>
                <a:spcPct val="0"/>
              </a:spcBef>
              <a:spcAft>
                <a:spcPct val="0"/>
              </a:spcAft>
              <a:tabLst>
                <a:tab pos="4840288" algn="l"/>
              </a:tabLst>
              <a:defRPr>
                <a:solidFill>
                  <a:schemeClr val="tx1"/>
                </a:solidFill>
                <a:latin typeface="Arial" panose="020B0604020202020204" pitchFamily="34" charset="0"/>
              </a:defRPr>
            </a:lvl4pPr>
            <a:lvl5pPr eaLnBrk="0" fontAlgn="base" hangingPunct="0">
              <a:spcBef>
                <a:spcPct val="0"/>
              </a:spcBef>
              <a:spcAft>
                <a:spcPct val="0"/>
              </a:spcAft>
              <a:tabLst>
                <a:tab pos="4840288" algn="l"/>
              </a:tabLst>
              <a:defRPr>
                <a:solidFill>
                  <a:schemeClr val="tx1"/>
                </a:solidFill>
                <a:latin typeface="Arial" panose="020B0604020202020204" pitchFamily="34" charset="0"/>
              </a:defRPr>
            </a:lvl5pPr>
            <a:lvl6pPr eaLnBrk="0" fontAlgn="base" hangingPunct="0">
              <a:spcBef>
                <a:spcPct val="0"/>
              </a:spcBef>
              <a:spcAft>
                <a:spcPct val="0"/>
              </a:spcAft>
              <a:tabLst>
                <a:tab pos="4840288" algn="l"/>
              </a:tabLst>
              <a:defRPr>
                <a:solidFill>
                  <a:schemeClr val="tx1"/>
                </a:solidFill>
                <a:latin typeface="Arial" panose="020B0604020202020204" pitchFamily="34" charset="0"/>
              </a:defRPr>
            </a:lvl6pPr>
            <a:lvl7pPr eaLnBrk="0" fontAlgn="base" hangingPunct="0">
              <a:spcBef>
                <a:spcPct val="0"/>
              </a:spcBef>
              <a:spcAft>
                <a:spcPct val="0"/>
              </a:spcAft>
              <a:tabLst>
                <a:tab pos="4840288" algn="l"/>
              </a:tabLst>
              <a:defRPr>
                <a:solidFill>
                  <a:schemeClr val="tx1"/>
                </a:solidFill>
                <a:latin typeface="Arial" panose="020B0604020202020204" pitchFamily="34" charset="0"/>
              </a:defRPr>
            </a:lvl7pPr>
            <a:lvl8pPr eaLnBrk="0" fontAlgn="base" hangingPunct="0">
              <a:spcBef>
                <a:spcPct val="0"/>
              </a:spcBef>
              <a:spcAft>
                <a:spcPct val="0"/>
              </a:spcAft>
              <a:tabLst>
                <a:tab pos="4840288" algn="l"/>
              </a:tabLst>
              <a:defRPr>
                <a:solidFill>
                  <a:schemeClr val="tx1"/>
                </a:solidFill>
                <a:latin typeface="Arial" panose="020B0604020202020204" pitchFamily="34" charset="0"/>
              </a:defRPr>
            </a:lvl8pPr>
            <a:lvl9pPr eaLnBrk="0" fontAlgn="base" hangingPunct="0">
              <a:spcBef>
                <a:spcPct val="0"/>
              </a:spcBef>
              <a:spcAft>
                <a:spcPct val="0"/>
              </a:spcAft>
              <a:tabLst>
                <a:tab pos="4840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40288" algn="l"/>
              </a:tabLst>
            </a:pPr>
            <a:endPar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840288" algn="l"/>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840288"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 name="Rectangle 65"/>
          <p:cNvSpPr>
            <a:spLocks noChangeArrowheads="1"/>
          </p:cNvSpPr>
          <p:nvPr/>
        </p:nvSpPr>
        <p:spPr bwMode="auto">
          <a:xfrm>
            <a:off x="152400" y="15240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p:nvPr/>
        </p:nvSpPr>
        <p:spPr>
          <a:xfrm>
            <a:off x="5895361" y="1957062"/>
            <a:ext cx="2317015" cy="487569"/>
          </a:xfrm>
          <a:prstGeom prst="rect">
            <a:avLst/>
          </a:prstGeom>
        </p:spPr>
        <p:txBody>
          <a:bodyPr wrap="square">
            <a:spAutoFit/>
          </a:bodyPr>
          <a:lstStyle/>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CORRECT USER ID AND PASSWORD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25819298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Apex</Template>
  <TotalTime>403</TotalTime>
  <Words>826</Words>
  <Application>Microsoft Office PowerPoint</Application>
  <PresentationFormat>Custom</PresentationFormat>
  <Paragraphs>118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Crop</vt:lpstr>
      <vt:lpstr>LOAN PROCESSING SYSTEM</vt:lpstr>
      <vt:lpstr>GROUP MEMBERS:</vt:lpstr>
      <vt:lpstr>DESCRIPTION OF PROJECT</vt:lpstr>
      <vt:lpstr>Slide 4</vt:lpstr>
      <vt:lpstr>USER</vt:lpstr>
      <vt:lpstr>                                ADMIN</vt:lpstr>
      <vt:lpstr>Slide 7</vt:lpstr>
      <vt:lpstr>Slide 8</vt:lpstr>
      <vt:lpstr>Slide 9</vt:lpstr>
      <vt:lpstr>           PROGRAM SPECIFICATIONS</vt:lpstr>
      <vt:lpstr>Slide 11</vt:lpstr>
      <vt:lpstr>Slide 12</vt:lpstr>
      <vt:lpstr>                        RESULTS</vt:lpstr>
      <vt:lpstr>IF A USER WANT TO APPLY FOR LOAN THEN THE USER PRESSES F12 IN THE WELCOME SCREEN </vt:lpstr>
      <vt:lpstr>NEW APPLICATION FORM IS DISPLAYED FOR THE USER TO FILL UP.</vt:lpstr>
      <vt:lpstr>AFTER FILLING UP THE DETAILS, THE USER PRESSES ENTER AND THE APPLICATION IS SUBMITTED. THE STATUS OF THE APPLICATION IS PENDING UNTIL IT IS APPROVED  OR REJECTED BY THE ADMIN. SO, IF THE USER CHECKS WHEATHER THE LOAN REQUEST IS SANCTIONED OR NOT, A MESSAGE WILL DISPLAY THAT YOUR ACCOUNT IS NOT ACTIVATED.</vt:lpstr>
      <vt:lpstr>  ERROR HANDLING MESSAGES FOR INVALID USER-ID AND WRONG PASSWORD</vt:lpstr>
      <vt:lpstr>Slide 18</vt:lpstr>
      <vt:lpstr>Slide 19</vt:lpstr>
      <vt:lpstr>IF THE USER HAS APPLIED FOR THE LOAN BUT THE REQUEST HAS NOT BEEN APPROVED BY THE ADMIN THEN THE MESSAGE DISPLAYED IS - </vt:lpstr>
      <vt:lpstr>IF THE REQUEST HAS BEEN REJECTED BY THE ADMIN THEN THE FOLLOWING SECREEN IS DISPLAYED - </vt:lpstr>
      <vt:lpstr>Slide 22</vt:lpstr>
      <vt:lpstr>Slide 23</vt:lpstr>
      <vt:lpstr>WHEN SELECTING INVALID OPTION ERROR MESSAGE IS DISPLAYED</vt:lpstr>
      <vt:lpstr>Slide 25</vt:lpstr>
      <vt:lpstr>Slide 26</vt:lpstr>
      <vt:lpstr> TABLE IN DB2 CONTAINING EARLIER DETAILS OF THE USER </vt:lpstr>
      <vt:lpstr>TABLE IN DB2 AFTER SUCCESSFUL UPDATION OF ADDRESS </vt:lpstr>
      <vt:lpstr>ON SELECTING OPTION 2 ACCOUNT DETAILS OF THE USER IS DISPLAYED</vt:lpstr>
      <vt:lpstr>Slide 30</vt:lpstr>
      <vt:lpstr>ON SELECTING OPTION 3 THE FOLLOWING SCREEN APPEARS. P23AP09 IS A BATCH PROGRAM TO PRINT ALL THE TRANSACTIONS BY THE USER.</vt:lpstr>
      <vt:lpstr>Slide 32</vt:lpstr>
      <vt:lpstr>IF INPUT INVALID OPTION ERROR MESSAGE DISPLAYES</vt:lpstr>
      <vt:lpstr>ON SELECTING OPTION 2, ADDING NEW TRANSACTION DETAIL APPEARS. THE ADMIN CAN ADD TRANSACTIONS THAT HAS BEEN DONE BY THE USER. </vt:lpstr>
      <vt:lpstr>ON SELECTING OPTION 3 THE FOLOWING SCREEN APPEARS. P23AP10 IS A BATCH PROGRAM IN WHICH THE ADMIN CAN DELETE ALL THE ZERO BALANCE ACCOUNTS OF THE USER i.e; THE USERS WHO HAVE PAID OFF THE ENTIRE LOAN AMOUNT.</vt:lpstr>
      <vt:lpstr>SELF REVIEW </vt:lpstr>
      <vt:lpstr>Slide 37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PROCESSING SYSTEM</dc:title>
  <dc:creator>KAUR, MANJEET</dc:creator>
  <cp:lastModifiedBy>manjeeka</cp:lastModifiedBy>
  <cp:revision>57</cp:revision>
  <dcterms:created xsi:type="dcterms:W3CDTF">2017-08-29T05:54:34Z</dcterms:created>
  <dcterms:modified xsi:type="dcterms:W3CDTF">2017-09-07T13:56:46Z</dcterms:modified>
</cp:coreProperties>
</file>