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6" autoAdjust="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EE4F2-C803-44EF-9D0E-2027819D7176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83FC5-74C2-44C4-84B5-A22758916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C83FC5-74C2-44C4-84B5-A22758916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0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0C5D5-29A9-40F2-9B5D-F58AF080F8E2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DF6D0-3A8F-4533-BD87-02AB19611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Bangalore</a:t>
            </a:r>
          </a:p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April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6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"/>
    </mc:Choice>
    <mc:Fallback xmlns="">
      <p:transition spd="slow" advTm="95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79069" y="1445591"/>
            <a:ext cx="1637272" cy="2340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Elbow Connector 174"/>
          <p:cNvCxnSpPr>
            <a:endCxn id="60" idx="0"/>
          </p:cNvCxnSpPr>
          <p:nvPr/>
        </p:nvCxnSpPr>
        <p:spPr>
          <a:xfrm rot="10800000">
            <a:off x="2047164" y="514509"/>
            <a:ext cx="2552975" cy="1396179"/>
          </a:xfrm>
          <a:prstGeom prst="bentConnector4">
            <a:avLst>
              <a:gd name="adj1" fmla="val 40248"/>
              <a:gd name="adj2" fmla="val 116373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6006903" y="203357"/>
            <a:ext cx="1477112" cy="7677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Monitoring (Prometheus)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594804" y="231209"/>
            <a:ext cx="1253268" cy="73994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Log Tracing (ELK)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3" name="Straight Arrow Connector 82"/>
          <p:cNvCxnSpPr>
            <a:endCxn id="69" idx="2"/>
          </p:cNvCxnSpPr>
          <p:nvPr/>
        </p:nvCxnSpPr>
        <p:spPr>
          <a:xfrm flipV="1">
            <a:off x="5221438" y="971151"/>
            <a:ext cx="0" cy="571047"/>
          </a:xfrm>
          <a:prstGeom prst="straightConnector1">
            <a:avLst/>
          </a:prstGeom>
          <a:ln w="2222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6617624" y="971150"/>
            <a:ext cx="0" cy="571047"/>
          </a:xfrm>
          <a:prstGeom prst="straightConnector1">
            <a:avLst/>
          </a:prstGeom>
          <a:ln w="2222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2601355" y="1053078"/>
            <a:ext cx="618202" cy="6175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1549230" y="514508"/>
            <a:ext cx="3045574" cy="4125731"/>
            <a:chOff x="1549230" y="514508"/>
            <a:chExt cx="3045574" cy="4125731"/>
          </a:xfrm>
        </p:grpSpPr>
        <p:sp>
          <p:nvSpPr>
            <p:cNvPr id="7" name="Rectangle 6"/>
            <p:cNvSpPr/>
            <p:nvPr/>
          </p:nvSpPr>
          <p:spPr>
            <a:xfrm>
              <a:off x="3016155" y="1910687"/>
              <a:ext cx="423081" cy="226552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5400000">
              <a:off x="2850829" y="2879951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Cache</a:t>
              </a:r>
              <a:endParaRPr lang="en-US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3439236" y="2391802"/>
              <a:ext cx="1155568" cy="0"/>
            </a:xfrm>
            <a:prstGeom prst="straightConnector1">
              <a:avLst/>
            </a:prstGeom>
            <a:ln w="412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H="1">
              <a:off x="3439235" y="3326500"/>
              <a:ext cx="1150061" cy="0"/>
            </a:xfrm>
            <a:prstGeom prst="straightConnector1">
              <a:avLst/>
            </a:prstGeom>
            <a:ln w="412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549230" y="514508"/>
              <a:ext cx="2321641" cy="4125731"/>
              <a:chOff x="1549230" y="514508"/>
              <a:chExt cx="2321641" cy="4125731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549230" y="514508"/>
                <a:ext cx="995866" cy="53457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IAM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680786" y="514508"/>
                <a:ext cx="1190085" cy="53857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Discovery</a:t>
                </a:r>
              </a:p>
              <a:p>
                <a:pPr algn="ctr"/>
                <a:endParaRPr lang="en-US" dirty="0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2047163" y="1542198"/>
                <a:ext cx="995866" cy="3098041"/>
                <a:chOff x="2047163" y="1542198"/>
                <a:chExt cx="995866" cy="3098041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047163" y="1542198"/>
                  <a:ext cx="532263" cy="3098041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5400000">
                  <a:off x="1640710" y="2485147"/>
                  <a:ext cx="13133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Gateway/LB</a:t>
                  </a:r>
                  <a:endParaRPr lang="en-US" dirty="0"/>
                </a:p>
              </p:txBody>
            </p:sp>
            <p:cxnSp>
              <p:nvCxnSpPr>
                <p:cNvPr id="141" name="Straight Arrow Connector 140"/>
                <p:cNvCxnSpPr/>
                <p:nvPr/>
              </p:nvCxnSpPr>
              <p:spPr>
                <a:xfrm flipV="1">
                  <a:off x="2579426" y="2845710"/>
                  <a:ext cx="463603" cy="9632"/>
                </a:xfrm>
                <a:prstGeom prst="straightConnector1">
                  <a:avLst/>
                </a:prstGeom>
                <a:ln w="41275"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Arrow Connector 150"/>
              <p:cNvCxnSpPr/>
              <p:nvPr/>
            </p:nvCxnSpPr>
            <p:spPr>
              <a:xfrm>
                <a:off x="2269019" y="1049081"/>
                <a:ext cx="16381" cy="493117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7934178" y="514509"/>
            <a:ext cx="2266474" cy="4662402"/>
            <a:chOff x="7934178" y="514509"/>
            <a:chExt cx="2266474" cy="4662402"/>
          </a:xfrm>
        </p:grpSpPr>
        <p:sp>
          <p:nvSpPr>
            <p:cNvPr id="91" name="Rectangle 90"/>
            <p:cNvSpPr/>
            <p:nvPr/>
          </p:nvSpPr>
          <p:spPr>
            <a:xfrm>
              <a:off x="7934178" y="514509"/>
              <a:ext cx="2251734" cy="46624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8131126" y="1707771"/>
              <a:ext cx="1744394" cy="7722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Analytics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8115631" y="2576565"/>
              <a:ext cx="1744394" cy="7722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Reporting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115631" y="3452560"/>
              <a:ext cx="1744394" cy="7722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02060"/>
                  </a:solidFill>
                </a:rPr>
                <a:t>Recommendation</a:t>
              </a:r>
              <a:endParaRPr lang="en-US" sz="1600" dirty="0">
                <a:solidFill>
                  <a:srgbClr val="00206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8121462" y="4315840"/>
              <a:ext cx="1744394" cy="7722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Trends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8115631" y="829628"/>
              <a:ext cx="1744394" cy="772268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Events logs/ Audit Trail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 rot="16200000">
              <a:off x="9058961" y="3402244"/>
              <a:ext cx="1914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Analytical Services</a:t>
              </a:r>
              <a:endParaRPr lang="en-US" dirty="0"/>
            </a:p>
          </p:txBody>
        </p:sp>
      </p:grpSp>
      <p:pic>
        <p:nvPicPr>
          <p:cNvPr id="167" name="Picture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8" y="1872832"/>
            <a:ext cx="1097280" cy="1097280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99" y="2970112"/>
            <a:ext cx="1304682" cy="1304682"/>
          </a:xfrm>
          <a:prstGeom prst="rect">
            <a:avLst/>
          </a:prstGeom>
        </p:spPr>
      </p:pic>
      <p:cxnSp>
        <p:nvCxnSpPr>
          <p:cNvPr id="136" name="Straight Arrow Connector 135"/>
          <p:cNvCxnSpPr/>
          <p:nvPr/>
        </p:nvCxnSpPr>
        <p:spPr>
          <a:xfrm>
            <a:off x="1555845" y="2389417"/>
            <a:ext cx="498270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2482063" y="4640238"/>
            <a:ext cx="2449655" cy="2089582"/>
            <a:chOff x="2482063" y="4640238"/>
            <a:chExt cx="2449655" cy="2089582"/>
          </a:xfrm>
        </p:grpSpPr>
        <p:grpSp>
          <p:nvGrpSpPr>
            <p:cNvPr id="19" name="Group 18"/>
            <p:cNvGrpSpPr/>
            <p:nvPr/>
          </p:nvGrpSpPr>
          <p:grpSpPr>
            <a:xfrm>
              <a:off x="2482063" y="5359792"/>
              <a:ext cx="2449655" cy="1370028"/>
              <a:chOff x="2482063" y="5359792"/>
              <a:chExt cx="2449655" cy="137002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2590929" y="5886938"/>
                <a:ext cx="2235749" cy="435627"/>
              </a:xfrm>
              <a:prstGeom prst="rect">
                <a:avLst/>
              </a:prstGeom>
              <a:gradFill>
                <a:gsLst>
                  <a:gs pos="1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</a:rPr>
                  <a:t>Int2</a:t>
                </a:r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590930" y="5469620"/>
                <a:ext cx="2266009" cy="354196"/>
              </a:xfrm>
              <a:prstGeom prst="rect">
                <a:avLst/>
              </a:prstGeom>
              <a:gradFill>
                <a:gsLst>
                  <a:gs pos="1000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rgbClr val="002060"/>
                    </a:solidFill>
                  </a:rPr>
                  <a:t>Organization sync</a:t>
                </a:r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482063" y="5359792"/>
                <a:ext cx="2449655" cy="137002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2640434" y="6360487"/>
                <a:ext cx="203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Integration Services</a:t>
                </a:r>
                <a:endParaRPr lang="en-US" dirty="0"/>
              </a:p>
            </p:txBody>
          </p:sp>
        </p:grpSp>
        <p:cxnSp>
          <p:nvCxnSpPr>
            <p:cNvPr id="177" name="Elbow Connector 176"/>
            <p:cNvCxnSpPr>
              <a:endCxn id="156" idx="0"/>
            </p:cNvCxnSpPr>
            <p:nvPr/>
          </p:nvCxnSpPr>
          <p:spPr>
            <a:xfrm rot="10800000" flipV="1">
              <a:off x="3706892" y="4640238"/>
              <a:ext cx="882413" cy="719554"/>
            </a:xfrm>
            <a:prstGeom prst="bentConnector2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Arrow Connector 177"/>
          <p:cNvCxnSpPr/>
          <p:nvPr/>
        </p:nvCxnSpPr>
        <p:spPr>
          <a:xfrm>
            <a:off x="1481409" y="3655547"/>
            <a:ext cx="592988" cy="0"/>
          </a:xfrm>
          <a:prstGeom prst="straightConnector1">
            <a:avLst/>
          </a:prstGeom>
          <a:ln w="412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487608" y="1542198"/>
            <a:ext cx="2999094" cy="3634713"/>
            <a:chOff x="4487608" y="1542198"/>
            <a:chExt cx="2999094" cy="3634713"/>
          </a:xfrm>
        </p:grpSpPr>
        <p:sp>
          <p:nvSpPr>
            <p:cNvPr id="99" name="TextBox 98"/>
            <p:cNvSpPr txBox="1"/>
            <p:nvPr/>
          </p:nvSpPr>
          <p:spPr>
            <a:xfrm rot="16200000">
              <a:off x="3812647" y="3595946"/>
              <a:ext cx="1719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Domain services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600138" y="1542198"/>
              <a:ext cx="2886564" cy="3634713"/>
              <a:chOff x="4600138" y="1542198"/>
              <a:chExt cx="2886564" cy="363471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816829" y="3157417"/>
                <a:ext cx="2179565" cy="668740"/>
                <a:chOff x="4271749" y="1467135"/>
                <a:chExt cx="2183642" cy="982638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271749" y="1467135"/>
                  <a:ext cx="2183642" cy="9826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380931" y="1542198"/>
                  <a:ext cx="887105" cy="85298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Campaign Service</a:t>
                  </a:r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5268036" y="1774209"/>
                  <a:ext cx="573206" cy="0"/>
                </a:xfrm>
                <a:prstGeom prst="straightConnector1">
                  <a:avLst/>
                </a:prstGeom>
                <a:ln>
                  <a:headEnd w="lg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4818047" y="1619535"/>
                <a:ext cx="2179565" cy="668740"/>
                <a:chOff x="4271749" y="1467135"/>
                <a:chExt cx="2183642" cy="982638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4271749" y="1467135"/>
                  <a:ext cx="2183642" cy="9826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380931" y="1542198"/>
                  <a:ext cx="887105" cy="85298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Candidate Service</a:t>
                  </a:r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5268036" y="1774209"/>
                  <a:ext cx="573206" cy="0"/>
                </a:xfrm>
                <a:prstGeom prst="straightConnector1">
                  <a:avLst/>
                </a:prstGeom>
                <a:ln>
                  <a:headEnd w="lg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4807543" y="2391802"/>
                <a:ext cx="2179565" cy="668740"/>
                <a:chOff x="4271749" y="1467135"/>
                <a:chExt cx="2183642" cy="982638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4271749" y="1467135"/>
                  <a:ext cx="2183642" cy="9826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4380931" y="1542198"/>
                  <a:ext cx="887105" cy="85298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Job Service</a:t>
                  </a:r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5268036" y="1774209"/>
                  <a:ext cx="573206" cy="0"/>
                </a:xfrm>
                <a:prstGeom prst="straightConnector1">
                  <a:avLst/>
                </a:prstGeom>
                <a:ln>
                  <a:headEnd w="lg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4806327" y="4315840"/>
                <a:ext cx="2179565" cy="668740"/>
                <a:chOff x="4271749" y="1467135"/>
                <a:chExt cx="2183642" cy="982638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4271749" y="1467135"/>
                  <a:ext cx="2183642" cy="982638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380931" y="1542198"/>
                  <a:ext cx="887105" cy="85298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002060"/>
                      </a:solidFill>
                    </a:rPr>
                    <a:t>User Service</a:t>
                  </a:r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5268036" y="1774209"/>
                  <a:ext cx="573206" cy="0"/>
                </a:xfrm>
                <a:prstGeom prst="straightConnector1">
                  <a:avLst/>
                </a:prstGeom>
                <a:ln>
                  <a:headEnd w="lg" len="sm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/>
              <p:nvPr/>
            </p:nvCxnSpPr>
            <p:spPr>
              <a:xfrm flipH="1">
                <a:off x="5855649" y="3826157"/>
                <a:ext cx="10502" cy="489683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/>
              <p:cNvSpPr/>
              <p:nvPr/>
            </p:nvSpPr>
            <p:spPr>
              <a:xfrm>
                <a:off x="4600138" y="1542198"/>
                <a:ext cx="2883877" cy="36347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6200000">
                <a:off x="6584275" y="3690511"/>
                <a:ext cx="1435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Service Mesh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0" name="Flowchart: Multidocument 119"/>
              <p:cNvSpPr/>
              <p:nvPr/>
            </p:nvSpPr>
            <p:spPr>
              <a:xfrm>
                <a:off x="6389548" y="2389417"/>
                <a:ext cx="544372" cy="641508"/>
              </a:xfrm>
              <a:prstGeom prst="flowChartMultidocumen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DB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3" name="Flowchart: Multidocument 122"/>
              <p:cNvSpPr/>
              <p:nvPr/>
            </p:nvSpPr>
            <p:spPr>
              <a:xfrm>
                <a:off x="6398837" y="1627501"/>
                <a:ext cx="544372" cy="641508"/>
              </a:xfrm>
              <a:prstGeom prst="flowChartMultidocumen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DB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24" name="Flowchart: Multidocument 123"/>
              <p:cNvSpPr/>
              <p:nvPr/>
            </p:nvSpPr>
            <p:spPr>
              <a:xfrm>
                <a:off x="6369220" y="4330583"/>
                <a:ext cx="544372" cy="641508"/>
              </a:xfrm>
              <a:prstGeom prst="flowChartMultidocumen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2060"/>
                    </a:solidFill>
                  </a:rPr>
                  <a:t>DB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sp>
        <p:nvSpPr>
          <p:cNvPr id="2" name="Flowchart: Magnetic Disk 1"/>
          <p:cNvSpPr/>
          <p:nvPr/>
        </p:nvSpPr>
        <p:spPr>
          <a:xfrm>
            <a:off x="9390743" y="5286094"/>
            <a:ext cx="822988" cy="927841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DB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39875" y="5010105"/>
            <a:ext cx="4165827" cy="1719715"/>
            <a:chOff x="4939875" y="5091852"/>
            <a:chExt cx="4251589" cy="1837343"/>
          </a:xfrm>
        </p:grpSpPr>
        <p:sp>
          <p:nvSpPr>
            <p:cNvPr id="70" name="Flowchart: Direct Access Storage 69"/>
            <p:cNvSpPr/>
            <p:nvPr/>
          </p:nvSpPr>
          <p:spPr>
            <a:xfrm>
              <a:off x="6223181" y="6239878"/>
              <a:ext cx="2968283" cy="689317"/>
            </a:xfrm>
            <a:prstGeom prst="flowChartMagneticDrum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ESB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86" name="Elbow Connector 85"/>
            <p:cNvCxnSpPr/>
            <p:nvPr/>
          </p:nvCxnSpPr>
          <p:spPr>
            <a:xfrm rot="16200000" flipH="1">
              <a:off x="5716335" y="5472355"/>
              <a:ext cx="992180" cy="649269"/>
            </a:xfrm>
            <a:prstGeom prst="bentConnector3">
              <a:avLst>
                <a:gd name="adj1" fmla="val 50000"/>
              </a:avLst>
            </a:prstGeom>
            <a:ln w="22225"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 rot="16200000">
              <a:off x="5201847" y="5563174"/>
              <a:ext cx="998954" cy="314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Publishers</a:t>
              </a:r>
              <a:endParaRPr lang="en-US" sz="1400" dirty="0"/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 flipH="1">
              <a:off x="8805804" y="5296011"/>
              <a:ext cx="20861" cy="929752"/>
            </a:xfrm>
            <a:prstGeom prst="straightConnector1">
              <a:avLst/>
            </a:prstGeom>
            <a:ln w="222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 rot="16200000">
              <a:off x="7843948" y="5535409"/>
              <a:ext cx="1201228" cy="314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Subscribers</a:t>
              </a:r>
              <a:endParaRPr lang="en-US" sz="1400" dirty="0"/>
            </a:p>
          </p:txBody>
        </p:sp>
        <p:cxnSp>
          <p:nvCxnSpPr>
            <p:cNvPr id="15" name="Elbow Connector 14"/>
            <p:cNvCxnSpPr/>
            <p:nvPr/>
          </p:nvCxnSpPr>
          <p:spPr>
            <a:xfrm>
              <a:off x="4939875" y="6213935"/>
              <a:ext cx="1282852" cy="515884"/>
            </a:xfrm>
            <a:prstGeom prst="bentConnector3">
              <a:avLst/>
            </a:prstGeom>
            <a:ln w="2222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/>
          <p:cNvCxnSpPr/>
          <p:nvPr/>
        </p:nvCxnSpPr>
        <p:spPr>
          <a:xfrm flipV="1">
            <a:off x="9945852" y="5157678"/>
            <a:ext cx="0" cy="200148"/>
          </a:xfrm>
          <a:prstGeom prst="straightConnector1">
            <a:avLst/>
          </a:prstGeom>
          <a:ln w="22225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Multidocument 84"/>
          <p:cNvSpPr/>
          <p:nvPr/>
        </p:nvSpPr>
        <p:spPr>
          <a:xfrm>
            <a:off x="6381328" y="3154703"/>
            <a:ext cx="544372" cy="641508"/>
          </a:xfrm>
          <a:prstGeom prst="flowChartMultidocumen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405034" y="3028337"/>
            <a:ext cx="1074072" cy="255976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Parser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0408579" y="3375415"/>
            <a:ext cx="1074072" cy="255976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Search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0397047" y="1598821"/>
            <a:ext cx="1084407" cy="269562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Messages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0407382" y="2680347"/>
            <a:ext cx="1074072" cy="256888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CRON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0406744" y="2319474"/>
            <a:ext cx="1074710" cy="254070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Notification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0406744" y="1966697"/>
            <a:ext cx="1078359" cy="256977"/>
          </a:xfrm>
          <a:prstGeom prst="rect">
            <a:avLst/>
          </a:prstGeom>
          <a:gradFill>
            <a:gsLst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2060"/>
                </a:solidFill>
              </a:rPr>
              <a:t>Email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10694305" y="2485147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Peripheral Services</a:t>
            </a:r>
            <a:endParaRPr lang="en-US" dirty="0"/>
          </a:p>
        </p:txBody>
      </p:sp>
      <p:cxnSp>
        <p:nvCxnSpPr>
          <p:cNvPr id="14" name="Elbow Connector 13"/>
          <p:cNvCxnSpPr>
            <a:stCxn id="70" idx="4"/>
            <a:endCxn id="2" idx="2"/>
          </p:cNvCxnSpPr>
          <p:nvPr/>
        </p:nvCxnSpPr>
        <p:spPr>
          <a:xfrm flipV="1">
            <a:off x="9105702" y="5750015"/>
            <a:ext cx="285041" cy="6572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484015" y="203357"/>
            <a:ext cx="3243125" cy="2370187"/>
            <a:chOff x="7484015" y="203357"/>
            <a:chExt cx="3243125" cy="237018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7484015" y="2573544"/>
              <a:ext cx="295209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779224" y="231209"/>
              <a:ext cx="0" cy="2342335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779224" y="203357"/>
              <a:ext cx="2934269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10713493" y="203913"/>
              <a:ext cx="13647" cy="124167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218"/>
          </a:xfrm>
        </p:spPr>
        <p:txBody>
          <a:bodyPr/>
          <a:lstStyle/>
          <a:p>
            <a:r>
              <a:rPr lang="en-US" dirty="0" smtClean="0"/>
              <a:t>Modules(Proposed)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5218"/>
            <a:ext cx="10515600" cy="550004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Candidate</a:t>
            </a:r>
            <a:endParaRPr lang="en-US" dirty="0"/>
          </a:p>
          <a:p>
            <a:r>
              <a:rPr lang="en-US" dirty="0" smtClean="0"/>
              <a:t>Job</a:t>
            </a:r>
          </a:p>
          <a:p>
            <a:r>
              <a:rPr lang="en-US" dirty="0" smtClean="0"/>
              <a:t>Contest</a:t>
            </a:r>
            <a:endParaRPr lang="en-US" dirty="0" smtClean="0"/>
          </a:p>
          <a:p>
            <a:r>
              <a:rPr lang="en-US" dirty="0" smtClean="0"/>
              <a:t>User</a:t>
            </a:r>
            <a:endParaRPr lang="en-US" dirty="0"/>
          </a:p>
          <a:p>
            <a:r>
              <a:rPr lang="en-US" dirty="0" smtClean="0"/>
              <a:t>Tenant</a:t>
            </a:r>
            <a:endParaRPr lang="en-US" dirty="0"/>
          </a:p>
          <a:p>
            <a:r>
              <a:rPr lang="en-US" dirty="0" smtClean="0"/>
              <a:t>Peripheral</a:t>
            </a:r>
          </a:p>
          <a:p>
            <a:pPr lvl="1"/>
            <a:r>
              <a:rPr lang="en-US" dirty="0" smtClean="0"/>
              <a:t>Parser(Resume/JD/Tenant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Mail</a:t>
            </a:r>
          </a:p>
          <a:p>
            <a:pPr lvl="1"/>
            <a:r>
              <a:rPr lang="en-US" dirty="0" smtClean="0"/>
              <a:t>Notification</a:t>
            </a:r>
          </a:p>
          <a:p>
            <a:pPr lvl="1"/>
            <a:r>
              <a:rPr lang="en-US" dirty="0" smtClean="0"/>
              <a:t>Messages</a:t>
            </a:r>
            <a:endParaRPr lang="en-US" dirty="0" smtClean="0"/>
          </a:p>
          <a:p>
            <a:r>
              <a:rPr lang="en-US" dirty="0" smtClean="0"/>
              <a:t>Master data(Locations/</a:t>
            </a:r>
            <a:r>
              <a:rPr lang="en-US" dirty="0" err="1" smtClean="0"/>
              <a:t>Zipcodes</a:t>
            </a:r>
            <a:r>
              <a:rPr lang="en-US" dirty="0" smtClean="0"/>
              <a:t>/Applicant status etc.)</a:t>
            </a:r>
          </a:p>
          <a:p>
            <a:r>
              <a:rPr lang="en-US" dirty="0" smtClean="0"/>
              <a:t>Assessment</a:t>
            </a:r>
          </a:p>
          <a:p>
            <a:r>
              <a:rPr lang="en-US" dirty="0" smtClean="0"/>
              <a:t>Integration</a:t>
            </a:r>
          </a:p>
          <a:p>
            <a:pPr lvl="1"/>
            <a:r>
              <a:rPr lang="en-US" dirty="0" smtClean="0"/>
              <a:t>Inbound</a:t>
            </a:r>
          </a:p>
          <a:p>
            <a:pPr lvl="1"/>
            <a:r>
              <a:rPr lang="en-US" dirty="0" smtClean="0"/>
              <a:t>Outbound</a:t>
            </a:r>
            <a:endParaRPr lang="en-US" dirty="0" smtClean="0"/>
          </a:p>
          <a:p>
            <a:r>
              <a:rPr lang="en-US" dirty="0" smtClean="0"/>
              <a:t>I18n capability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111907"/>
            <a:ext cx="10515600" cy="422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Technologies(Cloud ready)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82858"/>
              </p:ext>
            </p:extLst>
          </p:nvPr>
        </p:nvGraphicFramePr>
        <p:xfrm>
          <a:off x="866335" y="534573"/>
          <a:ext cx="10515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Workflow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Technology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Client(</a:t>
                      </a:r>
                      <a:r>
                        <a:rPr lang="en-US" sz="1200" dirty="0" err="1" smtClean="0"/>
                        <a:t>Microfrontend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Angular/React/</a:t>
                      </a:r>
                      <a:r>
                        <a:rPr lang="en-US" sz="1200" dirty="0" err="1" smtClean="0"/>
                        <a:t>Vue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Server(</a:t>
                      </a:r>
                      <a:r>
                        <a:rPr lang="en-US" sz="1200" dirty="0" err="1" smtClean="0"/>
                        <a:t>Microserver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C#/Java/Python/Node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IAM(authentication and authorization)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OAuth2/LDAP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Gateway/LB/Reverse proxy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NGINX</a:t>
                      </a:r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 server/Registry/Discovery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Consul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Reverse proxy cache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Varnish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Distributed</a:t>
                      </a:r>
                      <a:r>
                        <a:rPr lang="en-US" sz="1200" baseline="0" dirty="0" smtClean="0"/>
                        <a:t> caching/User session </a:t>
                      </a:r>
                      <a:r>
                        <a:rPr lang="en-US" sz="1200" baseline="0" dirty="0" err="1" smtClean="0"/>
                        <a:t>mgmt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Redis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r>
                        <a:rPr lang="en-US" sz="1200" baseline="0" dirty="0" smtClean="0"/>
                        <a:t> data, catalog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MongoDB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Eventlog</a:t>
                      </a:r>
                      <a:r>
                        <a:rPr lang="en-US" sz="1200" dirty="0" smtClean="0"/>
                        <a:t>/time series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Cassandra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RDBMS(MySQL)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broker/ </a:t>
                      </a:r>
                      <a:r>
                        <a:rPr lang="en-US" sz="1200" dirty="0" err="1" smtClean="0"/>
                        <a:t>async</a:t>
                      </a:r>
                      <a:r>
                        <a:rPr lang="en-US" sz="1200" dirty="0" smtClean="0"/>
                        <a:t> 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Rabbit MQ/Apache Pulsar/Kafka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Application log trace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ELK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 logs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Jaeger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service(Control plane)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Linkerd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service(Data plane)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Envoy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Resource monitoring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Prometheus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Docker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Kubernetes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r>
                        <a:rPr lang="en-US" sz="1200" baseline="0" dirty="0" smtClean="0"/>
                        <a:t> engine/Trends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Artifactory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Jforg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1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"/>
    </mc:Choice>
    <mc:Fallback xmlns="">
      <p:transition spd="slow" advTm="88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5" y="111907"/>
            <a:ext cx="10515600" cy="4226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Technologies(Cloud native - AWS)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262211"/>
              </p:ext>
            </p:extLst>
          </p:nvPr>
        </p:nvGraphicFramePr>
        <p:xfrm>
          <a:off x="866335" y="534573"/>
          <a:ext cx="105156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Workflow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Technology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Client(</a:t>
                      </a:r>
                      <a:r>
                        <a:rPr lang="en-US" sz="1200" dirty="0" err="1" smtClean="0"/>
                        <a:t>Microfrontend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Angular/React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Server(</a:t>
                      </a:r>
                      <a:r>
                        <a:rPr lang="en-US" sz="1200" dirty="0" err="1" smtClean="0"/>
                        <a:t>Microserver</a:t>
                      </a:r>
                      <a:r>
                        <a:rPr lang="en-US" sz="1200" dirty="0" smtClean="0"/>
                        <a:t>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C#/Java/Python/Node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IAM(authentication and authorization)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IAM</a:t>
                      </a:r>
                      <a:r>
                        <a:rPr lang="en-US" sz="1200" baseline="0" dirty="0" smtClean="0"/>
                        <a:t> module/Recognition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Gateway/LB/Reverse proxy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Route</a:t>
                      </a:r>
                      <a:r>
                        <a:rPr lang="en-US" sz="1200" baseline="0" dirty="0" smtClean="0"/>
                        <a:t> 53</a:t>
                      </a:r>
                      <a:endParaRPr lang="en-US" sz="1200" dirty="0" smtClean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Config</a:t>
                      </a:r>
                      <a:r>
                        <a:rPr lang="en-US" sz="1200" dirty="0" smtClean="0"/>
                        <a:t> server/Registry/Discovery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ELB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Reverse proxy cache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ElastCache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Distributed</a:t>
                      </a:r>
                      <a:r>
                        <a:rPr lang="en-US" sz="1200" baseline="0" dirty="0" smtClean="0"/>
                        <a:t> caching/User session </a:t>
                      </a:r>
                      <a:r>
                        <a:rPr lang="en-US" sz="1200" baseline="0" dirty="0" err="1" smtClean="0"/>
                        <a:t>mgmt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Redis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ElastiCache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Master</a:t>
                      </a:r>
                      <a:r>
                        <a:rPr lang="en-US" sz="1200" baseline="0" dirty="0" smtClean="0"/>
                        <a:t> data, catalog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Dynamo</a:t>
                      </a:r>
                      <a:r>
                        <a:rPr lang="en-US" sz="1200" baseline="0" dirty="0" smtClean="0"/>
                        <a:t> DB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Eventlog</a:t>
                      </a:r>
                      <a:r>
                        <a:rPr lang="en-US" sz="1200" dirty="0" smtClean="0"/>
                        <a:t>/time series data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RDS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Message broker/ </a:t>
                      </a:r>
                      <a:r>
                        <a:rPr lang="en-US" sz="1200" dirty="0" err="1" smtClean="0"/>
                        <a:t>async</a:t>
                      </a:r>
                      <a:r>
                        <a:rPr lang="en-US" sz="1200" dirty="0" smtClean="0"/>
                        <a:t> communication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Eventbridge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Application log trace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Cloudwatch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 logs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Jaeger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service(Control plane)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Linkerd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Domain service(Data plane)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Envoy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Resource monitoring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Prometheus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ECS/KUDOS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Mail/SMS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SMS/SNS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Recommendation</a:t>
                      </a:r>
                      <a:r>
                        <a:rPr lang="en-US" sz="1200" baseline="0" dirty="0" smtClean="0"/>
                        <a:t> engine/Trends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Sagemaker</a:t>
                      </a:r>
                      <a:r>
                        <a:rPr lang="en-US" sz="1200" dirty="0" smtClean="0"/>
                        <a:t>/Redshift/Athena/Glue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Cloudfront</a:t>
                      </a:r>
                      <a:endParaRPr lang="en-US" sz="1200" dirty="0"/>
                    </a:p>
                  </a:txBody>
                  <a:tcPr/>
                </a:tc>
              </a:tr>
              <a:tr h="25991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Artifactory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Jforg</a:t>
                      </a:r>
                      <a:r>
                        <a:rPr lang="en-US" sz="1200" dirty="0" smtClean="0"/>
                        <a:t>/</a:t>
                      </a:r>
                      <a:r>
                        <a:rPr lang="en-US" sz="1200" dirty="0" err="1" smtClean="0"/>
                        <a:t>Octopussy</a:t>
                      </a:r>
                      <a:r>
                        <a:rPr lang="en-US" sz="1200" dirty="0" smtClean="0"/>
                        <a:t>/Nexus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"/>
    </mc:Choice>
    <mc:Fallback xmlns="">
      <p:transition spd="slow" advTm="88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CNCF cloud ready architecture so that it is easy to lift and shift when ever required to any cloud stack</a:t>
            </a:r>
          </a:p>
          <a:p>
            <a:r>
              <a:rPr lang="en-US" dirty="0" smtClean="0"/>
              <a:t>To follow polyglot tech stack to leverage micro-service pattern </a:t>
            </a:r>
            <a:r>
              <a:rPr lang="en-US" dirty="0"/>
              <a:t>on </a:t>
            </a:r>
            <a:r>
              <a:rPr lang="en-US" dirty="0" err="1" smtClean="0"/>
              <a:t>efficiency,productivity</a:t>
            </a:r>
            <a:r>
              <a:rPr lang="en-US" dirty="0" smtClean="0"/>
              <a:t>, independence, scalability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9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8671559" cy="50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298</Words>
  <Application>Microsoft Office PowerPoint</Application>
  <PresentationFormat>Widescreen</PresentationFormat>
  <Paragraphs>151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Tech proposal</vt:lpstr>
      <vt:lpstr>PowerPoint Presentation</vt:lpstr>
      <vt:lpstr>Modules(Proposed)</vt:lpstr>
      <vt:lpstr>Technologies(Cloud ready)</vt:lpstr>
      <vt:lpstr>Technologies(Cloud native - AWS)</vt:lpstr>
      <vt:lpstr>AIM</vt:lpstr>
      <vt:lpstr>Sample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server</dc:creator>
  <cp:lastModifiedBy>server</cp:lastModifiedBy>
  <cp:revision>40</cp:revision>
  <dcterms:created xsi:type="dcterms:W3CDTF">2022-05-23T05:55:21Z</dcterms:created>
  <dcterms:modified xsi:type="dcterms:W3CDTF">2023-04-06T16:47:39Z</dcterms:modified>
</cp:coreProperties>
</file>