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_rels/notesSlide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media/image2.png" ContentType="image/png"/>
  <Override PartName="/ppt/media/image3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36752FB-EDCD-473A-BF8C-0B337D5E7E3F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A64553A-8AFB-4771-938F-17C66983855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7F9A5E-DC68-4971-9A6C-C74610C127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5BE2DF-114A-41B3-9294-7735D2DE86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210EA5-AA15-4ADE-93AC-26129BED8E7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E2167C-4462-4A19-BD2C-C467522422B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C8C922-8804-429B-8833-E8603A61C5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186686-487B-489E-BECD-7AA451114D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71D9C0-E4C4-465D-99C1-895401E152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150C0B-697B-4D7E-9713-92C12E9FD8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E2E40B-6549-44C5-A038-38C0744D11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A0E925-5DF7-49AA-9CDF-EDA9A83111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6BC4FA-29BD-4871-84DD-958C0AA24F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B2D2F9-30E7-4C1A-A3C9-4952FA74FF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766875-F914-4B4C-B954-8D405B586A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A55261-8517-49AA-9D2E-2BDA986CBA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7AD6A6-4C43-4BA7-A217-B004059CA7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755E84-5B2A-4C3B-8739-B95911F674B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B4A067-6720-4408-83CE-6D94324E0DB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EEE73B-9061-402A-9EF0-2A871FEEE5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477E0E-B653-45B6-A972-7870F5EFA2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1B8020-41FA-4535-B2AF-F2EC5E3498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7DD0E2-A1A6-4F44-BB4E-C2D00E7419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F6ECEE-46FE-44FF-8FB7-8FD27B205E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FC8BD3-7698-4D28-928C-A907922901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6C1C9D-27E6-4D6C-B57D-6BBB586AE2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6D99BA8-C110-4710-8D78-3B7EB269AD2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AC06748-7485-4350-AFF7-99EE7E20E67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Tech proposal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Bangalore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6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April 2023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0" p14:dur="2000"/>
    </mc:Choice>
    <mc:Fallback>
      <p:transition spd="slow" advTm="0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3"/>
          <p:cNvSpPr/>
          <p:nvPr/>
        </p:nvSpPr>
        <p:spPr>
          <a:xfrm>
            <a:off x="10279080" y="1445760"/>
            <a:ext cx="1636920" cy="2340360"/>
          </a:xfrm>
          <a:prstGeom prst="rect">
            <a:avLst/>
          </a:prstGeom>
          <a:solidFill>
            <a:schemeClr val="bg1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91" name="Elbow Connector 174"/>
          <p:cNvCxnSpPr>
            <a:endCxn id="92" idx="0"/>
          </p:cNvCxnSpPr>
          <p:nvPr/>
        </p:nvCxnSpPr>
        <p:spPr>
          <a:xfrm flipV="1" rot="16200000">
            <a:off x="2625120" y="-64440"/>
            <a:ext cx="1396440" cy="2553840"/>
          </a:xfrm>
          <a:prstGeom prst="bentConnector3">
            <a:avLst>
              <a:gd name="adj1" fmla="val 40226"/>
            </a:avLst>
          </a:prstGeom>
          <a:ln w="22225">
            <a:solidFill>
              <a:srgbClr val="5b9bd5"/>
            </a:solidFill>
            <a:tailEnd len="med" type="triangle" w="med"/>
          </a:ln>
        </p:spPr>
      </p:cxnSp>
      <p:sp>
        <p:nvSpPr>
          <p:cNvPr id="93" name="Rectangle 65"/>
          <p:cNvSpPr/>
          <p:nvPr/>
        </p:nvSpPr>
        <p:spPr>
          <a:xfrm>
            <a:off x="6006960" y="203400"/>
            <a:ext cx="1476720" cy="76752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b5d2ec"/>
              </a:gs>
            </a:gsLst>
            <a:lin ang="5400000"/>
          </a:gra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Monitoring (Prometheus)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Rectangle 68"/>
          <p:cNvSpPr/>
          <p:nvPr/>
        </p:nvSpPr>
        <p:spPr>
          <a:xfrm>
            <a:off x="4594680" y="231120"/>
            <a:ext cx="1252800" cy="73944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b5d2ec"/>
              </a:gs>
            </a:gsLst>
            <a:lin ang="5400000"/>
          </a:gra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Log Tracing (ELK)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5" name="Straight Arrow Connector 82"/>
          <p:cNvCxnSpPr>
            <a:endCxn id="94" idx="2"/>
          </p:cNvCxnSpPr>
          <p:nvPr/>
        </p:nvCxnSpPr>
        <p:spPr>
          <a:xfrm flipV="1">
            <a:off x="5221080" y="970560"/>
            <a:ext cx="360" cy="571680"/>
          </a:xfrm>
          <a:prstGeom prst="straightConnector1">
            <a:avLst/>
          </a:prstGeom>
          <a:ln w="22225">
            <a:solidFill>
              <a:srgbClr val="5b9bd5"/>
            </a:solidFill>
            <a:tailEnd len="med" type="triangle" w="lg"/>
          </a:ln>
        </p:spPr>
      </p:cxnSp>
      <p:cxnSp>
        <p:nvCxnSpPr>
          <p:cNvPr id="96" name="Straight Arrow Connector 83"/>
          <p:cNvCxnSpPr/>
          <p:nvPr/>
        </p:nvCxnSpPr>
        <p:spPr>
          <a:xfrm flipV="1">
            <a:off x="6617520" y="970920"/>
            <a:ext cx="360" cy="571320"/>
          </a:xfrm>
          <a:prstGeom prst="straightConnector1">
            <a:avLst/>
          </a:prstGeom>
          <a:ln w="22225">
            <a:solidFill>
              <a:srgbClr val="5b9bd5"/>
            </a:solidFill>
            <a:tailEnd len="med" type="triangle" w="lg"/>
          </a:ln>
        </p:spPr>
      </p:cxnSp>
      <p:cxnSp>
        <p:nvCxnSpPr>
          <p:cNvPr id="97" name="Straight Arrow Connector 143"/>
          <p:cNvCxnSpPr/>
          <p:nvPr/>
        </p:nvCxnSpPr>
        <p:spPr>
          <a:xfrm flipV="1">
            <a:off x="2601000" y="1053000"/>
            <a:ext cx="618840" cy="617760"/>
          </a:xfrm>
          <a:prstGeom prst="bentConnector3">
            <a:avLst>
              <a:gd name="adj1" fmla="val 100000"/>
            </a:avLst>
          </a:prstGeom>
          <a:ln w="25400">
            <a:solidFill>
              <a:srgbClr val="5b9bd5"/>
            </a:solidFill>
            <a:tailEnd len="med" type="triangle" w="med"/>
          </a:ln>
        </p:spPr>
      </p:cxnSp>
      <p:grpSp>
        <p:nvGrpSpPr>
          <p:cNvPr id="98" name="Group 23"/>
          <p:cNvGrpSpPr/>
          <p:nvPr/>
        </p:nvGrpSpPr>
        <p:grpSpPr>
          <a:xfrm>
            <a:off x="1549080" y="514440"/>
            <a:ext cx="3045600" cy="4125600"/>
            <a:chOff x="1549080" y="514440"/>
            <a:chExt cx="3045600" cy="4125600"/>
          </a:xfrm>
        </p:grpSpPr>
        <p:sp>
          <p:nvSpPr>
            <p:cNvPr id="99" name="Rectangle 6"/>
            <p:cNvSpPr/>
            <p:nvPr/>
          </p:nvSpPr>
          <p:spPr>
            <a:xfrm>
              <a:off x="3016080" y="1910520"/>
              <a:ext cx="422640" cy="2265120"/>
            </a:xfrm>
            <a:prstGeom prst="rect">
              <a:avLst/>
            </a:prstGeom>
            <a:gradFill rotWithShape="0">
              <a:gsLst>
                <a:gs pos="0">
                  <a:srgbClr val="f7fafd"/>
                </a:gs>
                <a:gs pos="100000">
                  <a:srgbClr val="b5d2ec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0" name="TextBox 58"/>
            <p:cNvSpPr/>
            <p:nvPr/>
          </p:nvSpPr>
          <p:spPr>
            <a:xfrm rot="5400000">
              <a:off x="2858760" y="2882160"/>
              <a:ext cx="7430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Cache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01" name="Straight Arrow Connector 113"/>
            <p:cNvCxnSpPr/>
            <p:nvPr/>
          </p:nvCxnSpPr>
          <p:spPr>
            <a:xfrm>
              <a:off x="3439080" y="2391480"/>
              <a:ext cx="1155960" cy="360"/>
            </a:xfrm>
            <a:prstGeom prst="straightConnector1">
              <a:avLst/>
            </a:prstGeom>
            <a:ln w="41275">
              <a:solidFill>
                <a:srgbClr val="5b9bd5"/>
              </a:solidFill>
              <a:tailEnd len="med" type="triangle" w="lg"/>
            </a:ln>
          </p:spPr>
        </p:cxnSp>
        <p:cxnSp>
          <p:nvCxnSpPr>
            <p:cNvPr id="102" name="Straight Arrow Connector 131"/>
            <p:cNvCxnSpPr/>
            <p:nvPr/>
          </p:nvCxnSpPr>
          <p:spPr>
            <a:xfrm flipH="1">
              <a:off x="3439080" y="3326400"/>
              <a:ext cx="1150560" cy="360"/>
            </a:xfrm>
            <a:prstGeom prst="straightConnector1">
              <a:avLst/>
            </a:prstGeom>
            <a:ln w="41275">
              <a:solidFill>
                <a:srgbClr val="5b9bd5"/>
              </a:solidFill>
              <a:tailEnd len="med" type="triangle" w="lg"/>
            </a:ln>
          </p:spPr>
        </p:cxnSp>
        <p:grpSp>
          <p:nvGrpSpPr>
            <p:cNvPr id="103" name="Group 21"/>
            <p:cNvGrpSpPr/>
            <p:nvPr/>
          </p:nvGrpSpPr>
          <p:grpSpPr>
            <a:xfrm>
              <a:off x="1549080" y="514440"/>
              <a:ext cx="2321640" cy="4125600"/>
              <a:chOff x="1549080" y="514440"/>
              <a:chExt cx="2321640" cy="4125600"/>
            </a:xfrm>
          </p:grpSpPr>
          <p:sp>
            <p:nvSpPr>
              <p:cNvPr id="92" name="Rectangle 59"/>
              <p:cNvSpPr/>
              <p:nvPr/>
            </p:nvSpPr>
            <p:spPr>
              <a:xfrm>
                <a:off x="1549080" y="514440"/>
                <a:ext cx="995400" cy="534240"/>
              </a:xfrm>
              <a:prstGeom prst="rect">
                <a:avLst/>
              </a:prstGeom>
              <a:gradFill rotWithShape="0">
                <a:gsLst>
                  <a:gs pos="0">
                    <a:srgbClr val="f7fafd"/>
                  </a:gs>
                  <a:gs pos="100000">
                    <a:srgbClr val="b5d2ec"/>
                  </a:gs>
                </a:gsLst>
                <a:lin ang="5400000"/>
              </a:gra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2060"/>
                    </a:solidFill>
                    <a:latin typeface="Calibri"/>
                  </a:rPr>
                  <a:t>IAM</a:t>
                </a:r>
                <a:endParaRPr b="0" lang="en-I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4" name="Rectangle 60"/>
              <p:cNvSpPr/>
              <p:nvPr/>
            </p:nvSpPr>
            <p:spPr>
              <a:xfrm>
                <a:off x="2680920" y="514440"/>
                <a:ext cx="1189800" cy="538200"/>
              </a:xfrm>
              <a:prstGeom prst="rect">
                <a:avLst/>
              </a:prstGeom>
              <a:gradFill rotWithShape="0">
                <a:gsLst>
                  <a:gs pos="0">
                    <a:srgbClr val="f7fafd"/>
                  </a:gs>
                  <a:gs pos="100000">
                    <a:srgbClr val="b5d2ec"/>
                  </a:gs>
                </a:gsLst>
                <a:lin ang="5400000"/>
              </a:gra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IN" sz="18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2060"/>
                    </a:solidFill>
                    <a:latin typeface="Calibri"/>
                  </a:rPr>
                  <a:t>Discovery</a:t>
                </a:r>
                <a:endParaRPr b="0" lang="en-IN" sz="18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I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105" name="Group 20"/>
              <p:cNvGrpSpPr/>
              <p:nvPr/>
            </p:nvGrpSpPr>
            <p:grpSpPr>
              <a:xfrm>
                <a:off x="2047320" y="1542240"/>
                <a:ext cx="995400" cy="3097800"/>
                <a:chOff x="2047320" y="1542240"/>
                <a:chExt cx="995400" cy="3097800"/>
              </a:xfrm>
            </p:grpSpPr>
            <p:sp>
              <p:nvSpPr>
                <p:cNvPr id="106" name="Rectangle 5"/>
                <p:cNvSpPr/>
                <p:nvPr/>
              </p:nvSpPr>
              <p:spPr>
                <a:xfrm>
                  <a:off x="2047320" y="1542240"/>
                  <a:ext cx="532080" cy="3097800"/>
                </a:xfrm>
                <a:prstGeom prst="rect">
                  <a:avLst/>
                </a:prstGeom>
                <a:gradFill rotWithShape="0">
                  <a:gsLst>
                    <a:gs pos="0">
                      <a:srgbClr val="f7fafd"/>
                    </a:gs>
                    <a:gs pos="100000">
                      <a:srgbClr val="b5d2ec"/>
                    </a:gs>
                  </a:gsLst>
                  <a:lin ang="5400000"/>
                </a:gradFill>
                <a:ln>
                  <a:solidFill>
                    <a:srgbClr val="43729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  <p:sp>
              <p:nvSpPr>
                <p:cNvPr id="107" name="TextBox 57"/>
                <p:cNvSpPr/>
                <p:nvPr/>
              </p:nvSpPr>
              <p:spPr>
                <a:xfrm rot="5400000">
                  <a:off x="1650600" y="2487240"/>
                  <a:ext cx="1299240" cy="3639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US" sz="1800" spc="-1" strike="noStrike">
                      <a:solidFill>
                        <a:srgbClr val="000000"/>
                      </a:solidFill>
                      <a:latin typeface="Calibri"/>
                    </a:rPr>
                    <a:t>Gateway/LB</a:t>
                  </a:r>
                  <a:endParaRPr b="0" lang="en-IN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cxnSp>
              <p:nvCxnSpPr>
                <p:cNvPr id="108" name="Straight Arrow Connector 140"/>
                <p:cNvCxnSpPr/>
                <p:nvPr/>
              </p:nvCxnSpPr>
              <p:spPr>
                <a:xfrm flipV="1">
                  <a:off x="2579400" y="2845440"/>
                  <a:ext cx="463680" cy="10080"/>
                </a:xfrm>
                <a:prstGeom prst="straightConnector1">
                  <a:avLst/>
                </a:prstGeom>
                <a:ln w="41275">
                  <a:solidFill>
                    <a:srgbClr val="5b9bd5"/>
                  </a:solidFill>
                  <a:tailEnd len="med" type="triangle" w="lg"/>
                </a:ln>
              </p:spPr>
            </p:cxnSp>
          </p:grpSp>
          <p:cxnSp>
            <p:nvCxnSpPr>
              <p:cNvPr id="109" name="Straight Arrow Connector 150"/>
              <p:cNvCxnSpPr/>
              <p:nvPr/>
            </p:nvCxnSpPr>
            <p:spPr>
              <a:xfrm>
                <a:off x="2268720" y="1049040"/>
                <a:ext cx="16920" cy="493200"/>
              </a:xfrm>
              <a:prstGeom prst="straightConnector1">
                <a:avLst/>
              </a:prstGeom>
              <a:ln w="31750">
                <a:solidFill>
                  <a:srgbClr val="5b9bd5"/>
                </a:solidFill>
                <a:tailEnd len="med" type="triangle" w="med"/>
              </a:ln>
            </p:spPr>
          </p:cxnSp>
        </p:grpSp>
      </p:grpSp>
      <p:grpSp>
        <p:nvGrpSpPr>
          <p:cNvPr id="110" name="Group 16"/>
          <p:cNvGrpSpPr/>
          <p:nvPr/>
        </p:nvGrpSpPr>
        <p:grpSpPr>
          <a:xfrm>
            <a:off x="7934040" y="514440"/>
            <a:ext cx="2261160" cy="4662000"/>
            <a:chOff x="7934040" y="514440"/>
            <a:chExt cx="2261160" cy="4662000"/>
          </a:xfrm>
        </p:grpSpPr>
        <p:sp>
          <p:nvSpPr>
            <p:cNvPr id="111" name="Rectangle 90"/>
            <p:cNvSpPr/>
            <p:nvPr/>
          </p:nvSpPr>
          <p:spPr>
            <a:xfrm>
              <a:off x="7934040" y="514440"/>
              <a:ext cx="2251440" cy="4662000"/>
            </a:xfrm>
            <a:prstGeom prst="rect">
              <a:avLst/>
            </a:prstGeom>
            <a:noFill/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2" name="Rectangle 91"/>
            <p:cNvSpPr/>
            <p:nvPr/>
          </p:nvSpPr>
          <p:spPr>
            <a:xfrm>
              <a:off x="8130960" y="1707840"/>
              <a:ext cx="1744200" cy="771840"/>
            </a:xfrm>
            <a:prstGeom prst="rect">
              <a:avLst/>
            </a:prstGeom>
            <a:gradFill rotWithShape="0">
              <a:gsLst>
                <a:gs pos="0">
                  <a:srgbClr val="f7fafd"/>
                </a:gs>
                <a:gs pos="100000">
                  <a:srgbClr val="b5d2ec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2060"/>
                  </a:solidFill>
                  <a:latin typeface="Calibri"/>
                </a:rPr>
                <a:t>Analytics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3" name="Rectangle 92"/>
            <p:cNvSpPr/>
            <p:nvPr/>
          </p:nvSpPr>
          <p:spPr>
            <a:xfrm>
              <a:off x="8115480" y="2576520"/>
              <a:ext cx="1744200" cy="771840"/>
            </a:xfrm>
            <a:prstGeom prst="rect">
              <a:avLst/>
            </a:prstGeom>
            <a:gradFill rotWithShape="0">
              <a:gsLst>
                <a:gs pos="0">
                  <a:srgbClr val="f7fafd"/>
                </a:gs>
                <a:gs pos="100000">
                  <a:srgbClr val="b5d2ec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2060"/>
                  </a:solidFill>
                  <a:latin typeface="Calibri"/>
                </a:rPr>
                <a:t>Reporting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Rectangle 93"/>
            <p:cNvSpPr/>
            <p:nvPr/>
          </p:nvSpPr>
          <p:spPr>
            <a:xfrm>
              <a:off x="8115480" y="3452400"/>
              <a:ext cx="1744200" cy="771840"/>
            </a:xfrm>
            <a:prstGeom prst="rect">
              <a:avLst/>
            </a:prstGeom>
            <a:gradFill rotWithShape="0">
              <a:gsLst>
                <a:gs pos="0">
                  <a:srgbClr val="f7fafd"/>
                </a:gs>
                <a:gs pos="100000">
                  <a:srgbClr val="b5d2ec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2060"/>
                  </a:solidFill>
                  <a:latin typeface="Calibri"/>
                </a:rPr>
                <a:t>Recommendation</a:t>
              </a:r>
              <a:endParaRPr b="0" lang="en-IN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5" name="Rectangle 94"/>
            <p:cNvSpPr/>
            <p:nvPr/>
          </p:nvSpPr>
          <p:spPr>
            <a:xfrm>
              <a:off x="8121600" y="4315680"/>
              <a:ext cx="1744200" cy="771840"/>
            </a:xfrm>
            <a:prstGeom prst="rect">
              <a:avLst/>
            </a:prstGeom>
            <a:gradFill rotWithShape="0">
              <a:gsLst>
                <a:gs pos="0">
                  <a:srgbClr val="f7fafd"/>
                </a:gs>
                <a:gs pos="100000">
                  <a:srgbClr val="b5d2ec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2060"/>
                  </a:solidFill>
                  <a:latin typeface="Calibri"/>
                </a:rPr>
                <a:t>Trends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6" name="Rectangle 111"/>
            <p:cNvSpPr/>
            <p:nvPr/>
          </p:nvSpPr>
          <p:spPr>
            <a:xfrm>
              <a:off x="8115480" y="829800"/>
              <a:ext cx="1744200" cy="771840"/>
            </a:xfrm>
            <a:prstGeom prst="rect">
              <a:avLst/>
            </a:prstGeom>
            <a:gradFill rotWithShape="0">
              <a:gsLst>
                <a:gs pos="0">
                  <a:srgbClr val="f7fafd"/>
                </a:gs>
                <a:gs pos="100000">
                  <a:srgbClr val="b5d2ec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2060"/>
                  </a:solidFill>
                  <a:latin typeface="Calibri"/>
                </a:rPr>
                <a:t>Events logs/ Audit Trail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7" name="TextBox 162"/>
            <p:cNvSpPr/>
            <p:nvPr/>
          </p:nvSpPr>
          <p:spPr>
            <a:xfrm rot="16200000">
              <a:off x="9066240" y="3405240"/>
              <a:ext cx="18936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Analytical Services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118" name="Picture 166" descr=""/>
          <p:cNvPicPr/>
          <p:nvPr/>
        </p:nvPicPr>
        <p:blipFill>
          <a:blip r:embed="rId1"/>
          <a:stretch/>
        </p:blipFill>
        <p:spPr>
          <a:xfrm>
            <a:off x="498240" y="1872720"/>
            <a:ext cx="1096920" cy="1096920"/>
          </a:xfrm>
          <a:prstGeom prst="rect">
            <a:avLst/>
          </a:prstGeom>
          <a:ln w="0">
            <a:noFill/>
          </a:ln>
        </p:spPr>
      </p:pic>
      <p:pic>
        <p:nvPicPr>
          <p:cNvPr id="119" name="Picture 167" descr=""/>
          <p:cNvPicPr/>
          <p:nvPr/>
        </p:nvPicPr>
        <p:blipFill>
          <a:blip r:embed="rId2"/>
          <a:stretch/>
        </p:blipFill>
        <p:spPr>
          <a:xfrm>
            <a:off x="388440" y="2970000"/>
            <a:ext cx="1304280" cy="1304280"/>
          </a:xfrm>
          <a:prstGeom prst="rect">
            <a:avLst/>
          </a:prstGeom>
          <a:ln w="0">
            <a:noFill/>
          </a:ln>
        </p:spPr>
      </p:pic>
      <p:cxnSp>
        <p:nvCxnSpPr>
          <p:cNvPr id="120" name="Straight Arrow Connector 135"/>
          <p:cNvCxnSpPr/>
          <p:nvPr/>
        </p:nvCxnSpPr>
        <p:spPr>
          <a:xfrm>
            <a:off x="1555560" y="2389320"/>
            <a:ext cx="498600" cy="360"/>
          </a:xfrm>
          <a:prstGeom prst="straightConnector1">
            <a:avLst/>
          </a:prstGeom>
          <a:ln w="41275">
            <a:solidFill>
              <a:srgbClr val="5b9bd5"/>
            </a:solidFill>
            <a:tailEnd len="med" type="triangle" w="lg"/>
          </a:ln>
        </p:spPr>
      </p:cxnSp>
      <p:grpSp>
        <p:nvGrpSpPr>
          <p:cNvPr id="121" name="Group 25"/>
          <p:cNvGrpSpPr/>
          <p:nvPr/>
        </p:nvGrpSpPr>
        <p:grpSpPr>
          <a:xfrm>
            <a:off x="2482200" y="4640040"/>
            <a:ext cx="2449440" cy="2089440"/>
            <a:chOff x="2482200" y="4640040"/>
            <a:chExt cx="2449440" cy="2089440"/>
          </a:xfrm>
        </p:grpSpPr>
        <p:grpSp>
          <p:nvGrpSpPr>
            <p:cNvPr id="122" name="Group 18"/>
            <p:cNvGrpSpPr/>
            <p:nvPr/>
          </p:nvGrpSpPr>
          <p:grpSpPr>
            <a:xfrm>
              <a:off x="2482200" y="5359680"/>
              <a:ext cx="2449440" cy="1369800"/>
              <a:chOff x="2482200" y="5359680"/>
              <a:chExt cx="2449440" cy="1369800"/>
            </a:xfrm>
          </p:grpSpPr>
          <p:sp>
            <p:nvSpPr>
              <p:cNvPr id="123" name="Rectangle 73"/>
              <p:cNvSpPr/>
              <p:nvPr/>
            </p:nvSpPr>
            <p:spPr>
              <a:xfrm>
                <a:off x="2590920" y="5887080"/>
                <a:ext cx="2235240" cy="435240"/>
              </a:xfrm>
              <a:prstGeom prst="rect">
                <a:avLst/>
              </a:prstGeom>
              <a:gradFill rotWithShape="0">
                <a:gsLst>
                  <a:gs pos="0">
                    <a:srgbClr val="f7fafd"/>
                  </a:gs>
                  <a:gs pos="100000">
                    <a:srgbClr val="b5d2ec"/>
                  </a:gs>
                </a:gsLst>
                <a:lin ang="5400000"/>
              </a:gra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2060"/>
                    </a:solidFill>
                    <a:latin typeface="Calibri"/>
                  </a:rPr>
                  <a:t>Outbound</a:t>
                </a:r>
                <a:endParaRPr b="0" lang="en-IN" sz="12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4" name="Rectangle 78"/>
              <p:cNvSpPr/>
              <p:nvPr/>
            </p:nvSpPr>
            <p:spPr>
              <a:xfrm>
                <a:off x="2590920" y="5469480"/>
                <a:ext cx="2265480" cy="353880"/>
              </a:xfrm>
              <a:prstGeom prst="rect">
                <a:avLst/>
              </a:prstGeom>
              <a:gradFill rotWithShape="0">
                <a:gsLst>
                  <a:gs pos="0">
                    <a:srgbClr val="f7fafd"/>
                  </a:gs>
                  <a:gs pos="100000">
                    <a:srgbClr val="b5d2ec"/>
                  </a:gs>
                </a:gsLst>
                <a:lin ang="5400000"/>
              </a:gra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200" spc="-1" strike="noStrike">
                    <a:solidFill>
                      <a:srgbClr val="002060"/>
                    </a:solidFill>
                    <a:latin typeface="Calibri"/>
                  </a:rPr>
                  <a:t>Inbound </a:t>
                </a:r>
                <a:endParaRPr b="0" lang="en-IN" sz="12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5" name="Rectangle 155"/>
              <p:cNvSpPr/>
              <p:nvPr/>
            </p:nvSpPr>
            <p:spPr>
              <a:xfrm>
                <a:off x="2482200" y="5359680"/>
                <a:ext cx="2449440" cy="1369800"/>
              </a:xfrm>
              <a:prstGeom prst="rect">
                <a:avLst/>
              </a:prstGeom>
              <a:noFill/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126" name="TextBox 156"/>
              <p:cNvSpPr/>
              <p:nvPr/>
            </p:nvSpPr>
            <p:spPr>
              <a:xfrm>
                <a:off x="2651400" y="6360480"/>
                <a:ext cx="201276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alibri"/>
                  </a:rPr>
                  <a:t>Integration Services</a:t>
                </a:r>
                <a:endParaRPr b="0" lang="en-I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cxnSp>
          <p:nvCxnSpPr>
            <p:cNvPr id="127" name="Elbow Connector 176"/>
            <p:cNvCxnSpPr>
              <a:endCxn id="125" idx="0"/>
            </p:cNvCxnSpPr>
            <p:nvPr/>
          </p:nvCxnSpPr>
          <p:spPr>
            <a:xfrm rot="5400000">
              <a:off x="3787920" y="4558680"/>
              <a:ext cx="720000" cy="882720"/>
            </a:xfrm>
            <a:prstGeom prst="bentConnector3">
              <a:avLst>
                <a:gd name="adj1" fmla="val 50"/>
              </a:avLst>
            </a:prstGeom>
            <a:ln w="22225">
              <a:solidFill>
                <a:srgbClr val="5b9bd5"/>
              </a:solidFill>
              <a:tailEnd len="med" type="triangle" w="med"/>
            </a:ln>
          </p:spPr>
        </p:cxnSp>
      </p:grpSp>
      <p:cxnSp>
        <p:nvCxnSpPr>
          <p:cNvPr id="128" name="Straight Arrow Connector 177"/>
          <p:cNvCxnSpPr/>
          <p:nvPr/>
        </p:nvCxnSpPr>
        <p:spPr>
          <a:xfrm>
            <a:off x="1481400" y="3655440"/>
            <a:ext cx="593280" cy="360"/>
          </a:xfrm>
          <a:prstGeom prst="straightConnector1">
            <a:avLst/>
          </a:prstGeom>
          <a:ln w="41275">
            <a:solidFill>
              <a:srgbClr val="5b9bd5"/>
            </a:solidFill>
            <a:tailEnd len="med" type="triangle" w="lg"/>
          </a:ln>
        </p:spPr>
      </p:cxnSp>
      <p:grpSp>
        <p:nvGrpSpPr>
          <p:cNvPr id="129" name="Group 24"/>
          <p:cNvGrpSpPr/>
          <p:nvPr/>
        </p:nvGrpSpPr>
        <p:grpSpPr>
          <a:xfrm>
            <a:off x="4487760" y="1542240"/>
            <a:ext cx="2995920" cy="3634200"/>
            <a:chOff x="4487760" y="1542240"/>
            <a:chExt cx="2995920" cy="3634200"/>
          </a:xfrm>
        </p:grpSpPr>
        <p:sp>
          <p:nvSpPr>
            <p:cNvPr id="130" name="TextBox 98"/>
            <p:cNvSpPr/>
            <p:nvPr/>
          </p:nvSpPr>
          <p:spPr>
            <a:xfrm rot="16200000">
              <a:off x="3819600" y="3599280"/>
              <a:ext cx="17002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2060"/>
                  </a:solidFill>
                  <a:latin typeface="Calibri"/>
                </a:rPr>
                <a:t>Domain services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31" name="Group 15"/>
            <p:cNvGrpSpPr/>
            <p:nvPr/>
          </p:nvGrpSpPr>
          <p:grpSpPr>
            <a:xfrm>
              <a:off x="4600080" y="1542240"/>
              <a:ext cx="2883600" cy="3634200"/>
              <a:chOff x="4600080" y="1542240"/>
              <a:chExt cx="2883600" cy="3634200"/>
            </a:xfrm>
          </p:grpSpPr>
          <p:grpSp>
            <p:nvGrpSpPr>
              <p:cNvPr id="132" name="Group 12"/>
              <p:cNvGrpSpPr/>
              <p:nvPr/>
            </p:nvGrpSpPr>
            <p:grpSpPr>
              <a:xfrm>
                <a:off x="4816800" y="3157560"/>
                <a:ext cx="2179080" cy="668520"/>
                <a:chOff x="4816800" y="3157560"/>
                <a:chExt cx="2179080" cy="668520"/>
              </a:xfrm>
            </p:grpSpPr>
            <p:sp>
              <p:nvSpPr>
                <p:cNvPr id="133" name="Rectangle 7"/>
                <p:cNvSpPr/>
                <p:nvPr/>
              </p:nvSpPr>
              <p:spPr>
                <a:xfrm>
                  <a:off x="4816800" y="3157560"/>
                  <a:ext cx="2179080" cy="668520"/>
                </a:xfrm>
                <a:prstGeom prst="rect">
                  <a:avLst/>
                </a:prstGeom>
                <a:noFill/>
                <a:ln>
                  <a:solidFill>
                    <a:srgbClr val="43729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rgbClr val="002060"/>
                    </a:solidFill>
                    <a:latin typeface="Calibri"/>
                  </a:endParaRPr>
                </a:p>
              </p:txBody>
            </p:sp>
            <p:sp>
              <p:nvSpPr>
                <p:cNvPr id="134" name="Rectangle 8"/>
                <p:cNvSpPr/>
                <p:nvPr/>
              </p:nvSpPr>
              <p:spPr>
                <a:xfrm>
                  <a:off x="4925880" y="3208680"/>
                  <a:ext cx="885240" cy="580320"/>
                </a:xfrm>
                <a:prstGeom prst="rect">
                  <a:avLst/>
                </a:prstGeom>
                <a:gradFill rotWithShape="0">
                  <a:gsLst>
                    <a:gs pos="0">
                      <a:srgbClr val="f7fafd"/>
                    </a:gs>
                    <a:gs pos="100000">
                      <a:srgbClr val="b5d2ec"/>
                    </a:gs>
                  </a:gsLst>
                  <a:lin ang="5400000"/>
                </a:gradFill>
                <a:ln>
                  <a:solidFill>
                    <a:srgbClr val="43729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200" spc="-1" strike="noStrike">
                      <a:solidFill>
                        <a:srgbClr val="002060"/>
                      </a:solidFill>
                      <a:latin typeface="Calibri"/>
                    </a:rPr>
                    <a:t>Campaign Service</a:t>
                  </a:r>
                  <a:endParaRPr b="0" lang="en-IN" sz="12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cxnSp>
              <p:nvCxnSpPr>
                <p:cNvPr id="135" name="Straight Arrow Connector 11"/>
                <p:cNvCxnSpPr/>
                <p:nvPr/>
              </p:nvCxnSpPr>
              <p:spPr>
                <a:xfrm>
                  <a:off x="5811120" y="3366360"/>
                  <a:ext cx="572400" cy="360"/>
                </a:xfrm>
                <a:prstGeom prst="straightConnector1">
                  <a:avLst/>
                </a:prstGeom>
                <a:ln>
                  <a:solidFill>
                    <a:srgbClr val="5b9bd5"/>
                  </a:solidFill>
                  <a:tailEnd len="med" type="triangle" w="lg"/>
                </a:ln>
              </p:spPr>
            </p:cxnSp>
          </p:grpSp>
          <p:grpSp>
            <p:nvGrpSpPr>
              <p:cNvPr id="136" name="Group 38"/>
              <p:cNvGrpSpPr/>
              <p:nvPr/>
            </p:nvGrpSpPr>
            <p:grpSpPr>
              <a:xfrm>
                <a:off x="4817880" y="1619640"/>
                <a:ext cx="2179080" cy="668520"/>
                <a:chOff x="4817880" y="1619640"/>
                <a:chExt cx="2179080" cy="668520"/>
              </a:xfrm>
            </p:grpSpPr>
            <p:sp>
              <p:nvSpPr>
                <p:cNvPr id="137" name="Rectangle 39"/>
                <p:cNvSpPr/>
                <p:nvPr/>
              </p:nvSpPr>
              <p:spPr>
                <a:xfrm>
                  <a:off x="4817880" y="1619640"/>
                  <a:ext cx="2179080" cy="668520"/>
                </a:xfrm>
                <a:prstGeom prst="rect">
                  <a:avLst/>
                </a:prstGeom>
                <a:noFill/>
                <a:ln>
                  <a:solidFill>
                    <a:srgbClr val="43729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rgbClr val="002060"/>
                    </a:solidFill>
                    <a:latin typeface="Calibri"/>
                  </a:endParaRPr>
                </a:p>
              </p:txBody>
            </p:sp>
            <p:sp>
              <p:nvSpPr>
                <p:cNvPr id="138" name="Rectangle 40"/>
                <p:cNvSpPr/>
                <p:nvPr/>
              </p:nvSpPr>
              <p:spPr>
                <a:xfrm>
                  <a:off x="4926960" y="1670760"/>
                  <a:ext cx="885240" cy="580320"/>
                </a:xfrm>
                <a:prstGeom prst="rect">
                  <a:avLst/>
                </a:prstGeom>
                <a:gradFill rotWithShape="0">
                  <a:gsLst>
                    <a:gs pos="0">
                      <a:srgbClr val="f7fafd"/>
                    </a:gs>
                    <a:gs pos="100000">
                      <a:srgbClr val="b5d2ec"/>
                    </a:gs>
                  </a:gsLst>
                  <a:lin ang="5400000"/>
                </a:gradFill>
                <a:ln>
                  <a:solidFill>
                    <a:srgbClr val="43729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200" spc="-1" strike="noStrike">
                      <a:solidFill>
                        <a:srgbClr val="002060"/>
                      </a:solidFill>
                      <a:latin typeface="Calibri"/>
                    </a:rPr>
                    <a:t>Candidate Service</a:t>
                  </a:r>
                  <a:endParaRPr b="0" lang="en-IN" sz="12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cxnSp>
              <p:nvCxnSpPr>
                <p:cNvPr id="139" name="Straight Arrow Connector 42"/>
                <p:cNvCxnSpPr/>
                <p:nvPr/>
              </p:nvCxnSpPr>
              <p:spPr>
                <a:xfrm>
                  <a:off x="5812200" y="1828440"/>
                  <a:ext cx="572760" cy="360"/>
                </a:xfrm>
                <a:prstGeom prst="straightConnector1">
                  <a:avLst/>
                </a:prstGeom>
                <a:ln>
                  <a:solidFill>
                    <a:srgbClr val="5b9bd5"/>
                  </a:solidFill>
                  <a:tailEnd len="med" type="triangle" w="lg"/>
                </a:ln>
              </p:spPr>
            </p:cxnSp>
          </p:grpSp>
          <p:grpSp>
            <p:nvGrpSpPr>
              <p:cNvPr id="140" name="Group 43"/>
              <p:cNvGrpSpPr/>
              <p:nvPr/>
            </p:nvGrpSpPr>
            <p:grpSpPr>
              <a:xfrm>
                <a:off x="4807440" y="2391840"/>
                <a:ext cx="2179080" cy="668520"/>
                <a:chOff x="4807440" y="2391840"/>
                <a:chExt cx="2179080" cy="668520"/>
              </a:xfrm>
            </p:grpSpPr>
            <p:sp>
              <p:nvSpPr>
                <p:cNvPr id="141" name="Rectangle 44"/>
                <p:cNvSpPr/>
                <p:nvPr/>
              </p:nvSpPr>
              <p:spPr>
                <a:xfrm>
                  <a:off x="4807440" y="2391840"/>
                  <a:ext cx="2179080" cy="668520"/>
                </a:xfrm>
                <a:prstGeom prst="rect">
                  <a:avLst/>
                </a:prstGeom>
                <a:noFill/>
                <a:ln>
                  <a:solidFill>
                    <a:srgbClr val="43729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rgbClr val="002060"/>
                    </a:solidFill>
                    <a:latin typeface="Calibri"/>
                  </a:endParaRPr>
                </a:p>
              </p:txBody>
            </p:sp>
            <p:sp>
              <p:nvSpPr>
                <p:cNvPr id="142" name="Rectangle 45"/>
                <p:cNvSpPr/>
                <p:nvPr/>
              </p:nvSpPr>
              <p:spPr>
                <a:xfrm>
                  <a:off x="4916520" y="2442960"/>
                  <a:ext cx="885240" cy="580320"/>
                </a:xfrm>
                <a:prstGeom prst="rect">
                  <a:avLst/>
                </a:prstGeom>
                <a:gradFill rotWithShape="0">
                  <a:gsLst>
                    <a:gs pos="0">
                      <a:srgbClr val="f7fafd"/>
                    </a:gs>
                    <a:gs pos="100000">
                      <a:srgbClr val="b5d2ec"/>
                    </a:gs>
                  </a:gsLst>
                  <a:lin ang="5400000"/>
                </a:gradFill>
                <a:ln>
                  <a:solidFill>
                    <a:srgbClr val="43729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200" spc="-1" strike="noStrike">
                      <a:solidFill>
                        <a:srgbClr val="002060"/>
                      </a:solidFill>
                      <a:latin typeface="Calibri"/>
                    </a:rPr>
                    <a:t>Job Service</a:t>
                  </a:r>
                  <a:endParaRPr b="0" lang="en-IN" sz="12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cxnSp>
              <p:nvCxnSpPr>
                <p:cNvPr id="143" name="Straight Arrow Connector 47"/>
                <p:cNvCxnSpPr/>
                <p:nvPr/>
              </p:nvCxnSpPr>
              <p:spPr>
                <a:xfrm>
                  <a:off x="5801760" y="2600640"/>
                  <a:ext cx="572400" cy="360"/>
                </a:xfrm>
                <a:prstGeom prst="straightConnector1">
                  <a:avLst/>
                </a:prstGeom>
                <a:ln>
                  <a:solidFill>
                    <a:srgbClr val="5b9bd5"/>
                  </a:solidFill>
                  <a:tailEnd len="med" type="triangle" w="lg"/>
                </a:ln>
              </p:spPr>
            </p:cxnSp>
          </p:grpSp>
          <p:grpSp>
            <p:nvGrpSpPr>
              <p:cNvPr id="144" name="Group 48"/>
              <p:cNvGrpSpPr/>
              <p:nvPr/>
            </p:nvGrpSpPr>
            <p:grpSpPr>
              <a:xfrm>
                <a:off x="4806360" y="4315680"/>
                <a:ext cx="2179080" cy="668520"/>
                <a:chOff x="4806360" y="4315680"/>
                <a:chExt cx="2179080" cy="668520"/>
              </a:xfrm>
            </p:grpSpPr>
            <p:sp>
              <p:nvSpPr>
                <p:cNvPr id="145" name="Rectangle 49"/>
                <p:cNvSpPr/>
                <p:nvPr/>
              </p:nvSpPr>
              <p:spPr>
                <a:xfrm>
                  <a:off x="4806360" y="4315680"/>
                  <a:ext cx="2179080" cy="668520"/>
                </a:xfrm>
                <a:prstGeom prst="rect">
                  <a:avLst/>
                </a:prstGeom>
                <a:noFill/>
                <a:ln>
                  <a:solidFill>
                    <a:srgbClr val="43729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rgbClr val="002060"/>
                    </a:solidFill>
                    <a:latin typeface="Calibri"/>
                  </a:endParaRPr>
                </a:p>
              </p:txBody>
            </p:sp>
            <p:sp>
              <p:nvSpPr>
                <p:cNvPr id="146" name="Rectangle 50"/>
                <p:cNvSpPr/>
                <p:nvPr/>
              </p:nvSpPr>
              <p:spPr>
                <a:xfrm>
                  <a:off x="4915440" y="4366800"/>
                  <a:ext cx="885240" cy="580320"/>
                </a:xfrm>
                <a:prstGeom prst="rect">
                  <a:avLst/>
                </a:prstGeom>
                <a:gradFill rotWithShape="0">
                  <a:gsLst>
                    <a:gs pos="0">
                      <a:srgbClr val="f7fafd"/>
                    </a:gs>
                    <a:gs pos="100000">
                      <a:srgbClr val="b5d2ec"/>
                    </a:gs>
                  </a:gsLst>
                  <a:lin ang="5400000"/>
                </a:gradFill>
                <a:ln>
                  <a:solidFill>
                    <a:srgbClr val="43729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r>
                    <a:rPr b="0" lang="en-US" sz="1200" spc="-1" strike="noStrike">
                      <a:solidFill>
                        <a:srgbClr val="002060"/>
                      </a:solidFill>
                      <a:latin typeface="Calibri"/>
                    </a:rPr>
                    <a:t>User Service</a:t>
                  </a:r>
                  <a:endParaRPr b="0" lang="en-IN" sz="12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cxnSp>
              <p:nvCxnSpPr>
                <p:cNvPr id="147" name="Straight Arrow Connector 52"/>
                <p:cNvCxnSpPr/>
                <p:nvPr/>
              </p:nvCxnSpPr>
              <p:spPr>
                <a:xfrm>
                  <a:off x="5800680" y="4524480"/>
                  <a:ext cx="572400" cy="360"/>
                </a:xfrm>
                <a:prstGeom prst="straightConnector1">
                  <a:avLst/>
                </a:prstGeom>
                <a:ln>
                  <a:solidFill>
                    <a:srgbClr val="5b9bd5"/>
                  </a:solidFill>
                  <a:tailEnd len="med" type="triangle" w="lg"/>
                </a:ln>
              </p:spPr>
            </p:cxnSp>
          </p:grpSp>
          <p:cxnSp>
            <p:nvCxnSpPr>
              <p:cNvPr id="148" name="Straight Connector 56"/>
              <p:cNvCxnSpPr/>
              <p:nvPr/>
            </p:nvCxnSpPr>
            <p:spPr>
              <a:xfrm flipH="1">
                <a:off x="5855400" y="3826080"/>
                <a:ext cx="10800" cy="489960"/>
              </a:xfrm>
              <a:prstGeom prst="straightConnector1">
                <a:avLst/>
              </a:prstGeom>
              <a:ln w="22225">
                <a:solidFill>
                  <a:srgbClr val="5b9bd5"/>
                </a:solidFill>
                <a:prstDash val="dash"/>
              </a:ln>
            </p:spPr>
          </p:cxnSp>
          <p:sp>
            <p:nvSpPr>
              <p:cNvPr id="149" name="Rectangle 61"/>
              <p:cNvSpPr/>
              <p:nvPr/>
            </p:nvSpPr>
            <p:spPr>
              <a:xfrm>
                <a:off x="4600080" y="1542240"/>
                <a:ext cx="2883600" cy="3634200"/>
              </a:xfrm>
              <a:prstGeom prst="rect">
                <a:avLst/>
              </a:prstGeom>
              <a:noFill/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2060"/>
                  </a:solidFill>
                  <a:latin typeface="Calibri"/>
                </a:endParaRPr>
              </a:p>
            </p:txBody>
          </p:sp>
          <p:sp>
            <p:nvSpPr>
              <p:cNvPr id="150" name="TextBox 62"/>
              <p:cNvSpPr/>
              <p:nvPr/>
            </p:nvSpPr>
            <p:spPr>
              <a:xfrm rot="16200000">
                <a:off x="7156440" y="3696480"/>
                <a:ext cx="285840" cy="364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</a:pPr>
                <a:endParaRPr b="0" lang="en-I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1" name="Flowchart: Multidocument 119"/>
              <p:cNvSpPr/>
              <p:nvPr/>
            </p:nvSpPr>
            <p:spPr>
              <a:xfrm>
                <a:off x="6389640" y="2389320"/>
                <a:ext cx="543960" cy="641160"/>
              </a:xfrm>
              <a:prstGeom prst="flowChartMultidocument">
                <a:avLst/>
              </a:prstGeom>
              <a:gradFill rotWithShape="0">
                <a:gsLst>
                  <a:gs pos="0">
                    <a:srgbClr val="f7fafd"/>
                  </a:gs>
                  <a:gs pos="100000">
                    <a:srgbClr val="b5d2ec"/>
                  </a:gs>
                </a:gsLst>
                <a:lin ang="5400000"/>
              </a:gra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2060"/>
                    </a:solidFill>
                    <a:latin typeface="Calibri"/>
                  </a:rPr>
                  <a:t>DB</a:t>
                </a:r>
                <a:endParaRPr b="0" lang="en-I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2" name="Flowchart: Multidocument 122"/>
              <p:cNvSpPr/>
              <p:nvPr/>
            </p:nvSpPr>
            <p:spPr>
              <a:xfrm>
                <a:off x="6399000" y="1627560"/>
                <a:ext cx="543960" cy="641160"/>
              </a:xfrm>
              <a:prstGeom prst="flowChartMultidocument">
                <a:avLst/>
              </a:prstGeom>
              <a:gradFill rotWithShape="0">
                <a:gsLst>
                  <a:gs pos="0">
                    <a:srgbClr val="f7fafd"/>
                  </a:gs>
                  <a:gs pos="100000">
                    <a:srgbClr val="b5d2ec"/>
                  </a:gs>
                </a:gsLst>
                <a:lin ang="5400000"/>
              </a:gra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2060"/>
                    </a:solidFill>
                    <a:latin typeface="Calibri"/>
                  </a:rPr>
                  <a:t>DB</a:t>
                </a:r>
                <a:endParaRPr b="0" lang="en-I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3" name="Flowchart: Multidocument 123"/>
              <p:cNvSpPr/>
              <p:nvPr/>
            </p:nvSpPr>
            <p:spPr>
              <a:xfrm>
                <a:off x="6369120" y="4330440"/>
                <a:ext cx="543960" cy="641160"/>
              </a:xfrm>
              <a:prstGeom prst="flowChartMultidocument">
                <a:avLst/>
              </a:prstGeom>
              <a:gradFill rotWithShape="0">
                <a:gsLst>
                  <a:gs pos="0">
                    <a:srgbClr val="f7fafd"/>
                  </a:gs>
                  <a:gs pos="100000">
                    <a:srgbClr val="b5d2ec"/>
                  </a:gs>
                </a:gsLst>
                <a:lin ang="5400000"/>
              </a:gra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2060"/>
                    </a:solidFill>
                    <a:latin typeface="Calibri"/>
                  </a:rPr>
                  <a:t>DB</a:t>
                </a:r>
                <a:endParaRPr b="0" lang="en-I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54" name="Flowchart: Magnetic Disk 1"/>
          <p:cNvSpPr/>
          <p:nvPr/>
        </p:nvSpPr>
        <p:spPr>
          <a:xfrm>
            <a:off x="9390600" y="5286240"/>
            <a:ext cx="822600" cy="927360"/>
          </a:xfrm>
          <a:prstGeom prst="flowChartMagneticDisk">
            <a:avLst/>
          </a:prstGeom>
          <a:gradFill rotWithShape="0">
            <a:gsLst>
              <a:gs pos="0">
                <a:srgbClr val="f7fafd"/>
              </a:gs>
              <a:gs pos="100000">
                <a:srgbClr val="b5d2ec"/>
              </a:gs>
            </a:gsLst>
            <a:lin ang="5400000"/>
          </a:gra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DB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19"/>
          <p:cNvGrpSpPr/>
          <p:nvPr/>
        </p:nvGrpSpPr>
        <p:grpSpPr>
          <a:xfrm>
            <a:off x="4939560" y="5010480"/>
            <a:ext cx="4165920" cy="1719000"/>
            <a:chOff x="4939560" y="5010480"/>
            <a:chExt cx="4165920" cy="1719000"/>
          </a:xfrm>
        </p:grpSpPr>
        <p:sp>
          <p:nvSpPr>
            <p:cNvPr id="156" name="Flowchart: Direct Access Storage 69"/>
            <p:cNvSpPr/>
            <p:nvPr/>
          </p:nvSpPr>
          <p:spPr>
            <a:xfrm>
              <a:off x="6197400" y="6084720"/>
              <a:ext cx="2908080" cy="644760"/>
            </a:xfrm>
            <a:prstGeom prst="flowChartMagneticDrum">
              <a:avLst/>
            </a:prstGeom>
            <a:gradFill rotWithShape="0">
              <a:gsLst>
                <a:gs pos="0">
                  <a:srgbClr val="f7fafd"/>
                </a:gs>
                <a:gs pos="100000">
                  <a:srgbClr val="b5d2ec"/>
                </a:gs>
              </a:gsLst>
              <a:lin ang="5400000"/>
            </a:gra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2060"/>
                  </a:solidFill>
                  <a:latin typeface="Calibri"/>
                </a:rPr>
                <a:t>ESB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57" name="Elbow Connector 85"/>
            <p:cNvCxnSpPr/>
            <p:nvPr/>
          </p:nvCxnSpPr>
          <p:spPr>
            <a:xfrm flipH="1" rot="16200000">
              <a:off x="5722200" y="5351760"/>
              <a:ext cx="929160" cy="636840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5b9bd5"/>
              </a:solidFill>
              <a:tailEnd len="med" type="triangle" w="lg"/>
            </a:ln>
          </p:spPr>
        </p:cxnSp>
        <p:sp>
          <p:nvSpPr>
            <p:cNvPr id="158" name="TextBox 99"/>
            <p:cNvSpPr/>
            <p:nvPr/>
          </p:nvSpPr>
          <p:spPr>
            <a:xfrm rot="16200000">
              <a:off x="5222880" y="5447160"/>
              <a:ext cx="9212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Publishers</a:t>
              </a:r>
              <a:endParaRPr b="0" lang="en-IN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59" name="Straight Arrow Connector 107"/>
            <p:cNvCxnSpPr/>
            <p:nvPr/>
          </p:nvCxnSpPr>
          <p:spPr>
            <a:xfrm flipH="1">
              <a:off x="8727480" y="5200920"/>
              <a:ext cx="20880" cy="870840"/>
            </a:xfrm>
            <a:prstGeom prst="straightConnector1">
              <a:avLst/>
            </a:prstGeom>
            <a:ln w="22225">
              <a:solidFill>
                <a:srgbClr val="5b9bd5"/>
              </a:solidFill>
              <a:tailEnd len="med" type="triangle" w="lg"/>
            </a:ln>
          </p:spPr>
        </p:cxnSp>
        <p:sp>
          <p:nvSpPr>
            <p:cNvPr id="160" name="TextBox 109"/>
            <p:cNvSpPr/>
            <p:nvPr/>
          </p:nvSpPr>
          <p:spPr>
            <a:xfrm rot="16200000">
              <a:off x="7809120" y="5420880"/>
              <a:ext cx="11239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Subscribers</a:t>
              </a:r>
              <a:endParaRPr b="0" lang="en-IN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61" name="Elbow Connector 14"/>
            <p:cNvCxnSpPr/>
            <p:nvPr/>
          </p:nvCxnSpPr>
          <p:spPr>
            <a:xfrm>
              <a:off x="4939560" y="6060240"/>
              <a:ext cx="1257480" cy="483120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5b9bd5"/>
              </a:solidFill>
              <a:tailEnd len="med" type="triangle" w="lg"/>
            </a:ln>
          </p:spPr>
        </p:cxnSp>
      </p:grpSp>
      <p:cxnSp>
        <p:nvCxnSpPr>
          <p:cNvPr id="162" name="Straight Arrow Connector 81"/>
          <p:cNvCxnSpPr/>
          <p:nvPr/>
        </p:nvCxnSpPr>
        <p:spPr>
          <a:xfrm flipV="1">
            <a:off x="9945720" y="5157360"/>
            <a:ext cx="360" cy="200520"/>
          </a:xfrm>
          <a:prstGeom prst="straightConnector1">
            <a:avLst/>
          </a:prstGeom>
          <a:ln w="22225">
            <a:solidFill>
              <a:srgbClr val="5b9bd5"/>
            </a:solidFill>
            <a:tailEnd len="med" type="triangle" w="lg"/>
          </a:ln>
        </p:spPr>
      </p:cxnSp>
      <p:sp>
        <p:nvSpPr>
          <p:cNvPr id="163" name="Flowchart: Multidocument 84"/>
          <p:cNvSpPr/>
          <p:nvPr/>
        </p:nvSpPr>
        <p:spPr>
          <a:xfrm>
            <a:off x="6381360" y="3154680"/>
            <a:ext cx="543960" cy="641160"/>
          </a:xfrm>
          <a:prstGeom prst="flowChartMultidocument">
            <a:avLst/>
          </a:prstGeom>
          <a:gradFill rotWithShape="0">
            <a:gsLst>
              <a:gs pos="0">
                <a:srgbClr val="f7fafd"/>
              </a:gs>
              <a:gs pos="100000">
                <a:srgbClr val="b5d2ec"/>
              </a:gs>
            </a:gsLst>
            <a:lin ang="5400000"/>
          </a:gra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2060"/>
                </a:solidFill>
                <a:latin typeface="Calibri"/>
              </a:rPr>
              <a:t>DB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Rectangle 87"/>
          <p:cNvSpPr/>
          <p:nvPr/>
        </p:nvSpPr>
        <p:spPr>
          <a:xfrm>
            <a:off x="10405080" y="3028320"/>
            <a:ext cx="1073880" cy="25560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b5d2ec"/>
              </a:gs>
            </a:gsLst>
            <a:lin ang="5400000"/>
          </a:gra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Parser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Rectangle 88"/>
          <p:cNvSpPr/>
          <p:nvPr/>
        </p:nvSpPr>
        <p:spPr>
          <a:xfrm>
            <a:off x="10408680" y="3375360"/>
            <a:ext cx="1073880" cy="25560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b5d2ec"/>
              </a:gs>
            </a:gsLst>
            <a:lin ang="5400000"/>
          </a:gra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Search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Rectangle 96"/>
          <p:cNvSpPr/>
          <p:nvPr/>
        </p:nvSpPr>
        <p:spPr>
          <a:xfrm>
            <a:off x="10397160" y="1598760"/>
            <a:ext cx="1083960" cy="26928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b5d2ec"/>
              </a:gs>
            </a:gsLst>
            <a:lin ang="5400000"/>
          </a:gra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2060"/>
                </a:solidFill>
                <a:latin typeface="Calibri"/>
              </a:rPr>
              <a:t>Messages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ctangle 97"/>
          <p:cNvSpPr/>
          <p:nvPr/>
        </p:nvSpPr>
        <p:spPr>
          <a:xfrm>
            <a:off x="10407240" y="2680200"/>
            <a:ext cx="1073880" cy="25668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b5d2ec"/>
              </a:gs>
            </a:gsLst>
            <a:lin ang="5400000"/>
          </a:gra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2060"/>
                </a:solidFill>
                <a:latin typeface="Calibri"/>
              </a:rPr>
              <a:t>CRON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Rectangle 100"/>
          <p:cNvSpPr/>
          <p:nvPr/>
        </p:nvSpPr>
        <p:spPr>
          <a:xfrm>
            <a:off x="10406880" y="2319480"/>
            <a:ext cx="1074240" cy="25380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b5d2ec"/>
              </a:gs>
            </a:gsLst>
            <a:lin ang="5400000"/>
          </a:gra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2060"/>
                </a:solidFill>
                <a:latin typeface="Calibri"/>
              </a:rPr>
              <a:t>Notification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Rectangle 101"/>
          <p:cNvSpPr/>
          <p:nvPr/>
        </p:nvSpPr>
        <p:spPr>
          <a:xfrm>
            <a:off x="10406880" y="1966680"/>
            <a:ext cx="1077840" cy="25668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b5d2ec"/>
              </a:gs>
            </a:gsLst>
            <a:lin ang="5400000"/>
          </a:gra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2060"/>
                </a:solidFill>
                <a:latin typeface="Calibri"/>
              </a:rPr>
              <a:t>Email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Box 102"/>
          <p:cNvSpPr/>
          <p:nvPr/>
        </p:nvSpPr>
        <p:spPr>
          <a:xfrm rot="16200000">
            <a:off x="10702800" y="2488320"/>
            <a:ext cx="1939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Peripheral Services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1" name="Elbow Connector 13"/>
          <p:cNvCxnSpPr>
            <a:stCxn id="156" idx="1"/>
            <a:endCxn id="154" idx="2"/>
          </p:cNvCxnSpPr>
          <p:nvPr/>
        </p:nvCxnSpPr>
        <p:spPr>
          <a:xfrm flipV="1">
            <a:off x="9105480" y="6213600"/>
            <a:ext cx="696600" cy="193680"/>
          </a:xfrm>
          <a:prstGeom prst="bentConnector2">
            <a:avLst/>
          </a:prstGeom>
          <a:ln w="28575">
            <a:solidFill>
              <a:srgbClr val="5b9bd5"/>
            </a:solidFill>
            <a:tailEnd len="med" type="triangle" w="med"/>
          </a:ln>
        </p:spPr>
      </p:cxnSp>
      <p:grpSp>
        <p:nvGrpSpPr>
          <p:cNvPr id="172" name="Group 46"/>
          <p:cNvGrpSpPr/>
          <p:nvPr/>
        </p:nvGrpSpPr>
        <p:grpSpPr>
          <a:xfrm>
            <a:off x="7483680" y="203040"/>
            <a:ext cx="3243240" cy="2370240"/>
            <a:chOff x="7483680" y="203040"/>
            <a:chExt cx="3243240" cy="2370240"/>
          </a:xfrm>
        </p:grpSpPr>
        <p:cxnSp>
          <p:nvCxnSpPr>
            <p:cNvPr id="173" name="Straight Connector 31"/>
            <p:cNvCxnSpPr/>
            <p:nvPr/>
          </p:nvCxnSpPr>
          <p:spPr>
            <a:xfrm>
              <a:off x="7483680" y="2573280"/>
              <a:ext cx="295560" cy="360"/>
            </a:xfrm>
            <a:prstGeom prst="straightConnector1">
              <a:avLst/>
            </a:prstGeom>
            <a:ln w="22225">
              <a:solidFill>
                <a:srgbClr val="5b9bd5"/>
              </a:solidFill>
            </a:ln>
          </p:spPr>
        </p:cxnSp>
        <p:cxnSp>
          <p:nvCxnSpPr>
            <p:cNvPr id="174" name="Straight Connector 33"/>
            <p:cNvCxnSpPr/>
            <p:nvPr/>
          </p:nvCxnSpPr>
          <p:spPr>
            <a:xfrm flipV="1">
              <a:off x="7778880" y="231120"/>
              <a:ext cx="360" cy="2342520"/>
            </a:xfrm>
            <a:prstGeom prst="straightConnector1">
              <a:avLst/>
            </a:prstGeom>
            <a:ln w="22225">
              <a:solidFill>
                <a:srgbClr val="5b9bd5"/>
              </a:solidFill>
            </a:ln>
          </p:spPr>
        </p:cxnSp>
        <p:cxnSp>
          <p:nvCxnSpPr>
            <p:cNvPr id="175" name="Straight Connector 35"/>
            <p:cNvCxnSpPr/>
            <p:nvPr/>
          </p:nvCxnSpPr>
          <p:spPr>
            <a:xfrm>
              <a:off x="7778880" y="203040"/>
              <a:ext cx="2934720" cy="360"/>
            </a:xfrm>
            <a:prstGeom prst="straightConnector1">
              <a:avLst/>
            </a:prstGeom>
            <a:ln w="22225">
              <a:solidFill>
                <a:srgbClr val="5b9bd5"/>
              </a:solidFill>
            </a:ln>
          </p:spPr>
        </p:cxnSp>
        <p:cxnSp>
          <p:nvCxnSpPr>
            <p:cNvPr id="176" name="Straight Arrow Connector 37"/>
            <p:cNvCxnSpPr/>
            <p:nvPr/>
          </p:nvCxnSpPr>
          <p:spPr>
            <a:xfrm flipH="1">
              <a:off x="10713240" y="203760"/>
              <a:ext cx="14040" cy="1242000"/>
            </a:xfrm>
            <a:prstGeom prst="straightConnector1">
              <a:avLst/>
            </a:prstGeom>
            <a:ln w="22225">
              <a:solidFill>
                <a:srgbClr val="5b9bd5"/>
              </a:solidFill>
              <a:tailEnd len="med" type="triangle" w="med"/>
            </a:ln>
          </p:spPr>
        </p:cxnSp>
      </p:grp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80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Modules(Proposed)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838080" y="805320"/>
            <a:ext cx="10515240" cy="5499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1000"/>
          </a:bodyPr>
          <a:p>
            <a:pPr marL="209160" indent="-209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Candidate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9160" indent="-209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Job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9160" indent="-209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Contest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9160" indent="-209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9160" indent="-209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Tenant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9160" indent="-209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Peripheral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28200" indent="-209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Parser(Resume/JD/Tenant)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28200" indent="-209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Search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28200" indent="-209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Mail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28200" indent="-209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Notification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28200" indent="-209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Messages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09160" indent="-209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Master data(Locations/Zipcodes/Applicant status etc.)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9160" indent="-209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Assessment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9160" indent="-209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Integration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28200" indent="-209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Inbound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28200" indent="-209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Outbound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09160" indent="-209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I18n capability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66160" y="111960"/>
            <a:ext cx="10515240" cy="422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Technologies(Cloud ready)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80" name="Content Placeholder 3"/>
          <p:cNvGraphicFramePr/>
          <p:nvPr/>
        </p:nvGraphicFramePr>
        <p:xfrm>
          <a:off x="866160" y="534600"/>
          <a:ext cx="10515240" cy="571788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Workflow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Technology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Client(Microfrontend)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Angular/React/Vue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Server(Microservice)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C#/Java/Python/Node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IAM(authentication and authorization)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OAuth2/LDAP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Gateway/LB/Reverse proxy/Static caching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NGINX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Config server/Registry/Discovery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Consul/any other opensource like etcd 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Reverse proxy cache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Varnish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Distributed caching/User session mgmt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Redis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Master data, catalog data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MongoDB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Eventlog/time series data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Cassandra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Transactions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RDBMS(MySQL)/MongoDB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Message broker/ async communication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Rabbit MQ/Kafka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Application log trace 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ELK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Domain service logs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Jaeger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Domain service(Control plane)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Linkerd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Domain service(Data plane)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Envoy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Resource monitoring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Prometheus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Container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Docker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Pod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Kubernetes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Recommendation engine/Trends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2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CDN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2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Artifactory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Jforg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advTm="0" p14:dur="2000"/>
    </mc:Choice>
    <mc:Fallback>
      <p:transition spd="slow" advTm="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66160" y="111960"/>
            <a:ext cx="10515240" cy="422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Technologies(Cloud native - AWS)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82" name="Content Placeholder 3"/>
          <p:cNvGraphicFramePr/>
          <p:nvPr/>
        </p:nvGraphicFramePr>
        <p:xfrm>
          <a:off x="866160" y="534600"/>
          <a:ext cx="10515240" cy="571788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Workflow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Technology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Client(Microfrontend)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Angular/React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Server(Microserver)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C#/Java/Python/Node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IAM(authentication and authorization)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IAM module/Recognition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Gateway/LB/Reverse proxy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Route 53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Config server/Registry/Discovery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ELB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Reverse proxy cache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ElastCache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Distributed caching/User session mgmt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Redis/ElastiCache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Master data, catalog data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Dynamo DB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Eventlog/time series data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RDS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Transactions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RDS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Message broker/ async communication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Eventbridge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Application log trace 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Cloudwatch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Domain service logs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Jaeger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Domain service(Control plane)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Linkerd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Domain service(Data plane)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Envoy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Resource monitoring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Prometheus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Container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ECS/KUDOS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Mail/SMS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SMS/SNS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Recommendation engine/Trends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Sagemaker/Redshift/Athena/Glue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CDN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Cloudfront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7"/>
                    </a:solidFill>
                  </a:tcPr>
                </a:tc>
              </a:tr>
              <a:tr h="259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Artifactory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Jforg/Octopussy/Nexus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advTm="0" p14:dur="2000"/>
    </mc:Choice>
    <mc:Fallback>
      <p:transition spd="slow" advTm="0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AIM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CNCF cloud ready architecture so that it is easy to lift and shift when ever required to any cloud stack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follow polyglot tech stack to leverage micro-service pattern on efficiency,productivity, independence, scalability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6" name="Content Placeholder 3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8671320" cy="504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</TotalTime>
  <Application>LibreOffice/7.5.2.2$Windows_X86_64 LibreOffice_project/53bb9681a964705cf672590721dbc85eb4d0c3a2</Application>
  <AppVersion>15.0000</AppVersion>
  <Words>298</Words>
  <Paragraphs>151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2022-05-23T05:55:21Z</dcterms:created>
  <dc:creator>server</dc:creator>
  <dc:description/>
  <dc:language>en-IN</dc:language>
  <cp:lastModifiedBy/>
  <dcterms:modified xsi:type="dcterms:W3CDTF">2023-04-08T10:09:40Z</dcterms:modified>
  <cp:revision>41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7</vt:i4>
  </property>
</Properties>
</file>