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7" r:id="rId1"/>
  </p:sldMasterIdLst>
  <p:notesMasterIdLst>
    <p:notesMasterId r:id="rId66"/>
  </p:notesMasterIdLst>
  <p:handoutMasterIdLst>
    <p:handoutMasterId r:id="rId67"/>
  </p:handoutMasterIdLst>
  <p:sldIdLst>
    <p:sldId id="417" r:id="rId2"/>
    <p:sldId id="453" r:id="rId3"/>
    <p:sldId id="414" r:id="rId4"/>
    <p:sldId id="415" r:id="rId5"/>
    <p:sldId id="378" r:id="rId6"/>
    <p:sldId id="381" r:id="rId7"/>
    <p:sldId id="382" r:id="rId8"/>
    <p:sldId id="383" r:id="rId9"/>
    <p:sldId id="384" r:id="rId10"/>
    <p:sldId id="386" r:id="rId11"/>
    <p:sldId id="387" r:id="rId12"/>
    <p:sldId id="442" r:id="rId13"/>
    <p:sldId id="443" r:id="rId14"/>
    <p:sldId id="449" r:id="rId15"/>
    <p:sldId id="444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432" r:id="rId34"/>
    <p:sldId id="397" r:id="rId35"/>
    <p:sldId id="398" r:id="rId36"/>
    <p:sldId id="399" r:id="rId37"/>
    <p:sldId id="400" r:id="rId38"/>
    <p:sldId id="401" r:id="rId39"/>
    <p:sldId id="402" r:id="rId40"/>
    <p:sldId id="404" r:id="rId41"/>
    <p:sldId id="405" r:id="rId42"/>
    <p:sldId id="416" r:id="rId43"/>
    <p:sldId id="408" r:id="rId44"/>
    <p:sldId id="409" r:id="rId45"/>
    <p:sldId id="410" r:id="rId46"/>
    <p:sldId id="421" r:id="rId47"/>
    <p:sldId id="420" r:id="rId48"/>
    <p:sldId id="422" r:id="rId49"/>
    <p:sldId id="423" r:id="rId50"/>
    <p:sldId id="256" r:id="rId51"/>
    <p:sldId id="257" r:id="rId52"/>
    <p:sldId id="337" r:id="rId53"/>
    <p:sldId id="368" r:id="rId54"/>
    <p:sldId id="358" r:id="rId55"/>
    <p:sldId id="357" r:id="rId56"/>
    <p:sldId id="359" r:id="rId57"/>
    <p:sldId id="360" r:id="rId58"/>
    <p:sldId id="452" r:id="rId59"/>
    <p:sldId id="361" r:id="rId60"/>
    <p:sldId id="362" r:id="rId61"/>
    <p:sldId id="363" r:id="rId62"/>
    <p:sldId id="376" r:id="rId63"/>
    <p:sldId id="377" r:id="rId64"/>
    <p:sldId id="356" r:id="rId65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3300"/>
    <a:srgbClr val="008000"/>
    <a:srgbClr val="0000CC"/>
    <a:srgbClr val="CCECFF"/>
    <a:srgbClr val="66FFFF"/>
    <a:srgbClr val="C0E399"/>
    <a:srgbClr val="006600"/>
    <a:srgbClr val="D0EAB4"/>
    <a:srgbClr val="003399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5161" autoAdjust="0"/>
  </p:normalViewPr>
  <p:slideViewPr>
    <p:cSldViewPr>
      <p:cViewPr>
        <p:scale>
          <a:sx n="90" d="100"/>
          <a:sy n="90" d="100"/>
        </p:scale>
        <p:origin x="-816" y="63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4F1D931-8583-4E46-9C67-882EF8D317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 sz="2400">
              <a:latin typeface="Arial Black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  <p:sp>
        <p:nvSpPr>
          <p:cNvPr id="2" name="Notes Placeholder 1">
            <a:extLst>
              <a:ext uri="{FF2B5EF4-FFF2-40B4-BE49-F238E27FC236}">
                <a16:creationId xmlns="" xmlns:a16="http://schemas.microsoft.com/office/drawing/2014/main" id="{269236C8-4647-49D9-9A3D-F42449B90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  <p:sp>
        <p:nvSpPr>
          <p:cNvPr id="2" name="Notes Placeholder 1">
            <a:extLst>
              <a:ext uri="{FF2B5EF4-FFF2-40B4-BE49-F238E27FC236}">
                <a16:creationId xmlns="" xmlns:a16="http://schemas.microsoft.com/office/drawing/2014/main" id="{A470FECF-EA3D-454F-A865-FB8EC3E68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C00000"/>
                </a:solidFill>
              </a:rPr>
              <a:t>State and describe in brief the different Software estimation techniques used by the industry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  <p:sp>
        <p:nvSpPr>
          <p:cNvPr id="2" name="Notes Placeholder 1">
            <a:extLst>
              <a:ext uri="{FF2B5EF4-FFF2-40B4-BE49-F238E27FC236}">
                <a16:creationId xmlns="" xmlns:a16="http://schemas.microsoft.com/office/drawing/2014/main" id="{0516A2EC-E39F-4681-AEEA-B537A3D40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dirty="0">
                <a:solidFill>
                  <a:srgbClr val="C00000"/>
                </a:solidFill>
              </a:rPr>
              <a:t>Describe the Expert Judgement and Estimation by Analogy techniques of estimation.</a:t>
            </a:r>
            <a:endParaRPr lang="en-I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  <p:sp>
        <p:nvSpPr>
          <p:cNvPr id="2" name="Notes Placeholder 1">
            <a:extLst>
              <a:ext uri="{FF2B5EF4-FFF2-40B4-BE49-F238E27FC236}">
                <a16:creationId xmlns="" xmlns:a16="http://schemas.microsoft.com/office/drawing/2014/main" id="{0516A2EC-E39F-4681-AEEA-B537A3D40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dirty="0">
                <a:solidFill>
                  <a:srgbClr val="C00000"/>
                </a:solidFill>
              </a:rPr>
              <a:t>Describe the Expert Judgement and Estimation by Analogy techniques of estimation.</a:t>
            </a:r>
            <a:endParaRPr lang="en-I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ln/>
        </p:spPr>
      </p:sp>
      <p:sp>
        <p:nvSpPr>
          <p:cNvPr id="118787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="" xmlns:a16="http://schemas.microsoft.com/office/drawing/2014/main" id="{6B831F7A-C501-4A40-87F9-328ECD27C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the </a:t>
            </a:r>
            <a:r>
              <a:rPr lang="en-US" sz="1800" b="0" u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COCOMO model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estimating a software project.</a:t>
            </a:r>
            <a:endParaRPr lang="en-I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ln/>
        </p:spPr>
      </p:sp>
      <p:sp>
        <p:nvSpPr>
          <p:cNvPr id="11981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ln/>
        </p:spPr>
      </p:sp>
      <p:sp>
        <p:nvSpPr>
          <p:cNvPr id="121859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ln/>
        </p:spPr>
      </p:sp>
      <p:sp>
        <p:nvSpPr>
          <p:cNvPr id="12288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ln/>
        </p:spPr>
      </p:sp>
      <p:sp>
        <p:nvSpPr>
          <p:cNvPr id="123907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ln/>
        </p:spPr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ln/>
        </p:spPr>
      </p:sp>
      <p:sp>
        <p:nvSpPr>
          <p:cNvPr id="132099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ln/>
        </p:spPr>
      </p:sp>
      <p:sp>
        <p:nvSpPr>
          <p:cNvPr id="13312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ln/>
        </p:spPr>
      </p:sp>
      <p:sp>
        <p:nvSpPr>
          <p:cNvPr id="137219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="" xmlns:a16="http://schemas.microsoft.com/office/drawing/2014/main" id="{8DD024E9-9E4C-47DA-AAC9-4531D7788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Q. </a:t>
            </a:r>
            <a:r>
              <a:rPr lang="en-US" b="0" i="0" dirty="0">
                <a:solidFill>
                  <a:srgbClr val="D3CFC9"/>
                </a:solidFill>
                <a:effectLst/>
                <a:latin typeface="trebuchet ms" panose="020B0603020202020204" pitchFamily="34" charset="0"/>
              </a:rPr>
              <a:t>What is the shortcoming of  basic and intermediate COCOMO models, that are taken care in complete COCOMO model? (Short)</a:t>
            </a:r>
            <a:endParaRPr lang="en-I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ln/>
        </p:spPr>
      </p:sp>
      <p:sp>
        <p:nvSpPr>
          <p:cNvPr id="13824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ln/>
        </p:spPr>
      </p:sp>
      <p:sp>
        <p:nvSpPr>
          <p:cNvPr id="13824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ln/>
        </p:spPr>
      </p:sp>
      <p:sp>
        <p:nvSpPr>
          <p:cNvPr id="13824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="" xmlns:a16="http://schemas.microsoft.com/office/drawing/2014/main" id="{0556119E-FBF4-417F-B01F-DF3850E2E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Explain how </a:t>
            </a:r>
            <a:r>
              <a:rPr lang="en-US" sz="1200" dirty="0"/>
              <a:t>Halstead’s Software Science is used to measure the complexity of a software program.</a:t>
            </a:r>
            <a:endParaRPr lang="en-I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ln/>
        </p:spPr>
      </p:sp>
      <p:sp>
        <p:nvSpPr>
          <p:cNvPr id="13824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ln/>
        </p:spPr>
      </p:sp>
      <p:sp>
        <p:nvSpPr>
          <p:cNvPr id="13824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4100" y="303213"/>
            <a:ext cx="4746625" cy="3560762"/>
          </a:xfrm>
          <a:ln/>
        </p:spPr>
      </p:sp>
      <p:sp>
        <p:nvSpPr>
          <p:cNvPr id="13824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  <p:sp>
        <p:nvSpPr>
          <p:cNvPr id="2" name="Notes Placeholder 1">
            <a:extLst>
              <a:ext uri="{FF2B5EF4-FFF2-40B4-BE49-F238E27FC236}">
                <a16:creationId xmlns="" xmlns:a16="http://schemas.microsoft.com/office/drawing/2014/main" id="{C0D0E73A-06DA-4078-82B0-74262F9F1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dirty="0">
                <a:solidFill>
                  <a:srgbClr val="003399"/>
                </a:solidFill>
              </a:rPr>
              <a:t>Draw the diagram of Project Management life cycle.</a:t>
            </a:r>
            <a:endParaRPr lang="en-I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  <p:sp>
        <p:nvSpPr>
          <p:cNvPr id="2" name="Notes Placeholder 1">
            <a:extLst>
              <a:ext uri="{FF2B5EF4-FFF2-40B4-BE49-F238E27FC236}">
                <a16:creationId xmlns="" xmlns:a16="http://schemas.microsoft.com/office/drawing/2014/main" id="{2EE39172-F62A-4009-A3B7-1E2E1ADDE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What are the different categories of risks and how to identify them?</a:t>
            </a:r>
          </a:p>
          <a:p>
            <a:endParaRPr lang="en-IN" dirty="0"/>
          </a:p>
          <a:p>
            <a:r>
              <a:rPr lang="en-US" b="0" i="0" dirty="0">
                <a:solidFill>
                  <a:srgbClr val="D3CFC9"/>
                </a:solidFill>
                <a:effectLst/>
                <a:latin typeface="trebuchet ms" panose="020B0603020202020204" pitchFamily="34" charset="0"/>
              </a:rPr>
              <a:t>Explain how risks in a project are caused by estimation difficulties, assumptions and unforeseen events. </a:t>
            </a:r>
            <a:r>
              <a:rPr lang="en-IN" b="0" i="0" dirty="0">
                <a:solidFill>
                  <a:srgbClr val="D3CFC9"/>
                </a:solidFill>
                <a:effectLst/>
                <a:latin typeface="trebuchet ms" panose="020B0603020202020204" pitchFamily="34" charset="0"/>
              </a:rPr>
              <a:t>Medium</a:t>
            </a:r>
            <a:endParaRPr lang="en-I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  <p:sp>
        <p:nvSpPr>
          <p:cNvPr id="2" name="Notes Placeholder 1">
            <a:extLst>
              <a:ext uri="{FF2B5EF4-FFF2-40B4-BE49-F238E27FC236}">
                <a16:creationId xmlns="" xmlns:a16="http://schemas.microsoft.com/office/drawing/2014/main" id="{3EE7EF62-E3C6-4B9E-8920-4B2C7DBF3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Draw the </a:t>
            </a:r>
            <a:r>
              <a:rPr lang="en-GB" sz="1200" dirty="0">
                <a:solidFill>
                  <a:srgbClr val="003399"/>
                </a:solidFill>
              </a:rPr>
              <a:t>Risk Engineering structure with relevant components.</a:t>
            </a:r>
            <a:endParaRPr lang="en-I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  <p:sp>
        <p:nvSpPr>
          <p:cNvPr id="2" name="Notes Placeholder 1">
            <a:extLst>
              <a:ext uri="{FF2B5EF4-FFF2-40B4-BE49-F238E27FC236}">
                <a16:creationId xmlns="" xmlns:a16="http://schemas.microsoft.com/office/drawing/2014/main" id="{7FFD6AF5-177E-4A58-8B95-3909BFB0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  <p:sp>
        <p:nvSpPr>
          <p:cNvPr id="2" name="Notes Placeholder 1">
            <a:extLst>
              <a:ext uri="{FF2B5EF4-FFF2-40B4-BE49-F238E27FC236}">
                <a16:creationId xmlns="" xmlns:a16="http://schemas.microsoft.com/office/drawing/2014/main" id="{2EB5B3C2-F646-4E79-8DF8-21C86308A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Explain the steps of </a:t>
            </a:r>
            <a:r>
              <a:rPr lang="en-GB" sz="1200" dirty="0">
                <a:solidFill>
                  <a:srgbClr val="003399"/>
                </a:solidFill>
              </a:rPr>
              <a:t>Risk Analysis and Risks Estimation.</a:t>
            </a:r>
            <a:endParaRPr lang="en-IN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  <p:sp>
        <p:nvSpPr>
          <p:cNvPr id="2" name="Notes Placeholder 1">
            <a:extLst>
              <a:ext uri="{FF2B5EF4-FFF2-40B4-BE49-F238E27FC236}">
                <a16:creationId xmlns="" xmlns:a16="http://schemas.microsoft.com/office/drawing/2014/main" id="{2EB5B3C2-F646-4E79-8DF8-21C86308A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Explain the steps of </a:t>
            </a:r>
            <a:r>
              <a:rPr lang="en-GB" sz="1200" dirty="0">
                <a:solidFill>
                  <a:srgbClr val="003399"/>
                </a:solidFill>
              </a:rPr>
              <a:t>Risk Analysis and Risks Estimation.</a:t>
            </a:r>
            <a:endParaRPr lang="en-IN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  <p:sp>
        <p:nvSpPr>
          <p:cNvPr id="2" name="Notes Placeholder 1">
            <a:extLst>
              <a:ext uri="{FF2B5EF4-FFF2-40B4-BE49-F238E27FC236}">
                <a16:creationId xmlns="" xmlns:a16="http://schemas.microsoft.com/office/drawing/2014/main" id="{F964E6E5-736C-4CD3-A53B-BBC75CEC8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sz="1200" dirty="0">
                <a:solidFill>
                  <a:srgbClr val="003399"/>
                </a:solidFill>
              </a:rPr>
              <a:t>What are the different strategies to reduce Risks?</a:t>
            </a:r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Explain the Risk Evaluation u</a:t>
            </a:r>
            <a:r>
              <a:rPr lang="en-US" sz="1200" b="0" u="none" dirty="0">
                <a:solidFill>
                  <a:srgbClr val="006600"/>
                </a:solidFill>
              </a:rPr>
              <a:t>sing “Decision Tree Analysis” approach.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66057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Explain the </a:t>
            </a:r>
            <a:r>
              <a:rPr lang="en-US" dirty="0">
                <a:solidFill>
                  <a:srgbClr val="C00000"/>
                </a:solidFill>
              </a:rPr>
              <a:t>10 Steps of Project Planning activity.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65887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400"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Explain Activity Network with the help of an example along with bottom up estimation.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3421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1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88CE2110-1788-42EA-B9DC-6E02D198F39F}" type="datetime1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90E9C7EC-988F-47F3-A5DD-E15876202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29CCE-4CB3-4CCA-A77A-3C9D22D77ED7}" type="datetime1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DC07A-93E0-4BD3-AD4D-90F542AA6D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E61EC-0D3F-4040-B0F8-2BECA51FFD86}" type="datetime1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D3128-FE18-4AC0-B079-5C1904EE75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C8C80-1436-4102-B5F3-0EDC182DB73B}" type="datetime1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EB56F-0135-4F73-9DBF-83D1028C1A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AFD8C-2A9B-4343-9414-B9FF929C51D3}" type="datetime1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35B23-C770-456E-9F14-8D8FABAC3E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7C33B-12F9-4082-A000-B0F5C5B5AB8D}" type="datetime1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E49D9-E8F8-4879-9426-6013FF1D53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92DC0-3FB4-4D46-B31E-FA2BDB24855B}" type="datetime1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1DAED-B786-4B6D-8C06-9C5EEC3EE8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C9203-5ADE-48DC-BBB5-D61EE3F665D9}" type="datetime1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1E219-641F-4BE6-B304-DF0D60AC3B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07008-555C-4DE0-9C92-36868898A5D1}" type="datetime1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8A63B-3DE3-4958-B65E-8E55242A1B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19FAE-0277-47CA-B04F-849AD5E172B5}" type="datetime1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17AE9-FBD0-4D86-A942-C22092F2A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233A9-B945-4701-928F-E8D7373671D2}" type="datetime1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6EC04-13C0-4E7C-AFB3-0CDA88C8E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AB4">
            <a:alpha val="4078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A478F15-CB71-41AA-8B6D-D19FADD39B30}" type="datetime1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0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04228E4-106D-4B30-B04B-67A830BE4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Symbol" pitchFamily="18" charset="2"/>
        <a:buChar char="·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Symbol" pitchFamily="18" charset="2"/>
        <a:buChar char="-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Symbol" pitchFamily="18" charset="2"/>
        <a:buChar char="*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metric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ChangeArrowheads="1"/>
          </p:cNvSpPr>
          <p:nvPr/>
        </p:nvSpPr>
        <p:spPr bwMode="auto">
          <a:xfrm>
            <a:off x="228600" y="76200"/>
            <a:ext cx="8686800" cy="1371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 bwMode="auto">
          <a:xfrm>
            <a:off x="2895600" y="5029200"/>
            <a:ext cx="3581400" cy="16764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90A364-2BE3-49C7-875F-0B7694087B6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2895600" y="5176838"/>
            <a:ext cx="31242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ts val="888"/>
              </a:spcBef>
            </a:pPr>
            <a:r>
              <a:rPr lang="en-GB" sz="2400">
                <a:solidFill>
                  <a:srgbClr val="CC0066"/>
                </a:solidFill>
                <a:latin typeface="Arial Black" pitchFamily="34" charset="0"/>
              </a:rPr>
              <a:t>Faculty :</a:t>
            </a:r>
            <a:r>
              <a:rPr lang="en-GB" sz="2400">
                <a:latin typeface="Arial Black" pitchFamily="34" charset="0"/>
              </a:rPr>
              <a:t> </a:t>
            </a: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2901950" y="5649913"/>
            <a:ext cx="372745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ts val="888"/>
              </a:spcBef>
            </a:pPr>
            <a:r>
              <a:rPr lang="en-GB" sz="2000" b="1">
                <a:solidFill>
                  <a:srgbClr val="003399"/>
                </a:solidFill>
                <a:latin typeface="Arial Black" pitchFamily="34" charset="0"/>
              </a:rPr>
              <a:t>Dr. Pulak Sahoo</a:t>
            </a:r>
          </a:p>
          <a:p>
            <a:pPr>
              <a:lnSpc>
                <a:spcPct val="85000"/>
              </a:lnSpc>
              <a:spcBef>
                <a:spcPts val="888"/>
              </a:spcBef>
            </a:pPr>
            <a:r>
              <a:rPr lang="en-GB" sz="1600" b="1">
                <a:solidFill>
                  <a:srgbClr val="003399"/>
                </a:solidFill>
                <a:latin typeface="Arial Black" pitchFamily="34" charset="0"/>
              </a:rPr>
              <a:t>Associate Professor</a:t>
            </a:r>
          </a:p>
          <a:p>
            <a:pPr>
              <a:lnSpc>
                <a:spcPct val="85000"/>
              </a:lnSpc>
              <a:spcBef>
                <a:spcPts val="888"/>
              </a:spcBef>
            </a:pPr>
            <a:r>
              <a:rPr lang="en-GB" sz="1600" b="1">
                <a:solidFill>
                  <a:srgbClr val="003399"/>
                </a:solidFill>
                <a:latin typeface="Arial Black" pitchFamily="34" charset="0"/>
              </a:rPr>
              <a:t>Silicon Institute Of Technology</a:t>
            </a:r>
            <a:r>
              <a:rPr lang="en-GB" sz="1600">
                <a:latin typeface="Arial Black" pitchFamily="34" charset="0"/>
              </a:rPr>
              <a:t> </a:t>
            </a:r>
          </a:p>
        </p:txBody>
      </p:sp>
      <p:sp>
        <p:nvSpPr>
          <p:cNvPr id="410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1143000"/>
          </a:xfrm>
        </p:spPr>
        <p:txBody>
          <a:bodyPr lIns="18000" tIns="46800" rIns="18000" bIns="46800" anchor="ctr"/>
          <a:lstStyle/>
          <a:p>
            <a:pPr algn="ctr">
              <a:lnSpc>
                <a:spcPct val="80000"/>
              </a:lnSpc>
            </a:pPr>
            <a:r>
              <a:rPr lang="en-GB" sz="3600" b="1" dirty="0">
                <a:solidFill>
                  <a:srgbClr val="FFFF00"/>
                </a:solidFill>
              </a:rPr>
              <a:t>Software Engineering </a:t>
            </a:r>
            <a:r>
              <a:rPr lang="en-GB" sz="3600" b="1" dirty="0" smtClean="0">
                <a:solidFill>
                  <a:srgbClr val="FFFF00"/>
                </a:solidFill>
              </a:rPr>
              <a:t>– Project Management</a:t>
            </a:r>
            <a:r>
              <a:rPr lang="en-GB" sz="800" b="1" dirty="0">
                <a:solidFill>
                  <a:srgbClr val="FFFF00"/>
                </a:solidFill>
              </a:rPr>
              <a:t/>
            </a:r>
            <a:br>
              <a:rPr lang="en-GB" sz="800" b="1" dirty="0">
                <a:solidFill>
                  <a:srgbClr val="FFFF00"/>
                </a:solidFill>
              </a:rPr>
            </a:br>
            <a:r>
              <a:rPr lang="en-GB" sz="2800" b="1" dirty="0">
                <a:solidFill>
                  <a:srgbClr val="66FF99"/>
                </a:solidFill>
              </a:rPr>
              <a:t>Module-2</a:t>
            </a:r>
            <a:endParaRPr lang="en-GB" sz="2800" dirty="0">
              <a:solidFill>
                <a:srgbClr val="66FF99"/>
              </a:solidFill>
            </a:endParaRPr>
          </a:p>
        </p:txBody>
      </p:sp>
      <p:pic>
        <p:nvPicPr>
          <p:cNvPr id="4104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9325" y="1676400"/>
            <a:ext cx="47053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485063" cy="1141413"/>
          </a:xfrm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sz="3200" dirty="0">
                <a:solidFill>
                  <a:srgbClr val="003399"/>
                </a:solidFill>
              </a:rPr>
              <a:t>Step wise planning activities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371600"/>
            <a:ext cx="8458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Step	         Activities</a:t>
            </a:r>
            <a:endParaRPr lang="en-IN" b="1" dirty="0"/>
          </a:p>
        </p:txBody>
      </p:sp>
      <p:cxnSp>
        <p:nvCxnSpPr>
          <p:cNvPr id="10" name="Straight Connector 9"/>
          <p:cNvCxnSpPr/>
          <p:nvPr/>
        </p:nvCxnSpPr>
        <p:spPr bwMode="auto">
          <a:xfrm rot="5400000">
            <a:off x="-1066006" y="4038600"/>
            <a:ext cx="5333206" cy="79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-2132806" y="4037806"/>
            <a:ext cx="533400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6325394" y="4038600"/>
            <a:ext cx="5333206" cy="79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533400" y="6704012"/>
            <a:ext cx="845820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09600" y="1828800"/>
            <a:ext cx="83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7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676400" y="1828801"/>
            <a:ext cx="7239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Estimate effort for each activity</a:t>
            </a:r>
          </a:p>
          <a:p>
            <a:endParaRPr lang="en-US" sz="800" b="1" u="sng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	Carry out </a:t>
            </a:r>
            <a:r>
              <a:rPr lang="en-US" u="sng" dirty="0">
                <a:solidFill>
                  <a:srgbClr val="0000CC"/>
                </a:solidFill>
              </a:rPr>
              <a:t>bottom-up</a:t>
            </a:r>
            <a:r>
              <a:rPr lang="en-US" dirty="0"/>
              <a:t> estimates </a:t>
            </a:r>
          </a:p>
          <a:p>
            <a:endParaRPr lang="en-US" sz="800" dirty="0"/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/>
              <a:t>Revise Plan to create </a:t>
            </a:r>
            <a:r>
              <a:rPr lang="en-US" u="sng" dirty="0">
                <a:solidFill>
                  <a:srgbClr val="0000CC"/>
                </a:solidFill>
              </a:rPr>
              <a:t>controllable activities</a:t>
            </a:r>
            <a:r>
              <a:rPr lang="en-US" dirty="0">
                <a:solidFill>
                  <a:srgbClr val="C00000"/>
                </a:solidFill>
              </a:rPr>
              <a:t>(long activities to </a:t>
            </a:r>
          </a:p>
          <a:p>
            <a:r>
              <a:rPr lang="en-US" dirty="0">
                <a:solidFill>
                  <a:srgbClr val="C00000"/>
                </a:solidFill>
              </a:rPr>
              <a:t>	be </a:t>
            </a:r>
            <a:r>
              <a:rPr lang="en-US" u="sng" dirty="0">
                <a:solidFill>
                  <a:srgbClr val="C00000"/>
                </a:solidFill>
              </a:rPr>
              <a:t>broken down </a:t>
            </a:r>
            <a:r>
              <a:rPr lang="en-US" dirty="0">
                <a:solidFill>
                  <a:srgbClr val="C00000"/>
                </a:solidFill>
              </a:rPr>
              <a:t>into smaller subtasks)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b="1" dirty="0"/>
              <a:t>Identify </a:t>
            </a:r>
            <a:r>
              <a:rPr lang="en-US" b="1" u="sng" dirty="0"/>
              <a:t>activity risks</a:t>
            </a:r>
          </a:p>
          <a:p>
            <a:endParaRPr lang="en-US" sz="800" b="1" u="sng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	</a:t>
            </a:r>
            <a:r>
              <a:rPr lang="en-US" u="sng" dirty="0">
                <a:solidFill>
                  <a:srgbClr val="0000CC"/>
                </a:solidFill>
              </a:rPr>
              <a:t>Id. &amp; quantify </a:t>
            </a:r>
            <a:r>
              <a:rPr lang="en-US" dirty="0"/>
              <a:t>activity based risks </a:t>
            </a:r>
          </a:p>
          <a:p>
            <a:r>
              <a:rPr lang="en-US" dirty="0">
                <a:solidFill>
                  <a:srgbClr val="C00000"/>
                </a:solidFill>
              </a:rPr>
              <a:t>                        (Id. risks, estimate - </a:t>
            </a:r>
            <a:r>
              <a:rPr lang="en-US" b="1" u="sng" dirty="0">
                <a:solidFill>
                  <a:srgbClr val="C00000"/>
                </a:solidFill>
              </a:rPr>
              <a:t>probability</a:t>
            </a:r>
            <a:r>
              <a:rPr lang="en-US" b="1" dirty="0">
                <a:solidFill>
                  <a:srgbClr val="C00000"/>
                </a:solidFill>
              </a:rPr>
              <a:t> &amp; </a:t>
            </a:r>
            <a:r>
              <a:rPr lang="en-US" b="1" u="sng" dirty="0">
                <a:solidFill>
                  <a:srgbClr val="C00000"/>
                </a:solidFill>
              </a:rPr>
              <a:t>impact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endParaRPr lang="en-US" sz="800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/>
              <a:t>Plan for </a:t>
            </a:r>
            <a:r>
              <a:rPr lang="en-US" u="sng" dirty="0">
                <a:solidFill>
                  <a:srgbClr val="0000CC"/>
                </a:solidFill>
              </a:rPr>
              <a:t>countering the risks </a:t>
            </a:r>
          </a:p>
          <a:p>
            <a:endParaRPr lang="en-US" sz="800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/>
              <a:t>Adjust overall plan to account for risks </a:t>
            </a:r>
            <a:endParaRPr lang="en-US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sz="800" b="1" dirty="0">
              <a:solidFill>
                <a:srgbClr val="C00000"/>
              </a:solidFill>
            </a:endParaRPr>
          </a:p>
          <a:p>
            <a:r>
              <a:rPr lang="en-US" b="1" u="sng" dirty="0"/>
              <a:t>Allocate resources</a:t>
            </a:r>
          </a:p>
          <a:p>
            <a:endParaRPr lang="en-US" sz="800" b="1" u="sng" dirty="0"/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/>
              <a:t>Id &amp; allocate </a:t>
            </a:r>
            <a:r>
              <a:rPr lang="en-US" u="sng" dirty="0">
                <a:solidFill>
                  <a:srgbClr val="0000CC"/>
                </a:solidFill>
              </a:rPr>
              <a:t>resources</a:t>
            </a:r>
          </a:p>
          <a:p>
            <a:endParaRPr lang="en-US" sz="800" u="sng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/>
              <a:t>Revise Plan/estimates based on </a:t>
            </a:r>
            <a:r>
              <a:rPr lang="en-US" u="sng" dirty="0">
                <a:solidFill>
                  <a:srgbClr val="C00000"/>
                </a:solidFill>
              </a:rPr>
              <a:t>resource constraints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0792" y="0"/>
            <a:ext cx="2140808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438400"/>
            <a:ext cx="1371600" cy="904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4114800"/>
            <a:ext cx="1219200" cy="11522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96113" y="5257800"/>
            <a:ext cx="1343087" cy="96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485063" cy="1141413"/>
          </a:xfrm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sz="3200" dirty="0">
                <a:solidFill>
                  <a:srgbClr val="003399"/>
                </a:solidFill>
              </a:rPr>
              <a:t>Step wise planning activities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371600"/>
            <a:ext cx="8458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Step	         Activities</a:t>
            </a:r>
            <a:endParaRPr lang="en-IN" b="1" dirty="0"/>
          </a:p>
        </p:txBody>
      </p:sp>
      <p:cxnSp>
        <p:nvCxnSpPr>
          <p:cNvPr id="10" name="Straight Connector 9"/>
          <p:cNvCxnSpPr/>
          <p:nvPr/>
        </p:nvCxnSpPr>
        <p:spPr bwMode="auto">
          <a:xfrm rot="5400000">
            <a:off x="-75406" y="3048000"/>
            <a:ext cx="3352006" cy="79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-1142206" y="3047206"/>
            <a:ext cx="335280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315994" y="3048000"/>
            <a:ext cx="3352006" cy="79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533400" y="4724400"/>
            <a:ext cx="845820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09600" y="1828800"/>
            <a:ext cx="91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9 &amp; 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676400" y="1828801"/>
            <a:ext cx="7239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Review/Publish plan</a:t>
            </a:r>
          </a:p>
          <a:p>
            <a:endParaRPr lang="en-US" sz="800" b="1" u="sng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	Review </a:t>
            </a:r>
            <a:r>
              <a:rPr lang="en-US" u="sng" dirty="0"/>
              <a:t>quality aspects </a:t>
            </a:r>
            <a:r>
              <a:rPr lang="en-US" dirty="0"/>
              <a:t>of the Project Plan</a:t>
            </a:r>
          </a:p>
          <a:p>
            <a:endParaRPr lang="en-US" sz="800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u="sng" dirty="0"/>
              <a:t>Document Plans</a:t>
            </a:r>
            <a:r>
              <a:rPr lang="en-US" dirty="0"/>
              <a:t> &amp; </a:t>
            </a:r>
            <a:r>
              <a:rPr lang="en-US" u="sng" dirty="0"/>
              <a:t>obtain agreement 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b="1" u="sng" dirty="0"/>
              <a:t>Execute Plan</a:t>
            </a:r>
            <a:r>
              <a:rPr lang="en-US" b="1" dirty="0"/>
              <a:t> &amp; </a:t>
            </a:r>
            <a:r>
              <a:rPr lang="en-US" b="1" u="sng" dirty="0"/>
              <a:t>Lower level planning</a:t>
            </a:r>
          </a:p>
          <a:p>
            <a:endParaRPr lang="en-US" sz="800" b="1" u="sng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	</a:t>
            </a:r>
            <a:r>
              <a:rPr lang="en-US" u="sng" dirty="0">
                <a:solidFill>
                  <a:srgbClr val="C00000"/>
                </a:solidFill>
              </a:rPr>
              <a:t>Implement</a:t>
            </a:r>
            <a:r>
              <a:rPr lang="en-US" dirty="0"/>
              <a:t> the documented plan</a:t>
            </a:r>
          </a:p>
          <a:p>
            <a:endParaRPr lang="en-US" sz="800" dirty="0"/>
          </a:p>
          <a:p>
            <a:r>
              <a:rPr lang="en-US" dirty="0"/>
              <a:t>	</a:t>
            </a:r>
            <a:r>
              <a:rPr lang="en-US" u="sng" dirty="0">
                <a:solidFill>
                  <a:srgbClr val="C00000"/>
                </a:solidFill>
              </a:rPr>
              <a:t>Plan in detail </a:t>
            </a:r>
            <a:r>
              <a:rPr lang="en-US" dirty="0"/>
              <a:t>as you get more info.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" y="5421868"/>
            <a:ext cx="886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/>
              <a:t> </a:t>
            </a:r>
            <a:r>
              <a:rPr lang="en-US" sz="2000" b="1" dirty="0"/>
              <a:t>Project Management  is a </a:t>
            </a:r>
            <a:r>
              <a:rPr lang="en-US" sz="2000" b="1" u="sng" dirty="0">
                <a:solidFill>
                  <a:srgbClr val="C00000"/>
                </a:solidFill>
              </a:rPr>
              <a:t>Iterative process </a:t>
            </a:r>
            <a:r>
              <a:rPr lang="en-US" sz="2000" b="1" dirty="0"/>
              <a:t>&amp; Project Plan is updated </a:t>
            </a:r>
          </a:p>
          <a:p>
            <a:r>
              <a:rPr lang="en-US" sz="2000" b="1" dirty="0"/>
              <a:t>                   many times during a project</a:t>
            </a:r>
            <a:endParaRPr lang="en-IN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3700" y="3352800"/>
            <a:ext cx="2247900" cy="1209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286000"/>
            <a:ext cx="1371600" cy="11024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1214422"/>
            <a:ext cx="9001156" cy="5500726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>
              <a:buNone/>
            </a:pPr>
            <a:endParaRPr lang="en-US" sz="800" b="1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</a:rPr>
              <a:t>WBS </a:t>
            </a:r>
            <a:r>
              <a:rPr lang="en-US" i="1" dirty="0" smtClean="0">
                <a:solidFill>
                  <a:srgbClr val="0000FF"/>
                </a:solidFill>
              </a:rPr>
              <a:t>(Work Breakdown Structure)</a:t>
            </a:r>
          </a:p>
          <a:p>
            <a:pPr lvl="1">
              <a:buFont typeface="Wingdings" pitchFamily="2" charset="2"/>
              <a:buChar char="§"/>
            </a:pPr>
            <a:r>
              <a:rPr lang="en-US" u="sng" dirty="0" smtClean="0">
                <a:solidFill>
                  <a:srgbClr val="0000FF"/>
                </a:solidFill>
              </a:rPr>
              <a:t>Decomposition</a:t>
            </a:r>
            <a:r>
              <a:rPr lang="en-US" dirty="0" smtClean="0"/>
              <a:t> of project into </a:t>
            </a:r>
            <a:r>
              <a:rPr lang="en-US" u="sng" dirty="0" smtClean="0"/>
              <a:t>smaller manageable parts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rgbClr val="0000FF"/>
                </a:solidFill>
              </a:rPr>
              <a:t>WBS Units</a:t>
            </a:r>
          </a:p>
          <a:p>
            <a:pPr lvl="2">
              <a:buFont typeface="Wingdings" pitchFamily="2" charset="2"/>
              <a:buChar char="§"/>
            </a:pPr>
            <a:endParaRPr lang="en-US" sz="800" dirty="0" smtClean="0"/>
          </a:p>
          <a:p>
            <a:pPr lvl="2">
              <a:buFont typeface="Wingdings" pitchFamily="2" charset="2"/>
              <a:buChar char="§"/>
            </a:pPr>
            <a:endParaRPr lang="en-US" sz="800" dirty="0" smtClean="0"/>
          </a:p>
          <a:p>
            <a:pPr lvl="2">
              <a:buFont typeface="Wingdings" pitchFamily="2" charset="2"/>
              <a:buChar char="§"/>
            </a:pPr>
            <a:endParaRPr lang="en-US" sz="800" dirty="0" smtClean="0"/>
          </a:p>
          <a:p>
            <a:pPr lvl="2">
              <a:buFont typeface="Wingdings" pitchFamily="2" charset="2"/>
              <a:buChar char="§"/>
            </a:pPr>
            <a:endParaRPr lang="en-US" sz="800" dirty="0" smtClean="0"/>
          </a:p>
          <a:p>
            <a:pPr lvl="2">
              <a:buFont typeface="Wingdings" pitchFamily="2" charset="2"/>
              <a:buChar char="§"/>
            </a:pPr>
            <a:endParaRPr lang="en-US" sz="800" dirty="0" smtClean="0"/>
          </a:p>
          <a:p>
            <a:pPr lvl="2">
              <a:buFont typeface="Wingdings" pitchFamily="2" charset="2"/>
              <a:buChar char="§"/>
            </a:pPr>
            <a:endParaRPr lang="en-US" sz="800" dirty="0" smtClean="0"/>
          </a:p>
          <a:p>
            <a:pPr lvl="2">
              <a:buFont typeface="Wingdings" pitchFamily="2" charset="2"/>
              <a:buChar char="§"/>
            </a:pPr>
            <a:endParaRPr lang="en-US" sz="800" dirty="0" smtClean="0"/>
          </a:p>
          <a:p>
            <a:pPr lvl="2">
              <a:buFont typeface="Wingdings" pitchFamily="2" charset="2"/>
              <a:buChar char="§"/>
            </a:pPr>
            <a:endParaRPr lang="en-US" sz="800" dirty="0" smtClean="0"/>
          </a:p>
          <a:p>
            <a:pPr lvl="2">
              <a:buFont typeface="Wingdings" pitchFamily="2" charset="2"/>
              <a:buChar char="§"/>
            </a:pPr>
            <a:endParaRPr lang="en-US" sz="800" dirty="0" smtClean="0"/>
          </a:p>
          <a:p>
            <a:pPr lvl="2">
              <a:buFont typeface="Wingdings" pitchFamily="2" charset="2"/>
              <a:buChar char="§"/>
            </a:pPr>
            <a:endParaRPr lang="en-US" sz="800" dirty="0" smtClean="0"/>
          </a:p>
          <a:p>
            <a:pPr lvl="2">
              <a:buFont typeface="Wingdings" pitchFamily="2" charset="2"/>
              <a:buChar char="§"/>
            </a:pPr>
            <a:endParaRPr lang="en-US" sz="800" dirty="0" smtClean="0"/>
          </a:p>
          <a:p>
            <a:pPr lvl="2">
              <a:buFont typeface="Wingdings" pitchFamily="2" charset="2"/>
              <a:buChar char="§"/>
            </a:pPr>
            <a:endParaRPr lang="en-US" sz="800" dirty="0" smtClean="0"/>
          </a:p>
          <a:p>
            <a:pPr lvl="2">
              <a:buFont typeface="Wingdings" pitchFamily="2" charset="2"/>
              <a:buChar char="§"/>
            </a:pPr>
            <a:endParaRPr lang="en-US" sz="800" dirty="0" smtClean="0"/>
          </a:p>
          <a:p>
            <a:pPr lvl="2">
              <a:buFont typeface="Wingdings" pitchFamily="2" charset="2"/>
              <a:buChar char="§"/>
            </a:pPr>
            <a:endParaRPr lang="en-US" sz="800" dirty="0" smtClean="0"/>
          </a:p>
          <a:p>
            <a:pPr lvl="2">
              <a:buFont typeface="Wingdings" pitchFamily="2" charset="2"/>
              <a:buChar char="§"/>
            </a:pPr>
            <a:endParaRPr lang="en-US" sz="800" dirty="0" smtClean="0"/>
          </a:p>
          <a:p>
            <a:pPr lvl="2">
              <a:buFont typeface="Wingdings" pitchFamily="2" charset="2"/>
              <a:buChar char="§"/>
            </a:pPr>
            <a:endParaRPr lang="en-US" sz="800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00FF"/>
                </a:solidFill>
              </a:rPr>
              <a:t>WBS Units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Each </a:t>
            </a:r>
            <a:r>
              <a:rPr lang="en-US" u="sng" dirty="0" smtClean="0"/>
              <a:t>WBS unit</a:t>
            </a:r>
            <a:r>
              <a:rPr lang="en-US" dirty="0" smtClean="0"/>
              <a:t> must have a </a:t>
            </a:r>
            <a:r>
              <a:rPr lang="en-US" i="1" dirty="0" smtClean="0">
                <a:solidFill>
                  <a:srgbClr val="006600"/>
                </a:solidFill>
              </a:rPr>
              <a:t>Clear Outcome, Accountability, is </a:t>
            </a:r>
            <a:r>
              <a:rPr lang="en-US" i="1" dirty="0" err="1" smtClean="0">
                <a:solidFill>
                  <a:srgbClr val="006600"/>
                </a:solidFill>
              </a:rPr>
              <a:t>Trackable</a:t>
            </a:r>
            <a:r>
              <a:rPr lang="en-US" i="1" dirty="0" smtClean="0">
                <a:solidFill>
                  <a:srgbClr val="006600"/>
                </a:solidFill>
              </a:rPr>
              <a:t>, has Well defined interface</a:t>
            </a:r>
          </a:p>
          <a:p>
            <a:pPr lvl="2">
              <a:buFont typeface="Wingdings" pitchFamily="2" charset="2"/>
              <a:buChar char="§"/>
            </a:pPr>
            <a:endParaRPr lang="en-US" sz="800" dirty="0" smtClean="0"/>
          </a:p>
          <a:p>
            <a:pPr lvl="2">
              <a:buFont typeface="Wingdings" pitchFamily="2" charset="2"/>
              <a:buChar char="§"/>
            </a:pPr>
            <a:endParaRPr lang="en-US" sz="8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2400" u="sng" dirty="0" smtClean="0">
              <a:solidFill>
                <a:srgbClr val="0066FF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2000" b="1" dirty="0" smtClean="0">
              <a:solidFill>
                <a:srgbClr val="0066FF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900" b="1" dirty="0" smtClean="0">
              <a:solidFill>
                <a:srgbClr val="0066FF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1100" dirty="0" smtClean="0"/>
          </a:p>
          <a:p>
            <a:pPr lvl="1">
              <a:buFont typeface="Wingdings" pitchFamily="2" charset="2"/>
              <a:buChar char="§"/>
            </a:pPr>
            <a:endParaRPr lang="en-US" sz="900" b="1" dirty="0" smtClean="0">
              <a:solidFill>
                <a:srgbClr val="C00000"/>
              </a:solidFill>
            </a:endParaRPr>
          </a:p>
          <a:p>
            <a:endParaRPr lang="en-US" sz="900" dirty="0" smtClean="0"/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1417" y="2943225"/>
            <a:ext cx="4200383" cy="178117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84391" y="304800"/>
            <a:ext cx="87072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+mj-lt"/>
              </a:rPr>
              <a:t>S/W Project Management Plan (SPMP)</a:t>
            </a:r>
            <a:endParaRPr lang="en-US" sz="3200" b="1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200" y="152400"/>
            <a:ext cx="3048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304800"/>
            <a:ext cx="9001156" cy="6410348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endParaRPr lang="en-US" sz="800" b="1" dirty="0" smtClean="0">
              <a:solidFill>
                <a:srgbClr val="C00000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800" dirty="0" smtClean="0"/>
          </a:p>
          <a:p>
            <a:pPr lvl="2">
              <a:buFont typeface="Wingdings" pitchFamily="2" charset="2"/>
              <a:buChar char="§"/>
            </a:pPr>
            <a:endParaRPr lang="en-US" sz="800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00FF"/>
                </a:solidFill>
              </a:rPr>
              <a:t>“WBS” </a:t>
            </a:r>
            <a:r>
              <a:rPr lang="en-US" dirty="0" smtClean="0">
                <a:solidFill>
                  <a:srgbClr val="0000FF"/>
                </a:solidFill>
              </a:rPr>
              <a:t>is created: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To </a:t>
            </a:r>
            <a:r>
              <a:rPr lang="en-US" sz="2600" u="sng" dirty="0" smtClean="0">
                <a:solidFill>
                  <a:srgbClr val="0000FF"/>
                </a:solidFill>
              </a:rPr>
              <a:t>Divide</a:t>
            </a:r>
            <a:r>
              <a:rPr lang="en-US" sz="2600" dirty="0" smtClean="0">
                <a:solidFill>
                  <a:srgbClr val="0000FF"/>
                </a:solidFill>
              </a:rPr>
              <a:t> &amp; </a:t>
            </a:r>
            <a:r>
              <a:rPr lang="en-US" sz="2600" u="sng" dirty="0" smtClean="0">
                <a:solidFill>
                  <a:srgbClr val="0000FF"/>
                </a:solidFill>
              </a:rPr>
              <a:t>Conquer</a:t>
            </a:r>
            <a:r>
              <a:rPr lang="en-US" sz="2600" dirty="0" smtClean="0"/>
              <a:t> &amp; to estimate </a:t>
            </a:r>
            <a:r>
              <a:rPr lang="en-US" sz="2600" u="sng" dirty="0" smtClean="0">
                <a:solidFill>
                  <a:srgbClr val="0000FF"/>
                </a:solidFill>
              </a:rPr>
              <a:t>accurately</a:t>
            </a:r>
          </a:p>
          <a:p>
            <a:pPr>
              <a:buFont typeface="Wingdings" pitchFamily="2" charset="2"/>
              <a:buChar char="§"/>
            </a:pPr>
            <a:endParaRPr lang="en-US" sz="1200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00FF"/>
                </a:solidFill>
              </a:rPr>
              <a:t>How WBS is done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Id. </a:t>
            </a:r>
            <a:r>
              <a:rPr lang="en-US" sz="2600" u="sng" dirty="0" smtClean="0">
                <a:solidFill>
                  <a:srgbClr val="0000FF"/>
                </a:solidFill>
              </a:rPr>
              <a:t>Logical components</a:t>
            </a:r>
            <a:r>
              <a:rPr lang="en-US" sz="2600" dirty="0" smtClean="0"/>
              <a:t> &amp; minimize dependency between WBS Units</a:t>
            </a:r>
          </a:p>
          <a:p>
            <a:pPr lvl="1"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This is followed by “</a:t>
            </a:r>
            <a:r>
              <a:rPr lang="en-US" sz="2800" b="1" dirty="0" smtClean="0">
                <a:solidFill>
                  <a:srgbClr val="C00000"/>
                </a:solidFill>
              </a:rPr>
              <a:t>Bottom-Up</a:t>
            </a:r>
            <a:r>
              <a:rPr lang="en-US" sz="2800" dirty="0" smtClean="0"/>
              <a:t>” estimation approach</a:t>
            </a:r>
          </a:p>
          <a:p>
            <a:pPr lvl="2">
              <a:buFont typeface="Wingdings" pitchFamily="2" charset="2"/>
              <a:buChar char="§"/>
            </a:pPr>
            <a:endParaRPr lang="en-US" sz="8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2400" u="sng" dirty="0" smtClean="0">
              <a:solidFill>
                <a:srgbClr val="0066FF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2000" b="1" dirty="0" smtClean="0">
              <a:solidFill>
                <a:srgbClr val="0066FF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900" b="1" dirty="0" smtClean="0">
              <a:solidFill>
                <a:srgbClr val="0066FF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1100" dirty="0" smtClean="0"/>
          </a:p>
          <a:p>
            <a:pPr lvl="1">
              <a:buFont typeface="Wingdings" pitchFamily="2" charset="2"/>
              <a:buChar char="§"/>
            </a:pPr>
            <a:endParaRPr lang="en-US" sz="900" b="1" dirty="0" smtClean="0">
              <a:solidFill>
                <a:srgbClr val="C00000"/>
              </a:solidFill>
            </a:endParaRPr>
          </a:p>
          <a:p>
            <a:endParaRPr lang="en-US" sz="9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Bottom-up Estimate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EB56F-0135-4F73-9DBF-83D1028C1A0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352800" y="2209800"/>
            <a:ext cx="1219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257800" y="3429000"/>
            <a:ext cx="1219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048000" y="3429000"/>
            <a:ext cx="1219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20000" y="4648200"/>
            <a:ext cx="1219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334000" y="4648200"/>
            <a:ext cx="1219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29000" y="4648200"/>
            <a:ext cx="1219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71600" y="4648200"/>
            <a:ext cx="1219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352800" y="3048000"/>
            <a:ext cx="2286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5400000">
            <a:off x="3162300" y="3238500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5400000">
            <a:off x="5447506" y="3237706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5400000">
            <a:off x="3847305" y="2856706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2057400" y="4265612"/>
            <a:ext cx="2286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638800" y="4267200"/>
            <a:ext cx="2286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5400000">
            <a:off x="3315494" y="4075906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5400000">
            <a:off x="1867694" y="4456906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4152106" y="4456906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rot="5400000">
            <a:off x="5753894" y="4075906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5400000">
            <a:off x="5449094" y="4456906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rot="5400000">
            <a:off x="7733505" y="4456906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600200" y="3505200"/>
            <a:ext cx="12954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A11 + A12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6629400" y="3505200"/>
            <a:ext cx="12954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A21 + A22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4800600" y="2297669"/>
            <a:ext cx="27432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A11 + A12 + A21 + A22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1371600" y="5269468"/>
            <a:ext cx="60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A11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3810000" y="5257800"/>
            <a:ext cx="60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A12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5486400" y="5257800"/>
            <a:ext cx="60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A21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7924800" y="5257800"/>
            <a:ext cx="60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A22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3733800" y="2286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3352800" y="3440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562600" y="3429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1600200" y="4659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A11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3810000" y="4648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A12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5638800" y="4648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A21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7924800" y="4648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A22</a:t>
            </a:r>
            <a:endParaRPr lang="en-IN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152400" y="1524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228600"/>
            <a:ext cx="9001156" cy="6172200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endParaRPr lang="en-US" sz="800" b="1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</a:rPr>
              <a:t>SPMP includes:</a:t>
            </a:r>
          </a:p>
          <a:p>
            <a:pPr>
              <a:buFont typeface="Wingdings" pitchFamily="2" charset="2"/>
              <a:buChar char="§"/>
            </a:pPr>
            <a:endParaRPr lang="en-US" sz="800" b="1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800" b="1" dirty="0" smtClean="0">
              <a:solidFill>
                <a:srgbClr val="C000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00FF"/>
                </a:solidFill>
              </a:rPr>
              <a:t>Size estimates </a:t>
            </a:r>
            <a:r>
              <a:rPr lang="en-US" sz="2600" i="1" dirty="0" smtClean="0"/>
              <a:t>(KLOC, FPs…)</a:t>
            </a:r>
          </a:p>
          <a:p>
            <a:pPr lvl="1">
              <a:buFont typeface="Wingdings" pitchFamily="2" charset="2"/>
              <a:buChar char="§"/>
            </a:pPr>
            <a:endParaRPr lang="en-US" sz="800" dirty="0" smtClean="0"/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00FF"/>
                </a:solidFill>
              </a:rPr>
              <a:t>Effort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rgbClr val="0000FF"/>
                </a:solidFill>
              </a:rPr>
              <a:t>estimates</a:t>
            </a:r>
          </a:p>
          <a:p>
            <a:pPr lvl="1">
              <a:buFont typeface="Wingdings" pitchFamily="2" charset="2"/>
              <a:buChar char="§"/>
            </a:pPr>
            <a:endParaRPr lang="en-US" sz="800" dirty="0" smtClean="0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00FF"/>
                </a:solidFill>
              </a:rPr>
              <a:t>Cost estimates</a:t>
            </a:r>
          </a:p>
          <a:p>
            <a:pPr lvl="1">
              <a:buFont typeface="Wingdings" pitchFamily="2" charset="2"/>
              <a:buChar char="§"/>
            </a:pPr>
            <a:endParaRPr lang="en-US" sz="800" dirty="0" smtClean="0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00FF"/>
                </a:solidFill>
              </a:rPr>
              <a:t>Internal &amp; External Milestones</a:t>
            </a:r>
          </a:p>
          <a:p>
            <a:pPr lvl="1">
              <a:buFont typeface="Wingdings" pitchFamily="2" charset="2"/>
              <a:buChar char="§"/>
            </a:pPr>
            <a:endParaRPr lang="en-US" sz="800" dirty="0" smtClean="0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00FF"/>
                </a:solidFill>
              </a:rPr>
              <a:t>Resource &amp; Work allocation</a:t>
            </a:r>
          </a:p>
          <a:p>
            <a:pPr lvl="1">
              <a:buFont typeface="Wingdings" pitchFamily="2" charset="2"/>
              <a:buChar char="§"/>
            </a:pPr>
            <a:endParaRPr lang="en-US" sz="800" dirty="0" smtClean="0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00FF"/>
                </a:solidFill>
              </a:rPr>
              <a:t>Project schedule</a:t>
            </a:r>
          </a:p>
          <a:p>
            <a:pPr lvl="1">
              <a:buFont typeface="Wingdings" pitchFamily="2" charset="2"/>
              <a:buChar char="§"/>
            </a:pPr>
            <a:endParaRPr lang="en-US" sz="800" dirty="0" smtClean="0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00FF"/>
                </a:solidFill>
              </a:rPr>
              <a:t>Communication &amp; Status Reporting plan</a:t>
            </a:r>
          </a:p>
          <a:p>
            <a:pPr lvl="1">
              <a:buFont typeface="Wingdings" pitchFamily="2" charset="2"/>
              <a:buChar char="§"/>
            </a:pPr>
            <a:endParaRPr lang="en-US" sz="800" dirty="0" smtClean="0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00FF"/>
                </a:solidFill>
              </a:rPr>
              <a:t>Risk management plan </a:t>
            </a:r>
          </a:p>
          <a:p>
            <a:pPr lvl="1">
              <a:buFont typeface="Wingdings" pitchFamily="2" charset="2"/>
              <a:buChar char="§"/>
            </a:pPr>
            <a:endParaRPr lang="en-US" sz="2600" u="sng" dirty="0" smtClean="0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2600" u="sng" dirty="0" smtClean="0">
              <a:solidFill>
                <a:srgbClr val="0000FF"/>
              </a:solidFill>
            </a:endParaRPr>
          </a:p>
          <a:p>
            <a:pPr lvl="2">
              <a:buNone/>
            </a:pPr>
            <a:endParaRPr lang="en-US" sz="2200" dirty="0" smtClean="0"/>
          </a:p>
          <a:p>
            <a:pPr lvl="2">
              <a:buFont typeface="Wingdings" pitchFamily="2" charset="2"/>
              <a:buChar char="§"/>
            </a:pPr>
            <a:endParaRPr lang="en-US" sz="8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2400" u="sng" dirty="0" smtClean="0">
              <a:solidFill>
                <a:srgbClr val="0066FF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2000" b="1" dirty="0" smtClean="0">
              <a:solidFill>
                <a:srgbClr val="0066FF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900" b="1" dirty="0" smtClean="0">
              <a:solidFill>
                <a:srgbClr val="0066FF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1100" dirty="0" smtClean="0"/>
          </a:p>
          <a:p>
            <a:pPr lvl="1">
              <a:buFont typeface="Wingdings" pitchFamily="2" charset="2"/>
              <a:buChar char="§"/>
            </a:pPr>
            <a:endParaRPr lang="en-US" sz="900" b="1" dirty="0" smtClean="0">
              <a:solidFill>
                <a:srgbClr val="C00000"/>
              </a:solidFill>
            </a:endParaRPr>
          </a:p>
          <a:p>
            <a:endParaRPr lang="en-US" sz="900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6200" y="228600"/>
            <a:ext cx="5334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18" y="71414"/>
            <a:ext cx="8686800" cy="868346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Project Schedule Estimation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1214422"/>
            <a:ext cx="9001156" cy="5500726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</a:pPr>
            <a:endParaRPr lang="en-US" sz="1000" b="1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600" b="1" dirty="0" smtClean="0">
                <a:solidFill>
                  <a:srgbClr val="0000FF"/>
                </a:solidFill>
              </a:rPr>
              <a:t>“</a:t>
            </a:r>
            <a:r>
              <a:rPr lang="en-US" sz="2600" b="1" dirty="0" err="1" smtClean="0">
                <a:solidFill>
                  <a:srgbClr val="0000FF"/>
                </a:solidFill>
              </a:rPr>
              <a:t>Calender</a:t>
            </a:r>
            <a:r>
              <a:rPr lang="en-US" sz="2600" b="1" dirty="0" smtClean="0">
                <a:solidFill>
                  <a:srgbClr val="0000FF"/>
                </a:solidFill>
              </a:rPr>
              <a:t> Time”</a:t>
            </a:r>
            <a:r>
              <a:rPr lang="en-US" sz="2600" dirty="0" smtClean="0"/>
              <a:t> to deliver</a:t>
            </a:r>
          </a:p>
          <a:p>
            <a:pPr>
              <a:buFont typeface="Wingdings" pitchFamily="2" charset="2"/>
              <a:buChar char="§"/>
            </a:pPr>
            <a:endParaRPr lang="en-US" sz="1000" dirty="0" smtClean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Provides answer to </a:t>
            </a:r>
            <a:r>
              <a:rPr lang="en-US" sz="2600" b="1" dirty="0" smtClean="0">
                <a:solidFill>
                  <a:srgbClr val="0000FF"/>
                </a:solidFill>
              </a:rPr>
              <a:t>“When can we deliver what”</a:t>
            </a:r>
          </a:p>
          <a:p>
            <a:pPr>
              <a:buFont typeface="Wingdings" pitchFamily="2" charset="2"/>
              <a:buChar char="§"/>
            </a:pPr>
            <a:endParaRPr lang="en-US" sz="1000" b="1" dirty="0" smtClean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600" b="1" dirty="0" smtClean="0">
                <a:solidFill>
                  <a:srgbClr val="0000FF"/>
                </a:solidFill>
              </a:rPr>
              <a:t>Schedule estimation </a:t>
            </a:r>
            <a:r>
              <a:rPr lang="en-US" sz="2600" dirty="0" smtClean="0"/>
              <a:t>is done taking into account :</a:t>
            </a:r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 lvl="1">
              <a:buFont typeface="Wingdings" pitchFamily="2" charset="2"/>
              <a:buChar char="§"/>
            </a:pPr>
            <a:r>
              <a:rPr lang="en-US" sz="2600" i="1" u="sng" dirty="0" smtClean="0">
                <a:solidFill>
                  <a:srgbClr val="006C31"/>
                </a:solidFill>
              </a:rPr>
              <a:t>Deadline</a:t>
            </a:r>
            <a:r>
              <a:rPr lang="en-US" sz="2600" i="1" dirty="0" smtClean="0">
                <a:solidFill>
                  <a:srgbClr val="006C31"/>
                </a:solidFill>
              </a:rPr>
              <a:t> limits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i="1" u="sng" dirty="0" smtClean="0">
                <a:solidFill>
                  <a:srgbClr val="006C31"/>
                </a:solidFill>
              </a:rPr>
              <a:t>Resources</a:t>
            </a:r>
            <a:r>
              <a:rPr lang="en-US" sz="2600" i="1" dirty="0" smtClean="0">
                <a:solidFill>
                  <a:srgbClr val="006C31"/>
                </a:solidFill>
              </a:rPr>
              <a:t> available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i="1" u="sng" dirty="0" smtClean="0">
                <a:solidFill>
                  <a:srgbClr val="006C31"/>
                </a:solidFill>
              </a:rPr>
              <a:t>H/W</a:t>
            </a:r>
            <a:r>
              <a:rPr lang="en-US" sz="2600" i="1" dirty="0" smtClean="0">
                <a:solidFill>
                  <a:srgbClr val="006C31"/>
                </a:solidFill>
              </a:rPr>
              <a:t> Constraints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i="1" dirty="0" smtClean="0">
                <a:solidFill>
                  <a:srgbClr val="006C31"/>
                </a:solidFill>
              </a:rPr>
              <a:t>Internal &amp; External </a:t>
            </a:r>
            <a:r>
              <a:rPr lang="en-US" sz="2600" i="1" u="sng" dirty="0" smtClean="0">
                <a:solidFill>
                  <a:srgbClr val="006C31"/>
                </a:solidFill>
              </a:rPr>
              <a:t>dependencies</a:t>
            </a:r>
          </a:p>
          <a:p>
            <a:pPr lvl="1">
              <a:buFont typeface="Wingdings" pitchFamily="2" charset="2"/>
              <a:buChar char="§"/>
            </a:pPr>
            <a:endParaRPr lang="en-US" sz="1000" i="1" u="sng" dirty="0" smtClean="0">
              <a:solidFill>
                <a:srgbClr val="006C3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Done by constructing “</a:t>
            </a:r>
            <a:r>
              <a:rPr lang="en-US" sz="2600" b="1" dirty="0" smtClean="0">
                <a:solidFill>
                  <a:srgbClr val="0000CC"/>
                </a:solidFill>
              </a:rPr>
              <a:t>Activity Network model</a:t>
            </a:r>
            <a:r>
              <a:rPr lang="en-US" sz="2600" dirty="0" smtClean="0"/>
              <a:t>”  &amp; using </a:t>
            </a:r>
            <a:r>
              <a:rPr lang="en-US" sz="2600" b="1" dirty="0" smtClean="0">
                <a:solidFill>
                  <a:srgbClr val="0000CC"/>
                </a:solidFill>
              </a:rPr>
              <a:t>CPM (Critical Path Method)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3429000"/>
            <a:ext cx="3671888" cy="1560001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457200" y="5791200"/>
            <a:ext cx="8077200" cy="8382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81000" y="762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28600" y="1794809"/>
            <a:ext cx="87630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000" b="1" dirty="0" smtClean="0"/>
              <a:t>Activities are “</a:t>
            </a:r>
            <a:r>
              <a:rPr lang="en-US" sz="2000" b="1" dirty="0" smtClean="0">
                <a:solidFill>
                  <a:srgbClr val="C00000"/>
                </a:solidFill>
              </a:rPr>
              <a:t>nodes</a:t>
            </a:r>
            <a:r>
              <a:rPr lang="en-US" sz="2000" b="1" dirty="0" smtClean="0"/>
              <a:t>”</a:t>
            </a:r>
          </a:p>
          <a:p>
            <a:pPr lvl="1">
              <a:buFont typeface="Wingdings" pitchFamily="2" charset="2"/>
              <a:buChar char="Ø"/>
            </a:pPr>
            <a:endParaRPr lang="en-US" sz="2000" b="1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/>
              <a:t>Durations are </a:t>
            </a:r>
            <a:r>
              <a:rPr lang="en-US" sz="2000" b="1" dirty="0" smtClean="0">
                <a:solidFill>
                  <a:srgbClr val="003399"/>
                </a:solidFill>
              </a:rPr>
              <a:t>“</a:t>
            </a:r>
            <a:r>
              <a:rPr lang="en-US" sz="2000" b="1" dirty="0" smtClean="0">
                <a:solidFill>
                  <a:srgbClr val="C00000"/>
                </a:solidFill>
              </a:rPr>
              <a:t>edges</a:t>
            </a:r>
            <a:r>
              <a:rPr lang="en-US" sz="2000" b="1" dirty="0" smtClean="0">
                <a:solidFill>
                  <a:srgbClr val="003399"/>
                </a:solidFill>
              </a:rPr>
              <a:t>”</a:t>
            </a:r>
          </a:p>
          <a:p>
            <a:pPr lvl="1">
              <a:buFont typeface="Wingdings" pitchFamily="2" charset="2"/>
              <a:buChar char="Ø"/>
            </a:pPr>
            <a:endParaRPr lang="en-US" sz="2000" b="1" dirty="0" smtClean="0">
              <a:solidFill>
                <a:srgbClr val="003399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/>
              <a:t>Direction of edges show </a:t>
            </a:r>
            <a:r>
              <a:rPr lang="en-US" sz="2000" b="1" dirty="0" smtClean="0">
                <a:solidFill>
                  <a:srgbClr val="003399"/>
                </a:solidFill>
              </a:rPr>
              <a:t>“</a:t>
            </a:r>
            <a:r>
              <a:rPr lang="en-US" sz="2000" b="1" dirty="0" smtClean="0">
                <a:solidFill>
                  <a:srgbClr val="C00000"/>
                </a:solidFill>
              </a:rPr>
              <a:t>precedence / dependency</a:t>
            </a:r>
            <a:r>
              <a:rPr lang="en-US" sz="2000" b="1" dirty="0" smtClean="0">
                <a:solidFill>
                  <a:srgbClr val="003399"/>
                </a:solidFill>
              </a:rPr>
              <a:t>” between </a:t>
            </a:r>
            <a:r>
              <a:rPr lang="en-US" sz="2000" b="1" dirty="0" smtClean="0"/>
              <a:t>activities</a:t>
            </a:r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82000" cy="1141413"/>
          </a:xfrm>
        </p:spPr>
        <p:txBody>
          <a:bodyPr lIns="18000" tIns="46800" rIns="18000" bIns="46800" anchor="ctr"/>
          <a:lstStyle/>
          <a:p>
            <a:pPr algn="ctr">
              <a:spcBef>
                <a:spcPts val="100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Activity network model &amp;</a:t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3200" dirty="0" smtClean="0">
                <a:solidFill>
                  <a:srgbClr val="C00000"/>
                </a:solidFill>
              </a:rPr>
              <a:t>CPM (critical Path method)</a:t>
            </a:r>
            <a:endParaRPr lang="en-GB" sz="3200" dirty="0" smtClean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886200"/>
            <a:ext cx="8686800" cy="2802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 bwMode="auto">
          <a:xfrm>
            <a:off x="381000" y="762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457200" y="1676400"/>
            <a:ext cx="8077200" cy="4648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38200" y="3429000"/>
            <a:ext cx="685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" name="Straight Arrow Connector 6"/>
          <p:cNvCxnSpPr>
            <a:stCxn id="6" idx="7"/>
            <a:endCxn id="13" idx="2"/>
          </p:cNvCxnSpPr>
          <p:nvPr/>
        </p:nvCxnSpPr>
        <p:spPr bwMode="auto">
          <a:xfrm rot="5400000" flipH="1" flipV="1">
            <a:off x="2076846" y="1785121"/>
            <a:ext cx="1079874" cy="23864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3200400" y="3505200"/>
            <a:ext cx="685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486400" y="4724400"/>
            <a:ext cx="685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810000" y="2133600"/>
            <a:ext cx="685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638800" y="2971800"/>
            <a:ext cx="685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315200" y="3733800"/>
            <a:ext cx="685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7" name="Straight Arrow Connector 16"/>
          <p:cNvCxnSpPr>
            <a:stCxn id="6" idx="6"/>
            <a:endCxn id="9" idx="2"/>
          </p:cNvCxnSpPr>
          <p:nvPr/>
        </p:nvCxnSpPr>
        <p:spPr bwMode="auto">
          <a:xfrm>
            <a:off x="1524000" y="3733800"/>
            <a:ext cx="16764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endCxn id="14" idx="3"/>
          </p:cNvCxnSpPr>
          <p:nvPr/>
        </p:nvCxnSpPr>
        <p:spPr bwMode="auto">
          <a:xfrm flipV="1">
            <a:off x="3886200" y="3492126"/>
            <a:ext cx="1853033" cy="31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3" idx="6"/>
            <a:endCxn id="14" idx="1"/>
          </p:cNvCxnSpPr>
          <p:nvPr/>
        </p:nvCxnSpPr>
        <p:spPr bwMode="auto">
          <a:xfrm>
            <a:off x="4495800" y="2438400"/>
            <a:ext cx="1243433" cy="622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endCxn id="11" idx="3"/>
          </p:cNvCxnSpPr>
          <p:nvPr/>
        </p:nvCxnSpPr>
        <p:spPr bwMode="auto">
          <a:xfrm rot="5400000" flipH="1" flipV="1">
            <a:off x="4000500" y="3810793"/>
            <a:ext cx="152400" cy="3020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1" idx="6"/>
            <a:endCxn id="15" idx="3"/>
          </p:cNvCxnSpPr>
          <p:nvPr/>
        </p:nvCxnSpPr>
        <p:spPr bwMode="auto">
          <a:xfrm flipV="1">
            <a:off x="6172200" y="4254126"/>
            <a:ext cx="1243433" cy="775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endCxn id="15" idx="1"/>
          </p:cNvCxnSpPr>
          <p:nvPr/>
        </p:nvCxnSpPr>
        <p:spPr bwMode="auto">
          <a:xfrm>
            <a:off x="6324600" y="3429000"/>
            <a:ext cx="1091033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133600" y="2590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A=6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2971800" y="4964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F=10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3505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B=4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5029200" y="2286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4191000" y="3364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D=4</a:t>
            </a:r>
            <a:endParaRPr lang="en-IN" dirty="0"/>
          </a:p>
        </p:txBody>
      </p:sp>
      <p:cxnSp>
        <p:nvCxnSpPr>
          <p:cNvPr id="35" name="Straight Arrow Connector 34"/>
          <p:cNvCxnSpPr>
            <a:stCxn id="9" idx="5"/>
            <a:endCxn id="11" idx="1"/>
          </p:cNvCxnSpPr>
          <p:nvPr/>
        </p:nvCxnSpPr>
        <p:spPr bwMode="auto">
          <a:xfrm rot="16200000" flipH="1">
            <a:off x="4292226" y="3519067"/>
            <a:ext cx="788148" cy="1801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4800600" y="4191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E=3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6324600" y="4278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G=3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6629400" y="3276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H=2</a:t>
            </a:r>
            <a:endParaRPr lang="en-IN" dirty="0"/>
          </a:p>
        </p:txBody>
      </p:sp>
      <p:cxnSp>
        <p:nvCxnSpPr>
          <p:cNvPr id="47" name="Straight Connector 46"/>
          <p:cNvCxnSpPr/>
          <p:nvPr/>
        </p:nvCxnSpPr>
        <p:spPr bwMode="auto">
          <a:xfrm rot="16200000" flipH="1">
            <a:off x="989807" y="3478258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rot="5400000" flipH="1" flipV="1">
            <a:off x="989807" y="3478258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1014833" y="34290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1</a:t>
            </a:r>
            <a:endParaRPr lang="en-IN" sz="1400" b="1" dirty="0"/>
          </a:p>
        </p:txBody>
      </p:sp>
      <p:cxnSp>
        <p:nvCxnSpPr>
          <p:cNvPr id="50" name="Straight Connector 49"/>
          <p:cNvCxnSpPr/>
          <p:nvPr/>
        </p:nvCxnSpPr>
        <p:spPr bwMode="auto">
          <a:xfrm rot="16200000" flipH="1">
            <a:off x="3961607" y="2182858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rot="5400000" flipH="1" flipV="1">
            <a:off x="3961607" y="2182858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633" y="21336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2</a:t>
            </a:r>
            <a:endParaRPr lang="en-IN" sz="1400" b="1" dirty="0"/>
          </a:p>
        </p:txBody>
      </p:sp>
      <p:cxnSp>
        <p:nvCxnSpPr>
          <p:cNvPr id="53" name="Straight Connector 52"/>
          <p:cNvCxnSpPr/>
          <p:nvPr/>
        </p:nvCxnSpPr>
        <p:spPr bwMode="auto">
          <a:xfrm rot="16200000" flipH="1">
            <a:off x="5790407" y="3021058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rot="5400000" flipH="1" flipV="1">
            <a:off x="5790407" y="3021058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5815433" y="2971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4</a:t>
            </a:r>
            <a:endParaRPr lang="en-IN" sz="1400" b="1" dirty="0"/>
          </a:p>
        </p:txBody>
      </p:sp>
      <p:cxnSp>
        <p:nvCxnSpPr>
          <p:cNvPr id="56" name="Straight Connector 55"/>
          <p:cNvCxnSpPr/>
          <p:nvPr/>
        </p:nvCxnSpPr>
        <p:spPr bwMode="auto">
          <a:xfrm rot="16200000" flipH="1">
            <a:off x="5638007" y="4773658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 rot="5400000" flipH="1" flipV="1">
            <a:off x="5638007" y="4773658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5663033" y="47244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5</a:t>
            </a:r>
            <a:endParaRPr lang="en-IN" sz="1400" b="1" dirty="0"/>
          </a:p>
        </p:txBody>
      </p:sp>
      <p:cxnSp>
        <p:nvCxnSpPr>
          <p:cNvPr id="60" name="Straight Connector 59"/>
          <p:cNvCxnSpPr>
            <a:stCxn id="6" idx="4"/>
          </p:cNvCxnSpPr>
          <p:nvPr/>
        </p:nvCxnSpPr>
        <p:spPr bwMode="auto">
          <a:xfrm rot="16200000" flipH="1">
            <a:off x="1200150" y="4019550"/>
            <a:ext cx="1371600" cy="1409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 rot="16200000" flipH="1">
            <a:off x="3352007" y="3580606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rot="5400000" flipH="1" flipV="1">
            <a:off x="3352007" y="3580606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3377033" y="3531348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3</a:t>
            </a:r>
            <a:endParaRPr lang="en-IN" sz="1400" b="1" dirty="0"/>
          </a:p>
        </p:txBody>
      </p:sp>
      <p:cxnSp>
        <p:nvCxnSpPr>
          <p:cNvPr id="64" name="Straight Connector 63"/>
          <p:cNvCxnSpPr/>
          <p:nvPr/>
        </p:nvCxnSpPr>
        <p:spPr bwMode="auto">
          <a:xfrm rot="16200000" flipH="1">
            <a:off x="7466807" y="3809207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5400000" flipH="1" flipV="1">
            <a:off x="7466807" y="3809207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7491833" y="3759949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6</a:t>
            </a:r>
            <a:endParaRPr lang="en-IN" sz="1400" b="1" dirty="0"/>
          </a:p>
        </p:txBody>
      </p:sp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82000" cy="1141413"/>
          </a:xfrm>
        </p:spPr>
        <p:txBody>
          <a:bodyPr lIns="18000" tIns="46800" rIns="18000" bIns="46800" anchor="ctr"/>
          <a:lstStyle/>
          <a:p>
            <a:pPr algn="ctr">
              <a:spcBef>
                <a:spcPts val="1000"/>
              </a:spcBef>
            </a:pPr>
            <a:r>
              <a:rPr lang="en-GB" sz="3200" dirty="0" smtClean="0">
                <a:solidFill>
                  <a:srgbClr val="C00000"/>
                </a:solidFill>
              </a:rPr>
              <a:t>Scheduling of Activities</a:t>
            </a:r>
            <a:r>
              <a:rPr lang="en-GB" sz="3200" dirty="0" smtClean="0">
                <a:solidFill>
                  <a:srgbClr val="003399"/>
                </a:solidFill>
              </a:rPr>
              <a:t> : </a:t>
            </a:r>
            <a:r>
              <a:rPr lang="en-US" sz="3200" dirty="0" smtClean="0">
                <a:solidFill>
                  <a:srgbClr val="003399"/>
                </a:solidFill>
              </a:rPr>
              <a:t>Activity network model (CPM method)</a:t>
            </a:r>
            <a:endParaRPr lang="en-GB" sz="3200" dirty="0" smtClean="0">
              <a:solidFill>
                <a:srgbClr val="003399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81000" y="762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 bwMode="auto">
          <a:xfrm>
            <a:off x="457200" y="1676400"/>
            <a:ext cx="8077200" cy="4648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975600" cy="1143000"/>
          </a:xfrm>
        </p:spPr>
        <p:txBody>
          <a:bodyPr/>
          <a:lstStyle/>
          <a:p>
            <a:r>
              <a:rPr lang="en-US" dirty="0" smtClean="0"/>
              <a:t>CPM n/w after </a:t>
            </a:r>
            <a:r>
              <a:rPr lang="en-US" dirty="0" smtClean="0">
                <a:solidFill>
                  <a:srgbClr val="0000CC"/>
                </a:solidFill>
              </a:rPr>
              <a:t>forward pass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EB56F-0135-4F73-9DBF-83D1028C1A0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838200" y="3429000"/>
            <a:ext cx="685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6" name="Straight Arrow Connector 5"/>
          <p:cNvCxnSpPr>
            <a:stCxn id="5" idx="7"/>
            <a:endCxn id="9" idx="2"/>
          </p:cNvCxnSpPr>
          <p:nvPr/>
        </p:nvCxnSpPr>
        <p:spPr bwMode="auto">
          <a:xfrm rot="5400000" flipH="1" flipV="1">
            <a:off x="2076846" y="1785121"/>
            <a:ext cx="1079874" cy="23864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Oval 6"/>
          <p:cNvSpPr/>
          <p:nvPr/>
        </p:nvSpPr>
        <p:spPr bwMode="auto">
          <a:xfrm>
            <a:off x="3200400" y="3505200"/>
            <a:ext cx="685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486400" y="4724400"/>
            <a:ext cx="685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810000" y="2133600"/>
            <a:ext cx="685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638800" y="2971800"/>
            <a:ext cx="685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315200" y="3733800"/>
            <a:ext cx="685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2" name="Straight Arrow Connector 11"/>
          <p:cNvCxnSpPr>
            <a:stCxn id="5" idx="6"/>
            <a:endCxn id="7" idx="2"/>
          </p:cNvCxnSpPr>
          <p:nvPr/>
        </p:nvCxnSpPr>
        <p:spPr bwMode="auto">
          <a:xfrm>
            <a:off x="1524000" y="3733800"/>
            <a:ext cx="16764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endCxn id="10" idx="3"/>
          </p:cNvCxnSpPr>
          <p:nvPr/>
        </p:nvCxnSpPr>
        <p:spPr bwMode="auto">
          <a:xfrm flipV="1">
            <a:off x="3886200" y="3492126"/>
            <a:ext cx="1853033" cy="31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9" idx="6"/>
            <a:endCxn id="10" idx="1"/>
          </p:cNvCxnSpPr>
          <p:nvPr/>
        </p:nvCxnSpPr>
        <p:spPr bwMode="auto">
          <a:xfrm>
            <a:off x="4495800" y="2438400"/>
            <a:ext cx="1243433" cy="622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endCxn id="8" idx="3"/>
          </p:cNvCxnSpPr>
          <p:nvPr/>
        </p:nvCxnSpPr>
        <p:spPr bwMode="auto">
          <a:xfrm rot="5400000" flipH="1" flipV="1">
            <a:off x="4000500" y="3810793"/>
            <a:ext cx="152400" cy="3020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8" idx="6"/>
            <a:endCxn id="11" idx="3"/>
          </p:cNvCxnSpPr>
          <p:nvPr/>
        </p:nvCxnSpPr>
        <p:spPr bwMode="auto">
          <a:xfrm flipV="1">
            <a:off x="6172200" y="4254126"/>
            <a:ext cx="1243433" cy="775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endCxn id="11" idx="1"/>
          </p:cNvCxnSpPr>
          <p:nvPr/>
        </p:nvCxnSpPr>
        <p:spPr bwMode="auto">
          <a:xfrm>
            <a:off x="6324600" y="3429000"/>
            <a:ext cx="1091033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133600" y="2590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A=6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971800" y="4964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F=10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3505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B=4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5029200" y="2286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191000" y="3364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D=4</a:t>
            </a:r>
            <a:endParaRPr lang="en-IN" dirty="0"/>
          </a:p>
        </p:txBody>
      </p:sp>
      <p:cxnSp>
        <p:nvCxnSpPr>
          <p:cNvPr id="23" name="Straight Arrow Connector 22"/>
          <p:cNvCxnSpPr>
            <a:stCxn id="7" idx="5"/>
            <a:endCxn id="8" idx="1"/>
          </p:cNvCxnSpPr>
          <p:nvPr/>
        </p:nvCxnSpPr>
        <p:spPr bwMode="auto">
          <a:xfrm rot="16200000" flipH="1">
            <a:off x="4292226" y="3519067"/>
            <a:ext cx="788148" cy="1801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800600" y="4191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E=3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4278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G=3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6629400" y="3276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H=2</a:t>
            </a:r>
            <a:endParaRPr lang="en-IN" dirty="0"/>
          </a:p>
        </p:txBody>
      </p:sp>
      <p:cxnSp>
        <p:nvCxnSpPr>
          <p:cNvPr id="27" name="Straight Connector 26"/>
          <p:cNvCxnSpPr/>
          <p:nvPr/>
        </p:nvCxnSpPr>
        <p:spPr bwMode="auto">
          <a:xfrm rot="16200000" flipH="1">
            <a:off x="989807" y="3478258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 flipH="1" flipV="1">
            <a:off x="989807" y="3478258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014833" y="34290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1</a:t>
            </a:r>
            <a:endParaRPr lang="en-IN" sz="1400" b="1" dirty="0"/>
          </a:p>
        </p:txBody>
      </p:sp>
      <p:cxnSp>
        <p:nvCxnSpPr>
          <p:cNvPr id="30" name="Straight Connector 29"/>
          <p:cNvCxnSpPr/>
          <p:nvPr/>
        </p:nvCxnSpPr>
        <p:spPr bwMode="auto">
          <a:xfrm rot="16200000" flipH="1">
            <a:off x="3961607" y="2182858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rot="5400000" flipH="1" flipV="1">
            <a:off x="3961607" y="2182858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986633" y="21336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2</a:t>
            </a:r>
            <a:endParaRPr lang="en-IN" sz="1400" b="1" dirty="0"/>
          </a:p>
        </p:txBody>
      </p:sp>
      <p:cxnSp>
        <p:nvCxnSpPr>
          <p:cNvPr id="33" name="Straight Connector 32"/>
          <p:cNvCxnSpPr/>
          <p:nvPr/>
        </p:nvCxnSpPr>
        <p:spPr bwMode="auto">
          <a:xfrm rot="16200000" flipH="1">
            <a:off x="5790407" y="3021058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5400000" flipH="1" flipV="1">
            <a:off x="5790407" y="3021058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815433" y="2971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4</a:t>
            </a:r>
            <a:endParaRPr lang="en-IN" sz="1400" b="1" dirty="0"/>
          </a:p>
        </p:txBody>
      </p:sp>
      <p:cxnSp>
        <p:nvCxnSpPr>
          <p:cNvPr id="36" name="Straight Connector 35"/>
          <p:cNvCxnSpPr/>
          <p:nvPr/>
        </p:nvCxnSpPr>
        <p:spPr bwMode="auto">
          <a:xfrm rot="16200000" flipH="1">
            <a:off x="5638007" y="4773658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5400000" flipH="1" flipV="1">
            <a:off x="5638007" y="4773658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5663033" y="47244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5</a:t>
            </a:r>
            <a:endParaRPr lang="en-IN" sz="1400" b="1" dirty="0"/>
          </a:p>
        </p:txBody>
      </p:sp>
      <p:cxnSp>
        <p:nvCxnSpPr>
          <p:cNvPr id="39" name="Straight Connector 38"/>
          <p:cNvCxnSpPr>
            <a:stCxn id="5" idx="4"/>
          </p:cNvCxnSpPr>
          <p:nvPr/>
        </p:nvCxnSpPr>
        <p:spPr bwMode="auto">
          <a:xfrm rot="16200000" flipH="1">
            <a:off x="1200150" y="4019550"/>
            <a:ext cx="1371600" cy="1409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16200000" flipH="1">
            <a:off x="3352007" y="3580606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 flipH="1" flipV="1">
            <a:off x="3352007" y="3580606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377033" y="3531348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3</a:t>
            </a:r>
            <a:endParaRPr lang="en-IN" sz="1400" b="1" dirty="0"/>
          </a:p>
        </p:txBody>
      </p:sp>
      <p:cxnSp>
        <p:nvCxnSpPr>
          <p:cNvPr id="43" name="Straight Connector 42"/>
          <p:cNvCxnSpPr/>
          <p:nvPr/>
        </p:nvCxnSpPr>
        <p:spPr bwMode="auto">
          <a:xfrm rot="16200000" flipH="1">
            <a:off x="7466807" y="3809207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5400000" flipH="1" flipV="1">
            <a:off x="7466807" y="3809207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7491833" y="3759949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6</a:t>
            </a:r>
            <a:endParaRPr lang="en-IN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38200" y="35814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0</a:t>
            </a:r>
            <a:endParaRPr lang="en-IN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0" y="2283023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6</a:t>
            </a:r>
            <a:endParaRPr lang="en-IN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638800" y="31242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9</a:t>
            </a:r>
            <a:endParaRPr lang="en-IN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315200" y="38862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13</a:t>
            </a:r>
            <a:endParaRPr lang="en-IN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200400" y="3654623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4</a:t>
            </a:r>
            <a:endParaRPr lang="en-IN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4873822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10</a:t>
            </a:r>
            <a:endParaRPr lang="en-IN" sz="1400" b="1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381000" y="762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152400" y="1676400"/>
            <a:ext cx="8763000" cy="5105400"/>
          </a:xfrm>
          <a:prstGeom prst="rect">
            <a:avLst/>
          </a:prstGeom>
          <a:gradFill rotWithShape="0">
            <a:gsLst>
              <a:gs pos="0">
                <a:srgbClr val="5E9EFF">
                  <a:alpha val="18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229350"/>
            <a:ext cx="482600" cy="457200"/>
          </a:xfrm>
          <a:noFill/>
        </p:spPr>
        <p:txBody>
          <a:bodyPr/>
          <a:lstStyle/>
          <a:p>
            <a:fld id="{7119D9D0-AF6A-4AC3-85F9-D9ACB87DB7A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150" name="Rectangle 1"/>
          <p:cNvSpPr>
            <a:spLocks noGrp="1" noChangeArrowheads="1"/>
          </p:cNvSpPr>
          <p:nvPr>
            <p:ph type="title"/>
          </p:nvPr>
        </p:nvSpPr>
        <p:spPr>
          <a:xfrm>
            <a:off x="330200" y="228600"/>
            <a:ext cx="8432800" cy="685800"/>
          </a:xfrm>
        </p:spPr>
        <p:txBody>
          <a:bodyPr lIns="18000" tIns="46800" rIns="18000" bIns="46800" anchor="ctr"/>
          <a:lstStyle/>
          <a:p>
            <a:pPr algn="ctr">
              <a:spcBef>
                <a:spcPts val="1000"/>
              </a:spcBef>
            </a:pPr>
            <a:r>
              <a:rPr lang="en-GB" u="sng" dirty="0">
                <a:solidFill>
                  <a:srgbClr val="C00000"/>
                </a:solidFill>
              </a:rPr>
              <a:t>Module2 Contents</a:t>
            </a:r>
            <a:endParaRPr lang="en-GB" b="1" u="sng" dirty="0">
              <a:solidFill>
                <a:srgbClr val="C00000"/>
              </a:solidFill>
            </a:endParaRPr>
          </a:p>
        </p:txBody>
      </p:sp>
      <p:sp>
        <p:nvSpPr>
          <p:cNvPr id="61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638800"/>
          </a:xfrm>
        </p:spPr>
        <p:txBody>
          <a:bodyPr lIns="18000" tIns="46800" rIns="18000" bIns="46800"/>
          <a:lstStyle/>
          <a:p>
            <a:endParaRPr lang="en-US" sz="800" b="1" dirty="0"/>
          </a:p>
          <a:p>
            <a:r>
              <a:rPr lang="en-US" sz="2400" b="1" dirty="0"/>
              <a:t>Software Project </a:t>
            </a:r>
            <a:r>
              <a:rPr lang="en-US" sz="2400" b="1" dirty="0" smtClean="0"/>
              <a:t>Management - topics </a:t>
            </a:r>
            <a:endParaRPr lang="en-US" sz="2400" b="1" dirty="0"/>
          </a:p>
          <a:p>
            <a:endParaRPr lang="en-US" sz="1000" b="1" dirty="0"/>
          </a:p>
          <a:p>
            <a:pPr lvl="1">
              <a:buFont typeface="Wingdings" pitchFamily="2" charset="2"/>
              <a:buChar char="§"/>
            </a:pPr>
            <a:r>
              <a:rPr lang="en-US" sz="2000" b="1" dirty="0">
                <a:solidFill>
                  <a:srgbClr val="003300"/>
                </a:solidFill>
              </a:rPr>
              <a:t>Project </a:t>
            </a:r>
            <a:r>
              <a:rPr lang="en-US" sz="2000" b="1" dirty="0" smtClean="0">
                <a:solidFill>
                  <a:srgbClr val="003300"/>
                </a:solidFill>
              </a:rPr>
              <a:t>Planning</a:t>
            </a:r>
          </a:p>
          <a:p>
            <a:pPr lvl="1">
              <a:buFont typeface="Wingdings" pitchFamily="2" charset="2"/>
              <a:buChar char="§"/>
            </a:pPr>
            <a:endParaRPr lang="en-US" sz="2000" b="1" dirty="0" smtClean="0">
              <a:solidFill>
                <a:srgbClr val="0033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3300"/>
                </a:solidFill>
              </a:rPr>
              <a:t>Metrics </a:t>
            </a:r>
            <a:r>
              <a:rPr lang="en-US" sz="2000" b="1" dirty="0">
                <a:solidFill>
                  <a:srgbClr val="003300"/>
                </a:solidFill>
              </a:rPr>
              <a:t>for Project Size Estimation </a:t>
            </a:r>
            <a:endParaRPr lang="en-US" sz="2000" b="1" dirty="0" smtClean="0">
              <a:solidFill>
                <a:srgbClr val="00330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2000" b="1" dirty="0" smtClean="0">
              <a:solidFill>
                <a:srgbClr val="0033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3300"/>
                </a:solidFill>
              </a:rPr>
              <a:t>Scheduling, Staffing</a:t>
            </a:r>
          </a:p>
          <a:p>
            <a:pPr lvl="1">
              <a:buFont typeface="Wingdings" pitchFamily="2" charset="2"/>
              <a:buChar char="§"/>
            </a:pPr>
            <a:endParaRPr lang="en-US" sz="2000" b="1" dirty="0">
              <a:solidFill>
                <a:srgbClr val="0033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b="1" dirty="0">
                <a:solidFill>
                  <a:srgbClr val="003300"/>
                </a:solidFill>
              </a:rPr>
              <a:t>Project Estimation </a:t>
            </a:r>
            <a:r>
              <a:rPr lang="en-US" sz="2000" b="1" dirty="0" smtClean="0">
                <a:solidFill>
                  <a:srgbClr val="003300"/>
                </a:solidFill>
              </a:rPr>
              <a:t>Techniques</a:t>
            </a:r>
          </a:p>
          <a:p>
            <a:pPr lvl="1">
              <a:buFont typeface="Wingdings" pitchFamily="2" charset="2"/>
              <a:buChar char="§"/>
            </a:pPr>
            <a:endParaRPr lang="en-US" sz="2000" b="1" dirty="0" smtClean="0">
              <a:solidFill>
                <a:srgbClr val="0033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3300"/>
                </a:solidFill>
              </a:rPr>
              <a:t>COCOMO model</a:t>
            </a:r>
          </a:p>
          <a:p>
            <a:pPr lvl="1">
              <a:buFont typeface="Wingdings" pitchFamily="2" charset="2"/>
              <a:buChar char="§"/>
            </a:pPr>
            <a:endParaRPr lang="en-US" sz="2000" b="1" dirty="0">
              <a:solidFill>
                <a:srgbClr val="0033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b="1" dirty="0">
                <a:solidFill>
                  <a:srgbClr val="003300"/>
                </a:solidFill>
              </a:rPr>
              <a:t>Halstead’s Software </a:t>
            </a:r>
            <a:r>
              <a:rPr lang="en-US" sz="2000" b="1" dirty="0" smtClean="0">
                <a:solidFill>
                  <a:srgbClr val="003300"/>
                </a:solidFill>
              </a:rPr>
              <a:t>Science</a:t>
            </a:r>
          </a:p>
          <a:p>
            <a:pPr lvl="1">
              <a:buFont typeface="Wingdings" pitchFamily="2" charset="2"/>
              <a:buChar char="§"/>
            </a:pP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2000" b="1" dirty="0">
                <a:solidFill>
                  <a:srgbClr val="003300"/>
                </a:solidFill>
              </a:rPr>
              <a:t>Risk Management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 bwMode="auto">
          <a:xfrm>
            <a:off x="457200" y="1676400"/>
            <a:ext cx="8077200" cy="4648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432800" cy="1143000"/>
          </a:xfrm>
        </p:spPr>
        <p:txBody>
          <a:bodyPr/>
          <a:lstStyle/>
          <a:p>
            <a:r>
              <a:rPr lang="en-US" dirty="0" smtClean="0"/>
              <a:t>CPM n/w after </a:t>
            </a:r>
            <a:r>
              <a:rPr lang="en-US" dirty="0" smtClean="0">
                <a:solidFill>
                  <a:srgbClr val="0000CC"/>
                </a:solidFill>
              </a:rPr>
              <a:t>backward pass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EB56F-0135-4F73-9DBF-83D1028C1A0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838200" y="3429000"/>
            <a:ext cx="685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6" name="Straight Arrow Connector 5"/>
          <p:cNvCxnSpPr>
            <a:stCxn id="5" idx="7"/>
            <a:endCxn id="9" idx="2"/>
          </p:cNvCxnSpPr>
          <p:nvPr/>
        </p:nvCxnSpPr>
        <p:spPr bwMode="auto">
          <a:xfrm rot="5400000" flipH="1" flipV="1">
            <a:off x="2076846" y="1785121"/>
            <a:ext cx="1079874" cy="23864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Oval 6"/>
          <p:cNvSpPr/>
          <p:nvPr/>
        </p:nvSpPr>
        <p:spPr bwMode="auto">
          <a:xfrm>
            <a:off x="3200400" y="3505200"/>
            <a:ext cx="685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486400" y="4724400"/>
            <a:ext cx="685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810000" y="2133600"/>
            <a:ext cx="685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638800" y="2971800"/>
            <a:ext cx="685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315200" y="3733800"/>
            <a:ext cx="685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2" name="Straight Arrow Connector 11"/>
          <p:cNvCxnSpPr>
            <a:stCxn id="5" idx="6"/>
            <a:endCxn id="7" idx="2"/>
          </p:cNvCxnSpPr>
          <p:nvPr/>
        </p:nvCxnSpPr>
        <p:spPr bwMode="auto">
          <a:xfrm>
            <a:off x="1524000" y="3733800"/>
            <a:ext cx="16764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endCxn id="10" idx="3"/>
          </p:cNvCxnSpPr>
          <p:nvPr/>
        </p:nvCxnSpPr>
        <p:spPr bwMode="auto">
          <a:xfrm flipV="1">
            <a:off x="3886200" y="3492126"/>
            <a:ext cx="1853033" cy="31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9" idx="6"/>
            <a:endCxn id="10" idx="1"/>
          </p:cNvCxnSpPr>
          <p:nvPr/>
        </p:nvCxnSpPr>
        <p:spPr bwMode="auto">
          <a:xfrm>
            <a:off x="4495800" y="2438400"/>
            <a:ext cx="1243433" cy="622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endCxn id="8" idx="3"/>
          </p:cNvCxnSpPr>
          <p:nvPr/>
        </p:nvCxnSpPr>
        <p:spPr bwMode="auto">
          <a:xfrm rot="5400000" flipH="1" flipV="1">
            <a:off x="4000500" y="3810793"/>
            <a:ext cx="152400" cy="3020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8" idx="6"/>
            <a:endCxn id="11" idx="3"/>
          </p:cNvCxnSpPr>
          <p:nvPr/>
        </p:nvCxnSpPr>
        <p:spPr bwMode="auto">
          <a:xfrm flipV="1">
            <a:off x="6172200" y="4254126"/>
            <a:ext cx="1243433" cy="775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endCxn id="11" idx="1"/>
          </p:cNvCxnSpPr>
          <p:nvPr/>
        </p:nvCxnSpPr>
        <p:spPr bwMode="auto">
          <a:xfrm>
            <a:off x="6324600" y="3429000"/>
            <a:ext cx="1091033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133600" y="2590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A=6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971800" y="4964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F=10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3505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B=4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5029200" y="2286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191000" y="3364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D=4</a:t>
            </a:r>
            <a:endParaRPr lang="en-IN" dirty="0"/>
          </a:p>
        </p:txBody>
      </p:sp>
      <p:cxnSp>
        <p:nvCxnSpPr>
          <p:cNvPr id="23" name="Straight Arrow Connector 22"/>
          <p:cNvCxnSpPr>
            <a:stCxn id="7" idx="5"/>
            <a:endCxn id="8" idx="1"/>
          </p:cNvCxnSpPr>
          <p:nvPr/>
        </p:nvCxnSpPr>
        <p:spPr bwMode="auto">
          <a:xfrm rot="16200000" flipH="1">
            <a:off x="4292226" y="3519067"/>
            <a:ext cx="788148" cy="1801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800600" y="4191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E=3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4278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G=3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6629400" y="3276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H=2</a:t>
            </a:r>
            <a:endParaRPr lang="en-IN" dirty="0"/>
          </a:p>
        </p:txBody>
      </p:sp>
      <p:cxnSp>
        <p:nvCxnSpPr>
          <p:cNvPr id="27" name="Straight Connector 26"/>
          <p:cNvCxnSpPr/>
          <p:nvPr/>
        </p:nvCxnSpPr>
        <p:spPr bwMode="auto">
          <a:xfrm rot="16200000" flipH="1">
            <a:off x="989807" y="3478258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 flipH="1" flipV="1">
            <a:off x="989807" y="3478258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014833" y="34290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1</a:t>
            </a:r>
            <a:endParaRPr lang="en-IN" sz="1400" b="1" dirty="0"/>
          </a:p>
        </p:txBody>
      </p:sp>
      <p:cxnSp>
        <p:nvCxnSpPr>
          <p:cNvPr id="30" name="Straight Connector 29"/>
          <p:cNvCxnSpPr/>
          <p:nvPr/>
        </p:nvCxnSpPr>
        <p:spPr bwMode="auto">
          <a:xfrm rot="16200000" flipH="1">
            <a:off x="3961607" y="2182858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rot="5400000" flipH="1" flipV="1">
            <a:off x="3961607" y="2182858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986633" y="21336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2</a:t>
            </a:r>
            <a:endParaRPr lang="en-IN" sz="1400" b="1" dirty="0"/>
          </a:p>
        </p:txBody>
      </p:sp>
      <p:cxnSp>
        <p:nvCxnSpPr>
          <p:cNvPr id="33" name="Straight Connector 32"/>
          <p:cNvCxnSpPr/>
          <p:nvPr/>
        </p:nvCxnSpPr>
        <p:spPr bwMode="auto">
          <a:xfrm rot="16200000" flipH="1">
            <a:off x="5790407" y="3021058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5400000" flipH="1" flipV="1">
            <a:off x="5790407" y="3021058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815433" y="2971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4</a:t>
            </a:r>
            <a:endParaRPr lang="en-IN" sz="1400" b="1" dirty="0"/>
          </a:p>
        </p:txBody>
      </p:sp>
      <p:cxnSp>
        <p:nvCxnSpPr>
          <p:cNvPr id="36" name="Straight Connector 35"/>
          <p:cNvCxnSpPr/>
          <p:nvPr/>
        </p:nvCxnSpPr>
        <p:spPr bwMode="auto">
          <a:xfrm rot="16200000" flipH="1">
            <a:off x="5638007" y="4773658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5400000" flipH="1" flipV="1">
            <a:off x="5638007" y="4773658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5663033" y="47244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5</a:t>
            </a:r>
            <a:endParaRPr lang="en-IN" sz="1400" b="1" dirty="0"/>
          </a:p>
        </p:txBody>
      </p:sp>
      <p:cxnSp>
        <p:nvCxnSpPr>
          <p:cNvPr id="39" name="Straight Connector 38"/>
          <p:cNvCxnSpPr>
            <a:stCxn id="5" idx="4"/>
          </p:cNvCxnSpPr>
          <p:nvPr/>
        </p:nvCxnSpPr>
        <p:spPr bwMode="auto">
          <a:xfrm rot="16200000" flipH="1">
            <a:off x="1200150" y="4019550"/>
            <a:ext cx="1371600" cy="1409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16200000" flipH="1">
            <a:off x="3352007" y="3580606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 flipH="1" flipV="1">
            <a:off x="3352007" y="3580606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377033" y="3531348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3</a:t>
            </a:r>
            <a:endParaRPr lang="en-IN" sz="1400" b="1" dirty="0"/>
          </a:p>
        </p:txBody>
      </p:sp>
      <p:cxnSp>
        <p:nvCxnSpPr>
          <p:cNvPr id="43" name="Straight Connector 42"/>
          <p:cNvCxnSpPr/>
          <p:nvPr/>
        </p:nvCxnSpPr>
        <p:spPr bwMode="auto">
          <a:xfrm rot="16200000" flipH="1">
            <a:off x="7466807" y="3809207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5400000" flipH="1" flipV="1">
            <a:off x="7466807" y="3809207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7491833" y="3759949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6</a:t>
            </a:r>
            <a:endParaRPr lang="en-IN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38200" y="35814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0</a:t>
            </a:r>
            <a:endParaRPr lang="en-IN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0" y="2283023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6</a:t>
            </a:r>
            <a:endParaRPr lang="en-IN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638800" y="31242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9</a:t>
            </a:r>
            <a:endParaRPr lang="en-IN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315200" y="38862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13</a:t>
            </a:r>
            <a:endParaRPr lang="en-IN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200400" y="3654623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4</a:t>
            </a:r>
            <a:endParaRPr lang="en-IN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4873822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10</a:t>
            </a:r>
            <a:endParaRPr lang="en-IN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019800" y="31242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11</a:t>
            </a:r>
            <a:endParaRPr lang="en-IN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867400" y="4876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10</a:t>
            </a:r>
            <a:endParaRPr lang="en-IN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219200" y="35814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0</a:t>
            </a:r>
            <a:endParaRPr lang="en-IN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191000" y="22860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8</a:t>
            </a:r>
            <a:endParaRPr lang="en-IN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581400" y="3654623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7</a:t>
            </a:r>
            <a:endParaRPr lang="en-IN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696200" y="38862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13</a:t>
            </a:r>
            <a:endParaRPr lang="en-IN" sz="1400" b="1" dirty="0"/>
          </a:p>
        </p:txBody>
      </p:sp>
      <p:sp>
        <p:nvSpPr>
          <p:cNvPr id="59" name="Rectangle 58"/>
          <p:cNvSpPr/>
          <p:nvPr/>
        </p:nvSpPr>
        <p:spPr bwMode="auto">
          <a:xfrm>
            <a:off x="381000" y="762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 bwMode="auto">
          <a:xfrm>
            <a:off x="457200" y="1676400"/>
            <a:ext cx="8077200" cy="4648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432800" cy="1143000"/>
          </a:xfrm>
        </p:spPr>
        <p:txBody>
          <a:bodyPr/>
          <a:lstStyle/>
          <a:p>
            <a:r>
              <a:rPr lang="en-US" dirty="0" smtClean="0"/>
              <a:t>Critical Path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EB56F-0135-4F73-9DBF-83D1028C1A0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838200" y="3429000"/>
            <a:ext cx="685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6" name="Straight Arrow Connector 5"/>
          <p:cNvCxnSpPr>
            <a:stCxn id="5" idx="7"/>
            <a:endCxn id="9" idx="2"/>
          </p:cNvCxnSpPr>
          <p:nvPr/>
        </p:nvCxnSpPr>
        <p:spPr bwMode="auto">
          <a:xfrm rot="5400000" flipH="1" flipV="1">
            <a:off x="2076846" y="1785121"/>
            <a:ext cx="1079874" cy="23864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Oval 6"/>
          <p:cNvSpPr/>
          <p:nvPr/>
        </p:nvSpPr>
        <p:spPr bwMode="auto">
          <a:xfrm>
            <a:off x="3200400" y="3505200"/>
            <a:ext cx="685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486400" y="4724400"/>
            <a:ext cx="685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810000" y="2133600"/>
            <a:ext cx="685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638800" y="2971800"/>
            <a:ext cx="685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315200" y="3733800"/>
            <a:ext cx="685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2" name="Straight Arrow Connector 11"/>
          <p:cNvCxnSpPr>
            <a:stCxn id="5" idx="6"/>
            <a:endCxn id="7" idx="2"/>
          </p:cNvCxnSpPr>
          <p:nvPr/>
        </p:nvCxnSpPr>
        <p:spPr bwMode="auto">
          <a:xfrm>
            <a:off x="1524000" y="3733800"/>
            <a:ext cx="16764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endCxn id="10" idx="3"/>
          </p:cNvCxnSpPr>
          <p:nvPr/>
        </p:nvCxnSpPr>
        <p:spPr bwMode="auto">
          <a:xfrm flipV="1">
            <a:off x="3886200" y="3492126"/>
            <a:ext cx="1853033" cy="31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9" idx="6"/>
            <a:endCxn id="10" idx="1"/>
          </p:cNvCxnSpPr>
          <p:nvPr/>
        </p:nvCxnSpPr>
        <p:spPr bwMode="auto">
          <a:xfrm>
            <a:off x="4495800" y="2438400"/>
            <a:ext cx="1243433" cy="622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endCxn id="8" idx="3"/>
          </p:cNvCxnSpPr>
          <p:nvPr/>
        </p:nvCxnSpPr>
        <p:spPr bwMode="auto">
          <a:xfrm rot="5400000" flipH="1" flipV="1">
            <a:off x="4000500" y="3810793"/>
            <a:ext cx="152400" cy="30202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8" idx="6"/>
            <a:endCxn id="11" idx="3"/>
          </p:cNvCxnSpPr>
          <p:nvPr/>
        </p:nvCxnSpPr>
        <p:spPr bwMode="auto">
          <a:xfrm flipV="1">
            <a:off x="6172200" y="4254126"/>
            <a:ext cx="1243433" cy="7750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endCxn id="11" idx="1"/>
          </p:cNvCxnSpPr>
          <p:nvPr/>
        </p:nvCxnSpPr>
        <p:spPr bwMode="auto">
          <a:xfrm>
            <a:off x="6324600" y="3429000"/>
            <a:ext cx="1091033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133600" y="2590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A=6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971800" y="4964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F=10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3505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B=4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5029200" y="2286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191000" y="3364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D=4</a:t>
            </a:r>
            <a:endParaRPr lang="en-IN" dirty="0"/>
          </a:p>
        </p:txBody>
      </p:sp>
      <p:cxnSp>
        <p:nvCxnSpPr>
          <p:cNvPr id="23" name="Straight Arrow Connector 22"/>
          <p:cNvCxnSpPr>
            <a:stCxn id="7" idx="5"/>
            <a:endCxn id="8" idx="1"/>
          </p:cNvCxnSpPr>
          <p:nvPr/>
        </p:nvCxnSpPr>
        <p:spPr bwMode="auto">
          <a:xfrm rot="16200000" flipH="1">
            <a:off x="4292226" y="3519067"/>
            <a:ext cx="788148" cy="1801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800600" y="4191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E=3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4278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G=3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6629400" y="3276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H=2</a:t>
            </a:r>
            <a:endParaRPr lang="en-IN" dirty="0"/>
          </a:p>
        </p:txBody>
      </p:sp>
      <p:cxnSp>
        <p:nvCxnSpPr>
          <p:cNvPr id="27" name="Straight Connector 26"/>
          <p:cNvCxnSpPr/>
          <p:nvPr/>
        </p:nvCxnSpPr>
        <p:spPr bwMode="auto">
          <a:xfrm rot="16200000" flipH="1">
            <a:off x="989807" y="3478258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 flipH="1" flipV="1">
            <a:off x="989807" y="3478258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014833" y="34290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1</a:t>
            </a:r>
            <a:endParaRPr lang="en-IN" sz="1400" b="1" dirty="0"/>
          </a:p>
        </p:txBody>
      </p:sp>
      <p:cxnSp>
        <p:nvCxnSpPr>
          <p:cNvPr id="30" name="Straight Connector 29"/>
          <p:cNvCxnSpPr/>
          <p:nvPr/>
        </p:nvCxnSpPr>
        <p:spPr bwMode="auto">
          <a:xfrm rot="16200000" flipH="1">
            <a:off x="3961607" y="2182858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rot="5400000" flipH="1" flipV="1">
            <a:off x="3961607" y="2182858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986633" y="21336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2</a:t>
            </a:r>
            <a:endParaRPr lang="en-IN" sz="1400" b="1" dirty="0"/>
          </a:p>
        </p:txBody>
      </p:sp>
      <p:cxnSp>
        <p:nvCxnSpPr>
          <p:cNvPr id="33" name="Straight Connector 32"/>
          <p:cNvCxnSpPr/>
          <p:nvPr/>
        </p:nvCxnSpPr>
        <p:spPr bwMode="auto">
          <a:xfrm rot="16200000" flipH="1">
            <a:off x="5790407" y="3021058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5400000" flipH="1" flipV="1">
            <a:off x="5790407" y="3021058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815433" y="2971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4</a:t>
            </a:r>
            <a:endParaRPr lang="en-IN" sz="1400" b="1" dirty="0"/>
          </a:p>
        </p:txBody>
      </p:sp>
      <p:cxnSp>
        <p:nvCxnSpPr>
          <p:cNvPr id="36" name="Straight Connector 35"/>
          <p:cNvCxnSpPr/>
          <p:nvPr/>
        </p:nvCxnSpPr>
        <p:spPr bwMode="auto">
          <a:xfrm rot="16200000" flipH="1">
            <a:off x="5638007" y="4773658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5400000" flipH="1" flipV="1">
            <a:off x="5638007" y="4773658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5663033" y="47244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5</a:t>
            </a:r>
            <a:endParaRPr lang="en-IN" sz="1400" b="1" dirty="0"/>
          </a:p>
        </p:txBody>
      </p:sp>
      <p:cxnSp>
        <p:nvCxnSpPr>
          <p:cNvPr id="39" name="Straight Connector 38"/>
          <p:cNvCxnSpPr>
            <a:stCxn id="5" idx="4"/>
          </p:cNvCxnSpPr>
          <p:nvPr/>
        </p:nvCxnSpPr>
        <p:spPr bwMode="auto">
          <a:xfrm rot="16200000" flipH="1">
            <a:off x="1200150" y="4019550"/>
            <a:ext cx="1371600" cy="14097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16200000" flipH="1">
            <a:off x="3352007" y="3580606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 flipH="1" flipV="1">
            <a:off x="3352007" y="3580606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377033" y="3531348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3</a:t>
            </a:r>
            <a:endParaRPr lang="en-IN" sz="1400" b="1" dirty="0"/>
          </a:p>
        </p:txBody>
      </p:sp>
      <p:cxnSp>
        <p:nvCxnSpPr>
          <p:cNvPr id="43" name="Straight Connector 42"/>
          <p:cNvCxnSpPr/>
          <p:nvPr/>
        </p:nvCxnSpPr>
        <p:spPr bwMode="auto">
          <a:xfrm rot="16200000" flipH="1">
            <a:off x="7466807" y="3809207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5400000" flipH="1" flipV="1">
            <a:off x="7466807" y="3809207"/>
            <a:ext cx="431052" cy="484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7491833" y="3759949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6</a:t>
            </a:r>
            <a:endParaRPr lang="en-IN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38200" y="35814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0</a:t>
            </a:r>
            <a:endParaRPr lang="en-IN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0" y="2283023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6</a:t>
            </a:r>
            <a:endParaRPr lang="en-IN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638800" y="31242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9</a:t>
            </a:r>
            <a:endParaRPr lang="en-IN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315200" y="38862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13</a:t>
            </a:r>
            <a:endParaRPr lang="en-IN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200400" y="3654623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4</a:t>
            </a:r>
            <a:endParaRPr lang="en-IN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4873822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10</a:t>
            </a:r>
            <a:endParaRPr lang="en-IN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019800" y="31242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11</a:t>
            </a:r>
            <a:endParaRPr lang="en-IN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867400" y="4876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10</a:t>
            </a:r>
            <a:endParaRPr lang="en-IN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219200" y="35814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0</a:t>
            </a:r>
            <a:endParaRPr lang="en-IN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191000" y="22860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8</a:t>
            </a:r>
            <a:endParaRPr lang="en-IN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581400" y="3654623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7</a:t>
            </a:r>
            <a:endParaRPr lang="en-IN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696200" y="38862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13</a:t>
            </a:r>
            <a:endParaRPr lang="en-IN" sz="1400" b="1" dirty="0"/>
          </a:p>
        </p:txBody>
      </p:sp>
      <p:sp>
        <p:nvSpPr>
          <p:cNvPr id="59" name="Rectangle 58"/>
          <p:cNvSpPr/>
          <p:nvPr/>
        </p:nvSpPr>
        <p:spPr bwMode="auto">
          <a:xfrm>
            <a:off x="381000" y="762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" y="3810000"/>
            <a:ext cx="67056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9600" y="4800600"/>
            <a:ext cx="80772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876485"/>
            <a:ext cx="8610600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u="sng" dirty="0" smtClean="0">
                <a:solidFill>
                  <a:srgbClr val="C00000"/>
                </a:solidFill>
              </a:rPr>
              <a:t>Difference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(also called </a:t>
            </a:r>
            <a:r>
              <a:rPr lang="en-US" sz="2400" b="1" u="sng" dirty="0" smtClean="0">
                <a:solidFill>
                  <a:srgbClr val="0000FF"/>
                </a:solidFill>
              </a:rPr>
              <a:t>Slack</a:t>
            </a:r>
            <a:r>
              <a:rPr lang="en-US" sz="2400" b="1" dirty="0" smtClean="0">
                <a:solidFill>
                  <a:srgbClr val="C00000"/>
                </a:solidFill>
              </a:rPr>
              <a:t>  </a:t>
            </a:r>
            <a:r>
              <a:rPr lang="en-US" sz="2400" dirty="0" smtClean="0"/>
              <a:t>or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u="sng" dirty="0" smtClean="0">
                <a:solidFill>
                  <a:srgbClr val="0000FF"/>
                </a:solidFill>
              </a:rPr>
              <a:t>Float )</a:t>
            </a:r>
          </a:p>
          <a:p>
            <a:endParaRPr lang="en-US" sz="2400" dirty="0" smtClean="0"/>
          </a:p>
          <a:p>
            <a:pPr lvl="1"/>
            <a:r>
              <a:rPr lang="en-US" sz="2400" u="sng" dirty="0" smtClean="0">
                <a:solidFill>
                  <a:srgbClr val="C00000"/>
                </a:solidFill>
              </a:rPr>
              <a:t>latest</a:t>
            </a:r>
            <a:r>
              <a:rPr lang="en-US" sz="2400" dirty="0" smtClean="0"/>
              <a:t> start/completion date – </a:t>
            </a:r>
            <a:r>
              <a:rPr lang="en-US" sz="2400" u="sng" dirty="0" smtClean="0">
                <a:solidFill>
                  <a:srgbClr val="C00000"/>
                </a:solidFill>
              </a:rPr>
              <a:t>earliest</a:t>
            </a:r>
            <a:r>
              <a:rPr lang="en-US" sz="2400" dirty="0" smtClean="0"/>
              <a:t> start/completion date </a:t>
            </a:r>
            <a:endParaRPr lang="en-US" sz="2400" b="1" dirty="0" smtClean="0"/>
          </a:p>
          <a:p>
            <a:pPr>
              <a:buFont typeface="Wingdings" pitchFamily="2" charset="2"/>
              <a:buChar char="Ø"/>
            </a:pPr>
            <a:endParaRPr lang="en-US" sz="800" b="1" dirty="0" smtClean="0"/>
          </a:p>
          <a:p>
            <a:pPr>
              <a:buFont typeface="Wingdings" pitchFamily="2" charset="2"/>
              <a:buChar char="Ø"/>
            </a:pPr>
            <a:endParaRPr lang="en-US" sz="800" b="1" dirty="0" smtClean="0"/>
          </a:p>
          <a:p>
            <a:pPr>
              <a:buFont typeface="Wingdings" pitchFamily="2" charset="2"/>
              <a:buChar char="Ø"/>
            </a:pPr>
            <a:endParaRPr lang="en-US" sz="800" dirty="0" smtClean="0"/>
          </a:p>
          <a:p>
            <a:pPr>
              <a:buFont typeface="Wingdings" pitchFamily="2" charset="2"/>
              <a:buChar char="Ø"/>
            </a:pPr>
            <a:endParaRPr lang="en-US" sz="8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b="1" u="sng" dirty="0" smtClean="0">
                <a:solidFill>
                  <a:srgbClr val="C00000"/>
                </a:solidFill>
              </a:rPr>
              <a:t>Events/Tasks</a:t>
            </a:r>
            <a:r>
              <a:rPr lang="en-US" sz="2400" dirty="0" smtClean="0"/>
              <a:t> with </a:t>
            </a:r>
            <a:r>
              <a:rPr lang="en-US" sz="2400" b="1" u="sng" dirty="0" smtClean="0">
                <a:solidFill>
                  <a:srgbClr val="0000FF"/>
                </a:solidFill>
              </a:rPr>
              <a:t>0 slack </a:t>
            </a:r>
            <a:r>
              <a:rPr lang="en-US" sz="2400" dirty="0" smtClean="0"/>
              <a:t>are </a:t>
            </a:r>
            <a:r>
              <a:rPr lang="en-US" sz="2400" b="1" u="sng" dirty="0" smtClean="0">
                <a:solidFill>
                  <a:srgbClr val="C00000"/>
                </a:solidFill>
              </a:rPr>
              <a:t>Critical events</a:t>
            </a:r>
          </a:p>
          <a:p>
            <a:pPr>
              <a:buFont typeface="Wingdings" pitchFamily="2" charset="2"/>
              <a:buChar char="Ø"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800" b="1" u="sng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800" dirty="0" smtClean="0"/>
          </a:p>
          <a:p>
            <a:pPr>
              <a:buFont typeface="Wingdings" pitchFamily="2" charset="2"/>
              <a:buChar char="Ø"/>
            </a:pPr>
            <a:endParaRPr lang="en-US" sz="8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The </a:t>
            </a:r>
            <a:r>
              <a:rPr lang="en-US" sz="2400" b="1" u="sng" dirty="0" smtClean="0">
                <a:solidFill>
                  <a:srgbClr val="C00000"/>
                </a:solidFill>
              </a:rPr>
              <a:t>path joining critical events </a:t>
            </a:r>
            <a:r>
              <a:rPr lang="en-US" sz="2400" dirty="0" smtClean="0"/>
              <a:t>is called </a:t>
            </a:r>
            <a:r>
              <a:rPr lang="en-US" sz="2400" b="1" dirty="0" smtClean="0"/>
              <a:t>“</a:t>
            </a:r>
            <a:r>
              <a:rPr lang="en-US" sz="2400" b="1" u="sng" dirty="0" smtClean="0">
                <a:solidFill>
                  <a:srgbClr val="FF0000"/>
                </a:solidFill>
              </a:rPr>
              <a:t>Critical Path</a:t>
            </a:r>
            <a:r>
              <a:rPr lang="en-US" sz="2400" b="1" dirty="0" smtClean="0"/>
              <a:t>”</a:t>
            </a:r>
          </a:p>
          <a:p>
            <a:pPr>
              <a:buFont typeface="Wingdings" pitchFamily="2" charset="2"/>
              <a:buChar char="Ø"/>
            </a:pPr>
            <a:endParaRPr lang="en-US" sz="800" b="1" dirty="0" smtClean="0"/>
          </a:p>
          <a:p>
            <a:pPr>
              <a:buFont typeface="Wingdings" pitchFamily="2" charset="2"/>
              <a:buChar char="Ø"/>
            </a:pPr>
            <a:endParaRPr lang="en-US" sz="800" dirty="0" smtClean="0"/>
          </a:p>
          <a:p>
            <a:pPr>
              <a:buFont typeface="Wingdings" pitchFamily="2" charset="2"/>
              <a:buChar char="Ø"/>
            </a:pPr>
            <a:endParaRPr lang="en-US" sz="8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04200" cy="1141413"/>
          </a:xfrm>
        </p:spPr>
        <p:txBody>
          <a:bodyPr lIns="18000" tIns="46800" rIns="18000" bIns="46800" anchor="ctr"/>
          <a:lstStyle/>
          <a:p>
            <a:pPr algn="ctr">
              <a:spcBef>
                <a:spcPts val="1000"/>
              </a:spcBef>
            </a:pPr>
            <a:r>
              <a:rPr lang="en-GB" dirty="0" smtClean="0">
                <a:solidFill>
                  <a:srgbClr val="003399"/>
                </a:solidFill>
              </a:rPr>
              <a:t>Critical Path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81000" y="762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04200" cy="1141413"/>
          </a:xfrm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sz="3200" dirty="0" smtClean="0">
                <a:solidFill>
                  <a:srgbClr val="003399"/>
                </a:solidFill>
              </a:rPr>
              <a:t>Critical Path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876485"/>
            <a:ext cx="86106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800" b="1" dirty="0" smtClean="0"/>
          </a:p>
          <a:p>
            <a:pPr>
              <a:buFont typeface="Wingdings" pitchFamily="2" charset="2"/>
              <a:buChar char="Ø"/>
            </a:pPr>
            <a:endParaRPr lang="en-US" sz="800" dirty="0" smtClean="0"/>
          </a:p>
          <a:p>
            <a:pPr>
              <a:buFont typeface="Wingdings" pitchFamily="2" charset="2"/>
              <a:buChar char="Ø"/>
            </a:pPr>
            <a:endParaRPr lang="en-US" sz="8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Need to </a:t>
            </a:r>
            <a:r>
              <a:rPr lang="en-US" sz="2400" b="1" u="sng" dirty="0" smtClean="0">
                <a:solidFill>
                  <a:srgbClr val="C00000"/>
                </a:solidFill>
              </a:rPr>
              <a:t>pay more attention </a:t>
            </a:r>
            <a:r>
              <a:rPr lang="en-US" sz="2400" dirty="0" smtClean="0"/>
              <a:t>to </a:t>
            </a:r>
            <a:r>
              <a:rPr lang="en-US" sz="2400" dirty="0" smtClean="0">
                <a:solidFill>
                  <a:srgbClr val="0000FF"/>
                </a:solidFill>
              </a:rPr>
              <a:t>events</a:t>
            </a:r>
            <a:r>
              <a:rPr lang="en-US" sz="2400" dirty="0" smtClean="0"/>
              <a:t> on critical path</a:t>
            </a:r>
          </a:p>
          <a:p>
            <a:r>
              <a:rPr lang="en-US" sz="2400" dirty="0" smtClean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To Avoid </a:t>
            </a:r>
            <a:r>
              <a:rPr lang="en-US" sz="2400" b="1" dirty="0" smtClean="0">
                <a:solidFill>
                  <a:srgbClr val="0000FF"/>
                </a:solidFill>
              </a:rPr>
              <a:t>delays</a:t>
            </a:r>
          </a:p>
          <a:p>
            <a:pPr lvl="1">
              <a:buFont typeface="Wingdings" pitchFamily="2" charset="2"/>
              <a:buChar char="Ø"/>
            </a:pPr>
            <a:endParaRPr lang="en-US" sz="2400" dirty="0" smtClean="0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en-US" sz="800" dirty="0" smtClean="0"/>
          </a:p>
          <a:p>
            <a:pPr>
              <a:buFont typeface="Wingdings" pitchFamily="2" charset="2"/>
              <a:buChar char="Ø"/>
            </a:pPr>
            <a:endParaRPr lang="en-US" sz="800" dirty="0" smtClean="0"/>
          </a:p>
          <a:p>
            <a:pPr>
              <a:buFont typeface="Wingdings" pitchFamily="2" charset="2"/>
              <a:buChar char="Ø"/>
            </a:pPr>
            <a:endParaRPr lang="en-US" sz="8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To </a:t>
            </a:r>
            <a:r>
              <a:rPr lang="en-US" sz="2400" u="sng" dirty="0" smtClean="0">
                <a:solidFill>
                  <a:srgbClr val="0000FF"/>
                </a:solidFill>
              </a:rPr>
              <a:t>shorten</a:t>
            </a:r>
            <a:r>
              <a:rPr lang="en-US" sz="2400" u="sng" dirty="0" smtClean="0"/>
              <a:t> </a:t>
            </a:r>
            <a:r>
              <a:rPr lang="en-US" sz="2400" dirty="0" smtClean="0"/>
              <a:t>a project, the </a:t>
            </a:r>
            <a:r>
              <a:rPr lang="en-US" sz="2400" b="1" u="sng" dirty="0" smtClean="0">
                <a:solidFill>
                  <a:srgbClr val="C00000"/>
                </a:solidFill>
              </a:rPr>
              <a:t>critical path must be shortened</a:t>
            </a:r>
          </a:p>
          <a:p>
            <a:pPr>
              <a:buFont typeface="Wingdings" pitchFamily="2" charset="2"/>
              <a:buChar char="Ø"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 By </a:t>
            </a:r>
            <a:r>
              <a:rPr lang="en-US" sz="2400" u="sng" dirty="0" smtClean="0">
                <a:solidFill>
                  <a:srgbClr val="0000FF"/>
                </a:solidFill>
              </a:rPr>
              <a:t>adding</a:t>
            </a:r>
            <a:r>
              <a:rPr lang="en-US" sz="2400" dirty="0" smtClean="0"/>
              <a:t> more </a:t>
            </a:r>
            <a:r>
              <a:rPr lang="en-US" sz="2400" u="sng" dirty="0" smtClean="0">
                <a:solidFill>
                  <a:srgbClr val="0000FF"/>
                </a:solidFill>
              </a:rPr>
              <a:t>resources/overtime</a:t>
            </a:r>
            <a:endParaRPr lang="en-IN" sz="2400" u="sng" dirty="0" smtClean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81000" y="762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3C82C0-4284-4A78-8207-CF2ACCE69A5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534400" cy="838200"/>
          </a:xfrm>
        </p:spPr>
        <p:txBody>
          <a:bodyPr lIns="18000" tIns="46800" rIns="18000" bIns="46800" anchor="ctr"/>
          <a:lstStyle/>
          <a:p>
            <a:pPr>
              <a:lnSpc>
                <a:spcPct val="80000"/>
              </a:lnSpc>
            </a:pPr>
            <a:r>
              <a:rPr lang="en-US" dirty="0"/>
              <a:t>Project Estimation </a:t>
            </a:r>
            <a:r>
              <a:rPr lang="en-GB" dirty="0"/>
              <a:t>&amp; COCOMO</a:t>
            </a:r>
            <a:r>
              <a:rPr lang="en-GB" sz="6000" dirty="0">
                <a:solidFill>
                  <a:srgbClr val="0000CC"/>
                </a:solidFill>
              </a:rPr>
              <a:t>		</a:t>
            </a:r>
            <a:endParaRPr lang="en-GB" sz="2800" dirty="0">
              <a:solidFill>
                <a:srgbClr val="0000C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8665" y="2205038"/>
            <a:ext cx="7437135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152400" y="1524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BCBE4D-F626-474C-B01C-55A481FC5DA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099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737600" cy="685800"/>
          </a:xfrm>
        </p:spPr>
        <p:txBody>
          <a:bodyPr lIns="18000" tIns="46800" rIns="18000" bIns="46800" anchor="ctr"/>
          <a:lstStyle/>
          <a:p>
            <a:pPr algn="ctr">
              <a:spcBef>
                <a:spcPts val="1000"/>
              </a:spcBef>
            </a:pPr>
            <a:r>
              <a:rPr lang="en-GB" sz="3200" dirty="0">
                <a:solidFill>
                  <a:srgbClr val="C00000"/>
                </a:solidFill>
              </a:rPr>
              <a:t>Objectives</a:t>
            </a:r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534400" cy="4648200"/>
          </a:xfrm>
          <a:ln>
            <a:solidFill>
              <a:schemeClr val="tx1"/>
            </a:solidFill>
          </a:ln>
        </p:spPr>
        <p:txBody>
          <a:bodyPr lIns="18000" tIns="46800" rIns="18000" bIns="46800"/>
          <a:lstStyle/>
          <a:p>
            <a:pPr>
              <a:spcBef>
                <a:spcPts val="625"/>
              </a:spcBef>
              <a:buFont typeface="Symbol" pitchFamily="18" charset="2"/>
              <a:buNone/>
            </a:pPr>
            <a:endParaRPr lang="en-GB" sz="1100" dirty="0">
              <a:solidFill>
                <a:srgbClr val="CC0066"/>
              </a:solidFill>
            </a:endParaRPr>
          </a:p>
          <a:p>
            <a:pPr>
              <a:spcBef>
                <a:spcPts val="625"/>
              </a:spcBef>
              <a:buClrTx/>
              <a:buFont typeface="Wingdings" pitchFamily="2" charset="2"/>
              <a:buChar char="Ø"/>
            </a:pPr>
            <a:endParaRPr lang="en-GB" sz="2400" b="1" dirty="0"/>
          </a:p>
          <a:p>
            <a:pPr>
              <a:spcBef>
                <a:spcPts val="625"/>
              </a:spcBef>
              <a:buClrTx/>
              <a:buFont typeface="Wingdings" pitchFamily="2" charset="2"/>
              <a:buChar char="Ø"/>
            </a:pPr>
            <a:endParaRPr lang="en-GB" sz="2400" b="1" dirty="0"/>
          </a:p>
          <a:p>
            <a:pPr>
              <a:spcBef>
                <a:spcPts val="625"/>
              </a:spcBef>
              <a:buClrTx/>
              <a:buFont typeface="Wingdings" pitchFamily="2" charset="2"/>
              <a:buChar char="Ø"/>
            </a:pPr>
            <a:r>
              <a:rPr lang="en-GB" sz="2400" b="1" dirty="0"/>
              <a:t>To understand different methods of “</a:t>
            </a:r>
            <a:r>
              <a:rPr lang="en-GB" sz="2400" b="1" u="sng" dirty="0">
                <a:solidFill>
                  <a:srgbClr val="FF0000"/>
                </a:solidFill>
              </a:rPr>
              <a:t>Estimating</a:t>
            </a:r>
            <a:r>
              <a:rPr lang="en-GB" sz="2400" b="1" dirty="0"/>
              <a:t>”  projects</a:t>
            </a:r>
            <a:r>
              <a:rPr lang="en-GB" sz="2400" b="1" u="sng" dirty="0">
                <a:solidFill>
                  <a:srgbClr val="FF0000"/>
                </a:solidFill>
              </a:rPr>
              <a:t> </a:t>
            </a:r>
          </a:p>
          <a:p>
            <a:pPr>
              <a:spcBef>
                <a:spcPts val="625"/>
              </a:spcBef>
              <a:buClrTx/>
              <a:buFont typeface="Wingdings" pitchFamily="2" charset="2"/>
              <a:buChar char="Ø"/>
            </a:pPr>
            <a:endParaRPr lang="en-GB" sz="2400" b="1" u="sng" dirty="0">
              <a:solidFill>
                <a:srgbClr val="FF0000"/>
              </a:solidFill>
            </a:endParaRPr>
          </a:p>
          <a:p>
            <a:pPr>
              <a:spcBef>
                <a:spcPts val="625"/>
              </a:spcBef>
              <a:buClrTx/>
              <a:buFont typeface="Wingdings" pitchFamily="2" charset="2"/>
              <a:buChar char="Ø"/>
            </a:pPr>
            <a:r>
              <a:rPr lang="en-GB" sz="2400" b="1" dirty="0">
                <a:solidFill>
                  <a:srgbClr val="FF0000"/>
                </a:solidFill>
              </a:rPr>
              <a:t>COCOMO</a:t>
            </a:r>
            <a:r>
              <a:rPr lang="en-GB" sz="2400" b="1" dirty="0"/>
              <a:t> approach</a:t>
            </a:r>
            <a:endParaRPr lang="en-GB" sz="2400" b="1" u="sng" dirty="0">
              <a:solidFill>
                <a:srgbClr val="FF0000"/>
              </a:solidFill>
            </a:endParaRPr>
          </a:p>
          <a:p>
            <a:pPr>
              <a:spcBef>
                <a:spcPts val="625"/>
              </a:spcBef>
              <a:buClrTx/>
              <a:buNone/>
            </a:pPr>
            <a:endParaRPr lang="en-GB" sz="1200" b="1" dirty="0"/>
          </a:p>
          <a:p>
            <a:pPr>
              <a:spcBef>
                <a:spcPts val="625"/>
              </a:spcBef>
              <a:buClrTx/>
              <a:buNone/>
            </a:pPr>
            <a:endParaRPr lang="en-GB" sz="2400" dirty="0"/>
          </a:p>
          <a:p>
            <a:pPr>
              <a:spcBef>
                <a:spcPts val="625"/>
              </a:spcBef>
              <a:buClrTx/>
              <a:buNone/>
            </a:pPr>
            <a:endParaRPr lang="en-GB" sz="2400" dirty="0"/>
          </a:p>
          <a:p>
            <a:pPr>
              <a:spcBef>
                <a:spcPts val="625"/>
              </a:spcBef>
              <a:buClrTx/>
              <a:buFont typeface="Wingdings" pitchFamily="2" charset="2"/>
              <a:buChar char="Ø"/>
            </a:pPr>
            <a:endParaRPr lang="en-GB" sz="800" dirty="0"/>
          </a:p>
          <a:p>
            <a:pPr>
              <a:spcBef>
                <a:spcPts val="625"/>
              </a:spcBef>
              <a:buClrTx/>
              <a:buNone/>
            </a:pPr>
            <a:endParaRPr lang="en-GB" sz="2400" dirty="0"/>
          </a:p>
          <a:p>
            <a:pPr>
              <a:spcBef>
                <a:spcPts val="625"/>
              </a:spcBef>
              <a:buClrTx/>
              <a:buFont typeface="Wingdings" pitchFamily="2" charset="2"/>
              <a:buChar char="Ø"/>
            </a:pPr>
            <a:endParaRPr lang="en-GB" sz="800" dirty="0"/>
          </a:p>
          <a:p>
            <a:pPr>
              <a:spcBef>
                <a:spcPts val="625"/>
              </a:spcBef>
              <a:buClrTx/>
              <a:buFont typeface="Wingdings" pitchFamily="2" charset="2"/>
              <a:buChar char="Ø"/>
            </a:pPr>
            <a:endParaRPr lang="en-GB" sz="24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52400" y="1524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04800" y="5174873"/>
            <a:ext cx="85344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1981200"/>
            <a:ext cx="8763000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3200" b="1" dirty="0"/>
              <a:t>A </a:t>
            </a:r>
            <a:r>
              <a:rPr lang="en-US" sz="3200" b="1" dirty="0">
                <a:solidFill>
                  <a:srgbClr val="C00000"/>
                </a:solidFill>
              </a:rPr>
              <a:t>“</a:t>
            </a:r>
            <a:r>
              <a:rPr lang="en-US" sz="3200" b="1" u="sng" dirty="0">
                <a:solidFill>
                  <a:srgbClr val="C00000"/>
                </a:solidFill>
              </a:rPr>
              <a:t>Successful project</a:t>
            </a:r>
            <a:r>
              <a:rPr lang="en-US" sz="3200" b="1" dirty="0">
                <a:solidFill>
                  <a:srgbClr val="C00000"/>
                </a:solidFill>
              </a:rPr>
              <a:t>” </a:t>
            </a:r>
            <a:r>
              <a:rPr lang="en-US" sz="3200" b="1" dirty="0"/>
              <a:t>is the one that is</a:t>
            </a:r>
          </a:p>
          <a:p>
            <a:pPr marL="457200" indent="-457200"/>
            <a:endParaRPr lang="en-US" sz="3200" b="1" u="sng" dirty="0"/>
          </a:p>
          <a:p>
            <a:endParaRPr lang="en-US" sz="800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Delivered </a:t>
            </a:r>
            <a:r>
              <a:rPr lang="en-US" sz="2800" dirty="0">
                <a:solidFill>
                  <a:srgbClr val="C00000"/>
                </a:solidFill>
              </a:rPr>
              <a:t>on-time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Within </a:t>
            </a:r>
            <a:r>
              <a:rPr lang="en-US" sz="2800" dirty="0">
                <a:solidFill>
                  <a:srgbClr val="C00000"/>
                </a:solidFill>
              </a:rPr>
              <a:t>budget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Is of </a:t>
            </a:r>
            <a:r>
              <a:rPr lang="en-US" sz="2800" dirty="0">
                <a:solidFill>
                  <a:srgbClr val="C00000"/>
                </a:solidFill>
              </a:rPr>
              <a:t>required quality</a:t>
            </a:r>
          </a:p>
          <a:p>
            <a:pPr>
              <a:buFont typeface="Wingdings" pitchFamily="2" charset="2"/>
              <a:buChar char="q"/>
            </a:pPr>
            <a:endParaRPr lang="en-US" sz="2800" dirty="0"/>
          </a:p>
          <a:p>
            <a:endParaRPr lang="en-US" sz="800" u="sng" dirty="0">
              <a:solidFill>
                <a:srgbClr val="FF0000"/>
              </a:solidFill>
            </a:endParaRPr>
          </a:p>
          <a:p>
            <a:pPr marL="457200" indent="-457200"/>
            <a:endParaRPr lang="en-US" sz="2400" b="1" dirty="0">
              <a:solidFill>
                <a:srgbClr val="FF0000"/>
              </a:solidFill>
            </a:endParaRPr>
          </a:p>
          <a:p>
            <a:pPr marL="457200" indent="-457200"/>
            <a:r>
              <a:rPr lang="en-US" sz="2400" u="sng" dirty="0">
                <a:solidFill>
                  <a:srgbClr val="FF0000"/>
                </a:solidFill>
              </a:rPr>
              <a:t>Realistic estimates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are </a:t>
            </a:r>
            <a:r>
              <a:rPr lang="en-US" sz="2400" u="sng" dirty="0">
                <a:solidFill>
                  <a:srgbClr val="FF0000"/>
                </a:solidFill>
              </a:rPr>
              <a:t>critical</a:t>
            </a:r>
            <a:r>
              <a:rPr lang="en-US" sz="2400" dirty="0"/>
              <a:t> to </a:t>
            </a:r>
            <a:r>
              <a:rPr lang="en-US" sz="2400" u="sng" dirty="0">
                <a:solidFill>
                  <a:srgbClr val="FF0000"/>
                </a:solidFill>
              </a:rPr>
              <a:t>achieve the above objectives</a:t>
            </a:r>
          </a:p>
          <a:p>
            <a:pPr marL="457200" indent="-457200"/>
            <a:endParaRPr lang="en-US" sz="2000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485063" cy="1141413"/>
          </a:xfrm>
        </p:spPr>
        <p:txBody>
          <a:bodyPr lIns="18000" tIns="46800" rIns="18000" bIns="46800" anchor="ctr"/>
          <a:lstStyle/>
          <a:p>
            <a:pPr algn="ctr">
              <a:spcBef>
                <a:spcPts val="1000"/>
              </a:spcBef>
            </a:pPr>
            <a:r>
              <a:rPr lang="en-GB" sz="3200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52400" y="1524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485063" cy="1141413"/>
          </a:xfrm>
        </p:spPr>
        <p:txBody>
          <a:bodyPr lIns="18000" tIns="46800" rIns="18000" bIns="46800" anchor="ctr"/>
          <a:lstStyle/>
          <a:p>
            <a:pPr algn="ctr">
              <a:spcBef>
                <a:spcPts val="1000"/>
              </a:spcBef>
            </a:pPr>
            <a:r>
              <a:rPr lang="en-GB" sz="3200" dirty="0">
                <a:solidFill>
                  <a:srgbClr val="C00000"/>
                </a:solidFill>
              </a:rPr>
              <a:t>Estimating s/w projects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2108061"/>
            <a:ext cx="8763000" cy="4216539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Estimation is done during below stages :</a:t>
            </a:r>
          </a:p>
          <a:p>
            <a:endParaRPr lang="en-US" sz="2000" dirty="0"/>
          </a:p>
          <a:p>
            <a:pPr lvl="1">
              <a:buFont typeface="Wingdings" pitchFamily="2" charset="2"/>
              <a:buChar char="Ø"/>
            </a:pPr>
            <a:r>
              <a:rPr lang="en-US" sz="2400" b="1" dirty="0">
                <a:solidFill>
                  <a:srgbClr val="C00000"/>
                </a:solidFill>
              </a:rPr>
              <a:t> Strategic Planning </a:t>
            </a:r>
            <a:r>
              <a:rPr lang="en-US" sz="2400" dirty="0"/>
              <a:t>(to prioritize the project)</a:t>
            </a:r>
            <a:endParaRPr lang="en-US" sz="2400" b="1" u="sng" dirty="0"/>
          </a:p>
          <a:p>
            <a:pPr lvl="1">
              <a:buFont typeface="Wingdings" pitchFamily="2" charset="2"/>
              <a:buChar char="Ø"/>
            </a:pPr>
            <a:endParaRPr lang="en-US" sz="2400" b="1" u="sng" dirty="0"/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Feasibility Study</a:t>
            </a:r>
          </a:p>
          <a:p>
            <a:pPr lvl="1">
              <a:buFont typeface="Wingdings" pitchFamily="2" charset="2"/>
              <a:buChar char="Ø"/>
            </a:pP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Requirement Specification</a:t>
            </a:r>
          </a:p>
          <a:p>
            <a:pPr lvl="1">
              <a:buFont typeface="Wingdings" pitchFamily="2" charset="2"/>
              <a:buChar char="Ø"/>
            </a:pP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Evaluation of supplier proposal</a:t>
            </a:r>
          </a:p>
          <a:p>
            <a:pPr lvl="1">
              <a:buFont typeface="Wingdings" pitchFamily="2" charset="2"/>
              <a:buChar char="Ø"/>
            </a:pP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Project Planning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485063" cy="1141413"/>
          </a:xfrm>
        </p:spPr>
        <p:txBody>
          <a:bodyPr lIns="18000" tIns="46800" rIns="18000" bIns="46800" anchor="ctr"/>
          <a:lstStyle/>
          <a:p>
            <a:pPr algn="ctr">
              <a:spcBef>
                <a:spcPts val="1000"/>
              </a:spcBef>
            </a:pPr>
            <a:r>
              <a:rPr lang="en-GB" sz="3200" dirty="0">
                <a:solidFill>
                  <a:srgbClr val="C00000"/>
                </a:solidFill>
              </a:rPr>
              <a:t>Basis of s/w estimating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" y="1752600"/>
            <a:ext cx="8991600" cy="48320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Estimation is done based on below factors:</a:t>
            </a:r>
          </a:p>
          <a:p>
            <a:endParaRPr lang="en-US" sz="2000" dirty="0"/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Based on </a:t>
            </a:r>
            <a:r>
              <a:rPr lang="en-US" sz="2400" b="1" u="sng" dirty="0">
                <a:solidFill>
                  <a:srgbClr val="C00000"/>
                </a:solidFill>
              </a:rPr>
              <a:t>Historical data</a:t>
            </a:r>
            <a:endParaRPr lang="en-US" sz="2000" b="1" u="sng" dirty="0"/>
          </a:p>
          <a:p>
            <a:pPr lvl="2">
              <a:buFont typeface="Wingdings" pitchFamily="2" charset="2"/>
              <a:buChar char="Ø"/>
            </a:pPr>
            <a:r>
              <a:rPr lang="en-US" sz="2400" b="1" dirty="0"/>
              <a:t> </a:t>
            </a:r>
            <a:r>
              <a:rPr lang="en-US" sz="2000" dirty="0" err="1">
                <a:solidFill>
                  <a:srgbClr val="003300"/>
                </a:solidFill>
              </a:rPr>
              <a:t>Env</a:t>
            </a:r>
            <a:r>
              <a:rPr lang="en-US" sz="2000" dirty="0">
                <a:solidFill>
                  <a:srgbClr val="003300"/>
                </a:solidFill>
              </a:rPr>
              <a:t>. factors, S/w &amp; Tools used, staff experience have to considered</a:t>
            </a:r>
          </a:p>
          <a:p>
            <a:pPr lvl="2">
              <a:buFont typeface="Wingdings" pitchFamily="2" charset="2"/>
              <a:buChar char="Ø"/>
            </a:pPr>
            <a:endParaRPr lang="en-US" sz="1200" dirty="0"/>
          </a:p>
          <a:p>
            <a:pPr lvl="2">
              <a:buFont typeface="Wingdings" pitchFamily="2" charset="2"/>
              <a:buChar char="Ø"/>
            </a:pPr>
            <a:endParaRPr lang="en-US" sz="1200" dirty="0"/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Based on </a:t>
            </a:r>
            <a:r>
              <a:rPr lang="en-US" sz="2400" b="1" u="sng" dirty="0">
                <a:solidFill>
                  <a:srgbClr val="C00000"/>
                </a:solidFill>
              </a:rPr>
              <a:t>Measure of work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 Based on </a:t>
            </a:r>
            <a:r>
              <a:rPr lang="en-US" sz="2000" u="sng" dirty="0">
                <a:solidFill>
                  <a:srgbClr val="C00000"/>
                </a:solidFill>
              </a:rPr>
              <a:t>work content </a:t>
            </a:r>
            <a:r>
              <a:rPr lang="en-US" sz="2000" dirty="0"/>
              <a:t>(like SLOC, KLOC)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Difficult to apply for </a:t>
            </a:r>
            <a:r>
              <a:rPr lang="en-US" sz="2000" u="sng" dirty="0">
                <a:solidFill>
                  <a:srgbClr val="C00000"/>
                </a:solidFill>
              </a:rPr>
              <a:t>app. building tools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endParaRPr lang="en-US" sz="2000" dirty="0"/>
          </a:p>
          <a:p>
            <a:pPr lvl="2"/>
            <a:endParaRPr lang="en-US" sz="2000" dirty="0"/>
          </a:p>
          <a:p>
            <a:pPr lvl="1">
              <a:buFont typeface="Wingdings" pitchFamily="2" charset="2"/>
              <a:buChar char="Ø"/>
            </a:pPr>
            <a:endParaRPr lang="en-US" sz="1200" dirty="0"/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Based on </a:t>
            </a:r>
            <a:r>
              <a:rPr lang="en-US" sz="2400" b="1" u="sng" dirty="0">
                <a:solidFill>
                  <a:srgbClr val="C00000"/>
                </a:solidFill>
              </a:rPr>
              <a:t>Complexity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 Two programs with </a:t>
            </a:r>
            <a:r>
              <a:rPr lang="en-US" sz="2000" u="sng" dirty="0">
                <a:solidFill>
                  <a:srgbClr val="C00000"/>
                </a:solidFill>
              </a:rPr>
              <a:t>same SLOC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may take </a:t>
            </a:r>
            <a:r>
              <a:rPr lang="en-US" sz="2000" u="sng" dirty="0">
                <a:solidFill>
                  <a:srgbClr val="C00000"/>
                </a:solidFill>
              </a:rPr>
              <a:t>different times </a:t>
            </a:r>
            <a:r>
              <a:rPr lang="en-US" sz="2000" dirty="0"/>
              <a:t>based on </a:t>
            </a:r>
            <a:r>
              <a:rPr lang="en-US" sz="2000" u="sng" dirty="0">
                <a:solidFill>
                  <a:srgbClr val="003300"/>
                </a:solidFill>
              </a:rPr>
              <a:t>complexity</a:t>
            </a:r>
            <a:r>
              <a:rPr lang="en-US" sz="2000" dirty="0"/>
              <a:t> (complexity needs to be taken into account)</a:t>
            </a:r>
          </a:p>
          <a:p>
            <a:pPr lvl="2"/>
            <a:endParaRPr lang="en-US" sz="24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2400" y="1524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20737" y="228601"/>
            <a:ext cx="7485063" cy="685800"/>
          </a:xfrm>
        </p:spPr>
        <p:txBody>
          <a:bodyPr lIns="18000" tIns="46800" rIns="18000" bIns="46800" anchor="ctr"/>
          <a:lstStyle/>
          <a:p>
            <a:pPr algn="ctr">
              <a:spcBef>
                <a:spcPts val="1000"/>
              </a:spcBef>
            </a:pPr>
            <a:r>
              <a:rPr lang="en-GB" sz="3200" dirty="0">
                <a:solidFill>
                  <a:srgbClr val="C00000"/>
                </a:solidFill>
              </a:rPr>
              <a:t>S/W Effort estimating techniques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587853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400" b="1" u="sng" dirty="0" smtClean="0">
                <a:solidFill>
                  <a:srgbClr val="C00000"/>
                </a:solidFill>
              </a:rPr>
              <a:t>Algorithmic </a:t>
            </a:r>
            <a:r>
              <a:rPr lang="en-US" sz="2400" b="1" u="sng" dirty="0">
                <a:solidFill>
                  <a:srgbClr val="C00000"/>
                </a:solidFill>
              </a:rPr>
              <a:t>methods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 Uses </a:t>
            </a:r>
            <a:r>
              <a:rPr lang="en-US" sz="2000" u="sng" dirty="0"/>
              <a:t>characteristics of target system</a:t>
            </a:r>
            <a:r>
              <a:rPr lang="en-US" sz="2000" dirty="0"/>
              <a:t> </a:t>
            </a:r>
            <a:r>
              <a:rPr lang="en-US" sz="1900" dirty="0"/>
              <a:t>(</a:t>
            </a:r>
            <a:r>
              <a:rPr lang="en-US" sz="1900" b="1" dirty="0"/>
              <a:t>Ex</a:t>
            </a:r>
            <a:r>
              <a:rPr lang="en-US" sz="1900" dirty="0"/>
              <a:t>: </a:t>
            </a:r>
            <a:r>
              <a:rPr lang="en-US" sz="1900" dirty="0">
                <a:solidFill>
                  <a:srgbClr val="000099"/>
                </a:solidFill>
              </a:rPr>
              <a:t>size of system</a:t>
            </a:r>
            <a:r>
              <a:rPr lang="en-US" sz="1900" dirty="0"/>
              <a:t>) </a:t>
            </a:r>
            <a:r>
              <a:rPr lang="en-US" sz="2000" dirty="0"/>
              <a:t>&amp; the </a:t>
            </a:r>
            <a:r>
              <a:rPr lang="en-US" sz="2000" u="sng" dirty="0"/>
              <a:t>implementation environment</a:t>
            </a:r>
            <a:r>
              <a:rPr lang="en-US" sz="2000" dirty="0"/>
              <a:t> to predict </a:t>
            </a:r>
            <a:r>
              <a:rPr lang="en-US" sz="2000" dirty="0" smtClean="0"/>
              <a:t>effort</a:t>
            </a:r>
          </a:p>
          <a:p>
            <a:pPr lvl="2">
              <a:buFont typeface="Wingdings" pitchFamily="2" charset="2"/>
              <a:buChar char="Ø"/>
            </a:pP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/>
              <a:t> </a:t>
            </a:r>
            <a:r>
              <a:rPr lang="en-US" sz="2400" b="1" u="sng" dirty="0" smtClean="0">
                <a:solidFill>
                  <a:srgbClr val="C00000"/>
                </a:solidFill>
              </a:rPr>
              <a:t>Empirical estimation techniques</a:t>
            </a:r>
            <a:endParaRPr lang="en-US" sz="2400" b="1" u="sng" dirty="0">
              <a:solidFill>
                <a:srgbClr val="C00000"/>
              </a:solidFill>
            </a:endParaRPr>
          </a:p>
          <a:p>
            <a:pPr lvl="2">
              <a:buFont typeface="Wingdings" pitchFamily="2" charset="2"/>
              <a:buChar char="Ø"/>
            </a:pPr>
            <a:endParaRPr lang="en-US" sz="1200" dirty="0"/>
          </a:p>
          <a:p>
            <a:pPr lvl="2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b="1" u="sng" dirty="0">
                <a:solidFill>
                  <a:srgbClr val="C00000"/>
                </a:solidFill>
              </a:rPr>
              <a:t>Expert Judgment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(Take </a:t>
            </a:r>
            <a:r>
              <a:rPr lang="en-US" sz="2000" u="sng" dirty="0" smtClean="0"/>
              <a:t>expert</a:t>
            </a:r>
            <a:r>
              <a:rPr lang="en-US" sz="2000" dirty="0" smtClean="0"/>
              <a:t> </a:t>
            </a:r>
            <a:r>
              <a:rPr lang="en-US" sz="2000" dirty="0"/>
              <a:t>advise to estimate</a:t>
            </a:r>
            <a:r>
              <a:rPr lang="en-US" sz="2000" dirty="0" smtClean="0"/>
              <a:t>)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400" b="1" u="sng" dirty="0" smtClean="0">
                <a:solidFill>
                  <a:srgbClr val="C00000"/>
                </a:solidFill>
              </a:rPr>
              <a:t>Delphi Technique</a:t>
            </a:r>
            <a:endParaRPr lang="en-US" sz="2400" b="1" u="sng" dirty="0">
              <a:solidFill>
                <a:srgbClr val="C00000"/>
              </a:solidFill>
            </a:endParaRPr>
          </a:p>
          <a:p>
            <a:pPr lvl="2">
              <a:buFont typeface="Wingdings" pitchFamily="2" charset="2"/>
              <a:buChar char="Ø"/>
            </a:pPr>
            <a:endParaRPr lang="en-US" sz="1200" dirty="0"/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b="1" u="sng" dirty="0">
                <a:solidFill>
                  <a:srgbClr val="C00000"/>
                </a:solidFill>
              </a:rPr>
              <a:t>Analogy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(Estimate based on </a:t>
            </a:r>
            <a:r>
              <a:rPr lang="en-US" sz="2000" u="sng" dirty="0"/>
              <a:t>similar completed projects</a:t>
            </a:r>
            <a:r>
              <a:rPr lang="en-US" sz="2000" dirty="0"/>
              <a:t>)</a:t>
            </a:r>
          </a:p>
          <a:p>
            <a:pPr lvl="1">
              <a:buFont typeface="Wingdings" pitchFamily="2" charset="2"/>
              <a:buChar char="Ø"/>
            </a:pPr>
            <a:endParaRPr lang="en-US" sz="1200" dirty="0"/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b="1" u="sng" dirty="0">
                <a:solidFill>
                  <a:srgbClr val="C00000"/>
                </a:solidFill>
              </a:rPr>
              <a:t>Parkinson</a:t>
            </a:r>
            <a:r>
              <a:rPr lang="en-US" sz="2400" dirty="0"/>
              <a:t> </a:t>
            </a:r>
            <a:r>
              <a:rPr lang="en-US" sz="2000" dirty="0"/>
              <a:t>(Estimate Based on </a:t>
            </a:r>
            <a:r>
              <a:rPr lang="en-US" sz="2000" u="sng" dirty="0"/>
              <a:t>staff effort available</a:t>
            </a:r>
            <a:r>
              <a:rPr lang="en-US" sz="2000" dirty="0"/>
              <a:t>)</a:t>
            </a:r>
          </a:p>
          <a:p>
            <a:pPr lvl="2">
              <a:buFont typeface="Wingdings" pitchFamily="2" charset="2"/>
              <a:buChar char="Ø"/>
            </a:pPr>
            <a:endParaRPr lang="en-US" sz="1200" dirty="0"/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b="1" u="sng" dirty="0">
                <a:solidFill>
                  <a:srgbClr val="C00000"/>
                </a:solidFill>
              </a:rPr>
              <a:t>Price to win </a:t>
            </a:r>
            <a:r>
              <a:rPr lang="en-US" sz="2000" dirty="0"/>
              <a:t>(Estimate to </a:t>
            </a:r>
            <a:r>
              <a:rPr lang="en-US" sz="2000" u="sng" dirty="0"/>
              <a:t>win the contract</a:t>
            </a:r>
            <a:r>
              <a:rPr lang="en-US" sz="2000" dirty="0"/>
              <a:t>)</a:t>
            </a:r>
          </a:p>
          <a:p>
            <a:pPr lvl="1">
              <a:buFont typeface="Wingdings" pitchFamily="2" charset="2"/>
              <a:buChar char="Ø"/>
            </a:pPr>
            <a:endParaRPr lang="en-US" sz="1200" dirty="0"/>
          </a:p>
          <a:p>
            <a:pPr lvl="1">
              <a:buFont typeface="Wingdings" pitchFamily="2" charset="2"/>
              <a:buChar char="Ø"/>
            </a:pPr>
            <a:r>
              <a:rPr lang="en-US" sz="2400" b="1" dirty="0"/>
              <a:t> </a:t>
            </a:r>
            <a:r>
              <a:rPr lang="en-US" sz="2400" b="1" u="sng" dirty="0">
                <a:solidFill>
                  <a:srgbClr val="C00000"/>
                </a:solidFill>
              </a:rPr>
              <a:t>Top-Down </a:t>
            </a:r>
            <a:r>
              <a:rPr lang="en-US" sz="2000" dirty="0"/>
              <a:t>(Overall effort is </a:t>
            </a:r>
            <a:r>
              <a:rPr lang="en-US" sz="2000" u="sng" dirty="0"/>
              <a:t>distributed to tasks</a:t>
            </a:r>
            <a:r>
              <a:rPr lang="en-US" sz="2000" dirty="0"/>
              <a:t>) 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b="1" dirty="0"/>
              <a:t>Ex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00FF"/>
                </a:solidFill>
              </a:rPr>
              <a:t>Building a house based on sq. ft rate</a:t>
            </a:r>
          </a:p>
          <a:p>
            <a:pPr lvl="2">
              <a:buFont typeface="Wingdings" pitchFamily="2" charset="2"/>
              <a:buChar char="Ø"/>
            </a:pPr>
            <a:endParaRPr lang="en-US" sz="1200" dirty="0"/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b="1" u="sng" dirty="0">
                <a:solidFill>
                  <a:srgbClr val="C00000"/>
                </a:solidFill>
              </a:rPr>
              <a:t>Bottom-up </a:t>
            </a:r>
            <a:r>
              <a:rPr lang="en-US" sz="2000" dirty="0"/>
              <a:t>(</a:t>
            </a:r>
            <a:r>
              <a:rPr lang="en-US" sz="2000" u="sng" dirty="0"/>
              <a:t>Effort</a:t>
            </a:r>
            <a:r>
              <a:rPr lang="en-US" sz="2000" dirty="0"/>
              <a:t> of individual tasks are </a:t>
            </a:r>
            <a:r>
              <a:rPr lang="en-US" sz="2000" u="sng" dirty="0"/>
              <a:t>summed up</a:t>
            </a:r>
            <a:r>
              <a:rPr lang="en-US" sz="2000" dirty="0"/>
              <a:t>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0" y="1524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914400" y="1752600"/>
            <a:ext cx="7543800" cy="4572000"/>
          </a:xfrm>
          <a:prstGeom prst="rect">
            <a:avLst/>
          </a:prstGeom>
          <a:solidFill>
            <a:schemeClr val="accent1">
              <a:lumMod val="20000"/>
              <a:lumOff val="80000"/>
              <a:alpha val="33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3C82C0-4284-4A78-8207-CF2ACCE69A5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914400"/>
          </a:xfrm>
          <a:solidFill>
            <a:schemeClr val="tx1"/>
          </a:solidFill>
        </p:spPr>
        <p:txBody>
          <a:bodyPr lIns="18000" tIns="46800" rIns="18000" bIns="46800" anchor="ctr"/>
          <a:lstStyle/>
          <a:p>
            <a:pPr>
              <a:lnSpc>
                <a:spcPct val="80000"/>
              </a:lnSpc>
            </a:pPr>
            <a:r>
              <a:rPr lang="en-GB" b="1" dirty="0">
                <a:solidFill>
                  <a:srgbClr val="FFFF00"/>
                </a:solidFill>
              </a:rPr>
              <a:t>Software Project Management</a:t>
            </a:r>
            <a:endParaRPr lang="en-GB" sz="2800" dirty="0">
              <a:solidFill>
                <a:srgbClr val="FFFF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0700" y="2552700"/>
            <a:ext cx="58293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1413"/>
          </a:xfrm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sz="3200" dirty="0">
                <a:solidFill>
                  <a:srgbClr val="C00000"/>
                </a:solidFill>
              </a:rPr>
              <a:t>Bottom-up   VS   Top-down estimation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1752600"/>
            <a:ext cx="8915400" cy="498598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endParaRPr lang="en-US" sz="1200" dirty="0"/>
          </a:p>
          <a:p>
            <a:r>
              <a:rPr lang="en-US" sz="2400" b="1" i="1" u="sng" dirty="0">
                <a:solidFill>
                  <a:srgbClr val="003300"/>
                </a:solidFill>
              </a:rPr>
              <a:t>Bottom-up estimation</a:t>
            </a:r>
          </a:p>
          <a:p>
            <a:endParaRPr lang="en-US" sz="1200" u="sng" dirty="0">
              <a:solidFill>
                <a:srgbClr val="FF000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u="sng" dirty="0">
                <a:solidFill>
                  <a:srgbClr val="000099"/>
                </a:solidFill>
              </a:rPr>
              <a:t>Breaks</a:t>
            </a:r>
            <a:r>
              <a:rPr lang="en-US" sz="2000" dirty="0"/>
              <a:t> the project up to </a:t>
            </a:r>
            <a:r>
              <a:rPr lang="en-US" sz="2000" u="sng" dirty="0">
                <a:solidFill>
                  <a:srgbClr val="000099"/>
                </a:solidFill>
              </a:rPr>
              <a:t>tasks level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Called </a:t>
            </a:r>
            <a:r>
              <a:rPr lang="en-US" sz="2000" u="sng" dirty="0">
                <a:solidFill>
                  <a:srgbClr val="000099"/>
                </a:solidFill>
              </a:rPr>
              <a:t>WBS</a:t>
            </a:r>
            <a:r>
              <a:rPr lang="en-US" sz="2000" dirty="0"/>
              <a:t> </a:t>
            </a:r>
            <a:r>
              <a:rPr lang="en-US" sz="2000" i="1" dirty="0"/>
              <a:t>(work breakdown structure)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u="sng" dirty="0"/>
              <a:t>Tasks</a:t>
            </a:r>
            <a:r>
              <a:rPr lang="en-US" sz="2000" dirty="0"/>
              <a:t> can be executed by a </a:t>
            </a:r>
            <a:r>
              <a:rPr lang="en-US" sz="2000" u="sng" dirty="0"/>
              <a:t>single resource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Estimate effort for </a:t>
            </a:r>
            <a:r>
              <a:rPr lang="en-US" sz="2000" u="sng" dirty="0">
                <a:solidFill>
                  <a:srgbClr val="000099"/>
                </a:solidFill>
              </a:rPr>
              <a:t>each task</a:t>
            </a:r>
            <a:endParaRPr lang="en-US" sz="2000" dirty="0">
              <a:solidFill>
                <a:srgbClr val="000099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u="sng" dirty="0">
                <a:solidFill>
                  <a:srgbClr val="000099"/>
                </a:solidFill>
              </a:rPr>
              <a:t>Sum up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/>
              <a:t>to find total </a:t>
            </a:r>
            <a:r>
              <a:rPr lang="en-US" sz="2000" u="sng" dirty="0">
                <a:solidFill>
                  <a:srgbClr val="000099"/>
                </a:solidFill>
              </a:rPr>
              <a:t>estimate</a:t>
            </a:r>
          </a:p>
          <a:p>
            <a:pPr>
              <a:buFont typeface="Arial" pitchFamily="34" charset="0"/>
              <a:buChar char="•"/>
            </a:pPr>
            <a:endParaRPr lang="en-US" sz="1200" b="1" dirty="0">
              <a:solidFill>
                <a:srgbClr val="003300"/>
              </a:solidFill>
            </a:endParaRPr>
          </a:p>
          <a:p>
            <a:r>
              <a:rPr lang="en-US" sz="2400" b="1" i="1" u="sng" dirty="0">
                <a:solidFill>
                  <a:srgbClr val="003300"/>
                </a:solidFill>
              </a:rPr>
              <a:t>Top-down estimation</a:t>
            </a:r>
          </a:p>
          <a:p>
            <a:endParaRPr lang="en-US" sz="1200" u="sng" dirty="0">
              <a:solidFill>
                <a:srgbClr val="FF000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200" dirty="0">
                <a:solidFill>
                  <a:srgbClr val="000099"/>
                </a:solidFill>
              </a:rPr>
              <a:t> </a:t>
            </a:r>
            <a:r>
              <a:rPr lang="en-US" sz="2000" u="sng" dirty="0">
                <a:solidFill>
                  <a:srgbClr val="000099"/>
                </a:solidFill>
              </a:rPr>
              <a:t>Parametric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/>
              <a:t>model used to estimate the effort based on characteristics of  </a:t>
            </a:r>
          </a:p>
          <a:p>
            <a:pPr lvl="1"/>
            <a:r>
              <a:rPr lang="en-US" sz="2000" dirty="0"/>
              <a:t>         the system &amp; distribute to task level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Building a house (estimation based on </a:t>
            </a:r>
            <a:r>
              <a:rPr lang="en-US" sz="2000" u="sng" dirty="0"/>
              <a:t>sq. feet of area</a:t>
            </a:r>
            <a:r>
              <a:rPr lang="en-US" sz="2000" dirty="0"/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/>
              <a:t> Estimation based on a </a:t>
            </a:r>
            <a:r>
              <a:rPr lang="en-US" sz="2000" u="sng" dirty="0"/>
              <a:t>characteristics</a:t>
            </a:r>
            <a:r>
              <a:rPr lang="en-US" sz="2000" dirty="0"/>
              <a:t> of the system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b="1" u="sng" dirty="0">
                <a:solidFill>
                  <a:srgbClr val="000099"/>
                </a:solidFill>
              </a:rPr>
              <a:t>Effort = System size X Productivity</a:t>
            </a:r>
            <a:r>
              <a:rPr lang="en-US" sz="2000" b="1" dirty="0">
                <a:solidFill>
                  <a:srgbClr val="000099"/>
                </a:solidFill>
              </a:rPr>
              <a:t> </a:t>
            </a:r>
          </a:p>
          <a:p>
            <a:pPr lvl="2"/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u="sng" dirty="0"/>
              <a:t>Ex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6600"/>
                </a:solidFill>
              </a:rPr>
              <a:t>50 (</a:t>
            </a:r>
            <a:r>
              <a:rPr lang="en-US" sz="2000" dirty="0" err="1">
                <a:solidFill>
                  <a:srgbClr val="006600"/>
                </a:solidFill>
              </a:rPr>
              <a:t>Kloc</a:t>
            </a:r>
            <a:r>
              <a:rPr lang="en-US" sz="2000" dirty="0">
                <a:solidFill>
                  <a:srgbClr val="006600"/>
                </a:solidFill>
              </a:rPr>
              <a:t>) X 40 (man-days per </a:t>
            </a:r>
            <a:r>
              <a:rPr lang="en-US" sz="2000" dirty="0" err="1">
                <a:solidFill>
                  <a:srgbClr val="006600"/>
                </a:solidFill>
              </a:rPr>
              <a:t>Kloc</a:t>
            </a:r>
            <a:r>
              <a:rPr lang="en-US" sz="2000" dirty="0">
                <a:solidFill>
                  <a:srgbClr val="006600"/>
                </a:solidFill>
              </a:rPr>
              <a:t>) = 2000 man-days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0" y="1524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Bottom-up Estimate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EB56F-0135-4F73-9DBF-83D1028C1A0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352800" y="2209800"/>
            <a:ext cx="1219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257800" y="3429000"/>
            <a:ext cx="1219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048000" y="3429000"/>
            <a:ext cx="1219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20000" y="4648200"/>
            <a:ext cx="1219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334000" y="4648200"/>
            <a:ext cx="1219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29000" y="4648200"/>
            <a:ext cx="1219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71600" y="4648200"/>
            <a:ext cx="1219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352800" y="3048000"/>
            <a:ext cx="2286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5400000">
            <a:off x="3162300" y="3238500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5400000">
            <a:off x="5447506" y="3237706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5400000">
            <a:off x="3847305" y="2856706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2057400" y="4265612"/>
            <a:ext cx="2286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638800" y="4267200"/>
            <a:ext cx="2286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5400000">
            <a:off x="3315494" y="4075906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5400000">
            <a:off x="1867694" y="4456906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4152106" y="4456906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rot="5400000">
            <a:off x="5753894" y="4075906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5400000">
            <a:off x="5449094" y="4456906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rot="5400000">
            <a:off x="7733505" y="4456906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600200" y="3505200"/>
            <a:ext cx="12954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A11 + A12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6629400" y="3505200"/>
            <a:ext cx="12954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A21 + A22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4800600" y="2297669"/>
            <a:ext cx="27432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A11 + A12 + A21 + A22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1371600" y="5269468"/>
            <a:ext cx="60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A11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3810000" y="5257800"/>
            <a:ext cx="60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A12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5486400" y="5257800"/>
            <a:ext cx="60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A21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7924800" y="5257800"/>
            <a:ext cx="60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A22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3733800" y="2286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3352800" y="3440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562600" y="3429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1600200" y="4659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A11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3810000" y="4648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A12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5638800" y="4648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A21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7924800" y="4648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A22</a:t>
            </a:r>
            <a:endParaRPr lang="en-IN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152400" y="1524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1413"/>
          </a:xfrm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sz="3200" dirty="0">
                <a:solidFill>
                  <a:srgbClr val="C00000"/>
                </a:solidFill>
              </a:rPr>
              <a:t>Expert Judgement &amp; Estimation by Analogy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" y="2062639"/>
            <a:ext cx="8610600" cy="4185761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endParaRPr lang="en-US" sz="1200" dirty="0"/>
          </a:p>
          <a:p>
            <a:pPr lvl="1">
              <a:buFont typeface="Wingdings" pitchFamily="2" charset="2"/>
              <a:buChar char="q"/>
            </a:pPr>
            <a:endParaRPr lang="en-US" sz="1200" dirty="0"/>
          </a:p>
          <a:p>
            <a:pPr>
              <a:buFont typeface="Wingdings" pitchFamily="2" charset="2"/>
              <a:buChar char="ü"/>
            </a:pPr>
            <a:r>
              <a:rPr lang="en-US" sz="2400" b="1" u="sng" dirty="0">
                <a:solidFill>
                  <a:srgbClr val="003300"/>
                </a:solidFill>
              </a:rPr>
              <a:t>Expert Judgment</a:t>
            </a:r>
          </a:p>
          <a:p>
            <a:endParaRPr lang="en-US" sz="1200" u="sng" dirty="0">
              <a:solidFill>
                <a:srgbClr val="FF000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200" dirty="0"/>
              <a:t>People </a:t>
            </a:r>
            <a:r>
              <a:rPr lang="en-US" sz="2200" u="sng" dirty="0">
                <a:solidFill>
                  <a:srgbClr val="000099"/>
                </a:solidFill>
              </a:rPr>
              <a:t>very knowledgeable</a:t>
            </a:r>
            <a:r>
              <a:rPr lang="en-US" sz="2200" dirty="0">
                <a:solidFill>
                  <a:srgbClr val="000099"/>
                </a:solidFill>
              </a:rPr>
              <a:t> </a:t>
            </a:r>
            <a:r>
              <a:rPr lang="en-US" sz="2200" dirty="0"/>
              <a:t>about the s/w &amp; type of project </a:t>
            </a:r>
          </a:p>
          <a:p>
            <a:pPr lvl="1"/>
            <a:r>
              <a:rPr lang="en-US" sz="2200" dirty="0"/>
              <a:t>  can provide the estimate based on </a:t>
            </a:r>
            <a:r>
              <a:rPr lang="en-US" sz="2200" u="sng" dirty="0">
                <a:solidFill>
                  <a:srgbClr val="000099"/>
                </a:solidFill>
              </a:rPr>
              <a:t>experience</a:t>
            </a:r>
            <a:r>
              <a:rPr lang="en-US" sz="2200" dirty="0"/>
              <a:t> &amp; </a:t>
            </a:r>
            <a:r>
              <a:rPr lang="en-US" sz="2200" u="sng" dirty="0">
                <a:solidFill>
                  <a:srgbClr val="000099"/>
                </a:solidFill>
              </a:rPr>
              <a:t>expertise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1200" dirty="0"/>
          </a:p>
          <a:p>
            <a:pPr>
              <a:buFont typeface="Wingdings" pitchFamily="2" charset="2"/>
              <a:buChar char="ü"/>
            </a:pPr>
            <a:r>
              <a:rPr lang="en-US" sz="2400" b="1" u="sng" dirty="0">
                <a:solidFill>
                  <a:srgbClr val="003300"/>
                </a:solidFill>
              </a:rPr>
              <a:t>Estimation by Analogy</a:t>
            </a:r>
          </a:p>
          <a:p>
            <a:endParaRPr lang="en-US" sz="1200" u="sng" dirty="0">
              <a:solidFill>
                <a:srgbClr val="FF000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200" dirty="0"/>
              <a:t> </a:t>
            </a:r>
            <a:r>
              <a:rPr lang="en-US" sz="2200" u="sng" dirty="0">
                <a:solidFill>
                  <a:srgbClr val="000099"/>
                </a:solidFill>
              </a:rPr>
              <a:t>Case-based reasoning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/>
              <a:t> Estimation based on </a:t>
            </a:r>
            <a:r>
              <a:rPr lang="en-US" sz="2200" u="sng" dirty="0">
                <a:solidFill>
                  <a:srgbClr val="000099"/>
                </a:solidFill>
              </a:rPr>
              <a:t>similar completed projects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/>
              <a:t> </a:t>
            </a:r>
            <a:r>
              <a:rPr lang="en-US" sz="2200" u="sng" dirty="0">
                <a:solidFill>
                  <a:srgbClr val="000099"/>
                </a:solidFill>
              </a:rPr>
              <a:t>Adjustments</a:t>
            </a:r>
            <a:r>
              <a:rPr lang="en-US" sz="2200" dirty="0"/>
              <a:t> made based on the </a:t>
            </a:r>
            <a:r>
              <a:rPr lang="en-US" sz="2200" u="sng" dirty="0">
                <a:solidFill>
                  <a:srgbClr val="000099"/>
                </a:solidFill>
              </a:rPr>
              <a:t>differences</a:t>
            </a:r>
          </a:p>
          <a:p>
            <a:pPr lvl="1">
              <a:buFont typeface="Arial" pitchFamily="34" charset="0"/>
              <a:buChar char="•"/>
            </a:pPr>
            <a:endParaRPr lang="en-US" sz="2200" u="sng" dirty="0">
              <a:solidFill>
                <a:srgbClr val="000099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2400" y="762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1413"/>
          </a:xfrm>
        </p:spPr>
        <p:txBody>
          <a:bodyPr lIns="18000" tIns="46800" rIns="18000" bIns="46800" anchor="ctr"/>
          <a:lstStyle/>
          <a:p>
            <a:pPr algn="ctr">
              <a:spcBef>
                <a:spcPts val="1000"/>
              </a:spcBef>
            </a:pPr>
            <a:r>
              <a:rPr lang="en-GB" sz="3600" u="sng" dirty="0" smtClean="0">
                <a:solidFill>
                  <a:srgbClr val="C00000"/>
                </a:solidFill>
              </a:rPr>
              <a:t>Delphi</a:t>
            </a:r>
            <a:r>
              <a:rPr lang="en-GB" sz="3200" dirty="0" smtClean="0">
                <a:solidFill>
                  <a:srgbClr val="C00000"/>
                </a:solidFill>
              </a:rPr>
              <a:t> </a:t>
            </a:r>
            <a:r>
              <a:rPr lang="en-GB" sz="3200" dirty="0" smtClean="0">
                <a:solidFill>
                  <a:srgbClr val="0000CC"/>
                </a:solidFill>
              </a:rPr>
              <a:t>Method of estimation</a:t>
            </a:r>
            <a:endParaRPr lang="en-GB" sz="3200" dirty="0">
              <a:solidFill>
                <a:srgbClr val="0000CC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1905001"/>
            <a:ext cx="8610600" cy="4681954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The </a:t>
            </a:r>
            <a:r>
              <a:rPr lang="en-US" sz="2400" b="1" u="sng" dirty="0" smtClean="0"/>
              <a:t>Delphi method</a:t>
            </a:r>
            <a:r>
              <a:rPr lang="en-US" sz="2400" dirty="0" smtClean="0"/>
              <a:t> is a process used to arrive at a </a:t>
            </a:r>
            <a:r>
              <a:rPr lang="en-US" sz="2400" b="1" u="sng" dirty="0" smtClean="0"/>
              <a:t>group consensus</a:t>
            </a:r>
            <a:r>
              <a:rPr lang="en-US" sz="2400" dirty="0" smtClean="0"/>
              <a:t> (agreement) on </a:t>
            </a:r>
            <a:r>
              <a:rPr lang="en-US" sz="2400" b="1" u="sng" dirty="0" smtClean="0"/>
              <a:t>estimation</a:t>
            </a:r>
            <a:r>
              <a:rPr lang="en-US" sz="2400" dirty="0" smtClean="0"/>
              <a:t> given a  </a:t>
            </a:r>
            <a:r>
              <a:rPr lang="en-US" sz="2400" b="1" u="sng" dirty="0" smtClean="0"/>
              <a:t>panel of experts</a:t>
            </a:r>
          </a:p>
          <a:p>
            <a:pPr>
              <a:buFont typeface="Wingdings" pitchFamily="2" charset="2"/>
              <a:buChar char="§"/>
            </a:pPr>
            <a:endParaRPr lang="en-US" sz="2400" u="sng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b="1" u="sng" dirty="0" smtClean="0"/>
              <a:t>Experts</a:t>
            </a:r>
            <a:r>
              <a:rPr lang="en-US" sz="2400" dirty="0" smtClean="0"/>
              <a:t> respond to </a:t>
            </a:r>
            <a:r>
              <a:rPr lang="en-US" sz="2400" b="1" u="sng" dirty="0" smtClean="0"/>
              <a:t>questionnaires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Their </a:t>
            </a:r>
            <a:r>
              <a:rPr lang="en-US" sz="2400" b="1" u="sng" dirty="0" smtClean="0"/>
              <a:t>responses</a:t>
            </a:r>
            <a:r>
              <a:rPr lang="en-US" sz="2400" dirty="0" smtClean="0"/>
              <a:t> are </a:t>
            </a:r>
            <a:r>
              <a:rPr lang="en-US" sz="2400" b="1" u="sng" dirty="0" smtClean="0"/>
              <a:t>aggregated</a:t>
            </a:r>
            <a:r>
              <a:rPr lang="en-US" sz="2400" dirty="0" smtClean="0"/>
              <a:t> and </a:t>
            </a:r>
            <a:r>
              <a:rPr lang="en-US" sz="2400" b="1" u="sng" dirty="0" smtClean="0"/>
              <a:t>shared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In case of </a:t>
            </a:r>
            <a:r>
              <a:rPr lang="en-US" sz="2400" b="1" u="sng" dirty="0" smtClean="0"/>
              <a:t>differences</a:t>
            </a:r>
            <a:r>
              <a:rPr lang="en-US" sz="2400" dirty="0" smtClean="0"/>
              <a:t>, further </a:t>
            </a:r>
            <a:r>
              <a:rPr lang="en-US" sz="2400" b="1" u="sng" dirty="0" smtClean="0"/>
              <a:t>rounds of discussions</a:t>
            </a:r>
            <a:r>
              <a:rPr lang="en-US" sz="2400" dirty="0" smtClean="0"/>
              <a:t> take place to </a:t>
            </a:r>
            <a:r>
              <a:rPr lang="en-US" sz="2400" b="1" u="sng" dirty="0" smtClean="0"/>
              <a:t>arrive at an agreement</a:t>
            </a:r>
            <a:endParaRPr lang="en-US" sz="2400" b="1" dirty="0" smtClean="0"/>
          </a:p>
          <a:p>
            <a:pPr lvl="1"/>
            <a:endParaRPr lang="en-US" sz="24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2400" y="1524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7BCB24-2C4A-4CA9-A988-6C3BA9C6FAC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0723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lIns="18000" tIns="46800" rIns="18000" bIns="46800" anchor="ctr"/>
          <a:lstStyle/>
          <a:p>
            <a:pPr algn="ctr">
              <a:spcBef>
                <a:spcPts val="1213"/>
              </a:spcBef>
            </a:pPr>
            <a:r>
              <a:rPr lang="en-GB" sz="4800" dirty="0">
                <a:solidFill>
                  <a:srgbClr val="C00000"/>
                </a:solidFill>
              </a:rPr>
              <a:t>COCOMO Model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2019300"/>
            <a:ext cx="8763000" cy="4381500"/>
          </a:xfrm>
          <a:solidFill>
            <a:srgbClr val="CCECFF"/>
          </a:solidFill>
          <a:ln>
            <a:solidFill>
              <a:schemeClr val="tx1"/>
            </a:solidFill>
          </a:ln>
        </p:spPr>
        <p:txBody>
          <a:bodyPr lIns="18000" tIns="46800" rIns="18000" bIns="46800"/>
          <a:lstStyle/>
          <a:p>
            <a:pPr>
              <a:spcBef>
                <a:spcPts val="613"/>
              </a:spcBef>
              <a:buClrTx/>
              <a:buFont typeface="Wingdings" pitchFamily="2" charset="2"/>
              <a:buChar char="ü"/>
            </a:pPr>
            <a:r>
              <a:rPr lang="en-GB" sz="2800" b="1" u="sng" dirty="0"/>
              <a:t>COCOMO</a:t>
            </a:r>
            <a:r>
              <a:rPr lang="en-GB" sz="2800" b="1" dirty="0"/>
              <a:t> (</a:t>
            </a:r>
            <a:r>
              <a:rPr lang="en-GB" sz="2800" b="1" u="sng" dirty="0" err="1">
                <a:solidFill>
                  <a:srgbClr val="0000FF"/>
                </a:solidFill>
              </a:rPr>
              <a:t>COnstructive</a:t>
            </a:r>
            <a:r>
              <a:rPr lang="en-GB" sz="2800" b="1" u="sng" dirty="0"/>
              <a:t> </a:t>
            </a:r>
            <a:r>
              <a:rPr lang="en-GB" sz="2800" b="1" u="sng" dirty="0" err="1">
                <a:solidFill>
                  <a:srgbClr val="0000FF"/>
                </a:solidFill>
              </a:rPr>
              <a:t>CO</a:t>
            </a:r>
            <a:r>
              <a:rPr lang="en-GB" sz="2800" b="1" u="sng" dirty="0" err="1"/>
              <a:t>st</a:t>
            </a:r>
            <a:r>
              <a:rPr lang="en-GB" sz="2800" b="1" u="sng" dirty="0"/>
              <a:t> </a:t>
            </a:r>
            <a:r>
              <a:rPr lang="en-GB" sz="2800" b="1" u="sng" dirty="0" err="1">
                <a:solidFill>
                  <a:srgbClr val="0000FF"/>
                </a:solidFill>
              </a:rPr>
              <a:t>MO</a:t>
            </a:r>
            <a:r>
              <a:rPr lang="en-GB" sz="2800" b="1" u="sng" dirty="0" err="1"/>
              <a:t>del</a:t>
            </a:r>
            <a:r>
              <a:rPr lang="en-GB" sz="2800" b="1" dirty="0"/>
              <a:t>) </a:t>
            </a:r>
            <a:r>
              <a:rPr lang="en-GB" sz="2800" dirty="0"/>
              <a:t>proposed by Boehm</a:t>
            </a:r>
          </a:p>
          <a:p>
            <a:pPr>
              <a:spcBef>
                <a:spcPts val="613"/>
              </a:spcBef>
              <a:buClrTx/>
              <a:buFont typeface="Wingdings" pitchFamily="2" charset="2"/>
              <a:buChar char="ü"/>
            </a:pPr>
            <a:endParaRPr lang="en-GB" sz="2800" dirty="0"/>
          </a:p>
          <a:p>
            <a:pPr>
              <a:spcBef>
                <a:spcPts val="613"/>
              </a:spcBef>
              <a:buClrTx/>
              <a:buFont typeface="Wingdings" pitchFamily="2" charset="2"/>
              <a:buChar char="ü"/>
            </a:pPr>
            <a:r>
              <a:rPr lang="en-GB" sz="2800" dirty="0"/>
              <a:t>Divides </a:t>
            </a:r>
            <a:r>
              <a:rPr lang="en-GB" sz="2800" b="1" u="sng" dirty="0"/>
              <a:t>Software Projects</a:t>
            </a:r>
            <a:r>
              <a:rPr lang="en-GB" sz="2800" b="1" dirty="0"/>
              <a:t> / </a:t>
            </a:r>
            <a:r>
              <a:rPr lang="en-GB" sz="2800" b="1" u="sng" dirty="0"/>
              <a:t>Products</a:t>
            </a:r>
            <a:r>
              <a:rPr lang="en-GB" sz="2800" b="1" dirty="0"/>
              <a:t> </a:t>
            </a:r>
            <a:r>
              <a:rPr lang="en-GB" sz="2800" dirty="0"/>
              <a:t>into </a:t>
            </a:r>
            <a:r>
              <a:rPr lang="en-GB" sz="2800" b="1" u="sng" dirty="0">
                <a:solidFill>
                  <a:srgbClr val="C00000"/>
                </a:solidFill>
              </a:rPr>
              <a:t>Three classes</a:t>
            </a:r>
            <a:r>
              <a:rPr lang="en-GB" sz="2800" b="1" dirty="0">
                <a:solidFill>
                  <a:srgbClr val="C00000"/>
                </a:solidFill>
              </a:rPr>
              <a:t> </a:t>
            </a:r>
            <a:r>
              <a:rPr lang="en-GB" sz="2800" dirty="0"/>
              <a:t>based on </a:t>
            </a:r>
            <a:r>
              <a:rPr lang="en-GB" sz="2800" b="1" dirty="0"/>
              <a:t>development complexities</a:t>
            </a:r>
            <a:r>
              <a:rPr lang="en-GB" sz="2800" dirty="0"/>
              <a:t>: </a:t>
            </a:r>
          </a:p>
          <a:p>
            <a:pPr>
              <a:spcBef>
                <a:spcPts val="613"/>
              </a:spcBef>
              <a:buClrTx/>
              <a:buFont typeface="Wingdings" pitchFamily="2" charset="2"/>
              <a:buChar char="ü"/>
            </a:pPr>
            <a:endParaRPr lang="en-GB" sz="2800" dirty="0"/>
          </a:p>
          <a:p>
            <a:pPr marL="971550" lvl="1" indent="-514350">
              <a:spcBef>
                <a:spcPts val="525"/>
              </a:spcBef>
              <a:buClrTx/>
              <a:buFont typeface="+mj-lt"/>
              <a:buAutoNum type="arabicPeriod"/>
            </a:pPr>
            <a:r>
              <a:rPr lang="en-GB" b="1" dirty="0">
                <a:solidFill>
                  <a:srgbClr val="C00000"/>
                </a:solidFill>
              </a:rPr>
              <a:t>Organic </a:t>
            </a:r>
            <a:endParaRPr lang="en-GB" sz="2400" dirty="0">
              <a:solidFill>
                <a:srgbClr val="000099"/>
              </a:solidFill>
            </a:endParaRPr>
          </a:p>
          <a:p>
            <a:pPr marL="971550" lvl="1" indent="-514350">
              <a:spcBef>
                <a:spcPts val="525"/>
              </a:spcBef>
              <a:buClrTx/>
              <a:buFont typeface="+mj-lt"/>
              <a:buAutoNum type="arabicPeriod"/>
            </a:pPr>
            <a:r>
              <a:rPr lang="en-GB" b="1" dirty="0">
                <a:solidFill>
                  <a:srgbClr val="C00000"/>
                </a:solidFill>
              </a:rPr>
              <a:t>Semidetached </a:t>
            </a:r>
            <a:endParaRPr lang="en-GB" sz="2400" dirty="0">
              <a:solidFill>
                <a:srgbClr val="000099"/>
              </a:solidFill>
            </a:endParaRPr>
          </a:p>
          <a:p>
            <a:pPr marL="971550" lvl="1" indent="-514350">
              <a:spcBef>
                <a:spcPts val="525"/>
              </a:spcBef>
              <a:buClrTx/>
              <a:buFont typeface="+mj-lt"/>
              <a:buAutoNum type="arabicPeriod"/>
            </a:pPr>
            <a:r>
              <a:rPr lang="en-GB" b="1" dirty="0">
                <a:solidFill>
                  <a:srgbClr val="C00000"/>
                </a:solidFill>
              </a:rPr>
              <a:t>Embedded </a:t>
            </a:r>
            <a:endParaRPr lang="en-GB" sz="2400" dirty="0">
              <a:solidFill>
                <a:srgbClr val="000099"/>
              </a:solidFill>
            </a:endParaRPr>
          </a:p>
          <a:p>
            <a:pPr lvl="1">
              <a:spcBef>
                <a:spcPts val="525"/>
              </a:spcBef>
            </a:pPr>
            <a:endParaRPr lang="en-GB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52400" y="1524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BF665A-F461-414C-B6E1-51D513D540C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1747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lIns="18000" tIns="46800" rIns="18000" bIns="46800" anchor="ctr"/>
          <a:lstStyle/>
          <a:p>
            <a:pPr algn="ctr">
              <a:spcBef>
                <a:spcPts val="988"/>
              </a:spcBef>
            </a:pPr>
            <a:r>
              <a:rPr lang="en-GB" sz="3600"/>
              <a:t>Elaboration of Product classes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5105400"/>
          </a:xfrm>
          <a:solidFill>
            <a:srgbClr val="CCECFF"/>
          </a:solidFill>
          <a:ln>
            <a:solidFill>
              <a:schemeClr val="tx1"/>
            </a:solidFill>
          </a:ln>
        </p:spPr>
        <p:txBody>
          <a:bodyPr lIns="18000" tIns="46800" rIns="18000" bIns="46800"/>
          <a:lstStyle/>
          <a:p>
            <a:pPr marL="457200" indent="-457200">
              <a:lnSpc>
                <a:spcPct val="90000"/>
              </a:lnSpc>
              <a:spcBef>
                <a:spcPts val="300"/>
              </a:spcBef>
              <a:buClrTx/>
              <a:buFont typeface="+mj-lt"/>
              <a:buAutoNum type="arabicPeriod"/>
            </a:pPr>
            <a:endParaRPr lang="en-GB" sz="800" b="1" u="sng" dirty="0">
              <a:solidFill>
                <a:srgbClr val="0000FF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ClrTx/>
              <a:buFont typeface="+mj-lt"/>
              <a:buAutoNum type="arabicPeriod"/>
            </a:pPr>
            <a:r>
              <a:rPr lang="en-GB" sz="2400" b="1" u="sng" dirty="0">
                <a:solidFill>
                  <a:srgbClr val="0000FF"/>
                </a:solidFill>
              </a:rPr>
              <a:t>Organic:</a:t>
            </a:r>
            <a:r>
              <a:rPr lang="en-GB" sz="2400" b="1" dirty="0"/>
              <a:t> </a:t>
            </a:r>
          </a:p>
          <a:p>
            <a:pPr lvl="1">
              <a:lnSpc>
                <a:spcPct val="90000"/>
              </a:lnSpc>
              <a:spcBef>
                <a:spcPts val="250"/>
              </a:spcBef>
              <a:buClrTx/>
              <a:buFont typeface="Wingdings" pitchFamily="2" charset="2"/>
              <a:buChar char="ü"/>
            </a:pPr>
            <a:r>
              <a:rPr lang="en-GB" sz="2200" dirty="0"/>
              <a:t>Relatively </a:t>
            </a:r>
            <a:r>
              <a:rPr lang="en-GB" sz="2200" b="1" u="sng" dirty="0"/>
              <a:t>small project</a:t>
            </a:r>
            <a:endParaRPr lang="en-GB" sz="2200" dirty="0"/>
          </a:p>
          <a:p>
            <a:pPr lvl="1">
              <a:lnSpc>
                <a:spcPct val="90000"/>
              </a:lnSpc>
              <a:spcBef>
                <a:spcPts val="250"/>
              </a:spcBef>
              <a:buClrTx/>
              <a:buFont typeface="Wingdings" pitchFamily="2" charset="2"/>
              <a:buChar char="ü"/>
            </a:pPr>
            <a:r>
              <a:rPr lang="en-GB" sz="2200" b="1" u="sng" dirty="0"/>
              <a:t>Team Experienced</a:t>
            </a:r>
            <a:r>
              <a:rPr lang="en-GB" sz="2200" b="1" dirty="0"/>
              <a:t> </a:t>
            </a:r>
            <a:r>
              <a:rPr lang="en-GB" sz="2200" dirty="0"/>
              <a:t>with similar projects</a:t>
            </a:r>
          </a:p>
          <a:p>
            <a:pPr lvl="1">
              <a:lnSpc>
                <a:spcPct val="90000"/>
              </a:lnSpc>
              <a:spcBef>
                <a:spcPts val="213"/>
              </a:spcBef>
              <a:buClrTx/>
              <a:buFont typeface="Wingdings" pitchFamily="2" charset="2"/>
              <a:buChar char="ü"/>
            </a:pPr>
            <a:r>
              <a:rPr lang="en-GB" sz="2200" b="1" u="sng" dirty="0"/>
              <a:t>Well-understood</a:t>
            </a:r>
            <a:r>
              <a:rPr lang="en-GB" sz="2200" dirty="0"/>
              <a:t> applications</a:t>
            </a:r>
          </a:p>
          <a:p>
            <a:pPr lvl="2">
              <a:lnSpc>
                <a:spcPct val="90000"/>
              </a:lnSpc>
              <a:spcBef>
                <a:spcPts val="213"/>
              </a:spcBef>
              <a:buClrTx/>
              <a:buFont typeface="Wingdings" pitchFamily="2" charset="2"/>
              <a:buChar char="ü"/>
            </a:pPr>
            <a:endParaRPr lang="en-GB" dirty="0"/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ClrTx/>
              <a:buFont typeface="+mj-lt"/>
              <a:buAutoNum type="arabicPeriod"/>
            </a:pPr>
            <a:r>
              <a:rPr lang="en-GB" sz="2400" b="1" u="sng" dirty="0">
                <a:solidFill>
                  <a:srgbClr val="0000FF"/>
                </a:solidFill>
              </a:rPr>
              <a:t>Semidetached:</a:t>
            </a:r>
          </a:p>
          <a:p>
            <a:pPr lvl="1">
              <a:lnSpc>
                <a:spcPct val="90000"/>
              </a:lnSpc>
              <a:spcBef>
                <a:spcPts val="250"/>
              </a:spcBef>
              <a:buClrTx/>
              <a:buFont typeface="Wingdings" pitchFamily="2" charset="2"/>
              <a:buChar char="ü"/>
            </a:pPr>
            <a:r>
              <a:rPr lang="en-GB" sz="2200" b="1" dirty="0"/>
              <a:t>Project team </a:t>
            </a:r>
            <a:r>
              <a:rPr lang="en-GB" sz="2200" dirty="0"/>
              <a:t>consists of a </a:t>
            </a:r>
            <a:r>
              <a:rPr lang="en-GB" sz="2200" b="1" u="sng" dirty="0"/>
              <a:t>mixture of experienced</a:t>
            </a:r>
            <a:r>
              <a:rPr lang="en-GB" sz="2200" b="1" dirty="0"/>
              <a:t> </a:t>
            </a:r>
            <a:r>
              <a:rPr lang="en-GB" sz="2200" dirty="0"/>
              <a:t>&amp; </a:t>
            </a:r>
            <a:r>
              <a:rPr lang="en-GB" sz="2200" b="1" u="sng" dirty="0"/>
              <a:t>inexperienced</a:t>
            </a:r>
            <a:r>
              <a:rPr lang="en-GB" sz="2200" dirty="0"/>
              <a:t> staff</a:t>
            </a:r>
          </a:p>
          <a:p>
            <a:pPr lvl="1">
              <a:lnSpc>
                <a:spcPct val="90000"/>
              </a:lnSpc>
              <a:spcBef>
                <a:spcPts val="250"/>
              </a:spcBef>
              <a:buClrTx/>
              <a:buFont typeface="Wingdings" pitchFamily="2" charset="2"/>
              <a:buChar char="ü"/>
            </a:pPr>
            <a:r>
              <a:rPr lang="en-GB" sz="2200" b="1" u="sng" dirty="0"/>
              <a:t>Limited experience</a:t>
            </a:r>
            <a:r>
              <a:rPr lang="en-GB" sz="2200" b="1" dirty="0"/>
              <a:t> </a:t>
            </a:r>
            <a:r>
              <a:rPr lang="en-GB" sz="2200" dirty="0"/>
              <a:t>on similar systems  </a:t>
            </a:r>
          </a:p>
          <a:p>
            <a:pPr lvl="1">
              <a:lnSpc>
                <a:spcPct val="90000"/>
              </a:lnSpc>
              <a:spcBef>
                <a:spcPts val="250"/>
              </a:spcBef>
              <a:buClrTx/>
              <a:buFont typeface="Wingdings" pitchFamily="2" charset="2"/>
              <a:buChar char="ü"/>
            </a:pPr>
            <a:endParaRPr lang="en-GB" sz="2400" dirty="0"/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ClrTx/>
              <a:buFont typeface="+mj-lt"/>
              <a:buAutoNum type="arabicPeriod"/>
            </a:pPr>
            <a:r>
              <a:rPr lang="en-GB" sz="2400" b="1" u="sng" dirty="0">
                <a:solidFill>
                  <a:srgbClr val="0000FF"/>
                </a:solidFill>
              </a:rPr>
              <a:t>Embedded:</a:t>
            </a:r>
            <a:r>
              <a:rPr lang="en-GB" sz="2400" b="1" dirty="0"/>
              <a:t> </a:t>
            </a:r>
          </a:p>
          <a:p>
            <a:pPr lvl="1">
              <a:lnSpc>
                <a:spcPct val="90000"/>
              </a:lnSpc>
              <a:spcBef>
                <a:spcPts val="250"/>
              </a:spcBef>
              <a:buClrTx/>
              <a:buFont typeface="Wingdings" pitchFamily="2" charset="2"/>
              <a:buChar char="ü"/>
            </a:pPr>
            <a:r>
              <a:rPr lang="en-GB" sz="2200" b="1" dirty="0"/>
              <a:t>Complex</a:t>
            </a:r>
            <a:r>
              <a:rPr lang="en-GB" sz="2200" dirty="0"/>
              <a:t> system</a:t>
            </a:r>
          </a:p>
          <a:p>
            <a:pPr lvl="1">
              <a:lnSpc>
                <a:spcPct val="90000"/>
              </a:lnSpc>
              <a:spcBef>
                <a:spcPts val="250"/>
              </a:spcBef>
              <a:buClrTx/>
              <a:buFont typeface="Wingdings" pitchFamily="2" charset="2"/>
              <a:buChar char="ü"/>
            </a:pPr>
            <a:r>
              <a:rPr lang="en-GB" sz="2200" dirty="0"/>
              <a:t>The software is strongly </a:t>
            </a:r>
            <a:r>
              <a:rPr lang="en-GB" sz="2200" b="1" u="sng" dirty="0"/>
              <a:t>coupled to complex hardware</a:t>
            </a:r>
          </a:p>
          <a:p>
            <a:pPr lvl="1">
              <a:lnSpc>
                <a:spcPct val="90000"/>
              </a:lnSpc>
              <a:spcBef>
                <a:spcPts val="250"/>
              </a:spcBef>
              <a:buClrTx/>
              <a:buFont typeface="Wingdings" pitchFamily="2" charset="2"/>
              <a:buChar char="ü"/>
            </a:pPr>
            <a:r>
              <a:rPr lang="en-GB" sz="2200" b="1" u="sng" dirty="0"/>
              <a:t>Real-time systems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52400" y="1524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076079-B85E-469D-9F24-4F033D11B02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lIns="18000" tIns="46800" rIns="18000" bIns="46800" anchor="ctr"/>
          <a:lstStyle/>
          <a:p>
            <a:pPr algn="ctr">
              <a:spcBef>
                <a:spcPts val="1075"/>
              </a:spcBef>
            </a:pPr>
            <a:r>
              <a:rPr lang="en-GB" sz="3600" dirty="0"/>
              <a:t>COCOMO Model (Cont.)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943100"/>
            <a:ext cx="8610600" cy="4381500"/>
          </a:xfrm>
          <a:solidFill>
            <a:srgbClr val="CCECFF"/>
          </a:solidFill>
          <a:ln>
            <a:solidFill>
              <a:schemeClr val="tx1"/>
            </a:solidFill>
          </a:ln>
        </p:spPr>
        <p:txBody>
          <a:bodyPr lIns="18000" tIns="46800" rIns="18000" bIns="46800"/>
          <a:lstStyle/>
          <a:p>
            <a:pPr>
              <a:spcBef>
                <a:spcPts val="613"/>
              </a:spcBef>
              <a:buClrTx/>
              <a:buFont typeface="Wingdings" pitchFamily="2" charset="2"/>
              <a:buChar char="ü"/>
            </a:pPr>
            <a:r>
              <a:rPr lang="en-GB" dirty="0"/>
              <a:t>For each of the </a:t>
            </a:r>
            <a:r>
              <a:rPr lang="en-GB" u="sng" dirty="0"/>
              <a:t>three</a:t>
            </a:r>
            <a:r>
              <a:rPr lang="en-GB" dirty="0"/>
              <a:t> </a:t>
            </a:r>
            <a:r>
              <a:rPr lang="en-GB" u="sng" dirty="0"/>
              <a:t>product</a:t>
            </a:r>
            <a:r>
              <a:rPr lang="en-GB" dirty="0"/>
              <a:t> </a:t>
            </a:r>
            <a:r>
              <a:rPr lang="en-GB" u="sng" dirty="0"/>
              <a:t>categories</a:t>
            </a:r>
            <a:r>
              <a:rPr lang="en-GB" dirty="0"/>
              <a:t>: </a:t>
            </a:r>
          </a:p>
          <a:p>
            <a:pPr lvl="1">
              <a:spcBef>
                <a:spcPts val="525"/>
              </a:spcBef>
              <a:buClrTx/>
              <a:buFont typeface="Wingdings" pitchFamily="2" charset="2"/>
              <a:buChar char="ü"/>
            </a:pPr>
            <a:r>
              <a:rPr lang="en-GB" b="1" u="sng" dirty="0"/>
              <a:t>Boehm</a:t>
            </a:r>
            <a:r>
              <a:rPr lang="en-GB" dirty="0"/>
              <a:t> provides </a:t>
            </a:r>
            <a:r>
              <a:rPr lang="en-GB" b="1" u="sng" dirty="0">
                <a:solidFill>
                  <a:srgbClr val="C00000"/>
                </a:solidFill>
              </a:rPr>
              <a:t>equations</a:t>
            </a:r>
            <a:r>
              <a:rPr lang="en-GB" dirty="0"/>
              <a:t> to predict:</a:t>
            </a:r>
          </a:p>
          <a:p>
            <a:pPr lvl="1">
              <a:spcBef>
                <a:spcPts val="525"/>
              </a:spcBef>
              <a:buClrTx/>
              <a:buFont typeface="Wingdings" pitchFamily="2" charset="2"/>
              <a:buChar char="ü"/>
            </a:pPr>
            <a:endParaRPr lang="en-GB" dirty="0"/>
          </a:p>
          <a:p>
            <a:pPr lvl="2">
              <a:spcBef>
                <a:spcPts val="450"/>
              </a:spcBef>
              <a:buClrTx/>
              <a:buFont typeface="Wingdings" pitchFamily="2" charset="2"/>
              <a:buChar char="ü"/>
            </a:pPr>
            <a:r>
              <a:rPr lang="en-GB" b="1" u="sng" dirty="0">
                <a:solidFill>
                  <a:srgbClr val="C00000"/>
                </a:solidFill>
              </a:rPr>
              <a:t>Effort</a:t>
            </a:r>
            <a:r>
              <a:rPr lang="en-GB" dirty="0"/>
              <a:t> in person-months </a:t>
            </a:r>
          </a:p>
          <a:p>
            <a:pPr lvl="2">
              <a:spcBef>
                <a:spcPts val="450"/>
              </a:spcBef>
              <a:buClrTx/>
              <a:buFont typeface="Wingdings" pitchFamily="2" charset="2"/>
              <a:buChar char="ü"/>
            </a:pPr>
            <a:r>
              <a:rPr lang="en-GB" b="1" u="sng" dirty="0">
                <a:solidFill>
                  <a:srgbClr val="C00000"/>
                </a:solidFill>
              </a:rPr>
              <a:t>Project duration </a:t>
            </a:r>
            <a:r>
              <a:rPr lang="en-GB" dirty="0"/>
              <a:t>in months  </a:t>
            </a:r>
          </a:p>
          <a:p>
            <a:pPr lvl="2">
              <a:spcBef>
                <a:spcPts val="450"/>
              </a:spcBef>
              <a:buClrTx/>
              <a:buFont typeface="Wingdings" pitchFamily="2" charset="2"/>
              <a:buChar char="ü"/>
            </a:pPr>
            <a:endParaRPr lang="en-GB" dirty="0"/>
          </a:p>
          <a:p>
            <a:pPr lvl="3">
              <a:spcBef>
                <a:spcPts val="450"/>
              </a:spcBef>
              <a:buClrTx/>
              <a:buFont typeface="Wingdings" pitchFamily="2" charset="2"/>
              <a:buChar char="ü"/>
            </a:pPr>
            <a:r>
              <a:rPr lang="en-GB" sz="2200" dirty="0"/>
              <a:t>One </a:t>
            </a:r>
            <a:r>
              <a:rPr lang="en-GB" sz="2200" b="1" u="sng" dirty="0">
                <a:solidFill>
                  <a:srgbClr val="C00000"/>
                </a:solidFill>
              </a:rPr>
              <a:t>PM</a:t>
            </a:r>
            <a:r>
              <a:rPr lang="en-GB" sz="2200" dirty="0"/>
              <a:t> is included in the effort </a:t>
            </a:r>
          </a:p>
          <a:p>
            <a:pPr lvl="3">
              <a:spcBef>
                <a:spcPts val="450"/>
              </a:spcBef>
              <a:buClrTx/>
              <a:buFont typeface="Wingdings" pitchFamily="2" charset="2"/>
              <a:buChar char="ü"/>
            </a:pPr>
            <a:r>
              <a:rPr lang="en-GB" sz="2200" dirty="0"/>
              <a:t>Takes into account </a:t>
            </a:r>
            <a:r>
              <a:rPr lang="en-GB" sz="2200" b="1" u="sng" dirty="0">
                <a:solidFill>
                  <a:srgbClr val="C00000"/>
                </a:solidFill>
              </a:rPr>
              <a:t>productivity loss</a:t>
            </a:r>
            <a:r>
              <a:rPr lang="en-GB" sz="2200" b="1" dirty="0">
                <a:solidFill>
                  <a:srgbClr val="C00000"/>
                </a:solidFill>
              </a:rPr>
              <a:t> </a:t>
            </a:r>
            <a:r>
              <a:rPr lang="en-GB" sz="2200" dirty="0"/>
              <a:t>due to holidays, weekly offs...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143000" y="3314700"/>
            <a:ext cx="4572000" cy="1219200"/>
          </a:xfrm>
          <a:prstGeom prst="rect">
            <a:avLst/>
          </a:prstGeom>
          <a:solidFill>
            <a:schemeClr val="accent1">
              <a:alpha val="2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" y="1524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4AE4F7-EE00-4414-BCB1-93F68162601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481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lIns="18000" tIns="46800" rIns="18000" bIns="46800" anchor="ctr"/>
          <a:lstStyle/>
          <a:p>
            <a:pPr algn="ctr">
              <a:spcBef>
                <a:spcPts val="1213"/>
              </a:spcBef>
            </a:pPr>
            <a:r>
              <a:rPr lang="en-GB" sz="3200" dirty="0">
                <a:solidFill>
                  <a:schemeClr val="tx1"/>
                </a:solidFill>
              </a:rPr>
              <a:t>COCOMO Model (cont.)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076450"/>
            <a:ext cx="8178800" cy="4171950"/>
          </a:xfrm>
          <a:solidFill>
            <a:srgbClr val="CCECFF"/>
          </a:solidFill>
          <a:ln>
            <a:solidFill>
              <a:schemeClr val="tx1"/>
            </a:solidFill>
          </a:ln>
        </p:spPr>
        <p:txBody>
          <a:bodyPr lIns="18000" tIns="46800" rIns="18000" bIns="46800"/>
          <a:lstStyle/>
          <a:p>
            <a:pPr>
              <a:spcBef>
                <a:spcPts val="788"/>
              </a:spcBef>
              <a:buClrTx/>
              <a:buFont typeface="Wingdings" pitchFamily="2" charset="2"/>
              <a:buChar char="ü"/>
            </a:pPr>
            <a:r>
              <a:rPr lang="en-GB" sz="2800" dirty="0"/>
              <a:t>According to </a:t>
            </a:r>
            <a:r>
              <a:rPr lang="en-GB" sz="2800" u="sng" dirty="0"/>
              <a:t>Boehm</a:t>
            </a:r>
            <a:r>
              <a:rPr lang="en-GB" sz="2800" dirty="0"/>
              <a:t>, Software cost estimation is done through </a:t>
            </a:r>
            <a:r>
              <a:rPr lang="en-GB" sz="2800" u="sng" dirty="0">
                <a:solidFill>
                  <a:srgbClr val="C00000"/>
                </a:solidFill>
              </a:rPr>
              <a:t>three stages</a:t>
            </a:r>
            <a:r>
              <a:rPr lang="en-GB" sz="2800" dirty="0"/>
              <a:t>: </a:t>
            </a:r>
          </a:p>
          <a:p>
            <a:pPr>
              <a:spcBef>
                <a:spcPts val="788"/>
              </a:spcBef>
              <a:buClrTx/>
              <a:buFont typeface="Wingdings" pitchFamily="2" charset="2"/>
              <a:buChar char="ü"/>
            </a:pPr>
            <a:endParaRPr lang="en-GB" sz="2800" dirty="0"/>
          </a:p>
          <a:p>
            <a:pPr marL="971550" lvl="1" indent="-514350">
              <a:spcBef>
                <a:spcPts val="713"/>
              </a:spcBef>
              <a:buClrTx/>
              <a:buFont typeface="+mj-lt"/>
              <a:buAutoNum type="arabicPeriod"/>
            </a:pPr>
            <a:r>
              <a:rPr lang="en-GB" b="1" dirty="0">
                <a:solidFill>
                  <a:srgbClr val="C00000"/>
                </a:solidFill>
              </a:rPr>
              <a:t>Basic COCOMO</a:t>
            </a:r>
          </a:p>
          <a:p>
            <a:pPr marL="971550" lvl="1" indent="-514350">
              <a:spcBef>
                <a:spcPts val="713"/>
              </a:spcBef>
              <a:buClrTx/>
              <a:buFont typeface="+mj-lt"/>
              <a:buAutoNum type="arabicPeriod"/>
            </a:pPr>
            <a:endParaRPr lang="en-GB" b="1" dirty="0">
              <a:solidFill>
                <a:srgbClr val="C00000"/>
              </a:solidFill>
            </a:endParaRPr>
          </a:p>
          <a:p>
            <a:pPr marL="971550" lvl="1" indent="-514350">
              <a:spcBef>
                <a:spcPts val="713"/>
              </a:spcBef>
              <a:buClrTx/>
              <a:buFont typeface="+mj-lt"/>
              <a:buAutoNum type="arabicPeriod"/>
            </a:pPr>
            <a:r>
              <a:rPr lang="en-GB" b="1" dirty="0">
                <a:solidFill>
                  <a:srgbClr val="C00000"/>
                </a:solidFill>
              </a:rPr>
              <a:t>Intermediate COCOMO</a:t>
            </a:r>
          </a:p>
          <a:p>
            <a:pPr marL="971550" lvl="1" indent="-514350">
              <a:spcBef>
                <a:spcPts val="713"/>
              </a:spcBef>
              <a:buClrTx/>
              <a:buFont typeface="+mj-lt"/>
              <a:buAutoNum type="arabicPeriod"/>
            </a:pPr>
            <a:endParaRPr lang="en-GB" b="1" dirty="0">
              <a:solidFill>
                <a:srgbClr val="C00000"/>
              </a:solidFill>
            </a:endParaRPr>
          </a:p>
          <a:p>
            <a:pPr marL="971550" lvl="1" indent="-514350">
              <a:spcBef>
                <a:spcPts val="713"/>
              </a:spcBef>
              <a:buClrTx/>
              <a:buFont typeface="+mj-lt"/>
              <a:buAutoNum type="arabicPeriod"/>
            </a:pPr>
            <a:r>
              <a:rPr lang="en-GB" b="1" dirty="0">
                <a:solidFill>
                  <a:srgbClr val="C00000"/>
                </a:solidFill>
              </a:rPr>
              <a:t>Complete COCOMO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52400" y="1524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5625" cy="4781550"/>
          </a:xfrm>
          <a:solidFill>
            <a:srgbClr val="CCECFF"/>
          </a:solidFill>
          <a:ln>
            <a:solidFill>
              <a:schemeClr val="tx1"/>
            </a:solidFill>
          </a:ln>
        </p:spPr>
        <p:txBody>
          <a:bodyPr lIns="18000" tIns="46800" rIns="18000" bIns="46800"/>
          <a:lstStyle/>
          <a:p>
            <a:pPr>
              <a:lnSpc>
                <a:spcPct val="90000"/>
              </a:lnSpc>
              <a:spcBef>
                <a:spcPts val="488"/>
              </a:spcBef>
              <a:buClrTx/>
              <a:buFont typeface="Wingdings" pitchFamily="2" charset="2"/>
              <a:buChar char="ü"/>
            </a:pPr>
            <a:endParaRPr lang="en-GB" sz="2400" dirty="0"/>
          </a:p>
          <a:p>
            <a:pPr>
              <a:lnSpc>
                <a:spcPct val="90000"/>
              </a:lnSpc>
              <a:spcBef>
                <a:spcPts val="488"/>
              </a:spcBef>
              <a:buClrTx/>
              <a:buFont typeface="Wingdings" pitchFamily="2" charset="2"/>
              <a:buChar char="ü"/>
            </a:pPr>
            <a:r>
              <a:rPr lang="en-GB" sz="2400" dirty="0"/>
              <a:t>Gives only an </a:t>
            </a:r>
            <a:r>
              <a:rPr lang="en-GB" sz="2400" u="sng" dirty="0">
                <a:solidFill>
                  <a:srgbClr val="C00000"/>
                </a:solidFill>
              </a:rPr>
              <a:t>approximate estimation</a:t>
            </a:r>
            <a:r>
              <a:rPr lang="en-GB" sz="2400" dirty="0"/>
              <a:t>:</a:t>
            </a:r>
          </a:p>
          <a:p>
            <a:pPr>
              <a:lnSpc>
                <a:spcPct val="90000"/>
              </a:lnSpc>
              <a:spcBef>
                <a:spcPts val="488"/>
              </a:spcBef>
              <a:buClrTx/>
              <a:buFont typeface="Wingdings" pitchFamily="2" charset="2"/>
              <a:buChar char="ü"/>
            </a:pPr>
            <a:endParaRPr lang="en-GB" sz="1000" dirty="0"/>
          </a:p>
          <a:p>
            <a:pPr lvl="1">
              <a:lnSpc>
                <a:spcPct val="90000"/>
              </a:lnSpc>
              <a:spcBef>
                <a:spcPts val="525"/>
              </a:spcBef>
              <a:buClrTx/>
              <a:buFont typeface="Wingdings" pitchFamily="2" charset="2"/>
              <a:buChar char="ü"/>
            </a:pPr>
            <a:r>
              <a:rPr lang="en-GB" sz="2400" b="1" dirty="0">
                <a:solidFill>
                  <a:srgbClr val="800000"/>
                </a:solidFill>
              </a:rPr>
              <a:t>Effort = </a:t>
            </a:r>
            <a:r>
              <a:rPr lang="en-GB" sz="2400" b="1" dirty="0"/>
              <a:t>a1</a:t>
            </a:r>
            <a:r>
              <a:rPr lang="en-GB" sz="2400" b="1" dirty="0">
                <a:solidFill>
                  <a:srgbClr val="060080"/>
                </a:solidFill>
              </a:rPr>
              <a:t>*</a:t>
            </a:r>
            <a:r>
              <a:rPr lang="en-GB" sz="2400" b="1" dirty="0">
                <a:solidFill>
                  <a:srgbClr val="800000"/>
                </a:solidFill>
              </a:rPr>
              <a:t>(KLOC)</a:t>
            </a:r>
            <a:r>
              <a:rPr lang="en-GB" sz="2400" b="1" dirty="0">
                <a:solidFill>
                  <a:srgbClr val="0000FF"/>
                </a:solidFill>
              </a:rPr>
              <a:t>^</a:t>
            </a:r>
            <a:r>
              <a:rPr lang="en-GB" sz="2400" b="1" dirty="0"/>
              <a:t>a2</a:t>
            </a:r>
            <a:r>
              <a:rPr lang="en-GB" sz="2400" b="1" dirty="0">
                <a:solidFill>
                  <a:srgbClr val="800000"/>
                </a:solidFill>
              </a:rPr>
              <a:t>  PM</a:t>
            </a:r>
          </a:p>
          <a:p>
            <a:pPr lvl="1">
              <a:lnSpc>
                <a:spcPct val="90000"/>
              </a:lnSpc>
              <a:spcBef>
                <a:spcPts val="525"/>
              </a:spcBef>
              <a:buClrTx/>
              <a:buFont typeface="Wingdings" pitchFamily="2" charset="2"/>
              <a:buChar char="ü"/>
            </a:pPr>
            <a:r>
              <a:rPr lang="en-GB" sz="2400" b="1" dirty="0" err="1">
                <a:solidFill>
                  <a:srgbClr val="800000"/>
                </a:solidFill>
              </a:rPr>
              <a:t>Tdev</a:t>
            </a:r>
            <a:r>
              <a:rPr lang="en-GB" sz="2400" b="1" dirty="0">
                <a:solidFill>
                  <a:srgbClr val="800000"/>
                </a:solidFill>
              </a:rPr>
              <a:t> =  </a:t>
            </a:r>
            <a:r>
              <a:rPr lang="en-GB" sz="2400" b="1" dirty="0"/>
              <a:t>b1</a:t>
            </a:r>
            <a:r>
              <a:rPr lang="en-GB" sz="2400" b="1" dirty="0">
                <a:solidFill>
                  <a:srgbClr val="060080"/>
                </a:solidFill>
              </a:rPr>
              <a:t>*</a:t>
            </a:r>
            <a:r>
              <a:rPr lang="en-GB" sz="2400" b="1" dirty="0">
                <a:solidFill>
                  <a:srgbClr val="800000"/>
                </a:solidFill>
              </a:rPr>
              <a:t>(Effort)</a:t>
            </a:r>
            <a:r>
              <a:rPr lang="en-GB" sz="2400" b="1" dirty="0">
                <a:solidFill>
                  <a:srgbClr val="0000FF"/>
                </a:solidFill>
              </a:rPr>
              <a:t>^</a:t>
            </a:r>
            <a:r>
              <a:rPr lang="en-GB" sz="2400" b="1" dirty="0"/>
              <a:t>b2</a:t>
            </a:r>
            <a:r>
              <a:rPr lang="en-GB" sz="2400" b="1" dirty="0">
                <a:solidFill>
                  <a:srgbClr val="800000"/>
                </a:solidFill>
              </a:rPr>
              <a:t>  Months</a:t>
            </a:r>
          </a:p>
          <a:p>
            <a:pPr lvl="1">
              <a:lnSpc>
                <a:spcPct val="90000"/>
              </a:lnSpc>
              <a:spcBef>
                <a:spcPts val="525"/>
              </a:spcBef>
              <a:buClrTx/>
              <a:buFont typeface="Wingdings" pitchFamily="2" charset="2"/>
              <a:buChar char="ü"/>
            </a:pPr>
            <a:endParaRPr lang="en-GB" sz="1000" dirty="0">
              <a:solidFill>
                <a:srgbClr val="800000"/>
              </a:solidFill>
            </a:endParaRPr>
          </a:p>
          <a:p>
            <a:pPr lvl="2">
              <a:lnSpc>
                <a:spcPct val="90000"/>
              </a:lnSpc>
              <a:spcBef>
                <a:spcPts val="300"/>
              </a:spcBef>
              <a:buClrTx/>
              <a:buFont typeface="Wingdings" pitchFamily="2" charset="2"/>
              <a:buChar char="ü"/>
            </a:pPr>
            <a:endParaRPr lang="en-GB" dirty="0">
              <a:solidFill>
                <a:srgbClr val="C00000"/>
              </a:solidFill>
            </a:endParaRPr>
          </a:p>
          <a:p>
            <a:pPr lvl="2">
              <a:lnSpc>
                <a:spcPct val="90000"/>
              </a:lnSpc>
              <a:spcBef>
                <a:spcPts val="300"/>
              </a:spcBef>
              <a:buClrTx/>
              <a:buFont typeface="Wingdings" pitchFamily="2" charset="2"/>
              <a:buChar char="ü"/>
            </a:pPr>
            <a:r>
              <a:rPr lang="en-GB" b="1" dirty="0">
                <a:solidFill>
                  <a:srgbClr val="C00000"/>
                </a:solidFill>
              </a:rPr>
              <a:t>KLOC</a:t>
            </a:r>
            <a:r>
              <a:rPr lang="en-GB" dirty="0">
                <a:solidFill>
                  <a:srgbClr val="C00000"/>
                </a:solidFill>
              </a:rPr>
              <a:t> –</a:t>
            </a:r>
            <a:r>
              <a:rPr lang="en-GB" dirty="0"/>
              <a:t> Estimated code in </a:t>
            </a:r>
            <a:r>
              <a:rPr lang="en-GB" dirty="0" err="1"/>
              <a:t>kloc</a:t>
            </a:r>
            <a:endParaRPr lang="en-GB" dirty="0"/>
          </a:p>
          <a:p>
            <a:pPr lvl="2">
              <a:lnSpc>
                <a:spcPct val="90000"/>
              </a:lnSpc>
              <a:spcBef>
                <a:spcPts val="363"/>
              </a:spcBef>
              <a:buClrTx/>
              <a:buFont typeface="Wingdings" pitchFamily="2" charset="2"/>
              <a:buChar char="ü"/>
            </a:pPr>
            <a:r>
              <a:rPr lang="en-GB" b="1" dirty="0"/>
              <a:t>a1,a2,b1,b2</a:t>
            </a:r>
            <a:r>
              <a:rPr lang="en-GB" dirty="0"/>
              <a:t> - </a:t>
            </a:r>
            <a:r>
              <a:rPr lang="en-GB" dirty="0">
                <a:solidFill>
                  <a:srgbClr val="C00000"/>
                </a:solidFill>
              </a:rPr>
              <a:t>Constants</a:t>
            </a:r>
            <a:r>
              <a:rPr lang="en-GB" dirty="0"/>
              <a:t> for </a:t>
            </a:r>
            <a:r>
              <a:rPr lang="en-GB" u="sng" dirty="0"/>
              <a:t>different categories </a:t>
            </a:r>
            <a:r>
              <a:rPr lang="en-GB" dirty="0"/>
              <a:t>of software products (Organic, Semi-detached, </a:t>
            </a:r>
            <a:r>
              <a:rPr lang="en-GB" dirty="0" err="1"/>
              <a:t>Emb</a:t>
            </a:r>
            <a:r>
              <a:rPr lang="en-GB" dirty="0"/>
              <a:t>.)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Tx/>
              <a:buFont typeface="Wingdings" pitchFamily="2" charset="2"/>
              <a:buChar char="ü"/>
            </a:pPr>
            <a:r>
              <a:rPr lang="en-GB" b="1" dirty="0" err="1">
                <a:solidFill>
                  <a:srgbClr val="C00000"/>
                </a:solidFill>
              </a:rPr>
              <a:t>Tdev</a:t>
            </a:r>
            <a:r>
              <a:rPr lang="en-GB" dirty="0"/>
              <a:t> - </a:t>
            </a:r>
            <a:r>
              <a:rPr lang="en-GB" dirty="0">
                <a:solidFill>
                  <a:srgbClr val="C00000"/>
                </a:solidFill>
              </a:rPr>
              <a:t>Estimated time duration </a:t>
            </a:r>
            <a:r>
              <a:rPr lang="en-GB" dirty="0"/>
              <a:t>to develop the software in months </a:t>
            </a:r>
          </a:p>
          <a:p>
            <a:pPr lvl="2">
              <a:lnSpc>
                <a:spcPct val="90000"/>
              </a:lnSpc>
              <a:spcBef>
                <a:spcPts val="300"/>
              </a:spcBef>
            </a:pPr>
            <a:endParaRPr lang="en-GB" dirty="0"/>
          </a:p>
          <a:p>
            <a:pPr lvl="2">
              <a:lnSpc>
                <a:spcPct val="90000"/>
              </a:lnSpc>
              <a:spcBef>
                <a:spcPts val="300"/>
              </a:spcBef>
            </a:pPr>
            <a:endParaRPr lang="en-GB" dirty="0"/>
          </a:p>
          <a:p>
            <a:pPr lvl="2">
              <a:lnSpc>
                <a:spcPct val="90000"/>
              </a:lnSpc>
              <a:spcBef>
                <a:spcPts val="300"/>
              </a:spcBef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62000" y="2514600"/>
            <a:ext cx="5867400" cy="914400"/>
          </a:xfrm>
          <a:prstGeom prst="rect">
            <a:avLst/>
          </a:prstGeom>
          <a:solidFill>
            <a:schemeClr val="accent1">
              <a:alpha val="4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D66443-AB9F-4966-B22A-F92EFF35E7A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5843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 dirty="0"/>
              <a:t>(1) Basic COCOMO Model</a:t>
            </a:r>
            <a:r>
              <a:rPr lang="en-GB" sz="1400" dirty="0"/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2400" y="1524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33BA39-E57C-448C-B0E8-20EDC6E0889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686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1"/>
            <a:ext cx="8382000" cy="1244600"/>
          </a:xfrm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 sz="3600" dirty="0"/>
              <a:t>Development Effort &amp; Time Estimation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610600" cy="4800600"/>
          </a:xfrm>
          <a:solidFill>
            <a:srgbClr val="CCECFF"/>
          </a:solidFill>
          <a:ln>
            <a:solidFill>
              <a:schemeClr val="tx1"/>
            </a:solidFill>
          </a:ln>
        </p:spPr>
        <p:txBody>
          <a:bodyPr lIns="18000" tIns="46800" rIns="18000" bIns="46800"/>
          <a:lstStyle/>
          <a:p>
            <a:pPr>
              <a:spcBef>
                <a:spcPts val="988"/>
              </a:spcBef>
              <a:buClrTx/>
              <a:buFont typeface="Wingdings" pitchFamily="2" charset="2"/>
              <a:buChar char="Ø"/>
            </a:pPr>
            <a:r>
              <a:rPr lang="en-GB" sz="2400" b="1" dirty="0">
                <a:solidFill>
                  <a:srgbClr val="0000FF"/>
                </a:solidFill>
              </a:rPr>
              <a:t>Values of a1,a2 &amp; b1,b2</a:t>
            </a:r>
          </a:p>
          <a:p>
            <a:pPr lvl="1">
              <a:spcBef>
                <a:spcPts val="988"/>
              </a:spcBef>
              <a:buClrTx/>
              <a:buFont typeface="Wingdings" pitchFamily="2" charset="2"/>
              <a:buChar char="ü"/>
            </a:pPr>
            <a:r>
              <a:rPr lang="en-GB" sz="2400" b="1" dirty="0"/>
              <a:t>Organic</a:t>
            </a:r>
            <a:r>
              <a:rPr lang="en-GB" sz="2400" dirty="0"/>
              <a:t> :</a:t>
            </a:r>
          </a:p>
          <a:p>
            <a:pPr lvl="2">
              <a:spcBef>
                <a:spcPts val="900"/>
              </a:spcBef>
              <a:buClrTx/>
              <a:buFont typeface="Wingdings" pitchFamily="2" charset="2"/>
              <a:buChar char="ü"/>
            </a:pPr>
            <a:r>
              <a:rPr lang="en-GB" dirty="0"/>
              <a:t> </a:t>
            </a:r>
            <a:r>
              <a:rPr lang="en-GB" dirty="0">
                <a:solidFill>
                  <a:srgbClr val="800000"/>
                </a:solidFill>
              </a:rPr>
              <a:t>Effort = </a:t>
            </a:r>
            <a:r>
              <a:rPr lang="en-GB" dirty="0">
                <a:solidFill>
                  <a:srgbClr val="0000FF"/>
                </a:solidFill>
              </a:rPr>
              <a:t>2.4</a:t>
            </a:r>
            <a:r>
              <a:rPr lang="en-GB" dirty="0">
                <a:solidFill>
                  <a:srgbClr val="800000"/>
                </a:solidFill>
              </a:rPr>
              <a:t>*(KLOC)^</a:t>
            </a:r>
            <a:r>
              <a:rPr lang="en-GB" dirty="0">
                <a:solidFill>
                  <a:srgbClr val="0000FF"/>
                </a:solidFill>
              </a:rPr>
              <a:t>1.05 </a:t>
            </a:r>
            <a:r>
              <a:rPr lang="en-GB" dirty="0">
                <a:solidFill>
                  <a:srgbClr val="800000"/>
                </a:solidFill>
              </a:rPr>
              <a:t>PM</a:t>
            </a:r>
          </a:p>
          <a:p>
            <a:pPr lvl="2">
              <a:spcBef>
                <a:spcPts val="900"/>
              </a:spcBef>
              <a:buClrTx/>
              <a:buFont typeface="Wingdings" pitchFamily="2" charset="2"/>
              <a:buChar char="ü"/>
            </a:pPr>
            <a:r>
              <a:rPr lang="en-GB" dirty="0" err="1">
                <a:solidFill>
                  <a:srgbClr val="800000"/>
                </a:solidFill>
              </a:rPr>
              <a:t>Tdev</a:t>
            </a:r>
            <a:r>
              <a:rPr lang="en-GB" dirty="0">
                <a:solidFill>
                  <a:srgbClr val="800000"/>
                </a:solidFill>
              </a:rPr>
              <a:t> = </a:t>
            </a:r>
            <a:r>
              <a:rPr lang="en-GB" dirty="0">
                <a:solidFill>
                  <a:srgbClr val="0000FF"/>
                </a:solidFill>
              </a:rPr>
              <a:t>2.5</a:t>
            </a:r>
            <a:r>
              <a:rPr lang="en-GB" dirty="0">
                <a:solidFill>
                  <a:srgbClr val="800000"/>
                </a:solidFill>
              </a:rPr>
              <a:t> (Effort)^</a:t>
            </a:r>
            <a:r>
              <a:rPr lang="en-GB" dirty="0">
                <a:solidFill>
                  <a:srgbClr val="0000FF"/>
                </a:solidFill>
              </a:rPr>
              <a:t>0.38</a:t>
            </a:r>
            <a:r>
              <a:rPr lang="en-GB" dirty="0">
                <a:solidFill>
                  <a:srgbClr val="800000"/>
                </a:solidFill>
              </a:rPr>
              <a:t> Months</a:t>
            </a:r>
          </a:p>
          <a:p>
            <a:pPr lvl="1">
              <a:spcBef>
                <a:spcPts val="988"/>
              </a:spcBef>
              <a:buClrTx/>
              <a:buFont typeface="Wingdings" pitchFamily="2" charset="2"/>
              <a:buChar char="ü"/>
            </a:pPr>
            <a:r>
              <a:rPr lang="en-GB" sz="2400" b="1" dirty="0"/>
              <a:t>Semi-detached</a:t>
            </a:r>
            <a:r>
              <a:rPr lang="en-GB" sz="2400" dirty="0"/>
              <a:t>: </a:t>
            </a:r>
          </a:p>
          <a:p>
            <a:pPr lvl="2">
              <a:spcBef>
                <a:spcPts val="900"/>
              </a:spcBef>
              <a:buClrTx/>
              <a:buFont typeface="Wingdings" pitchFamily="2" charset="2"/>
              <a:buChar char="ü"/>
            </a:pPr>
            <a:r>
              <a:rPr lang="en-GB" dirty="0">
                <a:solidFill>
                  <a:srgbClr val="800000"/>
                </a:solidFill>
              </a:rPr>
              <a:t>Effort = </a:t>
            </a:r>
            <a:r>
              <a:rPr lang="en-GB" dirty="0">
                <a:solidFill>
                  <a:srgbClr val="0000FF"/>
                </a:solidFill>
              </a:rPr>
              <a:t>3.0</a:t>
            </a:r>
            <a:r>
              <a:rPr lang="en-GB" dirty="0">
                <a:solidFill>
                  <a:srgbClr val="800000"/>
                </a:solidFill>
              </a:rPr>
              <a:t>*(KLOC)^</a:t>
            </a:r>
            <a:r>
              <a:rPr lang="en-GB" dirty="0">
                <a:solidFill>
                  <a:srgbClr val="0000FF"/>
                </a:solidFill>
              </a:rPr>
              <a:t>1.12</a:t>
            </a:r>
            <a:r>
              <a:rPr lang="en-GB" dirty="0">
                <a:solidFill>
                  <a:srgbClr val="800000"/>
                </a:solidFill>
              </a:rPr>
              <a:t> PM</a:t>
            </a:r>
          </a:p>
          <a:p>
            <a:pPr lvl="2">
              <a:spcBef>
                <a:spcPts val="900"/>
              </a:spcBef>
              <a:buClrTx/>
              <a:buFont typeface="Wingdings" pitchFamily="2" charset="2"/>
              <a:buChar char="ü"/>
            </a:pPr>
            <a:r>
              <a:rPr lang="en-GB" dirty="0" err="1">
                <a:solidFill>
                  <a:srgbClr val="800000"/>
                </a:solidFill>
              </a:rPr>
              <a:t>Tdev</a:t>
            </a:r>
            <a:r>
              <a:rPr lang="en-GB" dirty="0">
                <a:solidFill>
                  <a:srgbClr val="800000"/>
                </a:solidFill>
              </a:rPr>
              <a:t> = </a:t>
            </a:r>
            <a:r>
              <a:rPr lang="en-GB" dirty="0">
                <a:solidFill>
                  <a:srgbClr val="0000FF"/>
                </a:solidFill>
              </a:rPr>
              <a:t>2.5</a:t>
            </a:r>
            <a:r>
              <a:rPr lang="en-GB" dirty="0">
                <a:solidFill>
                  <a:srgbClr val="800000"/>
                </a:solidFill>
              </a:rPr>
              <a:t> (Effort)^</a:t>
            </a:r>
            <a:r>
              <a:rPr lang="en-GB" dirty="0">
                <a:solidFill>
                  <a:srgbClr val="0000FF"/>
                </a:solidFill>
              </a:rPr>
              <a:t>0.35</a:t>
            </a:r>
            <a:r>
              <a:rPr lang="en-GB" dirty="0">
                <a:solidFill>
                  <a:srgbClr val="800000"/>
                </a:solidFill>
              </a:rPr>
              <a:t> Months </a:t>
            </a:r>
          </a:p>
          <a:p>
            <a:pPr lvl="1">
              <a:spcBef>
                <a:spcPts val="988"/>
              </a:spcBef>
              <a:buClrTx/>
              <a:buFont typeface="Wingdings" pitchFamily="2" charset="2"/>
              <a:buChar char="ü"/>
            </a:pPr>
            <a:r>
              <a:rPr lang="en-GB" sz="2400" dirty="0"/>
              <a:t> </a:t>
            </a:r>
            <a:r>
              <a:rPr lang="en-GB" sz="2400" b="1" dirty="0"/>
              <a:t>Embedded</a:t>
            </a:r>
            <a:r>
              <a:rPr lang="en-GB" sz="2400" dirty="0"/>
              <a:t>: </a:t>
            </a:r>
          </a:p>
          <a:p>
            <a:pPr lvl="2">
              <a:spcBef>
                <a:spcPts val="900"/>
              </a:spcBef>
              <a:buClrTx/>
              <a:buFont typeface="Wingdings" pitchFamily="2" charset="2"/>
              <a:buChar char="ü"/>
            </a:pPr>
            <a:r>
              <a:rPr lang="en-GB" dirty="0">
                <a:solidFill>
                  <a:srgbClr val="800000"/>
                </a:solidFill>
              </a:rPr>
              <a:t>Effort = </a:t>
            </a:r>
            <a:r>
              <a:rPr lang="en-GB" dirty="0">
                <a:solidFill>
                  <a:srgbClr val="0000FF"/>
                </a:solidFill>
              </a:rPr>
              <a:t>3.6</a:t>
            </a:r>
            <a:r>
              <a:rPr lang="en-GB" dirty="0">
                <a:solidFill>
                  <a:srgbClr val="800000"/>
                </a:solidFill>
              </a:rPr>
              <a:t>*(KLOC)^</a:t>
            </a:r>
            <a:r>
              <a:rPr lang="en-GB" dirty="0">
                <a:solidFill>
                  <a:srgbClr val="0000FF"/>
                </a:solidFill>
              </a:rPr>
              <a:t>1.20</a:t>
            </a:r>
            <a:r>
              <a:rPr lang="en-GB" dirty="0">
                <a:solidFill>
                  <a:srgbClr val="800000"/>
                </a:solidFill>
              </a:rPr>
              <a:t>PM </a:t>
            </a:r>
          </a:p>
          <a:p>
            <a:pPr lvl="2">
              <a:spcBef>
                <a:spcPts val="900"/>
              </a:spcBef>
              <a:buClrTx/>
              <a:buFont typeface="Wingdings" pitchFamily="2" charset="2"/>
              <a:buChar char="ü"/>
            </a:pPr>
            <a:r>
              <a:rPr lang="en-GB" dirty="0" err="1">
                <a:solidFill>
                  <a:srgbClr val="800000"/>
                </a:solidFill>
              </a:rPr>
              <a:t>Tdev</a:t>
            </a:r>
            <a:r>
              <a:rPr lang="en-GB" dirty="0">
                <a:solidFill>
                  <a:srgbClr val="800000"/>
                </a:solidFill>
              </a:rPr>
              <a:t> = </a:t>
            </a:r>
            <a:r>
              <a:rPr lang="en-GB" dirty="0">
                <a:solidFill>
                  <a:srgbClr val="0000FF"/>
                </a:solidFill>
              </a:rPr>
              <a:t>2.5</a:t>
            </a:r>
            <a:r>
              <a:rPr lang="en-GB" dirty="0">
                <a:solidFill>
                  <a:srgbClr val="800000"/>
                </a:solidFill>
              </a:rPr>
              <a:t> (Effort)^</a:t>
            </a:r>
            <a:r>
              <a:rPr lang="en-GB" dirty="0">
                <a:solidFill>
                  <a:srgbClr val="0000FF"/>
                </a:solidFill>
              </a:rPr>
              <a:t>0.32</a:t>
            </a:r>
            <a:r>
              <a:rPr lang="en-GB" dirty="0">
                <a:solidFill>
                  <a:srgbClr val="800000"/>
                </a:solidFill>
              </a:rPr>
              <a:t> Months</a:t>
            </a:r>
          </a:p>
          <a:p>
            <a:pPr lvl="1">
              <a:spcBef>
                <a:spcPts val="900"/>
              </a:spcBef>
            </a:pPr>
            <a:endParaRPr lang="en-GB" sz="2400" dirty="0">
              <a:solidFill>
                <a:srgbClr val="80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" y="1524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2800" y="6248400"/>
            <a:ext cx="406400" cy="457200"/>
          </a:xfrm>
          <a:noFill/>
        </p:spPr>
        <p:txBody>
          <a:bodyPr/>
          <a:lstStyle/>
          <a:p>
            <a:fld id="{24BCBE4D-F626-474C-B01C-55A481FC5DA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099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37600" cy="914400"/>
          </a:xfrm>
        </p:spPr>
        <p:txBody>
          <a:bodyPr lIns="18000" tIns="46800" rIns="18000" bIns="46800" anchor="ctr"/>
          <a:lstStyle/>
          <a:p>
            <a:pPr algn="ctr">
              <a:spcBef>
                <a:spcPts val="1000"/>
              </a:spcBef>
            </a:pPr>
            <a:r>
              <a:rPr lang="en-GB" sz="3600" dirty="0">
                <a:solidFill>
                  <a:srgbClr val="003399"/>
                </a:solidFill>
              </a:rPr>
              <a:t>Project Management life cycle</a:t>
            </a:r>
            <a:endParaRPr lang="en-GB" sz="3600" b="1" dirty="0">
              <a:solidFill>
                <a:srgbClr val="0000CC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 bwMode="auto">
          <a:xfrm>
            <a:off x="228600" y="3094671"/>
            <a:ext cx="1828800" cy="533400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Bodoni MT Black" pitchFamily="18" charset="0"/>
              </a:rPr>
              <a:t>INITIATION</a:t>
            </a:r>
            <a:endParaRPr kumimoji="0" lang="en-IN" sz="18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Bodoni MT Black" pitchFamily="18" charset="0"/>
            </a:endParaRPr>
          </a:p>
        </p:txBody>
      </p:sp>
      <p:sp>
        <p:nvSpPr>
          <p:cNvPr id="7" name="Flowchart: Alternate Process 6"/>
          <p:cNvSpPr/>
          <p:nvPr/>
        </p:nvSpPr>
        <p:spPr bwMode="auto">
          <a:xfrm>
            <a:off x="2362200" y="1951671"/>
            <a:ext cx="1676400" cy="533400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 Black" pitchFamily="18" charset="0"/>
              </a:rPr>
              <a:t>PLANNING</a:t>
            </a:r>
            <a:endParaRPr kumimoji="0" lang="en-I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doni MT Black" pitchFamily="18" charset="0"/>
            </a:endParaRPr>
          </a:p>
        </p:txBody>
      </p:sp>
      <p:sp>
        <p:nvSpPr>
          <p:cNvPr id="8" name="Flowchart: Alternate Process 7"/>
          <p:cNvSpPr/>
          <p:nvPr/>
        </p:nvSpPr>
        <p:spPr bwMode="auto">
          <a:xfrm>
            <a:off x="2743200" y="4237671"/>
            <a:ext cx="2971800" cy="838200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C00000"/>
                </a:solidFill>
                <a:latin typeface="Bodoni MT Black" pitchFamily="18" charset="0"/>
              </a:rPr>
              <a:t>MONITOR &amp; CONTROL</a:t>
            </a:r>
            <a:endParaRPr kumimoji="0" lang="en-IN" sz="18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Bodoni MT Black" pitchFamily="18" charset="0"/>
            </a:endParaRP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4648200" y="1951671"/>
            <a:ext cx="1676400" cy="533400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 Black" pitchFamily="18" charset="0"/>
              </a:rPr>
              <a:t>EXECUTE</a:t>
            </a:r>
            <a:endParaRPr kumimoji="0" lang="en-I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doni MT Black" pitchFamily="18" charset="0"/>
            </a:endParaRPr>
          </a:p>
        </p:txBody>
      </p:sp>
      <p:sp>
        <p:nvSpPr>
          <p:cNvPr id="10" name="Flowchart: Alternate Process 9"/>
          <p:cNvSpPr/>
          <p:nvPr/>
        </p:nvSpPr>
        <p:spPr bwMode="auto">
          <a:xfrm>
            <a:off x="7239000" y="1951671"/>
            <a:ext cx="1676400" cy="533400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Bodoni MT Black" pitchFamily="18" charset="0"/>
              </a:rPr>
              <a:t>CLOSURE</a:t>
            </a:r>
            <a:endParaRPr kumimoji="0" lang="en-IN" sz="18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Bodoni MT Black" pitchFamily="18" charset="0"/>
            </a:endParaRPr>
          </a:p>
        </p:txBody>
      </p:sp>
      <p:sp>
        <p:nvSpPr>
          <p:cNvPr id="11" name="Bent Arrow 10"/>
          <p:cNvSpPr/>
          <p:nvPr/>
        </p:nvSpPr>
        <p:spPr bwMode="auto">
          <a:xfrm>
            <a:off x="838200" y="1951671"/>
            <a:ext cx="1295400" cy="990600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114800" y="1951671"/>
            <a:ext cx="4572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Curved Left Arrow 12"/>
          <p:cNvSpPr/>
          <p:nvPr/>
        </p:nvSpPr>
        <p:spPr bwMode="auto">
          <a:xfrm>
            <a:off x="5562600" y="2561271"/>
            <a:ext cx="762000" cy="1524000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Curved Left Arrow 17"/>
          <p:cNvSpPr/>
          <p:nvPr/>
        </p:nvSpPr>
        <p:spPr bwMode="auto">
          <a:xfrm flipH="1" flipV="1">
            <a:off x="2362200" y="2561271"/>
            <a:ext cx="838200" cy="1524000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6400800" y="2027871"/>
            <a:ext cx="762000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800" y="5304472"/>
            <a:ext cx="6858000" cy="147732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 </a:t>
            </a:r>
            <a:r>
              <a:rPr lang="en-US" b="1" dirty="0">
                <a:solidFill>
                  <a:srgbClr val="C00000"/>
                </a:solidFill>
              </a:rPr>
              <a:t>Monitoring</a:t>
            </a:r>
            <a:r>
              <a:rPr lang="en-US" dirty="0"/>
              <a:t> : Compare Planned Progress with Actual Progress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 </a:t>
            </a:r>
            <a:r>
              <a:rPr lang="en-US" b="1" dirty="0">
                <a:solidFill>
                  <a:srgbClr val="C00000"/>
                </a:solidFill>
              </a:rPr>
              <a:t>Controlling</a:t>
            </a:r>
            <a:r>
              <a:rPr lang="en-US" dirty="0"/>
              <a:t> : Taking corrective action if required</a:t>
            </a:r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52400" y="1524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3F8D50-0734-438E-9015-363D2FFEDD7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4035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8432800" cy="1139825"/>
          </a:xfrm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 dirty="0">
                <a:solidFill>
                  <a:srgbClr val="0000CC"/>
                </a:solidFill>
              </a:rPr>
              <a:t>(2) Intermediate COCOMO</a:t>
            </a: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763000" cy="4953000"/>
          </a:xfrm>
          <a:solidFill>
            <a:srgbClr val="CCECFF"/>
          </a:solidFill>
          <a:ln>
            <a:solidFill>
              <a:schemeClr val="tx1"/>
            </a:solidFill>
          </a:ln>
        </p:spPr>
        <p:txBody>
          <a:bodyPr lIns="18000" tIns="46800" rIns="18000" bIns="46800"/>
          <a:lstStyle/>
          <a:p>
            <a:pPr>
              <a:spcBef>
                <a:spcPts val="613"/>
              </a:spcBef>
              <a:buClrTx/>
              <a:buFont typeface="Wingdings" pitchFamily="2" charset="2"/>
              <a:buChar char="ü"/>
            </a:pPr>
            <a:r>
              <a:rPr lang="en-GB" b="1" u="sng" dirty="0">
                <a:solidFill>
                  <a:srgbClr val="C00000"/>
                </a:solidFill>
              </a:rPr>
              <a:t>Basic COCOMO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dirty="0"/>
              <a:t>model assumes </a:t>
            </a:r>
          </a:p>
          <a:p>
            <a:pPr lvl="1">
              <a:spcBef>
                <a:spcPts val="525"/>
              </a:spcBef>
              <a:buClrTx/>
              <a:buFont typeface="Wingdings" pitchFamily="2" charset="2"/>
              <a:buChar char="ü"/>
            </a:pPr>
            <a:r>
              <a:rPr lang="en-GB" dirty="0"/>
              <a:t>Effort and development time depend on </a:t>
            </a:r>
            <a:r>
              <a:rPr lang="en-GB" b="1" u="sng" dirty="0">
                <a:solidFill>
                  <a:srgbClr val="C00000"/>
                </a:solidFill>
              </a:rPr>
              <a:t>product size alone</a:t>
            </a:r>
          </a:p>
          <a:p>
            <a:pPr lvl="1">
              <a:spcBef>
                <a:spcPts val="525"/>
              </a:spcBef>
              <a:buClrTx/>
              <a:buFont typeface="Wingdings" pitchFamily="2" charset="2"/>
              <a:buChar char="ü"/>
            </a:pPr>
            <a:endParaRPr lang="en-GB" b="1" u="sng" dirty="0"/>
          </a:p>
          <a:p>
            <a:pPr>
              <a:spcBef>
                <a:spcPts val="613"/>
              </a:spcBef>
              <a:buClrTx/>
              <a:buFont typeface="Wingdings" pitchFamily="2" charset="2"/>
              <a:buChar char="ü"/>
            </a:pPr>
            <a:r>
              <a:rPr lang="en-GB" u="sng" dirty="0">
                <a:solidFill>
                  <a:srgbClr val="C00000"/>
                </a:solidFill>
              </a:rPr>
              <a:t>Several other parameters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affect effort and development time:</a:t>
            </a:r>
          </a:p>
          <a:p>
            <a:pPr>
              <a:spcBef>
                <a:spcPts val="613"/>
              </a:spcBef>
              <a:buClrTx/>
              <a:buNone/>
            </a:pPr>
            <a:r>
              <a:rPr lang="en-GB" dirty="0"/>
              <a:t>    </a:t>
            </a:r>
            <a:r>
              <a:rPr lang="en-GB" sz="2400" b="1" dirty="0">
                <a:solidFill>
                  <a:srgbClr val="000099"/>
                </a:solidFill>
              </a:rPr>
              <a:t>EX:</a:t>
            </a:r>
          </a:p>
          <a:p>
            <a:pPr lvl="2">
              <a:spcBef>
                <a:spcPts val="450"/>
              </a:spcBef>
              <a:buClrTx/>
              <a:buFont typeface="Wingdings" pitchFamily="2" charset="2"/>
              <a:buChar char="ü"/>
            </a:pPr>
            <a:r>
              <a:rPr lang="en-GB" u="sng" dirty="0"/>
              <a:t>Reliability of requirements</a:t>
            </a:r>
          </a:p>
          <a:p>
            <a:pPr lvl="2">
              <a:spcBef>
                <a:spcPts val="450"/>
              </a:spcBef>
              <a:buClrTx/>
              <a:buFont typeface="Wingdings" pitchFamily="2" charset="2"/>
              <a:buChar char="ü"/>
            </a:pPr>
            <a:r>
              <a:rPr lang="en-GB" u="sng" dirty="0"/>
              <a:t>Availability modern tools</a:t>
            </a:r>
            <a:endParaRPr lang="en-GB" dirty="0"/>
          </a:p>
          <a:p>
            <a:pPr lvl="2">
              <a:spcBef>
                <a:spcPts val="450"/>
              </a:spcBef>
              <a:buClrTx/>
              <a:buFont typeface="Wingdings" pitchFamily="2" charset="2"/>
              <a:buChar char="ü"/>
            </a:pPr>
            <a:r>
              <a:rPr lang="en-GB" u="sng" dirty="0"/>
              <a:t>Size of data </a:t>
            </a:r>
            <a:r>
              <a:rPr lang="en-GB" dirty="0"/>
              <a:t>to be handled ...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52400" y="1524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71E19F-EF97-4B01-9A54-0C5D07ACB2C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505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>
                <a:solidFill>
                  <a:srgbClr val="0000CC"/>
                </a:solidFill>
              </a:rPr>
              <a:t>Intermediate COCOMO</a:t>
            </a: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181600"/>
          </a:xfrm>
          <a:solidFill>
            <a:srgbClr val="CCECFF"/>
          </a:solidFill>
          <a:ln>
            <a:solidFill>
              <a:schemeClr val="tx1"/>
            </a:solidFill>
          </a:ln>
        </p:spPr>
        <p:txBody>
          <a:bodyPr lIns="18000" tIns="46800" rIns="18000" bIns="46800"/>
          <a:lstStyle/>
          <a:p>
            <a:pPr>
              <a:spcBef>
                <a:spcPts val="988"/>
              </a:spcBef>
              <a:buClrTx/>
              <a:buFont typeface="Wingdings" pitchFamily="2" charset="2"/>
              <a:buChar char="ü"/>
            </a:pPr>
            <a:endParaRPr lang="en-GB" sz="2400" dirty="0"/>
          </a:p>
          <a:p>
            <a:pPr lvl="1">
              <a:spcBef>
                <a:spcPts val="713"/>
              </a:spcBef>
              <a:buClrTx/>
              <a:buFont typeface="Wingdings" pitchFamily="2" charset="2"/>
              <a:buChar char="ü"/>
            </a:pPr>
            <a:r>
              <a:rPr lang="en-GB" sz="2400" b="1" u="sng" dirty="0">
                <a:solidFill>
                  <a:srgbClr val="800000"/>
                </a:solidFill>
              </a:rPr>
              <a:t>Intermediate COCOMO </a:t>
            </a:r>
            <a:r>
              <a:rPr lang="en-GB" sz="2400" dirty="0"/>
              <a:t>model: </a:t>
            </a:r>
          </a:p>
          <a:p>
            <a:pPr lvl="1">
              <a:spcBef>
                <a:spcPts val="713"/>
              </a:spcBef>
              <a:buClrTx/>
              <a:buFont typeface="Wingdings" pitchFamily="2" charset="2"/>
              <a:buChar char="ü"/>
            </a:pPr>
            <a:endParaRPr lang="en-GB" sz="1000" dirty="0"/>
          </a:p>
          <a:p>
            <a:pPr lvl="2">
              <a:spcBef>
                <a:spcPts val="613"/>
              </a:spcBef>
              <a:buClrTx/>
              <a:buFont typeface="Wingdings" pitchFamily="2" charset="2"/>
              <a:buChar char="ü"/>
            </a:pPr>
            <a:r>
              <a:rPr lang="en-GB" sz="2200" dirty="0"/>
              <a:t>Refines the </a:t>
            </a:r>
            <a:r>
              <a:rPr lang="en-GB" sz="2200" u="sng" dirty="0"/>
              <a:t>initial estimate </a:t>
            </a:r>
            <a:r>
              <a:rPr lang="en-GB" sz="2200" dirty="0"/>
              <a:t>obtained by the </a:t>
            </a:r>
            <a:r>
              <a:rPr lang="en-GB" sz="2200" u="sng" dirty="0"/>
              <a:t>basic COCOMO</a:t>
            </a:r>
            <a:r>
              <a:rPr lang="en-GB" sz="2200" dirty="0"/>
              <a:t>  </a:t>
            </a:r>
          </a:p>
          <a:p>
            <a:pPr lvl="2">
              <a:spcBef>
                <a:spcPts val="613"/>
              </a:spcBef>
              <a:buClrTx/>
              <a:buFont typeface="Wingdings" pitchFamily="2" charset="2"/>
              <a:buChar char="ü"/>
            </a:pPr>
            <a:endParaRPr lang="en-GB" sz="1000" dirty="0"/>
          </a:p>
          <a:p>
            <a:pPr lvl="3">
              <a:spcBef>
                <a:spcPts val="613"/>
              </a:spcBef>
              <a:buClrTx/>
              <a:buFont typeface="Wingdings" pitchFamily="2" charset="2"/>
              <a:buChar char="ü"/>
            </a:pPr>
            <a:r>
              <a:rPr lang="en-GB" sz="2200" dirty="0"/>
              <a:t>by using  a set of </a:t>
            </a:r>
            <a:r>
              <a:rPr lang="en-GB" sz="2200" b="1" u="sng" dirty="0">
                <a:solidFill>
                  <a:srgbClr val="C00000"/>
                </a:solidFill>
              </a:rPr>
              <a:t>15 cost drivers (multipliers)</a:t>
            </a:r>
          </a:p>
          <a:p>
            <a:pPr lvl="2">
              <a:spcBef>
                <a:spcPts val="613"/>
              </a:spcBef>
              <a:buClrTx/>
              <a:buFont typeface="Wingdings" pitchFamily="2" charset="2"/>
              <a:buChar char="ü"/>
            </a:pPr>
            <a:endParaRPr lang="en-GB" b="1" u="sng" dirty="0">
              <a:solidFill>
                <a:srgbClr val="C00000"/>
              </a:solidFill>
            </a:endParaRPr>
          </a:p>
          <a:p>
            <a:pPr lvl="2">
              <a:spcBef>
                <a:spcPts val="713"/>
              </a:spcBef>
              <a:buClrTx/>
              <a:buFont typeface="Wingdings" pitchFamily="2" charset="2"/>
              <a:buChar char="ü"/>
            </a:pPr>
            <a:r>
              <a:rPr lang="en-GB" sz="2200" u="sng" dirty="0">
                <a:solidFill>
                  <a:srgbClr val="C00000"/>
                </a:solidFill>
              </a:rPr>
              <a:t>Multiply cost driver</a:t>
            </a:r>
            <a:r>
              <a:rPr lang="en-GB" sz="2200" dirty="0">
                <a:solidFill>
                  <a:srgbClr val="C00000"/>
                </a:solidFill>
              </a:rPr>
              <a:t> </a:t>
            </a:r>
            <a:r>
              <a:rPr lang="en-GB" sz="2200" u="sng" dirty="0">
                <a:solidFill>
                  <a:srgbClr val="C00000"/>
                </a:solidFill>
              </a:rPr>
              <a:t>values with the estimate obtained using the basic COCOMO</a:t>
            </a:r>
          </a:p>
          <a:p>
            <a:pPr lvl="2">
              <a:spcBef>
                <a:spcPts val="613"/>
              </a:spcBef>
              <a:buClrTx/>
              <a:buFont typeface="Wingdings" pitchFamily="2" charset="2"/>
              <a:buChar char="ü"/>
            </a:pPr>
            <a:endParaRPr lang="en-GB" b="1" u="sng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5266029"/>
            <a:ext cx="8305800" cy="829971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88"/>
              </a:spcBef>
              <a:buClrTx/>
              <a:buFont typeface="Wingdings" pitchFamily="2" charset="2"/>
              <a:buChar char="ü"/>
            </a:pPr>
            <a:endParaRPr lang="en-GB" sz="1000" dirty="0"/>
          </a:p>
          <a:p>
            <a:pPr lvl="1">
              <a:lnSpc>
                <a:spcPct val="90000"/>
              </a:lnSpc>
              <a:spcBef>
                <a:spcPts val="525"/>
              </a:spcBef>
              <a:buClrTx/>
              <a:buFont typeface="Wingdings" pitchFamily="2" charset="2"/>
              <a:buChar char="ü"/>
            </a:pPr>
            <a:r>
              <a:rPr lang="en-GB" sz="2400" b="1" dirty="0">
                <a:solidFill>
                  <a:srgbClr val="800000"/>
                </a:solidFill>
              </a:rPr>
              <a:t>Effort = </a:t>
            </a:r>
            <a:r>
              <a:rPr lang="en-GB" sz="2400" b="1" dirty="0"/>
              <a:t>[Effort </a:t>
            </a:r>
            <a:r>
              <a:rPr lang="en-GB" sz="1600" b="1" dirty="0" err="1"/>
              <a:t>Basic_cocomo</a:t>
            </a:r>
            <a:r>
              <a:rPr lang="en-GB" sz="2400" b="1" dirty="0"/>
              <a:t>]</a:t>
            </a:r>
            <a:r>
              <a:rPr lang="en-GB" sz="2400" b="1" dirty="0">
                <a:solidFill>
                  <a:srgbClr val="800000"/>
                </a:solidFill>
              </a:rPr>
              <a:t> * </a:t>
            </a:r>
            <a:r>
              <a:rPr lang="en-GB" sz="2400" b="1" dirty="0">
                <a:solidFill>
                  <a:srgbClr val="006600"/>
                </a:solidFill>
              </a:rPr>
              <a:t>[CD</a:t>
            </a:r>
            <a:r>
              <a:rPr lang="en-GB" sz="1600" b="1" dirty="0">
                <a:solidFill>
                  <a:srgbClr val="006600"/>
                </a:solidFill>
              </a:rPr>
              <a:t>1</a:t>
            </a:r>
            <a:r>
              <a:rPr lang="en-GB" sz="2400" b="1" dirty="0">
                <a:solidFill>
                  <a:srgbClr val="006600"/>
                </a:solidFill>
              </a:rPr>
              <a:t> </a:t>
            </a:r>
            <a:r>
              <a:rPr lang="en-GB" sz="2400" b="1">
                <a:solidFill>
                  <a:srgbClr val="006600"/>
                </a:solidFill>
              </a:rPr>
              <a:t>* </a:t>
            </a:r>
            <a:r>
              <a:rPr lang="en-GB" sz="2400" b="1" smtClean="0">
                <a:solidFill>
                  <a:srgbClr val="006600"/>
                </a:solidFill>
              </a:rPr>
              <a:t>CD</a:t>
            </a:r>
            <a:r>
              <a:rPr lang="en-GB" sz="1600" b="1" dirty="0">
                <a:solidFill>
                  <a:srgbClr val="006600"/>
                </a:solidFill>
              </a:rPr>
              <a:t>2</a:t>
            </a:r>
            <a:r>
              <a:rPr lang="en-GB" sz="1600" b="1" smtClean="0">
                <a:solidFill>
                  <a:srgbClr val="006600"/>
                </a:solidFill>
              </a:rPr>
              <a:t> </a:t>
            </a:r>
            <a:r>
              <a:rPr lang="en-GB" sz="1600" b="1" dirty="0">
                <a:solidFill>
                  <a:srgbClr val="006600"/>
                </a:solidFill>
              </a:rPr>
              <a:t>...</a:t>
            </a:r>
            <a:r>
              <a:rPr lang="en-GB" sz="2400" b="1" dirty="0">
                <a:solidFill>
                  <a:srgbClr val="006600"/>
                </a:solidFill>
              </a:rPr>
              <a:t> CD</a:t>
            </a:r>
            <a:r>
              <a:rPr lang="en-GB" sz="1600" b="1" dirty="0">
                <a:solidFill>
                  <a:srgbClr val="006600"/>
                </a:solidFill>
              </a:rPr>
              <a:t>15 </a:t>
            </a:r>
            <a:r>
              <a:rPr lang="en-GB" sz="2400" b="1" dirty="0">
                <a:solidFill>
                  <a:srgbClr val="006600"/>
                </a:solidFill>
              </a:rPr>
              <a:t>]</a:t>
            </a:r>
            <a:r>
              <a:rPr lang="en-GB" sz="2400" b="1" dirty="0">
                <a:solidFill>
                  <a:srgbClr val="800000"/>
                </a:solidFill>
              </a:rPr>
              <a:t> PM</a:t>
            </a:r>
          </a:p>
          <a:p>
            <a:pPr lvl="1">
              <a:lnSpc>
                <a:spcPct val="90000"/>
              </a:lnSpc>
              <a:spcBef>
                <a:spcPts val="525"/>
              </a:spcBef>
              <a:buClrTx/>
              <a:buFont typeface="Wingdings" pitchFamily="2" charset="2"/>
              <a:buChar char="ü"/>
            </a:pPr>
            <a:endParaRPr lang="en-GB" sz="1000" dirty="0">
              <a:solidFill>
                <a:srgbClr val="8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" y="1524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6096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Cost Drivers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EB56F-0135-4F73-9DBF-83D1028C1A0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66800"/>
            <a:ext cx="6934200" cy="56143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152400" y="1524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E930E5-4185-4774-980F-73FD7BA4AF42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9155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73038"/>
            <a:ext cx="7769225" cy="1158875"/>
          </a:xfrm>
        </p:spPr>
        <p:txBody>
          <a:bodyPr lIns="18000" tIns="46800" rIns="18000" bIns="46800" anchor="ctr"/>
          <a:lstStyle/>
          <a:p>
            <a:pPr>
              <a:spcBef>
                <a:spcPts val="788"/>
              </a:spcBef>
            </a:pPr>
            <a:r>
              <a:rPr lang="en-GB" sz="3200" dirty="0">
                <a:solidFill>
                  <a:srgbClr val="C00000"/>
                </a:solidFill>
              </a:rPr>
              <a:t>Shortcoming of  basic and intermediate </a:t>
            </a:r>
            <a:r>
              <a:rPr lang="en-GB" sz="2800" dirty="0">
                <a:solidFill>
                  <a:srgbClr val="C00000"/>
                </a:solidFill>
              </a:rPr>
              <a:t>COCOMO</a:t>
            </a:r>
            <a:r>
              <a:rPr lang="en-GB" sz="3200" dirty="0">
                <a:solidFill>
                  <a:srgbClr val="C00000"/>
                </a:solidFill>
              </a:rPr>
              <a:t> models</a:t>
            </a: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610600" cy="4724400"/>
          </a:xfrm>
          <a:solidFill>
            <a:srgbClr val="CCECFF"/>
          </a:solidFill>
          <a:ln>
            <a:solidFill>
              <a:schemeClr val="tx1"/>
            </a:solidFill>
          </a:ln>
        </p:spPr>
        <p:txBody>
          <a:bodyPr lIns="18000" tIns="46800" rIns="18000" bIns="46800"/>
          <a:lstStyle/>
          <a:p>
            <a:pPr>
              <a:spcBef>
                <a:spcPts val="613"/>
              </a:spcBef>
              <a:buClrTx/>
              <a:buNone/>
            </a:pPr>
            <a:endParaRPr lang="en-GB" sz="1000" dirty="0"/>
          </a:p>
          <a:p>
            <a:pPr>
              <a:spcBef>
                <a:spcPts val="613"/>
              </a:spcBef>
              <a:buClrTx/>
              <a:buNone/>
            </a:pPr>
            <a:r>
              <a:rPr lang="en-GB" dirty="0"/>
              <a:t>In Both models:</a:t>
            </a:r>
          </a:p>
          <a:p>
            <a:pPr>
              <a:spcBef>
                <a:spcPts val="613"/>
              </a:spcBef>
              <a:buClrTx/>
              <a:buFont typeface="Wingdings" pitchFamily="2" charset="2"/>
              <a:buChar char="ü"/>
            </a:pPr>
            <a:endParaRPr lang="en-GB" sz="1000" dirty="0"/>
          </a:p>
          <a:p>
            <a:pPr lvl="1">
              <a:spcBef>
                <a:spcPts val="525"/>
              </a:spcBef>
              <a:buClrTx/>
              <a:buFont typeface="Wingdings" pitchFamily="2" charset="2"/>
              <a:buChar char="ü"/>
            </a:pPr>
            <a:r>
              <a:rPr lang="en-GB" dirty="0"/>
              <a:t>Consider a software product as a </a:t>
            </a:r>
            <a:r>
              <a:rPr lang="en-GB" b="1" u="sng" dirty="0">
                <a:solidFill>
                  <a:srgbClr val="C00000"/>
                </a:solidFill>
              </a:rPr>
              <a:t>single homogeneous entity</a:t>
            </a:r>
          </a:p>
          <a:p>
            <a:pPr lvl="1">
              <a:spcBef>
                <a:spcPts val="525"/>
              </a:spcBef>
              <a:buClrTx/>
              <a:buFont typeface="Wingdings" pitchFamily="2" charset="2"/>
              <a:buChar char="ü"/>
            </a:pPr>
            <a:endParaRPr lang="en-GB" sz="1000" b="1" u="sng" dirty="0"/>
          </a:p>
          <a:p>
            <a:pPr lvl="1">
              <a:spcBef>
                <a:spcPts val="525"/>
              </a:spcBef>
              <a:buClrTx/>
              <a:buFont typeface="Wingdings" pitchFamily="2" charset="2"/>
              <a:buChar char="ü"/>
            </a:pPr>
            <a:r>
              <a:rPr lang="en-GB" dirty="0"/>
              <a:t>However, most large systems are </a:t>
            </a:r>
            <a:r>
              <a:rPr lang="en-GB" u="sng" dirty="0"/>
              <a:t>made up of several </a:t>
            </a:r>
            <a:r>
              <a:rPr lang="en-GB" b="1" u="sng" dirty="0"/>
              <a:t>smaller sub-systems</a:t>
            </a:r>
          </a:p>
          <a:p>
            <a:pPr lvl="1">
              <a:spcBef>
                <a:spcPts val="525"/>
              </a:spcBef>
              <a:buClrTx/>
              <a:buFont typeface="Wingdings" pitchFamily="2" charset="2"/>
              <a:buChar char="ü"/>
            </a:pPr>
            <a:endParaRPr lang="en-GB" sz="1000" u="sng" dirty="0"/>
          </a:p>
          <a:p>
            <a:pPr lvl="2">
              <a:spcBef>
                <a:spcPts val="450"/>
              </a:spcBef>
              <a:buClrTx/>
              <a:buFont typeface="Wingdings" pitchFamily="2" charset="2"/>
              <a:buChar char="ü"/>
            </a:pPr>
            <a:r>
              <a:rPr lang="en-GB" dirty="0"/>
              <a:t>Some sub-systems may be </a:t>
            </a:r>
            <a:r>
              <a:rPr lang="en-GB" u="sng" dirty="0">
                <a:solidFill>
                  <a:srgbClr val="0000FF"/>
                </a:solidFill>
              </a:rPr>
              <a:t>organic type</a:t>
            </a:r>
            <a:r>
              <a:rPr lang="en-GB" dirty="0"/>
              <a:t>, some may be </a:t>
            </a:r>
            <a:r>
              <a:rPr lang="en-GB" u="sng" dirty="0">
                <a:solidFill>
                  <a:srgbClr val="0000FF"/>
                </a:solidFill>
              </a:rPr>
              <a:t>semi-detached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en-GB" dirty="0"/>
              <a:t>or </a:t>
            </a:r>
            <a:r>
              <a:rPr lang="en-GB" u="sng" dirty="0">
                <a:solidFill>
                  <a:srgbClr val="0000FF"/>
                </a:solidFill>
              </a:rPr>
              <a:t>embedded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52400" y="762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DF83A9-6BC7-438F-BADA-6FF973A975BD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017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 dirty="0">
                <a:solidFill>
                  <a:srgbClr val="0000CC"/>
                </a:solidFill>
              </a:rPr>
              <a:t>(3) Complete COCOMO</a:t>
            </a: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763000" cy="4800600"/>
          </a:xfrm>
          <a:solidFill>
            <a:srgbClr val="CCECFF"/>
          </a:solidFill>
          <a:ln>
            <a:solidFill>
              <a:schemeClr val="tx1"/>
            </a:solidFill>
          </a:ln>
        </p:spPr>
        <p:txBody>
          <a:bodyPr lIns="18000" tIns="46800" rIns="18000" bIns="46800"/>
          <a:lstStyle/>
          <a:p>
            <a:pPr>
              <a:spcBef>
                <a:spcPts val="613"/>
              </a:spcBef>
              <a:buClrTx/>
              <a:buFont typeface="Wingdings" pitchFamily="2" charset="2"/>
              <a:buChar char="ü"/>
            </a:pPr>
            <a:endParaRPr lang="en-GB" sz="2400" b="1" dirty="0"/>
          </a:p>
          <a:p>
            <a:pPr>
              <a:spcBef>
                <a:spcPts val="613"/>
              </a:spcBef>
              <a:buClrTx/>
              <a:buFont typeface="Wingdings" pitchFamily="2" charset="2"/>
              <a:buChar char="ü"/>
            </a:pPr>
            <a:r>
              <a:rPr lang="en-GB" sz="2400" dirty="0"/>
              <a:t>Each</a:t>
            </a:r>
            <a:r>
              <a:rPr lang="en-GB" sz="2400" b="1" dirty="0"/>
              <a:t> </a:t>
            </a:r>
            <a:r>
              <a:rPr lang="en-GB" sz="2400" b="1" dirty="0">
                <a:solidFill>
                  <a:srgbClr val="0000FF"/>
                </a:solidFill>
              </a:rPr>
              <a:t>sub-system</a:t>
            </a:r>
            <a:r>
              <a:rPr lang="en-GB" sz="2400" b="1" dirty="0"/>
              <a:t> </a:t>
            </a:r>
            <a:r>
              <a:rPr lang="en-GB" sz="2400" dirty="0"/>
              <a:t>may be of </a:t>
            </a:r>
            <a:r>
              <a:rPr lang="en-GB" sz="2400" b="1" dirty="0">
                <a:solidFill>
                  <a:srgbClr val="0000FF"/>
                </a:solidFill>
              </a:rPr>
              <a:t>different types </a:t>
            </a:r>
            <a:r>
              <a:rPr lang="en-GB" sz="2400" b="1" dirty="0"/>
              <a:t>– </a:t>
            </a:r>
            <a:r>
              <a:rPr lang="en-GB" sz="2400" b="1" dirty="0">
                <a:solidFill>
                  <a:srgbClr val="0000FF"/>
                </a:solidFill>
              </a:rPr>
              <a:t>organic, semi-detached or embedded</a:t>
            </a:r>
          </a:p>
          <a:p>
            <a:pPr>
              <a:spcBef>
                <a:spcPts val="613"/>
              </a:spcBef>
              <a:buClrTx/>
              <a:buFont typeface="Wingdings" pitchFamily="2" charset="2"/>
              <a:buChar char="ü"/>
            </a:pPr>
            <a:endParaRPr lang="en-GB" sz="2400" b="1" dirty="0"/>
          </a:p>
          <a:p>
            <a:pPr>
              <a:spcBef>
                <a:spcPts val="613"/>
              </a:spcBef>
              <a:buClrTx/>
              <a:buFont typeface="Wingdings" pitchFamily="2" charset="2"/>
              <a:buChar char="ü"/>
            </a:pPr>
            <a:r>
              <a:rPr lang="en-GB" sz="2400" b="1" dirty="0"/>
              <a:t>Cost of </a:t>
            </a:r>
            <a:r>
              <a:rPr lang="en-GB" sz="2400" b="1" dirty="0">
                <a:solidFill>
                  <a:srgbClr val="C00000"/>
                </a:solidFill>
              </a:rPr>
              <a:t>each sub-system </a:t>
            </a:r>
            <a:r>
              <a:rPr lang="en-GB" sz="2400" dirty="0"/>
              <a:t>is </a:t>
            </a:r>
            <a:r>
              <a:rPr lang="en-GB" sz="2400" b="1" u="sng" dirty="0">
                <a:solidFill>
                  <a:srgbClr val="C00000"/>
                </a:solidFill>
              </a:rPr>
              <a:t>estimated separately</a:t>
            </a:r>
          </a:p>
          <a:p>
            <a:pPr>
              <a:spcBef>
                <a:spcPts val="613"/>
              </a:spcBef>
              <a:buClrTx/>
              <a:buFont typeface="Wingdings" pitchFamily="2" charset="2"/>
              <a:buChar char="ü"/>
            </a:pPr>
            <a:endParaRPr lang="en-GB" sz="2400" u="sng" dirty="0">
              <a:solidFill>
                <a:srgbClr val="C00000"/>
              </a:solidFill>
            </a:endParaRPr>
          </a:p>
          <a:p>
            <a:pPr>
              <a:spcBef>
                <a:spcPts val="613"/>
              </a:spcBef>
              <a:buClrTx/>
              <a:buFont typeface="Wingdings" pitchFamily="2" charset="2"/>
              <a:buChar char="ü"/>
            </a:pPr>
            <a:r>
              <a:rPr lang="en-GB" sz="2400" dirty="0"/>
              <a:t>Costs of the sub-systems are </a:t>
            </a:r>
            <a:r>
              <a:rPr lang="en-GB" sz="2400" b="1" u="sng" dirty="0">
                <a:solidFill>
                  <a:srgbClr val="C00000"/>
                </a:solidFill>
              </a:rPr>
              <a:t>added</a:t>
            </a:r>
            <a:r>
              <a:rPr lang="en-GB" sz="2400" b="1" dirty="0"/>
              <a:t> to obtain total cost</a:t>
            </a:r>
          </a:p>
          <a:p>
            <a:pPr>
              <a:spcBef>
                <a:spcPts val="613"/>
              </a:spcBef>
              <a:buClrTx/>
              <a:buFont typeface="Wingdings" pitchFamily="2" charset="2"/>
              <a:buChar char="ü"/>
            </a:pPr>
            <a:endParaRPr lang="en-GB" sz="2400" dirty="0"/>
          </a:p>
          <a:p>
            <a:pPr>
              <a:spcBef>
                <a:spcPts val="613"/>
              </a:spcBef>
              <a:buClrTx/>
              <a:buFont typeface="Wingdings" pitchFamily="2" charset="2"/>
              <a:buChar char="ü"/>
            </a:pPr>
            <a:r>
              <a:rPr lang="en-GB" sz="2400" dirty="0"/>
              <a:t>This</a:t>
            </a:r>
            <a:r>
              <a:rPr lang="en-GB" sz="2400" b="1" dirty="0"/>
              <a:t> Reduces</a:t>
            </a:r>
            <a:r>
              <a:rPr lang="en-GB" sz="2400" dirty="0"/>
              <a:t> the </a:t>
            </a:r>
            <a:r>
              <a:rPr lang="en-GB" sz="2400" b="1" dirty="0"/>
              <a:t>margin of error </a:t>
            </a:r>
            <a:r>
              <a:rPr lang="en-GB" sz="2400" dirty="0"/>
              <a:t>in the final estimate</a:t>
            </a:r>
          </a:p>
          <a:p>
            <a:pPr>
              <a:spcBef>
                <a:spcPts val="613"/>
              </a:spcBef>
            </a:pPr>
            <a:endParaRPr lang="en-GB" sz="3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52400" y="1524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DF83A9-6BC7-438F-BADA-6FF973A975BD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017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</p:spPr>
        <p:txBody>
          <a:bodyPr lIns="18000" tIns="46800" rIns="18000" bIns="46800" anchor="ctr"/>
          <a:lstStyle/>
          <a:p>
            <a:pPr algn="ctr">
              <a:spcBef>
                <a:spcPts val="1075"/>
              </a:spcBef>
            </a:pPr>
            <a:r>
              <a:rPr lang="en-GB" sz="4400" dirty="0">
                <a:solidFill>
                  <a:srgbClr val="0000CC"/>
                </a:solidFill>
              </a:rPr>
              <a:t>Example</a:t>
            </a: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763000" cy="4800600"/>
          </a:xfrm>
          <a:solidFill>
            <a:srgbClr val="CCECFF"/>
          </a:solidFill>
          <a:ln>
            <a:solidFill>
              <a:schemeClr val="tx1"/>
            </a:solidFill>
          </a:ln>
        </p:spPr>
        <p:txBody>
          <a:bodyPr lIns="18000" tIns="46800" rIns="18000" bIns="46800"/>
          <a:lstStyle/>
          <a:p>
            <a:pPr>
              <a:spcBef>
                <a:spcPts val="613"/>
              </a:spcBef>
              <a:buClrTx/>
              <a:buFont typeface="Wingdings" pitchFamily="2" charset="2"/>
              <a:buChar char="ü"/>
            </a:pPr>
            <a:endParaRPr lang="en-GB" sz="2400" dirty="0"/>
          </a:p>
          <a:p>
            <a:pPr>
              <a:spcBef>
                <a:spcPts val="613"/>
              </a:spcBef>
              <a:buClrTx/>
              <a:buFont typeface="Wingdings" pitchFamily="2" charset="2"/>
              <a:buChar char="ü"/>
            </a:pPr>
            <a:r>
              <a:rPr lang="en-GB" sz="2400" dirty="0"/>
              <a:t>A </a:t>
            </a:r>
            <a:r>
              <a:rPr lang="en-GB" sz="2400" b="1" dirty="0"/>
              <a:t>Management Information System (MIS) </a:t>
            </a:r>
            <a:r>
              <a:rPr lang="en-GB" sz="2400" dirty="0"/>
              <a:t>for an organization with many branches has:</a:t>
            </a:r>
          </a:p>
          <a:p>
            <a:pPr>
              <a:spcBef>
                <a:spcPts val="613"/>
              </a:spcBef>
              <a:buClrTx/>
              <a:buFont typeface="Wingdings" pitchFamily="2" charset="2"/>
              <a:buChar char="ü"/>
            </a:pPr>
            <a:endParaRPr lang="en-GB" sz="2400" dirty="0"/>
          </a:p>
          <a:p>
            <a:pPr marL="1314450" lvl="2" indent="-457200">
              <a:spcBef>
                <a:spcPts val="525"/>
              </a:spcBef>
              <a:buClrTx/>
              <a:buFont typeface="+mj-lt"/>
              <a:buAutoNum type="arabicPeriod"/>
            </a:pPr>
            <a:r>
              <a:rPr lang="en-GB" sz="2200" b="1" dirty="0">
                <a:solidFill>
                  <a:srgbClr val="C00000"/>
                </a:solidFill>
              </a:rPr>
              <a:t>Database part </a:t>
            </a:r>
            <a:r>
              <a:rPr lang="en-GB" sz="2200" dirty="0">
                <a:solidFill>
                  <a:srgbClr val="0000FF"/>
                </a:solidFill>
              </a:rPr>
              <a:t>(semi-detached)</a:t>
            </a:r>
          </a:p>
          <a:p>
            <a:pPr marL="1314450" lvl="2" indent="-457200">
              <a:spcBef>
                <a:spcPts val="525"/>
              </a:spcBef>
              <a:buClrTx/>
              <a:buFont typeface="+mj-lt"/>
              <a:buAutoNum type="arabicPeriod"/>
            </a:pPr>
            <a:r>
              <a:rPr lang="en-GB" sz="2200" b="1" dirty="0">
                <a:solidFill>
                  <a:srgbClr val="C00000"/>
                </a:solidFill>
              </a:rPr>
              <a:t>Graphical User Interface (GUI) part </a:t>
            </a:r>
            <a:r>
              <a:rPr lang="en-GB" sz="2200" dirty="0">
                <a:solidFill>
                  <a:srgbClr val="0000FF"/>
                </a:solidFill>
              </a:rPr>
              <a:t>(organic)</a:t>
            </a:r>
          </a:p>
          <a:p>
            <a:pPr marL="1314450" lvl="2" indent="-457200">
              <a:spcBef>
                <a:spcPts val="525"/>
              </a:spcBef>
              <a:buClrTx/>
              <a:buFont typeface="+mj-lt"/>
              <a:buAutoNum type="arabicPeriod"/>
            </a:pPr>
            <a:r>
              <a:rPr lang="en-GB" sz="2200" b="1" dirty="0">
                <a:solidFill>
                  <a:srgbClr val="C00000"/>
                </a:solidFill>
              </a:rPr>
              <a:t>Communication part </a:t>
            </a:r>
            <a:r>
              <a:rPr lang="en-GB" sz="2200" dirty="0">
                <a:solidFill>
                  <a:srgbClr val="0000FF"/>
                </a:solidFill>
              </a:rPr>
              <a:t>(embedded)</a:t>
            </a:r>
            <a:r>
              <a:rPr lang="en-GB" sz="2200" dirty="0"/>
              <a:t> </a:t>
            </a:r>
          </a:p>
          <a:p>
            <a:pPr marL="1314450" lvl="2" indent="-457200">
              <a:spcBef>
                <a:spcPts val="525"/>
              </a:spcBef>
              <a:buClrTx/>
              <a:buFont typeface="+mj-lt"/>
              <a:buAutoNum type="arabicPeriod"/>
            </a:pPr>
            <a:endParaRPr lang="en-GB" sz="800" dirty="0"/>
          </a:p>
          <a:p>
            <a:pPr>
              <a:spcBef>
                <a:spcPts val="613"/>
              </a:spcBef>
              <a:buClrTx/>
              <a:buFont typeface="Wingdings" pitchFamily="2" charset="2"/>
              <a:buChar char="ü"/>
            </a:pPr>
            <a:r>
              <a:rPr lang="en-GB" sz="2400" dirty="0"/>
              <a:t>Costs of the components are </a:t>
            </a:r>
            <a:r>
              <a:rPr lang="en-GB" sz="2400" u="sng" dirty="0">
                <a:solidFill>
                  <a:srgbClr val="C00000"/>
                </a:solidFill>
              </a:rPr>
              <a:t>estimated separately</a:t>
            </a:r>
            <a:r>
              <a:rPr lang="en-GB" sz="2400" dirty="0"/>
              <a:t>:</a:t>
            </a:r>
          </a:p>
          <a:p>
            <a:pPr>
              <a:spcBef>
                <a:spcPts val="613"/>
              </a:spcBef>
              <a:buClrTx/>
              <a:buFont typeface="Wingdings" pitchFamily="2" charset="2"/>
              <a:buChar char="ü"/>
            </a:pPr>
            <a:endParaRPr lang="en-GB" sz="2400" dirty="0"/>
          </a:p>
          <a:p>
            <a:pPr lvl="1">
              <a:spcBef>
                <a:spcPts val="525"/>
              </a:spcBef>
              <a:buClrTx/>
              <a:buFont typeface="Wingdings" pitchFamily="2" charset="2"/>
              <a:buChar char="ü"/>
            </a:pPr>
            <a:r>
              <a:rPr lang="en-GB" sz="2400" u="sng" dirty="0">
                <a:solidFill>
                  <a:srgbClr val="C00000"/>
                </a:solidFill>
              </a:rPr>
              <a:t>Summed</a:t>
            </a:r>
            <a:r>
              <a:rPr lang="en-GB" sz="2400" dirty="0"/>
              <a:t> up to give the </a:t>
            </a:r>
            <a:r>
              <a:rPr lang="en-GB" sz="2400" u="sng" dirty="0">
                <a:solidFill>
                  <a:srgbClr val="C00000"/>
                </a:solidFill>
              </a:rPr>
              <a:t>overall cost of the system</a:t>
            </a:r>
            <a:endParaRPr lang="en-GB" sz="2400" dirty="0"/>
          </a:p>
          <a:p>
            <a:pPr>
              <a:spcBef>
                <a:spcPts val="613"/>
              </a:spcBef>
            </a:pPr>
            <a:endParaRPr lang="en-GB" sz="3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52400" y="1524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DF83A9-6BC7-438F-BADA-6FF973A975BD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017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8204200" cy="1139825"/>
          </a:xfrm>
        </p:spPr>
        <p:txBody>
          <a:bodyPr lIns="18000" tIns="46800" rIns="18000" bIns="46800" anchor="ctr"/>
          <a:lstStyle/>
          <a:p>
            <a:pPr algn="ctr">
              <a:spcBef>
                <a:spcPts val="1075"/>
              </a:spcBef>
            </a:pPr>
            <a:r>
              <a:rPr lang="en-US" sz="4400" dirty="0"/>
              <a:t>Halstead’s Software Science</a:t>
            </a:r>
            <a:endParaRPr lang="en-GB" sz="4400" dirty="0">
              <a:solidFill>
                <a:srgbClr val="0000CC"/>
              </a:solidFill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763000" cy="4800600"/>
          </a:xfrm>
          <a:solidFill>
            <a:srgbClr val="CCECFF"/>
          </a:solidFill>
          <a:ln>
            <a:solidFill>
              <a:schemeClr val="tx1"/>
            </a:solidFill>
          </a:ln>
        </p:spPr>
        <p:txBody>
          <a:bodyPr lIns="18000" tIns="46800" rIns="18000" bIns="46800"/>
          <a:lstStyle/>
          <a:p>
            <a:pPr>
              <a:spcBef>
                <a:spcPts val="613"/>
              </a:spcBef>
              <a:buClrTx/>
              <a:buFont typeface="Wingdings" pitchFamily="2" charset="2"/>
              <a:buChar char="ü"/>
            </a:pPr>
            <a:endParaRPr lang="en-GB" sz="800" dirty="0"/>
          </a:p>
          <a:p>
            <a:pPr>
              <a:spcBef>
                <a:spcPts val="613"/>
              </a:spcBef>
              <a:buClrTx/>
              <a:buFont typeface="Wingdings" pitchFamily="2" charset="2"/>
              <a:buChar char="ü"/>
            </a:pPr>
            <a:endParaRPr lang="en-GB" sz="800" dirty="0"/>
          </a:p>
          <a:p>
            <a:r>
              <a:rPr lang="en-US" sz="2400" b="1" dirty="0">
                <a:solidFill>
                  <a:srgbClr val="0000CC"/>
                </a:solidFill>
              </a:rPr>
              <a:t>Halstead complexity measures</a:t>
            </a:r>
            <a:r>
              <a:rPr lang="en-US" sz="2400" dirty="0"/>
              <a:t> are </a:t>
            </a:r>
            <a:r>
              <a:rPr lang="en-US" sz="2400" dirty="0">
                <a:hlinkClick r:id="rId3" tooltip="Software metric"/>
              </a:rPr>
              <a:t>software metrics</a:t>
            </a:r>
            <a:r>
              <a:rPr lang="en-US" sz="2400" dirty="0"/>
              <a:t> introduced by </a:t>
            </a:r>
            <a:r>
              <a:rPr lang="en-US" sz="2400" i="1" dirty="0">
                <a:solidFill>
                  <a:srgbClr val="008000"/>
                </a:solidFill>
              </a:rPr>
              <a:t>M.H Halstead </a:t>
            </a:r>
            <a:r>
              <a:rPr lang="en-US" sz="2400" i="1" dirty="0" smtClean="0">
                <a:solidFill>
                  <a:srgbClr val="008000"/>
                </a:solidFill>
              </a:rPr>
              <a:t> </a:t>
            </a:r>
            <a:r>
              <a:rPr lang="en-US" sz="2400" dirty="0" smtClean="0"/>
              <a:t>in </a:t>
            </a:r>
            <a:r>
              <a:rPr lang="en-US" sz="2400" i="1" dirty="0">
                <a:solidFill>
                  <a:srgbClr val="008000"/>
                </a:solidFill>
              </a:rPr>
              <a:t>1977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2400" dirty="0"/>
              <a:t>Consists of a </a:t>
            </a:r>
            <a:r>
              <a:rPr lang="en-US" sz="2400" u="sng" dirty="0">
                <a:solidFill>
                  <a:srgbClr val="008000"/>
                </a:solidFill>
              </a:rPr>
              <a:t>number of metrics</a:t>
            </a:r>
            <a:r>
              <a:rPr lang="en-US" sz="2400" dirty="0"/>
              <a:t> to measure </a:t>
            </a:r>
            <a:r>
              <a:rPr lang="en-US" sz="2400" b="1" u="sng" dirty="0">
                <a:solidFill>
                  <a:srgbClr val="0000CC"/>
                </a:solidFill>
              </a:rPr>
              <a:t>complexity of code</a:t>
            </a:r>
            <a:r>
              <a:rPr lang="en-US" sz="2400" dirty="0"/>
              <a:t> based on it’s </a:t>
            </a:r>
            <a:r>
              <a:rPr lang="en-US" sz="2400" i="1" u="sng" dirty="0">
                <a:solidFill>
                  <a:srgbClr val="008000"/>
                </a:solidFill>
              </a:rPr>
              <a:t>algorithm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2400" dirty="0"/>
              <a:t>These </a:t>
            </a:r>
            <a:r>
              <a:rPr lang="en-US" sz="2400" u="sng" dirty="0">
                <a:solidFill>
                  <a:srgbClr val="0000CC"/>
                </a:solidFill>
              </a:rPr>
              <a:t>metrics</a:t>
            </a:r>
            <a:r>
              <a:rPr lang="en-US" sz="2400" dirty="0"/>
              <a:t> are computed </a:t>
            </a:r>
            <a:r>
              <a:rPr lang="en-US" sz="2400" u="sng" dirty="0" smtClean="0">
                <a:solidFill>
                  <a:srgbClr val="008000"/>
                </a:solidFill>
              </a:rPr>
              <a:t>statistically</a:t>
            </a:r>
            <a:r>
              <a:rPr lang="en-US" sz="2400" dirty="0" smtClean="0"/>
              <a:t> </a:t>
            </a:r>
            <a:r>
              <a:rPr lang="en-US" sz="2400" dirty="0"/>
              <a:t>from the </a:t>
            </a:r>
            <a:r>
              <a:rPr lang="en-US" sz="2400" b="1" dirty="0"/>
              <a:t>code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2400" dirty="0"/>
              <a:t>Halstead's goal was to </a:t>
            </a:r>
            <a:r>
              <a:rPr lang="en-US" sz="2400" u="sng" dirty="0"/>
              <a:t>identify measurable properties</a:t>
            </a:r>
            <a:r>
              <a:rPr lang="en-US" sz="2400" dirty="0"/>
              <a:t> of software, and the </a:t>
            </a:r>
            <a:r>
              <a:rPr lang="en-US" sz="2400" u="sng" dirty="0"/>
              <a:t>relations</a:t>
            </a:r>
            <a:r>
              <a:rPr lang="en-US" sz="2400" dirty="0"/>
              <a:t> between them</a:t>
            </a:r>
          </a:p>
          <a:p>
            <a:pPr>
              <a:spcBef>
                <a:spcPts val="613"/>
              </a:spcBef>
            </a:pPr>
            <a:endParaRPr lang="en-GB" sz="3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2400" y="1524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DF83A9-6BC7-438F-BADA-6FF973A975BD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017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8204200" cy="1139825"/>
          </a:xfrm>
        </p:spPr>
        <p:txBody>
          <a:bodyPr lIns="18000" tIns="46800" rIns="18000" bIns="46800" anchor="ctr"/>
          <a:lstStyle/>
          <a:p>
            <a:pPr algn="ctr">
              <a:spcBef>
                <a:spcPts val="1075"/>
              </a:spcBef>
            </a:pPr>
            <a:r>
              <a:rPr lang="en-US" sz="4400" dirty="0"/>
              <a:t>Metrics Calculation steps</a:t>
            </a:r>
            <a:endParaRPr lang="en-GB" sz="4400" dirty="0">
              <a:solidFill>
                <a:srgbClr val="0000C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708" y="1751185"/>
            <a:ext cx="7914692" cy="487821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 bwMode="auto">
          <a:xfrm>
            <a:off x="152400" y="1524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DF83A9-6BC7-438F-BADA-6FF973A975BD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017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8204200" cy="1139825"/>
          </a:xfrm>
        </p:spPr>
        <p:txBody>
          <a:bodyPr lIns="18000" tIns="46800" rIns="18000" bIns="46800" anchor="ctr"/>
          <a:lstStyle/>
          <a:p>
            <a:pPr algn="ctr">
              <a:spcBef>
                <a:spcPts val="1075"/>
              </a:spcBef>
            </a:pPr>
            <a:r>
              <a:rPr lang="en-US" sz="4400" dirty="0"/>
              <a:t>Metrics Calculation steps</a:t>
            </a:r>
            <a:endParaRPr lang="en-GB" sz="4400" dirty="0">
              <a:solidFill>
                <a:srgbClr val="0000C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99" y="2565400"/>
            <a:ext cx="8534401" cy="284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 bwMode="auto">
          <a:xfrm>
            <a:off x="3962400" y="2894012"/>
            <a:ext cx="1066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6553200" y="2895600"/>
            <a:ext cx="1752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3657600" y="3351212"/>
            <a:ext cx="1752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1447800" y="4418012"/>
            <a:ext cx="1752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5181600" y="4419600"/>
            <a:ext cx="1752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152400" y="1524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DF83A9-6BC7-438F-BADA-6FF973A975BD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017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8204200" cy="579437"/>
          </a:xfrm>
        </p:spPr>
        <p:txBody>
          <a:bodyPr lIns="18000" tIns="46800" rIns="18000" bIns="46800" anchor="ctr"/>
          <a:lstStyle/>
          <a:p>
            <a:pPr algn="ctr">
              <a:spcBef>
                <a:spcPts val="1075"/>
              </a:spcBef>
            </a:pPr>
            <a:r>
              <a:rPr lang="en-US" sz="4400" dirty="0"/>
              <a:t>Example</a:t>
            </a:r>
            <a:endParaRPr lang="en-GB" sz="4400" dirty="0">
              <a:solidFill>
                <a:srgbClr val="0000CC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929640"/>
            <a:ext cx="7543800" cy="577596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 bwMode="auto">
          <a:xfrm>
            <a:off x="152400" y="1524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3C82C0-4284-4A78-8207-CF2ACCE69A5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1066800"/>
          </a:xfr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18000" tIns="46800" rIns="18000" bIns="4680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GB" b="1" dirty="0">
                <a:solidFill>
                  <a:srgbClr val="FFFF00"/>
                </a:solidFill>
              </a:rPr>
              <a:t>Project planning	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934" y="2166937"/>
            <a:ext cx="4833666" cy="409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 bwMode="auto">
          <a:xfrm>
            <a:off x="381000" y="2286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324600"/>
            <a:ext cx="1905000" cy="457200"/>
          </a:xfrm>
          <a:noFill/>
        </p:spPr>
        <p:txBody>
          <a:bodyPr/>
          <a:lstStyle/>
          <a:p>
            <a:fld id="{DD3C82C0-4284-4A78-8207-CF2ACCE69A5E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5638800" cy="1143000"/>
          </a:xfrm>
        </p:spPr>
        <p:txBody>
          <a:bodyPr lIns="18000" tIns="46800" rIns="18000" bIns="46800" anchor="ctr"/>
          <a:lstStyle/>
          <a:p>
            <a:r>
              <a:rPr lang="en-GB" b="1" u="sng" dirty="0">
                <a:solidFill>
                  <a:srgbClr val="0000CC"/>
                </a:solidFill>
              </a:rPr>
              <a:t>Risk Management</a:t>
            </a:r>
            <a:r>
              <a:rPr lang="en-GB" sz="6000" dirty="0">
                <a:solidFill>
                  <a:srgbClr val="0000CC"/>
                </a:solidFill>
              </a:rPr>
              <a:t>	</a:t>
            </a:r>
            <a:endParaRPr lang="en-GB" sz="2800" dirty="0">
              <a:solidFill>
                <a:srgbClr val="0000C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514600"/>
            <a:ext cx="5388429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 bwMode="auto">
          <a:xfrm>
            <a:off x="152400" y="1524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BCBE4D-F626-474C-B01C-55A481FC5DA1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099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737600" cy="685800"/>
          </a:xfrm>
        </p:spPr>
        <p:txBody>
          <a:bodyPr lIns="18000" tIns="46800" rIns="18000" bIns="46800" anchor="ctr"/>
          <a:lstStyle/>
          <a:p>
            <a:pPr algn="ctr">
              <a:spcBef>
                <a:spcPts val="1000"/>
              </a:spcBef>
            </a:pPr>
            <a:r>
              <a:rPr lang="en-GB" sz="3200" dirty="0">
                <a:solidFill>
                  <a:srgbClr val="003399"/>
                </a:solidFill>
              </a:rPr>
              <a:t>Identify Risks</a:t>
            </a:r>
            <a:endParaRPr lang="en-GB" sz="3200" b="1" dirty="0">
              <a:solidFill>
                <a:srgbClr val="0000CC"/>
              </a:solidFill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648200"/>
          </a:xfrm>
          <a:ln>
            <a:solidFill>
              <a:schemeClr val="tx1"/>
            </a:solidFill>
          </a:ln>
        </p:spPr>
        <p:txBody>
          <a:bodyPr lIns="18000" tIns="46800" rIns="18000" bIns="46800"/>
          <a:lstStyle/>
          <a:p>
            <a:pPr>
              <a:spcBef>
                <a:spcPts val="625"/>
              </a:spcBef>
              <a:buFont typeface="Symbol" pitchFamily="18" charset="2"/>
              <a:buNone/>
            </a:pPr>
            <a:r>
              <a:rPr lang="en-GB" sz="3600" dirty="0">
                <a:solidFill>
                  <a:srgbClr val="CC0066"/>
                </a:solidFill>
              </a:rPr>
              <a:t>Objective:</a:t>
            </a:r>
          </a:p>
          <a:p>
            <a:pPr>
              <a:spcBef>
                <a:spcPts val="625"/>
              </a:spcBef>
              <a:buFont typeface="Symbol" pitchFamily="18" charset="2"/>
              <a:buNone/>
            </a:pPr>
            <a:endParaRPr lang="en-GB" sz="1100" dirty="0">
              <a:solidFill>
                <a:srgbClr val="CC0066"/>
              </a:solidFill>
            </a:endParaRPr>
          </a:p>
          <a:p>
            <a:pPr>
              <a:spcBef>
                <a:spcPts val="625"/>
              </a:spcBef>
              <a:buClrTx/>
              <a:buFont typeface="Wingdings" pitchFamily="2" charset="2"/>
              <a:buChar char="Ø"/>
            </a:pPr>
            <a:r>
              <a:rPr lang="en-GB" sz="2400" dirty="0"/>
              <a:t>To </a:t>
            </a:r>
            <a:r>
              <a:rPr lang="en-GB" sz="2400" b="1" u="sng" dirty="0"/>
              <a:t>identify</a:t>
            </a:r>
            <a:r>
              <a:rPr lang="en-GB" sz="2400" dirty="0"/>
              <a:t> the </a:t>
            </a:r>
            <a:r>
              <a:rPr lang="en-GB" sz="2400" b="1" u="sng" dirty="0"/>
              <a:t>Risks</a:t>
            </a:r>
            <a:r>
              <a:rPr lang="en-GB" sz="2400" dirty="0"/>
              <a:t> that may cause a </a:t>
            </a:r>
            <a:r>
              <a:rPr lang="en-GB" sz="2400" b="1" u="sng" dirty="0"/>
              <a:t>project</a:t>
            </a:r>
            <a:r>
              <a:rPr lang="en-GB" sz="2400" dirty="0"/>
              <a:t> to </a:t>
            </a:r>
            <a:r>
              <a:rPr lang="en-GB" sz="2400" dirty="0">
                <a:solidFill>
                  <a:srgbClr val="C00000"/>
                </a:solidFill>
              </a:rPr>
              <a:t>complete late</a:t>
            </a:r>
            <a:r>
              <a:rPr lang="en-GB" sz="2400" dirty="0"/>
              <a:t> or go </a:t>
            </a:r>
            <a:r>
              <a:rPr lang="en-GB" sz="2400" dirty="0">
                <a:solidFill>
                  <a:srgbClr val="C00000"/>
                </a:solidFill>
              </a:rPr>
              <a:t>over budget</a:t>
            </a:r>
          </a:p>
          <a:p>
            <a:pPr>
              <a:spcBef>
                <a:spcPts val="625"/>
              </a:spcBef>
              <a:buClrTx/>
              <a:buFont typeface="Wingdings" pitchFamily="2" charset="2"/>
              <a:buChar char="Ø"/>
            </a:pPr>
            <a:endParaRPr lang="en-GB" sz="2400" dirty="0"/>
          </a:p>
          <a:p>
            <a:pPr>
              <a:spcBef>
                <a:spcPts val="625"/>
              </a:spcBef>
              <a:buClrTx/>
              <a:buNone/>
            </a:pPr>
            <a:r>
              <a:rPr lang="en-GB" sz="2400" b="1" dirty="0"/>
              <a:t>Identify 3 types of risks :</a:t>
            </a:r>
          </a:p>
          <a:p>
            <a:pPr>
              <a:spcBef>
                <a:spcPts val="625"/>
              </a:spcBef>
              <a:buClrTx/>
              <a:buNone/>
            </a:pPr>
            <a:endParaRPr lang="en-GB" sz="1200" b="1" dirty="0"/>
          </a:p>
          <a:p>
            <a:pPr marL="457200" indent="-457200">
              <a:spcBef>
                <a:spcPts val="625"/>
              </a:spcBef>
              <a:buClrTx/>
              <a:buFont typeface="+mj-lt"/>
              <a:buAutoNum type="arabicPeriod"/>
            </a:pPr>
            <a:r>
              <a:rPr lang="en-GB" sz="2400" dirty="0"/>
              <a:t>Risks caused by </a:t>
            </a:r>
            <a:r>
              <a:rPr lang="en-GB" sz="2400" b="1" u="sng" dirty="0">
                <a:solidFill>
                  <a:srgbClr val="C00000"/>
                </a:solidFill>
              </a:rPr>
              <a:t>Estimation difficulties</a:t>
            </a:r>
          </a:p>
          <a:p>
            <a:pPr marL="457200" indent="-457200">
              <a:spcBef>
                <a:spcPts val="625"/>
              </a:spcBef>
              <a:buClrTx/>
              <a:buFont typeface="+mj-lt"/>
              <a:buAutoNum type="arabicPeriod"/>
            </a:pPr>
            <a:r>
              <a:rPr lang="en-GB" sz="2400" dirty="0"/>
              <a:t>Risks caused by </a:t>
            </a:r>
            <a:r>
              <a:rPr lang="en-GB" sz="2400" b="1" u="sng" dirty="0">
                <a:solidFill>
                  <a:srgbClr val="C00000"/>
                </a:solidFill>
              </a:rPr>
              <a:t>Assumptions</a:t>
            </a:r>
            <a:r>
              <a:rPr lang="en-GB" sz="2400" dirty="0"/>
              <a:t> made during </a:t>
            </a:r>
            <a:r>
              <a:rPr lang="en-GB" sz="2400" b="1" u="sng" dirty="0">
                <a:solidFill>
                  <a:srgbClr val="0000CC"/>
                </a:solidFill>
              </a:rPr>
              <a:t>planning</a:t>
            </a:r>
          </a:p>
          <a:p>
            <a:pPr marL="457200" indent="-457200">
              <a:spcBef>
                <a:spcPts val="625"/>
              </a:spcBef>
              <a:buClrTx/>
              <a:buFont typeface="+mj-lt"/>
              <a:buAutoNum type="arabicPeriod"/>
            </a:pPr>
            <a:r>
              <a:rPr lang="en-GB" sz="2400" dirty="0"/>
              <a:t>Risks caused by </a:t>
            </a:r>
            <a:r>
              <a:rPr lang="en-GB" sz="2400" b="1" u="sng" dirty="0">
                <a:solidFill>
                  <a:srgbClr val="C00000"/>
                </a:solidFill>
              </a:rPr>
              <a:t>unforeseen events</a:t>
            </a:r>
          </a:p>
          <a:p>
            <a:pPr>
              <a:spcBef>
                <a:spcPts val="625"/>
              </a:spcBef>
              <a:buClrTx/>
              <a:buNone/>
            </a:pPr>
            <a:endParaRPr lang="en-GB" sz="2400" dirty="0"/>
          </a:p>
          <a:p>
            <a:pPr>
              <a:spcBef>
                <a:spcPts val="625"/>
              </a:spcBef>
              <a:buClrTx/>
              <a:buNone/>
            </a:pPr>
            <a:endParaRPr lang="en-GB" sz="2400" dirty="0"/>
          </a:p>
          <a:p>
            <a:pPr>
              <a:spcBef>
                <a:spcPts val="625"/>
              </a:spcBef>
              <a:buClrTx/>
              <a:buFont typeface="Wingdings" pitchFamily="2" charset="2"/>
              <a:buChar char="Ø"/>
            </a:pPr>
            <a:endParaRPr lang="en-GB" sz="800" dirty="0"/>
          </a:p>
          <a:p>
            <a:pPr>
              <a:spcBef>
                <a:spcPts val="625"/>
              </a:spcBef>
              <a:buClrTx/>
              <a:buNone/>
            </a:pPr>
            <a:endParaRPr lang="en-GB" sz="2400" dirty="0"/>
          </a:p>
          <a:p>
            <a:pPr>
              <a:spcBef>
                <a:spcPts val="625"/>
              </a:spcBef>
              <a:buClrTx/>
              <a:buFont typeface="Wingdings" pitchFamily="2" charset="2"/>
              <a:buChar char="Ø"/>
            </a:pPr>
            <a:endParaRPr lang="en-GB" sz="800" dirty="0"/>
          </a:p>
          <a:p>
            <a:pPr>
              <a:spcBef>
                <a:spcPts val="625"/>
              </a:spcBef>
              <a:buClrTx/>
              <a:buFont typeface="Wingdings" pitchFamily="2" charset="2"/>
              <a:buChar char="Ø"/>
            </a:pPr>
            <a:endParaRPr lang="en-GB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228600"/>
            <a:ext cx="1838325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485063" cy="1141413"/>
          </a:xfrm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sz="3200" dirty="0">
                <a:solidFill>
                  <a:srgbClr val="003399"/>
                </a:solidFill>
              </a:rPr>
              <a:t>1. Estimation Difficulties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1828800"/>
            <a:ext cx="8839200" cy="4370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1000" b="1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000" b="1" dirty="0">
              <a:solidFill>
                <a:srgbClr val="C00000"/>
              </a:solidFill>
            </a:endParaRPr>
          </a:p>
          <a:p>
            <a:pPr marL="457200" indent="-457200"/>
            <a:endParaRPr lang="en-US" sz="1000" b="1" dirty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 Some </a:t>
            </a:r>
            <a:r>
              <a:rPr lang="en-US" sz="2400" u="sng" dirty="0">
                <a:solidFill>
                  <a:srgbClr val="C00000"/>
                </a:solidFill>
              </a:rPr>
              <a:t>tasks</a:t>
            </a:r>
            <a:r>
              <a:rPr lang="en-US" sz="2400" dirty="0"/>
              <a:t> are </a:t>
            </a:r>
            <a:r>
              <a:rPr lang="en-US" sz="2400" u="sng" dirty="0">
                <a:solidFill>
                  <a:srgbClr val="C00000"/>
                </a:solidFill>
              </a:rPr>
              <a:t>harder to estimate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than others:</a:t>
            </a:r>
          </a:p>
          <a:p>
            <a:endParaRPr lang="en-US" sz="1000" dirty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 Due to </a:t>
            </a:r>
            <a:r>
              <a:rPr lang="en-US" sz="2200" u="sng" dirty="0">
                <a:solidFill>
                  <a:srgbClr val="003399"/>
                </a:solidFill>
              </a:rPr>
              <a:t>lack of experience</a:t>
            </a:r>
            <a:r>
              <a:rPr lang="en-US" sz="2200" dirty="0">
                <a:solidFill>
                  <a:srgbClr val="003399"/>
                </a:solidFill>
              </a:rPr>
              <a:t> </a:t>
            </a:r>
            <a:r>
              <a:rPr lang="en-US" sz="2200" dirty="0"/>
              <a:t>of the </a:t>
            </a:r>
            <a:r>
              <a:rPr lang="en-US" sz="2200" b="1" u="sng" dirty="0"/>
              <a:t>estimator</a:t>
            </a:r>
            <a:r>
              <a:rPr lang="en-US" sz="2200" dirty="0"/>
              <a:t>  OR</a:t>
            </a:r>
          </a:p>
          <a:p>
            <a:pPr lvl="1">
              <a:buFont typeface="Wingdings" pitchFamily="2" charset="2"/>
              <a:buChar char="§"/>
            </a:pPr>
            <a:endParaRPr lang="en-US" sz="1000" dirty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 Due to </a:t>
            </a:r>
            <a:r>
              <a:rPr lang="en-US" sz="2200" u="sng" dirty="0">
                <a:solidFill>
                  <a:srgbClr val="003399"/>
                </a:solidFill>
              </a:rPr>
              <a:t>nature</a:t>
            </a:r>
            <a:r>
              <a:rPr lang="en-US" sz="2200" dirty="0"/>
              <a:t> of the task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Ex: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 </a:t>
            </a:r>
            <a:r>
              <a:rPr lang="en-US" sz="2200" u="sng" dirty="0">
                <a:solidFill>
                  <a:srgbClr val="003399"/>
                </a:solidFill>
              </a:rPr>
              <a:t>Debugging</a:t>
            </a:r>
            <a:r>
              <a:rPr lang="en-US" sz="2200" dirty="0"/>
              <a:t> is </a:t>
            </a:r>
            <a:r>
              <a:rPr lang="en-US" sz="2200" u="sng" dirty="0">
                <a:solidFill>
                  <a:srgbClr val="003399"/>
                </a:solidFill>
              </a:rPr>
              <a:t>harder</a:t>
            </a:r>
            <a:r>
              <a:rPr lang="en-US" sz="2200" dirty="0"/>
              <a:t> to estimate than </a:t>
            </a:r>
            <a:r>
              <a:rPr lang="en-US" sz="2200" u="sng" dirty="0">
                <a:solidFill>
                  <a:srgbClr val="003399"/>
                </a:solidFill>
              </a:rPr>
              <a:t>creating</a:t>
            </a:r>
            <a:r>
              <a:rPr lang="en-US" sz="2200" dirty="0">
                <a:solidFill>
                  <a:srgbClr val="003399"/>
                </a:solidFill>
              </a:rPr>
              <a:t> </a:t>
            </a:r>
            <a:r>
              <a:rPr lang="en-US" sz="2200" u="sng" dirty="0">
                <a:solidFill>
                  <a:srgbClr val="003399"/>
                </a:solidFill>
              </a:rPr>
              <a:t>user</a:t>
            </a:r>
            <a:r>
              <a:rPr lang="en-US" sz="2200" dirty="0">
                <a:solidFill>
                  <a:srgbClr val="003399"/>
                </a:solidFill>
              </a:rPr>
              <a:t> </a:t>
            </a:r>
            <a:r>
              <a:rPr lang="en-US" sz="2200" u="sng" dirty="0">
                <a:solidFill>
                  <a:srgbClr val="003399"/>
                </a:solidFill>
              </a:rPr>
              <a:t>manuals</a:t>
            </a:r>
          </a:p>
          <a:p>
            <a:pPr>
              <a:buFont typeface="Wingdings" pitchFamily="2" charset="2"/>
              <a:buChar char="§"/>
            </a:pPr>
            <a:endParaRPr lang="en-US" sz="2400" u="sng" dirty="0"/>
          </a:p>
          <a:p>
            <a:pPr>
              <a:buFont typeface="Wingdings" pitchFamily="2" charset="2"/>
              <a:buChar char="§"/>
            </a:pPr>
            <a:endParaRPr lang="en-US" sz="2400" u="sng" dirty="0"/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 </a:t>
            </a:r>
            <a:r>
              <a:rPr lang="en-US" sz="2200" dirty="0"/>
              <a:t>Estimation can be improved by </a:t>
            </a:r>
            <a:r>
              <a:rPr lang="en-US" sz="2200" u="sng" dirty="0">
                <a:solidFill>
                  <a:srgbClr val="C00000"/>
                </a:solidFill>
              </a:rPr>
              <a:t>analyzing historical data</a:t>
            </a:r>
          </a:p>
          <a:p>
            <a:endParaRPr lang="en-US" sz="800" dirty="0"/>
          </a:p>
          <a:p>
            <a:endParaRPr lang="en-US" sz="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152400"/>
            <a:ext cx="2362200" cy="150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23966" y="4876800"/>
            <a:ext cx="1167634" cy="1285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485063" cy="1141413"/>
          </a:xfrm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sz="3200" dirty="0">
                <a:solidFill>
                  <a:srgbClr val="003399"/>
                </a:solidFill>
              </a:rPr>
              <a:t>2. Assumptions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" y="1676400"/>
            <a:ext cx="8839200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endParaRPr lang="en-US" sz="8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 If </a:t>
            </a:r>
            <a:r>
              <a:rPr lang="en-US" sz="2400" u="sng" dirty="0">
                <a:solidFill>
                  <a:srgbClr val="C00000"/>
                </a:solidFill>
              </a:rPr>
              <a:t>assumptions</a:t>
            </a:r>
            <a:r>
              <a:rPr lang="en-US" sz="2400" dirty="0"/>
              <a:t> made during </a:t>
            </a:r>
            <a:r>
              <a:rPr lang="en-US" sz="2400" u="sng" dirty="0">
                <a:solidFill>
                  <a:srgbClr val="C00000"/>
                </a:solidFill>
              </a:rPr>
              <a:t>planning</a:t>
            </a:r>
            <a:r>
              <a:rPr lang="en-US" sz="2400" dirty="0"/>
              <a:t> are </a:t>
            </a:r>
            <a:r>
              <a:rPr lang="en-US" sz="2400" u="sng" dirty="0">
                <a:solidFill>
                  <a:srgbClr val="003399"/>
                </a:solidFill>
              </a:rPr>
              <a:t>invalid</a:t>
            </a:r>
            <a:r>
              <a:rPr lang="en-US" sz="2400" dirty="0"/>
              <a:t>, </a:t>
            </a:r>
          </a:p>
          <a:p>
            <a:pPr>
              <a:buFont typeface="Wingdings" pitchFamily="2" charset="2"/>
              <a:buChar char="§"/>
            </a:pPr>
            <a:endParaRPr lang="en-US" sz="1000" dirty="0"/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 Project will be at </a:t>
            </a:r>
            <a:r>
              <a:rPr lang="en-US" sz="2400" u="sng" dirty="0">
                <a:solidFill>
                  <a:srgbClr val="C00000"/>
                </a:solidFill>
              </a:rPr>
              <a:t>risk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Ex: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003300"/>
                </a:solidFill>
              </a:rPr>
              <a:t>Wrong selection of life cycle model or design approach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83531" y="152400"/>
            <a:ext cx="250806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06401" y="3963987"/>
            <a:ext cx="4927600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46800" rIns="18000" bIns="46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3200" b="0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 Unforeseen Events</a:t>
            </a:r>
            <a:endParaRPr kumimoji="1" lang="en-GB" sz="32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848523"/>
            <a:ext cx="8763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endParaRPr lang="en-US" sz="8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 There may be some </a:t>
            </a:r>
            <a:r>
              <a:rPr lang="en-US" sz="2400" u="sng" dirty="0">
                <a:solidFill>
                  <a:srgbClr val="003399"/>
                </a:solidFill>
              </a:rPr>
              <a:t>rare unforeseen</a:t>
            </a:r>
            <a:r>
              <a:rPr lang="en-US" sz="2400" dirty="0">
                <a:solidFill>
                  <a:srgbClr val="003399"/>
                </a:solidFill>
              </a:rPr>
              <a:t> </a:t>
            </a:r>
            <a:r>
              <a:rPr lang="en-US" sz="2400" dirty="0"/>
              <a:t>event happening</a:t>
            </a:r>
          </a:p>
          <a:p>
            <a:pPr>
              <a:buFont typeface="Wingdings" pitchFamily="2" charset="2"/>
              <a:buChar char="§"/>
            </a:pPr>
            <a:endParaRPr lang="en-US" sz="1000" dirty="0"/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Ex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dirty="0">
                <a:solidFill>
                  <a:srgbClr val="003300"/>
                </a:solidFill>
              </a:rPr>
              <a:t> Tech. used becomes unstable / unsupported, </a:t>
            </a:r>
          </a:p>
          <a:p>
            <a:pPr lvl="1"/>
            <a:r>
              <a:rPr lang="en-US" sz="2400" dirty="0">
                <a:solidFill>
                  <a:srgbClr val="003300"/>
                </a:solidFill>
              </a:rPr>
              <a:t>                                                            Drastic rule changes</a:t>
            </a:r>
          </a:p>
          <a:p>
            <a:pPr lvl="1"/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485063" cy="1141413"/>
          </a:xfrm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sz="3200" dirty="0">
                <a:solidFill>
                  <a:srgbClr val="003399"/>
                </a:solidFill>
              </a:rPr>
              <a:t>Risk Engineering structure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" y="1447801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800" b="1" dirty="0">
                <a:solidFill>
                  <a:srgbClr val="C00000"/>
                </a:solidFill>
              </a:rPr>
              <a:t>Objectives:</a:t>
            </a:r>
          </a:p>
          <a:p>
            <a:endParaRPr lang="en-US" sz="800" dirty="0"/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To </a:t>
            </a:r>
            <a:r>
              <a:rPr lang="en-US" sz="2400" u="sng" dirty="0">
                <a:solidFill>
                  <a:srgbClr val="003399"/>
                </a:solidFill>
              </a:rPr>
              <a:t>avoid</a:t>
            </a:r>
            <a:r>
              <a:rPr lang="en-US" sz="2400" dirty="0"/>
              <a:t> or </a:t>
            </a:r>
            <a:r>
              <a:rPr lang="en-US" sz="2400" u="sng" dirty="0">
                <a:solidFill>
                  <a:srgbClr val="003399"/>
                </a:solidFill>
              </a:rPr>
              <a:t>minimize</a:t>
            </a:r>
            <a:r>
              <a:rPr lang="en-US" sz="2400" dirty="0"/>
              <a:t> effects of project risks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2590800"/>
            <a:ext cx="12954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Risk </a:t>
            </a:r>
            <a:r>
              <a:rPr lang="en-US" dirty="0" err="1"/>
              <a:t>Engg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3669268"/>
            <a:ext cx="16764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Risk Analysis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3657600"/>
            <a:ext cx="15240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Risk Mgmt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4495800"/>
            <a:ext cx="9906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Risk Id.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4495800"/>
            <a:ext cx="18288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Risk Estimation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81400" y="4495800"/>
            <a:ext cx="12954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Risk </a:t>
            </a:r>
          </a:p>
          <a:p>
            <a:r>
              <a:rPr lang="en-US" dirty="0"/>
              <a:t>Evaluation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5449669"/>
            <a:ext cx="12192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Risk </a:t>
            </a:r>
          </a:p>
          <a:p>
            <a:r>
              <a:rPr lang="en-US" dirty="0"/>
              <a:t>Planning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505200" y="5449669"/>
            <a:ext cx="10668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Risk </a:t>
            </a:r>
          </a:p>
          <a:p>
            <a:r>
              <a:rPr lang="en-US" dirty="0"/>
              <a:t>Control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800600" y="5449669"/>
            <a:ext cx="12954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Risk </a:t>
            </a:r>
          </a:p>
          <a:p>
            <a:r>
              <a:rPr lang="en-US" dirty="0"/>
              <a:t>Monitoring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324600" y="5449669"/>
            <a:ext cx="12954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Risk </a:t>
            </a:r>
          </a:p>
          <a:p>
            <a:r>
              <a:rPr lang="en-US" dirty="0"/>
              <a:t>Directing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696200" y="5449669"/>
            <a:ext cx="12954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Risk </a:t>
            </a:r>
          </a:p>
          <a:p>
            <a:r>
              <a:rPr lang="en-US" dirty="0"/>
              <a:t>Staffing</a:t>
            </a:r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1981200" y="3351212"/>
            <a:ext cx="419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5400000">
            <a:off x="3620294" y="3161506"/>
            <a:ext cx="38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5" idx="0"/>
          </p:cNvCxnSpPr>
          <p:nvPr/>
        </p:nvCxnSpPr>
        <p:spPr bwMode="auto">
          <a:xfrm rot="5400000">
            <a:off x="1822966" y="3511034"/>
            <a:ext cx="31646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5400000">
            <a:off x="6013172" y="3510240"/>
            <a:ext cx="31646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609600" y="4265612"/>
            <a:ext cx="3505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rot="5400000">
            <a:off x="1867694" y="4152900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rot="5400000">
            <a:off x="496094" y="438070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5400000">
            <a:off x="1866106" y="438070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5400000">
            <a:off x="3999706" y="4380706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514600" y="5256212"/>
            <a:ext cx="5943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5561806" y="4648200"/>
            <a:ext cx="1219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endCxn id="10" idx="0"/>
          </p:cNvCxnSpPr>
          <p:nvPr/>
        </p:nvCxnSpPr>
        <p:spPr bwMode="auto">
          <a:xfrm rot="5400000">
            <a:off x="2418666" y="5353734"/>
            <a:ext cx="191869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rot="5400000">
            <a:off x="3865671" y="5352941"/>
            <a:ext cx="191869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5400000">
            <a:off x="5389671" y="5352941"/>
            <a:ext cx="191869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rot="5400000">
            <a:off x="6913671" y="5352941"/>
            <a:ext cx="191869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rot="5400000">
            <a:off x="8361471" y="5352941"/>
            <a:ext cx="191869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75" y="152400"/>
            <a:ext cx="2409825" cy="153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485063" cy="1141413"/>
          </a:xfrm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sz="3200" dirty="0">
                <a:solidFill>
                  <a:srgbClr val="003399"/>
                </a:solidFill>
              </a:rPr>
              <a:t>Managing Risks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" y="1676400"/>
            <a:ext cx="87630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b="1" u="sng" dirty="0">
                <a:solidFill>
                  <a:srgbClr val="C00000"/>
                </a:solidFill>
              </a:rPr>
              <a:t>Risk Analysis</a:t>
            </a:r>
            <a:r>
              <a:rPr lang="en-US" sz="2400" b="1" dirty="0">
                <a:solidFill>
                  <a:srgbClr val="C00000"/>
                </a:solidFill>
              </a:rPr>
              <a:t>:</a:t>
            </a:r>
          </a:p>
          <a:p>
            <a:endParaRPr lang="en-US" sz="800" dirty="0"/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 </a:t>
            </a:r>
            <a:r>
              <a:rPr lang="en-US" sz="2000" b="1" u="sng" dirty="0">
                <a:solidFill>
                  <a:srgbClr val="003300"/>
                </a:solidFill>
              </a:rPr>
              <a:t>Risk Identification</a:t>
            </a:r>
            <a:r>
              <a:rPr lang="en-US" sz="2000" b="1" dirty="0">
                <a:solidFill>
                  <a:srgbClr val="003300"/>
                </a:solidFill>
              </a:rPr>
              <a:t> </a:t>
            </a:r>
            <a:r>
              <a:rPr lang="en-US" sz="2000" dirty="0"/>
              <a:t>: </a:t>
            </a:r>
            <a:r>
              <a:rPr lang="en-US" sz="2000" u="sng" dirty="0">
                <a:solidFill>
                  <a:srgbClr val="003399"/>
                </a:solidFill>
              </a:rPr>
              <a:t>List all the risks</a:t>
            </a:r>
            <a:r>
              <a:rPr lang="en-US" sz="2000" dirty="0">
                <a:solidFill>
                  <a:srgbClr val="003399"/>
                </a:solidFill>
              </a:rPr>
              <a:t> </a:t>
            </a:r>
            <a:r>
              <a:rPr lang="en-US" sz="2000" dirty="0"/>
              <a:t>affecting the project</a:t>
            </a:r>
          </a:p>
          <a:p>
            <a:pPr>
              <a:buFont typeface="Wingdings" pitchFamily="2" charset="2"/>
              <a:buChar char="ü"/>
            </a:pPr>
            <a:endParaRPr lang="en-US" sz="800" dirty="0"/>
          </a:p>
          <a:p>
            <a:pPr>
              <a:buFont typeface="Wingdings" pitchFamily="2" charset="2"/>
              <a:buChar char="ü"/>
            </a:pPr>
            <a:r>
              <a:rPr lang="en-US" sz="2000" dirty="0">
                <a:solidFill>
                  <a:srgbClr val="003300"/>
                </a:solidFill>
              </a:rPr>
              <a:t> </a:t>
            </a:r>
            <a:r>
              <a:rPr lang="en-US" sz="2000" b="1" u="sng" dirty="0">
                <a:solidFill>
                  <a:srgbClr val="003300"/>
                </a:solidFill>
              </a:rPr>
              <a:t>Risk Estimation</a:t>
            </a:r>
            <a:r>
              <a:rPr lang="en-US" sz="2000" b="1" dirty="0">
                <a:solidFill>
                  <a:srgbClr val="003300"/>
                </a:solidFill>
              </a:rPr>
              <a:t> </a:t>
            </a:r>
            <a:r>
              <a:rPr lang="en-US" sz="2000" dirty="0"/>
              <a:t>: Assessing the </a:t>
            </a:r>
            <a:r>
              <a:rPr lang="en-US" sz="2000" u="sng" dirty="0">
                <a:solidFill>
                  <a:srgbClr val="003399"/>
                </a:solidFill>
              </a:rPr>
              <a:t>likelihood</a:t>
            </a:r>
            <a:r>
              <a:rPr lang="en-US" sz="2000" dirty="0"/>
              <a:t> &amp; </a:t>
            </a:r>
            <a:r>
              <a:rPr lang="en-US" sz="2000" u="sng" dirty="0">
                <a:solidFill>
                  <a:srgbClr val="003399"/>
                </a:solidFill>
              </a:rPr>
              <a:t>impact </a:t>
            </a:r>
            <a:r>
              <a:rPr lang="en-US" sz="2000" dirty="0"/>
              <a:t>of each risk</a:t>
            </a:r>
          </a:p>
          <a:p>
            <a:pPr>
              <a:buFont typeface="Wingdings" pitchFamily="2" charset="2"/>
              <a:buChar char="ü"/>
            </a:pPr>
            <a:endParaRPr lang="en-US" sz="800" dirty="0"/>
          </a:p>
          <a:p>
            <a:pPr>
              <a:buFont typeface="Wingdings" pitchFamily="2" charset="2"/>
              <a:buChar char="ü"/>
            </a:pPr>
            <a:r>
              <a:rPr lang="en-US" sz="2000" dirty="0">
                <a:solidFill>
                  <a:srgbClr val="003300"/>
                </a:solidFill>
              </a:rPr>
              <a:t> </a:t>
            </a:r>
            <a:r>
              <a:rPr lang="en-US" sz="2000" b="1" u="sng" dirty="0">
                <a:solidFill>
                  <a:srgbClr val="003300"/>
                </a:solidFill>
              </a:rPr>
              <a:t>Risk Evaluation</a:t>
            </a:r>
            <a:r>
              <a:rPr lang="en-US" sz="2000" b="1" dirty="0">
                <a:solidFill>
                  <a:srgbClr val="003300"/>
                </a:solidFill>
              </a:rPr>
              <a:t> </a:t>
            </a:r>
            <a:r>
              <a:rPr lang="en-US" sz="2000" dirty="0"/>
              <a:t>: </a:t>
            </a:r>
            <a:r>
              <a:rPr lang="en-US" sz="2000" u="sng" dirty="0">
                <a:solidFill>
                  <a:srgbClr val="003399"/>
                </a:solidFill>
              </a:rPr>
              <a:t>Ranking</a:t>
            </a:r>
            <a:r>
              <a:rPr lang="en-US" sz="2000" dirty="0"/>
              <a:t> the risks</a:t>
            </a:r>
          </a:p>
          <a:p>
            <a:pPr>
              <a:buFont typeface="Wingdings" pitchFamily="2" charset="2"/>
              <a:buChar char="q"/>
            </a:pPr>
            <a:endParaRPr lang="en-US" sz="2000" dirty="0"/>
          </a:p>
          <a:p>
            <a:endParaRPr lang="en-US" sz="2000" dirty="0"/>
          </a:p>
          <a:p>
            <a:pPr marL="457200" indent="-457200"/>
            <a:r>
              <a:rPr lang="en-US" sz="2400" b="1" u="sng" dirty="0">
                <a:solidFill>
                  <a:srgbClr val="C00000"/>
                </a:solidFill>
              </a:rPr>
              <a:t>Risk Management</a:t>
            </a:r>
            <a:r>
              <a:rPr lang="en-US" sz="2400" b="1" dirty="0">
                <a:solidFill>
                  <a:srgbClr val="C00000"/>
                </a:solidFill>
              </a:rPr>
              <a:t>:</a:t>
            </a:r>
          </a:p>
          <a:p>
            <a:endParaRPr lang="en-US" sz="800" dirty="0"/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 </a:t>
            </a:r>
            <a:r>
              <a:rPr lang="en-US" sz="2000" b="1" u="sng" dirty="0">
                <a:solidFill>
                  <a:srgbClr val="003300"/>
                </a:solidFill>
              </a:rPr>
              <a:t>Risk Planning</a:t>
            </a:r>
            <a:r>
              <a:rPr lang="en-US" sz="2000" b="1" dirty="0">
                <a:solidFill>
                  <a:srgbClr val="003300"/>
                </a:solidFill>
              </a:rPr>
              <a:t> </a:t>
            </a:r>
            <a:r>
              <a:rPr lang="en-US" sz="2000" dirty="0"/>
              <a:t>: Making </a:t>
            </a:r>
            <a:r>
              <a:rPr lang="en-US" sz="2000" dirty="0">
                <a:solidFill>
                  <a:srgbClr val="003399"/>
                </a:solidFill>
              </a:rPr>
              <a:t>‘</a:t>
            </a:r>
            <a:r>
              <a:rPr lang="en-US" sz="2000" u="sng" dirty="0">
                <a:solidFill>
                  <a:srgbClr val="003399"/>
                </a:solidFill>
              </a:rPr>
              <a:t>contingency plans</a:t>
            </a:r>
            <a:r>
              <a:rPr lang="en-US" sz="2000" dirty="0">
                <a:solidFill>
                  <a:srgbClr val="003399"/>
                </a:solidFill>
              </a:rPr>
              <a:t>’ </a:t>
            </a:r>
            <a:r>
              <a:rPr lang="en-US" sz="2000" dirty="0"/>
              <a:t>&amp; adding tasks to project.                         </a:t>
            </a:r>
          </a:p>
          <a:p>
            <a:r>
              <a:rPr lang="en-US" sz="2000" dirty="0"/>
              <a:t>                               May need a </a:t>
            </a:r>
            <a:r>
              <a:rPr lang="en-US" sz="2000" u="sng" dirty="0">
                <a:solidFill>
                  <a:srgbClr val="003399"/>
                </a:solidFill>
              </a:rPr>
              <a:t>risk manager</a:t>
            </a:r>
          </a:p>
          <a:p>
            <a:pPr>
              <a:buFont typeface="Wingdings" pitchFamily="2" charset="2"/>
              <a:buChar char="ü"/>
            </a:pPr>
            <a:endParaRPr lang="en-US" sz="800" dirty="0"/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 </a:t>
            </a:r>
            <a:r>
              <a:rPr lang="en-US" sz="2000" b="1" u="sng" dirty="0">
                <a:solidFill>
                  <a:srgbClr val="003300"/>
                </a:solidFill>
              </a:rPr>
              <a:t>Risk Control</a:t>
            </a:r>
            <a:r>
              <a:rPr lang="en-US" sz="2000" b="1" dirty="0">
                <a:solidFill>
                  <a:srgbClr val="0033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u="sng" dirty="0">
                <a:solidFill>
                  <a:srgbClr val="003399"/>
                </a:solidFill>
              </a:rPr>
              <a:t>Minimizing</a:t>
            </a:r>
            <a:r>
              <a:rPr lang="en-US" sz="2000" dirty="0"/>
              <a:t> &amp; </a:t>
            </a:r>
            <a:r>
              <a:rPr lang="en-US" sz="2000" u="sng" dirty="0">
                <a:solidFill>
                  <a:srgbClr val="003399"/>
                </a:solidFill>
              </a:rPr>
              <a:t>Reacting</a:t>
            </a:r>
            <a:r>
              <a:rPr lang="en-US" sz="2000" dirty="0"/>
              <a:t> to risks throughout the project</a:t>
            </a:r>
          </a:p>
          <a:p>
            <a:pPr>
              <a:buFont typeface="Wingdings" pitchFamily="2" charset="2"/>
              <a:buChar char="ü"/>
            </a:pPr>
            <a:endParaRPr lang="en-US" sz="800" dirty="0"/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 </a:t>
            </a:r>
            <a:r>
              <a:rPr lang="en-US" sz="2000" b="1" u="sng" dirty="0">
                <a:solidFill>
                  <a:srgbClr val="003300"/>
                </a:solidFill>
              </a:rPr>
              <a:t>Risk Monitoring</a:t>
            </a:r>
            <a:r>
              <a:rPr lang="en-US" sz="2000" b="1" dirty="0">
                <a:solidFill>
                  <a:srgbClr val="0033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On-going task. Risk </a:t>
            </a:r>
            <a:r>
              <a:rPr lang="en-US" sz="2000" u="sng" dirty="0">
                <a:solidFill>
                  <a:srgbClr val="003399"/>
                </a:solidFill>
              </a:rPr>
              <a:t>likelihoods</a:t>
            </a:r>
            <a:r>
              <a:rPr lang="en-US" sz="2000" dirty="0"/>
              <a:t> &amp; </a:t>
            </a:r>
            <a:r>
              <a:rPr lang="en-US" sz="2000" u="sng" dirty="0">
                <a:solidFill>
                  <a:srgbClr val="003399"/>
                </a:solidFill>
              </a:rPr>
              <a:t>impacts</a:t>
            </a:r>
            <a:r>
              <a:rPr lang="en-US" sz="2000" dirty="0">
                <a:solidFill>
                  <a:srgbClr val="003399"/>
                </a:solidFill>
              </a:rPr>
              <a:t> </a:t>
            </a:r>
            <a:r>
              <a:rPr lang="en-US" sz="2000" u="sng" dirty="0">
                <a:solidFill>
                  <a:srgbClr val="003399"/>
                </a:solidFill>
              </a:rPr>
              <a:t>may change</a:t>
            </a:r>
          </a:p>
          <a:p>
            <a:pPr>
              <a:buFont typeface="Wingdings" pitchFamily="2" charset="2"/>
              <a:buChar char="ü"/>
            </a:pPr>
            <a:endParaRPr lang="en-US" sz="800" dirty="0"/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 </a:t>
            </a:r>
            <a:r>
              <a:rPr lang="en-US" sz="2000" b="1" u="sng" dirty="0">
                <a:solidFill>
                  <a:srgbClr val="003300"/>
                </a:solidFill>
              </a:rPr>
              <a:t>Risk Staffing</a:t>
            </a:r>
            <a:r>
              <a:rPr lang="en-US" sz="2000" b="1" dirty="0">
                <a:solidFill>
                  <a:srgbClr val="0033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Allocate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Staff to manage risks in </a:t>
            </a:r>
            <a:r>
              <a:rPr lang="en-US" sz="2000" u="sng" dirty="0">
                <a:solidFill>
                  <a:srgbClr val="003399"/>
                </a:solidFill>
              </a:rPr>
              <a:t>day-to-day basis</a:t>
            </a:r>
          </a:p>
          <a:p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52400"/>
            <a:ext cx="1562100" cy="1362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485063" cy="1141413"/>
          </a:xfrm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sz="3200" dirty="0">
                <a:solidFill>
                  <a:srgbClr val="003399"/>
                </a:solidFill>
              </a:rPr>
              <a:t>Risks Identification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" y="1905774"/>
            <a:ext cx="8991600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 If a </a:t>
            </a:r>
            <a:r>
              <a:rPr lang="en-US" sz="2400" u="sng" dirty="0"/>
              <a:t>risk</a:t>
            </a:r>
            <a:r>
              <a:rPr lang="en-US" sz="2400" dirty="0"/>
              <a:t> affects activities on </a:t>
            </a:r>
            <a:r>
              <a:rPr lang="en-US" sz="2400" dirty="0">
                <a:solidFill>
                  <a:srgbClr val="C00000"/>
                </a:solidFill>
              </a:rPr>
              <a:t>‘</a:t>
            </a:r>
            <a:r>
              <a:rPr lang="en-US" sz="2400" b="1" u="sng" dirty="0">
                <a:solidFill>
                  <a:srgbClr val="C00000"/>
                </a:solidFill>
              </a:rPr>
              <a:t>critical path</a:t>
            </a:r>
            <a:r>
              <a:rPr lang="en-US" sz="2400" dirty="0">
                <a:solidFill>
                  <a:srgbClr val="C00000"/>
                </a:solidFill>
              </a:rPr>
              <a:t>’ </a:t>
            </a:r>
            <a:r>
              <a:rPr lang="en-US" sz="2400" dirty="0"/>
              <a:t>it will cause </a:t>
            </a:r>
            <a:r>
              <a:rPr lang="en-US" sz="2400" b="1" u="sng" dirty="0">
                <a:solidFill>
                  <a:srgbClr val="C00000"/>
                </a:solidFill>
              </a:rPr>
              <a:t>delay</a:t>
            </a:r>
          </a:p>
          <a:p>
            <a:pPr>
              <a:buFont typeface="Wingdings" pitchFamily="2" charset="2"/>
              <a:buChar char="ü"/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 Use </a:t>
            </a:r>
            <a:r>
              <a:rPr lang="en-US" sz="2400" b="1" u="sng" dirty="0">
                <a:solidFill>
                  <a:srgbClr val="C00000"/>
                </a:solidFill>
              </a:rPr>
              <a:t>checklist</a:t>
            </a:r>
            <a:r>
              <a:rPr lang="en-US" sz="2400" dirty="0"/>
              <a:t> to Identify Risks (2 types)</a:t>
            </a:r>
          </a:p>
          <a:p>
            <a:pPr>
              <a:buFont typeface="Wingdings" pitchFamily="2" charset="2"/>
              <a:buChar char="ü"/>
            </a:pPr>
            <a:endParaRPr lang="en-US" sz="2400" dirty="0"/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400" b="1" u="sng" dirty="0">
                <a:solidFill>
                  <a:srgbClr val="C00000"/>
                </a:solidFill>
              </a:rPr>
              <a:t>Generic risks </a:t>
            </a:r>
            <a:endParaRPr lang="en-US" sz="2400" dirty="0">
              <a:solidFill>
                <a:srgbClr val="C00000"/>
              </a:solidFill>
            </a:endParaRPr>
          </a:p>
          <a:p>
            <a:pPr marL="1371600" lvl="2" indent="-457200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00CC"/>
                </a:solidFill>
              </a:rPr>
              <a:t>Ex: </a:t>
            </a:r>
            <a:r>
              <a:rPr lang="en-US" sz="2000" i="1" dirty="0">
                <a:solidFill>
                  <a:srgbClr val="003300"/>
                </a:solidFill>
              </a:rPr>
              <a:t>Misunderstanding of requirements, Key person ill</a:t>
            </a:r>
          </a:p>
          <a:p>
            <a:pPr marL="1371600" lvl="2" indent="-457200">
              <a:buFont typeface="Wingdings" pitchFamily="2" charset="2"/>
              <a:buChar char="ü"/>
            </a:pPr>
            <a:endParaRPr lang="en-US" sz="2400" dirty="0"/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400" b="1" u="sng" dirty="0">
                <a:solidFill>
                  <a:srgbClr val="C00000"/>
                </a:solidFill>
              </a:rPr>
              <a:t>Specific risks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(for a given project) – More difficult to id. </a:t>
            </a:r>
          </a:p>
          <a:p>
            <a:pPr marL="1371600" lvl="2" indent="-457200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00CC"/>
                </a:solidFill>
              </a:rPr>
              <a:t>Ex: </a:t>
            </a:r>
            <a:r>
              <a:rPr lang="en-US" sz="2000" i="1" dirty="0">
                <a:solidFill>
                  <a:srgbClr val="003300"/>
                </a:solidFill>
              </a:rPr>
              <a:t>Unknown techs used in the project, Safety-critical</a:t>
            </a:r>
          </a:p>
          <a:p>
            <a:endParaRPr lang="en-US" sz="2000" dirty="0"/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52400"/>
            <a:ext cx="1562100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143000" y="3663077"/>
            <a:ext cx="62484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2028885"/>
            <a:ext cx="876300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Determine “</a:t>
            </a:r>
            <a:r>
              <a:rPr lang="en-US" sz="2000" b="1" dirty="0">
                <a:solidFill>
                  <a:srgbClr val="C00000"/>
                </a:solidFill>
              </a:rPr>
              <a:t>Likelihood</a:t>
            </a:r>
            <a:r>
              <a:rPr lang="en-US" sz="2000" dirty="0"/>
              <a:t>” &amp; “</a:t>
            </a:r>
            <a:r>
              <a:rPr lang="en-US" sz="2000" b="1" dirty="0">
                <a:solidFill>
                  <a:srgbClr val="C00000"/>
                </a:solidFill>
              </a:rPr>
              <a:t>impact</a:t>
            </a:r>
            <a:r>
              <a:rPr lang="en-US" sz="2000" dirty="0"/>
              <a:t>” (in monetary terms) of risks</a:t>
            </a:r>
          </a:p>
          <a:p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Calculate </a:t>
            </a:r>
            <a:r>
              <a:rPr lang="en-US" sz="2000" dirty="0">
                <a:solidFill>
                  <a:srgbClr val="C00000"/>
                </a:solidFill>
              </a:rPr>
              <a:t>‘</a:t>
            </a:r>
            <a:r>
              <a:rPr lang="en-US" sz="2000" b="1" dirty="0">
                <a:solidFill>
                  <a:srgbClr val="C00000"/>
                </a:solidFill>
              </a:rPr>
              <a:t>Risk Value” </a:t>
            </a:r>
            <a:r>
              <a:rPr lang="en-US" sz="2000" dirty="0"/>
              <a:t>(Expected cost)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            </a:t>
            </a:r>
            <a:r>
              <a:rPr lang="en-US" sz="2000" b="1" dirty="0">
                <a:solidFill>
                  <a:srgbClr val="FF0000"/>
                </a:solidFill>
              </a:rPr>
              <a:t>Risk Exposure = Risk likelihood X Risk Impact</a:t>
            </a:r>
          </a:p>
          <a:p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8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Use </a:t>
            </a:r>
            <a:r>
              <a:rPr lang="en-US" sz="2000" dirty="0">
                <a:solidFill>
                  <a:srgbClr val="C00000"/>
                </a:solidFill>
              </a:rPr>
              <a:t>“Risk Exposure”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C00000"/>
                </a:solidFill>
              </a:rPr>
              <a:t>prioritize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rgbClr val="C00000"/>
                </a:solidFill>
              </a:rPr>
              <a:t>rank</a:t>
            </a:r>
            <a:r>
              <a:rPr lang="en-US" sz="2000" dirty="0"/>
              <a:t> risks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Risk scoring </a:t>
            </a:r>
            <a:r>
              <a:rPr lang="en-US" sz="2000" dirty="0"/>
              <a:t>can be expressed as </a:t>
            </a:r>
            <a:r>
              <a:rPr lang="en-US" sz="2000" b="1" dirty="0">
                <a:solidFill>
                  <a:srgbClr val="C00000"/>
                </a:solidFill>
              </a:rPr>
              <a:t>(H, M, L) </a:t>
            </a:r>
            <a:r>
              <a:rPr lang="en-US" sz="2000" dirty="0"/>
              <a:t>or in scale of </a:t>
            </a:r>
            <a:r>
              <a:rPr lang="en-US" sz="2000" b="1" dirty="0">
                <a:solidFill>
                  <a:srgbClr val="C00000"/>
                </a:solidFill>
              </a:rPr>
              <a:t>1-10</a:t>
            </a: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739063" cy="1141413"/>
          </a:xfrm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sz="3200" dirty="0">
                <a:solidFill>
                  <a:srgbClr val="003399"/>
                </a:solidFill>
              </a:rPr>
              <a:t>1. Risk Analysis: </a:t>
            </a:r>
            <a:br>
              <a:rPr lang="en-GB" sz="3200" dirty="0">
                <a:solidFill>
                  <a:srgbClr val="003399"/>
                </a:solidFill>
              </a:rPr>
            </a:br>
            <a:r>
              <a:rPr lang="en-GB" sz="3200" dirty="0">
                <a:solidFill>
                  <a:srgbClr val="003399"/>
                </a:solidFill>
              </a:rPr>
              <a:t>	1.2. Risks Estimation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76200"/>
            <a:ext cx="17526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28600" y="1828800"/>
            <a:ext cx="4038600" cy="45720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b="1" dirty="0" smtClean="0">
                <a:solidFill>
                  <a:srgbClr val="C00000"/>
                </a:solidFill>
              </a:rPr>
              <a:t>risk matrix </a:t>
            </a:r>
            <a:r>
              <a:rPr lang="en-US" sz="2000" dirty="0" smtClean="0"/>
              <a:t>is a matrix that is used during </a:t>
            </a:r>
            <a:r>
              <a:rPr lang="en-US" sz="2000" u="sng" dirty="0" smtClean="0">
                <a:solidFill>
                  <a:srgbClr val="0000CC"/>
                </a:solidFill>
              </a:rPr>
              <a:t>risk assessment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u="sng" dirty="0" smtClean="0"/>
              <a:t>to</a:t>
            </a:r>
            <a:r>
              <a:rPr lang="en-US" sz="2000" dirty="0" smtClean="0"/>
              <a:t> </a:t>
            </a:r>
            <a:r>
              <a:rPr lang="en-US" sz="2000" u="sng" dirty="0" smtClean="0">
                <a:solidFill>
                  <a:srgbClr val="0000CC"/>
                </a:solidFill>
              </a:rPr>
              <a:t>define the level of risk</a:t>
            </a:r>
            <a:r>
              <a:rPr lang="en-US" sz="2000" dirty="0" smtClean="0"/>
              <a:t> by considering :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The “</a:t>
            </a:r>
            <a:r>
              <a:rPr lang="en-US" sz="2000" b="1" dirty="0" smtClean="0">
                <a:solidFill>
                  <a:srgbClr val="0000CC"/>
                </a:solidFill>
              </a:rPr>
              <a:t>category of probability or likelihood</a:t>
            </a:r>
            <a:r>
              <a:rPr lang="en-US" sz="2000" dirty="0" smtClean="0"/>
              <a:t>” against the “</a:t>
            </a:r>
            <a:r>
              <a:rPr lang="en-US" sz="2000" b="1" dirty="0" smtClean="0">
                <a:solidFill>
                  <a:srgbClr val="0000CC"/>
                </a:solidFill>
              </a:rPr>
              <a:t>category of consequence severity or impact</a:t>
            </a:r>
            <a:r>
              <a:rPr lang="en-US" sz="2000" dirty="0" smtClean="0"/>
              <a:t>”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This is a simple mechanism to </a:t>
            </a:r>
            <a:r>
              <a:rPr lang="en-US" sz="2000" u="sng" dirty="0" smtClean="0">
                <a:solidFill>
                  <a:srgbClr val="0000CC"/>
                </a:solidFill>
              </a:rPr>
              <a:t>increase visibility of risks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/>
              <a:t>&amp; assist management decision making</a:t>
            </a:r>
            <a:endParaRPr lang="en-US" sz="20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739063" cy="1141413"/>
          </a:xfrm>
        </p:spPr>
        <p:txBody>
          <a:bodyPr lIns="18000" tIns="46800" rIns="18000" bIns="46800" anchor="ctr"/>
          <a:lstStyle/>
          <a:p>
            <a:pPr algn="ctr">
              <a:spcBef>
                <a:spcPts val="1000"/>
              </a:spcBef>
            </a:pPr>
            <a:r>
              <a:rPr lang="en-GB" sz="3200" dirty="0" smtClean="0">
                <a:solidFill>
                  <a:srgbClr val="003399"/>
                </a:solidFill>
              </a:rPr>
              <a:t>Risk Matrix</a:t>
            </a:r>
            <a:endParaRPr lang="en-GB" sz="3200" dirty="0">
              <a:solidFill>
                <a:srgbClr val="00339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76200"/>
            <a:ext cx="17526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" name="Picture 4" descr="Risk Matrix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550" y="1828800"/>
            <a:ext cx="4591050" cy="45720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905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6200" y="1938040"/>
            <a:ext cx="8915400" cy="4462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200" b="1" dirty="0">
              <a:solidFill>
                <a:srgbClr val="C00000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5 Strategies </a:t>
            </a:r>
            <a:r>
              <a:rPr lang="en-US" sz="2400" b="1" dirty="0"/>
              <a:t>are there :</a:t>
            </a:r>
          </a:p>
          <a:p>
            <a:endParaRPr lang="en-US" sz="2000" b="1" dirty="0"/>
          </a:p>
          <a:p>
            <a:endParaRPr lang="en-US" sz="2000" b="1" dirty="0"/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rgbClr val="0000CC"/>
                </a:solidFill>
              </a:rPr>
              <a:t> </a:t>
            </a:r>
            <a:r>
              <a:rPr lang="en-US" sz="2000" b="1" u="sng" dirty="0">
                <a:solidFill>
                  <a:srgbClr val="0000CC"/>
                </a:solidFill>
              </a:rPr>
              <a:t>Risk Prevention</a:t>
            </a:r>
            <a:r>
              <a:rPr lang="en-US" sz="2000" b="1" dirty="0">
                <a:solidFill>
                  <a:srgbClr val="0000CC"/>
                </a:solidFill>
              </a:rPr>
              <a:t> </a:t>
            </a:r>
            <a:r>
              <a:rPr lang="en-US" sz="2000" i="1" dirty="0"/>
              <a:t>(Scheduling </a:t>
            </a:r>
            <a:r>
              <a:rPr lang="en-US" sz="2000" i="1" u="sng" dirty="0"/>
              <a:t>critical meetings</a:t>
            </a:r>
            <a:r>
              <a:rPr lang="en-US" sz="2000" i="1" dirty="0"/>
              <a:t> </a:t>
            </a:r>
            <a:r>
              <a:rPr lang="en-US" sz="2000" b="1" i="1" dirty="0"/>
              <a:t>early</a:t>
            </a:r>
            <a:r>
              <a:rPr lang="en-US" sz="2000" i="1" dirty="0"/>
              <a:t>)</a:t>
            </a:r>
          </a:p>
          <a:p>
            <a:pPr>
              <a:buFont typeface="Wingdings" pitchFamily="2" charset="2"/>
              <a:buChar char="Ø"/>
            </a:pPr>
            <a:endParaRPr lang="en-US" sz="2000" b="1" dirty="0"/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rgbClr val="0000CC"/>
                </a:solidFill>
              </a:rPr>
              <a:t> </a:t>
            </a:r>
            <a:r>
              <a:rPr lang="en-US" sz="2000" b="1" u="sng" dirty="0">
                <a:solidFill>
                  <a:srgbClr val="0000CC"/>
                </a:solidFill>
              </a:rPr>
              <a:t>Likelihood Reduction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i="1" dirty="0"/>
              <a:t>(</a:t>
            </a:r>
            <a:r>
              <a:rPr lang="en-US" sz="2000" i="1" u="sng" dirty="0"/>
              <a:t>Prototyping</a:t>
            </a:r>
            <a:r>
              <a:rPr lang="en-US" sz="2000" i="1" dirty="0"/>
              <a:t> reduces chance of </a:t>
            </a:r>
            <a:r>
              <a:rPr lang="en-US" sz="2000" i="1" u="sng" dirty="0"/>
              <a:t>freq. </a:t>
            </a:r>
            <a:r>
              <a:rPr lang="en-US" sz="2000" i="1" u="sng" dirty="0" err="1"/>
              <a:t>reqt</a:t>
            </a:r>
            <a:r>
              <a:rPr lang="en-US" sz="2000" i="1" u="sng" dirty="0"/>
              <a:t>. changes</a:t>
            </a:r>
            <a:r>
              <a:rPr lang="en-US" sz="2000" i="1" dirty="0"/>
              <a:t>)</a:t>
            </a:r>
          </a:p>
          <a:p>
            <a:pPr>
              <a:buFont typeface="Wingdings" pitchFamily="2" charset="2"/>
              <a:buChar char="Ø"/>
            </a:pPr>
            <a:endParaRPr lang="en-US" sz="2000" b="1" dirty="0"/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rgbClr val="0000CC"/>
                </a:solidFill>
              </a:rPr>
              <a:t> </a:t>
            </a:r>
            <a:r>
              <a:rPr lang="en-US" sz="2000" b="1" u="sng" dirty="0">
                <a:solidFill>
                  <a:srgbClr val="0000CC"/>
                </a:solidFill>
              </a:rPr>
              <a:t>Risk Avoidance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i="1" dirty="0"/>
              <a:t>(</a:t>
            </a:r>
            <a:r>
              <a:rPr lang="en-US" sz="2000" i="1" u="sng" dirty="0"/>
              <a:t>Reduce</a:t>
            </a:r>
            <a:r>
              <a:rPr lang="en-US" sz="2000" i="1" dirty="0"/>
              <a:t> </a:t>
            </a:r>
            <a:r>
              <a:rPr lang="en-US" sz="2000" i="1" u="sng" dirty="0"/>
              <a:t>functionality</a:t>
            </a:r>
            <a:r>
              <a:rPr lang="en-US" sz="2000" i="1" dirty="0"/>
              <a:t>, </a:t>
            </a:r>
            <a:r>
              <a:rPr lang="en-US" sz="2000" i="1" u="sng" dirty="0"/>
              <a:t>Increase</a:t>
            </a:r>
            <a:r>
              <a:rPr lang="en-US" sz="2000" i="1" dirty="0"/>
              <a:t> </a:t>
            </a:r>
            <a:r>
              <a:rPr lang="en-US" sz="2000" i="1" u="sng" dirty="0"/>
              <a:t>duration</a:t>
            </a:r>
            <a:r>
              <a:rPr lang="en-US" sz="2000" i="1" dirty="0"/>
              <a:t>)</a:t>
            </a:r>
          </a:p>
          <a:p>
            <a:pPr>
              <a:buFont typeface="Wingdings" pitchFamily="2" charset="2"/>
              <a:buChar char="Ø"/>
            </a:pPr>
            <a:endParaRPr lang="en-US" sz="2000" b="1" dirty="0"/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rgbClr val="0000CC"/>
                </a:solidFill>
              </a:rPr>
              <a:t> </a:t>
            </a:r>
            <a:r>
              <a:rPr lang="en-US" sz="2000" b="1" u="sng" dirty="0">
                <a:solidFill>
                  <a:srgbClr val="0000CC"/>
                </a:solidFill>
              </a:rPr>
              <a:t>Risk Transfer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i="1" dirty="0"/>
              <a:t>(</a:t>
            </a:r>
            <a:r>
              <a:rPr lang="en-US" sz="2000" i="1" u="sng" dirty="0"/>
              <a:t>Contracting</a:t>
            </a:r>
            <a:r>
              <a:rPr lang="en-US" sz="2000" i="1" dirty="0"/>
              <a:t>, </a:t>
            </a:r>
            <a:r>
              <a:rPr lang="en-US" sz="2000" i="1" u="sng" dirty="0"/>
              <a:t>Insurance</a:t>
            </a:r>
            <a:r>
              <a:rPr lang="en-US" sz="2000" i="1" dirty="0"/>
              <a:t>)</a:t>
            </a:r>
          </a:p>
          <a:p>
            <a:pPr>
              <a:buFont typeface="Wingdings" pitchFamily="2" charset="2"/>
              <a:buChar char="Ø"/>
            </a:pPr>
            <a:endParaRPr lang="en-US" sz="2000" b="1" dirty="0"/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rgbClr val="0000CC"/>
                </a:solidFill>
              </a:rPr>
              <a:t> </a:t>
            </a:r>
            <a:r>
              <a:rPr lang="en-US" sz="2000" b="1" u="sng" dirty="0">
                <a:solidFill>
                  <a:srgbClr val="0000CC"/>
                </a:solidFill>
              </a:rPr>
              <a:t>Contingency Planning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i="1" dirty="0"/>
              <a:t>(Plan to </a:t>
            </a:r>
            <a:r>
              <a:rPr lang="en-US" sz="2000" i="1" u="sng" dirty="0"/>
              <a:t>minimize impact</a:t>
            </a:r>
            <a:r>
              <a:rPr lang="en-US" sz="2000" i="1" dirty="0"/>
              <a:t> of remaining risks)</a:t>
            </a:r>
          </a:p>
          <a:p>
            <a:endParaRPr lang="en-US" sz="2000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485063" cy="1141413"/>
          </a:xfrm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sz="3200" dirty="0">
                <a:solidFill>
                  <a:srgbClr val="003399"/>
                </a:solidFill>
              </a:rPr>
              <a:t>Strategies to Reduce Risks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85725"/>
            <a:ext cx="1485900" cy="1514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204200" cy="8382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Project Planning in 10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7696200" cy="4495800"/>
          </a:xfrm>
          <a:gradFill>
            <a:gsLst>
              <a:gs pos="0">
                <a:schemeClr val="bg1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sz="2400" dirty="0">
                <a:solidFill>
                  <a:srgbClr val="0000CC"/>
                </a:solidFill>
              </a:rPr>
              <a:t>0.  </a:t>
            </a:r>
            <a:r>
              <a:rPr lang="en-US" sz="2400" u="sng" dirty="0"/>
              <a:t>Select</a:t>
            </a:r>
            <a:r>
              <a:rPr lang="en-US" sz="2400" dirty="0"/>
              <a:t> </a:t>
            </a:r>
            <a:r>
              <a:rPr lang="en-US" sz="2400" u="sng" dirty="0"/>
              <a:t>Project</a:t>
            </a:r>
          </a:p>
          <a:p>
            <a:pPr marL="457200" indent="-457200">
              <a:buClr>
                <a:srgbClr val="0000CC"/>
              </a:buClr>
              <a:buFont typeface="+mj-lt"/>
              <a:buAutoNum type="arabicPeriod"/>
            </a:pPr>
            <a:r>
              <a:rPr lang="en-US" sz="2400" dirty="0"/>
              <a:t>Identify </a:t>
            </a:r>
            <a:r>
              <a:rPr lang="en-US" sz="2400" u="sng" dirty="0"/>
              <a:t>project scope</a:t>
            </a:r>
            <a:r>
              <a:rPr lang="en-US" sz="2400" dirty="0"/>
              <a:t> &amp; </a:t>
            </a:r>
            <a:r>
              <a:rPr lang="en-US" sz="2400" u="sng" dirty="0"/>
              <a:t>objectives</a:t>
            </a:r>
          </a:p>
          <a:p>
            <a:pPr marL="457200" indent="-457200">
              <a:buClr>
                <a:srgbClr val="0000CC"/>
              </a:buClr>
              <a:buFont typeface="+mj-lt"/>
              <a:buAutoNum type="arabicPeriod"/>
            </a:pPr>
            <a:r>
              <a:rPr lang="en-US" sz="2400" dirty="0"/>
              <a:t>Identify </a:t>
            </a:r>
            <a:r>
              <a:rPr lang="en-US" sz="2400" u="sng" dirty="0"/>
              <a:t>project infrastructure</a:t>
            </a:r>
          </a:p>
          <a:p>
            <a:pPr marL="457200" indent="-457200">
              <a:buClr>
                <a:srgbClr val="0000CC"/>
              </a:buClr>
              <a:buFont typeface="+mj-lt"/>
              <a:buAutoNum type="arabicPeriod"/>
            </a:pPr>
            <a:r>
              <a:rPr lang="en-US" sz="2400" dirty="0"/>
              <a:t>Analyze </a:t>
            </a:r>
            <a:r>
              <a:rPr lang="en-US" sz="2400" u="sng" dirty="0"/>
              <a:t>project </a:t>
            </a:r>
            <a:r>
              <a:rPr lang="en-US" sz="2400" u="sng" dirty="0" smtClean="0"/>
              <a:t>characteristics</a:t>
            </a:r>
            <a:r>
              <a:rPr lang="en-US" sz="2400" dirty="0" smtClean="0"/>
              <a:t> &amp; Select </a:t>
            </a:r>
            <a:r>
              <a:rPr lang="en-US" sz="2400" u="sng" dirty="0" smtClean="0"/>
              <a:t>SDLC model</a:t>
            </a:r>
            <a:endParaRPr lang="en-US" sz="2400" u="sng" dirty="0"/>
          </a:p>
          <a:p>
            <a:pPr marL="457200" indent="-457200">
              <a:buClr>
                <a:srgbClr val="0000CC"/>
              </a:buClr>
              <a:buFont typeface="+mj-lt"/>
              <a:buAutoNum type="arabicPeriod"/>
            </a:pPr>
            <a:r>
              <a:rPr lang="en-US" sz="2400" dirty="0"/>
              <a:t>Identify project </a:t>
            </a:r>
            <a:r>
              <a:rPr lang="en-US" sz="2400" u="sng" dirty="0"/>
              <a:t>deliverables</a:t>
            </a:r>
            <a:r>
              <a:rPr lang="en-US" sz="2400" dirty="0"/>
              <a:t> &amp; </a:t>
            </a:r>
            <a:r>
              <a:rPr lang="en-US" sz="2400" u="sng" dirty="0"/>
              <a:t>activities</a:t>
            </a:r>
          </a:p>
          <a:p>
            <a:pPr marL="457200" indent="-457200">
              <a:buClr>
                <a:srgbClr val="0000CC"/>
              </a:buClr>
              <a:buFont typeface="+mj-lt"/>
              <a:buAutoNum type="arabicPeriod"/>
            </a:pPr>
            <a:r>
              <a:rPr lang="en-US" sz="2400" u="sng" dirty="0"/>
              <a:t>Estimate effort</a:t>
            </a:r>
            <a:r>
              <a:rPr lang="en-US" sz="2400" dirty="0"/>
              <a:t> for </a:t>
            </a:r>
            <a:r>
              <a:rPr lang="en-US" sz="2400" u="sng" dirty="0"/>
              <a:t>each activity</a:t>
            </a:r>
            <a:endParaRPr lang="en-US" sz="2400" u="sng" dirty="0">
              <a:solidFill>
                <a:srgbClr val="C00000"/>
              </a:solidFill>
            </a:endParaRPr>
          </a:p>
          <a:p>
            <a:pPr marL="457200" indent="-457200">
              <a:buClr>
                <a:srgbClr val="0000CC"/>
              </a:buClr>
              <a:buFont typeface="+mj-lt"/>
              <a:buAutoNum type="arabicPeriod"/>
            </a:pPr>
            <a:r>
              <a:rPr lang="en-US" sz="2400" dirty="0"/>
              <a:t>Identify </a:t>
            </a:r>
            <a:r>
              <a:rPr lang="en-US" sz="2400" u="sng" dirty="0"/>
              <a:t>activity risks</a:t>
            </a:r>
            <a:endParaRPr lang="en-US" sz="2400" u="sng" dirty="0">
              <a:solidFill>
                <a:srgbClr val="C00000"/>
              </a:solidFill>
            </a:endParaRPr>
          </a:p>
          <a:p>
            <a:pPr marL="457200" indent="-457200">
              <a:buClr>
                <a:srgbClr val="0000CC"/>
              </a:buClr>
              <a:buFont typeface="+mj-lt"/>
              <a:buAutoNum type="arabicPeriod"/>
            </a:pPr>
            <a:r>
              <a:rPr lang="en-US" sz="2400" dirty="0"/>
              <a:t>Allocate </a:t>
            </a:r>
            <a:r>
              <a:rPr lang="en-US" sz="2400" u="sng" dirty="0"/>
              <a:t>Resources</a:t>
            </a:r>
          </a:p>
          <a:p>
            <a:pPr marL="457200" indent="-457200">
              <a:buClr>
                <a:srgbClr val="0000CC"/>
              </a:buClr>
              <a:buFont typeface="+mj-lt"/>
              <a:buAutoNum type="arabicPeriod"/>
            </a:pPr>
            <a:r>
              <a:rPr lang="en-US" sz="2400" u="sng" dirty="0"/>
              <a:t>Review/Publish</a:t>
            </a:r>
            <a:r>
              <a:rPr lang="en-US" sz="2400" dirty="0"/>
              <a:t> </a:t>
            </a:r>
            <a:r>
              <a:rPr lang="en-US" sz="2400" u="sng" dirty="0"/>
              <a:t>plan</a:t>
            </a:r>
            <a:endParaRPr lang="en-US" sz="2400" u="sng" dirty="0">
              <a:solidFill>
                <a:srgbClr val="C00000"/>
              </a:solidFill>
            </a:endParaRPr>
          </a:p>
          <a:p>
            <a:pPr marL="457200" indent="-457200">
              <a:buClr>
                <a:srgbClr val="0000CC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00CC"/>
                </a:solidFill>
              </a:rPr>
              <a:t>&amp; 10. </a:t>
            </a:r>
            <a:r>
              <a:rPr lang="en-US" sz="2400" u="sng" dirty="0"/>
              <a:t>Execute Plan</a:t>
            </a:r>
            <a:r>
              <a:rPr lang="en-US" sz="2400" dirty="0"/>
              <a:t> &amp; </a:t>
            </a:r>
            <a:r>
              <a:rPr lang="en-US" sz="2400" u="sng" dirty="0"/>
              <a:t>Lower level planning</a:t>
            </a:r>
            <a:endParaRPr lang="en-US" sz="2400" u="sng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EB56F-0135-4F73-9DBF-83D1028C1A0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52400" y="1524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514600" y="5562600"/>
            <a:ext cx="4038600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1676400"/>
            <a:ext cx="8763000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b="1" dirty="0"/>
          </a:p>
          <a:p>
            <a:pPr>
              <a:buFont typeface="Wingdings" pitchFamily="2" charset="2"/>
              <a:buChar char="§"/>
            </a:pPr>
            <a:r>
              <a:rPr lang="en-US" sz="2000" b="1" dirty="0"/>
              <a:t>   All risks can </a:t>
            </a:r>
            <a:r>
              <a:rPr lang="en-US" sz="2000" b="1" u="sng" dirty="0">
                <a:solidFill>
                  <a:srgbClr val="0000CC"/>
                </a:solidFill>
              </a:rPr>
              <a:t>not</a:t>
            </a:r>
            <a:r>
              <a:rPr lang="en-US" sz="2000" b="1" dirty="0"/>
              <a:t> be </a:t>
            </a:r>
            <a:r>
              <a:rPr lang="en-US" sz="2000" b="1" u="sng" dirty="0">
                <a:solidFill>
                  <a:srgbClr val="0000CC"/>
                </a:solidFill>
              </a:rPr>
              <a:t>eliminated</a:t>
            </a:r>
          </a:p>
          <a:p>
            <a:endParaRPr lang="en-US" sz="1000" b="1" u="sng" dirty="0">
              <a:solidFill>
                <a:srgbClr val="0000CC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000" b="1" dirty="0"/>
              <a:t>   Some will </a:t>
            </a:r>
            <a:r>
              <a:rPr lang="en-US" sz="2000" b="1" u="sng" dirty="0">
                <a:solidFill>
                  <a:srgbClr val="0000CC"/>
                </a:solidFill>
              </a:rPr>
              <a:t>delay the project</a:t>
            </a:r>
          </a:p>
          <a:p>
            <a:pPr>
              <a:buFont typeface="Wingdings" pitchFamily="2" charset="2"/>
              <a:buChar char="§"/>
            </a:pPr>
            <a:endParaRPr lang="en-US" sz="1000" b="1" dirty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</a:rPr>
              <a:t>   Id. such risks &amp; their impact on duration</a:t>
            </a:r>
          </a:p>
          <a:p>
            <a:pPr>
              <a:buFont typeface="Wingdings" pitchFamily="2" charset="2"/>
              <a:buChar char="Ø"/>
            </a:pPr>
            <a:endParaRPr lang="en-US" sz="1000" b="1" dirty="0"/>
          </a:p>
          <a:p>
            <a:pPr>
              <a:buFont typeface="Wingdings" pitchFamily="2" charset="2"/>
              <a:buChar char="§"/>
            </a:pPr>
            <a:r>
              <a:rPr lang="en-US" sz="2400" b="1" dirty="0"/>
              <a:t>  </a:t>
            </a:r>
            <a:r>
              <a:rPr lang="en-US" sz="2400" b="1" u="sng" dirty="0"/>
              <a:t>Can use 2 methods:</a:t>
            </a:r>
          </a:p>
          <a:p>
            <a:pPr>
              <a:buFont typeface="Wingdings" pitchFamily="2" charset="2"/>
              <a:buChar char="Ø"/>
            </a:pPr>
            <a:endParaRPr lang="en-US" sz="800" b="1" dirty="0"/>
          </a:p>
          <a:p>
            <a:pPr marL="457200" indent="-457200">
              <a:buFont typeface="+mj-lt"/>
              <a:buAutoNum type="arabicPeriod"/>
            </a:pPr>
            <a:endParaRPr lang="en-US" sz="2000" b="1" u="sng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u="sng" dirty="0">
                <a:solidFill>
                  <a:srgbClr val="C00000"/>
                </a:solidFill>
              </a:rPr>
              <a:t>PERT</a:t>
            </a:r>
          </a:p>
          <a:p>
            <a:pPr marL="457200" indent="-457200">
              <a:buFont typeface="+mj-lt"/>
              <a:buAutoNum type="arabicPeriod"/>
            </a:pPr>
            <a:endParaRPr lang="en-US" sz="800" b="1" u="sng" dirty="0"/>
          </a:p>
          <a:p>
            <a:pPr lvl="1">
              <a:buFont typeface="Wingdings" pitchFamily="2" charset="2"/>
              <a:buChar char="Ø"/>
            </a:pPr>
            <a:r>
              <a:rPr lang="en-US" sz="2000" b="1" u="sng" dirty="0">
                <a:solidFill>
                  <a:srgbClr val="003399"/>
                </a:solidFill>
              </a:rPr>
              <a:t> Uses 3 estimates</a:t>
            </a:r>
            <a:r>
              <a:rPr lang="en-US" sz="2000" b="1" dirty="0">
                <a:solidFill>
                  <a:srgbClr val="003399"/>
                </a:solidFill>
              </a:rPr>
              <a:t> : </a:t>
            </a:r>
            <a:r>
              <a:rPr lang="en-US" sz="2000" b="1" dirty="0">
                <a:solidFill>
                  <a:srgbClr val="00B050"/>
                </a:solidFill>
              </a:rPr>
              <a:t>Most likely (m), Optimistic (a) &amp; Pessimistic time (b)</a:t>
            </a:r>
          </a:p>
          <a:p>
            <a:pPr lvl="1">
              <a:buFont typeface="Wingdings" pitchFamily="2" charset="2"/>
              <a:buChar char="Ø"/>
            </a:pPr>
            <a:endParaRPr lang="en-US" sz="800" b="1" dirty="0"/>
          </a:p>
          <a:p>
            <a:pPr lvl="1">
              <a:buFont typeface="Wingdings" pitchFamily="2" charset="2"/>
              <a:buChar char="Ø"/>
            </a:pPr>
            <a:r>
              <a:rPr lang="en-US" sz="2000" b="1" dirty="0"/>
              <a:t>PERT </a:t>
            </a:r>
            <a:r>
              <a:rPr lang="en-US" sz="2000" b="1" dirty="0">
                <a:solidFill>
                  <a:srgbClr val="003399"/>
                </a:solidFill>
              </a:rPr>
              <a:t>combines</a:t>
            </a:r>
            <a:r>
              <a:rPr lang="en-US" sz="2000" b="1" dirty="0"/>
              <a:t> these 3 estimates into a </a:t>
            </a:r>
            <a:r>
              <a:rPr lang="en-US" sz="2000" b="1" u="sng" dirty="0"/>
              <a:t>single estimate</a:t>
            </a:r>
          </a:p>
          <a:p>
            <a:pPr lvl="1"/>
            <a:endParaRPr lang="en-US" sz="2000" b="1" dirty="0"/>
          </a:p>
          <a:p>
            <a:pPr lvl="1"/>
            <a:r>
              <a:rPr lang="en-US" sz="2800" b="1" dirty="0"/>
              <a:t>                     t      =   </a:t>
            </a:r>
            <a:r>
              <a:rPr lang="en-US" sz="2800" b="1" u="sng" dirty="0"/>
              <a:t>(a + 4m + b)</a:t>
            </a:r>
          </a:p>
          <a:p>
            <a:pPr lvl="1"/>
            <a:r>
              <a:rPr lang="en-US" sz="2000" b="1" dirty="0"/>
              <a:t>                                e                          </a:t>
            </a:r>
            <a:r>
              <a:rPr lang="en-US" sz="2400" b="1" dirty="0"/>
              <a:t> 6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228600"/>
            <a:ext cx="8763000" cy="1141413"/>
          </a:xfrm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sz="3200" dirty="0">
                <a:solidFill>
                  <a:srgbClr val="003399"/>
                </a:solidFill>
              </a:rPr>
              <a:t>1. Risk Analysis: </a:t>
            </a:r>
            <a:br>
              <a:rPr lang="en-GB" sz="3200" dirty="0">
                <a:solidFill>
                  <a:srgbClr val="003399"/>
                </a:solidFill>
              </a:rPr>
            </a:br>
            <a:r>
              <a:rPr lang="en-GB" sz="3200" dirty="0">
                <a:solidFill>
                  <a:srgbClr val="003399"/>
                </a:solidFill>
              </a:rPr>
              <a:t>	1.3. Risks Evaluation – on schedule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1685925"/>
            <a:ext cx="291465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28600" y="1794808"/>
            <a:ext cx="8763000" cy="2000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2"/>
            </a:pPr>
            <a:r>
              <a:rPr lang="en-US" sz="2400" b="1" u="sng" dirty="0">
                <a:solidFill>
                  <a:srgbClr val="C00000"/>
                </a:solidFill>
              </a:rPr>
              <a:t>Using expected durations</a:t>
            </a:r>
          </a:p>
          <a:p>
            <a:pPr marL="457200" indent="-457200">
              <a:buAutoNum type="arabicPeriod" startAt="2"/>
            </a:pPr>
            <a:endParaRPr lang="en-US" sz="2000" b="1" u="sng" dirty="0"/>
          </a:p>
          <a:p>
            <a:pPr marL="457200" indent="-457200">
              <a:buAutoNum type="arabicPeriod" startAt="2"/>
            </a:pPr>
            <a:endParaRPr lang="en-US" sz="2000" b="1" u="sng" dirty="0"/>
          </a:p>
          <a:p>
            <a:pPr lvl="1">
              <a:buFont typeface="Wingdings" pitchFamily="2" charset="2"/>
              <a:buChar char="Ø"/>
            </a:pPr>
            <a:r>
              <a:rPr lang="en-US" sz="2000" b="1" dirty="0"/>
              <a:t> The </a:t>
            </a:r>
            <a:r>
              <a:rPr lang="en-US" sz="2000" b="1" u="sng" dirty="0">
                <a:solidFill>
                  <a:srgbClr val="003399"/>
                </a:solidFill>
              </a:rPr>
              <a:t>event dates</a:t>
            </a:r>
            <a:r>
              <a:rPr lang="en-US" sz="2000" b="1" dirty="0">
                <a:solidFill>
                  <a:srgbClr val="003399"/>
                </a:solidFill>
              </a:rPr>
              <a:t> </a:t>
            </a:r>
            <a:r>
              <a:rPr lang="en-US" sz="2000" b="1" dirty="0"/>
              <a:t>are not the </a:t>
            </a:r>
            <a:r>
              <a:rPr lang="en-US" sz="2000" b="1" dirty="0">
                <a:solidFill>
                  <a:srgbClr val="003399"/>
                </a:solidFill>
              </a:rPr>
              <a:t>‘</a:t>
            </a:r>
            <a:r>
              <a:rPr lang="en-US" sz="2000" b="1" u="sng" dirty="0">
                <a:solidFill>
                  <a:srgbClr val="003399"/>
                </a:solidFill>
              </a:rPr>
              <a:t>earliest possible dates</a:t>
            </a:r>
            <a:r>
              <a:rPr lang="en-US" sz="2000" b="1" dirty="0">
                <a:solidFill>
                  <a:srgbClr val="003399"/>
                </a:solidFill>
              </a:rPr>
              <a:t>’ </a:t>
            </a:r>
          </a:p>
          <a:p>
            <a:pPr lvl="1">
              <a:buFont typeface="Wingdings" pitchFamily="2" charset="2"/>
              <a:buChar char="Ø"/>
            </a:pPr>
            <a:endParaRPr lang="en-US" sz="2000" b="1" dirty="0">
              <a:solidFill>
                <a:srgbClr val="003399"/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000" b="1" dirty="0">
                <a:solidFill>
                  <a:srgbClr val="003399"/>
                </a:solidFill>
              </a:rPr>
              <a:t> B</a:t>
            </a:r>
            <a:r>
              <a:rPr lang="en-US" sz="2000" b="1" dirty="0"/>
              <a:t>ut </a:t>
            </a:r>
            <a:r>
              <a:rPr lang="en-US" sz="2000" b="1" dirty="0">
                <a:solidFill>
                  <a:srgbClr val="003399"/>
                </a:solidFill>
              </a:rPr>
              <a:t>‘</a:t>
            </a:r>
            <a:r>
              <a:rPr lang="en-US" sz="2000" b="1" u="sng" dirty="0">
                <a:solidFill>
                  <a:srgbClr val="003399"/>
                </a:solidFill>
              </a:rPr>
              <a:t>expected dates</a:t>
            </a:r>
            <a:r>
              <a:rPr lang="en-US" sz="2000" b="1" dirty="0">
                <a:solidFill>
                  <a:srgbClr val="003399"/>
                </a:solidFill>
              </a:rPr>
              <a:t>’</a:t>
            </a:r>
            <a:endParaRPr lang="en-US" sz="20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4876800"/>
          </a:xfrm>
          <a:solidFill>
            <a:srgbClr val="CCECFF">
              <a:alpha val="27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ClrTx/>
              <a:buNone/>
            </a:pPr>
            <a:endParaRPr lang="en-US" sz="2400" b="1" dirty="0">
              <a:solidFill>
                <a:srgbClr val="006600"/>
              </a:solidFill>
            </a:endParaRPr>
          </a:p>
          <a:p>
            <a:pPr>
              <a:buClrTx/>
              <a:buNone/>
            </a:pPr>
            <a:r>
              <a:rPr lang="en-US" sz="2400" b="1" dirty="0">
                <a:solidFill>
                  <a:srgbClr val="006600"/>
                </a:solidFill>
              </a:rPr>
              <a:t>(2) </a:t>
            </a:r>
            <a:r>
              <a:rPr lang="en-US" sz="2400" b="1" u="sng" dirty="0">
                <a:solidFill>
                  <a:srgbClr val="006600"/>
                </a:solidFill>
              </a:rPr>
              <a:t>Using “Decision Tree Analysis”</a:t>
            </a:r>
          </a:p>
          <a:p>
            <a:pPr>
              <a:buClrTx/>
              <a:buNone/>
            </a:pPr>
            <a:endParaRPr lang="en-US" sz="800" b="1" u="sng" dirty="0">
              <a:solidFill>
                <a:srgbClr val="FF0000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en-US" sz="1000" b="1" dirty="0"/>
          </a:p>
          <a:p>
            <a:pPr lvl="1">
              <a:buClrTx/>
              <a:buFont typeface="Wingdings" pitchFamily="2" charset="2"/>
              <a:buChar char="Ø"/>
            </a:pPr>
            <a:r>
              <a:rPr lang="en-US" sz="2200" dirty="0"/>
              <a:t>It is important to see how a </a:t>
            </a:r>
            <a:r>
              <a:rPr lang="en-US" sz="2200" b="1" dirty="0">
                <a:solidFill>
                  <a:srgbClr val="0000CC"/>
                </a:solidFill>
              </a:rPr>
              <a:t>decision</a:t>
            </a:r>
            <a:r>
              <a:rPr lang="en-US" sz="2200" b="1" dirty="0"/>
              <a:t> </a:t>
            </a:r>
            <a:r>
              <a:rPr lang="en-US" sz="2200" dirty="0"/>
              <a:t>will affect the </a:t>
            </a:r>
            <a:r>
              <a:rPr lang="en-US" sz="2200" b="1" dirty="0">
                <a:solidFill>
                  <a:srgbClr val="0000CC"/>
                </a:solidFill>
              </a:rPr>
              <a:t>future profitability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of a project</a:t>
            </a:r>
          </a:p>
          <a:p>
            <a:pPr lvl="1">
              <a:buClrTx/>
              <a:buFont typeface="Wingdings" pitchFamily="2" charset="2"/>
              <a:buChar char="Ø"/>
            </a:pPr>
            <a:endParaRPr lang="en-US" sz="1000" b="1" dirty="0"/>
          </a:p>
          <a:p>
            <a:pPr lvl="1">
              <a:buClrTx/>
              <a:buFont typeface="Wingdings" pitchFamily="2" charset="2"/>
              <a:buChar char="Ø"/>
            </a:pPr>
            <a:r>
              <a:rPr lang="en-US" sz="2000" b="1" dirty="0">
                <a:solidFill>
                  <a:srgbClr val="C00000"/>
                </a:solidFill>
              </a:rPr>
              <a:t>Ex: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en-US" sz="1800" b="1" u="sng" dirty="0">
                <a:solidFill>
                  <a:srgbClr val="0000CC"/>
                </a:solidFill>
              </a:rPr>
              <a:t>Not replacing</a:t>
            </a:r>
            <a:r>
              <a:rPr lang="en-US" sz="1800" b="1" dirty="0"/>
              <a:t> old systems </a:t>
            </a:r>
            <a:r>
              <a:rPr lang="en-US" sz="1800" dirty="0"/>
              <a:t>with </a:t>
            </a:r>
            <a:r>
              <a:rPr lang="en-US" sz="1800" b="1" dirty="0"/>
              <a:t>new ones </a:t>
            </a:r>
            <a:r>
              <a:rPr lang="en-US" sz="1800" dirty="0"/>
              <a:t>could result in </a:t>
            </a:r>
            <a:r>
              <a:rPr lang="en-US" sz="1800" b="1" u="sng" dirty="0">
                <a:solidFill>
                  <a:srgbClr val="0000CC"/>
                </a:solidFill>
              </a:rPr>
              <a:t>revenue loss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en-US" sz="1800" b="1" u="sng" dirty="0">
                <a:solidFill>
                  <a:srgbClr val="0000CC"/>
                </a:solidFill>
              </a:rPr>
              <a:t>Replacing now</a:t>
            </a:r>
            <a:r>
              <a:rPr lang="en-US" sz="1800" b="1" dirty="0"/>
              <a:t> </a:t>
            </a:r>
            <a:r>
              <a:rPr lang="en-US" sz="1800" dirty="0"/>
              <a:t>will result in </a:t>
            </a:r>
            <a:r>
              <a:rPr lang="en-US" sz="1800" b="1" u="sng" dirty="0">
                <a:solidFill>
                  <a:srgbClr val="0000CC"/>
                </a:solidFill>
              </a:rPr>
              <a:t>more spending</a:t>
            </a:r>
          </a:p>
          <a:p>
            <a:pPr lvl="2">
              <a:buClrTx/>
              <a:buFont typeface="Wingdings" pitchFamily="2" charset="2"/>
              <a:buChar char="Ø"/>
            </a:pPr>
            <a:endParaRPr lang="en-US" sz="1600" b="1" dirty="0"/>
          </a:p>
          <a:p>
            <a:pPr lvl="1">
              <a:buClrTx/>
              <a:buFont typeface="Wingdings" pitchFamily="2" charset="2"/>
              <a:buChar char="Ø"/>
            </a:pPr>
            <a:r>
              <a:rPr lang="en-US" sz="2200" b="1" dirty="0">
                <a:solidFill>
                  <a:srgbClr val="C00000"/>
                </a:solidFill>
              </a:rPr>
              <a:t>D.T analysis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consists of evaluating </a:t>
            </a:r>
            <a:r>
              <a:rPr lang="en-US" sz="2200" b="1" u="sng" dirty="0">
                <a:solidFill>
                  <a:srgbClr val="0000CC"/>
                </a:solidFill>
              </a:rPr>
              <a:t>expected benefits </a:t>
            </a:r>
            <a:r>
              <a:rPr lang="en-US" sz="2200" dirty="0"/>
              <a:t>of taking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00CC"/>
                </a:solidFill>
              </a:rPr>
              <a:t>each path </a:t>
            </a:r>
            <a:r>
              <a:rPr lang="en-US" sz="2200" dirty="0"/>
              <a:t>from</a:t>
            </a:r>
            <a:r>
              <a:rPr lang="en-US" sz="2200" b="1" dirty="0"/>
              <a:t> a decision point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EB56F-0135-4F73-9DBF-83D1028C1A0E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Title 13"/>
          <p:cNvSpPr>
            <a:spLocks noGrp="1"/>
          </p:cNvSpPr>
          <p:nvPr>
            <p:ph type="title"/>
          </p:nvPr>
        </p:nvSpPr>
        <p:spPr>
          <a:xfrm>
            <a:off x="406400" y="609600"/>
            <a:ext cx="7772400" cy="609600"/>
          </a:xfrm>
        </p:spPr>
        <p:txBody>
          <a:bodyPr/>
          <a:lstStyle/>
          <a:p>
            <a:r>
              <a:rPr lang="en-US" sz="3200" b="1" dirty="0"/>
              <a:t>Risk Evaluation</a:t>
            </a:r>
            <a:endParaRPr lang="en-IN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0141" y="228600"/>
            <a:ext cx="4493859" cy="1876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3352800" cy="609600"/>
          </a:xfrm>
        </p:spPr>
        <p:txBody>
          <a:bodyPr/>
          <a:lstStyle/>
          <a:p>
            <a:pPr>
              <a:buClrTx/>
              <a:buNone/>
            </a:pPr>
            <a:r>
              <a:rPr lang="en-US" b="1" u="sng" dirty="0">
                <a:solidFill>
                  <a:srgbClr val="C00000"/>
                </a:solidFill>
              </a:rPr>
              <a:t>Decision trees</a:t>
            </a:r>
          </a:p>
          <a:p>
            <a:pPr>
              <a:buClrTx/>
              <a:buNone/>
            </a:pPr>
            <a:endParaRPr lang="en-US" sz="800" b="1" u="sng" dirty="0">
              <a:solidFill>
                <a:srgbClr val="FF0000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en-US" sz="1000" b="1" dirty="0"/>
          </a:p>
          <a:p>
            <a:pPr>
              <a:buClrTx/>
              <a:buNone/>
            </a:pPr>
            <a:endParaRPr lang="en-US" sz="2400" b="1" dirty="0"/>
          </a:p>
          <a:p>
            <a:pPr>
              <a:buClrTx/>
              <a:buFont typeface="Wingdings" pitchFamily="2" charset="2"/>
              <a:buChar char="Ø"/>
            </a:pPr>
            <a:endParaRPr lang="en-US" sz="2400" b="1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EB56F-0135-4F73-9DBF-83D1028C1A0E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5" name="Title 13"/>
          <p:cNvSpPr>
            <a:spLocks noGrp="1"/>
          </p:cNvSpPr>
          <p:nvPr>
            <p:ph type="title"/>
          </p:nvPr>
        </p:nvSpPr>
        <p:spPr>
          <a:xfrm>
            <a:off x="406400" y="609600"/>
            <a:ext cx="7772400" cy="609600"/>
          </a:xfrm>
        </p:spPr>
        <p:txBody>
          <a:bodyPr/>
          <a:lstStyle/>
          <a:p>
            <a:r>
              <a:rPr lang="en-US" sz="3200" b="1" dirty="0"/>
              <a:t>Risk Evaluation</a:t>
            </a:r>
            <a:endParaRPr lang="en-IN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886200"/>
            <a:ext cx="381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D</a:t>
            </a:r>
            <a:endParaRPr lang="en-IN" sz="2000" b="1" dirty="0"/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 bwMode="auto">
          <a:xfrm flipV="1">
            <a:off x="914400" y="3200400"/>
            <a:ext cx="2667000" cy="88585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V="1">
            <a:off x="3581400" y="1981200"/>
            <a:ext cx="2209800" cy="121920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3657600" y="3200401"/>
            <a:ext cx="2286000" cy="4571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990600" y="4086255"/>
            <a:ext cx="2743200" cy="124774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3733800" y="4191000"/>
            <a:ext cx="2209800" cy="1143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733800" y="5334001"/>
            <a:ext cx="2514600" cy="5333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1447800" y="3212068"/>
            <a:ext cx="17526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Don’t Replace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1905000" y="5029200"/>
            <a:ext cx="10668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Replace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4419600" y="2209800"/>
            <a:ext cx="12954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Expansion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4343400" y="3657600"/>
            <a:ext cx="16764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 Expansion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4419600" y="4583668"/>
            <a:ext cx="12954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Expansion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4343400" y="5802868"/>
            <a:ext cx="16764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 Expansion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5638800" y="990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Expected Benefits</a:t>
            </a:r>
            <a:endParaRPr lang="en-IN" b="1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6172200" y="1752600"/>
            <a:ext cx="1295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-100,000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6172200" y="3516868"/>
            <a:ext cx="1295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75,000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6172200" y="3974068"/>
            <a:ext cx="1295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250,000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48400" y="5726668"/>
            <a:ext cx="1295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-50,000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4000" b="1" dirty="0">
              <a:solidFill>
                <a:srgbClr val="00B0F0"/>
              </a:solidFill>
            </a:endParaRPr>
          </a:p>
          <a:p>
            <a:pPr algn="ctr">
              <a:buNone/>
            </a:pPr>
            <a:endParaRPr lang="en-US" sz="4000" b="1" dirty="0">
              <a:solidFill>
                <a:srgbClr val="00B0F0"/>
              </a:solidFill>
            </a:endParaRPr>
          </a:p>
          <a:p>
            <a:pPr algn="ctr">
              <a:buNone/>
            </a:pPr>
            <a:r>
              <a:rPr lang="en-US" sz="4000" b="1" dirty="0">
                <a:solidFill>
                  <a:srgbClr val="00B0F0"/>
                </a:solidFill>
              </a:rPr>
              <a:t>Thank You !!!</a:t>
            </a:r>
            <a:endParaRPr lang="en-IN" sz="4000" b="1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EB56F-0135-4F73-9DBF-83D1028C1A0E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485063" cy="1141413"/>
          </a:xfrm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sz="3200" dirty="0">
                <a:solidFill>
                  <a:srgbClr val="003399"/>
                </a:solidFill>
              </a:rPr>
              <a:t>Step wise planning activities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371600"/>
            <a:ext cx="8458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Step	         Activities</a:t>
            </a:r>
            <a:endParaRPr lang="en-IN" b="1" dirty="0"/>
          </a:p>
        </p:txBody>
      </p:sp>
      <p:cxnSp>
        <p:nvCxnSpPr>
          <p:cNvPr id="10" name="Straight Connector 9"/>
          <p:cNvCxnSpPr/>
          <p:nvPr/>
        </p:nvCxnSpPr>
        <p:spPr bwMode="auto">
          <a:xfrm rot="5400000">
            <a:off x="-1066006" y="4038600"/>
            <a:ext cx="5333206" cy="79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-2132806" y="4037806"/>
            <a:ext cx="533400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6325394" y="4038600"/>
            <a:ext cx="5333206" cy="79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533400" y="6704012"/>
            <a:ext cx="845820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09600" y="1828800"/>
            <a:ext cx="83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0</a:t>
            </a:r>
          </a:p>
          <a:p>
            <a:endParaRPr lang="en-US" b="1" dirty="0"/>
          </a:p>
          <a:p>
            <a:r>
              <a:rPr lang="en-US" b="1" dirty="0"/>
              <a:t> 1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2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676400" y="1828800"/>
            <a:ext cx="7239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Select Project </a:t>
            </a:r>
            <a:r>
              <a:rPr lang="en-US" dirty="0">
                <a:solidFill>
                  <a:srgbClr val="C00000"/>
                </a:solidFill>
              </a:rPr>
              <a:t>(based on strategic evaluation)</a:t>
            </a:r>
          </a:p>
          <a:p>
            <a:endParaRPr lang="en-US" dirty="0"/>
          </a:p>
          <a:p>
            <a:r>
              <a:rPr lang="en-US" b="1" u="sng" dirty="0"/>
              <a:t>Identify project scope &amp; objectives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(Have all parties agree to the objectives &amp; commit to the success)</a:t>
            </a:r>
          </a:p>
          <a:p>
            <a:endParaRPr lang="en-US" sz="800" dirty="0">
              <a:solidFill>
                <a:srgbClr val="C00000"/>
              </a:solidFill>
            </a:endParaRPr>
          </a:p>
          <a:p>
            <a:r>
              <a:rPr lang="en-US" dirty="0"/>
              <a:t>	Id. </a:t>
            </a:r>
            <a:r>
              <a:rPr lang="en-US" u="sng" dirty="0">
                <a:solidFill>
                  <a:srgbClr val="0000CC"/>
                </a:solidFill>
              </a:rPr>
              <a:t>Objectives</a:t>
            </a:r>
            <a:r>
              <a:rPr lang="en-US" dirty="0"/>
              <a:t> of the project</a:t>
            </a:r>
          </a:p>
          <a:p>
            <a:r>
              <a:rPr lang="en-US" dirty="0"/>
              <a:t>	Establish </a:t>
            </a:r>
            <a:r>
              <a:rPr lang="en-US" u="sng" dirty="0">
                <a:solidFill>
                  <a:srgbClr val="0000CC"/>
                </a:solidFill>
              </a:rPr>
              <a:t>project authority </a:t>
            </a:r>
            <a:r>
              <a:rPr lang="en-US" dirty="0">
                <a:solidFill>
                  <a:srgbClr val="C00000"/>
                </a:solidFill>
              </a:rPr>
              <a:t>(Project Manager)</a:t>
            </a:r>
          </a:p>
          <a:p>
            <a:endParaRPr lang="en-US" sz="800" dirty="0">
              <a:solidFill>
                <a:srgbClr val="C00000"/>
              </a:solidFill>
            </a:endParaRPr>
          </a:p>
          <a:p>
            <a:r>
              <a:rPr lang="en-US" dirty="0"/>
              <a:t>	Id. all </a:t>
            </a:r>
            <a:r>
              <a:rPr lang="en-US" u="sng" dirty="0">
                <a:solidFill>
                  <a:srgbClr val="0000CC"/>
                </a:solidFill>
              </a:rPr>
              <a:t>stakeholders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(List stakeholders &amp; their needs)</a:t>
            </a:r>
          </a:p>
          <a:p>
            <a:r>
              <a:rPr lang="en-US" dirty="0"/>
              <a:t>	</a:t>
            </a:r>
            <a:r>
              <a:rPr lang="en-US" u="sng" dirty="0">
                <a:solidFill>
                  <a:srgbClr val="0000CC"/>
                </a:solidFill>
              </a:rPr>
              <a:t>Modify objectives </a:t>
            </a:r>
            <a:r>
              <a:rPr lang="en-US" dirty="0"/>
              <a:t>based on </a:t>
            </a:r>
            <a:r>
              <a:rPr lang="en-US" u="sng" dirty="0">
                <a:solidFill>
                  <a:srgbClr val="0000CC"/>
                </a:solidFill>
              </a:rPr>
              <a:t>stakeholder analysis </a:t>
            </a:r>
          </a:p>
          <a:p>
            <a:endParaRPr lang="en-US" sz="800" u="sng" dirty="0">
              <a:solidFill>
                <a:srgbClr val="0000CC"/>
              </a:solidFill>
            </a:endParaRPr>
          </a:p>
          <a:p>
            <a:r>
              <a:rPr lang="en-US" dirty="0"/>
              <a:t>	Establish </a:t>
            </a:r>
            <a:r>
              <a:rPr lang="en-US" u="sng" dirty="0">
                <a:solidFill>
                  <a:srgbClr val="0000CC"/>
                </a:solidFill>
              </a:rPr>
              <a:t>communication methods </a:t>
            </a:r>
            <a:r>
              <a:rPr lang="en-US" dirty="0">
                <a:solidFill>
                  <a:srgbClr val="C00000"/>
                </a:solidFill>
              </a:rPr>
              <a:t>(Whom &amp; How)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u="sng" dirty="0"/>
              <a:t>Identify project infrastructure </a:t>
            </a:r>
            <a:r>
              <a:rPr lang="en-US" dirty="0">
                <a:solidFill>
                  <a:srgbClr val="C00000"/>
                </a:solidFill>
              </a:rPr>
              <a:t>(Existing inf. h/w, s/w, logistics)</a:t>
            </a:r>
          </a:p>
          <a:p>
            <a:endParaRPr lang="en-US" sz="800" dirty="0">
              <a:solidFill>
                <a:srgbClr val="C00000"/>
              </a:solidFill>
            </a:endParaRPr>
          </a:p>
          <a:p>
            <a:r>
              <a:rPr lang="en-US" dirty="0"/>
              <a:t>	Establish </a:t>
            </a:r>
            <a:r>
              <a:rPr lang="en-US" u="sng" dirty="0">
                <a:solidFill>
                  <a:srgbClr val="0000CC"/>
                </a:solidFill>
              </a:rPr>
              <a:t>relationship</a:t>
            </a:r>
            <a:r>
              <a:rPr lang="en-US" dirty="0"/>
              <a:t> between </a:t>
            </a:r>
            <a:r>
              <a:rPr lang="en-US" u="sng" dirty="0">
                <a:solidFill>
                  <a:srgbClr val="0000CC"/>
                </a:solidFill>
              </a:rPr>
              <a:t>project</a:t>
            </a:r>
            <a:r>
              <a:rPr lang="en-US" dirty="0"/>
              <a:t> &amp; </a:t>
            </a:r>
            <a:r>
              <a:rPr lang="en-US" u="sng" dirty="0">
                <a:solidFill>
                  <a:srgbClr val="0000CC"/>
                </a:solidFill>
              </a:rPr>
              <a:t>strategic planning</a:t>
            </a:r>
          </a:p>
          <a:p>
            <a:r>
              <a:rPr lang="en-US" dirty="0">
                <a:solidFill>
                  <a:srgbClr val="C00000"/>
                </a:solidFill>
              </a:rPr>
              <a:t>               ( Decide priority of the project )</a:t>
            </a:r>
          </a:p>
          <a:p>
            <a:endParaRPr lang="en-US" sz="800" dirty="0">
              <a:solidFill>
                <a:srgbClr val="C00000"/>
              </a:solidFill>
            </a:endParaRPr>
          </a:p>
          <a:p>
            <a:r>
              <a:rPr lang="en-US" dirty="0"/>
              <a:t>	Id</a:t>
            </a:r>
            <a:r>
              <a:rPr lang="en-US" dirty="0">
                <a:solidFill>
                  <a:srgbClr val="0000CC"/>
                </a:solidFill>
              </a:rPr>
              <a:t>. </a:t>
            </a:r>
            <a:r>
              <a:rPr lang="en-US" u="sng" dirty="0">
                <a:solidFill>
                  <a:srgbClr val="0000CC"/>
                </a:solidFill>
              </a:rPr>
              <a:t>Installation standards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&amp; </a:t>
            </a:r>
            <a:r>
              <a:rPr lang="en-US" u="sng" dirty="0">
                <a:solidFill>
                  <a:srgbClr val="0000CC"/>
                </a:solidFill>
              </a:rPr>
              <a:t>procedures</a:t>
            </a:r>
            <a:r>
              <a:rPr lang="en-US" dirty="0"/>
              <a:t> </a:t>
            </a:r>
          </a:p>
          <a:p>
            <a:r>
              <a:rPr lang="en-US" dirty="0"/>
              <a:t>	Id. </a:t>
            </a:r>
            <a:r>
              <a:rPr lang="en-US" u="sng" dirty="0">
                <a:solidFill>
                  <a:srgbClr val="0000CC"/>
                </a:solidFill>
              </a:rPr>
              <a:t>Project team organization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0"/>
            <a:ext cx="1752600" cy="1314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 bwMode="auto">
          <a:xfrm>
            <a:off x="152400" y="1524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485063" cy="1141413"/>
          </a:xfrm>
        </p:spPr>
        <p:txBody>
          <a:bodyPr lIns="18000" tIns="46800" rIns="18000" bIns="46800" anchor="ctr"/>
          <a:lstStyle/>
          <a:p>
            <a:pPr>
              <a:spcBef>
                <a:spcPts val="1000"/>
              </a:spcBef>
            </a:pPr>
            <a:r>
              <a:rPr lang="en-GB" sz="3200" dirty="0">
                <a:solidFill>
                  <a:srgbClr val="003399"/>
                </a:solidFill>
              </a:rPr>
              <a:t>Step wise planning activities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371600"/>
            <a:ext cx="8458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Step	         Activities</a:t>
            </a:r>
            <a:endParaRPr lang="en-IN" b="1" dirty="0"/>
          </a:p>
        </p:txBody>
      </p:sp>
      <p:cxnSp>
        <p:nvCxnSpPr>
          <p:cNvPr id="10" name="Straight Connector 9"/>
          <p:cNvCxnSpPr/>
          <p:nvPr/>
        </p:nvCxnSpPr>
        <p:spPr bwMode="auto">
          <a:xfrm rot="5400000">
            <a:off x="-1066006" y="4038600"/>
            <a:ext cx="5333206" cy="79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-2132806" y="4037806"/>
            <a:ext cx="533400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6325394" y="4038600"/>
            <a:ext cx="5333206" cy="79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533400" y="6704012"/>
            <a:ext cx="845820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09600" y="1828800"/>
            <a:ext cx="83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3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4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676400" y="1828800"/>
            <a:ext cx="7239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Analyze </a:t>
            </a:r>
            <a:r>
              <a:rPr lang="en-US" b="1" u="sng" dirty="0"/>
              <a:t>project characteristics </a:t>
            </a:r>
            <a:r>
              <a:rPr lang="en-US" sz="1700" dirty="0">
                <a:solidFill>
                  <a:srgbClr val="C00000"/>
                </a:solidFill>
              </a:rPr>
              <a:t>(for selecting appropriate methods)</a:t>
            </a:r>
          </a:p>
          <a:p>
            <a:endParaRPr lang="en-US" sz="800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	Distinguish the project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u="sng" dirty="0">
                <a:solidFill>
                  <a:srgbClr val="C00000"/>
                </a:solidFill>
              </a:rPr>
              <a:t>Objective driven</a:t>
            </a:r>
            <a:r>
              <a:rPr lang="en-US" dirty="0">
                <a:solidFill>
                  <a:srgbClr val="C00000"/>
                </a:solidFill>
              </a:rPr>
              <a:t> or </a:t>
            </a:r>
            <a:r>
              <a:rPr lang="en-US" u="sng" dirty="0">
                <a:solidFill>
                  <a:srgbClr val="C00000"/>
                </a:solidFill>
              </a:rPr>
              <a:t>Product driven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endParaRPr lang="en-US" sz="800" dirty="0">
              <a:solidFill>
                <a:srgbClr val="C00000"/>
              </a:solidFill>
            </a:endParaRPr>
          </a:p>
          <a:p>
            <a:r>
              <a:rPr lang="en-US" dirty="0"/>
              <a:t>	Analyze </a:t>
            </a:r>
            <a:r>
              <a:rPr lang="en-US" u="sng" dirty="0">
                <a:solidFill>
                  <a:srgbClr val="0000CC"/>
                </a:solidFill>
              </a:rPr>
              <a:t>other characteristics</a:t>
            </a:r>
            <a:r>
              <a:rPr lang="en-US" dirty="0"/>
              <a:t> &amp; . </a:t>
            </a:r>
            <a:r>
              <a:rPr lang="en-US" u="sng" dirty="0">
                <a:solidFill>
                  <a:srgbClr val="0000CC"/>
                </a:solidFill>
              </a:rPr>
              <a:t>High level risks </a:t>
            </a:r>
          </a:p>
          <a:p>
            <a:endParaRPr lang="en-US" sz="800" u="sng" dirty="0">
              <a:solidFill>
                <a:srgbClr val="0000CC"/>
              </a:solidFill>
            </a:endParaRPr>
          </a:p>
          <a:p>
            <a:r>
              <a:rPr lang="en-US" dirty="0"/>
              <a:t>	Select </a:t>
            </a:r>
            <a:r>
              <a:rPr lang="en-US" b="1" u="sng" dirty="0"/>
              <a:t>lifecycle approach </a:t>
            </a:r>
          </a:p>
          <a:p>
            <a:endParaRPr lang="en-US" sz="800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/>
              <a:t>Review  </a:t>
            </a:r>
            <a:r>
              <a:rPr lang="en-US" u="sng" dirty="0">
                <a:solidFill>
                  <a:srgbClr val="0000CC"/>
                </a:solidFill>
              </a:rPr>
              <a:t>overall resource estimates </a:t>
            </a:r>
          </a:p>
          <a:p>
            <a:endParaRPr lang="en-US" dirty="0"/>
          </a:p>
          <a:p>
            <a:r>
              <a:rPr lang="en-US" b="1" dirty="0"/>
              <a:t> Identify project </a:t>
            </a:r>
            <a:r>
              <a:rPr lang="en-US" b="1" u="sng" dirty="0"/>
              <a:t>deliverables</a:t>
            </a:r>
            <a:r>
              <a:rPr lang="en-US" b="1" dirty="0"/>
              <a:t> &amp; </a:t>
            </a:r>
            <a:r>
              <a:rPr lang="en-US" b="1" u="sng" dirty="0"/>
              <a:t>activities</a:t>
            </a:r>
          </a:p>
          <a:p>
            <a:endParaRPr lang="en-US" sz="800" b="1" u="sng" dirty="0">
              <a:solidFill>
                <a:srgbClr val="C00000"/>
              </a:solidFill>
            </a:endParaRPr>
          </a:p>
          <a:p>
            <a:r>
              <a:rPr lang="en-US" dirty="0"/>
              <a:t>	Id. </a:t>
            </a:r>
            <a:r>
              <a:rPr lang="en-US" u="sng" dirty="0">
                <a:solidFill>
                  <a:srgbClr val="0000CC"/>
                </a:solidFill>
              </a:rPr>
              <a:t>deliverables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(SRS, Set of components, test plans/results)</a:t>
            </a:r>
          </a:p>
          <a:p>
            <a:endParaRPr lang="en-US" sz="800" dirty="0">
              <a:solidFill>
                <a:srgbClr val="C00000"/>
              </a:solidFill>
            </a:endParaRPr>
          </a:p>
          <a:p>
            <a:r>
              <a:rPr lang="en-US" dirty="0"/>
              <a:t>	Document generic </a:t>
            </a:r>
            <a:r>
              <a:rPr lang="en-US" u="sng" dirty="0">
                <a:solidFill>
                  <a:srgbClr val="0000CC"/>
                </a:solidFill>
              </a:rPr>
              <a:t>product flows </a:t>
            </a:r>
            <a:r>
              <a:rPr lang="en-US" dirty="0">
                <a:solidFill>
                  <a:srgbClr val="C00000"/>
                </a:solidFill>
              </a:rPr>
              <a:t>( SRS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 Design Module 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r>
              <a:rPr lang="en-US" dirty="0">
                <a:solidFill>
                  <a:srgbClr val="C00000"/>
                </a:solidFill>
              </a:rPr>
              <a:t>	Develop Module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 Test module, WBS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endParaRPr lang="en-US" sz="800" dirty="0">
              <a:solidFill>
                <a:srgbClr val="C00000"/>
              </a:solidFill>
            </a:endParaRPr>
          </a:p>
          <a:p>
            <a:r>
              <a:rPr lang="en-US" dirty="0"/>
              <a:t>	Recognize </a:t>
            </a:r>
            <a:r>
              <a:rPr lang="en-US" u="sng" dirty="0">
                <a:solidFill>
                  <a:srgbClr val="0000CC"/>
                </a:solidFill>
              </a:rPr>
              <a:t>product components</a:t>
            </a:r>
          </a:p>
          <a:p>
            <a:endParaRPr lang="en-US" sz="800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/>
              <a:t>Produce</a:t>
            </a:r>
            <a:r>
              <a:rPr lang="en-US" b="1" dirty="0"/>
              <a:t> </a:t>
            </a:r>
            <a:r>
              <a:rPr lang="en-US" b="1" u="sng" dirty="0"/>
              <a:t>activity network </a:t>
            </a:r>
          </a:p>
          <a:p>
            <a:endParaRPr lang="en-US" sz="800" b="1" u="sng" dirty="0"/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/>
              <a:t>Take into account(modify) </a:t>
            </a:r>
            <a:r>
              <a:rPr lang="en-US" u="sng" dirty="0">
                <a:solidFill>
                  <a:srgbClr val="0000CC"/>
                </a:solidFill>
              </a:rPr>
              <a:t>stages</a:t>
            </a:r>
            <a:r>
              <a:rPr lang="en-US" dirty="0">
                <a:solidFill>
                  <a:srgbClr val="0000CC"/>
                </a:solidFill>
              </a:rPr>
              <a:t> &amp; </a:t>
            </a:r>
            <a:r>
              <a:rPr lang="en-US" u="sng" dirty="0">
                <a:solidFill>
                  <a:srgbClr val="0000CC"/>
                </a:solidFill>
              </a:rPr>
              <a:t>check points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34225" y="0"/>
            <a:ext cx="1857375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4706937"/>
            <a:ext cx="19050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 bwMode="auto">
          <a:xfrm>
            <a:off x="152400" y="152400"/>
            <a:ext cx="3810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 Activity Network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EB56F-0135-4F73-9DBF-83D1028C1A0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838200" y="3429000"/>
            <a:ext cx="685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A1</a:t>
            </a: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" name="Straight Arrow Connector 6"/>
          <p:cNvCxnSpPr>
            <a:stCxn id="5" idx="6"/>
          </p:cNvCxnSpPr>
          <p:nvPr/>
        </p:nvCxnSpPr>
        <p:spPr bwMode="auto">
          <a:xfrm flipV="1">
            <a:off x="1524000" y="2971800"/>
            <a:ext cx="6858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Oval 7"/>
          <p:cNvSpPr/>
          <p:nvPr/>
        </p:nvSpPr>
        <p:spPr bwMode="auto">
          <a:xfrm>
            <a:off x="1828800" y="2362200"/>
            <a:ext cx="685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A2</a:t>
            </a: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362200" y="3657600"/>
            <a:ext cx="685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A3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 bwMode="auto">
          <a:xfrm>
            <a:off x="1981200" y="4876800"/>
            <a:ext cx="685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A4</a:t>
            </a: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486400" y="4724400"/>
            <a:ext cx="685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A7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886200" y="3886200"/>
            <a:ext cx="685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A6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3810000" y="2133600"/>
            <a:ext cx="685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A5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5638800" y="2971800"/>
            <a:ext cx="685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A8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7315200" y="3733800"/>
            <a:ext cx="6858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A9</a:t>
            </a:r>
          </a:p>
        </p:txBody>
      </p:sp>
      <p:cxnSp>
        <p:nvCxnSpPr>
          <p:cNvPr id="17" name="Straight Arrow Connector 16"/>
          <p:cNvCxnSpPr>
            <a:stCxn id="8" idx="6"/>
            <a:endCxn id="13" idx="2"/>
          </p:cNvCxnSpPr>
          <p:nvPr/>
        </p:nvCxnSpPr>
        <p:spPr bwMode="auto">
          <a:xfrm flipV="1">
            <a:off x="2514600" y="2438400"/>
            <a:ext cx="1295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5" idx="6"/>
            <a:endCxn id="9" idx="2"/>
          </p:cNvCxnSpPr>
          <p:nvPr/>
        </p:nvCxnSpPr>
        <p:spPr bwMode="auto">
          <a:xfrm>
            <a:off x="1524000" y="3733800"/>
            <a:ext cx="8382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9" idx="6"/>
            <a:endCxn id="12" idx="2"/>
          </p:cNvCxnSpPr>
          <p:nvPr/>
        </p:nvCxnSpPr>
        <p:spPr bwMode="auto">
          <a:xfrm>
            <a:off x="3048000" y="3962400"/>
            <a:ext cx="8382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5" idx="5"/>
            <a:endCxn id="10" idx="1"/>
          </p:cNvCxnSpPr>
          <p:nvPr/>
        </p:nvCxnSpPr>
        <p:spPr bwMode="auto">
          <a:xfrm rot="16200000" flipH="1">
            <a:off x="1244226" y="4128667"/>
            <a:ext cx="1016748" cy="658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0" idx="6"/>
            <a:endCxn id="12" idx="3"/>
          </p:cNvCxnSpPr>
          <p:nvPr/>
        </p:nvCxnSpPr>
        <p:spPr bwMode="auto">
          <a:xfrm flipV="1">
            <a:off x="2667000" y="4406526"/>
            <a:ext cx="1319633" cy="775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3" idx="6"/>
            <a:endCxn id="14" idx="2"/>
          </p:cNvCxnSpPr>
          <p:nvPr/>
        </p:nvCxnSpPr>
        <p:spPr bwMode="auto">
          <a:xfrm>
            <a:off x="4495800" y="2438400"/>
            <a:ext cx="11430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6"/>
            <a:endCxn id="14" idx="3"/>
          </p:cNvCxnSpPr>
          <p:nvPr/>
        </p:nvCxnSpPr>
        <p:spPr bwMode="auto">
          <a:xfrm flipV="1">
            <a:off x="4572000" y="3492126"/>
            <a:ext cx="1167233" cy="698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0" idx="5"/>
            <a:endCxn id="11" idx="3"/>
          </p:cNvCxnSpPr>
          <p:nvPr/>
        </p:nvCxnSpPr>
        <p:spPr bwMode="auto">
          <a:xfrm rot="5400000" flipH="1" flipV="1">
            <a:off x="4000500" y="3810793"/>
            <a:ext cx="152400" cy="3020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11" idx="6"/>
            <a:endCxn id="15" idx="3"/>
          </p:cNvCxnSpPr>
          <p:nvPr/>
        </p:nvCxnSpPr>
        <p:spPr bwMode="auto">
          <a:xfrm flipV="1">
            <a:off x="6172200" y="4254126"/>
            <a:ext cx="1243433" cy="775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endCxn id="15" idx="1"/>
          </p:cNvCxnSpPr>
          <p:nvPr/>
        </p:nvCxnSpPr>
        <p:spPr bwMode="auto">
          <a:xfrm>
            <a:off x="6324600" y="3429000"/>
            <a:ext cx="1091033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Words>2572</Words>
  <Application>Microsoft Office PowerPoint</Application>
  <PresentationFormat>On-screen Show (4:3)</PresentationFormat>
  <Paragraphs>928</Paragraphs>
  <Slides>64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Contemporary Portrait</vt:lpstr>
      <vt:lpstr>Software Engineering – Project Management Module-2</vt:lpstr>
      <vt:lpstr>Module2 Contents</vt:lpstr>
      <vt:lpstr>Software Project Management</vt:lpstr>
      <vt:lpstr>Project Management life cycle</vt:lpstr>
      <vt:lpstr>Project planning </vt:lpstr>
      <vt:lpstr>Project Planning in 10 Steps</vt:lpstr>
      <vt:lpstr>Step wise planning activities</vt:lpstr>
      <vt:lpstr>Step wise planning activities</vt:lpstr>
      <vt:lpstr>   Activity Network</vt:lpstr>
      <vt:lpstr>Step wise planning activities</vt:lpstr>
      <vt:lpstr>Step wise planning activities</vt:lpstr>
      <vt:lpstr>Slide 12</vt:lpstr>
      <vt:lpstr>Slide 13</vt:lpstr>
      <vt:lpstr>Bottom-up Estimate</vt:lpstr>
      <vt:lpstr>Slide 15</vt:lpstr>
      <vt:lpstr>Project Schedule Estimation</vt:lpstr>
      <vt:lpstr>Activity network model &amp; CPM (critical Path method)</vt:lpstr>
      <vt:lpstr>Scheduling of Activities : Activity network model (CPM method)</vt:lpstr>
      <vt:lpstr>CPM n/w after forward pass</vt:lpstr>
      <vt:lpstr>CPM n/w after backward pass</vt:lpstr>
      <vt:lpstr>Critical Path</vt:lpstr>
      <vt:lpstr>Critical Path</vt:lpstr>
      <vt:lpstr>Critical Path</vt:lpstr>
      <vt:lpstr>Project Estimation &amp; COCOMO  </vt:lpstr>
      <vt:lpstr>Objectives</vt:lpstr>
      <vt:lpstr>Introduction</vt:lpstr>
      <vt:lpstr>Estimating s/w projects</vt:lpstr>
      <vt:lpstr>Basis of s/w estimating</vt:lpstr>
      <vt:lpstr>S/W Effort estimating techniques</vt:lpstr>
      <vt:lpstr>Bottom-up   VS   Top-down estimation</vt:lpstr>
      <vt:lpstr>Bottom-up Estimate</vt:lpstr>
      <vt:lpstr>Expert Judgement &amp; Estimation by Analogy</vt:lpstr>
      <vt:lpstr>Delphi Method of estimation</vt:lpstr>
      <vt:lpstr>COCOMO Model</vt:lpstr>
      <vt:lpstr>Elaboration of Product classes</vt:lpstr>
      <vt:lpstr>COCOMO Model (Cont.)</vt:lpstr>
      <vt:lpstr>COCOMO Model (cont.)</vt:lpstr>
      <vt:lpstr>(1) Basic COCOMO Model </vt:lpstr>
      <vt:lpstr>Development Effort &amp; Time Estimation</vt:lpstr>
      <vt:lpstr>(2) Intermediate COCOMO</vt:lpstr>
      <vt:lpstr>Intermediate COCOMO</vt:lpstr>
      <vt:lpstr>Cost Drivers</vt:lpstr>
      <vt:lpstr>Shortcoming of  basic and intermediate COCOMO models</vt:lpstr>
      <vt:lpstr>(3) Complete COCOMO</vt:lpstr>
      <vt:lpstr>Example</vt:lpstr>
      <vt:lpstr>Halstead’s Software Science</vt:lpstr>
      <vt:lpstr>Metrics Calculation steps</vt:lpstr>
      <vt:lpstr>Metrics Calculation steps</vt:lpstr>
      <vt:lpstr>Example</vt:lpstr>
      <vt:lpstr>Risk Management </vt:lpstr>
      <vt:lpstr>Identify Risks</vt:lpstr>
      <vt:lpstr>1. Estimation Difficulties</vt:lpstr>
      <vt:lpstr>2. Assumptions</vt:lpstr>
      <vt:lpstr>Risk Engineering structure</vt:lpstr>
      <vt:lpstr>Managing Risks</vt:lpstr>
      <vt:lpstr>Risks Identification</vt:lpstr>
      <vt:lpstr>1. Risk Analysis:   1.2. Risks Estimation</vt:lpstr>
      <vt:lpstr>Risk Matrix</vt:lpstr>
      <vt:lpstr>Strategies to Reduce Risks</vt:lpstr>
      <vt:lpstr>1. Risk Analysis:   1.3. Risks Evaluation – on schedule</vt:lpstr>
      <vt:lpstr>Slide 61</vt:lpstr>
      <vt:lpstr>Risk Evaluation</vt:lpstr>
      <vt:lpstr>Risk Evaluation</vt:lpstr>
      <vt:lpstr>Slide 64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rajib</dc:creator>
  <cp:lastModifiedBy>HP</cp:lastModifiedBy>
  <cp:revision>374</cp:revision>
  <cp:lastPrinted>2001-08-01T06:58:23Z</cp:lastPrinted>
  <dcterms:created xsi:type="dcterms:W3CDTF">1999-02-05T17:08:06Z</dcterms:created>
  <dcterms:modified xsi:type="dcterms:W3CDTF">2021-05-06T06:53:22Z</dcterms:modified>
</cp:coreProperties>
</file>