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0"/>
  </p:notesMasterIdLst>
  <p:sldIdLst>
    <p:sldId id="256" r:id="rId2"/>
    <p:sldId id="257" r:id="rId3"/>
    <p:sldId id="258"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7" r:id="rId20"/>
    <p:sldId id="278" r:id="rId21"/>
    <p:sldId id="279" r:id="rId22"/>
    <p:sldId id="280" r:id="rId23"/>
    <p:sldId id="282" r:id="rId24"/>
    <p:sldId id="283" r:id="rId25"/>
    <p:sldId id="284" r:id="rId26"/>
    <p:sldId id="285" r:id="rId27"/>
    <p:sldId id="286" r:id="rId28"/>
    <p:sldId id="287" r:id="rId2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FA3A"/>
    <a:srgbClr val="FF9933"/>
    <a:srgbClr val="66FFCC"/>
    <a:srgbClr val="FF33CC"/>
    <a:srgbClr val="99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1" d="100"/>
          <a:sy n="111" d="100"/>
        </p:scale>
        <p:origin x="-634" y="-6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21D40A-E585-4267-A1E0-AF17AAC118E3}" type="datetimeFigureOut">
              <a:rPr lang="en-US" smtClean="0"/>
              <a:pPr/>
              <a:t>7/21/2020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ADDCBE-23E7-4729-BD8E-2A7D5093566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1ADDCBE-23E7-4729-BD8E-2A7D5093566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1ADDCBE-23E7-4729-BD8E-2A7D5093566E}"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1ADDCBE-23E7-4729-BD8E-2A7D5093566E}" type="slidenum">
              <a:rPr lang="en-US" smtClean="0"/>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1ADDCBE-23E7-4729-BD8E-2A7D5093566E}"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1ADDCBE-23E7-4729-BD8E-2A7D5093566E}"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1ADDCBE-23E7-4729-BD8E-2A7D5093566E}"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1ADDCBE-23E7-4729-BD8E-2A7D5093566E}"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1ADDCBE-23E7-4729-BD8E-2A7D5093566E}"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1ADDCBE-23E7-4729-BD8E-2A7D5093566E}"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1ADDCBE-23E7-4729-BD8E-2A7D5093566E}"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1ADDCBE-23E7-4729-BD8E-2A7D5093566E}"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6"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2503170"/>
            <a:ext cx="6480048" cy="172593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158609"/>
            <a:ext cx="6480048" cy="131445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14EFD1D-7184-4CAF-B775-924757665593}" type="datetime1">
              <a:rPr lang="en-US" smtClean="0"/>
              <a:pPr/>
              <a:t>7/21/2020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8BD4BDC-15F3-49F6-A795-E64EED7FB7A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833325-F989-434C-839C-534079247DF7}" type="datetime1">
              <a:rPr lang="en-US" smtClean="0"/>
              <a:pPr/>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D4BDC-15F3-49F6-A795-E64EED7FB7A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F7267D0-ACFF-49E2-9816-24F225F0B30C}" type="datetime1">
              <a:rPr lang="en-US" smtClean="0"/>
              <a:pPr/>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D4BDC-15F3-49F6-A795-E64EED7FB7A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36F806-9978-46D4-83CB-712D8E565061}" type="datetime1">
              <a:rPr lang="en-US" smtClean="0"/>
              <a:pPr/>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D4BDC-15F3-49F6-A795-E64EED7FB7A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6"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2687878"/>
            <a:ext cx="6629400" cy="1369772"/>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1864350"/>
            <a:ext cx="6629400" cy="800016"/>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A6F4F48-C377-4EEA-9410-48012398EB00}" type="datetime1">
              <a:rPr lang="en-US" smtClean="0"/>
              <a:pPr/>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D4BDC-15F3-49F6-A795-E64EED7FB7A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46760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00151"/>
            <a:ext cx="3657600" cy="3394472"/>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200151"/>
            <a:ext cx="3657600" cy="3394472"/>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D3B5C05-30FF-418A-BC49-451AB119C1D8}" type="datetime1">
              <a:rPr lang="en-US" smtClean="0"/>
              <a:pPr/>
              <a:t>7/21/2020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BD4BDC-15F3-49F6-A795-E64EED7FB7A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114800"/>
            <a:ext cx="4040188" cy="62865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4114800"/>
            <a:ext cx="4041775" cy="62865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137685"/>
            <a:ext cx="4040188"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137685"/>
            <a:ext cx="4041775"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8483715-88B3-4630-B572-19F9A55D9B1A}" type="datetime1">
              <a:rPr lang="en-US" smtClean="0"/>
              <a:pPr/>
              <a:t>7/21/2020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BD4BDC-15F3-49F6-A795-E64EED7FB7A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7470648" cy="85725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3CCC94B-A28B-4281-90DB-E3F605B18F2C}" type="datetime1">
              <a:rPr lang="en-US" smtClean="0"/>
              <a:pPr/>
              <a:t>7/21/2020</a:t>
            </a:fld>
            <a:endParaRPr lang="en-US"/>
          </a:p>
        </p:txBody>
      </p:sp>
      <p:sp>
        <p:nvSpPr>
          <p:cNvPr id="8" name="Slide Number Placeholder 7"/>
          <p:cNvSpPr>
            <a:spLocks noGrp="1"/>
          </p:cNvSpPr>
          <p:nvPr>
            <p:ph type="sldNum" sz="quarter" idx="11"/>
          </p:nvPr>
        </p:nvSpPr>
        <p:spPr/>
        <p:txBody>
          <a:bodyPr/>
          <a:lstStyle/>
          <a:p>
            <a:fld id="{B8BD4BDC-15F3-49F6-A795-E64EED7FB7A2}"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49ED08-C461-4FD8-9277-058C7947EF96}" type="datetime1">
              <a:rPr lang="en-US" smtClean="0"/>
              <a:pPr/>
              <a:t>7/21/2020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BD4BDC-15F3-49F6-A795-E64EED7FB7A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89146"/>
            <a:ext cx="3200400" cy="547688"/>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60818"/>
            <a:ext cx="2743200" cy="6858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485900"/>
            <a:ext cx="7086600" cy="28575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F0691CA-9B72-414E-8FF1-CA728E0D3249}" type="datetime1">
              <a:rPr lang="en-US" smtClean="0"/>
              <a:pPr/>
              <a:t>7/21/2020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4816548"/>
            <a:ext cx="762000" cy="273844"/>
          </a:xfrm>
        </p:spPr>
        <p:txBody>
          <a:bodyPr/>
          <a:lstStyle/>
          <a:p>
            <a:fld id="{B8BD4BDC-15F3-49F6-A795-E64EED7FB7A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279282"/>
            <a:ext cx="3053868" cy="940356"/>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764930"/>
            <a:ext cx="4114800" cy="30861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249074"/>
            <a:ext cx="3053866" cy="199761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4816548"/>
            <a:ext cx="2133600" cy="273844"/>
          </a:xfrm>
        </p:spPr>
        <p:txBody>
          <a:bodyPr/>
          <a:lstStyle/>
          <a:p>
            <a:fld id="{04CAE3B1-1414-41C7-9642-9E105B03326E}" type="datetime1">
              <a:rPr lang="en-US" smtClean="0"/>
              <a:pPr/>
              <a:t>7/21/2020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BD4BDC-15F3-49F6-A795-E64EED7FB7A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05979"/>
            <a:ext cx="7467600" cy="85725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200151"/>
            <a:ext cx="7467600" cy="339447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4816548"/>
            <a:ext cx="2133600" cy="273844"/>
          </a:xfrm>
          <a:prstGeom prst="rect">
            <a:avLst/>
          </a:prstGeom>
        </p:spPr>
        <p:txBody>
          <a:bodyPr vert="horz" bIns="0" anchor="b"/>
          <a:lstStyle>
            <a:lvl1pPr algn="l" eaLnBrk="1" latinLnBrk="0" hangingPunct="1">
              <a:defRPr kumimoji="0" sz="1000">
                <a:solidFill>
                  <a:schemeClr val="tx2">
                    <a:shade val="50000"/>
                  </a:schemeClr>
                </a:solidFill>
              </a:defRPr>
            </a:lvl1pPr>
          </a:lstStyle>
          <a:p>
            <a:fld id="{9498F640-5315-471E-84BA-85DD8A76508D}" type="datetime1">
              <a:rPr lang="en-US" smtClean="0"/>
              <a:pPr/>
              <a:t>7/21/2020</a:t>
            </a:fld>
            <a:endParaRPr lang="en-US"/>
          </a:p>
        </p:txBody>
      </p:sp>
      <p:sp>
        <p:nvSpPr>
          <p:cNvPr id="22" name="Footer Placeholder 21"/>
          <p:cNvSpPr>
            <a:spLocks noGrp="1"/>
          </p:cNvSpPr>
          <p:nvPr>
            <p:ph type="ftr" sz="quarter" idx="3"/>
          </p:nvPr>
        </p:nvSpPr>
        <p:spPr>
          <a:xfrm>
            <a:off x="3124200" y="4816548"/>
            <a:ext cx="2895600" cy="273844"/>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4816548"/>
            <a:ext cx="762000" cy="273844"/>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8BD4BDC-15F3-49F6-A795-E64EED7FB7A2}"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clature.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s://eclature.com/"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hyperlink" Target="https://eclature.com/"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hyperlink" Target="https://eclature.co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clature.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clature.com/"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hyperlink" Target="https://eclature.com/"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clature.com/"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clature.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clature.com/" TargetMode="Externa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s://docs.pact.io/" TargetMode="External"/><Relationship Id="rId4" Type="http://schemas.openxmlformats.org/officeDocument/2006/relationships/hyperlink" Target="https://github.com/ionelmc/pytest-benchmark"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clature.com/"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hyperlink" Target="https://eclature.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clature.com/"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clature.com/"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evcenter.heroku.com/articles/scaling"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eclature.com/"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clature.co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clature.com/"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clature.com/"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https://hub.docker.com/"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clature.com/" TargetMode="Externa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clature.com/" TargetMode="External"/><Relationship Id="rId1" Type="http://schemas.openxmlformats.org/officeDocument/2006/relationships/slideLayout" Target="../slideLayouts/slideLayout2.xml"/><Relationship Id="rId5" Type="http://schemas.openxmlformats.org/officeDocument/2006/relationships/hyperlink" Target="https://docs.aws.amazon.com/AmazonECS/latest/developerguide/launch_types.html" TargetMode="Externa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clatur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clature.com/"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eclature.com/"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s://eclature.com/"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s://eclature.com/"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hyperlink" Target="https://eclature.com/"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hyperlink" Target="https://eclature.com/"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hyperlink" Target="https://eclature.com/"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285734"/>
            <a:ext cx="5500726" cy="1428760"/>
          </a:xfrm>
        </p:spPr>
        <p:txBody>
          <a:bodyPr>
            <a:normAutofit fontScale="90000"/>
          </a:bodyPr>
          <a:lstStyle/>
          <a:p>
            <a:pPr algn="l"/>
            <a:r>
              <a:rPr lang="en-IN" sz="4400" dirty="0" smtClean="0">
                <a:solidFill>
                  <a:srgbClr val="26FA3A"/>
                </a:solidFill>
              </a:rPr>
              <a:t>Recommendation </a:t>
            </a:r>
            <a:br>
              <a:rPr lang="en-IN" sz="4400" dirty="0" smtClean="0">
                <a:solidFill>
                  <a:srgbClr val="26FA3A"/>
                </a:solidFill>
              </a:rPr>
            </a:br>
            <a:r>
              <a:rPr lang="en-IN" sz="4400" dirty="0" smtClean="0">
                <a:solidFill>
                  <a:srgbClr val="26FA3A"/>
                </a:solidFill>
              </a:rPr>
              <a:t>Systems</a:t>
            </a:r>
            <a:br>
              <a:rPr lang="en-IN" sz="4400" dirty="0" smtClean="0">
                <a:solidFill>
                  <a:srgbClr val="26FA3A"/>
                </a:solidFill>
              </a:rPr>
            </a:br>
            <a:r>
              <a:rPr lang="en-IN" sz="4400" dirty="0" smtClean="0">
                <a:solidFill>
                  <a:srgbClr val="26FA3A"/>
                </a:solidFill>
              </a:rPr>
              <a:t/>
            </a:r>
            <a:br>
              <a:rPr lang="en-IN" sz="4400" dirty="0" smtClean="0">
                <a:solidFill>
                  <a:srgbClr val="26FA3A"/>
                </a:solidFill>
              </a:rPr>
            </a:br>
            <a:endParaRPr lang="en-US" sz="4400" dirty="0">
              <a:solidFill>
                <a:srgbClr val="26FA3A"/>
              </a:solidFill>
            </a:endParaRPr>
          </a:p>
        </p:txBody>
      </p:sp>
      <p:sp>
        <p:nvSpPr>
          <p:cNvPr id="3" name="Subtitle 2"/>
          <p:cNvSpPr>
            <a:spLocks noGrp="1"/>
          </p:cNvSpPr>
          <p:nvPr>
            <p:ph type="subTitle" idx="1"/>
          </p:nvPr>
        </p:nvSpPr>
        <p:spPr>
          <a:xfrm>
            <a:off x="3786182" y="3286130"/>
            <a:ext cx="3693966" cy="457194"/>
          </a:xfrm>
        </p:spPr>
        <p:txBody>
          <a:bodyPr/>
          <a:lstStyle/>
          <a:p>
            <a:endParaRPr lang="en-IN" dirty="0" smtClean="0"/>
          </a:p>
          <a:p>
            <a:endParaRPr lang="en-US" dirty="0"/>
          </a:p>
        </p:txBody>
      </p:sp>
      <p:sp>
        <p:nvSpPr>
          <p:cNvPr id="4" name="Slide Number Placeholder 3"/>
          <p:cNvSpPr>
            <a:spLocks noGrp="1"/>
          </p:cNvSpPr>
          <p:nvPr>
            <p:ph type="sldNum" sz="quarter" idx="12"/>
          </p:nvPr>
        </p:nvSpPr>
        <p:spPr/>
        <p:txBody>
          <a:bodyPr/>
          <a:lstStyle/>
          <a:p>
            <a:fld id="{B8BD4BDC-15F3-49F6-A795-E64EED7FB7A2}" type="slidenum">
              <a:rPr lang="en-US" smtClean="0"/>
              <a:pPr/>
              <a:t>1</a:t>
            </a:fld>
            <a:endParaRPr lang="en-US"/>
          </a:p>
        </p:txBody>
      </p:sp>
      <p:pic>
        <p:nvPicPr>
          <p:cNvPr id="25604" name="Picture 4" descr="https://eclature.com/wp-content/uploads/2018/08/e-logo.png">
            <a:hlinkClick r:id="rId3"/>
          </p:cNvPr>
          <p:cNvPicPr>
            <a:picLocks noChangeAspect="1" noChangeArrowheads="1"/>
          </p:cNvPicPr>
          <p:nvPr/>
        </p:nvPicPr>
        <p:blipFill>
          <a:blip r:embed="rId4"/>
          <a:srcRect/>
          <a:stretch>
            <a:fillRect/>
          </a:stretch>
        </p:blipFill>
        <p:spPr bwMode="auto">
          <a:xfrm>
            <a:off x="142844" y="4786328"/>
            <a:ext cx="1713160" cy="357172"/>
          </a:xfrm>
          <a:prstGeom prst="rect">
            <a:avLst/>
          </a:prstGeom>
          <a:noFill/>
        </p:spPr>
      </p:pic>
      <p:sp>
        <p:nvSpPr>
          <p:cNvPr id="6" name="TextBox 5"/>
          <p:cNvSpPr txBox="1"/>
          <p:nvPr/>
        </p:nvSpPr>
        <p:spPr>
          <a:xfrm>
            <a:off x="1857356" y="2928940"/>
            <a:ext cx="5362494" cy="707886"/>
          </a:xfrm>
          <a:prstGeom prst="rect">
            <a:avLst/>
          </a:prstGeom>
          <a:noFill/>
        </p:spPr>
        <p:txBody>
          <a:bodyPr wrap="none" rtlCol="0">
            <a:spAutoFit/>
          </a:bodyPr>
          <a:lstStyle/>
          <a:p>
            <a:r>
              <a:rPr lang="en-IN" sz="4000" b="1" cap="all" dirty="0" smtClean="0">
                <a:ln w="5000" cmpd="sng">
                  <a:solidFill>
                    <a:schemeClr val="accent1">
                      <a:tint val="80000"/>
                      <a:shade val="99000"/>
                      <a:satMod val="500000"/>
                    </a:schemeClr>
                  </a:solidFill>
                  <a:prstDash val="solid"/>
                </a:ln>
                <a:solidFill>
                  <a:srgbClr val="26FA3A"/>
                </a:solidFill>
                <a:effectLst>
                  <a:outerShdw blurRad="50800" dist="38100" dir="5400000" algn="t" rotWithShape="0">
                    <a:prstClr val="black">
                      <a:alpha val="50000"/>
                    </a:prstClr>
                  </a:outerShdw>
                </a:effectLst>
                <a:latin typeface="+mj-lt"/>
                <a:ea typeface="+mj-ea"/>
                <a:cs typeface="+mj-cs"/>
              </a:rPr>
              <a:t>Model Architecture </a:t>
            </a:r>
            <a:endParaRPr lang="en-US" sz="4000" b="1" cap="all" dirty="0" smtClean="0">
              <a:ln w="5000" cmpd="sng">
                <a:solidFill>
                  <a:schemeClr val="accent1">
                    <a:tint val="80000"/>
                    <a:shade val="99000"/>
                    <a:satMod val="500000"/>
                  </a:schemeClr>
                </a:solidFill>
                <a:prstDash val="solid"/>
              </a:ln>
              <a:solidFill>
                <a:srgbClr val="26FA3A"/>
              </a:solidFill>
              <a:effectLst>
                <a:outerShdw blurRad="50800" dist="38100" dir="5400000" algn="t" rotWithShape="0">
                  <a:prstClr val="black">
                    <a:alpha val="50000"/>
                  </a:prstClr>
                </a:outerShdw>
              </a:effectLst>
              <a:latin typeface="+mj-lt"/>
              <a:ea typeface="+mj-ea"/>
              <a:cs typeface="+mj-cs"/>
            </a:endParaRPr>
          </a:p>
        </p:txBody>
      </p:sp>
      <p:sp>
        <p:nvSpPr>
          <p:cNvPr id="7" name="TextBox 6"/>
          <p:cNvSpPr txBox="1"/>
          <p:nvPr/>
        </p:nvSpPr>
        <p:spPr>
          <a:xfrm>
            <a:off x="3428992" y="2000246"/>
            <a:ext cx="338554" cy="369332"/>
          </a:xfrm>
          <a:prstGeom prst="rect">
            <a:avLst/>
          </a:prstGeom>
          <a:noFill/>
        </p:spPr>
        <p:txBody>
          <a:bodyPr wrap="none" rtlCol="0">
            <a:spAutoFit/>
          </a:bodyPr>
          <a:lstStyle/>
          <a:p>
            <a:r>
              <a:rPr lang="en-IN" dirty="0" smtClean="0"/>
              <a:t>&amp;</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44" y="0"/>
            <a:ext cx="7072362" cy="428628"/>
          </a:xfrm>
        </p:spPr>
        <p:txBody>
          <a:bodyPr>
            <a:normAutofit fontScale="90000"/>
          </a:bodyPr>
          <a:lstStyle/>
          <a:p>
            <a:pPr algn="l"/>
            <a:r>
              <a:rPr sz="2000" smtClean="0">
                <a:solidFill>
                  <a:srgbClr val="26FA3A"/>
                </a:solidFill>
              </a:rPr>
              <a:t>Diagram: Train by batch, predict on the fly, serve via REST API </a:t>
            </a:r>
            <a:r>
              <a:rPr sz="2000" smtClean="0"/>
              <a:t/>
            </a:r>
            <a:br>
              <a:rPr sz="2000" smtClean="0"/>
            </a:br>
            <a:endParaRPr sz="2400" smtClean="0">
              <a:solidFill>
                <a:srgbClr val="92D050"/>
              </a:solidFill>
            </a:endParaRPr>
          </a:p>
        </p:txBody>
      </p:sp>
      <p:sp>
        <p:nvSpPr>
          <p:cNvPr id="4" name="Slide Number Placeholder 3"/>
          <p:cNvSpPr>
            <a:spLocks noGrp="1"/>
          </p:cNvSpPr>
          <p:nvPr>
            <p:ph type="sldNum" sz="quarter" idx="12"/>
          </p:nvPr>
        </p:nvSpPr>
        <p:spPr/>
        <p:txBody>
          <a:bodyPr/>
          <a:lstStyle/>
          <a:p>
            <a:fld id="{B8BD4BDC-15F3-49F6-A795-E64EED7FB7A2}" type="slidenum">
              <a:rPr lang="en-US" smtClean="0"/>
              <a:pPr/>
              <a:t>10</a:t>
            </a:fld>
            <a:endParaRPr lang="en-US"/>
          </a:p>
        </p:txBody>
      </p:sp>
      <p:pic>
        <p:nvPicPr>
          <p:cNvPr id="25604" name="Picture 4" descr="https://eclature.com/wp-content/uploads/2018/08/e-logo.png">
            <a:hlinkClick r:id="rId3"/>
          </p:cNvPr>
          <p:cNvPicPr>
            <a:picLocks noChangeAspect="1" noChangeArrowheads="1"/>
          </p:cNvPicPr>
          <p:nvPr/>
        </p:nvPicPr>
        <p:blipFill>
          <a:blip r:embed="rId4"/>
          <a:srcRect/>
          <a:stretch>
            <a:fillRect/>
          </a:stretch>
        </p:blipFill>
        <p:spPr bwMode="auto">
          <a:xfrm>
            <a:off x="142844" y="4786328"/>
            <a:ext cx="1713160" cy="357172"/>
          </a:xfrm>
          <a:prstGeom prst="rect">
            <a:avLst/>
          </a:prstGeom>
          <a:noFill/>
        </p:spPr>
      </p:pic>
      <p:pic>
        <p:nvPicPr>
          <p:cNvPr id="5122" name="Picture 2"/>
          <p:cNvPicPr>
            <a:picLocks noChangeAspect="1" noChangeArrowheads="1"/>
          </p:cNvPicPr>
          <p:nvPr/>
        </p:nvPicPr>
        <p:blipFill>
          <a:blip r:embed="rId5"/>
          <a:srcRect/>
          <a:stretch>
            <a:fillRect/>
          </a:stretch>
        </p:blipFill>
        <p:spPr bwMode="auto">
          <a:xfrm>
            <a:off x="285720" y="571486"/>
            <a:ext cx="8143932" cy="4124639"/>
          </a:xfrm>
          <a:prstGeom prst="rect">
            <a:avLst/>
          </a:prstGeom>
          <a:noFill/>
          <a:ln w="9525">
            <a:noFill/>
            <a:miter lim="800000"/>
            <a:headEnd/>
            <a:tailEnd/>
          </a:ln>
          <a:effec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44" y="0"/>
            <a:ext cx="7072362" cy="428628"/>
          </a:xfrm>
        </p:spPr>
        <p:txBody>
          <a:bodyPr>
            <a:normAutofit fontScale="90000"/>
          </a:bodyPr>
          <a:lstStyle/>
          <a:p>
            <a:pPr algn="l"/>
            <a:r>
              <a:rPr sz="2000" smtClean="0">
                <a:solidFill>
                  <a:srgbClr val="26FA3A"/>
                </a:solidFill>
              </a:rPr>
              <a:t>Syetem Diagram</a:t>
            </a:r>
            <a:r>
              <a:rPr sz="2000" smtClean="0"/>
              <a:t/>
            </a:r>
            <a:br>
              <a:rPr sz="2000" smtClean="0"/>
            </a:br>
            <a:endParaRPr sz="2400" smtClean="0">
              <a:solidFill>
                <a:srgbClr val="92D050"/>
              </a:solidFill>
            </a:endParaRPr>
          </a:p>
        </p:txBody>
      </p:sp>
      <p:sp>
        <p:nvSpPr>
          <p:cNvPr id="4" name="Slide Number Placeholder 3"/>
          <p:cNvSpPr>
            <a:spLocks noGrp="1"/>
          </p:cNvSpPr>
          <p:nvPr>
            <p:ph type="sldNum" sz="quarter" idx="12"/>
          </p:nvPr>
        </p:nvSpPr>
        <p:spPr/>
        <p:txBody>
          <a:bodyPr/>
          <a:lstStyle/>
          <a:p>
            <a:fld id="{B8BD4BDC-15F3-49F6-A795-E64EED7FB7A2}" type="slidenum">
              <a:rPr lang="en-US" smtClean="0"/>
              <a:pPr/>
              <a:t>11</a:t>
            </a:fld>
            <a:endParaRPr lang="en-US"/>
          </a:p>
        </p:txBody>
      </p:sp>
      <p:pic>
        <p:nvPicPr>
          <p:cNvPr id="25604" name="Picture 4" descr="https://eclature.com/wp-content/uploads/2018/08/e-logo.png">
            <a:hlinkClick r:id="rId3"/>
          </p:cNvPr>
          <p:cNvPicPr>
            <a:picLocks noChangeAspect="1" noChangeArrowheads="1"/>
          </p:cNvPicPr>
          <p:nvPr/>
        </p:nvPicPr>
        <p:blipFill>
          <a:blip r:embed="rId4"/>
          <a:srcRect/>
          <a:stretch>
            <a:fillRect/>
          </a:stretch>
        </p:blipFill>
        <p:spPr bwMode="auto">
          <a:xfrm>
            <a:off x="142844" y="4786328"/>
            <a:ext cx="1713160" cy="357172"/>
          </a:xfrm>
          <a:prstGeom prst="rect">
            <a:avLst/>
          </a:prstGeom>
          <a:noFill/>
        </p:spPr>
      </p:pic>
      <p:pic>
        <p:nvPicPr>
          <p:cNvPr id="6146" name="Picture 2"/>
          <p:cNvPicPr>
            <a:picLocks noChangeAspect="1" noChangeArrowheads="1"/>
          </p:cNvPicPr>
          <p:nvPr/>
        </p:nvPicPr>
        <p:blipFill>
          <a:blip r:embed="rId5"/>
          <a:srcRect/>
          <a:stretch>
            <a:fillRect/>
          </a:stretch>
        </p:blipFill>
        <p:spPr bwMode="auto">
          <a:xfrm>
            <a:off x="2786050" y="357172"/>
            <a:ext cx="5102244" cy="4579807"/>
          </a:xfrm>
          <a:prstGeom prst="rect">
            <a:avLst/>
          </a:prstGeom>
          <a:noFill/>
          <a:ln w="9525">
            <a:noFill/>
            <a:miter lim="800000"/>
            <a:headEnd/>
            <a:tailEnd/>
          </a:ln>
          <a:effec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solidFill>
                  <a:srgbClr val="92D050"/>
                </a:solidFill>
              </a:rPr>
              <a:t>Writing Production Code for ML Deployment</a:t>
            </a:r>
            <a:endParaRPr lang="en-US" sz="2800" dirty="0">
              <a:solidFill>
                <a:srgbClr val="92D050"/>
              </a:solidFill>
            </a:endParaRPr>
          </a:p>
        </p:txBody>
      </p:sp>
      <p:sp>
        <p:nvSpPr>
          <p:cNvPr id="4" name="Slide Number Placeholder 3"/>
          <p:cNvSpPr>
            <a:spLocks noGrp="1"/>
          </p:cNvSpPr>
          <p:nvPr>
            <p:ph type="sldNum" sz="quarter" idx="12"/>
          </p:nvPr>
        </p:nvSpPr>
        <p:spPr/>
        <p:txBody>
          <a:bodyPr/>
          <a:lstStyle/>
          <a:p>
            <a:fld id="{B8BD4BDC-15F3-49F6-A795-E64EED7FB7A2}" type="slidenum">
              <a:rPr lang="en-US" smtClean="0"/>
              <a:pPr/>
              <a:t>12</a:t>
            </a:fld>
            <a:endParaRPr lang="en-US"/>
          </a:p>
        </p:txBody>
      </p:sp>
      <p:graphicFrame>
        <p:nvGraphicFramePr>
          <p:cNvPr id="6" name="Object 5"/>
          <p:cNvGraphicFramePr>
            <a:graphicFrameLocks noChangeAspect="1"/>
          </p:cNvGraphicFramePr>
          <p:nvPr/>
        </p:nvGraphicFramePr>
        <p:xfrm>
          <a:off x="3357554" y="2214560"/>
          <a:ext cx="1571636" cy="1361540"/>
        </p:xfrm>
        <a:graphic>
          <a:graphicData uri="http://schemas.openxmlformats.org/presentationml/2006/ole">
            <p:oleObj spid="_x0000_s7171" name="Acrobat Document" showAsIcon="1" r:id="rId3" imgW="914400" imgH="792360" progId="AcroExch.Document.DC">
              <p:embed/>
            </p:oleObj>
          </a:graphicData>
        </a:graphic>
      </p:graphicFrame>
      <p:pic>
        <p:nvPicPr>
          <p:cNvPr id="7" name="Picture 4" descr="https://eclature.com/wp-content/uploads/2018/08/e-logo.png">
            <a:hlinkClick r:id="rId4"/>
          </p:cNvPr>
          <p:cNvPicPr>
            <a:picLocks noChangeAspect="1" noChangeArrowheads="1"/>
          </p:cNvPicPr>
          <p:nvPr/>
        </p:nvPicPr>
        <p:blipFill>
          <a:blip r:embed="rId5"/>
          <a:srcRect/>
          <a:stretch>
            <a:fillRect/>
          </a:stretch>
        </p:blipFill>
        <p:spPr bwMode="auto">
          <a:xfrm>
            <a:off x="142844" y="4786328"/>
            <a:ext cx="1713160" cy="357172"/>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solidFill>
                  <a:srgbClr val="92D050"/>
                </a:solidFill>
              </a:rPr>
              <a:t>REST API?</a:t>
            </a:r>
            <a:endParaRPr lang="en-US" sz="2800" dirty="0">
              <a:solidFill>
                <a:srgbClr val="92D050"/>
              </a:solidFill>
            </a:endParaRPr>
          </a:p>
        </p:txBody>
      </p:sp>
      <p:sp>
        <p:nvSpPr>
          <p:cNvPr id="4" name="Slide Number Placeholder 3"/>
          <p:cNvSpPr>
            <a:spLocks noGrp="1"/>
          </p:cNvSpPr>
          <p:nvPr>
            <p:ph type="sldNum" sz="quarter" idx="12"/>
          </p:nvPr>
        </p:nvSpPr>
        <p:spPr/>
        <p:txBody>
          <a:bodyPr/>
          <a:lstStyle/>
          <a:p>
            <a:fld id="{B8BD4BDC-15F3-49F6-A795-E64EED7FB7A2}" type="slidenum">
              <a:rPr lang="en-US" smtClean="0"/>
              <a:pPr/>
              <a:t>13</a:t>
            </a:fld>
            <a:endParaRPr lang="en-US"/>
          </a:p>
        </p:txBody>
      </p:sp>
      <p:sp>
        <p:nvSpPr>
          <p:cNvPr id="5" name="TextBox 4"/>
          <p:cNvSpPr txBox="1"/>
          <p:nvPr/>
        </p:nvSpPr>
        <p:spPr>
          <a:xfrm>
            <a:off x="142844" y="1000114"/>
            <a:ext cx="7429552" cy="523220"/>
          </a:xfrm>
          <a:prstGeom prst="rect">
            <a:avLst/>
          </a:prstGeom>
          <a:noFill/>
        </p:spPr>
        <p:txBody>
          <a:bodyPr wrap="square" rtlCol="0">
            <a:spAutoFit/>
          </a:bodyPr>
          <a:lstStyle/>
          <a:p>
            <a:r>
              <a:rPr lang="en-US" sz="1400" dirty="0" smtClean="0"/>
              <a:t>A Representational State Transfer (REST)  </a:t>
            </a:r>
            <a:endParaRPr lang="en-US" sz="1400" dirty="0" smtClean="0"/>
          </a:p>
          <a:p>
            <a:r>
              <a:rPr lang="en-US" sz="1400" dirty="0" smtClean="0"/>
              <a:t>Application </a:t>
            </a:r>
            <a:r>
              <a:rPr lang="en-US" sz="1400" dirty="0" smtClean="0"/>
              <a:t>Programming Interface (API):</a:t>
            </a:r>
            <a:endParaRPr lang="en-US" sz="1400" dirty="0"/>
          </a:p>
        </p:txBody>
      </p:sp>
      <p:sp>
        <p:nvSpPr>
          <p:cNvPr id="7" name="TextBox 6"/>
          <p:cNvSpPr txBox="1"/>
          <p:nvPr/>
        </p:nvSpPr>
        <p:spPr>
          <a:xfrm>
            <a:off x="642910" y="1857370"/>
            <a:ext cx="5786478" cy="2214578"/>
          </a:xfrm>
          <a:prstGeom prst="rect">
            <a:avLst/>
          </a:prstGeom>
          <a:noFill/>
        </p:spPr>
        <p:txBody>
          <a:bodyPr wrap="square" rtlCol="0">
            <a:noAutofit/>
          </a:bodyPr>
          <a:lstStyle/>
          <a:p>
            <a:r>
              <a:rPr lang="en-US" sz="1200" dirty="0" smtClean="0"/>
              <a:t>Serving our model via REST API allows us to:</a:t>
            </a:r>
          </a:p>
          <a:p>
            <a:endParaRPr lang="en-IN" sz="1200" dirty="0" smtClean="0"/>
          </a:p>
          <a:p>
            <a:endParaRPr lang="en-US" sz="1200" dirty="0" smtClean="0"/>
          </a:p>
          <a:p>
            <a:pPr marL="228600" indent="-228600">
              <a:lnSpc>
                <a:spcPct val="150000"/>
              </a:lnSpc>
              <a:buFont typeface="+mj-lt"/>
              <a:buAutoNum type="arabicPeriod"/>
            </a:pPr>
            <a:r>
              <a:rPr lang="en-US" sz="1200" dirty="0" smtClean="0"/>
              <a:t>Serve predictions on the fly to multiple clients</a:t>
            </a:r>
          </a:p>
          <a:p>
            <a:pPr marL="228600" indent="-228600">
              <a:lnSpc>
                <a:spcPct val="150000"/>
              </a:lnSpc>
              <a:buFont typeface="+mj-lt"/>
              <a:buAutoNum type="arabicPeriod"/>
            </a:pPr>
            <a:r>
              <a:rPr lang="en-US" sz="1200" dirty="0" smtClean="0"/>
              <a:t>Decouple our model development from the client facing layer</a:t>
            </a:r>
          </a:p>
          <a:p>
            <a:pPr marL="228600" indent="-228600">
              <a:lnSpc>
                <a:spcPct val="150000"/>
              </a:lnSpc>
              <a:buFont typeface="+mj-lt"/>
              <a:buAutoNum type="arabicPeriod"/>
            </a:pPr>
            <a:r>
              <a:rPr lang="en-US" sz="1200" dirty="0" smtClean="0"/>
              <a:t>Potentially combine multiple models at different API endpoints</a:t>
            </a:r>
          </a:p>
          <a:p>
            <a:pPr marL="228600" indent="-228600">
              <a:lnSpc>
                <a:spcPct val="150000"/>
              </a:lnSpc>
              <a:buFont typeface="+mj-lt"/>
              <a:buAutoNum type="arabicPeriod"/>
            </a:pPr>
            <a:r>
              <a:rPr lang="en-US" sz="1200" dirty="0" smtClean="0"/>
              <a:t>Scale by adding more instances of the application behind a load balancer</a:t>
            </a:r>
            <a:endParaRPr lang="en-US" sz="1200" dirty="0"/>
          </a:p>
        </p:txBody>
      </p:sp>
      <p:pic>
        <p:nvPicPr>
          <p:cNvPr id="8" name="Picture 4" descr="https://eclature.com/wp-content/uploads/2018/08/e-logo.png">
            <a:hlinkClick r:id="rId2"/>
          </p:cNvPr>
          <p:cNvPicPr>
            <a:picLocks noChangeAspect="1" noChangeArrowheads="1"/>
          </p:cNvPicPr>
          <p:nvPr/>
        </p:nvPicPr>
        <p:blipFill>
          <a:blip r:embed="rId3"/>
          <a:srcRect/>
          <a:stretch>
            <a:fillRect/>
          </a:stretch>
        </p:blipFill>
        <p:spPr bwMode="auto">
          <a:xfrm>
            <a:off x="142844" y="4786328"/>
            <a:ext cx="1713160" cy="357172"/>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solidFill>
                  <a:srgbClr val="92D050"/>
                </a:solidFill>
              </a:rPr>
              <a:t>Flask Overview</a:t>
            </a:r>
            <a:endParaRPr lang="en-US" sz="2800" dirty="0">
              <a:solidFill>
                <a:srgbClr val="92D050"/>
              </a:solidFill>
            </a:endParaRPr>
          </a:p>
        </p:txBody>
      </p:sp>
      <p:sp>
        <p:nvSpPr>
          <p:cNvPr id="4" name="Slide Number Placeholder 3"/>
          <p:cNvSpPr>
            <a:spLocks noGrp="1"/>
          </p:cNvSpPr>
          <p:nvPr>
            <p:ph type="sldNum" sz="quarter" idx="12"/>
          </p:nvPr>
        </p:nvSpPr>
        <p:spPr/>
        <p:txBody>
          <a:bodyPr/>
          <a:lstStyle/>
          <a:p>
            <a:fld id="{B8BD4BDC-15F3-49F6-A795-E64EED7FB7A2}" type="slidenum">
              <a:rPr lang="en-US" smtClean="0"/>
              <a:pPr/>
              <a:t>14</a:t>
            </a:fld>
            <a:endParaRPr lang="en-US"/>
          </a:p>
        </p:txBody>
      </p:sp>
      <p:pic>
        <p:nvPicPr>
          <p:cNvPr id="9218" name="Picture 2"/>
          <p:cNvPicPr>
            <a:picLocks noChangeAspect="1" noChangeArrowheads="1"/>
          </p:cNvPicPr>
          <p:nvPr/>
        </p:nvPicPr>
        <p:blipFill>
          <a:blip r:embed="rId2"/>
          <a:srcRect/>
          <a:stretch>
            <a:fillRect/>
          </a:stretch>
        </p:blipFill>
        <p:spPr bwMode="auto">
          <a:xfrm>
            <a:off x="4572000" y="142858"/>
            <a:ext cx="2512616" cy="1571636"/>
          </a:xfrm>
          <a:prstGeom prst="rect">
            <a:avLst/>
          </a:prstGeom>
          <a:noFill/>
          <a:ln w="9525">
            <a:noFill/>
            <a:miter lim="800000"/>
            <a:headEnd/>
            <a:tailEnd/>
          </a:ln>
          <a:effectLst/>
        </p:spPr>
      </p:pic>
      <p:sp>
        <p:nvSpPr>
          <p:cNvPr id="8" name="TextBox 7"/>
          <p:cNvSpPr txBox="1"/>
          <p:nvPr/>
        </p:nvSpPr>
        <p:spPr>
          <a:xfrm>
            <a:off x="714348" y="2071684"/>
            <a:ext cx="7072362" cy="2308324"/>
          </a:xfrm>
          <a:prstGeom prst="rect">
            <a:avLst/>
          </a:prstGeom>
          <a:noFill/>
        </p:spPr>
        <p:txBody>
          <a:bodyPr wrap="square" rtlCol="0">
            <a:spAutoFit/>
          </a:bodyPr>
          <a:lstStyle/>
          <a:p>
            <a:r>
              <a:rPr lang="en-US" dirty="0" smtClean="0"/>
              <a:t>We will build our API using the flask micro framework:</a:t>
            </a:r>
          </a:p>
          <a:p>
            <a:endParaRPr lang="en-US" dirty="0" smtClean="0"/>
          </a:p>
          <a:p>
            <a:pPr>
              <a:lnSpc>
                <a:spcPct val="150000"/>
              </a:lnSpc>
            </a:pPr>
            <a:r>
              <a:rPr lang="en-US" dirty="0" smtClean="0"/>
              <a:t>●Popular choice for Python </a:t>
            </a:r>
            <a:r>
              <a:rPr lang="en-US" dirty="0" err="1" smtClean="0"/>
              <a:t>microservices</a:t>
            </a:r>
            <a:endParaRPr lang="en-US" dirty="0" smtClean="0"/>
          </a:p>
          <a:p>
            <a:pPr>
              <a:lnSpc>
                <a:spcPct val="150000"/>
              </a:lnSpc>
            </a:pPr>
            <a:r>
              <a:rPr lang="en-US" dirty="0" smtClean="0"/>
              <a:t>●Lightweight and flexible</a:t>
            </a:r>
          </a:p>
          <a:p>
            <a:pPr>
              <a:lnSpc>
                <a:spcPct val="150000"/>
              </a:lnSpc>
            </a:pPr>
            <a:r>
              <a:rPr lang="en-US" dirty="0" smtClean="0"/>
              <a:t>●Alternatives include: Django, Pyramid, Bottle, </a:t>
            </a:r>
            <a:r>
              <a:rPr lang="en-US" dirty="0" err="1" smtClean="0"/>
              <a:t>Sanic</a:t>
            </a:r>
            <a:r>
              <a:rPr lang="en-US" dirty="0" smtClean="0"/>
              <a:t>, Tornado, API Star amongst many others.</a:t>
            </a:r>
            <a:endParaRPr lang="en-US" dirty="0"/>
          </a:p>
        </p:txBody>
      </p:sp>
      <p:pic>
        <p:nvPicPr>
          <p:cNvPr id="10" name="Picture 4" descr="https://eclature.com/wp-content/uploads/2018/08/e-logo.png">
            <a:hlinkClick r:id="rId3"/>
          </p:cNvPr>
          <p:cNvPicPr>
            <a:picLocks noChangeAspect="1" noChangeArrowheads="1"/>
          </p:cNvPicPr>
          <p:nvPr/>
        </p:nvPicPr>
        <p:blipFill>
          <a:blip r:embed="rId4"/>
          <a:srcRect/>
          <a:stretch>
            <a:fillRect/>
          </a:stretch>
        </p:blipFill>
        <p:spPr bwMode="auto">
          <a:xfrm>
            <a:off x="142844" y="4786328"/>
            <a:ext cx="1713160" cy="357172"/>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rgbClr val="92D050"/>
                </a:solidFill>
              </a:rPr>
              <a:t>Continuous Integration and Deployment (CI/CD)</a:t>
            </a:r>
            <a:endParaRPr lang="en-US" sz="2800" dirty="0">
              <a:solidFill>
                <a:srgbClr val="92D050"/>
              </a:solidFill>
            </a:endParaRPr>
          </a:p>
        </p:txBody>
      </p:sp>
      <p:sp>
        <p:nvSpPr>
          <p:cNvPr id="4" name="Slide Number Placeholder 3"/>
          <p:cNvSpPr>
            <a:spLocks noGrp="1"/>
          </p:cNvSpPr>
          <p:nvPr>
            <p:ph type="sldNum" sz="quarter" idx="12"/>
          </p:nvPr>
        </p:nvSpPr>
        <p:spPr/>
        <p:txBody>
          <a:bodyPr/>
          <a:lstStyle/>
          <a:p>
            <a:fld id="{B8BD4BDC-15F3-49F6-A795-E64EED7FB7A2}" type="slidenum">
              <a:rPr lang="en-US" smtClean="0"/>
              <a:pPr/>
              <a:t>15</a:t>
            </a:fld>
            <a:endParaRPr lang="en-US"/>
          </a:p>
        </p:txBody>
      </p:sp>
      <p:sp>
        <p:nvSpPr>
          <p:cNvPr id="8" name="TextBox 7"/>
          <p:cNvSpPr txBox="1"/>
          <p:nvPr/>
        </p:nvSpPr>
        <p:spPr>
          <a:xfrm>
            <a:off x="571472" y="1214428"/>
            <a:ext cx="7072362" cy="646331"/>
          </a:xfrm>
          <a:prstGeom prst="rect">
            <a:avLst/>
          </a:prstGeom>
          <a:noFill/>
        </p:spPr>
        <p:txBody>
          <a:bodyPr wrap="square" rtlCol="0">
            <a:spAutoFit/>
          </a:bodyPr>
          <a:lstStyle/>
          <a:p>
            <a:r>
              <a:rPr lang="en-US" b="1" dirty="0" smtClean="0"/>
              <a:t>What is CI/CD?</a:t>
            </a:r>
          </a:p>
          <a:p>
            <a:r>
              <a:rPr lang="en-US" dirty="0" smtClean="0"/>
              <a:t>“Automating the stages of app development”</a:t>
            </a:r>
            <a:endParaRPr lang="en-US" dirty="0"/>
          </a:p>
        </p:txBody>
      </p:sp>
      <p:pic>
        <p:nvPicPr>
          <p:cNvPr id="10243" name="Picture 3"/>
          <p:cNvPicPr>
            <a:picLocks noChangeAspect="1" noChangeArrowheads="1"/>
          </p:cNvPicPr>
          <p:nvPr/>
        </p:nvPicPr>
        <p:blipFill>
          <a:blip r:embed="rId2"/>
          <a:srcRect/>
          <a:stretch>
            <a:fillRect/>
          </a:stretch>
        </p:blipFill>
        <p:spPr bwMode="auto">
          <a:xfrm>
            <a:off x="285720" y="2285998"/>
            <a:ext cx="8520141" cy="2152841"/>
          </a:xfrm>
          <a:prstGeom prst="rect">
            <a:avLst/>
          </a:prstGeom>
          <a:noFill/>
          <a:ln w="9525">
            <a:noFill/>
            <a:miter lim="800000"/>
            <a:headEnd/>
            <a:tailEnd/>
          </a:ln>
          <a:effectLst/>
        </p:spPr>
      </p:pic>
      <p:pic>
        <p:nvPicPr>
          <p:cNvPr id="9" name="Picture 4" descr="https://eclature.com/wp-content/uploads/2018/08/e-logo.png">
            <a:hlinkClick r:id="rId3"/>
          </p:cNvPr>
          <p:cNvPicPr>
            <a:picLocks noChangeAspect="1" noChangeArrowheads="1"/>
          </p:cNvPicPr>
          <p:nvPr/>
        </p:nvPicPr>
        <p:blipFill>
          <a:blip r:embed="rId4"/>
          <a:srcRect/>
          <a:stretch>
            <a:fillRect/>
          </a:stretch>
        </p:blipFill>
        <p:spPr bwMode="auto">
          <a:xfrm>
            <a:off x="142844" y="4786328"/>
            <a:ext cx="1713160" cy="357172"/>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rgbClr val="92D050"/>
                </a:solidFill>
              </a:rPr>
              <a:t>Why Does This Matter?</a:t>
            </a:r>
            <a:endParaRPr lang="en-US" sz="2800" dirty="0">
              <a:solidFill>
                <a:srgbClr val="92D050"/>
              </a:solidFill>
            </a:endParaRPr>
          </a:p>
        </p:txBody>
      </p:sp>
      <p:sp>
        <p:nvSpPr>
          <p:cNvPr id="4" name="Slide Number Placeholder 3"/>
          <p:cNvSpPr>
            <a:spLocks noGrp="1"/>
          </p:cNvSpPr>
          <p:nvPr>
            <p:ph type="sldNum" sz="quarter" idx="12"/>
          </p:nvPr>
        </p:nvSpPr>
        <p:spPr/>
        <p:txBody>
          <a:bodyPr/>
          <a:lstStyle/>
          <a:p>
            <a:fld id="{B8BD4BDC-15F3-49F6-A795-E64EED7FB7A2}" type="slidenum">
              <a:rPr lang="en-US" smtClean="0"/>
              <a:pPr/>
              <a:t>16</a:t>
            </a:fld>
            <a:endParaRPr lang="en-US"/>
          </a:p>
        </p:txBody>
      </p:sp>
      <p:sp>
        <p:nvSpPr>
          <p:cNvPr id="8" name="TextBox 7"/>
          <p:cNvSpPr txBox="1"/>
          <p:nvPr/>
        </p:nvSpPr>
        <p:spPr>
          <a:xfrm>
            <a:off x="571472" y="1214428"/>
            <a:ext cx="5715040" cy="1815882"/>
          </a:xfrm>
          <a:prstGeom prst="rect">
            <a:avLst/>
          </a:prstGeom>
          <a:noFill/>
        </p:spPr>
        <p:txBody>
          <a:bodyPr wrap="square" rtlCol="0">
            <a:spAutoFit/>
          </a:bodyPr>
          <a:lstStyle/>
          <a:p>
            <a:r>
              <a:rPr lang="en-US" sz="1400" dirty="0" smtClean="0"/>
              <a:t>Testing and deploying our applications according to the CI/CD method means: </a:t>
            </a:r>
          </a:p>
          <a:p>
            <a:endParaRPr lang="en-US" sz="1400" dirty="0" smtClean="0"/>
          </a:p>
          <a:p>
            <a:pPr marL="342900" indent="-342900">
              <a:buFont typeface="+mj-lt"/>
              <a:buAutoNum type="arabicPeriod"/>
            </a:pPr>
            <a:r>
              <a:rPr lang="en-US" sz="1400" dirty="0" smtClean="0"/>
              <a:t>The system in an “always releasable” state</a:t>
            </a:r>
          </a:p>
          <a:p>
            <a:pPr marL="342900" indent="-342900">
              <a:buFont typeface="+mj-lt"/>
              <a:buAutoNum type="arabicPeriod"/>
            </a:pPr>
            <a:r>
              <a:rPr lang="en-US" sz="1400" dirty="0" smtClean="0"/>
              <a:t>Faster, regular release cycles</a:t>
            </a:r>
          </a:p>
          <a:p>
            <a:pPr marL="342900" indent="-342900">
              <a:buFont typeface="+mj-lt"/>
              <a:buAutoNum type="arabicPeriod"/>
            </a:pPr>
            <a:r>
              <a:rPr lang="en-US" sz="1400" dirty="0" smtClean="0"/>
              <a:t>Building and testing is automated</a:t>
            </a:r>
          </a:p>
          <a:p>
            <a:pPr marL="342900" indent="-342900">
              <a:buFont typeface="+mj-lt"/>
              <a:buAutoNum type="arabicPeriod"/>
            </a:pPr>
            <a:r>
              <a:rPr lang="en-US" sz="1400" dirty="0" smtClean="0"/>
              <a:t>Delivery and deployments are automated (at least to some extent)</a:t>
            </a:r>
          </a:p>
          <a:p>
            <a:pPr marL="342900" indent="-342900">
              <a:buFont typeface="+mj-lt"/>
              <a:buAutoNum type="arabicPeriod"/>
            </a:pPr>
            <a:r>
              <a:rPr lang="en-US" sz="1400" dirty="0" smtClean="0"/>
              <a:t>Visibility across the company (and audit log)</a:t>
            </a:r>
            <a:endParaRPr lang="en-US" sz="1400" dirty="0"/>
          </a:p>
        </p:txBody>
      </p:sp>
      <p:pic>
        <p:nvPicPr>
          <p:cNvPr id="9" name="Picture 4" descr="https://eclature.com/wp-content/uploads/2018/08/e-logo.png">
            <a:hlinkClick r:id="rId2"/>
          </p:cNvPr>
          <p:cNvPicPr>
            <a:picLocks noChangeAspect="1" noChangeArrowheads="1"/>
          </p:cNvPicPr>
          <p:nvPr/>
        </p:nvPicPr>
        <p:blipFill>
          <a:blip r:embed="rId3"/>
          <a:srcRect/>
          <a:stretch>
            <a:fillRect/>
          </a:stretch>
        </p:blipFill>
        <p:spPr bwMode="auto">
          <a:xfrm>
            <a:off x="142844" y="4786328"/>
            <a:ext cx="1713160" cy="357172"/>
          </a:xfrm>
          <a:prstGeom prst="rect">
            <a:avLst/>
          </a:prstGeom>
          <a:noFill/>
        </p:spPr>
      </p:pic>
      <p:sp>
        <p:nvSpPr>
          <p:cNvPr id="10" name="TextBox 9"/>
          <p:cNvSpPr txBox="1"/>
          <p:nvPr/>
        </p:nvSpPr>
        <p:spPr>
          <a:xfrm>
            <a:off x="714348" y="3214692"/>
            <a:ext cx="4572032" cy="1508105"/>
          </a:xfrm>
          <a:prstGeom prst="rect">
            <a:avLst/>
          </a:prstGeom>
          <a:noFill/>
        </p:spPr>
        <p:txBody>
          <a:bodyPr wrap="square" rtlCol="0">
            <a:spAutoFit/>
          </a:bodyPr>
          <a:lstStyle/>
          <a:p>
            <a:r>
              <a:rPr lang="en-IN" sz="1400" dirty="0" smtClean="0"/>
              <a:t>Various CI/CD Platforms:</a:t>
            </a:r>
          </a:p>
          <a:p>
            <a:endParaRPr lang="en-US" sz="1400" dirty="0" smtClean="0"/>
          </a:p>
          <a:p>
            <a:r>
              <a:rPr lang="en-US" sz="1400" dirty="0" smtClean="0"/>
              <a:t>CircleCi, Jenkins, Travis CI, Bamboo, Gitlab CI, Team City, Etc.</a:t>
            </a:r>
          </a:p>
          <a:p>
            <a:endParaRPr lang="en-IN" dirty="0" smtClean="0"/>
          </a:p>
          <a:p>
            <a:endParaRPr lang="en-US" dirty="0"/>
          </a:p>
        </p:txBody>
      </p:sp>
      <p:pic>
        <p:nvPicPr>
          <p:cNvPr id="11267" name="Picture 3"/>
          <p:cNvPicPr>
            <a:picLocks noChangeAspect="1" noChangeArrowheads="1"/>
          </p:cNvPicPr>
          <p:nvPr/>
        </p:nvPicPr>
        <p:blipFill>
          <a:blip r:embed="rId4"/>
          <a:srcRect/>
          <a:stretch>
            <a:fillRect/>
          </a:stretch>
        </p:blipFill>
        <p:spPr bwMode="auto">
          <a:xfrm>
            <a:off x="6643702" y="2857502"/>
            <a:ext cx="1852611" cy="1339716"/>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rgbClr val="92D050"/>
                </a:solidFill>
              </a:rPr>
              <a:t>Differential Tests?</a:t>
            </a:r>
            <a:endParaRPr lang="en-US" sz="2800" dirty="0">
              <a:solidFill>
                <a:srgbClr val="92D050"/>
              </a:solidFill>
            </a:endParaRPr>
          </a:p>
        </p:txBody>
      </p:sp>
      <p:sp>
        <p:nvSpPr>
          <p:cNvPr id="4" name="Slide Number Placeholder 3"/>
          <p:cNvSpPr>
            <a:spLocks noGrp="1"/>
          </p:cNvSpPr>
          <p:nvPr>
            <p:ph type="sldNum" sz="quarter" idx="12"/>
          </p:nvPr>
        </p:nvSpPr>
        <p:spPr/>
        <p:txBody>
          <a:bodyPr/>
          <a:lstStyle/>
          <a:p>
            <a:fld id="{B8BD4BDC-15F3-49F6-A795-E64EED7FB7A2}" type="slidenum">
              <a:rPr lang="en-US" smtClean="0"/>
              <a:pPr/>
              <a:t>17</a:t>
            </a:fld>
            <a:endParaRPr lang="en-US"/>
          </a:p>
        </p:txBody>
      </p:sp>
      <p:pic>
        <p:nvPicPr>
          <p:cNvPr id="9" name="Picture 4" descr="https://eclature.com/wp-content/uploads/2018/08/e-logo.png">
            <a:hlinkClick r:id="rId2"/>
          </p:cNvPr>
          <p:cNvPicPr>
            <a:picLocks noChangeAspect="1" noChangeArrowheads="1"/>
          </p:cNvPicPr>
          <p:nvPr/>
        </p:nvPicPr>
        <p:blipFill>
          <a:blip r:embed="rId3"/>
          <a:srcRect/>
          <a:stretch>
            <a:fillRect/>
          </a:stretch>
        </p:blipFill>
        <p:spPr bwMode="auto">
          <a:xfrm>
            <a:off x="142844" y="4786328"/>
            <a:ext cx="1713160" cy="357172"/>
          </a:xfrm>
          <a:prstGeom prst="rect">
            <a:avLst/>
          </a:prstGeom>
          <a:noFill/>
        </p:spPr>
      </p:pic>
      <p:sp>
        <p:nvSpPr>
          <p:cNvPr id="11" name="TextBox 10"/>
          <p:cNvSpPr txBox="1"/>
          <p:nvPr/>
        </p:nvSpPr>
        <p:spPr>
          <a:xfrm>
            <a:off x="357158" y="1000114"/>
            <a:ext cx="7989367" cy="1877437"/>
          </a:xfrm>
          <a:prstGeom prst="rect">
            <a:avLst/>
          </a:prstGeom>
          <a:noFill/>
        </p:spPr>
        <p:txBody>
          <a:bodyPr wrap="none" rtlCol="0">
            <a:spAutoFit/>
          </a:bodyPr>
          <a:lstStyle/>
          <a:p>
            <a:r>
              <a:rPr lang="en-US" sz="1400" dirty="0" smtClean="0"/>
              <a:t>A type of test that compares the differences in execution from one system version to the next when</a:t>
            </a:r>
          </a:p>
          <a:p>
            <a:r>
              <a:rPr lang="en-US" sz="1400" dirty="0" smtClean="0"/>
              <a:t>the inputs are the same.</a:t>
            </a:r>
          </a:p>
          <a:p>
            <a:endParaRPr lang="en-US" sz="1400" dirty="0" smtClean="0"/>
          </a:p>
          <a:p>
            <a:pPr marL="342900" indent="-342900">
              <a:buFont typeface="+mj-lt"/>
              <a:buAutoNum type="arabicPeriod"/>
            </a:pPr>
            <a:r>
              <a:rPr lang="en-US" sz="1400" dirty="0" smtClean="0"/>
              <a:t>Sometimes called “back-to-back” testing</a:t>
            </a:r>
          </a:p>
          <a:p>
            <a:pPr marL="342900" indent="-342900">
              <a:buFont typeface="+mj-lt"/>
              <a:buAutoNum type="arabicPeriod"/>
            </a:pPr>
            <a:r>
              <a:rPr lang="en-US" sz="1400" dirty="0" smtClean="0"/>
              <a:t>Very useful for detecting machine learning system errors that do not raise exceptions.</a:t>
            </a:r>
          </a:p>
          <a:p>
            <a:pPr marL="342900" indent="-342900">
              <a:buFont typeface="+mj-lt"/>
              <a:buAutoNum type="arabicPeriod"/>
            </a:pPr>
            <a:r>
              <a:rPr lang="en-US" sz="1400" dirty="0" smtClean="0"/>
              <a:t>Tuning them is a balancing act (depends on business requirements).</a:t>
            </a:r>
          </a:p>
          <a:p>
            <a:pPr marL="342900" indent="-342900">
              <a:buFont typeface="+mj-lt"/>
              <a:buAutoNum type="arabicPeriod"/>
            </a:pPr>
            <a:r>
              <a:rPr lang="en-US" sz="1400" dirty="0" smtClean="0"/>
              <a:t>Can prevent very painful mistakes that are not detected for long periods of time.</a:t>
            </a:r>
          </a:p>
          <a:p>
            <a:endParaRPr lang="en-US" dirty="0"/>
          </a:p>
        </p:txBody>
      </p:sp>
      <p:sp>
        <p:nvSpPr>
          <p:cNvPr id="12" name="TextBox 11"/>
          <p:cNvSpPr txBox="1"/>
          <p:nvPr/>
        </p:nvSpPr>
        <p:spPr>
          <a:xfrm>
            <a:off x="428596" y="2786064"/>
            <a:ext cx="4857784" cy="1569660"/>
          </a:xfrm>
          <a:prstGeom prst="rect">
            <a:avLst/>
          </a:prstGeom>
          <a:noFill/>
        </p:spPr>
        <p:txBody>
          <a:bodyPr wrap="square" rtlCol="0">
            <a:spAutoFit/>
          </a:bodyPr>
          <a:lstStyle/>
          <a:p>
            <a:r>
              <a:rPr lang="en-IN" dirty="0" smtClean="0"/>
              <a:t>Advantages:-</a:t>
            </a:r>
          </a:p>
          <a:p>
            <a:endParaRPr lang="en-US" dirty="0" smtClean="0"/>
          </a:p>
          <a:p>
            <a:pPr marL="342900" indent="-342900">
              <a:buFont typeface="+mj-lt"/>
              <a:buAutoNum type="arabicPeriod"/>
            </a:pPr>
            <a:r>
              <a:rPr lang="en-US" sz="1400" dirty="0" smtClean="0"/>
              <a:t>Differential tests can protect you from costly mistakes.</a:t>
            </a:r>
          </a:p>
          <a:p>
            <a:pPr marL="342900" indent="-342900">
              <a:buFont typeface="+mj-lt"/>
              <a:buAutoNum type="arabicPeriod"/>
            </a:pPr>
            <a:r>
              <a:rPr lang="en-US" sz="1400" dirty="0" smtClean="0"/>
              <a:t>Run them like any other tests in your CI pipeline</a:t>
            </a:r>
          </a:p>
          <a:p>
            <a:pPr marL="342900" indent="-342900">
              <a:buFont typeface="+mj-lt"/>
              <a:buAutoNum type="arabicPeriod"/>
            </a:pPr>
            <a:r>
              <a:rPr lang="en-US" sz="1400" dirty="0" smtClean="0"/>
              <a:t>Easiest with </a:t>
            </a:r>
            <a:r>
              <a:rPr lang="en-US" sz="1400" dirty="0" err="1" smtClean="0"/>
              <a:t>Docker</a:t>
            </a:r>
            <a:endParaRPr lang="en-US" sz="1400"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rgbClr val="92D050"/>
                </a:solidFill>
              </a:rPr>
              <a:t>Other Tests to Consider</a:t>
            </a:r>
            <a:endParaRPr lang="en-US" sz="2800" dirty="0">
              <a:solidFill>
                <a:srgbClr val="92D050"/>
              </a:solidFill>
            </a:endParaRPr>
          </a:p>
        </p:txBody>
      </p:sp>
      <p:sp>
        <p:nvSpPr>
          <p:cNvPr id="4" name="Slide Number Placeholder 3"/>
          <p:cNvSpPr>
            <a:spLocks noGrp="1"/>
          </p:cNvSpPr>
          <p:nvPr>
            <p:ph type="sldNum" sz="quarter" idx="12"/>
          </p:nvPr>
        </p:nvSpPr>
        <p:spPr/>
        <p:txBody>
          <a:bodyPr/>
          <a:lstStyle/>
          <a:p>
            <a:fld id="{B8BD4BDC-15F3-49F6-A795-E64EED7FB7A2}" type="slidenum">
              <a:rPr lang="en-US" smtClean="0"/>
              <a:pPr/>
              <a:t>18</a:t>
            </a:fld>
            <a:endParaRPr lang="en-US"/>
          </a:p>
        </p:txBody>
      </p:sp>
      <p:pic>
        <p:nvPicPr>
          <p:cNvPr id="9" name="Picture 4" descr="https://eclature.com/wp-content/uploads/2018/08/e-logo.png">
            <a:hlinkClick r:id="rId2"/>
          </p:cNvPr>
          <p:cNvPicPr>
            <a:picLocks noChangeAspect="1" noChangeArrowheads="1"/>
          </p:cNvPicPr>
          <p:nvPr/>
        </p:nvPicPr>
        <p:blipFill>
          <a:blip r:embed="rId3"/>
          <a:srcRect/>
          <a:stretch>
            <a:fillRect/>
          </a:stretch>
        </p:blipFill>
        <p:spPr bwMode="auto">
          <a:xfrm>
            <a:off x="142844" y="4786328"/>
            <a:ext cx="1713160" cy="357172"/>
          </a:xfrm>
          <a:prstGeom prst="rect">
            <a:avLst/>
          </a:prstGeom>
          <a:noFill/>
        </p:spPr>
      </p:pic>
      <p:sp>
        <p:nvSpPr>
          <p:cNvPr id="8" name="TextBox 7"/>
          <p:cNvSpPr txBox="1"/>
          <p:nvPr/>
        </p:nvSpPr>
        <p:spPr>
          <a:xfrm>
            <a:off x="571473" y="1142990"/>
            <a:ext cx="5857915" cy="2862322"/>
          </a:xfrm>
          <a:prstGeom prst="rect">
            <a:avLst/>
          </a:prstGeom>
          <a:noFill/>
        </p:spPr>
        <p:txBody>
          <a:bodyPr wrap="square" rtlCol="0">
            <a:spAutoFit/>
          </a:bodyPr>
          <a:lstStyle/>
          <a:p>
            <a:endParaRPr lang="en-US" dirty="0" smtClean="0"/>
          </a:p>
          <a:p>
            <a:endParaRPr lang="en-US" sz="1200" dirty="0" smtClean="0"/>
          </a:p>
          <a:p>
            <a:pPr marL="228600" indent="-228600">
              <a:buFont typeface="+mj-lt"/>
              <a:buAutoNum type="arabicPeriod"/>
            </a:pPr>
            <a:r>
              <a:rPr lang="en-US" sz="1200" dirty="0" smtClean="0"/>
              <a:t>If a prediction and/or training speed is a key metric for you, consider implementing benchmark tests to compare the speed of functions from one system version to the next.</a:t>
            </a:r>
          </a:p>
          <a:p>
            <a:pPr marL="228600" indent="-228600">
              <a:buFont typeface="+mj-lt"/>
              <a:buAutoNum type="arabicPeriod"/>
            </a:pPr>
            <a:endParaRPr lang="en-US" sz="1200" dirty="0" smtClean="0"/>
          </a:p>
          <a:p>
            <a:pPr marL="228600" indent="-228600">
              <a:buFont typeface="+mj-lt"/>
              <a:buAutoNum type="arabicPeriod"/>
            </a:pPr>
            <a:r>
              <a:rPr lang="en-US" sz="1200" dirty="0" smtClean="0"/>
              <a:t>A great framework for doing this is </a:t>
            </a:r>
            <a:r>
              <a:rPr lang="en-US" sz="1200" dirty="0" err="1" smtClean="0"/>
              <a:t>pytest</a:t>
            </a:r>
            <a:r>
              <a:rPr lang="en-US" sz="1200" dirty="0" smtClean="0"/>
              <a:t>-benchmark: </a:t>
            </a:r>
            <a:r>
              <a:rPr lang="en-US" sz="1200" dirty="0" smtClean="0">
                <a:hlinkClick r:id="rId4"/>
              </a:rPr>
              <a:t>https://github.com/ionelmc/pytest-benchmark</a:t>
            </a:r>
            <a:endParaRPr lang="en-US" sz="1200" dirty="0" smtClean="0"/>
          </a:p>
          <a:p>
            <a:pPr marL="228600" indent="-228600">
              <a:buFont typeface="+mj-lt"/>
              <a:buAutoNum type="arabicPeriod"/>
            </a:pPr>
            <a:endParaRPr lang="en-US" sz="1200" dirty="0" smtClean="0"/>
          </a:p>
          <a:p>
            <a:pPr marL="228600" indent="-228600">
              <a:buFont typeface="+mj-lt"/>
              <a:buAutoNum type="arabicPeriod"/>
            </a:pPr>
            <a:r>
              <a:rPr lang="en-US" sz="1200" dirty="0" smtClean="0"/>
              <a:t>In complex </a:t>
            </a:r>
            <a:r>
              <a:rPr lang="en-US" sz="1200" dirty="0" err="1" smtClean="0"/>
              <a:t>microservice</a:t>
            </a:r>
            <a:r>
              <a:rPr lang="en-US" sz="1200" dirty="0" smtClean="0"/>
              <a:t> environments, you may also wish to consider API contract testing. </a:t>
            </a:r>
          </a:p>
          <a:p>
            <a:pPr marL="228600" indent="-228600">
              <a:buFont typeface="+mj-lt"/>
              <a:buAutoNum type="arabicPeriod"/>
            </a:pPr>
            <a:endParaRPr lang="en-US" sz="1200" dirty="0" smtClean="0"/>
          </a:p>
          <a:p>
            <a:pPr marL="228600" indent="-228600">
              <a:buFont typeface="+mj-lt"/>
              <a:buAutoNum type="arabicPeriod"/>
            </a:pPr>
            <a:r>
              <a:rPr lang="en-US" sz="1200" dirty="0" smtClean="0"/>
              <a:t>A nice framework for this is Pact: </a:t>
            </a:r>
            <a:r>
              <a:rPr lang="en-US" sz="1200" dirty="0" smtClean="0">
                <a:hlinkClick r:id="rId5"/>
              </a:rPr>
              <a:t>https://docs.pact.io/</a:t>
            </a:r>
            <a:endParaRPr lang="en-US" sz="1200" dirty="0" smtClean="0"/>
          </a:p>
          <a:p>
            <a:endParaRPr lang="en-US" dirty="0" smtClean="0"/>
          </a:p>
        </p:txBody>
      </p:sp>
      <p:pic>
        <p:nvPicPr>
          <p:cNvPr id="13314" name="Picture 2"/>
          <p:cNvPicPr>
            <a:picLocks noChangeAspect="1" noChangeArrowheads="1"/>
          </p:cNvPicPr>
          <p:nvPr/>
        </p:nvPicPr>
        <p:blipFill>
          <a:blip r:embed="rId6"/>
          <a:srcRect/>
          <a:stretch>
            <a:fillRect/>
          </a:stretch>
        </p:blipFill>
        <p:spPr bwMode="auto">
          <a:xfrm>
            <a:off x="6643702" y="1928808"/>
            <a:ext cx="1728790" cy="1566716"/>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rgbClr val="92D050"/>
                </a:solidFill>
              </a:rPr>
              <a:t>Deploying to a Platform as a Service (Heroku)</a:t>
            </a:r>
            <a:endParaRPr lang="en-US" sz="2800" dirty="0">
              <a:solidFill>
                <a:srgbClr val="92D050"/>
              </a:solidFill>
            </a:endParaRPr>
          </a:p>
        </p:txBody>
      </p:sp>
      <p:sp>
        <p:nvSpPr>
          <p:cNvPr id="4" name="Slide Number Placeholder 3"/>
          <p:cNvSpPr>
            <a:spLocks noGrp="1"/>
          </p:cNvSpPr>
          <p:nvPr>
            <p:ph type="sldNum" sz="quarter" idx="12"/>
          </p:nvPr>
        </p:nvSpPr>
        <p:spPr/>
        <p:txBody>
          <a:bodyPr/>
          <a:lstStyle/>
          <a:p>
            <a:fld id="{B8BD4BDC-15F3-49F6-A795-E64EED7FB7A2}" type="slidenum">
              <a:rPr lang="en-US" smtClean="0"/>
              <a:pPr/>
              <a:t>19</a:t>
            </a:fld>
            <a:endParaRPr lang="en-US"/>
          </a:p>
        </p:txBody>
      </p:sp>
      <p:pic>
        <p:nvPicPr>
          <p:cNvPr id="9" name="Picture 4" descr="https://eclature.com/wp-content/uploads/2018/08/e-logo.png">
            <a:hlinkClick r:id="rId2"/>
          </p:cNvPr>
          <p:cNvPicPr>
            <a:picLocks noChangeAspect="1" noChangeArrowheads="1"/>
          </p:cNvPicPr>
          <p:nvPr/>
        </p:nvPicPr>
        <p:blipFill>
          <a:blip r:embed="rId3"/>
          <a:srcRect/>
          <a:stretch>
            <a:fillRect/>
          </a:stretch>
        </p:blipFill>
        <p:spPr bwMode="auto">
          <a:xfrm>
            <a:off x="142844" y="4786328"/>
            <a:ext cx="1713160" cy="357172"/>
          </a:xfrm>
          <a:prstGeom prst="rect">
            <a:avLst/>
          </a:prstGeom>
          <a:noFill/>
        </p:spPr>
      </p:pic>
      <p:sp>
        <p:nvSpPr>
          <p:cNvPr id="7" name="TextBox 6"/>
          <p:cNvSpPr txBox="1"/>
          <p:nvPr/>
        </p:nvSpPr>
        <p:spPr>
          <a:xfrm>
            <a:off x="500034" y="1142990"/>
            <a:ext cx="7215237" cy="1569660"/>
          </a:xfrm>
          <a:prstGeom prst="rect">
            <a:avLst/>
          </a:prstGeom>
          <a:noFill/>
        </p:spPr>
        <p:txBody>
          <a:bodyPr wrap="square" rtlCol="0">
            <a:spAutoFit/>
          </a:bodyPr>
          <a:lstStyle/>
          <a:p>
            <a:r>
              <a:rPr lang="en-US" sz="1600" b="1" dirty="0" smtClean="0"/>
              <a:t>What is a Platform as a Service (PaaS)?</a:t>
            </a:r>
          </a:p>
          <a:p>
            <a:endParaRPr lang="en-US" sz="1600" b="1" dirty="0" smtClean="0"/>
          </a:p>
          <a:p>
            <a:r>
              <a:rPr lang="en-US" sz="1600" dirty="0" smtClean="0"/>
              <a:t>“A cloud-based service that provides a platform allowing customers to develop, run, and manage applications without the complexity of building and maintaining the infrastructure typically associated with developing and launching an app.”</a:t>
            </a:r>
            <a:endParaRPr lang="en-US" sz="1600" dirty="0"/>
          </a:p>
        </p:txBody>
      </p:sp>
      <p:sp>
        <p:nvSpPr>
          <p:cNvPr id="11" name="TextBox 10"/>
          <p:cNvSpPr txBox="1"/>
          <p:nvPr/>
        </p:nvSpPr>
        <p:spPr>
          <a:xfrm>
            <a:off x="5500694" y="2571750"/>
            <a:ext cx="2857520" cy="2462213"/>
          </a:xfrm>
          <a:prstGeom prst="rect">
            <a:avLst/>
          </a:prstGeom>
          <a:noFill/>
        </p:spPr>
        <p:txBody>
          <a:bodyPr wrap="square" rtlCol="0">
            <a:spAutoFit/>
          </a:bodyPr>
          <a:lstStyle/>
          <a:p>
            <a:r>
              <a:rPr lang="en-US" sz="1600" b="1" dirty="0" smtClean="0">
                <a:solidFill>
                  <a:srgbClr val="26FA3A"/>
                </a:solidFill>
              </a:rPr>
              <a:t>PaaS Providers</a:t>
            </a:r>
          </a:p>
          <a:p>
            <a:endParaRPr lang="en-US" sz="1200" b="1" dirty="0" smtClean="0"/>
          </a:p>
          <a:p>
            <a:pPr>
              <a:buFont typeface="Wingdings" pitchFamily="2" charset="2"/>
              <a:buChar char="Ø"/>
            </a:pPr>
            <a:r>
              <a:rPr lang="en-US" sz="1400" dirty="0" smtClean="0"/>
              <a:t>AWS Elastic Beanstalk</a:t>
            </a:r>
          </a:p>
          <a:p>
            <a:pPr>
              <a:buFont typeface="Wingdings" pitchFamily="2" charset="2"/>
              <a:buChar char="Ø"/>
            </a:pPr>
            <a:r>
              <a:rPr lang="en-US" sz="1400" dirty="0" smtClean="0"/>
              <a:t>Windows Azure</a:t>
            </a:r>
          </a:p>
          <a:p>
            <a:pPr>
              <a:buFont typeface="Wingdings" pitchFamily="2" charset="2"/>
              <a:buChar char="Ø"/>
            </a:pPr>
            <a:r>
              <a:rPr lang="en-US" sz="1400" dirty="0" smtClean="0"/>
              <a:t>Heroku</a:t>
            </a:r>
          </a:p>
          <a:p>
            <a:pPr>
              <a:buFont typeface="Wingdings" pitchFamily="2" charset="2"/>
              <a:buChar char="Ø"/>
            </a:pPr>
            <a:r>
              <a:rPr lang="en-US" sz="1400" dirty="0" smtClean="0"/>
              <a:t>Force.com</a:t>
            </a:r>
          </a:p>
          <a:p>
            <a:pPr>
              <a:buFont typeface="Wingdings" pitchFamily="2" charset="2"/>
              <a:buChar char="Ø"/>
            </a:pPr>
            <a:r>
              <a:rPr lang="en-US" sz="1400" dirty="0" smtClean="0"/>
              <a:t>Google App Engine</a:t>
            </a:r>
          </a:p>
          <a:p>
            <a:pPr>
              <a:buFont typeface="Wingdings" pitchFamily="2" charset="2"/>
              <a:buChar char="Ø"/>
            </a:pPr>
            <a:r>
              <a:rPr lang="en-US" sz="1400" dirty="0" smtClean="0"/>
              <a:t>Apache Stratos</a:t>
            </a:r>
          </a:p>
          <a:p>
            <a:pPr>
              <a:buFont typeface="Wingdings" pitchFamily="2" charset="2"/>
              <a:buChar char="Ø"/>
            </a:pPr>
            <a:r>
              <a:rPr lang="en-US" sz="1400" dirty="0" smtClean="0"/>
              <a:t>OpenShift</a:t>
            </a:r>
          </a:p>
          <a:p>
            <a:pPr>
              <a:buFont typeface="Wingdings" pitchFamily="2" charset="2"/>
              <a:buChar char="Ø"/>
            </a:pPr>
            <a:r>
              <a:rPr lang="en-US" sz="1400" dirty="0" smtClean="0"/>
              <a:t>PythonAnywhere</a:t>
            </a:r>
          </a:p>
          <a:p>
            <a:pPr>
              <a:buFont typeface="Wingdings" pitchFamily="2" charset="2"/>
              <a:buChar char="Ø"/>
            </a:pPr>
            <a:r>
              <a:rPr lang="en-US" sz="1400" dirty="0" smtClean="0"/>
              <a:t>...and many more.</a:t>
            </a:r>
          </a:p>
        </p:txBody>
      </p:sp>
      <p:pic>
        <p:nvPicPr>
          <p:cNvPr id="16386" name="Picture 2"/>
          <p:cNvPicPr>
            <a:picLocks noChangeAspect="1" noChangeArrowheads="1"/>
          </p:cNvPicPr>
          <p:nvPr/>
        </p:nvPicPr>
        <p:blipFill>
          <a:blip r:embed="rId4"/>
          <a:srcRect/>
          <a:stretch>
            <a:fillRect/>
          </a:stretch>
        </p:blipFill>
        <p:spPr bwMode="auto">
          <a:xfrm>
            <a:off x="2071670" y="3000378"/>
            <a:ext cx="1585914" cy="1347736"/>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71420"/>
            <a:ext cx="7143800" cy="785818"/>
          </a:xfrm>
        </p:spPr>
        <p:txBody>
          <a:bodyPr>
            <a:normAutofit/>
          </a:bodyPr>
          <a:lstStyle/>
          <a:p>
            <a:pPr algn="l"/>
            <a:r>
              <a:rPr sz="2400" smtClean="0">
                <a:solidFill>
                  <a:srgbClr val="26FA3A"/>
                </a:solidFill>
              </a:rPr>
              <a:t>Machine Learning Pipeline: Overview Model </a:t>
            </a:r>
            <a:endParaRPr lang="en-US" sz="2400" dirty="0">
              <a:solidFill>
                <a:srgbClr val="26FA3A"/>
              </a:solidFill>
            </a:endParaRPr>
          </a:p>
        </p:txBody>
      </p:sp>
      <p:sp>
        <p:nvSpPr>
          <p:cNvPr id="4" name="Slide Number Placeholder 3"/>
          <p:cNvSpPr>
            <a:spLocks noGrp="1"/>
          </p:cNvSpPr>
          <p:nvPr>
            <p:ph type="sldNum" sz="quarter" idx="12"/>
          </p:nvPr>
        </p:nvSpPr>
        <p:spPr/>
        <p:txBody>
          <a:bodyPr/>
          <a:lstStyle/>
          <a:p>
            <a:fld id="{B8BD4BDC-15F3-49F6-A795-E64EED7FB7A2}" type="slidenum">
              <a:rPr lang="en-US" smtClean="0"/>
              <a:pPr/>
              <a:t>2</a:t>
            </a:fld>
            <a:endParaRPr lang="en-US"/>
          </a:p>
        </p:txBody>
      </p:sp>
      <p:pic>
        <p:nvPicPr>
          <p:cNvPr id="25604" name="Picture 4" descr="https://eclature.com/wp-content/uploads/2018/08/e-logo.png">
            <a:hlinkClick r:id="rId3"/>
          </p:cNvPr>
          <p:cNvPicPr>
            <a:picLocks noChangeAspect="1" noChangeArrowheads="1"/>
          </p:cNvPicPr>
          <p:nvPr/>
        </p:nvPicPr>
        <p:blipFill>
          <a:blip r:embed="rId4"/>
          <a:srcRect/>
          <a:stretch>
            <a:fillRect/>
          </a:stretch>
        </p:blipFill>
        <p:spPr bwMode="auto">
          <a:xfrm>
            <a:off x="142844" y="4786328"/>
            <a:ext cx="1713160" cy="357172"/>
          </a:xfrm>
          <a:prstGeom prst="rect">
            <a:avLst/>
          </a:prstGeom>
          <a:noFill/>
        </p:spPr>
      </p:pic>
      <p:pic>
        <p:nvPicPr>
          <p:cNvPr id="28674" name="Picture 2"/>
          <p:cNvPicPr>
            <a:picLocks noChangeAspect="1" noChangeArrowheads="1"/>
          </p:cNvPicPr>
          <p:nvPr/>
        </p:nvPicPr>
        <p:blipFill>
          <a:blip r:embed="rId5"/>
          <a:srcRect/>
          <a:stretch>
            <a:fillRect/>
          </a:stretch>
        </p:blipFill>
        <p:spPr bwMode="auto">
          <a:xfrm>
            <a:off x="71406" y="1071552"/>
            <a:ext cx="8858312" cy="336550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142858"/>
            <a:ext cx="7467600" cy="651259"/>
          </a:xfrm>
        </p:spPr>
        <p:txBody>
          <a:bodyPr>
            <a:normAutofit/>
          </a:bodyPr>
          <a:lstStyle/>
          <a:p>
            <a:r>
              <a:rPr lang="en-US" sz="2800" dirty="0" smtClean="0">
                <a:solidFill>
                  <a:srgbClr val="92D050"/>
                </a:solidFill>
              </a:rPr>
              <a:t>Understanding the Range of Possibilities</a:t>
            </a:r>
            <a:endParaRPr lang="en-US" sz="2800" dirty="0">
              <a:solidFill>
                <a:srgbClr val="92D050"/>
              </a:solidFill>
            </a:endParaRPr>
          </a:p>
        </p:txBody>
      </p:sp>
      <p:sp>
        <p:nvSpPr>
          <p:cNvPr id="4" name="Slide Number Placeholder 3"/>
          <p:cNvSpPr>
            <a:spLocks noGrp="1"/>
          </p:cNvSpPr>
          <p:nvPr>
            <p:ph type="sldNum" sz="quarter" idx="12"/>
          </p:nvPr>
        </p:nvSpPr>
        <p:spPr/>
        <p:txBody>
          <a:bodyPr/>
          <a:lstStyle/>
          <a:p>
            <a:fld id="{B8BD4BDC-15F3-49F6-A795-E64EED7FB7A2}" type="slidenum">
              <a:rPr lang="en-US" smtClean="0"/>
              <a:pPr/>
              <a:t>20</a:t>
            </a:fld>
            <a:endParaRPr lang="en-US"/>
          </a:p>
        </p:txBody>
      </p:sp>
      <p:pic>
        <p:nvPicPr>
          <p:cNvPr id="9" name="Picture 4" descr="https://eclature.com/wp-content/uploads/2018/08/e-logo.png">
            <a:hlinkClick r:id="rId2"/>
          </p:cNvPr>
          <p:cNvPicPr>
            <a:picLocks noChangeAspect="1" noChangeArrowheads="1"/>
          </p:cNvPicPr>
          <p:nvPr/>
        </p:nvPicPr>
        <p:blipFill>
          <a:blip r:embed="rId3"/>
          <a:srcRect/>
          <a:stretch>
            <a:fillRect/>
          </a:stretch>
        </p:blipFill>
        <p:spPr bwMode="auto">
          <a:xfrm>
            <a:off x="142844" y="4786328"/>
            <a:ext cx="1713160" cy="357172"/>
          </a:xfrm>
          <a:prstGeom prst="rect">
            <a:avLst/>
          </a:prstGeom>
          <a:noFill/>
        </p:spPr>
      </p:pic>
      <p:pic>
        <p:nvPicPr>
          <p:cNvPr id="14338" name="Picture 2"/>
          <p:cNvPicPr>
            <a:picLocks noChangeAspect="1" noChangeArrowheads="1"/>
          </p:cNvPicPr>
          <p:nvPr/>
        </p:nvPicPr>
        <p:blipFill>
          <a:blip r:embed="rId4"/>
          <a:srcRect/>
          <a:stretch>
            <a:fillRect/>
          </a:stretch>
        </p:blipFill>
        <p:spPr bwMode="auto">
          <a:xfrm>
            <a:off x="1285852" y="928676"/>
            <a:ext cx="5786478" cy="3786214"/>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142858"/>
            <a:ext cx="7467600" cy="651259"/>
          </a:xfrm>
        </p:spPr>
        <p:txBody>
          <a:bodyPr>
            <a:normAutofit/>
          </a:bodyPr>
          <a:lstStyle/>
          <a:p>
            <a:r>
              <a:rPr lang="en-US" sz="2800" dirty="0" smtClean="0">
                <a:solidFill>
                  <a:srgbClr val="92D050"/>
                </a:solidFill>
              </a:rPr>
              <a:t>PaaS Pros and Cons</a:t>
            </a:r>
            <a:endParaRPr lang="en-US" sz="2800" dirty="0">
              <a:solidFill>
                <a:srgbClr val="92D050"/>
              </a:solidFill>
            </a:endParaRPr>
          </a:p>
        </p:txBody>
      </p:sp>
      <p:sp>
        <p:nvSpPr>
          <p:cNvPr id="4" name="Slide Number Placeholder 3"/>
          <p:cNvSpPr>
            <a:spLocks noGrp="1"/>
          </p:cNvSpPr>
          <p:nvPr>
            <p:ph type="sldNum" sz="quarter" idx="12"/>
          </p:nvPr>
        </p:nvSpPr>
        <p:spPr/>
        <p:txBody>
          <a:bodyPr/>
          <a:lstStyle/>
          <a:p>
            <a:fld id="{B8BD4BDC-15F3-49F6-A795-E64EED7FB7A2}" type="slidenum">
              <a:rPr lang="en-US" smtClean="0"/>
              <a:pPr/>
              <a:t>21</a:t>
            </a:fld>
            <a:endParaRPr lang="en-US"/>
          </a:p>
        </p:txBody>
      </p:sp>
      <p:pic>
        <p:nvPicPr>
          <p:cNvPr id="9" name="Picture 4" descr="https://eclature.com/wp-content/uploads/2018/08/e-logo.png">
            <a:hlinkClick r:id="rId2"/>
          </p:cNvPr>
          <p:cNvPicPr>
            <a:picLocks noChangeAspect="1" noChangeArrowheads="1"/>
          </p:cNvPicPr>
          <p:nvPr/>
        </p:nvPicPr>
        <p:blipFill>
          <a:blip r:embed="rId3"/>
          <a:srcRect/>
          <a:stretch>
            <a:fillRect/>
          </a:stretch>
        </p:blipFill>
        <p:spPr bwMode="auto">
          <a:xfrm>
            <a:off x="142844" y="4786328"/>
            <a:ext cx="1713160" cy="357172"/>
          </a:xfrm>
          <a:prstGeom prst="rect">
            <a:avLst/>
          </a:prstGeom>
          <a:noFill/>
        </p:spPr>
      </p:pic>
      <p:pic>
        <p:nvPicPr>
          <p:cNvPr id="15362" name="Picture 2"/>
          <p:cNvPicPr>
            <a:picLocks noChangeAspect="1" noChangeArrowheads="1"/>
          </p:cNvPicPr>
          <p:nvPr/>
        </p:nvPicPr>
        <p:blipFill>
          <a:blip r:embed="rId4"/>
          <a:srcRect/>
          <a:stretch>
            <a:fillRect/>
          </a:stretch>
        </p:blipFill>
        <p:spPr bwMode="auto">
          <a:xfrm>
            <a:off x="642910" y="928676"/>
            <a:ext cx="7215238" cy="339988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71420"/>
            <a:ext cx="3971924" cy="508383"/>
          </a:xfrm>
        </p:spPr>
        <p:txBody>
          <a:bodyPr>
            <a:normAutofit/>
          </a:bodyPr>
          <a:lstStyle/>
          <a:p>
            <a:r>
              <a:rPr lang="en-US" sz="2400" b="1" dirty="0" smtClean="0">
                <a:solidFill>
                  <a:srgbClr val="26FA3A"/>
                </a:solidFill>
              </a:rPr>
              <a:t>Key Learning Points</a:t>
            </a:r>
            <a:endParaRPr lang="en-US" sz="2400" dirty="0"/>
          </a:p>
        </p:txBody>
      </p:sp>
      <p:sp>
        <p:nvSpPr>
          <p:cNvPr id="3" name="Content Placeholder 2"/>
          <p:cNvSpPr>
            <a:spLocks noGrp="1"/>
          </p:cNvSpPr>
          <p:nvPr>
            <p:ph idx="1"/>
          </p:nvPr>
        </p:nvSpPr>
        <p:spPr>
          <a:xfrm>
            <a:off x="0" y="571486"/>
            <a:ext cx="7467600" cy="1371599"/>
          </a:xfrm>
        </p:spPr>
        <p:txBody>
          <a:bodyPr>
            <a:normAutofit/>
          </a:bodyPr>
          <a:lstStyle/>
          <a:p>
            <a:r>
              <a:rPr lang="en-US" sz="1400" dirty="0" smtClean="0"/>
              <a:t>Integrate your deployments into your CI pipeline</a:t>
            </a:r>
          </a:p>
          <a:p>
            <a:r>
              <a:rPr lang="en-US" sz="1400" dirty="0" smtClean="0"/>
              <a:t>Deployments can be easy!</a:t>
            </a:r>
          </a:p>
          <a:p>
            <a:r>
              <a:rPr lang="en-US" sz="1400" dirty="0" smtClean="0"/>
              <a:t>Get used to checking deployments and logs -debugging in production is an important skill.</a:t>
            </a:r>
          </a:p>
        </p:txBody>
      </p:sp>
      <p:sp>
        <p:nvSpPr>
          <p:cNvPr id="4" name="Slide Number Placeholder 3"/>
          <p:cNvSpPr>
            <a:spLocks noGrp="1"/>
          </p:cNvSpPr>
          <p:nvPr>
            <p:ph type="sldNum" sz="quarter" idx="12"/>
          </p:nvPr>
        </p:nvSpPr>
        <p:spPr/>
        <p:txBody>
          <a:bodyPr/>
          <a:lstStyle/>
          <a:p>
            <a:fld id="{B8BD4BDC-15F3-49F6-A795-E64EED7FB7A2}" type="slidenum">
              <a:rPr lang="en-US" smtClean="0"/>
              <a:pPr/>
              <a:t>22</a:t>
            </a:fld>
            <a:endParaRPr lang="en-US"/>
          </a:p>
        </p:txBody>
      </p:sp>
      <p:sp>
        <p:nvSpPr>
          <p:cNvPr id="5" name="Title 1"/>
          <p:cNvSpPr txBox="1">
            <a:spLocks/>
          </p:cNvSpPr>
          <p:nvPr/>
        </p:nvSpPr>
        <p:spPr>
          <a:xfrm>
            <a:off x="214282" y="1643056"/>
            <a:ext cx="3000364" cy="714380"/>
          </a:xfrm>
          <a:prstGeom prst="rect">
            <a:avLst/>
          </a:prstGeom>
        </p:spPr>
        <p:txBody>
          <a:bodyPr vert="horz" lIns="45720" rIns="45720" anchor="ctr">
            <a:normAutofit/>
          </a:bodyPr>
          <a:lstStyle/>
          <a:p>
            <a:pPr lvl="0">
              <a:spcBef>
                <a:spcPct val="0"/>
              </a:spcBef>
            </a:pPr>
            <a:r>
              <a:rPr lang="en-US" sz="2400" b="1" dirty="0" smtClean="0">
                <a:solidFill>
                  <a:srgbClr val="26FA3A"/>
                </a:solidFill>
                <a:latin typeface="+mj-lt"/>
                <a:ea typeface="+mj-ea"/>
                <a:cs typeface="+mj-cs"/>
              </a:rPr>
              <a:t>Heroku Scaling</a:t>
            </a: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Content Placeholder 2"/>
          <p:cNvSpPr txBox="1">
            <a:spLocks/>
          </p:cNvSpPr>
          <p:nvPr/>
        </p:nvSpPr>
        <p:spPr>
          <a:xfrm>
            <a:off x="71406" y="2285998"/>
            <a:ext cx="7215206" cy="857256"/>
          </a:xfrm>
          <a:prstGeom prst="rect">
            <a:avLst/>
          </a:prstGeom>
        </p:spPr>
        <p:txBody>
          <a:bodyPr vert="horz">
            <a:normAutofit fontScale="92500"/>
          </a:bodyPr>
          <a:lstStyle/>
          <a:p>
            <a:r>
              <a:rPr lang="en-US" sz="1400" dirty="0" smtClean="0"/>
              <a:t>On a paid plan, you can manually change the number of Heroku “</a:t>
            </a:r>
            <a:r>
              <a:rPr lang="en-US" sz="1400" dirty="0" err="1" smtClean="0"/>
              <a:t>dynos</a:t>
            </a:r>
            <a:r>
              <a:rPr lang="en-US" sz="1400" dirty="0" smtClean="0"/>
              <a:t>” to scale your app.</a:t>
            </a:r>
          </a:p>
          <a:p>
            <a:r>
              <a:rPr lang="en-US" sz="1400" dirty="0" smtClean="0"/>
              <a:t>On Performance Tier </a:t>
            </a:r>
            <a:r>
              <a:rPr lang="en-US" sz="1400" dirty="0" err="1" smtClean="0"/>
              <a:t>Dynos</a:t>
            </a:r>
            <a:r>
              <a:rPr lang="en-US" sz="1400" dirty="0" smtClean="0"/>
              <a:t>, you can enable and configure </a:t>
            </a:r>
            <a:r>
              <a:rPr lang="en-US" sz="1400" dirty="0" err="1" smtClean="0"/>
              <a:t>autoscaling</a:t>
            </a:r>
            <a:r>
              <a:rPr lang="en-US" sz="1400" dirty="0" smtClean="0"/>
              <a:t>: </a:t>
            </a:r>
            <a:r>
              <a:rPr lang="en-US" sz="1400" dirty="0" smtClean="0">
                <a:hlinkClick r:id="rId2"/>
              </a:rPr>
              <a:t>https://devcenter.heroku.com/articles/scaling#autoscaling</a:t>
            </a:r>
            <a:endParaRPr lang="en-US" sz="1400" dirty="0" smtClean="0"/>
          </a:p>
        </p:txBody>
      </p:sp>
      <p:pic>
        <p:nvPicPr>
          <p:cNvPr id="17410" name="Picture 2"/>
          <p:cNvPicPr>
            <a:picLocks noChangeAspect="1" noChangeArrowheads="1"/>
          </p:cNvPicPr>
          <p:nvPr/>
        </p:nvPicPr>
        <p:blipFill>
          <a:blip r:embed="rId3"/>
          <a:srcRect/>
          <a:stretch>
            <a:fillRect/>
          </a:stretch>
        </p:blipFill>
        <p:spPr bwMode="auto">
          <a:xfrm>
            <a:off x="5429256" y="2928940"/>
            <a:ext cx="2228856" cy="1894119"/>
          </a:xfrm>
          <a:prstGeom prst="rect">
            <a:avLst/>
          </a:prstGeom>
          <a:noFill/>
          <a:ln w="9525">
            <a:noFill/>
            <a:miter lim="800000"/>
            <a:headEnd/>
            <a:tailEnd/>
          </a:ln>
          <a:effectLst/>
        </p:spPr>
      </p:pic>
      <p:pic>
        <p:nvPicPr>
          <p:cNvPr id="10" name="Picture 4" descr="https://eclature.com/wp-content/uploads/2018/08/e-logo.png">
            <a:hlinkClick r:id="rId4"/>
          </p:cNvPr>
          <p:cNvPicPr>
            <a:picLocks noChangeAspect="1" noChangeArrowheads="1"/>
          </p:cNvPicPr>
          <p:nvPr/>
        </p:nvPicPr>
        <p:blipFill>
          <a:blip r:embed="rId5"/>
          <a:srcRect/>
          <a:stretch>
            <a:fillRect/>
          </a:stretch>
        </p:blipFill>
        <p:spPr bwMode="auto">
          <a:xfrm>
            <a:off x="142844" y="4786328"/>
            <a:ext cx="1713160" cy="357172"/>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71420"/>
            <a:ext cx="5072098" cy="508383"/>
          </a:xfrm>
        </p:spPr>
        <p:txBody>
          <a:bodyPr>
            <a:normAutofit/>
          </a:bodyPr>
          <a:lstStyle/>
          <a:p>
            <a:r>
              <a:rPr lang="en-US" sz="2400" b="1" dirty="0" smtClean="0">
                <a:solidFill>
                  <a:srgbClr val="26FA3A"/>
                </a:solidFill>
              </a:rPr>
              <a:t>Deploying with Containers (</a:t>
            </a:r>
            <a:r>
              <a:rPr lang="en-US" sz="2400" b="1" dirty="0" err="1" smtClean="0">
                <a:solidFill>
                  <a:srgbClr val="26FA3A"/>
                </a:solidFill>
              </a:rPr>
              <a:t>Docker</a:t>
            </a:r>
            <a:r>
              <a:rPr lang="en-US" sz="2400" b="1" dirty="0" smtClean="0">
                <a:solidFill>
                  <a:srgbClr val="26FA3A"/>
                </a:solidFill>
              </a:rPr>
              <a:t>)</a:t>
            </a:r>
            <a:endParaRPr lang="en-US" sz="2400" dirty="0">
              <a:solidFill>
                <a:srgbClr val="26FA3A"/>
              </a:solidFill>
            </a:endParaRPr>
          </a:p>
        </p:txBody>
      </p:sp>
      <p:sp>
        <p:nvSpPr>
          <p:cNvPr id="4" name="Slide Number Placeholder 3"/>
          <p:cNvSpPr>
            <a:spLocks noGrp="1"/>
          </p:cNvSpPr>
          <p:nvPr>
            <p:ph type="sldNum" sz="quarter" idx="12"/>
          </p:nvPr>
        </p:nvSpPr>
        <p:spPr/>
        <p:txBody>
          <a:bodyPr/>
          <a:lstStyle/>
          <a:p>
            <a:fld id="{B8BD4BDC-15F3-49F6-A795-E64EED7FB7A2}" type="slidenum">
              <a:rPr lang="en-US" smtClean="0"/>
              <a:pPr/>
              <a:t>23</a:t>
            </a:fld>
            <a:endParaRPr lang="en-US"/>
          </a:p>
        </p:txBody>
      </p:sp>
      <p:pic>
        <p:nvPicPr>
          <p:cNvPr id="10" name="Picture 4" descr="https://eclature.com/wp-content/uploads/2018/08/e-logo.png">
            <a:hlinkClick r:id="rId2"/>
          </p:cNvPr>
          <p:cNvPicPr>
            <a:picLocks noChangeAspect="1" noChangeArrowheads="1"/>
          </p:cNvPicPr>
          <p:nvPr/>
        </p:nvPicPr>
        <p:blipFill>
          <a:blip r:embed="rId3"/>
          <a:srcRect/>
          <a:stretch>
            <a:fillRect/>
          </a:stretch>
        </p:blipFill>
        <p:spPr bwMode="auto">
          <a:xfrm>
            <a:off x="142844" y="4786328"/>
            <a:ext cx="1713160" cy="357172"/>
          </a:xfrm>
          <a:prstGeom prst="rect">
            <a:avLst/>
          </a:prstGeom>
          <a:noFill/>
        </p:spPr>
      </p:pic>
      <p:sp>
        <p:nvSpPr>
          <p:cNvPr id="11" name="TextBox 10"/>
          <p:cNvSpPr txBox="1"/>
          <p:nvPr/>
        </p:nvSpPr>
        <p:spPr>
          <a:xfrm>
            <a:off x="500034" y="714362"/>
            <a:ext cx="8072493" cy="1477328"/>
          </a:xfrm>
          <a:prstGeom prst="rect">
            <a:avLst/>
          </a:prstGeom>
          <a:noFill/>
        </p:spPr>
        <p:txBody>
          <a:bodyPr wrap="square" rtlCol="0">
            <a:spAutoFit/>
          </a:bodyPr>
          <a:lstStyle/>
          <a:p>
            <a:r>
              <a:rPr lang="en-US" b="1" dirty="0" smtClean="0">
                <a:solidFill>
                  <a:srgbClr val="26FA3A"/>
                </a:solidFill>
              </a:rPr>
              <a:t>What is a Container?</a:t>
            </a:r>
          </a:p>
          <a:p>
            <a:endParaRPr lang="en-US" b="1" dirty="0" smtClean="0"/>
          </a:p>
          <a:p>
            <a:r>
              <a:rPr lang="en-US" dirty="0" smtClean="0"/>
              <a:t>“A container is a standard unit of software that packages up code and all its dependencies so the application runs quickly and reliably from one computing environment to another.”</a:t>
            </a:r>
            <a:endParaRPr lang="en-US" dirty="0"/>
          </a:p>
        </p:txBody>
      </p:sp>
      <p:sp>
        <p:nvSpPr>
          <p:cNvPr id="12" name="TextBox 11"/>
          <p:cNvSpPr txBox="1"/>
          <p:nvPr/>
        </p:nvSpPr>
        <p:spPr>
          <a:xfrm>
            <a:off x="428596" y="2285998"/>
            <a:ext cx="8286808" cy="2215991"/>
          </a:xfrm>
          <a:prstGeom prst="rect">
            <a:avLst/>
          </a:prstGeom>
          <a:noFill/>
        </p:spPr>
        <p:txBody>
          <a:bodyPr wrap="square" rtlCol="0">
            <a:spAutoFit/>
          </a:bodyPr>
          <a:lstStyle/>
          <a:p>
            <a:r>
              <a:rPr lang="en-US" b="1" dirty="0" smtClean="0">
                <a:solidFill>
                  <a:srgbClr val="26FA3A"/>
                </a:solidFill>
              </a:rPr>
              <a:t>What is </a:t>
            </a:r>
            <a:r>
              <a:rPr lang="en-US" b="1" dirty="0" err="1" smtClean="0">
                <a:solidFill>
                  <a:srgbClr val="26FA3A"/>
                </a:solidFill>
              </a:rPr>
              <a:t>Docker</a:t>
            </a:r>
            <a:r>
              <a:rPr lang="en-US" b="1" dirty="0" smtClean="0">
                <a:solidFill>
                  <a:srgbClr val="26FA3A"/>
                </a:solidFill>
              </a:rPr>
              <a:t>?</a:t>
            </a:r>
          </a:p>
          <a:p>
            <a:endParaRPr lang="en-US" b="1" dirty="0" smtClean="0"/>
          </a:p>
          <a:p>
            <a:r>
              <a:rPr lang="en-US" sz="1400" dirty="0" smtClean="0"/>
              <a:t>●Put simply, </a:t>
            </a:r>
            <a:r>
              <a:rPr lang="en-US" sz="1400" dirty="0" err="1" smtClean="0"/>
              <a:t>Docker</a:t>
            </a:r>
            <a:r>
              <a:rPr lang="en-US" sz="1400" dirty="0" smtClean="0"/>
              <a:t> is a tool to make creating, deploying and running containers easy.</a:t>
            </a:r>
          </a:p>
          <a:p>
            <a:r>
              <a:rPr lang="en-US" sz="1400" dirty="0" smtClean="0"/>
              <a:t>●</a:t>
            </a:r>
            <a:r>
              <a:rPr lang="en-US" sz="1400" dirty="0" err="1" smtClean="0"/>
              <a:t>Docker</a:t>
            </a:r>
            <a:r>
              <a:rPr lang="en-US" sz="1400" dirty="0" smtClean="0"/>
              <a:t> is open source</a:t>
            </a:r>
          </a:p>
          <a:p>
            <a:r>
              <a:rPr lang="en-US" sz="1400" dirty="0" smtClean="0"/>
              <a:t>●Released in 2013</a:t>
            </a:r>
          </a:p>
          <a:p>
            <a:r>
              <a:rPr lang="en-US" sz="1400" dirty="0" smtClean="0"/>
              <a:t>●A </a:t>
            </a:r>
            <a:r>
              <a:rPr lang="en-US" sz="1400" dirty="0" err="1" smtClean="0"/>
              <a:t>Docker</a:t>
            </a:r>
            <a:r>
              <a:rPr lang="en-US" sz="1400" dirty="0" smtClean="0"/>
              <a:t> container is a standardized unit of software development, containing everything that your software application needs to run: code, runtime, system tools, system libraries, etc. </a:t>
            </a:r>
          </a:p>
          <a:p>
            <a:r>
              <a:rPr lang="en-US" sz="1400" dirty="0" smtClean="0"/>
              <a:t>●Containers are created from a read-only template called an image</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71420"/>
            <a:ext cx="5072098" cy="508383"/>
          </a:xfrm>
        </p:spPr>
        <p:txBody>
          <a:bodyPr>
            <a:normAutofit/>
          </a:bodyPr>
          <a:lstStyle/>
          <a:p>
            <a:r>
              <a:rPr lang="en-US" sz="2400" b="1" dirty="0" smtClean="0">
                <a:solidFill>
                  <a:srgbClr val="26FA3A"/>
                </a:solidFill>
              </a:rPr>
              <a:t>Containers vs. Virtual Machines</a:t>
            </a:r>
            <a:endParaRPr lang="en-US" sz="2400" dirty="0">
              <a:solidFill>
                <a:srgbClr val="26FA3A"/>
              </a:solidFill>
            </a:endParaRPr>
          </a:p>
        </p:txBody>
      </p:sp>
      <p:sp>
        <p:nvSpPr>
          <p:cNvPr id="4" name="Slide Number Placeholder 3"/>
          <p:cNvSpPr>
            <a:spLocks noGrp="1"/>
          </p:cNvSpPr>
          <p:nvPr>
            <p:ph type="sldNum" sz="quarter" idx="12"/>
          </p:nvPr>
        </p:nvSpPr>
        <p:spPr/>
        <p:txBody>
          <a:bodyPr/>
          <a:lstStyle/>
          <a:p>
            <a:fld id="{B8BD4BDC-15F3-49F6-A795-E64EED7FB7A2}" type="slidenum">
              <a:rPr lang="en-US" smtClean="0"/>
              <a:pPr/>
              <a:t>24</a:t>
            </a:fld>
            <a:endParaRPr lang="en-US"/>
          </a:p>
        </p:txBody>
      </p:sp>
      <p:pic>
        <p:nvPicPr>
          <p:cNvPr id="10" name="Picture 4" descr="https://eclature.com/wp-content/uploads/2018/08/e-logo.png">
            <a:hlinkClick r:id="rId2"/>
          </p:cNvPr>
          <p:cNvPicPr>
            <a:picLocks noChangeAspect="1" noChangeArrowheads="1"/>
          </p:cNvPicPr>
          <p:nvPr/>
        </p:nvPicPr>
        <p:blipFill>
          <a:blip r:embed="rId3"/>
          <a:srcRect/>
          <a:stretch>
            <a:fillRect/>
          </a:stretch>
        </p:blipFill>
        <p:spPr bwMode="auto">
          <a:xfrm>
            <a:off x="142844" y="4786328"/>
            <a:ext cx="1713160" cy="357172"/>
          </a:xfrm>
          <a:prstGeom prst="rect">
            <a:avLst/>
          </a:prstGeom>
          <a:noFill/>
        </p:spPr>
      </p:pic>
      <p:pic>
        <p:nvPicPr>
          <p:cNvPr id="18434" name="Picture 2"/>
          <p:cNvPicPr>
            <a:picLocks noChangeAspect="1" noChangeArrowheads="1"/>
          </p:cNvPicPr>
          <p:nvPr/>
        </p:nvPicPr>
        <p:blipFill>
          <a:blip r:embed="rId4"/>
          <a:srcRect/>
          <a:stretch>
            <a:fillRect/>
          </a:stretch>
        </p:blipFill>
        <p:spPr bwMode="auto">
          <a:xfrm>
            <a:off x="500034" y="841960"/>
            <a:ext cx="8444300" cy="3587178"/>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71420"/>
            <a:ext cx="5072098" cy="508383"/>
          </a:xfrm>
        </p:spPr>
        <p:txBody>
          <a:bodyPr>
            <a:normAutofit/>
          </a:bodyPr>
          <a:lstStyle/>
          <a:p>
            <a:r>
              <a:rPr lang="en-US" sz="2400" b="1" dirty="0" smtClean="0">
                <a:solidFill>
                  <a:srgbClr val="26FA3A"/>
                </a:solidFill>
              </a:rPr>
              <a:t>Why Use Containers?</a:t>
            </a:r>
          </a:p>
        </p:txBody>
      </p:sp>
      <p:sp>
        <p:nvSpPr>
          <p:cNvPr id="4" name="Slide Number Placeholder 3"/>
          <p:cNvSpPr>
            <a:spLocks noGrp="1"/>
          </p:cNvSpPr>
          <p:nvPr>
            <p:ph type="sldNum" sz="quarter" idx="12"/>
          </p:nvPr>
        </p:nvSpPr>
        <p:spPr/>
        <p:txBody>
          <a:bodyPr/>
          <a:lstStyle/>
          <a:p>
            <a:fld id="{B8BD4BDC-15F3-49F6-A795-E64EED7FB7A2}" type="slidenum">
              <a:rPr lang="en-US" smtClean="0"/>
              <a:pPr/>
              <a:t>25</a:t>
            </a:fld>
            <a:endParaRPr lang="en-US"/>
          </a:p>
        </p:txBody>
      </p:sp>
      <p:pic>
        <p:nvPicPr>
          <p:cNvPr id="10" name="Picture 4" descr="https://eclature.com/wp-content/uploads/2018/08/e-logo.png">
            <a:hlinkClick r:id="rId2"/>
          </p:cNvPr>
          <p:cNvPicPr>
            <a:picLocks noChangeAspect="1" noChangeArrowheads="1"/>
          </p:cNvPicPr>
          <p:nvPr/>
        </p:nvPicPr>
        <p:blipFill>
          <a:blip r:embed="rId3"/>
          <a:srcRect/>
          <a:stretch>
            <a:fillRect/>
          </a:stretch>
        </p:blipFill>
        <p:spPr bwMode="auto">
          <a:xfrm>
            <a:off x="142844" y="4786328"/>
            <a:ext cx="1713160" cy="357172"/>
          </a:xfrm>
          <a:prstGeom prst="rect">
            <a:avLst/>
          </a:prstGeom>
          <a:noFill/>
        </p:spPr>
      </p:pic>
      <p:sp>
        <p:nvSpPr>
          <p:cNvPr id="6" name="TextBox 5"/>
          <p:cNvSpPr txBox="1"/>
          <p:nvPr/>
        </p:nvSpPr>
        <p:spPr>
          <a:xfrm>
            <a:off x="428596" y="928677"/>
            <a:ext cx="7643866" cy="3970318"/>
          </a:xfrm>
          <a:prstGeom prst="rect">
            <a:avLst/>
          </a:prstGeom>
          <a:noFill/>
        </p:spPr>
        <p:txBody>
          <a:bodyPr wrap="square" rtlCol="0">
            <a:spAutoFit/>
          </a:bodyPr>
          <a:lstStyle/>
          <a:p>
            <a:endParaRPr lang="en-US" b="1" dirty="0" smtClean="0"/>
          </a:p>
          <a:p>
            <a:r>
              <a:rPr lang="en-US" dirty="0" smtClean="0"/>
              <a:t>●Reproducibility</a:t>
            </a:r>
          </a:p>
          <a:p>
            <a:r>
              <a:rPr lang="en-US" dirty="0" smtClean="0"/>
              <a:t>●Isolation</a:t>
            </a:r>
          </a:p>
          <a:p>
            <a:r>
              <a:rPr lang="en-US" dirty="0" smtClean="0"/>
              <a:t>●Simplicity of environment management (Great for making staging/UAT match production)</a:t>
            </a:r>
          </a:p>
          <a:p>
            <a:r>
              <a:rPr lang="en-US" dirty="0" smtClean="0"/>
              <a:t>●Ease of continuous integration</a:t>
            </a:r>
          </a:p>
          <a:p>
            <a:r>
              <a:rPr lang="en-US" dirty="0" smtClean="0"/>
              <a:t>●Much faster and more lightweight than a VM</a:t>
            </a:r>
          </a:p>
          <a:p>
            <a:r>
              <a:rPr lang="en-US" dirty="0" smtClean="0"/>
              <a:t>●Container orchestration options (e.g. </a:t>
            </a:r>
            <a:r>
              <a:rPr lang="en-US" dirty="0" err="1" smtClean="0"/>
              <a:t>Kubernetes</a:t>
            </a:r>
            <a:r>
              <a:rPr lang="en-US" dirty="0" smtClean="0"/>
              <a:t>)</a:t>
            </a:r>
          </a:p>
          <a:p>
            <a:r>
              <a:rPr lang="en-US" dirty="0" smtClean="0"/>
              <a:t>●</a:t>
            </a:r>
            <a:r>
              <a:rPr lang="en-US" dirty="0" err="1" smtClean="0"/>
              <a:t>Docker</a:t>
            </a:r>
            <a:r>
              <a:rPr lang="en-US" dirty="0" smtClean="0"/>
              <a:t> is the most popular tool for creating and running containers</a:t>
            </a:r>
          </a:p>
          <a:p>
            <a:endParaRPr lang="en-IN" dirty="0" smtClean="0"/>
          </a:p>
          <a:p>
            <a:r>
              <a:rPr lang="en-US" dirty="0" smtClean="0">
                <a:hlinkClick r:id="rId4"/>
              </a:rPr>
              <a:t>https://hub.docker.com/</a:t>
            </a:r>
            <a:endParaRPr lang="en-US" dirty="0" smtClean="0"/>
          </a:p>
          <a:p>
            <a:endParaRPr lang="en-IN" dirty="0" smtClean="0"/>
          </a:p>
          <a:p>
            <a:endParaRPr lang="en-US" dirty="0" smtClean="0"/>
          </a:p>
          <a:p>
            <a:endParaRPr lang="en-US" dirty="0"/>
          </a:p>
        </p:txBody>
      </p:sp>
      <p:pic>
        <p:nvPicPr>
          <p:cNvPr id="19459" name="Picture 3"/>
          <p:cNvPicPr>
            <a:picLocks noChangeAspect="1" noChangeArrowheads="1"/>
          </p:cNvPicPr>
          <p:nvPr/>
        </p:nvPicPr>
        <p:blipFill>
          <a:blip r:embed="rId5"/>
          <a:srcRect/>
          <a:stretch>
            <a:fillRect/>
          </a:stretch>
        </p:blipFill>
        <p:spPr bwMode="auto">
          <a:xfrm>
            <a:off x="5214942" y="214296"/>
            <a:ext cx="1342982" cy="1214446"/>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71420"/>
            <a:ext cx="5072098" cy="508383"/>
          </a:xfrm>
        </p:spPr>
        <p:txBody>
          <a:bodyPr>
            <a:normAutofit/>
          </a:bodyPr>
          <a:lstStyle/>
          <a:p>
            <a:r>
              <a:rPr lang="en-US" sz="2400" b="1" dirty="0" smtClean="0">
                <a:solidFill>
                  <a:srgbClr val="26FA3A"/>
                </a:solidFill>
              </a:rPr>
              <a:t>Deploying with </a:t>
            </a:r>
            <a:r>
              <a:rPr lang="en-US" sz="2400" b="1" dirty="0" err="1" smtClean="0">
                <a:solidFill>
                  <a:srgbClr val="26FA3A"/>
                </a:solidFill>
              </a:rPr>
              <a:t>IaaS</a:t>
            </a:r>
            <a:r>
              <a:rPr lang="en-US" sz="2400" b="1" dirty="0" smtClean="0">
                <a:solidFill>
                  <a:srgbClr val="26FA3A"/>
                </a:solidFill>
              </a:rPr>
              <a:t> (AWS ECS)</a:t>
            </a:r>
          </a:p>
        </p:txBody>
      </p:sp>
      <p:sp>
        <p:nvSpPr>
          <p:cNvPr id="4" name="Slide Number Placeholder 3"/>
          <p:cNvSpPr>
            <a:spLocks noGrp="1"/>
          </p:cNvSpPr>
          <p:nvPr>
            <p:ph type="sldNum" sz="quarter" idx="12"/>
          </p:nvPr>
        </p:nvSpPr>
        <p:spPr/>
        <p:txBody>
          <a:bodyPr/>
          <a:lstStyle/>
          <a:p>
            <a:fld id="{B8BD4BDC-15F3-49F6-A795-E64EED7FB7A2}" type="slidenum">
              <a:rPr lang="en-US" smtClean="0"/>
              <a:pPr/>
              <a:t>26</a:t>
            </a:fld>
            <a:endParaRPr lang="en-US"/>
          </a:p>
        </p:txBody>
      </p:sp>
      <p:pic>
        <p:nvPicPr>
          <p:cNvPr id="10" name="Picture 4" descr="https://eclature.com/wp-content/uploads/2018/08/e-logo.png">
            <a:hlinkClick r:id="rId2"/>
          </p:cNvPr>
          <p:cNvPicPr>
            <a:picLocks noChangeAspect="1" noChangeArrowheads="1"/>
          </p:cNvPicPr>
          <p:nvPr/>
        </p:nvPicPr>
        <p:blipFill>
          <a:blip r:embed="rId3"/>
          <a:srcRect/>
          <a:stretch>
            <a:fillRect/>
          </a:stretch>
        </p:blipFill>
        <p:spPr bwMode="auto">
          <a:xfrm>
            <a:off x="142844" y="4786328"/>
            <a:ext cx="1713160" cy="357172"/>
          </a:xfrm>
          <a:prstGeom prst="rect">
            <a:avLst/>
          </a:prstGeom>
          <a:noFill/>
        </p:spPr>
      </p:pic>
      <p:pic>
        <p:nvPicPr>
          <p:cNvPr id="20482" name="Picture 2"/>
          <p:cNvPicPr>
            <a:picLocks noChangeAspect="1" noChangeArrowheads="1"/>
          </p:cNvPicPr>
          <p:nvPr/>
        </p:nvPicPr>
        <p:blipFill>
          <a:blip r:embed="rId4"/>
          <a:srcRect/>
          <a:stretch>
            <a:fillRect/>
          </a:stretch>
        </p:blipFill>
        <p:spPr bwMode="auto">
          <a:xfrm>
            <a:off x="5214942" y="285734"/>
            <a:ext cx="2471172" cy="1428760"/>
          </a:xfrm>
          <a:prstGeom prst="rect">
            <a:avLst/>
          </a:prstGeom>
          <a:noFill/>
          <a:ln w="9525">
            <a:noFill/>
            <a:miter lim="800000"/>
            <a:headEnd/>
            <a:tailEnd/>
          </a:ln>
          <a:effectLst/>
        </p:spPr>
      </p:pic>
      <p:sp>
        <p:nvSpPr>
          <p:cNvPr id="8" name="TextBox 7"/>
          <p:cNvSpPr txBox="1"/>
          <p:nvPr/>
        </p:nvSpPr>
        <p:spPr>
          <a:xfrm>
            <a:off x="428596" y="1714494"/>
            <a:ext cx="4237122" cy="369332"/>
          </a:xfrm>
          <a:prstGeom prst="rect">
            <a:avLst/>
          </a:prstGeom>
          <a:noFill/>
        </p:spPr>
        <p:txBody>
          <a:bodyPr wrap="none" rtlCol="0">
            <a:spAutoFit/>
          </a:bodyPr>
          <a:lstStyle/>
          <a:p>
            <a:r>
              <a:rPr lang="en-US" b="1" dirty="0" smtClean="0">
                <a:solidFill>
                  <a:srgbClr val="26FA3A"/>
                </a:solidFill>
              </a:rPr>
              <a:t>AWS Elastic Container Service (ECS)</a:t>
            </a:r>
            <a:endParaRPr lang="en-US" dirty="0">
              <a:solidFill>
                <a:srgbClr val="26FA3A"/>
              </a:solidFill>
            </a:endParaRPr>
          </a:p>
        </p:txBody>
      </p:sp>
      <p:sp>
        <p:nvSpPr>
          <p:cNvPr id="9" name="TextBox 8"/>
          <p:cNvSpPr txBox="1"/>
          <p:nvPr/>
        </p:nvSpPr>
        <p:spPr>
          <a:xfrm>
            <a:off x="571472" y="2143122"/>
            <a:ext cx="6715171" cy="923330"/>
          </a:xfrm>
          <a:prstGeom prst="rect">
            <a:avLst/>
          </a:prstGeom>
          <a:noFill/>
        </p:spPr>
        <p:txBody>
          <a:bodyPr wrap="square" rtlCol="0">
            <a:spAutoFit/>
          </a:bodyPr>
          <a:lstStyle/>
          <a:p>
            <a:r>
              <a:rPr lang="en-US" dirty="0" smtClean="0"/>
              <a:t>“Amazon Elastic Container Service (Amazon ECS) is a highly scalable, fast, container management service that makes it easy to run, stop, and manage </a:t>
            </a:r>
            <a:r>
              <a:rPr lang="en-US" dirty="0" err="1" smtClean="0"/>
              <a:t>Docker</a:t>
            </a:r>
            <a:r>
              <a:rPr lang="en-US" dirty="0" smtClean="0"/>
              <a:t> containers on a cluster.”</a:t>
            </a:r>
            <a:endParaRPr lang="en-US" dirty="0"/>
          </a:p>
        </p:txBody>
      </p:sp>
      <p:pic>
        <p:nvPicPr>
          <p:cNvPr id="20483" name="Picture 3"/>
          <p:cNvPicPr>
            <a:picLocks noChangeAspect="1" noChangeArrowheads="1"/>
          </p:cNvPicPr>
          <p:nvPr/>
        </p:nvPicPr>
        <p:blipFill>
          <a:blip r:embed="rId5" cstate="print"/>
          <a:srcRect/>
          <a:stretch>
            <a:fillRect/>
          </a:stretch>
        </p:blipFill>
        <p:spPr bwMode="auto">
          <a:xfrm>
            <a:off x="4143372" y="3286130"/>
            <a:ext cx="4418010" cy="1762504"/>
          </a:xfrm>
          <a:prstGeom prst="rect">
            <a:avLst/>
          </a:prstGeom>
          <a:noFill/>
          <a:ln w="9525">
            <a:noFill/>
            <a:miter lim="800000"/>
            <a:headEnd/>
            <a:tailEnd/>
          </a:ln>
          <a:effectLst/>
        </p:spPr>
      </p:pic>
      <p:sp>
        <p:nvSpPr>
          <p:cNvPr id="11" name="TextBox 10"/>
          <p:cNvSpPr txBox="1"/>
          <p:nvPr/>
        </p:nvSpPr>
        <p:spPr>
          <a:xfrm>
            <a:off x="1500166" y="3643320"/>
            <a:ext cx="2210862" cy="369332"/>
          </a:xfrm>
          <a:prstGeom prst="rect">
            <a:avLst/>
          </a:prstGeom>
          <a:noFill/>
        </p:spPr>
        <p:txBody>
          <a:bodyPr wrap="none" rtlCol="0">
            <a:spAutoFit/>
          </a:bodyPr>
          <a:lstStyle/>
          <a:p>
            <a:r>
              <a:rPr lang="en-US" b="1" dirty="0" smtClean="0">
                <a:solidFill>
                  <a:srgbClr val="26FA3A"/>
                </a:solidFill>
              </a:rPr>
              <a:t>ECS Components:</a:t>
            </a:r>
            <a:endParaRPr lang="en-US" dirty="0">
              <a:solidFill>
                <a:srgbClr val="26FA3A"/>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71420"/>
            <a:ext cx="5072098" cy="508383"/>
          </a:xfrm>
        </p:spPr>
        <p:txBody>
          <a:bodyPr>
            <a:normAutofit/>
          </a:bodyPr>
          <a:lstStyle/>
          <a:p>
            <a:r>
              <a:rPr lang="en-US" sz="2400" b="1" dirty="0" smtClean="0">
                <a:solidFill>
                  <a:srgbClr val="26FA3A"/>
                </a:solidFill>
              </a:rPr>
              <a:t>ECS Services</a:t>
            </a:r>
          </a:p>
        </p:txBody>
      </p:sp>
      <p:sp>
        <p:nvSpPr>
          <p:cNvPr id="4" name="Slide Number Placeholder 3"/>
          <p:cNvSpPr>
            <a:spLocks noGrp="1"/>
          </p:cNvSpPr>
          <p:nvPr>
            <p:ph type="sldNum" sz="quarter" idx="12"/>
          </p:nvPr>
        </p:nvSpPr>
        <p:spPr/>
        <p:txBody>
          <a:bodyPr/>
          <a:lstStyle/>
          <a:p>
            <a:fld id="{B8BD4BDC-15F3-49F6-A795-E64EED7FB7A2}" type="slidenum">
              <a:rPr lang="en-US" smtClean="0"/>
              <a:pPr/>
              <a:t>27</a:t>
            </a:fld>
            <a:endParaRPr lang="en-US"/>
          </a:p>
        </p:txBody>
      </p:sp>
      <p:pic>
        <p:nvPicPr>
          <p:cNvPr id="10" name="Picture 4" descr="https://eclature.com/wp-content/uploads/2018/08/e-logo.png">
            <a:hlinkClick r:id="rId2"/>
          </p:cNvPr>
          <p:cNvPicPr>
            <a:picLocks noChangeAspect="1" noChangeArrowheads="1"/>
          </p:cNvPicPr>
          <p:nvPr/>
        </p:nvPicPr>
        <p:blipFill>
          <a:blip r:embed="rId3"/>
          <a:srcRect/>
          <a:stretch>
            <a:fillRect/>
          </a:stretch>
        </p:blipFill>
        <p:spPr bwMode="auto">
          <a:xfrm>
            <a:off x="142844" y="4786328"/>
            <a:ext cx="1713160" cy="357172"/>
          </a:xfrm>
          <a:prstGeom prst="rect">
            <a:avLst/>
          </a:prstGeom>
          <a:noFill/>
        </p:spPr>
      </p:pic>
      <p:sp>
        <p:nvSpPr>
          <p:cNvPr id="12" name="TextBox 11"/>
          <p:cNvSpPr txBox="1"/>
          <p:nvPr/>
        </p:nvSpPr>
        <p:spPr>
          <a:xfrm>
            <a:off x="285720" y="642924"/>
            <a:ext cx="5786478" cy="2862322"/>
          </a:xfrm>
          <a:prstGeom prst="rect">
            <a:avLst/>
          </a:prstGeom>
          <a:noFill/>
        </p:spPr>
        <p:txBody>
          <a:bodyPr wrap="square" rtlCol="0">
            <a:spAutoFit/>
          </a:bodyPr>
          <a:lstStyle/>
          <a:p>
            <a:endParaRPr lang="en-US" dirty="0" smtClean="0"/>
          </a:p>
          <a:p>
            <a:r>
              <a:rPr lang="en-US" sz="1600" dirty="0" smtClean="0"/>
              <a:t>Amazon ECS allows you to run and maintain a specified number of instances of a task definition simultaneously in an Amazon ECS cluster. This is called a service. </a:t>
            </a:r>
          </a:p>
          <a:p>
            <a:endParaRPr lang="en-US" sz="1600" dirty="0" smtClean="0"/>
          </a:p>
          <a:p>
            <a:r>
              <a:rPr lang="en-US" sz="1600" dirty="0" smtClean="0"/>
              <a:t>If any of your tasks should fail or stop for any reason, the Amazon ECS service scheduler launches another instance of your task definition to replace it and maintain the desired count of tasks in the service depending on the scheduling strategy used.</a:t>
            </a:r>
          </a:p>
          <a:p>
            <a:endParaRPr lang="en-US" dirty="0"/>
          </a:p>
        </p:txBody>
      </p:sp>
      <p:pic>
        <p:nvPicPr>
          <p:cNvPr id="21506" name="Picture 2"/>
          <p:cNvPicPr>
            <a:picLocks noChangeAspect="1" noChangeArrowheads="1"/>
          </p:cNvPicPr>
          <p:nvPr/>
        </p:nvPicPr>
        <p:blipFill>
          <a:blip r:embed="rId4"/>
          <a:srcRect/>
          <a:stretch>
            <a:fillRect/>
          </a:stretch>
        </p:blipFill>
        <p:spPr bwMode="auto">
          <a:xfrm>
            <a:off x="6215074" y="285734"/>
            <a:ext cx="1905005" cy="1699264"/>
          </a:xfrm>
          <a:prstGeom prst="rect">
            <a:avLst/>
          </a:prstGeom>
          <a:noFill/>
          <a:ln w="9525">
            <a:noFill/>
            <a:miter lim="800000"/>
            <a:headEnd/>
            <a:tailEnd/>
          </a:ln>
          <a:effectLst/>
        </p:spPr>
      </p:pic>
      <p:sp>
        <p:nvSpPr>
          <p:cNvPr id="13" name="TextBox 12"/>
          <p:cNvSpPr txBox="1"/>
          <p:nvPr/>
        </p:nvSpPr>
        <p:spPr>
          <a:xfrm>
            <a:off x="428596" y="3357568"/>
            <a:ext cx="1454244" cy="369332"/>
          </a:xfrm>
          <a:prstGeom prst="rect">
            <a:avLst/>
          </a:prstGeom>
          <a:noFill/>
        </p:spPr>
        <p:txBody>
          <a:bodyPr wrap="none" rtlCol="0">
            <a:spAutoFit/>
          </a:bodyPr>
          <a:lstStyle/>
          <a:p>
            <a:r>
              <a:rPr lang="en-US" dirty="0" smtClean="0">
                <a:solidFill>
                  <a:srgbClr val="26FA3A"/>
                </a:solidFill>
              </a:rPr>
              <a:t>ECS Cluster</a:t>
            </a:r>
            <a:endParaRPr lang="en-US" dirty="0">
              <a:solidFill>
                <a:srgbClr val="26FA3A"/>
              </a:solidFill>
            </a:endParaRPr>
          </a:p>
        </p:txBody>
      </p:sp>
      <p:sp>
        <p:nvSpPr>
          <p:cNvPr id="14" name="TextBox 13"/>
          <p:cNvSpPr txBox="1"/>
          <p:nvPr/>
        </p:nvSpPr>
        <p:spPr>
          <a:xfrm>
            <a:off x="428596" y="3786196"/>
            <a:ext cx="7643865" cy="1231106"/>
          </a:xfrm>
          <a:prstGeom prst="rect">
            <a:avLst/>
          </a:prstGeom>
          <a:noFill/>
        </p:spPr>
        <p:txBody>
          <a:bodyPr wrap="square" rtlCol="0">
            <a:spAutoFit/>
          </a:bodyPr>
          <a:lstStyle/>
          <a:p>
            <a:endParaRPr lang="en-US" sz="1400" dirty="0" smtClean="0"/>
          </a:p>
          <a:p>
            <a:r>
              <a:rPr lang="en-US" sz="1400" dirty="0" smtClean="0"/>
              <a:t>An Amazon ECS cluster is a logical grouping of tasks or services.</a:t>
            </a:r>
          </a:p>
          <a:p>
            <a:r>
              <a:rPr lang="en-US" sz="1400" dirty="0" smtClean="0"/>
              <a:t>Two main launch types: </a:t>
            </a:r>
            <a:r>
              <a:rPr lang="en-US" sz="1400" dirty="0" err="1" smtClean="0"/>
              <a:t>Fargate</a:t>
            </a:r>
            <a:r>
              <a:rPr lang="en-US" sz="1400" dirty="0" smtClean="0"/>
              <a:t> and EC2: </a:t>
            </a:r>
            <a:r>
              <a:rPr lang="en-US" sz="1400" dirty="0" smtClean="0">
                <a:hlinkClick r:id="rId5"/>
              </a:rPr>
              <a:t>https://docs.aws.amazon.com/AmazonECS/latest/developerguide/launch_types.html</a:t>
            </a:r>
            <a:endParaRPr lang="en-US" sz="1400" dirty="0" smtClean="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71420"/>
            <a:ext cx="5072098" cy="508383"/>
          </a:xfrm>
        </p:spPr>
        <p:txBody>
          <a:bodyPr>
            <a:normAutofit/>
          </a:bodyPr>
          <a:lstStyle/>
          <a:p>
            <a:r>
              <a:rPr lang="en-US" sz="2400" b="1" dirty="0" err="1" smtClean="0">
                <a:solidFill>
                  <a:srgbClr val="26FA3A"/>
                </a:solidFill>
              </a:rPr>
              <a:t>IaaS</a:t>
            </a:r>
            <a:r>
              <a:rPr lang="en-US" sz="2400" b="1" dirty="0" smtClean="0">
                <a:solidFill>
                  <a:srgbClr val="26FA3A"/>
                </a:solidFill>
              </a:rPr>
              <a:t> Next Steps</a:t>
            </a:r>
          </a:p>
        </p:txBody>
      </p:sp>
      <p:sp>
        <p:nvSpPr>
          <p:cNvPr id="4" name="Slide Number Placeholder 3"/>
          <p:cNvSpPr>
            <a:spLocks noGrp="1"/>
          </p:cNvSpPr>
          <p:nvPr>
            <p:ph type="sldNum" sz="quarter" idx="12"/>
          </p:nvPr>
        </p:nvSpPr>
        <p:spPr/>
        <p:txBody>
          <a:bodyPr/>
          <a:lstStyle/>
          <a:p>
            <a:fld id="{B8BD4BDC-15F3-49F6-A795-E64EED7FB7A2}" type="slidenum">
              <a:rPr lang="en-US" smtClean="0"/>
              <a:pPr/>
              <a:t>28</a:t>
            </a:fld>
            <a:endParaRPr lang="en-US"/>
          </a:p>
        </p:txBody>
      </p:sp>
      <p:pic>
        <p:nvPicPr>
          <p:cNvPr id="10" name="Picture 4" descr="https://eclature.com/wp-content/uploads/2018/08/e-logo.png">
            <a:hlinkClick r:id="rId2"/>
          </p:cNvPr>
          <p:cNvPicPr>
            <a:picLocks noChangeAspect="1" noChangeArrowheads="1"/>
          </p:cNvPicPr>
          <p:nvPr/>
        </p:nvPicPr>
        <p:blipFill>
          <a:blip r:embed="rId3"/>
          <a:srcRect/>
          <a:stretch>
            <a:fillRect/>
          </a:stretch>
        </p:blipFill>
        <p:spPr bwMode="auto">
          <a:xfrm>
            <a:off x="142844" y="4786328"/>
            <a:ext cx="1713160" cy="357172"/>
          </a:xfrm>
          <a:prstGeom prst="rect">
            <a:avLst/>
          </a:prstGeom>
          <a:noFill/>
        </p:spPr>
      </p:pic>
      <p:sp>
        <p:nvSpPr>
          <p:cNvPr id="9" name="TextBox 8"/>
          <p:cNvSpPr txBox="1"/>
          <p:nvPr/>
        </p:nvSpPr>
        <p:spPr>
          <a:xfrm>
            <a:off x="357158" y="1000114"/>
            <a:ext cx="7943200" cy="2031325"/>
          </a:xfrm>
          <a:prstGeom prst="rect">
            <a:avLst/>
          </a:prstGeom>
          <a:noFill/>
        </p:spPr>
        <p:txBody>
          <a:bodyPr wrap="none" rtlCol="0">
            <a:spAutoFit/>
          </a:bodyPr>
          <a:lstStyle/>
          <a:p>
            <a:endParaRPr lang="en-US" dirty="0" smtClean="0"/>
          </a:p>
          <a:p>
            <a:r>
              <a:rPr lang="en-US" dirty="0" smtClean="0"/>
              <a:t>Explore other AWS services: S3, Load Balancing, new ELK</a:t>
            </a:r>
          </a:p>
          <a:p>
            <a:endParaRPr lang="en-US" dirty="0" smtClean="0"/>
          </a:p>
          <a:p>
            <a:r>
              <a:rPr lang="en-US" dirty="0" smtClean="0"/>
              <a:t>Explore other </a:t>
            </a:r>
            <a:r>
              <a:rPr lang="en-US" dirty="0" err="1" smtClean="0"/>
              <a:t>IaaS</a:t>
            </a:r>
            <a:r>
              <a:rPr lang="en-US" dirty="0" smtClean="0"/>
              <a:t> Providers: </a:t>
            </a:r>
            <a:r>
              <a:rPr lang="en-US" dirty="0" smtClean="0"/>
              <a:t>MS Azure, Google Compute Engine</a:t>
            </a:r>
          </a:p>
          <a:p>
            <a:endParaRPr lang="en-US" dirty="0" smtClean="0"/>
          </a:p>
          <a:p>
            <a:r>
              <a:rPr lang="en-US" dirty="0" smtClean="0"/>
              <a:t>Explore other container orchestration engines (</a:t>
            </a:r>
            <a:r>
              <a:rPr lang="en-US" dirty="0" err="1" smtClean="0"/>
              <a:t>Kubernetes</a:t>
            </a:r>
            <a:r>
              <a:rPr lang="en-US" dirty="0" smtClean="0"/>
              <a:t>, </a:t>
            </a:r>
            <a:r>
              <a:rPr lang="en-US" dirty="0" err="1" smtClean="0"/>
              <a:t>Docker</a:t>
            </a:r>
            <a:r>
              <a:rPr lang="en-US" dirty="0" smtClean="0"/>
              <a:t> Swarm)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71420"/>
            <a:ext cx="7143800" cy="785818"/>
          </a:xfrm>
        </p:spPr>
        <p:txBody>
          <a:bodyPr>
            <a:normAutofit/>
          </a:bodyPr>
          <a:lstStyle/>
          <a:p>
            <a:pPr algn="l"/>
            <a:r>
              <a:rPr sz="2400" smtClean="0">
                <a:solidFill>
                  <a:srgbClr val="26FA3A"/>
                </a:solidFill>
              </a:rPr>
              <a:t>Machine Learning Pipeline: Overview Model </a:t>
            </a:r>
            <a:endParaRPr lang="en-US" sz="2400" dirty="0">
              <a:solidFill>
                <a:srgbClr val="26FA3A"/>
              </a:solidFill>
            </a:endParaRPr>
          </a:p>
        </p:txBody>
      </p:sp>
      <p:sp>
        <p:nvSpPr>
          <p:cNvPr id="4" name="Slide Number Placeholder 3"/>
          <p:cNvSpPr>
            <a:spLocks noGrp="1"/>
          </p:cNvSpPr>
          <p:nvPr>
            <p:ph type="sldNum" sz="quarter" idx="12"/>
          </p:nvPr>
        </p:nvSpPr>
        <p:spPr/>
        <p:txBody>
          <a:bodyPr/>
          <a:lstStyle/>
          <a:p>
            <a:fld id="{B8BD4BDC-15F3-49F6-A795-E64EED7FB7A2}" type="slidenum">
              <a:rPr lang="en-US" smtClean="0"/>
              <a:pPr/>
              <a:t>3</a:t>
            </a:fld>
            <a:endParaRPr lang="en-US"/>
          </a:p>
        </p:txBody>
      </p:sp>
      <p:pic>
        <p:nvPicPr>
          <p:cNvPr id="25604" name="Picture 4" descr="https://eclature.com/wp-content/uploads/2018/08/e-logo.png">
            <a:hlinkClick r:id="rId3"/>
          </p:cNvPr>
          <p:cNvPicPr>
            <a:picLocks noChangeAspect="1" noChangeArrowheads="1"/>
          </p:cNvPicPr>
          <p:nvPr/>
        </p:nvPicPr>
        <p:blipFill>
          <a:blip r:embed="rId4"/>
          <a:srcRect/>
          <a:stretch>
            <a:fillRect/>
          </a:stretch>
        </p:blipFill>
        <p:spPr bwMode="auto">
          <a:xfrm>
            <a:off x="142844" y="4786328"/>
            <a:ext cx="1713160" cy="357172"/>
          </a:xfrm>
          <a:prstGeom prst="rect">
            <a:avLst/>
          </a:prstGeom>
          <a:noFill/>
        </p:spPr>
      </p:pic>
      <p:sp>
        <p:nvSpPr>
          <p:cNvPr id="6" name="TextBox 5"/>
          <p:cNvSpPr txBox="1"/>
          <p:nvPr/>
        </p:nvSpPr>
        <p:spPr>
          <a:xfrm>
            <a:off x="285720" y="928676"/>
            <a:ext cx="8143932" cy="3693319"/>
          </a:xfrm>
          <a:prstGeom prst="rect">
            <a:avLst/>
          </a:prstGeom>
          <a:noFill/>
        </p:spPr>
        <p:txBody>
          <a:bodyPr wrap="square" rtlCol="0">
            <a:spAutoFit/>
          </a:bodyPr>
          <a:lstStyle/>
          <a:p>
            <a:pPr marL="342900" indent="-342900">
              <a:buAutoNum type="arabicPeriod"/>
            </a:pPr>
            <a:r>
              <a:rPr lang="en-IN" dirty="0" smtClean="0">
                <a:solidFill>
                  <a:schemeClr val="accent2">
                    <a:lumMod val="60000"/>
                    <a:lumOff val="40000"/>
                  </a:schemeClr>
                </a:solidFill>
              </a:rPr>
              <a:t>Data Gathering </a:t>
            </a:r>
            <a:r>
              <a:rPr lang="en-IN" dirty="0" smtClean="0"/>
              <a:t>– We have used a mobile dataset from various data sources. Dataset - Mobiles.csv</a:t>
            </a:r>
          </a:p>
          <a:p>
            <a:pPr marL="342900" indent="-342900">
              <a:buAutoNum type="arabicPeriod"/>
            </a:pPr>
            <a:r>
              <a:rPr lang="en-IN" dirty="0">
                <a:solidFill>
                  <a:srgbClr val="00B0F0"/>
                </a:solidFill>
              </a:rPr>
              <a:t>Data Analysis </a:t>
            </a:r>
            <a:r>
              <a:rPr lang="en-IN" dirty="0" smtClean="0"/>
              <a:t>– We have performed various statistical analysis on the dataset.</a:t>
            </a:r>
          </a:p>
          <a:p>
            <a:pPr marL="342900" indent="-342900">
              <a:buAutoNum type="arabicPeriod"/>
            </a:pPr>
            <a:r>
              <a:rPr lang="en-IN" dirty="0" smtClean="0">
                <a:solidFill>
                  <a:srgbClr val="66FFCC"/>
                </a:solidFill>
              </a:rPr>
              <a:t>Pre Processing (Feature Engineering) </a:t>
            </a:r>
            <a:r>
              <a:rPr lang="en-IN" dirty="0" smtClean="0"/>
              <a:t>– </a:t>
            </a:r>
          </a:p>
          <a:p>
            <a:pPr marL="800100" lvl="1" indent="-342900">
              <a:buFont typeface="Arial" pitchFamily="34" charset="0"/>
              <a:buChar char="•"/>
            </a:pPr>
            <a:r>
              <a:rPr lang="en-IN" dirty="0" smtClean="0"/>
              <a:t>Missing Values Analysis</a:t>
            </a:r>
          </a:p>
          <a:p>
            <a:pPr marL="800100" lvl="1" indent="-342900">
              <a:buFont typeface="Arial" pitchFamily="34" charset="0"/>
              <a:buChar char="•"/>
            </a:pPr>
            <a:r>
              <a:rPr lang="en-IN" dirty="0" smtClean="0"/>
              <a:t>Labels in Categorical Values</a:t>
            </a:r>
          </a:p>
          <a:p>
            <a:pPr marL="800100" lvl="1" indent="-342900">
              <a:buFont typeface="Arial" pitchFamily="34" charset="0"/>
              <a:buChar char="•"/>
            </a:pPr>
            <a:r>
              <a:rPr lang="en-IN" dirty="0" smtClean="0"/>
              <a:t>Distributions – Gaussian </a:t>
            </a:r>
            <a:r>
              <a:rPr lang="en-IN" dirty="0" err="1" smtClean="0"/>
              <a:t>vs</a:t>
            </a:r>
            <a:r>
              <a:rPr lang="en-IN" dirty="0" smtClean="0"/>
              <a:t> Skewed.</a:t>
            </a:r>
          </a:p>
          <a:p>
            <a:pPr marL="800100" lvl="1" indent="-342900">
              <a:buFont typeface="Arial" pitchFamily="34" charset="0"/>
              <a:buChar char="•"/>
            </a:pPr>
            <a:r>
              <a:rPr lang="en-IN" dirty="0" smtClean="0"/>
              <a:t>Outliers Identification</a:t>
            </a:r>
            <a:endParaRPr lang="en-IN" dirty="0">
              <a:solidFill>
                <a:srgbClr val="00B0F0"/>
              </a:solidFill>
            </a:endParaRPr>
          </a:p>
          <a:p>
            <a:pPr marL="342900" indent="-342900">
              <a:buAutoNum type="arabicPeriod" startAt="4"/>
            </a:pPr>
            <a:r>
              <a:rPr lang="en-IN" dirty="0" smtClean="0">
                <a:solidFill>
                  <a:srgbClr val="FF9933"/>
                </a:solidFill>
              </a:rPr>
              <a:t>Feature Selection </a:t>
            </a:r>
            <a:r>
              <a:rPr lang="en-IN" dirty="0" smtClean="0"/>
              <a:t>– Used </a:t>
            </a:r>
          </a:p>
          <a:p>
            <a:pPr marL="800100" lvl="1" indent="-342900">
              <a:buFont typeface="Arial" pitchFamily="34" charset="0"/>
              <a:buChar char="•"/>
            </a:pPr>
            <a:r>
              <a:rPr lang="en-IN" dirty="0" smtClean="0"/>
              <a:t>Constant Variable</a:t>
            </a:r>
          </a:p>
          <a:p>
            <a:pPr marL="800100" lvl="1" indent="-342900">
              <a:buFont typeface="Arial" pitchFamily="34" charset="0"/>
              <a:buChar char="•"/>
            </a:pPr>
            <a:r>
              <a:rPr lang="en-IN" dirty="0" smtClean="0"/>
              <a:t>Duplications</a:t>
            </a:r>
          </a:p>
          <a:p>
            <a:pPr marL="800100" lvl="1" indent="-342900">
              <a:buFont typeface="Arial" pitchFamily="34" charset="0"/>
              <a:buChar char="•"/>
            </a:pPr>
            <a:r>
              <a:rPr lang="en-IN" dirty="0" smtClean="0"/>
              <a:t>Correlations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71420"/>
            <a:ext cx="7143800" cy="785818"/>
          </a:xfrm>
        </p:spPr>
        <p:txBody>
          <a:bodyPr>
            <a:normAutofit/>
          </a:bodyPr>
          <a:lstStyle/>
          <a:p>
            <a:pPr algn="l"/>
            <a:r>
              <a:rPr sz="2400" smtClean="0">
                <a:solidFill>
                  <a:srgbClr val="26FA3A"/>
                </a:solidFill>
              </a:rPr>
              <a:t>General ML System Architecture</a:t>
            </a:r>
          </a:p>
        </p:txBody>
      </p:sp>
      <p:sp>
        <p:nvSpPr>
          <p:cNvPr id="4" name="Slide Number Placeholder 3"/>
          <p:cNvSpPr>
            <a:spLocks noGrp="1"/>
          </p:cNvSpPr>
          <p:nvPr>
            <p:ph type="sldNum" sz="quarter" idx="12"/>
          </p:nvPr>
        </p:nvSpPr>
        <p:spPr/>
        <p:txBody>
          <a:bodyPr/>
          <a:lstStyle/>
          <a:p>
            <a:fld id="{B8BD4BDC-15F3-49F6-A795-E64EED7FB7A2}" type="slidenum">
              <a:rPr lang="en-US" smtClean="0"/>
              <a:pPr/>
              <a:t>4</a:t>
            </a:fld>
            <a:endParaRPr lang="en-US"/>
          </a:p>
        </p:txBody>
      </p:sp>
      <p:pic>
        <p:nvPicPr>
          <p:cNvPr id="25604" name="Picture 4" descr="https://eclature.com/wp-content/uploads/2018/08/e-logo.png">
            <a:hlinkClick r:id="rId3"/>
          </p:cNvPr>
          <p:cNvPicPr>
            <a:picLocks noChangeAspect="1" noChangeArrowheads="1"/>
          </p:cNvPicPr>
          <p:nvPr/>
        </p:nvPicPr>
        <p:blipFill>
          <a:blip r:embed="rId4"/>
          <a:srcRect/>
          <a:stretch>
            <a:fillRect/>
          </a:stretch>
        </p:blipFill>
        <p:spPr bwMode="auto">
          <a:xfrm>
            <a:off x="142844" y="4786328"/>
            <a:ext cx="1713160" cy="357172"/>
          </a:xfrm>
          <a:prstGeom prst="rect">
            <a:avLst/>
          </a:prstGeom>
          <a:noFill/>
        </p:spPr>
      </p:pic>
      <p:sp>
        <p:nvSpPr>
          <p:cNvPr id="6" name="TextBox 5"/>
          <p:cNvSpPr txBox="1"/>
          <p:nvPr/>
        </p:nvSpPr>
        <p:spPr>
          <a:xfrm>
            <a:off x="285720" y="928676"/>
            <a:ext cx="8143932" cy="1384995"/>
          </a:xfrm>
          <a:prstGeom prst="rect">
            <a:avLst/>
          </a:prstGeom>
          <a:noFill/>
        </p:spPr>
        <p:txBody>
          <a:bodyPr wrap="square" rtlCol="0">
            <a:spAutoFit/>
          </a:bodyPr>
          <a:lstStyle/>
          <a:p>
            <a:r>
              <a:rPr lang="en-US" sz="1400" b="1" dirty="0" smtClean="0"/>
              <a:t>General ML Architectures</a:t>
            </a:r>
          </a:p>
          <a:p>
            <a:endParaRPr lang="en-US" sz="1400" b="1" dirty="0" smtClean="0"/>
          </a:p>
          <a:p>
            <a:r>
              <a:rPr lang="en-US" sz="1400" dirty="0" smtClean="0"/>
              <a:t>1.Train by batch, predict on the fly, serve via REST API</a:t>
            </a:r>
          </a:p>
          <a:p>
            <a:r>
              <a:rPr lang="en-US" sz="1400" dirty="0" smtClean="0"/>
              <a:t>2.Train by batch, predict by batch, serve through a shared database</a:t>
            </a:r>
          </a:p>
          <a:p>
            <a:r>
              <a:rPr lang="en-US" sz="1400" dirty="0" smtClean="0"/>
              <a:t>3.Train, predict by streaming</a:t>
            </a:r>
          </a:p>
          <a:p>
            <a:r>
              <a:rPr lang="en-US" sz="1400" dirty="0" smtClean="0"/>
              <a:t>4.Train by batch, predict on mobile (or other client)</a:t>
            </a:r>
          </a:p>
        </p:txBody>
      </p:sp>
      <p:pic>
        <p:nvPicPr>
          <p:cNvPr id="1026" name="Picture 2"/>
          <p:cNvPicPr>
            <a:picLocks noChangeAspect="1" noChangeArrowheads="1"/>
          </p:cNvPicPr>
          <p:nvPr/>
        </p:nvPicPr>
        <p:blipFill>
          <a:blip r:embed="rId5"/>
          <a:srcRect/>
          <a:stretch>
            <a:fillRect/>
          </a:stretch>
        </p:blipFill>
        <p:spPr bwMode="auto">
          <a:xfrm>
            <a:off x="4357686" y="2285998"/>
            <a:ext cx="4572000" cy="274718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71420"/>
            <a:ext cx="7143800" cy="785818"/>
          </a:xfrm>
        </p:spPr>
        <p:txBody>
          <a:bodyPr>
            <a:normAutofit/>
          </a:bodyPr>
          <a:lstStyle/>
          <a:p>
            <a:pPr algn="l"/>
            <a:r>
              <a:rPr sz="2400" smtClean="0">
                <a:solidFill>
                  <a:srgbClr val="26FA3A"/>
                </a:solidFill>
              </a:rPr>
              <a:t>ML System Architecture</a:t>
            </a:r>
          </a:p>
        </p:txBody>
      </p:sp>
      <p:sp>
        <p:nvSpPr>
          <p:cNvPr id="4" name="Slide Number Placeholder 3"/>
          <p:cNvSpPr>
            <a:spLocks noGrp="1"/>
          </p:cNvSpPr>
          <p:nvPr>
            <p:ph type="sldNum" sz="quarter" idx="12"/>
          </p:nvPr>
        </p:nvSpPr>
        <p:spPr/>
        <p:txBody>
          <a:bodyPr/>
          <a:lstStyle/>
          <a:p>
            <a:fld id="{B8BD4BDC-15F3-49F6-A795-E64EED7FB7A2}" type="slidenum">
              <a:rPr lang="en-US" smtClean="0"/>
              <a:pPr/>
              <a:t>5</a:t>
            </a:fld>
            <a:endParaRPr lang="en-US"/>
          </a:p>
        </p:txBody>
      </p:sp>
      <p:pic>
        <p:nvPicPr>
          <p:cNvPr id="25604" name="Picture 4" descr="https://eclature.com/wp-content/uploads/2018/08/e-logo.png">
            <a:hlinkClick r:id="rId3"/>
          </p:cNvPr>
          <p:cNvPicPr>
            <a:picLocks noChangeAspect="1" noChangeArrowheads="1"/>
          </p:cNvPicPr>
          <p:nvPr/>
        </p:nvPicPr>
        <p:blipFill>
          <a:blip r:embed="rId4"/>
          <a:srcRect/>
          <a:stretch>
            <a:fillRect/>
          </a:stretch>
        </p:blipFill>
        <p:spPr bwMode="auto">
          <a:xfrm>
            <a:off x="142844" y="4786328"/>
            <a:ext cx="1713160" cy="357172"/>
          </a:xfrm>
          <a:prstGeom prst="rect">
            <a:avLst/>
          </a:prstGeom>
          <a:noFill/>
        </p:spPr>
      </p:pic>
      <p:sp>
        <p:nvSpPr>
          <p:cNvPr id="6" name="TextBox 5"/>
          <p:cNvSpPr txBox="1"/>
          <p:nvPr/>
        </p:nvSpPr>
        <p:spPr>
          <a:xfrm>
            <a:off x="285720" y="928676"/>
            <a:ext cx="8143932" cy="2893100"/>
          </a:xfrm>
          <a:prstGeom prst="rect">
            <a:avLst/>
          </a:prstGeom>
          <a:noFill/>
        </p:spPr>
        <p:txBody>
          <a:bodyPr wrap="square" rtlCol="0">
            <a:spAutoFit/>
          </a:bodyPr>
          <a:lstStyle/>
          <a:p>
            <a:r>
              <a:rPr lang="en-US" sz="1400" dirty="0" smtClean="0"/>
              <a:t>Machine learning in production requires multiple different components in order to work:</a:t>
            </a:r>
          </a:p>
          <a:p>
            <a:endParaRPr lang="en-US" sz="1400" b="1" dirty="0" smtClean="0"/>
          </a:p>
          <a:p>
            <a:endParaRPr lang="en-US" sz="1400" dirty="0" smtClean="0"/>
          </a:p>
          <a:p>
            <a:pPr marL="342900" indent="-342900">
              <a:buFont typeface="+mj-lt"/>
              <a:buAutoNum type="arabicPeriod"/>
            </a:pPr>
            <a:r>
              <a:rPr lang="en-US" sz="1400" dirty="0" smtClean="0"/>
              <a:t>Infrastructure</a:t>
            </a:r>
          </a:p>
          <a:p>
            <a:pPr marL="342900" indent="-342900">
              <a:buFont typeface="+mj-lt"/>
              <a:buAutoNum type="arabicPeriod"/>
            </a:pPr>
            <a:r>
              <a:rPr lang="en-US" sz="1400" dirty="0" smtClean="0"/>
              <a:t>Applications</a:t>
            </a:r>
          </a:p>
          <a:p>
            <a:pPr marL="342900" indent="-342900">
              <a:buFont typeface="+mj-lt"/>
              <a:buAutoNum type="arabicPeriod"/>
            </a:pPr>
            <a:r>
              <a:rPr lang="en-US" sz="1400" dirty="0" smtClean="0"/>
              <a:t>Data</a:t>
            </a:r>
          </a:p>
          <a:p>
            <a:pPr marL="342900" indent="-342900">
              <a:buFont typeface="+mj-lt"/>
              <a:buAutoNum type="arabicPeriod"/>
            </a:pPr>
            <a:r>
              <a:rPr lang="en-US" sz="1400" dirty="0" smtClean="0"/>
              <a:t>Documentation</a:t>
            </a:r>
          </a:p>
          <a:p>
            <a:pPr marL="342900" indent="-342900">
              <a:buFont typeface="+mj-lt"/>
              <a:buAutoNum type="arabicPeriod"/>
            </a:pPr>
            <a:r>
              <a:rPr lang="en-US" sz="1400" dirty="0" smtClean="0"/>
              <a:t>Configuration</a:t>
            </a:r>
          </a:p>
          <a:p>
            <a:pPr marL="342900" indent="-342900"/>
            <a:endParaRPr lang="en-IN" sz="1400" dirty="0" smtClean="0"/>
          </a:p>
          <a:p>
            <a:pPr marL="342900" indent="-342900"/>
            <a:r>
              <a:rPr lang="en-US" sz="1400" dirty="0" smtClean="0"/>
              <a:t>	Together, these parts form the overall system. These software components are arranged for interactions between them.</a:t>
            </a:r>
          </a:p>
          <a:p>
            <a:pPr marL="342900" indent="-342900"/>
            <a:endParaRPr lang="en-IN" sz="1400" dirty="0" smtClean="0"/>
          </a:p>
          <a:p>
            <a:pPr marL="342900" indent="-342900"/>
            <a:r>
              <a:rPr lang="en-IN" sz="1400" dirty="0" smtClean="0">
                <a:solidFill>
                  <a:srgbClr val="92D050"/>
                </a:solidFill>
              </a:rPr>
              <a:t>Planning</a:t>
            </a:r>
            <a:r>
              <a:rPr lang="en-IN" sz="1400" dirty="0" smtClean="0"/>
              <a:t> </a:t>
            </a:r>
            <a:r>
              <a:rPr lang="en-IN" sz="1400" dirty="0" smtClean="0">
                <a:sym typeface="Wingdings" pitchFamily="2" charset="2"/>
              </a:rPr>
              <a:t> </a:t>
            </a:r>
            <a:r>
              <a:rPr lang="en-IN" sz="1400" dirty="0" smtClean="0">
                <a:solidFill>
                  <a:srgbClr val="FF33CC"/>
                </a:solidFill>
                <a:sym typeface="Wingdings" pitchFamily="2" charset="2"/>
              </a:rPr>
              <a:t>Architecture Design </a:t>
            </a:r>
            <a:r>
              <a:rPr lang="en-IN" sz="1400" dirty="0" smtClean="0">
                <a:sym typeface="Wingdings" pitchFamily="2" charset="2"/>
              </a:rPr>
              <a:t> </a:t>
            </a:r>
            <a:r>
              <a:rPr lang="en-IN" sz="1400" dirty="0" smtClean="0">
                <a:solidFill>
                  <a:srgbClr val="00B0F0"/>
                </a:solidFill>
                <a:sym typeface="Wingdings" pitchFamily="2" charset="2"/>
              </a:rPr>
              <a:t>Responsibilities</a:t>
            </a:r>
            <a:r>
              <a:rPr lang="en-IN" sz="1400" dirty="0" smtClean="0">
                <a:sym typeface="Wingdings" pitchFamily="2" charset="2"/>
              </a:rPr>
              <a:t>  </a:t>
            </a:r>
            <a:r>
              <a:rPr lang="en-IN" sz="1400" dirty="0" smtClean="0">
                <a:solidFill>
                  <a:srgbClr val="66FFCC"/>
                </a:solidFill>
                <a:sym typeface="Wingdings" pitchFamily="2" charset="2"/>
              </a:rPr>
              <a:t>Cooperation</a:t>
            </a:r>
            <a:r>
              <a:rPr lang="en-IN" sz="1400" dirty="0" smtClean="0">
                <a:sym typeface="Wingdings" pitchFamily="2" charset="2"/>
              </a:rPr>
              <a:t>  </a:t>
            </a:r>
            <a:r>
              <a:rPr lang="en-IN" sz="1400" dirty="0" smtClean="0">
                <a:solidFill>
                  <a:srgbClr val="FF9933"/>
                </a:solidFill>
                <a:sym typeface="Wingdings" pitchFamily="2" charset="2"/>
              </a:rPr>
              <a:t>Execution</a:t>
            </a:r>
            <a:endParaRPr lang="en-US" sz="1400" dirty="0" smtClean="0">
              <a:solidFill>
                <a:srgbClr val="FF9933"/>
              </a:solidFil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71420"/>
            <a:ext cx="7143800" cy="785818"/>
          </a:xfrm>
        </p:spPr>
        <p:txBody>
          <a:bodyPr>
            <a:normAutofit/>
          </a:bodyPr>
          <a:lstStyle/>
          <a:p>
            <a:pPr algn="l"/>
            <a:r>
              <a:rPr sz="2000" smtClean="0">
                <a:solidFill>
                  <a:srgbClr val="26FA3A"/>
                </a:solidFill>
              </a:rPr>
              <a:t>Key Principles for ML System Architecture</a:t>
            </a:r>
            <a:endParaRPr sz="2400" smtClean="0">
              <a:solidFill>
                <a:srgbClr val="26FA3A"/>
              </a:solidFill>
            </a:endParaRPr>
          </a:p>
        </p:txBody>
      </p:sp>
      <p:sp>
        <p:nvSpPr>
          <p:cNvPr id="4" name="Slide Number Placeholder 3"/>
          <p:cNvSpPr>
            <a:spLocks noGrp="1"/>
          </p:cNvSpPr>
          <p:nvPr>
            <p:ph type="sldNum" sz="quarter" idx="12"/>
          </p:nvPr>
        </p:nvSpPr>
        <p:spPr/>
        <p:txBody>
          <a:bodyPr/>
          <a:lstStyle/>
          <a:p>
            <a:fld id="{B8BD4BDC-15F3-49F6-A795-E64EED7FB7A2}" type="slidenum">
              <a:rPr lang="en-US" smtClean="0"/>
              <a:pPr/>
              <a:t>6</a:t>
            </a:fld>
            <a:endParaRPr lang="en-US"/>
          </a:p>
        </p:txBody>
      </p:sp>
      <p:pic>
        <p:nvPicPr>
          <p:cNvPr id="25604" name="Picture 4" descr="https://eclature.com/wp-content/uploads/2018/08/e-logo.png">
            <a:hlinkClick r:id="rId3"/>
          </p:cNvPr>
          <p:cNvPicPr>
            <a:picLocks noChangeAspect="1" noChangeArrowheads="1"/>
          </p:cNvPicPr>
          <p:nvPr/>
        </p:nvPicPr>
        <p:blipFill>
          <a:blip r:embed="rId4"/>
          <a:srcRect/>
          <a:stretch>
            <a:fillRect/>
          </a:stretch>
        </p:blipFill>
        <p:spPr bwMode="auto">
          <a:xfrm>
            <a:off x="142844" y="4786328"/>
            <a:ext cx="1713160" cy="357172"/>
          </a:xfrm>
          <a:prstGeom prst="rect">
            <a:avLst/>
          </a:prstGeom>
          <a:noFill/>
        </p:spPr>
      </p:pic>
      <p:sp>
        <p:nvSpPr>
          <p:cNvPr id="7" name="TextBox 6"/>
          <p:cNvSpPr txBox="1"/>
          <p:nvPr/>
        </p:nvSpPr>
        <p:spPr>
          <a:xfrm>
            <a:off x="428597" y="928676"/>
            <a:ext cx="8143932" cy="3170099"/>
          </a:xfrm>
          <a:prstGeom prst="rect">
            <a:avLst/>
          </a:prstGeom>
          <a:noFill/>
        </p:spPr>
        <p:txBody>
          <a:bodyPr wrap="square" rtlCol="0">
            <a:spAutoFit/>
          </a:bodyPr>
          <a:lstStyle/>
          <a:p>
            <a:pPr marL="342900" indent="-342900">
              <a:buFont typeface="+mj-lt"/>
              <a:buAutoNum type="arabicPeriod"/>
            </a:pPr>
            <a:endParaRPr lang="en-US" sz="1400" dirty="0" smtClean="0"/>
          </a:p>
          <a:p>
            <a:pPr marL="342900" indent="-342900">
              <a:lnSpc>
                <a:spcPct val="150000"/>
              </a:lnSpc>
              <a:buFont typeface="+mj-lt"/>
              <a:buAutoNum type="arabicPeriod"/>
            </a:pPr>
            <a:r>
              <a:rPr lang="en-US" sz="1400" b="1" dirty="0" smtClean="0">
                <a:solidFill>
                  <a:srgbClr val="FFC000"/>
                </a:solidFill>
              </a:rPr>
              <a:t>Reproducibility</a:t>
            </a:r>
            <a:r>
              <a:rPr lang="en-US" sz="1400" b="1" dirty="0" smtClean="0"/>
              <a:t>: Have the ability to replicate a given ML prediction</a:t>
            </a:r>
          </a:p>
          <a:p>
            <a:pPr marL="342900" indent="-342900">
              <a:lnSpc>
                <a:spcPct val="150000"/>
              </a:lnSpc>
              <a:buFont typeface="+mj-lt"/>
              <a:buAutoNum type="arabicPeriod"/>
            </a:pPr>
            <a:r>
              <a:rPr lang="en-US" sz="1400" b="1" dirty="0" smtClean="0">
                <a:solidFill>
                  <a:srgbClr val="FFC000"/>
                </a:solidFill>
              </a:rPr>
              <a:t>Automation</a:t>
            </a:r>
            <a:r>
              <a:rPr lang="en-US" sz="1400" b="1" dirty="0" smtClean="0"/>
              <a:t>: Retrain, update and deploy models as part of an automated pipeline</a:t>
            </a:r>
          </a:p>
          <a:p>
            <a:pPr marL="342900" indent="-342900">
              <a:lnSpc>
                <a:spcPct val="150000"/>
              </a:lnSpc>
              <a:buFont typeface="+mj-lt"/>
              <a:buAutoNum type="arabicPeriod"/>
            </a:pPr>
            <a:r>
              <a:rPr lang="en-US" sz="1400" b="1" dirty="0" smtClean="0">
                <a:solidFill>
                  <a:srgbClr val="FFC000"/>
                </a:solidFill>
              </a:rPr>
              <a:t>Extensibility</a:t>
            </a:r>
            <a:r>
              <a:rPr lang="en-US" sz="1400" b="1" dirty="0" smtClean="0"/>
              <a:t>: Have the ability to easily add and update models.</a:t>
            </a:r>
          </a:p>
          <a:p>
            <a:pPr marL="342900" indent="-342900">
              <a:lnSpc>
                <a:spcPct val="150000"/>
              </a:lnSpc>
              <a:buFont typeface="+mj-lt"/>
              <a:buAutoNum type="arabicPeriod"/>
            </a:pPr>
            <a:r>
              <a:rPr lang="en-US" sz="1400" b="1" dirty="0" smtClean="0">
                <a:solidFill>
                  <a:srgbClr val="FFC000"/>
                </a:solidFill>
              </a:rPr>
              <a:t>Modularity</a:t>
            </a:r>
            <a:r>
              <a:rPr lang="en-US" sz="1400" b="1" dirty="0" smtClean="0"/>
              <a:t>: Preprocessing/feature engineering code used in training should be organized into clear </a:t>
            </a:r>
            <a:r>
              <a:rPr lang="en-US" sz="1400" b="1" dirty="0" smtClean="0"/>
              <a:t>pipelines</a:t>
            </a:r>
            <a:endParaRPr lang="en-US" sz="1400" b="1" dirty="0" smtClean="0"/>
          </a:p>
          <a:p>
            <a:pPr marL="342900" indent="-342900">
              <a:lnSpc>
                <a:spcPct val="150000"/>
              </a:lnSpc>
              <a:buFont typeface="+mj-lt"/>
              <a:buAutoNum type="arabicPeriod"/>
            </a:pPr>
            <a:r>
              <a:rPr lang="en-US" sz="1400" b="1" dirty="0" smtClean="0">
                <a:solidFill>
                  <a:srgbClr val="FFC000"/>
                </a:solidFill>
              </a:rPr>
              <a:t>Scalability</a:t>
            </a:r>
            <a:r>
              <a:rPr lang="en-US" sz="1400" b="1" dirty="0" smtClean="0"/>
              <a:t>: Ability to serve model predictions to large numbers of customers (within time constraints)</a:t>
            </a:r>
          </a:p>
          <a:p>
            <a:pPr marL="342900" indent="-342900">
              <a:lnSpc>
                <a:spcPct val="150000"/>
              </a:lnSpc>
              <a:buFont typeface="+mj-lt"/>
              <a:buAutoNum type="arabicPeriod"/>
            </a:pPr>
            <a:r>
              <a:rPr lang="en-US" sz="1400" b="1" dirty="0" smtClean="0">
                <a:solidFill>
                  <a:srgbClr val="FFC000"/>
                </a:solidFill>
              </a:rPr>
              <a:t>Testing</a:t>
            </a:r>
            <a:r>
              <a:rPr lang="en-US" sz="1400" b="1" dirty="0" smtClean="0"/>
              <a:t>: Test variation between model versions</a:t>
            </a:r>
          </a:p>
          <a:p>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44" y="0"/>
            <a:ext cx="6072198" cy="428628"/>
          </a:xfrm>
        </p:spPr>
        <p:txBody>
          <a:bodyPr>
            <a:normAutofit fontScale="90000"/>
          </a:bodyPr>
          <a:lstStyle/>
          <a:p>
            <a:pPr algn="l"/>
            <a:r>
              <a:rPr sz="2200" smtClean="0">
                <a:solidFill>
                  <a:srgbClr val="26FA3A"/>
                </a:solidFill>
              </a:rPr>
              <a:t>Architecture Component Breakdown</a:t>
            </a:r>
            <a:r>
              <a:rPr sz="2000" smtClean="0"/>
              <a:t/>
            </a:r>
            <a:br>
              <a:rPr sz="2000" smtClean="0"/>
            </a:br>
            <a:endParaRPr sz="2400" smtClean="0">
              <a:solidFill>
                <a:srgbClr val="92D050"/>
              </a:solidFill>
            </a:endParaRPr>
          </a:p>
        </p:txBody>
      </p:sp>
      <p:sp>
        <p:nvSpPr>
          <p:cNvPr id="4" name="Slide Number Placeholder 3"/>
          <p:cNvSpPr>
            <a:spLocks noGrp="1"/>
          </p:cNvSpPr>
          <p:nvPr>
            <p:ph type="sldNum" sz="quarter" idx="12"/>
          </p:nvPr>
        </p:nvSpPr>
        <p:spPr/>
        <p:txBody>
          <a:bodyPr/>
          <a:lstStyle/>
          <a:p>
            <a:fld id="{B8BD4BDC-15F3-49F6-A795-E64EED7FB7A2}" type="slidenum">
              <a:rPr lang="en-US" smtClean="0"/>
              <a:pPr/>
              <a:t>7</a:t>
            </a:fld>
            <a:endParaRPr lang="en-US"/>
          </a:p>
        </p:txBody>
      </p:sp>
      <p:pic>
        <p:nvPicPr>
          <p:cNvPr id="25604" name="Picture 4" descr="https://eclature.com/wp-content/uploads/2018/08/e-logo.png">
            <a:hlinkClick r:id="rId3"/>
          </p:cNvPr>
          <p:cNvPicPr>
            <a:picLocks noChangeAspect="1" noChangeArrowheads="1"/>
          </p:cNvPicPr>
          <p:nvPr/>
        </p:nvPicPr>
        <p:blipFill>
          <a:blip r:embed="rId4"/>
          <a:srcRect/>
          <a:stretch>
            <a:fillRect/>
          </a:stretch>
        </p:blipFill>
        <p:spPr bwMode="auto">
          <a:xfrm>
            <a:off x="142844" y="4786328"/>
            <a:ext cx="1713160" cy="357172"/>
          </a:xfrm>
          <a:prstGeom prst="rect">
            <a:avLst/>
          </a:prstGeom>
          <a:noFill/>
        </p:spPr>
      </p:pic>
      <p:sp>
        <p:nvSpPr>
          <p:cNvPr id="8" name="TextBox 7"/>
          <p:cNvSpPr txBox="1"/>
          <p:nvPr/>
        </p:nvSpPr>
        <p:spPr>
          <a:xfrm>
            <a:off x="142844" y="357172"/>
            <a:ext cx="2558264" cy="276999"/>
          </a:xfrm>
          <a:prstGeom prst="rect">
            <a:avLst/>
          </a:prstGeom>
          <a:noFill/>
        </p:spPr>
        <p:txBody>
          <a:bodyPr wrap="none" rtlCol="0">
            <a:spAutoFit/>
          </a:bodyPr>
          <a:lstStyle/>
          <a:p>
            <a:r>
              <a:rPr lang="en-US" sz="1200" b="1" dirty="0" smtClean="0"/>
              <a:t>Train by batch, predict on the fly</a:t>
            </a:r>
            <a:endParaRPr lang="en-US" sz="1200" dirty="0"/>
          </a:p>
        </p:txBody>
      </p:sp>
      <p:sp>
        <p:nvSpPr>
          <p:cNvPr id="9" name="TextBox 8"/>
          <p:cNvSpPr txBox="1"/>
          <p:nvPr/>
        </p:nvSpPr>
        <p:spPr>
          <a:xfrm>
            <a:off x="214282" y="785800"/>
            <a:ext cx="2843471" cy="369332"/>
          </a:xfrm>
          <a:prstGeom prst="rect">
            <a:avLst/>
          </a:prstGeom>
          <a:noFill/>
        </p:spPr>
        <p:txBody>
          <a:bodyPr wrap="none" rtlCol="0">
            <a:spAutoFit/>
          </a:bodyPr>
          <a:lstStyle/>
          <a:p>
            <a:r>
              <a:rPr lang="en-US" b="1" dirty="0" smtClean="0"/>
              <a:t>High Level Architecture:</a:t>
            </a:r>
            <a:endParaRPr lang="en-US" dirty="0"/>
          </a:p>
        </p:txBody>
      </p:sp>
      <p:pic>
        <p:nvPicPr>
          <p:cNvPr id="2051" name="Picture 3"/>
          <p:cNvPicPr>
            <a:picLocks noChangeAspect="1" noChangeArrowheads="1"/>
          </p:cNvPicPr>
          <p:nvPr/>
        </p:nvPicPr>
        <p:blipFill>
          <a:blip r:embed="rId5"/>
          <a:srcRect/>
          <a:stretch>
            <a:fillRect/>
          </a:stretch>
        </p:blipFill>
        <p:spPr bwMode="auto">
          <a:xfrm>
            <a:off x="2071670" y="1263915"/>
            <a:ext cx="6561154" cy="3431909"/>
          </a:xfrm>
          <a:prstGeom prst="rect">
            <a:avLst/>
          </a:prstGeom>
          <a:noFill/>
          <a:ln w="9525">
            <a:noFill/>
            <a:miter lim="800000"/>
            <a:headEnd/>
            <a:tailEnd/>
          </a:ln>
          <a:effec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44" y="0"/>
            <a:ext cx="6072198" cy="428628"/>
          </a:xfrm>
        </p:spPr>
        <p:txBody>
          <a:bodyPr>
            <a:normAutofit fontScale="90000"/>
          </a:bodyPr>
          <a:lstStyle/>
          <a:p>
            <a:pPr algn="l"/>
            <a:r>
              <a:rPr sz="2200" smtClean="0">
                <a:solidFill>
                  <a:srgbClr val="26FA3A"/>
                </a:solidFill>
              </a:rPr>
              <a:t>Breakdown: Training Phase</a:t>
            </a:r>
            <a:r>
              <a:rPr sz="2000" smtClean="0"/>
              <a:t/>
            </a:r>
            <a:br>
              <a:rPr sz="2000" smtClean="0"/>
            </a:br>
            <a:endParaRPr sz="2400" smtClean="0">
              <a:solidFill>
                <a:srgbClr val="92D050"/>
              </a:solidFill>
            </a:endParaRPr>
          </a:p>
        </p:txBody>
      </p:sp>
      <p:sp>
        <p:nvSpPr>
          <p:cNvPr id="4" name="Slide Number Placeholder 3"/>
          <p:cNvSpPr>
            <a:spLocks noGrp="1"/>
          </p:cNvSpPr>
          <p:nvPr>
            <p:ph type="sldNum" sz="quarter" idx="12"/>
          </p:nvPr>
        </p:nvSpPr>
        <p:spPr/>
        <p:txBody>
          <a:bodyPr/>
          <a:lstStyle/>
          <a:p>
            <a:fld id="{B8BD4BDC-15F3-49F6-A795-E64EED7FB7A2}" type="slidenum">
              <a:rPr lang="en-US" smtClean="0"/>
              <a:pPr/>
              <a:t>8</a:t>
            </a:fld>
            <a:endParaRPr lang="en-US"/>
          </a:p>
        </p:txBody>
      </p:sp>
      <p:pic>
        <p:nvPicPr>
          <p:cNvPr id="25604" name="Picture 4" descr="https://eclature.com/wp-content/uploads/2018/08/e-logo.png">
            <a:hlinkClick r:id="rId3"/>
          </p:cNvPr>
          <p:cNvPicPr>
            <a:picLocks noChangeAspect="1" noChangeArrowheads="1"/>
          </p:cNvPicPr>
          <p:nvPr/>
        </p:nvPicPr>
        <p:blipFill>
          <a:blip r:embed="rId4"/>
          <a:srcRect/>
          <a:stretch>
            <a:fillRect/>
          </a:stretch>
        </p:blipFill>
        <p:spPr bwMode="auto">
          <a:xfrm>
            <a:off x="142844" y="4786328"/>
            <a:ext cx="1713160" cy="357172"/>
          </a:xfrm>
          <a:prstGeom prst="rect">
            <a:avLst/>
          </a:prstGeom>
          <a:noFill/>
        </p:spPr>
      </p:pic>
      <p:pic>
        <p:nvPicPr>
          <p:cNvPr id="3074" name="Picture 2"/>
          <p:cNvPicPr>
            <a:picLocks noChangeAspect="1" noChangeArrowheads="1"/>
          </p:cNvPicPr>
          <p:nvPr/>
        </p:nvPicPr>
        <p:blipFill>
          <a:blip r:embed="rId5"/>
          <a:srcRect/>
          <a:stretch>
            <a:fillRect/>
          </a:stretch>
        </p:blipFill>
        <p:spPr bwMode="auto">
          <a:xfrm>
            <a:off x="2571736" y="500048"/>
            <a:ext cx="5415786" cy="4000528"/>
          </a:xfrm>
          <a:prstGeom prst="rect">
            <a:avLst/>
          </a:prstGeom>
          <a:noFill/>
          <a:ln w="9525">
            <a:noFill/>
            <a:miter lim="800000"/>
            <a:headEnd/>
            <a:tailEnd/>
          </a:ln>
          <a:effec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44" y="0"/>
            <a:ext cx="6072198" cy="428628"/>
          </a:xfrm>
        </p:spPr>
        <p:txBody>
          <a:bodyPr>
            <a:normAutofit fontScale="90000"/>
          </a:bodyPr>
          <a:lstStyle/>
          <a:p>
            <a:pPr algn="l"/>
            <a:r>
              <a:rPr sz="2200" smtClean="0">
                <a:solidFill>
                  <a:srgbClr val="26FA3A"/>
                </a:solidFill>
              </a:rPr>
              <a:t>Breakdown: Prediction Phase </a:t>
            </a:r>
            <a:r>
              <a:rPr sz="2000" smtClean="0"/>
              <a:t/>
            </a:r>
            <a:br>
              <a:rPr sz="2000" smtClean="0"/>
            </a:br>
            <a:endParaRPr sz="2400" smtClean="0">
              <a:solidFill>
                <a:srgbClr val="92D050"/>
              </a:solidFill>
            </a:endParaRPr>
          </a:p>
        </p:txBody>
      </p:sp>
      <p:sp>
        <p:nvSpPr>
          <p:cNvPr id="4" name="Slide Number Placeholder 3"/>
          <p:cNvSpPr>
            <a:spLocks noGrp="1"/>
          </p:cNvSpPr>
          <p:nvPr>
            <p:ph type="sldNum" sz="quarter" idx="12"/>
          </p:nvPr>
        </p:nvSpPr>
        <p:spPr/>
        <p:txBody>
          <a:bodyPr/>
          <a:lstStyle/>
          <a:p>
            <a:fld id="{B8BD4BDC-15F3-49F6-A795-E64EED7FB7A2}" type="slidenum">
              <a:rPr lang="en-US" smtClean="0"/>
              <a:pPr/>
              <a:t>9</a:t>
            </a:fld>
            <a:endParaRPr lang="en-US"/>
          </a:p>
        </p:txBody>
      </p:sp>
      <p:pic>
        <p:nvPicPr>
          <p:cNvPr id="25604" name="Picture 4" descr="https://eclature.com/wp-content/uploads/2018/08/e-logo.png">
            <a:hlinkClick r:id="rId3"/>
          </p:cNvPr>
          <p:cNvPicPr>
            <a:picLocks noChangeAspect="1" noChangeArrowheads="1"/>
          </p:cNvPicPr>
          <p:nvPr/>
        </p:nvPicPr>
        <p:blipFill>
          <a:blip r:embed="rId4"/>
          <a:srcRect/>
          <a:stretch>
            <a:fillRect/>
          </a:stretch>
        </p:blipFill>
        <p:spPr bwMode="auto">
          <a:xfrm>
            <a:off x="142844" y="4786328"/>
            <a:ext cx="1713160" cy="357172"/>
          </a:xfrm>
          <a:prstGeom prst="rect">
            <a:avLst/>
          </a:prstGeom>
          <a:noFill/>
        </p:spPr>
      </p:pic>
      <p:pic>
        <p:nvPicPr>
          <p:cNvPr id="4098" name="Picture 2"/>
          <p:cNvPicPr>
            <a:picLocks noChangeAspect="1" noChangeArrowheads="1"/>
          </p:cNvPicPr>
          <p:nvPr/>
        </p:nvPicPr>
        <p:blipFill>
          <a:blip r:embed="rId5"/>
          <a:srcRect/>
          <a:stretch>
            <a:fillRect/>
          </a:stretch>
        </p:blipFill>
        <p:spPr bwMode="auto">
          <a:xfrm>
            <a:off x="3357554" y="500048"/>
            <a:ext cx="4546614" cy="4410556"/>
          </a:xfrm>
          <a:prstGeom prst="rect">
            <a:avLst/>
          </a:prstGeom>
          <a:noFill/>
          <a:ln w="9525">
            <a:noFill/>
            <a:miter lim="800000"/>
            <a:headEnd/>
            <a:tailEnd/>
          </a:ln>
          <a:effectLst/>
        </p:spPr>
      </p:pic>
    </p:spTree>
  </p:cSld>
  <p:clrMapOvr>
    <a:masterClrMapping/>
  </p:clrMapOvr>
  <p:transition/>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604</TotalTime>
  <Words>1220</Words>
  <Application>Microsoft Office PowerPoint</Application>
  <PresentationFormat>On-screen Show (16:9)</PresentationFormat>
  <Paragraphs>212</Paragraphs>
  <Slides>28</Slides>
  <Notes>11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Technic</vt:lpstr>
      <vt:lpstr>Adobe Acrobat Document</vt:lpstr>
      <vt:lpstr>Recommendation  Systems  </vt:lpstr>
      <vt:lpstr>Machine Learning Pipeline: Overview Model </vt:lpstr>
      <vt:lpstr>Machine Learning Pipeline: Overview Model </vt:lpstr>
      <vt:lpstr>General ML System Architecture</vt:lpstr>
      <vt:lpstr>ML System Architecture</vt:lpstr>
      <vt:lpstr>Key Principles for ML System Architecture</vt:lpstr>
      <vt:lpstr>Architecture Component Breakdown </vt:lpstr>
      <vt:lpstr>Breakdown: Training Phase </vt:lpstr>
      <vt:lpstr>Breakdown: Prediction Phase  </vt:lpstr>
      <vt:lpstr>Diagram: Train by batch, predict on the fly, serve via REST API  </vt:lpstr>
      <vt:lpstr>Syetem Diagram </vt:lpstr>
      <vt:lpstr>Writing Production Code for ML Deployment</vt:lpstr>
      <vt:lpstr>REST API?</vt:lpstr>
      <vt:lpstr>Flask Overview</vt:lpstr>
      <vt:lpstr>Continuous Integration and Deployment (CI/CD)</vt:lpstr>
      <vt:lpstr>Why Does This Matter?</vt:lpstr>
      <vt:lpstr>Differential Tests?</vt:lpstr>
      <vt:lpstr>Other Tests to Consider</vt:lpstr>
      <vt:lpstr>Deploying to a Platform as a Service (Heroku)</vt:lpstr>
      <vt:lpstr>Understanding the Range of Possibilities</vt:lpstr>
      <vt:lpstr>PaaS Pros and Cons</vt:lpstr>
      <vt:lpstr>Key Learning Points</vt:lpstr>
      <vt:lpstr>Deploying with Containers (Docker)</vt:lpstr>
      <vt:lpstr>Containers vs. Virtual Machines</vt:lpstr>
      <vt:lpstr>Why Use Containers?</vt:lpstr>
      <vt:lpstr>Deploying with IaaS (AWS ECS)</vt:lpstr>
      <vt:lpstr>ECS Services</vt:lpstr>
      <vt:lpstr>IaaS Next Steps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100</cp:revision>
  <dcterms:created xsi:type="dcterms:W3CDTF">2020-07-17T07:53:27Z</dcterms:created>
  <dcterms:modified xsi:type="dcterms:W3CDTF">2020-07-21T13:09:40Z</dcterms:modified>
</cp:coreProperties>
</file>