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31" d="100"/>
          <a:sy n="131"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9B618960-8005-486C-9A75-10CB2AAC16F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8459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158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461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4137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024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5131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988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3/30/23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7103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A1C593-65D0-4073-BCC9-577B9352EA97}" type="datetimeFigureOut">
              <a:rPr lang="en-US" smtClean="0"/>
              <a:t>3/30/23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422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0489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4288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3A1C593-65D0-4073-BCC9-577B9352EA97}" type="datetimeFigureOut">
              <a:rPr lang="en-US" smtClean="0"/>
              <a:t>3/30/23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B618960-8005-486C-9A75-10CB2AAC16F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3248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file/d/1w3Q2zie8Dkl1KB4aIl6FpGYfyYyKTc8c/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Covid-19 Global Vaccination Analysis</a:t>
            </a:r>
          </a:p>
        </p:txBody>
      </p:sp>
      <p:sp>
        <p:nvSpPr>
          <p:cNvPr id="3" name="Subtitle 2"/>
          <p:cNvSpPr>
            <a:spLocks noGrp="1"/>
          </p:cNvSpPr>
          <p:nvPr>
            <p:ph type="subTitle" idx="1"/>
          </p:nvPr>
        </p:nvSpPr>
        <p:spPr/>
        <p:txBody>
          <a:bodyPr/>
          <a:lstStyle/>
          <a:p>
            <a:r>
              <a:rPr lang="en-US"/>
              <a:t>Demonstrated by Biswarup 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5465"/>
          </a:xfrm>
        </p:spPr>
        <p:txBody>
          <a:bodyPr>
            <a:normAutofit fontScale="90000"/>
          </a:bodyPr>
          <a:lstStyle/>
          <a:p>
            <a:pPr algn="ctr"/>
            <a:r>
              <a:rPr lang="en-US">
                <a:sym typeface="+mn-ea"/>
              </a:rPr>
              <a:t>Country wise Vaccine Summary</a:t>
            </a:r>
            <a:endParaRPr lang="en-US"/>
          </a:p>
        </p:txBody>
      </p:sp>
      <p:pic>
        <p:nvPicPr>
          <p:cNvPr id="4" name="Content Placeholder 3" descr="4"/>
          <p:cNvPicPr>
            <a:picLocks noGrp="1" noChangeAspect="1"/>
          </p:cNvPicPr>
          <p:nvPr>
            <p:ph idx="1"/>
          </p:nvPr>
        </p:nvPicPr>
        <p:blipFill>
          <a:blip r:embed="rId2"/>
          <a:stretch>
            <a:fillRect/>
          </a:stretch>
        </p:blipFill>
        <p:spPr>
          <a:xfrm>
            <a:off x="581660" y="1062355"/>
            <a:ext cx="10772775" cy="5347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695"/>
          </a:xfrm>
        </p:spPr>
        <p:txBody>
          <a:bodyPr/>
          <a:lstStyle/>
          <a:p>
            <a:pPr algn="ctr"/>
            <a:r>
              <a:rPr lang="en-US">
                <a:sym typeface="+mn-ea"/>
              </a:rPr>
              <a:t>Data Analysis</a:t>
            </a:r>
            <a:endParaRPr lang="en-US"/>
          </a:p>
        </p:txBody>
      </p:sp>
      <p:sp>
        <p:nvSpPr>
          <p:cNvPr id="3" name="Content Placeholder 2"/>
          <p:cNvSpPr>
            <a:spLocks noGrp="1"/>
          </p:cNvSpPr>
          <p:nvPr>
            <p:ph idx="1"/>
          </p:nvPr>
        </p:nvSpPr>
        <p:spPr/>
        <p:txBody>
          <a:bodyPr>
            <a:normAutofit fontScale="52500" lnSpcReduction="20000"/>
          </a:bodyPr>
          <a:lstStyle/>
          <a:p>
            <a:pPr algn="ctr"/>
            <a:r>
              <a:rPr lang="en-US"/>
              <a:t>I have divided my analysis in 3 parts. </a:t>
            </a:r>
          </a:p>
          <a:p>
            <a:pPr algn="ctr"/>
            <a:r>
              <a:rPr lang="en-US"/>
              <a:t>1: Overall idea</a:t>
            </a:r>
          </a:p>
          <a:p>
            <a:pPr algn="ctr"/>
            <a:r>
              <a:rPr lang="en-US"/>
              <a:t>2: Vaccination Trend</a:t>
            </a:r>
          </a:p>
          <a:p>
            <a:pPr algn="ctr"/>
            <a:r>
              <a:rPr lang="en-US"/>
              <a:t>3: Source &amp; Authority</a:t>
            </a:r>
          </a:p>
          <a:p>
            <a:pPr algn="ctr"/>
            <a:r>
              <a:rPr lang="en-US"/>
              <a:t>From my analysis I found:</a:t>
            </a:r>
          </a:p>
          <a:p>
            <a:pPr algn="ctr"/>
            <a:r>
              <a:rPr lang="en-US"/>
              <a:t>Fully Vaccinated People      : 549 billion</a:t>
            </a:r>
          </a:p>
          <a:p>
            <a:pPr algn="ctr"/>
            <a:r>
              <a:rPr lang="en-US"/>
              <a:t>Partially Vaccinated People : 731 billion</a:t>
            </a:r>
          </a:p>
          <a:p>
            <a:pPr algn="ctr"/>
            <a:r>
              <a:rPr lang="en-US"/>
              <a:t>Total Vaccinations              : 2 trillion</a:t>
            </a:r>
          </a:p>
          <a:p>
            <a:pPr algn="ctr"/>
            <a:r>
              <a:rPr lang="en-US"/>
              <a:t>Daily Vaccinations              : 11 billion</a:t>
            </a:r>
          </a:p>
          <a:p>
            <a:pPr algn="ctr"/>
            <a:r>
              <a:rPr lang="en-US"/>
              <a:t>Daily Vaccination/100          : 3.5 million</a:t>
            </a:r>
          </a:p>
          <a:p>
            <a:pPr algn="ctr"/>
            <a:r>
              <a:rPr lang="en-US"/>
              <a:t>Daily vaccination/million      : 281 million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0755"/>
          </a:xfrm>
        </p:spPr>
        <p:txBody>
          <a:bodyPr/>
          <a:lstStyle/>
          <a:p>
            <a:pPr algn="ctr"/>
            <a:r>
              <a:rPr lang="en-US"/>
              <a:t>Insights</a:t>
            </a:r>
          </a:p>
        </p:txBody>
      </p:sp>
      <p:sp>
        <p:nvSpPr>
          <p:cNvPr id="3" name="Content Placeholder 2"/>
          <p:cNvSpPr>
            <a:spLocks noGrp="1"/>
          </p:cNvSpPr>
          <p:nvPr>
            <p:ph idx="1"/>
          </p:nvPr>
        </p:nvSpPr>
        <p:spPr/>
        <p:txBody>
          <a:bodyPr>
            <a:normAutofit fontScale="80000" lnSpcReduction="20000"/>
          </a:bodyPr>
          <a:lstStyle/>
          <a:p>
            <a:r>
              <a:rPr lang="en-US"/>
              <a:t>If we merge full and partial vaccination then people of India has the higest percentage to vaccination (full:206bn,16.08%, partial:116bn, 9.1%).</a:t>
            </a:r>
          </a:p>
          <a:p>
            <a:r>
              <a:rPr lang="en-US"/>
              <a:t>In daily vaccination China is in the top position with 3.3 billion vaccination per day.</a:t>
            </a:r>
          </a:p>
          <a:p>
            <a:r>
              <a:rPr lang="en-US"/>
              <a:t>Gibraltar with 3.5 million vaccination per million hits the top in per million vaccination count.</a:t>
            </a:r>
          </a:p>
          <a:p>
            <a:r>
              <a:rPr lang="en-US"/>
              <a:t>In the count of total vaccination, again China comes on the top with 709 billion total vaccination.</a:t>
            </a:r>
          </a:p>
          <a:p>
            <a:r>
              <a:rPr lang="en-US"/>
              <a:t>Maximum vaccines are organised by the website https//covid19.who.int/ </a:t>
            </a:r>
          </a:p>
          <a:p>
            <a:r>
              <a:rPr lang="en-US"/>
              <a:t>Abdala, Johnson&amp;johnson, Oxford/AstraZeneca, Pfizer/BioNTech, Soberana02, Sputnik Light, Sputnik V are the most used vaccine. Vaccine count is 25.95K.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8180"/>
          </a:xfrm>
        </p:spPr>
        <p:txBody>
          <a:bodyPr>
            <a:normAutofit/>
          </a:bodyPr>
          <a:lstStyle/>
          <a:p>
            <a:pPr algn="ctr"/>
            <a:r>
              <a:rPr lang="en-US"/>
              <a:t>Recomendations:</a:t>
            </a:r>
          </a:p>
        </p:txBody>
      </p:sp>
      <p:sp>
        <p:nvSpPr>
          <p:cNvPr id="3" name="Content Placeholder 2"/>
          <p:cNvSpPr>
            <a:spLocks noGrp="1"/>
          </p:cNvSpPr>
          <p:nvPr>
            <p:ph idx="1"/>
          </p:nvPr>
        </p:nvSpPr>
        <p:spPr/>
        <p:txBody>
          <a:bodyPr>
            <a:normAutofit fontScale="92500" lnSpcReduction="20000"/>
          </a:bodyPr>
          <a:lstStyle/>
          <a:p>
            <a:r>
              <a:rPr lang="en-US"/>
              <a:t>All europian countries, China, India and some western countries are performing well in vaccination. So every NGO and other foriegn government should focus on central asian countires and some other african countries. </a:t>
            </a:r>
          </a:p>
          <a:p>
            <a:r>
              <a:rPr lang="en-US"/>
              <a:t>Also have to adopt some policies that implimented by developed countries and developing countries and have to use vaccination stragegies to the other countries.</a:t>
            </a:r>
          </a:p>
          <a:p>
            <a:r>
              <a:rPr lang="en-US"/>
              <a:t>International community should make a separate fund for countries with lower GDP to facilitate better health system and to run vaccination problem more smoothly.</a:t>
            </a:r>
          </a:p>
          <a:p>
            <a:r>
              <a:rPr lang="en-US"/>
              <a:t>WHO should place some watch dogs to monitor ground reality.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525"/>
          </a:xfrm>
        </p:spPr>
        <p:txBody>
          <a:bodyPr>
            <a:normAutofit/>
          </a:bodyPr>
          <a:lstStyle/>
          <a:p>
            <a:pPr algn="ctr"/>
            <a:r>
              <a:rPr lang="en-US"/>
              <a:t>Conclusions</a:t>
            </a:r>
          </a:p>
        </p:txBody>
      </p:sp>
      <p:sp>
        <p:nvSpPr>
          <p:cNvPr id="3" name="Content Placeholder 2"/>
          <p:cNvSpPr>
            <a:spLocks noGrp="1"/>
          </p:cNvSpPr>
          <p:nvPr>
            <p:ph idx="1"/>
          </p:nvPr>
        </p:nvSpPr>
        <p:spPr>
          <a:xfrm>
            <a:off x="838200" y="1111885"/>
            <a:ext cx="10515600" cy="5065395"/>
          </a:xfrm>
        </p:spPr>
        <p:txBody>
          <a:bodyPr>
            <a:normAutofit/>
          </a:bodyPr>
          <a:lstStyle/>
          <a:p>
            <a:r>
              <a:rPr lang="en-US"/>
              <a:t>Coronavirus pandemic shows us how devastative it can be if we don’t take such things seriously. We have already experienced that how big economies were falling, we have also seen many job cuts and more importantly human life were at stake. Whole world stopped by lockdown. We should take it as a big lesson and make some changes in our global community and also country wise to deal with any eventuality related to health. We have to keep in mind that deaseases is not restricted to any country and it can spread all over the world in a speed that is beyond of our imagination. So we have to work as a one team one world to save the humanity. To do that every well known medical research foundation have to come forward and start woking together for a better future.  We have allote funds for low gdp countries to imporve their health facilities.  Together we can surive and can give our future generation a better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15" y="266700"/>
            <a:ext cx="11087100" cy="923290"/>
          </a:xfrm>
        </p:spPr>
        <p:txBody>
          <a:bodyPr>
            <a:normAutofit fontScale="90000"/>
          </a:bodyPr>
          <a:lstStyle/>
          <a:p>
            <a:r>
              <a:rPr lang="en-US"/>
              <a:t>                   Understanding the Data</a:t>
            </a:r>
            <a:br>
              <a:rPr lang="en-US"/>
            </a:br>
            <a:r>
              <a:rPr lang="en-US" sz="2000"/>
              <a:t>Dataset link: </a:t>
            </a:r>
            <a:r>
              <a:rPr lang="en-US" sz="2000">
                <a:hlinkClick r:id="rId2" action="ppaction://hlinkfile"/>
              </a:rPr>
              <a:t>https://drive.google.com/file/d/1w3Q2zie8Dkl1KB4aIl6FpGYfyYyKTc8c/view</a:t>
            </a:r>
            <a:br>
              <a:rPr lang="en-US"/>
            </a:br>
            <a:endParaRPr lang="en-US"/>
          </a:p>
        </p:txBody>
      </p:sp>
      <p:pic>
        <p:nvPicPr>
          <p:cNvPr id="4" name="Content Placeholder 3" descr="Screenshot 2023-03-01 at 9.30.51 PM"/>
          <p:cNvPicPr>
            <a:picLocks noGrp="1" noChangeAspect="1"/>
          </p:cNvPicPr>
          <p:nvPr>
            <p:ph idx="1"/>
          </p:nvPr>
        </p:nvPicPr>
        <p:blipFill>
          <a:blip r:embed="rId3"/>
          <a:stretch>
            <a:fillRect/>
          </a:stretch>
        </p:blipFill>
        <p:spPr>
          <a:xfrm>
            <a:off x="552450" y="1189990"/>
            <a:ext cx="11087100" cy="4886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065" y="365125"/>
            <a:ext cx="8420735" cy="76200"/>
          </a:xfrm>
        </p:spPr>
        <p:txBody>
          <a:bodyPr>
            <a:normAutofit fontScale="90000"/>
          </a:bodyPr>
          <a:lstStyle/>
          <a:p>
            <a:r>
              <a:rPr lang="en-US">
                <a:sym typeface="+mn-ea"/>
              </a:rPr>
              <a:t>Understanding the Data</a:t>
            </a:r>
            <a:endParaRPr lang="en-US"/>
          </a:p>
        </p:txBody>
      </p:sp>
      <p:sp>
        <p:nvSpPr>
          <p:cNvPr id="3" name="Content Placeholder 2"/>
          <p:cNvSpPr>
            <a:spLocks noGrp="1"/>
          </p:cNvSpPr>
          <p:nvPr>
            <p:ph idx="1"/>
          </p:nvPr>
        </p:nvSpPr>
        <p:spPr>
          <a:xfrm>
            <a:off x="838200" y="642620"/>
            <a:ext cx="10515600" cy="5534660"/>
          </a:xfrm>
        </p:spPr>
        <p:txBody>
          <a:bodyPr>
            <a:normAutofit/>
          </a:bodyPr>
          <a:lstStyle/>
          <a:p>
            <a:r>
              <a:rPr lang="en-US"/>
              <a:t>The data (country vaccinations) contains the following information:</a:t>
            </a:r>
          </a:p>
          <a:p>
            <a:r>
              <a:rPr lang="en-US"/>
              <a:t>Country- this is the country for which the vaccination information is provided;</a:t>
            </a:r>
          </a:p>
          <a:p>
            <a:r>
              <a:rPr lang="en-US"/>
              <a:t>Country ISO Code - ISO code for the country;</a:t>
            </a:r>
          </a:p>
          <a:p>
            <a:r>
              <a:rPr lang="en-US"/>
              <a:t>Date - date for the data entry; for some of the dates we have only the daily vaccinations, for others, only the (cumulative) total;</a:t>
            </a:r>
          </a:p>
          <a:p>
            <a:r>
              <a:rPr lang="en-US"/>
              <a:t>Total number of vaccinations - this is the absolute number of total immunizations in the country;</a:t>
            </a:r>
          </a:p>
          <a:p>
            <a:r>
              <a:rPr lang="en-US"/>
              <a:t>Total number of people vaccinated - a person, depending on the immunization scheme, will receive one or more (typically 2) vaccines; at a certain moment, the number of vaccination might be larger than the number of people.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145" y="134620"/>
            <a:ext cx="8542655" cy="659130"/>
          </a:xfrm>
        </p:spPr>
        <p:txBody>
          <a:bodyPr>
            <a:normAutofit/>
          </a:bodyPr>
          <a:lstStyle/>
          <a:p>
            <a:r>
              <a:rPr lang="en-US">
                <a:sym typeface="+mn-ea"/>
              </a:rPr>
              <a:t>Understanding the Data</a:t>
            </a:r>
            <a:endParaRPr lang="en-US"/>
          </a:p>
        </p:txBody>
      </p:sp>
      <p:sp>
        <p:nvSpPr>
          <p:cNvPr id="3" name="Content Placeholder 2"/>
          <p:cNvSpPr>
            <a:spLocks noGrp="1"/>
          </p:cNvSpPr>
          <p:nvPr>
            <p:ph idx="1"/>
          </p:nvPr>
        </p:nvSpPr>
        <p:spPr>
          <a:xfrm>
            <a:off x="838200" y="793750"/>
            <a:ext cx="10515600" cy="5383530"/>
          </a:xfrm>
        </p:spPr>
        <p:txBody>
          <a:bodyPr>
            <a:normAutofit/>
          </a:bodyPr>
          <a:lstStyle/>
          <a:p>
            <a:r>
              <a:rPr lang="en-US"/>
              <a:t>Total number of people fully vaccinated per hundred - ratio (in percent) between population fully immunized and total population up to the date in the country;</a:t>
            </a:r>
          </a:p>
          <a:p>
            <a:r>
              <a:rPr lang="en-US"/>
              <a:t>Number of vaccinations per day - number of daily vaccination for that day and country;</a:t>
            </a:r>
          </a:p>
          <a:p>
            <a:r>
              <a:rPr lang="en-US"/>
              <a:t>Daily vaccinations per million - ratio (in ppm) between vaccination number and total population for the current date in the country;</a:t>
            </a:r>
          </a:p>
          <a:p>
            <a:r>
              <a:rPr lang="en-US"/>
              <a:t>Vaccines used in the country - total number of vaccines used in the country (up to date);</a:t>
            </a:r>
          </a:p>
          <a:p>
            <a:r>
              <a:rPr lang="en-US"/>
              <a:t>Source name - source of the information (national authority, international organization, local organization etc.);</a:t>
            </a:r>
          </a:p>
          <a:p>
            <a:r>
              <a:rPr lang="en-US"/>
              <a:t>Source website - website of the source of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Content Placeholder 2"/>
          <p:cNvSpPr>
            <a:spLocks noGrp="1"/>
          </p:cNvSpPr>
          <p:nvPr>
            <p:ph idx="1"/>
          </p:nvPr>
        </p:nvSpPr>
        <p:spPr/>
        <p:txBody>
          <a:bodyPr/>
          <a:lstStyle/>
          <a:p>
            <a:r>
              <a:rPr lang="en-US"/>
              <a:t>Finding top countires efficently performing vaccination drives and which organizations are actively participating.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3" name="Content Placeholder 2"/>
          <p:cNvSpPr>
            <a:spLocks noGrp="1"/>
          </p:cNvSpPr>
          <p:nvPr>
            <p:ph idx="1"/>
          </p:nvPr>
        </p:nvSpPr>
        <p:spPr/>
        <p:txBody>
          <a:bodyPr/>
          <a:lstStyle/>
          <a:p>
            <a:r>
              <a:rPr lang="en-US"/>
              <a:t>Using Power Bi to fetch the covid-19 vaccination dataset and prepare the dashboard as per the need. Use of pie chat, graph chart, cards, area chat, maps, etc to plot the data in the dashboard. Also remove unnessesary features from the dataset and clean it as much as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65125"/>
            <a:ext cx="10718800" cy="632460"/>
          </a:xfrm>
        </p:spPr>
        <p:txBody>
          <a:bodyPr>
            <a:normAutofit/>
          </a:bodyPr>
          <a:lstStyle/>
          <a:p>
            <a:pPr algn="ctr"/>
            <a:r>
              <a:rPr lang="en-US"/>
              <a:t>Overall Idea of Global Covid-19 Vaccination</a:t>
            </a:r>
          </a:p>
        </p:txBody>
      </p:sp>
      <p:pic>
        <p:nvPicPr>
          <p:cNvPr id="4" name="Content Placeholder 3" descr="1"/>
          <p:cNvPicPr>
            <a:picLocks noGrp="1" noChangeAspect="1"/>
          </p:cNvPicPr>
          <p:nvPr>
            <p:ph idx="1"/>
          </p:nvPr>
        </p:nvPicPr>
        <p:blipFill>
          <a:blip r:embed="rId2"/>
          <a:stretch>
            <a:fillRect/>
          </a:stretch>
        </p:blipFill>
        <p:spPr>
          <a:xfrm>
            <a:off x="635000" y="1144905"/>
            <a:ext cx="10910570" cy="5400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3105"/>
          </a:xfrm>
        </p:spPr>
        <p:txBody>
          <a:bodyPr>
            <a:normAutofit fontScale="90000"/>
          </a:bodyPr>
          <a:lstStyle/>
          <a:p>
            <a:pPr algn="ctr"/>
            <a:r>
              <a:rPr lang="en-US">
                <a:sym typeface="+mn-ea"/>
              </a:rPr>
              <a:t>Vaccination Trend</a:t>
            </a:r>
            <a:br>
              <a:rPr lang="en-US"/>
            </a:br>
            <a:endParaRPr lang="en-US"/>
          </a:p>
        </p:txBody>
      </p:sp>
      <p:pic>
        <p:nvPicPr>
          <p:cNvPr id="4" name="Content Placeholder 3" descr="2"/>
          <p:cNvPicPr>
            <a:picLocks noGrp="1" noChangeAspect="1"/>
          </p:cNvPicPr>
          <p:nvPr>
            <p:ph idx="1"/>
          </p:nvPr>
        </p:nvPicPr>
        <p:blipFill>
          <a:blip r:embed="rId2"/>
          <a:stretch>
            <a:fillRect/>
          </a:stretch>
        </p:blipFill>
        <p:spPr>
          <a:xfrm>
            <a:off x="739140" y="1078865"/>
            <a:ext cx="10985500" cy="5098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pPr algn="ctr"/>
            <a:r>
              <a:rPr lang="en-US">
                <a:sym typeface="+mn-ea"/>
              </a:rPr>
              <a:t>Vaccine Source &amp; Authority</a:t>
            </a:r>
            <a:br>
              <a:rPr lang="en-US"/>
            </a:br>
            <a:endParaRPr lang="en-US"/>
          </a:p>
        </p:txBody>
      </p:sp>
      <p:pic>
        <p:nvPicPr>
          <p:cNvPr id="4" name="Content Placeholder 3" descr="3"/>
          <p:cNvPicPr>
            <a:picLocks noGrp="1" noChangeAspect="1"/>
          </p:cNvPicPr>
          <p:nvPr>
            <p:ph idx="1"/>
          </p:nvPr>
        </p:nvPicPr>
        <p:blipFill>
          <a:blip r:embed="rId2"/>
          <a:stretch>
            <a:fillRect/>
          </a:stretch>
        </p:blipFill>
        <p:spPr>
          <a:xfrm>
            <a:off x="838200" y="723900"/>
            <a:ext cx="10514965" cy="54108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{3B88EA56-F59F-6F4C-8E37-B5EF9869D4AB}tf16401378</Template>
  <TotalTime>1</TotalTime>
  <Words>821</Words>
  <Application>Microsoft Macintosh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Covid-19 Global Vaccination Analysis</vt:lpstr>
      <vt:lpstr>                   Understanding the Data Dataset link: https://drive.google.com/file/d/1w3Q2zie8Dkl1KB4aIl6FpGYfyYyKTc8c/view </vt:lpstr>
      <vt:lpstr>Understanding the Data</vt:lpstr>
      <vt:lpstr>Understanding the Data</vt:lpstr>
      <vt:lpstr>Problem statement</vt:lpstr>
      <vt:lpstr>Methodology</vt:lpstr>
      <vt:lpstr>Overall Idea of Global Covid-19 Vaccination</vt:lpstr>
      <vt:lpstr>Vaccination Trend </vt:lpstr>
      <vt:lpstr>Vaccine Source &amp; Authority </vt:lpstr>
      <vt:lpstr>Country wise Vaccine Summary</vt:lpstr>
      <vt:lpstr>Data Analysis</vt:lpstr>
      <vt:lpstr>Insights</vt:lpstr>
      <vt:lpstr>Recomendations: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Global Vaccination Analysis</dc:title>
  <dc:creator>biswarupdas</dc:creator>
  <cp:lastModifiedBy>Microsoft Office User</cp:lastModifiedBy>
  <cp:revision>7</cp:revision>
  <dcterms:created xsi:type="dcterms:W3CDTF">2023-03-01T17:40:20Z</dcterms:created>
  <dcterms:modified xsi:type="dcterms:W3CDTF">2023-03-29T20:49:54Z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