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66" r:id="rId5"/>
    <p:sldId id="257" r:id="rId6"/>
    <p:sldId id="259" r:id="rId7"/>
    <p:sldId id="260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8" r:id="rId18"/>
    <p:sldId id="283" r:id="rId19"/>
    <p:sldId id="282" r:id="rId20"/>
    <p:sldId id="279" r:id="rId21"/>
    <p:sldId id="280" r:id="rId22"/>
    <p:sldId id="286" r:id="rId23"/>
    <p:sldId id="287" r:id="rId24"/>
    <p:sldId id="288" r:id="rId25"/>
    <p:sldId id="284" r:id="rId26"/>
    <p:sldId id="285" r:id="rId27"/>
    <p:sldId id="289" r:id="rId28"/>
    <p:sldId id="29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6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64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992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4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92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4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79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97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42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8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0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183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01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7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5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4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64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B90F-F676-4513-BCD4-5A79CCBF95F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D484D-C3FE-491F-8FD8-1403BEED7A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91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35E4-21F8-77CA-D619-942A863D7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9165" y="88756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Introduction to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4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E8C1-9F43-B4A6-92A4-6FF97316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Yu Gothic" panose="020B0400000000000000" pitchFamily="34" charset="-128"/>
              </a:rPr>
              <a:t>Creating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Yu Gothic" panose="020B0400000000000000" pitchFamily="34" charset="-128"/>
              </a:rPr>
              <a:t> </a:t>
            </a:r>
            <a:r>
              <a:rPr lang="en-IN" sz="3200" dirty="0">
                <a:latin typeface="Yu Gothic" panose="020B0400000000000000" pitchFamily="34" charset="-128"/>
              </a:rPr>
              <a:t>Database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C80AA-0661-F0EC-0C9C-F7C703B20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158" y="1853754"/>
            <a:ext cx="9851696" cy="3568478"/>
          </a:xfrm>
        </p:spPr>
      </p:pic>
    </p:spTree>
    <p:extLst>
      <p:ext uri="{BB962C8B-B14F-4D97-AF65-F5344CB8AC3E}">
        <p14:creationId xmlns:p14="http://schemas.microsoft.com/office/powerpoint/2010/main" val="631465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A570-DE84-73AA-A940-6F1B3D5C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i="0" u="none" strike="noStrike" baseline="0" dirty="0">
                <a:latin typeface="Yu Gothic" panose="020B0400000000000000" pitchFamily="34" charset="-128"/>
              </a:rPr>
              <a:t>Creating Table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42D6DB-CADF-822A-6111-2F8957C41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53389"/>
            <a:ext cx="9603275" cy="3304673"/>
          </a:xfrm>
        </p:spPr>
      </p:pic>
    </p:spTree>
    <p:extLst>
      <p:ext uri="{BB962C8B-B14F-4D97-AF65-F5344CB8AC3E}">
        <p14:creationId xmlns:p14="http://schemas.microsoft.com/office/powerpoint/2010/main" val="12478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0567-E558-4C13-BEE0-089ECDC4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Datatypes: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6C82F-AEA3-8BF6-68CD-BBAEE88F9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define the types of values that can be stored in a column.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58E12-4630-C168-39DB-58E04BC0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9995210" cy="46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7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8FFB-5C91-ACEA-C627-3535C77E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</a:t>
            </a:r>
            <a:r>
              <a:rPr lang="en-US" dirty="0"/>
              <a:t> </a:t>
            </a:r>
            <a:r>
              <a:rPr lang="en-IN" dirty="0"/>
              <a:t>Constraints: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0B50-F6D8-DD89-E2DA-4BC2BB06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Constraints are used to specify rules for data in a table. This ensures the accuracy and reliability of the data in the table. It can be applied for single and multiple fields in an SQL table.</a:t>
            </a:r>
          </a:p>
          <a:p>
            <a:pPr marL="0" indent="0">
              <a:buNone/>
            </a:pPr>
            <a:endParaRPr lang="en-US" sz="1800" b="0" i="0" u="none" strike="noStrike" baseline="0" dirty="0">
              <a:latin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E19F9-65C7-7180-B132-ED02759C7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49" y="3019646"/>
            <a:ext cx="9895904" cy="32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4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5CD1-5AB0-6B95-DAE8-79C11D22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</a:t>
            </a:r>
            <a:r>
              <a:rPr lang="en-IN" sz="1800" b="0" i="0" u="none" strike="noStrike" baseline="0" dirty="0">
                <a:latin typeface="Yu Gothic" panose="020B0400000000000000" pitchFamily="34" charset="-128"/>
              </a:rPr>
              <a:t> </a:t>
            </a:r>
            <a:r>
              <a:rPr lang="en-IN" dirty="0"/>
              <a:t>and</a:t>
            </a:r>
            <a:r>
              <a:rPr lang="en-IN" sz="1800" b="0" i="0" u="none" strike="noStrike" baseline="0" dirty="0">
                <a:latin typeface="Yu Gothic" panose="020B0400000000000000" pitchFamily="34" charset="-128"/>
              </a:rPr>
              <a:t> </a:t>
            </a:r>
            <a:r>
              <a:rPr lang="en-IN" dirty="0"/>
              <a:t>Foreign</a:t>
            </a:r>
            <a:r>
              <a:rPr lang="en-IN" sz="1800" b="0" i="0" u="none" strike="noStrike" baseline="0" dirty="0">
                <a:latin typeface="Yu Gothic" panose="020B0400000000000000" pitchFamily="34" charset="-128"/>
              </a:rPr>
              <a:t> </a:t>
            </a:r>
            <a:r>
              <a:rPr lang="en-IN" dirty="0"/>
              <a:t>Keys</a:t>
            </a:r>
            <a:r>
              <a:rPr lang="en-IN" sz="1800" b="0" i="0" u="none" strike="noStrike" baseline="0" dirty="0">
                <a:latin typeface="Yu Gothic" panose="020B0400000000000000" pitchFamily="34" charset="-128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0EA9-205C-A134-DB97-830733F1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i="0" u="none" strike="noStrike" baseline="0" dirty="0">
                <a:latin typeface="Yu Gothic" panose="020B0400000000000000" pitchFamily="34" charset="-128"/>
              </a:rPr>
              <a:t>Primary key (PK):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A Primary key is a unique column we set in a table to easily identify and locate data in queries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A table can have only one primary key, which should be unique and NOT NULL</a:t>
            </a:r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IN" sz="1800" b="1" i="0" u="none" strike="noStrike" baseline="0" dirty="0">
                <a:latin typeface="Yu Gothic" panose="020B0400000000000000" pitchFamily="34" charset="-128"/>
              </a:rPr>
              <a:t>Foreign keys (FK):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A Foreign key is a column used to link two or more tables together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A table can have any number of foreign keys, and can contain duplicate and NULL values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99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FBF7-AC77-7F8B-3C55-788C86D5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Sql</a:t>
            </a:r>
            <a:r>
              <a:rPr lang="en-US" dirty="0"/>
              <a:t> Commands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34CA91-9719-2A91-7B4F-14BAB684A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879" y="1796903"/>
            <a:ext cx="7889358" cy="4072270"/>
          </a:xfrm>
        </p:spPr>
      </p:pic>
    </p:spTree>
    <p:extLst>
      <p:ext uri="{BB962C8B-B14F-4D97-AF65-F5344CB8AC3E}">
        <p14:creationId xmlns:p14="http://schemas.microsoft.com/office/powerpoint/2010/main" val="171316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4297-5256-CB3C-1B78-D479254E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Related Queries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C7191-78CD-4408-CF1D-2246A7A12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228" y="2395321"/>
            <a:ext cx="9154632" cy="3527014"/>
          </a:xfrm>
        </p:spPr>
      </p:pic>
    </p:spTree>
    <p:extLst>
      <p:ext uri="{BB962C8B-B14F-4D97-AF65-F5344CB8AC3E}">
        <p14:creationId xmlns:p14="http://schemas.microsoft.com/office/powerpoint/2010/main" val="18338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38B1-3CB5-E6E7-B90E-C63A5F50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(</a:t>
            </a:r>
            <a:r>
              <a:rPr lang="en-US" dirty="0" err="1"/>
              <a:t>DQl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34605-C0F6-1110-2761-E62A10F75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1"/>
            <a:ext cx="10497536" cy="40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89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57FF-FB4F-B42B-C81B-A346D1FE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 topic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076D3-2E16-F4AC-9E25-ABB5D9A6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  <a:p>
            <a:r>
              <a:rPr lang="en-US" dirty="0"/>
              <a:t>WHERE clause search condition</a:t>
            </a:r>
          </a:p>
          <a:p>
            <a:r>
              <a:rPr lang="en-US" dirty="0"/>
              <a:t>Arithmetic, Comparison and Logical operator</a:t>
            </a:r>
          </a:p>
          <a:p>
            <a:r>
              <a:rPr lang="en-US" dirty="0"/>
              <a:t>Range operator (Between, Not between) </a:t>
            </a:r>
          </a:p>
          <a:p>
            <a:r>
              <a:rPr lang="en-US" dirty="0"/>
              <a:t>List operator (In, not in)</a:t>
            </a:r>
          </a:p>
        </p:txBody>
      </p:sp>
    </p:spTree>
    <p:extLst>
      <p:ext uri="{BB962C8B-B14F-4D97-AF65-F5344CB8AC3E}">
        <p14:creationId xmlns:p14="http://schemas.microsoft.com/office/powerpoint/2010/main" val="2041155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6B7E-B0D6-9E27-6D2D-A3A45B01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for class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B8A0-80A8-38E2-972F-81B76D7D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204" y="2074799"/>
            <a:ext cx="10353762" cy="3695136"/>
          </a:xfrm>
        </p:spPr>
        <p:txBody>
          <a:bodyPr/>
          <a:lstStyle/>
          <a:p>
            <a:r>
              <a:rPr lang="en-US" dirty="0"/>
              <a:t>Make a student table with Column name- roll no, name, marks, grade, city, email-id.</a:t>
            </a:r>
          </a:p>
          <a:p>
            <a:endParaRPr lang="en-US" dirty="0"/>
          </a:p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2A3DA-9F3F-8338-A842-F68A7CEE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92" y="2898872"/>
            <a:ext cx="3743847" cy="2314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538395-3C8A-9D9F-635E-52C85D66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459" y="2811137"/>
            <a:ext cx="537094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8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8910-D29C-2458-2A7D-56D3A720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26695"/>
            <a:ext cx="9603275" cy="625642"/>
          </a:xfrm>
        </p:spPr>
        <p:txBody>
          <a:bodyPr>
            <a:normAutofit/>
          </a:bodyPr>
          <a:lstStyle/>
          <a:p>
            <a:r>
              <a:rPr lang="en-US" dirty="0"/>
              <a:t>Basic introduction of </a:t>
            </a:r>
            <a:r>
              <a:rPr lang="en-US" dirty="0" err="1"/>
              <a:t>dbms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6F3AB-3D1F-2D85-EBB9-DD05CC77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15573"/>
          </a:xfrm>
        </p:spPr>
        <p:txBody>
          <a:bodyPr/>
          <a:lstStyle/>
          <a:p>
            <a:r>
              <a:rPr lang="en-US" dirty="0"/>
              <a:t>Data: Data refers to any piece of information. It can be numbers, words, images, sounds, or any other information that a computer can store and process. Data can be raw or processed.</a:t>
            </a:r>
          </a:p>
          <a:p>
            <a:r>
              <a:rPr lang="en-US" dirty="0"/>
              <a:t>Database: The database is a collection of inter-related data which is used to retrieve, insert and delete the data efficiently. It is also used to organize the data in the form of a table, schema, views, and reports, etc. Ex-The college Database organizes the data about the admin, staff, students and faculty etc.</a:t>
            </a:r>
          </a:p>
          <a:p>
            <a:r>
              <a:rPr lang="en-US" dirty="0"/>
              <a:t>The primary function of DBMS is to define data structure, manipulate data, giving access control of data, backup and recovery.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21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3D41-3356-8923-08DE-9EE9CD67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F172F-CF2C-753F-111E-9DD20D7AF566}"/>
              </a:ext>
            </a:extLst>
          </p:cNvPr>
          <p:cNvSpPr txBox="1"/>
          <p:nvPr/>
        </p:nvSpPr>
        <p:spPr>
          <a:xfrm>
            <a:off x="2149643" y="2417348"/>
            <a:ext cx="864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900" b="0" i="0" u="none" strike="noStrike" baseline="0" dirty="0">
              <a:solidFill>
                <a:srgbClr val="000000"/>
              </a:solidFill>
              <a:latin typeface="HK Grotesk"/>
            </a:endParaRPr>
          </a:p>
          <a:p>
            <a:r>
              <a:rPr lang="en-US" sz="1800" b="1" i="0" u="none" strike="noStrike" baseline="0" dirty="0">
                <a:solidFill>
                  <a:srgbClr val="A69EF1"/>
                </a:solidFill>
                <a:latin typeface="HK Grotesk"/>
              </a:rPr>
              <a:t>SELECT </a:t>
            </a:r>
            <a:r>
              <a:rPr lang="en-US" sz="1800" b="0" i="1" u="none" strike="noStrike" baseline="0" dirty="0">
                <a:solidFill>
                  <a:srgbClr val="FFFFFF"/>
                </a:solidFill>
                <a:latin typeface="HK Grotesk"/>
              </a:rPr>
              <a:t>col1, col2 </a:t>
            </a:r>
            <a:r>
              <a:rPr lang="en-US" sz="1800" b="1" i="0" u="none" strike="noStrike" baseline="0" dirty="0">
                <a:solidFill>
                  <a:srgbClr val="A69EF1"/>
                </a:solidFill>
                <a:latin typeface="HK Grotesk"/>
              </a:rPr>
              <a:t>FROM </a:t>
            </a:r>
            <a:r>
              <a:rPr lang="en-US" sz="1800" b="0" i="1" u="none" strike="noStrike" baseline="0" dirty="0" err="1">
                <a:solidFill>
                  <a:srgbClr val="FFFFFF"/>
                </a:solidFill>
                <a:latin typeface="HK Grotesk"/>
              </a:rPr>
              <a:t>table_name</a:t>
            </a:r>
            <a:r>
              <a:rPr lang="en-US" sz="1800" b="0" i="1" u="none" strike="noStrike" baseline="0" dirty="0">
                <a:solidFill>
                  <a:srgbClr val="FFFFFF"/>
                </a:solidFill>
                <a:latin typeface="HK Grotesk"/>
              </a:rPr>
              <a:t> </a:t>
            </a:r>
            <a:r>
              <a:rPr lang="en-US" dirty="0">
                <a:solidFill>
                  <a:srgbClr val="FFFFFF"/>
                </a:solidFill>
                <a:latin typeface="HK Grotesk"/>
              </a:rPr>
              <a:t> </a:t>
            </a:r>
            <a:r>
              <a:rPr lang="en-IN" sz="1800" b="1" i="0" u="none" strike="noStrike" baseline="0" dirty="0">
                <a:solidFill>
                  <a:srgbClr val="A69EF1"/>
                </a:solidFill>
                <a:latin typeface="HK Grotesk"/>
              </a:rPr>
              <a:t>WHERE </a:t>
            </a:r>
            <a:r>
              <a:rPr lang="en-IN" sz="1800" b="0" i="1" u="none" strike="noStrike" baseline="0" dirty="0">
                <a:solidFill>
                  <a:srgbClr val="FFFFFF"/>
                </a:solidFill>
                <a:latin typeface="HK Grotesk"/>
              </a:rPr>
              <a:t>conditions;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C49E7-F218-98C6-9B44-F8F244D1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43" y="3235132"/>
            <a:ext cx="5992061" cy="342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2D0901-0B9D-BCE3-2F35-E6B2F5786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799" y="3932822"/>
            <a:ext cx="8411749" cy="381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0AEF1F-8863-4CFD-A971-371BAE683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799" y="4765822"/>
            <a:ext cx="8333772" cy="3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2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9FD0-4D60-3E04-BF97-86D93C85C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with Where Clause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0209C4-3FEC-FA65-0B1E-83A082965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903683"/>
          </a:xfrm>
        </p:spPr>
        <p:txBody>
          <a:bodyPr/>
          <a:lstStyle/>
          <a:p>
            <a:r>
              <a:rPr lang="en-US" dirty="0"/>
              <a:t>Using Operators in WHERE</a:t>
            </a:r>
          </a:p>
          <a:p>
            <a:r>
              <a:rPr lang="en-US" sz="2400" dirty="0"/>
              <a:t>Arithmetic Operators : +(addition) , -(subtraction), *(multiplication), /(division), %(modulus)</a:t>
            </a:r>
          </a:p>
          <a:p>
            <a:r>
              <a:rPr lang="en-US" sz="2400" dirty="0"/>
              <a:t>Comparison Operators : = (equal to), != (not equal to), &gt; , &gt;=, &lt;, &lt;=</a:t>
            </a:r>
          </a:p>
          <a:p>
            <a:r>
              <a:rPr lang="en-US" sz="2400" dirty="0"/>
              <a:t>Logical Operators : AND, OR , NOT, IN, BETWEEN, ALL, LIKE, ANY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9297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C7EE-78AF-AE12-8554-779FC130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91879"/>
          </a:xfrm>
        </p:spPr>
        <p:txBody>
          <a:bodyPr/>
          <a:lstStyle/>
          <a:p>
            <a:r>
              <a:rPr lang="en-US" sz="3600" dirty="0"/>
              <a:t>Arithmetic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D150-A401-0D97-EF75-03835A344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8558"/>
            <a:ext cx="10353762" cy="4302642"/>
          </a:xfrm>
        </p:spPr>
        <p:txBody>
          <a:bodyPr/>
          <a:lstStyle/>
          <a:p>
            <a:r>
              <a:rPr lang="en-US" dirty="0"/>
              <a:t>Addition operator:</a:t>
            </a:r>
          </a:p>
          <a:p>
            <a:endParaRPr lang="en-IN" dirty="0"/>
          </a:p>
          <a:p>
            <a:r>
              <a:rPr lang="en-IN" dirty="0"/>
              <a:t>Subtraction operator:</a:t>
            </a:r>
          </a:p>
          <a:p>
            <a:endParaRPr lang="en-IN" dirty="0"/>
          </a:p>
          <a:p>
            <a:r>
              <a:rPr lang="en-IN" dirty="0"/>
              <a:t>Multiplication Operator: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Division  Operator: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2A106-322D-204D-6DDD-0D6F7788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48" y="1548266"/>
            <a:ext cx="6518361" cy="550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56F375-9033-69AF-C31D-D202CB5D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07" y="2560838"/>
            <a:ext cx="7329852" cy="4667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0E4CF6-FAD7-3692-B849-C57D190F6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8785" y="3458314"/>
            <a:ext cx="6942865" cy="455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1A50FF-9095-1481-7D4B-DAC1585B1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248" y="4505890"/>
            <a:ext cx="7692206" cy="6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70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09BE-E3B8-A9D4-9F0C-46B1B118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Comparison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A335-C223-B338-A643-3CCE96E6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= operator: </a:t>
            </a:r>
          </a:p>
          <a:p>
            <a:r>
              <a:rPr lang="en-IN" dirty="0"/>
              <a:t>!= </a:t>
            </a:r>
            <a:r>
              <a:rPr lang="en-US" dirty="0"/>
              <a:t>operator:</a:t>
            </a:r>
          </a:p>
          <a:p>
            <a:endParaRPr lang="en-US" dirty="0"/>
          </a:p>
          <a:p>
            <a:r>
              <a:rPr lang="en-US" dirty="0"/>
              <a:t>&gt; operator: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9DCC2-CA66-84C3-636E-048F7A76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644" y="2096064"/>
            <a:ext cx="7313075" cy="441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B4B06D-62D1-9B67-148A-60ABA5D28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985" y="2797068"/>
            <a:ext cx="8331220" cy="441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3637D7-872B-9BA9-2B15-57E361117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644" y="3497567"/>
            <a:ext cx="7979908" cy="4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2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ACFC-5F47-04FD-68EA-4EA9777E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10653"/>
          </a:xfrm>
        </p:spPr>
        <p:txBody>
          <a:bodyPr/>
          <a:lstStyle/>
          <a:p>
            <a:r>
              <a:rPr lang="en-US" dirty="0"/>
              <a:t>Logical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F3B5-252D-2564-6A57-E3902FE18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16D9FF"/>
                </a:solidFill>
                <a:latin typeface="HK Grotesk"/>
              </a:rPr>
              <a:t>AND </a:t>
            </a:r>
            <a:r>
              <a:rPr lang="en-US" b="1" i="0" u="none" strike="noStrike" baseline="0" dirty="0">
                <a:solidFill>
                  <a:srgbClr val="FFFFFF"/>
                </a:solidFill>
                <a:latin typeface="HK Grotesk"/>
              </a:rPr>
              <a:t>(to check for both conditions to be true)</a:t>
            </a: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  <a:latin typeface="HK Grotesk"/>
            </a:endParaRPr>
          </a:p>
          <a:p>
            <a:pPr marL="0" indent="0">
              <a:buNone/>
            </a:pPr>
            <a:endParaRPr lang="en-US" b="1" dirty="0">
              <a:solidFill>
                <a:srgbClr val="FFFFFF"/>
              </a:solidFill>
              <a:latin typeface="HK Grotesk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16D9FF"/>
                </a:solidFill>
                <a:latin typeface="HK Grotesk"/>
              </a:rPr>
              <a:t>OR </a:t>
            </a:r>
            <a:r>
              <a:rPr lang="en-US" b="1" i="0" u="none" strike="noStrike" baseline="0" dirty="0">
                <a:solidFill>
                  <a:srgbClr val="FFFFFF"/>
                </a:solidFill>
                <a:latin typeface="HK Grotesk"/>
              </a:rPr>
              <a:t>(to check for one of the conditions to be true)</a:t>
            </a:r>
          </a:p>
          <a:p>
            <a:pPr marL="0" indent="0">
              <a:buNone/>
            </a:pPr>
            <a:endParaRPr lang="en-IN" sz="1800" b="0" i="0" u="none" strike="noStrike" baseline="0" dirty="0">
              <a:latin typeface="HK Grotesk"/>
            </a:endParaRPr>
          </a:p>
          <a:p>
            <a:endParaRPr lang="en-IN" sz="1800" b="0" i="0" u="none" strike="noStrike" baseline="0" dirty="0">
              <a:latin typeface="HK Grotesk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16D9FF"/>
                </a:solidFill>
                <a:latin typeface="HK Grotesk"/>
              </a:rPr>
              <a:t>NOT </a:t>
            </a:r>
            <a:r>
              <a:rPr lang="en-US" b="1" i="0" u="none" strike="noStrike" baseline="0" dirty="0">
                <a:solidFill>
                  <a:srgbClr val="FFFFFF"/>
                </a:solidFill>
                <a:latin typeface="HK Grotesk"/>
              </a:rPr>
              <a:t>(to negate the given condition)</a:t>
            </a:r>
          </a:p>
          <a:p>
            <a:pPr marL="0" indent="0">
              <a:buNone/>
            </a:pPr>
            <a:endParaRPr lang="en-US" b="1" i="0" u="none" strike="noStrike" baseline="0" dirty="0">
              <a:solidFill>
                <a:srgbClr val="FFFFFF"/>
              </a:solidFill>
              <a:latin typeface="HK Grotesk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6161C-02BB-0857-034A-BD6894B4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3" y="2615015"/>
            <a:ext cx="8586397" cy="545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E3AB7-DD10-B38A-B2FC-798DD191E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513" y="4203185"/>
            <a:ext cx="8333772" cy="43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74AB5-EFB6-9915-B94F-55957425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490" y="5674443"/>
            <a:ext cx="8586396" cy="43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50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686C-CB52-E2ED-C4A5-34EA89B5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SQL BETWEEN Operator</a:t>
            </a:r>
            <a:b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D98221-AB3E-16F0-B0F1-D32B1516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13283"/>
          </a:xfrm>
        </p:spPr>
        <p:txBody>
          <a:bodyPr/>
          <a:lstStyle/>
          <a:p>
            <a:pPr algn="just"/>
            <a:r>
              <a:rPr lang="en-US" dirty="0"/>
              <a:t>The BETWEEN is a logical operator in SQL, which fetches the records from the table within the range specified in the query. We can use this operator to select numbers, text, or dates.</a:t>
            </a:r>
          </a:p>
          <a:p>
            <a:pPr algn="just"/>
            <a:r>
              <a:rPr lang="en-US" dirty="0"/>
              <a:t>We can use it with SELECT, UPDATE, DELETE, INSERT Statement.</a:t>
            </a:r>
          </a:p>
          <a:p>
            <a:pPr algn="just"/>
            <a:r>
              <a:rPr lang="en-US" dirty="0"/>
              <a:t>The BETWEEN operator in SQL includes the starting and ending values.</a:t>
            </a:r>
          </a:p>
          <a:p>
            <a:pPr algn="just"/>
            <a:endParaRPr lang="en-US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20CA2B-29F4-3A98-1BB2-20EC508BD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44" y="4444948"/>
            <a:ext cx="7255640" cy="18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B723-71A9-F986-312E-08B55821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SQL In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F376-E3D2-DA93-BB64-14004A321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 is an operator in SQL generally used with a WHERE clause.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Using the IN operator, multiple values can be specified. It allows us to easily test if an expression matches any value in a list of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 operator is used to replace many OR conditions.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386CC-CCA5-8613-91F0-6ED7FFC8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62" y="4390830"/>
            <a:ext cx="10176693" cy="18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85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4455-BD5C-39BF-E2D9-C9D3FEF1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68326"/>
          </a:xfrm>
        </p:spPr>
        <p:txBody>
          <a:bodyPr/>
          <a:lstStyle/>
          <a:p>
            <a:r>
              <a:rPr lang="en-US" dirty="0"/>
              <a:t>Like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D16C-D020-EF29-62C4-D71845C32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82233"/>
            <a:ext cx="10353762" cy="5007934"/>
          </a:xfrm>
        </p:spPr>
        <p:txBody>
          <a:bodyPr>
            <a:normAutofit/>
          </a:bodyPr>
          <a:lstStyle/>
          <a:p>
            <a:r>
              <a:rPr lang="en-US" dirty="0"/>
              <a:t>LIKE condition is used to perform pattern matching to find the correct result. It is used in SELECT, INSERT, UPDATE and DELETE statement with the combination of WHERE clause.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column1, column2, ...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table_name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columnN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pattern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LIKE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'a%'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855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C631-BD02-F83D-27D8-DE11D9FE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623777"/>
          </a:xfrm>
        </p:spPr>
        <p:txBody>
          <a:bodyPr>
            <a:normAutofit fontScale="90000"/>
          </a:bodyPr>
          <a:lstStyle/>
          <a:p>
            <a:r>
              <a:rPr lang="en-IN" dirty="0"/>
              <a:t>Wildcard Characters in MySQL</a:t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3F1D23-BC00-5418-54C4-B79A029146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334" y="1743739"/>
            <a:ext cx="9058939" cy="4504661"/>
          </a:xfrm>
        </p:spPr>
      </p:pic>
    </p:spTree>
    <p:extLst>
      <p:ext uri="{BB962C8B-B14F-4D97-AF65-F5344CB8AC3E}">
        <p14:creationId xmlns:p14="http://schemas.microsoft.com/office/powerpoint/2010/main" val="3792857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D064-65BD-9C19-1C5D-D5103D10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Clause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EEE3F-2487-F754-E85F-A159D8A3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935922"/>
            <a:ext cx="9593784" cy="398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3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C006-E5EC-C71D-CB61-6BADB0CE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+mn-lt"/>
                <a:ea typeface="+mn-ea"/>
                <a:cs typeface="+mn-cs"/>
              </a:rPr>
              <a:t>Types of Databases: </a:t>
            </a:r>
            <a:br>
              <a:rPr lang="en-IN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EE724-8ED5-300F-436A-C5771473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22022"/>
            <a:ext cx="10353675" cy="36426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42EA5-AD4F-23B8-B53D-36F80503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1314155"/>
            <a:ext cx="12022228" cy="422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B70D2-E12F-3642-6E4C-FA37A18B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1314155"/>
            <a:ext cx="12022228" cy="4229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686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DD34-06E2-A19F-536B-48DFE4DF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/>
          <a:lstStyle/>
          <a:p>
            <a:r>
              <a:rPr lang="en-IN" sz="1800" b="1" i="0" u="none" strike="noStrike" baseline="0" dirty="0">
                <a:latin typeface="Calibri-Bold"/>
              </a:rPr>
              <a:t>ER diagram: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FC21-AA7E-87BA-EA0E-21A0C0FC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2015732"/>
            <a:ext cx="11036969" cy="3663173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Calibri" panose="020F0502020204030204" pitchFamily="34" charset="0"/>
              </a:rPr>
              <a:t>ER diagram or </a:t>
            </a:r>
            <a:r>
              <a:rPr lang="en-US" sz="1800" b="1" i="0" u="none" strike="noStrike" baseline="0" dirty="0">
                <a:latin typeface="Calibri-Bold"/>
              </a:rPr>
              <a:t>Entity Relationship diagram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is a conceptual model that gives the graphical representation of the logical structure of the database.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It shows all the constraints and relationships that exist among the different components.</a:t>
            </a:r>
          </a:p>
          <a:p>
            <a:pPr algn="l"/>
            <a:r>
              <a:rPr lang="en-US" sz="1800" b="0" i="0" u="none" strike="noStrike" baseline="0" dirty="0">
                <a:latin typeface="ArialMT"/>
              </a:rPr>
              <a:t>●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An ER diagram is mainly composed of following three components- Entity Sets,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Attributes and Relationship Set.</a:t>
            </a:r>
          </a:p>
          <a:p>
            <a:pPr algn="l"/>
            <a:r>
              <a:rPr lang="en-IN" sz="1800" dirty="0">
                <a:latin typeface="Calibri" panose="020F0502020204030204" pitchFamily="34" charset="0"/>
              </a:rPr>
              <a:t>    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0750A-6085-C2D3-6F33-FB3C77D18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068" y="3939559"/>
            <a:ext cx="4378890" cy="17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6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B033-2468-FA14-76BF-A6D81005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E9C2D4-2EA7-9509-909D-B809DD3F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3822" y="2095500"/>
            <a:ext cx="7514831" cy="3695700"/>
          </a:xfrm>
        </p:spPr>
      </p:pic>
    </p:spTree>
    <p:extLst>
      <p:ext uri="{BB962C8B-B14F-4D97-AF65-F5344CB8AC3E}">
        <p14:creationId xmlns:p14="http://schemas.microsoft.com/office/powerpoint/2010/main" val="3463045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C4BB-01B7-69A3-552C-83901F12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Application: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42120-3B29-3A8C-9810-DE1859E01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906" y="2016125"/>
            <a:ext cx="9778947" cy="3449638"/>
          </a:xfrm>
        </p:spPr>
      </p:pic>
    </p:spTree>
    <p:extLst>
      <p:ext uri="{BB962C8B-B14F-4D97-AF65-F5344CB8AC3E}">
        <p14:creationId xmlns:p14="http://schemas.microsoft.com/office/powerpoint/2010/main" val="234255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463C-31B4-9F32-8517-936716C5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v/s No-</a:t>
            </a:r>
            <a:r>
              <a:rPr lang="en-US" dirty="0" err="1"/>
              <a:t>sql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45E102-C4B0-FC88-9B23-8A6CBFCF6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329" y="2095500"/>
            <a:ext cx="7947816" cy="3695700"/>
          </a:xfrm>
        </p:spPr>
      </p:pic>
    </p:spTree>
    <p:extLst>
      <p:ext uri="{BB962C8B-B14F-4D97-AF65-F5344CB8AC3E}">
        <p14:creationId xmlns:p14="http://schemas.microsoft.com/office/powerpoint/2010/main" val="340788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9932-4F47-AE62-CC3A-35AB7825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Yu Gothic" panose="020B0400000000000000" pitchFamily="34" charset="-128"/>
              </a:rPr>
              <a:t>SQL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Yu Gothic" panose="020B0400000000000000" pitchFamily="34" charset="-128"/>
              </a:rPr>
              <a:t> </a:t>
            </a:r>
            <a:r>
              <a:rPr lang="en-IN" sz="3600" dirty="0">
                <a:latin typeface="Yu Gothic" panose="020B0400000000000000" pitchFamily="34" charset="-128"/>
              </a:rPr>
              <a:t>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5533B8-610A-21F9-4F47-D4C53CC6C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56589"/>
            <a:ext cx="9408926" cy="3662947"/>
          </a:xfrm>
        </p:spPr>
      </p:pic>
    </p:spTree>
    <p:extLst>
      <p:ext uri="{BB962C8B-B14F-4D97-AF65-F5344CB8AC3E}">
        <p14:creationId xmlns:p14="http://schemas.microsoft.com/office/powerpoint/2010/main" val="1052180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3C16-6DE2-3AF1-F707-9E5878C2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Yu Gothic" panose="020B0400000000000000" pitchFamily="34" charset="-128"/>
              </a:rPr>
              <a:t>Database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Yu Gothic" panose="020B0400000000000000" pitchFamily="34" charset="-128"/>
              </a:rPr>
              <a:t> </a:t>
            </a:r>
            <a:r>
              <a:rPr lang="en-IN" sz="3600" dirty="0">
                <a:latin typeface="Yu Gothic" panose="020B0400000000000000" pitchFamily="34" charset="-128"/>
              </a:rPr>
              <a:t>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D671C-63C1-2C9A-24D9-6932E5B9C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884" y="2216731"/>
            <a:ext cx="7844590" cy="3381964"/>
          </a:xfrm>
        </p:spPr>
      </p:pic>
    </p:spTree>
    <p:extLst>
      <p:ext uri="{BB962C8B-B14F-4D97-AF65-F5344CB8AC3E}">
        <p14:creationId xmlns:p14="http://schemas.microsoft.com/office/powerpoint/2010/main" val="1473894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6627</TotalTime>
  <Words>763</Words>
  <Application>Microsoft Office PowerPoint</Application>
  <PresentationFormat>Widescreen</PresentationFormat>
  <Paragraphs>87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Yu Gothic</vt:lpstr>
      <vt:lpstr>Arial</vt:lpstr>
      <vt:lpstr>ArialMT</vt:lpstr>
      <vt:lpstr>Bookman Old Style</vt:lpstr>
      <vt:lpstr>Calibri</vt:lpstr>
      <vt:lpstr>Calibri-Bold</vt:lpstr>
      <vt:lpstr>Consolas</vt:lpstr>
      <vt:lpstr>HK Grotesk</vt:lpstr>
      <vt:lpstr>Nunito</vt:lpstr>
      <vt:lpstr>Roboto</vt:lpstr>
      <vt:lpstr>Rockwell</vt:lpstr>
      <vt:lpstr>Segoe UI</vt:lpstr>
      <vt:lpstr>Damask</vt:lpstr>
      <vt:lpstr>Introduction to SQL</vt:lpstr>
      <vt:lpstr>Basic introduction of dbms:</vt:lpstr>
      <vt:lpstr>Types of Databases:  </vt:lpstr>
      <vt:lpstr>ER diagram:</vt:lpstr>
      <vt:lpstr>What is SQL?</vt:lpstr>
      <vt:lpstr>SQL Application:</vt:lpstr>
      <vt:lpstr>SQL v/s No-sql</vt:lpstr>
      <vt:lpstr>SQL Structure</vt:lpstr>
      <vt:lpstr>Database Diagram</vt:lpstr>
      <vt:lpstr>Creating Database</vt:lpstr>
      <vt:lpstr>Creating Table</vt:lpstr>
      <vt:lpstr>SQL Datatypes:</vt:lpstr>
      <vt:lpstr>Sql Constraints:</vt:lpstr>
      <vt:lpstr>Primary and Foreign Keys:</vt:lpstr>
      <vt:lpstr>Types of Sql Commands</vt:lpstr>
      <vt:lpstr>Database Related Queries</vt:lpstr>
      <vt:lpstr>Select (DQl)</vt:lpstr>
      <vt:lpstr>Today’s Class topic</vt:lpstr>
      <vt:lpstr>Exercise for class</vt:lpstr>
      <vt:lpstr>Where Clause</vt:lpstr>
      <vt:lpstr>Operator with Where Clause</vt:lpstr>
      <vt:lpstr>Arithmetic Operators</vt:lpstr>
      <vt:lpstr>Comparison Operators</vt:lpstr>
      <vt:lpstr>Logical Operator</vt:lpstr>
      <vt:lpstr>Syntax of the SQL BETWEEN Operator </vt:lpstr>
      <vt:lpstr>Syntax of the SQL In Operator</vt:lpstr>
      <vt:lpstr>Like Operator</vt:lpstr>
      <vt:lpstr>Wildcard Characters in MySQL </vt:lpstr>
      <vt:lpstr>Limit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Angira Biswas</dc:creator>
  <cp:lastModifiedBy>Angira Biswas</cp:lastModifiedBy>
  <cp:revision>9</cp:revision>
  <dcterms:created xsi:type="dcterms:W3CDTF">2024-07-12T09:18:58Z</dcterms:created>
  <dcterms:modified xsi:type="dcterms:W3CDTF">2024-08-29T13:09:30Z</dcterms:modified>
</cp:coreProperties>
</file>