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67" d="100"/>
          <a:sy n="67" d="100"/>
        </p:scale>
        <p:origin x="5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B968F14F-A5B5-4755-9244-89277886DE90}"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163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BBA10-32CA-4BCF-B8DF-69B4262157FE}"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68F14F-A5B5-4755-9244-89277886DE90}" type="slidenum">
              <a:rPr lang="en-GB" smtClean="0"/>
              <a:t>‹#›</a:t>
            </a:fld>
            <a:endParaRPr lang="en-GB"/>
          </a:p>
        </p:txBody>
      </p:sp>
    </p:spTree>
    <p:extLst>
      <p:ext uri="{BB962C8B-B14F-4D97-AF65-F5344CB8AC3E}">
        <p14:creationId xmlns:p14="http://schemas.microsoft.com/office/powerpoint/2010/main" val="62390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8F14F-A5B5-4755-9244-89277886DE90}"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1556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8F14F-A5B5-4755-9244-89277886DE90}"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050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8F14F-A5B5-4755-9244-89277886DE90}" type="slidenum">
              <a:rPr lang="en-GB" smtClean="0"/>
              <a:t>‹#›</a:t>
            </a:fld>
            <a:endParaRPr lang="en-GB"/>
          </a:p>
        </p:txBody>
      </p:sp>
    </p:spTree>
    <p:extLst>
      <p:ext uri="{BB962C8B-B14F-4D97-AF65-F5344CB8AC3E}">
        <p14:creationId xmlns:p14="http://schemas.microsoft.com/office/powerpoint/2010/main" val="3179475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8F14F-A5B5-4755-9244-89277886DE90}"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1128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8F14F-A5B5-4755-9244-89277886DE90}"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08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8F14F-A5B5-4755-9244-89277886DE90}"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191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8F14F-A5B5-4755-9244-89277886DE90}"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48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8F14F-A5B5-4755-9244-89277886DE90}" type="slidenum">
              <a:rPr lang="en-GB" smtClean="0"/>
              <a:t>‹#›</a:t>
            </a:fld>
            <a:endParaRPr lang="en-GB"/>
          </a:p>
        </p:txBody>
      </p:sp>
    </p:spTree>
    <p:extLst>
      <p:ext uri="{BB962C8B-B14F-4D97-AF65-F5344CB8AC3E}">
        <p14:creationId xmlns:p14="http://schemas.microsoft.com/office/powerpoint/2010/main" val="237471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BBA10-32CA-4BCF-B8DF-69B4262157FE}"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68F14F-A5B5-4755-9244-89277886DE90}"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058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BBA10-32CA-4BCF-B8DF-69B4262157FE}"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68F14F-A5B5-4755-9244-89277886DE90}" type="slidenum">
              <a:rPr lang="en-GB" smtClean="0"/>
              <a:t>‹#›</a:t>
            </a:fld>
            <a:endParaRPr lang="en-GB"/>
          </a:p>
        </p:txBody>
      </p:sp>
    </p:spTree>
    <p:extLst>
      <p:ext uri="{BB962C8B-B14F-4D97-AF65-F5344CB8AC3E}">
        <p14:creationId xmlns:p14="http://schemas.microsoft.com/office/powerpoint/2010/main" val="102923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2BBA10-32CA-4BCF-B8DF-69B4262157FE}" type="datetimeFigureOut">
              <a:rPr lang="en-GB" smtClean="0"/>
              <a:t>03/03/2019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968F14F-A5B5-4755-9244-89277886DE90}"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090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2BBA10-32CA-4BCF-B8DF-69B4262157FE}" type="datetimeFigureOut">
              <a:rPr lang="en-GB" smtClean="0"/>
              <a:t>03/03/2019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968F14F-A5B5-4755-9244-89277886DE90}"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6757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BBA10-32CA-4BCF-B8DF-69B4262157FE}" type="datetimeFigureOut">
              <a:rPr lang="en-GB" smtClean="0"/>
              <a:t>03/03/2019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968F14F-A5B5-4755-9244-89277886DE90}" type="slidenum">
              <a:rPr lang="en-GB" smtClean="0"/>
              <a:t>‹#›</a:t>
            </a:fld>
            <a:endParaRPr lang="en-GB"/>
          </a:p>
        </p:txBody>
      </p:sp>
    </p:spTree>
    <p:extLst>
      <p:ext uri="{BB962C8B-B14F-4D97-AF65-F5344CB8AC3E}">
        <p14:creationId xmlns:p14="http://schemas.microsoft.com/office/powerpoint/2010/main" val="92697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BBA10-32CA-4BCF-B8DF-69B4262157FE}"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68F14F-A5B5-4755-9244-89277886DE90}"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11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BBA10-32CA-4BCF-B8DF-69B4262157FE}"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68F14F-A5B5-4755-9244-89277886DE90}" type="slidenum">
              <a:rPr lang="en-GB" smtClean="0"/>
              <a:t>‹#›</a:t>
            </a:fld>
            <a:endParaRPr lang="en-GB"/>
          </a:p>
        </p:txBody>
      </p:sp>
    </p:spTree>
    <p:extLst>
      <p:ext uri="{BB962C8B-B14F-4D97-AF65-F5344CB8AC3E}">
        <p14:creationId xmlns:p14="http://schemas.microsoft.com/office/powerpoint/2010/main" val="108790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2BBA10-32CA-4BCF-B8DF-69B4262157FE}" type="datetimeFigureOut">
              <a:rPr lang="en-GB" smtClean="0"/>
              <a:t>03/03/2019</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68F14F-A5B5-4755-9244-89277886DE90}" type="slidenum">
              <a:rPr lang="en-GB" smtClean="0"/>
              <a:t>‹#›</a:t>
            </a:fld>
            <a:endParaRPr lang="en-GB"/>
          </a:p>
        </p:txBody>
      </p:sp>
    </p:spTree>
    <p:extLst>
      <p:ext uri="{BB962C8B-B14F-4D97-AF65-F5344CB8AC3E}">
        <p14:creationId xmlns:p14="http://schemas.microsoft.com/office/powerpoint/2010/main" val="2079990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Agile VS Waterfall</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7817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Pros of Agile</a:t>
            </a:r>
          </a:p>
        </p:txBody>
      </p:sp>
      <p:sp>
        <p:nvSpPr>
          <p:cNvPr id="3" name="Content Placeholder 2"/>
          <p:cNvSpPr>
            <a:spLocks noGrp="1"/>
          </p:cNvSpPr>
          <p:nvPr>
            <p:ph idx="1"/>
          </p:nvPr>
        </p:nvSpPr>
        <p:spPr/>
        <p:txBody>
          <a:bodyPr>
            <a:normAutofit lnSpcReduction="10000"/>
          </a:bodyPr>
          <a:lstStyle/>
          <a:p>
            <a:r>
              <a:rPr lang="en-US" dirty="0"/>
              <a:t>Working software is delivered much more quickly and successive iterations can be delivered frequently, at a consistent pace.</a:t>
            </a:r>
          </a:p>
          <a:p>
            <a:r>
              <a:rPr lang="en-US" dirty="0"/>
              <a:t>There is closer collaboration between developers and the business.</a:t>
            </a:r>
          </a:p>
          <a:p>
            <a:r>
              <a:rPr lang="en-US" dirty="0"/>
              <a:t>Changes to requirements can be incorporated at any point of the process – even late in development.</a:t>
            </a:r>
          </a:p>
          <a:p>
            <a:r>
              <a:rPr lang="en-US" dirty="0"/>
              <a:t>It gives the opportunity for continuous improvement for live systems</a:t>
            </a:r>
          </a:p>
          <a:p>
            <a:r>
              <a:rPr lang="en-US" dirty="0"/>
              <a:t>It is highly transparent</a:t>
            </a:r>
          </a:p>
          <a:p>
            <a:pPr marL="0" indent="0">
              <a:buNone/>
            </a:pPr>
            <a:endParaRPr lang="en-GB" dirty="0"/>
          </a:p>
        </p:txBody>
      </p:sp>
    </p:spTree>
    <p:extLst>
      <p:ext uri="{BB962C8B-B14F-4D97-AF65-F5344CB8AC3E}">
        <p14:creationId xmlns:p14="http://schemas.microsoft.com/office/powerpoint/2010/main" val="56645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 of Agile</a:t>
            </a:r>
          </a:p>
        </p:txBody>
      </p:sp>
      <p:sp>
        <p:nvSpPr>
          <p:cNvPr id="3" name="Content Placeholder 2"/>
          <p:cNvSpPr>
            <a:spLocks noGrp="1"/>
          </p:cNvSpPr>
          <p:nvPr>
            <p:ph idx="1"/>
          </p:nvPr>
        </p:nvSpPr>
        <p:spPr/>
        <p:txBody>
          <a:bodyPr>
            <a:normAutofit fontScale="92500"/>
          </a:bodyPr>
          <a:lstStyle/>
          <a:p>
            <a:r>
              <a:rPr lang="en-US" dirty="0"/>
              <a:t>Agile methodologies (e.g. Scrum, XP, Kanban, Crystal </a:t>
            </a:r>
            <a:r>
              <a:rPr lang="en-US" dirty="0" err="1"/>
              <a:t>etc</a:t>
            </a:r>
            <a:r>
              <a:rPr lang="en-US" dirty="0"/>
              <a:t>) are often more difficult to understand than linear, sequential ones – at least initially.</a:t>
            </a:r>
          </a:p>
          <a:p>
            <a:r>
              <a:rPr lang="en-US" dirty="0"/>
              <a:t>Because of the emphasis on working software there can be a perception that documentation can sometimes be neglected. The focus should be on appropriate documentation to the audience that needs it but, if not implemented well, this isn’t always the case.</a:t>
            </a:r>
          </a:p>
          <a:p>
            <a:r>
              <a:rPr lang="en-US" dirty="0"/>
              <a:t>When implemented badly Agile can introduce extra inefficiencies in large </a:t>
            </a:r>
            <a:r>
              <a:rPr lang="en-US" dirty="0" err="1"/>
              <a:t>organisations</a:t>
            </a:r>
            <a:r>
              <a:rPr lang="en-US" dirty="0"/>
              <a:t> or can be working against long standing </a:t>
            </a:r>
            <a:r>
              <a:rPr lang="en-US" dirty="0" err="1"/>
              <a:t>organisational</a:t>
            </a:r>
            <a:r>
              <a:rPr lang="en-US" dirty="0"/>
              <a:t> processes.</a:t>
            </a:r>
          </a:p>
          <a:p>
            <a:endParaRPr lang="en-GB" dirty="0"/>
          </a:p>
        </p:txBody>
      </p:sp>
    </p:spTree>
    <p:extLst>
      <p:ext uri="{BB962C8B-B14F-4D97-AF65-F5344CB8AC3E}">
        <p14:creationId xmlns:p14="http://schemas.microsoft.com/office/powerpoint/2010/main" val="44063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Pros Waterfall</a:t>
            </a:r>
          </a:p>
        </p:txBody>
      </p:sp>
      <p:sp>
        <p:nvSpPr>
          <p:cNvPr id="5" name="Content Placeholder 4"/>
          <p:cNvSpPr>
            <a:spLocks noGrp="1"/>
          </p:cNvSpPr>
          <p:nvPr>
            <p:ph idx="1"/>
          </p:nvPr>
        </p:nvSpPr>
        <p:spPr/>
        <p:txBody>
          <a:bodyPr>
            <a:normAutofit fontScale="92500" lnSpcReduction="10000"/>
          </a:bodyPr>
          <a:lstStyle/>
          <a:p>
            <a:r>
              <a:rPr lang="en-US" dirty="0"/>
              <a:t>Potential issues that would have been found during development can be researched and bottomed out during the design phase. If appropriate meaning an alternate solution is selected before any code is written.</a:t>
            </a:r>
          </a:p>
          <a:p>
            <a:r>
              <a:rPr lang="en-US" dirty="0"/>
              <a:t>The development process tends to be better documented since this methodology places greater emphasis on documentation like requirements and design docs. Many </a:t>
            </a:r>
            <a:r>
              <a:rPr lang="en-US" dirty="0" err="1"/>
              <a:t>organisations</a:t>
            </a:r>
            <a:r>
              <a:rPr lang="en-US" dirty="0"/>
              <a:t> find this reassuring.</a:t>
            </a:r>
          </a:p>
          <a:p>
            <a:r>
              <a:rPr lang="en-US" dirty="0"/>
              <a:t>Because the waterfall process is a linear one it is perhaps easier to understand, especially for non-developers or those new to software development. Often teams feel more comfortable with this approach</a:t>
            </a:r>
          </a:p>
          <a:p>
            <a:endParaRPr lang="en-GB" dirty="0"/>
          </a:p>
        </p:txBody>
      </p:sp>
    </p:spTree>
    <p:extLst>
      <p:ext uri="{BB962C8B-B14F-4D97-AF65-F5344CB8AC3E}">
        <p14:creationId xmlns:p14="http://schemas.microsoft.com/office/powerpoint/2010/main" val="136656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 of Waterfall</a:t>
            </a:r>
          </a:p>
        </p:txBody>
      </p:sp>
      <p:sp>
        <p:nvSpPr>
          <p:cNvPr id="3" name="Content Placeholder 2"/>
          <p:cNvSpPr>
            <a:spLocks noGrp="1"/>
          </p:cNvSpPr>
          <p:nvPr>
            <p:ph idx="1"/>
          </p:nvPr>
        </p:nvSpPr>
        <p:spPr/>
        <p:txBody>
          <a:bodyPr>
            <a:normAutofit fontScale="92500" lnSpcReduction="20000"/>
          </a:bodyPr>
          <a:lstStyle/>
          <a:p>
            <a:r>
              <a:rPr lang="en-US" dirty="0"/>
              <a:t>Often the people we’re building software for (the client) don’t know exactly what they need up front and don’t know what’s possible with the technology available. This way of working doesn’t handle this well.</a:t>
            </a:r>
          </a:p>
          <a:p>
            <a:r>
              <a:rPr lang="en-US" dirty="0"/>
              <a:t>Solution designers often aren’t able to foresee problems that will arise out of the implementation of their designs.</a:t>
            </a:r>
          </a:p>
          <a:p>
            <a:r>
              <a:rPr lang="en-US" dirty="0"/>
              <a:t>Changes to requirements (e.g. like those resulting from new technologies, changes in a market or changes to business goals) can’t easily be incorporated with the waterfall method and there are often laborious change control procedures to go through when this happens</a:t>
            </a:r>
          </a:p>
          <a:p>
            <a:r>
              <a:rPr lang="en-US" dirty="0"/>
              <a:t>The process doesn’t have its own momentum</a:t>
            </a:r>
          </a:p>
        </p:txBody>
      </p:sp>
    </p:spTree>
    <p:extLst>
      <p:ext uri="{BB962C8B-B14F-4D97-AF65-F5344CB8AC3E}">
        <p14:creationId xmlns:p14="http://schemas.microsoft.com/office/powerpoint/2010/main" val="77081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TotalTime>
  <Words>380</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Agile VS Waterfall</vt:lpstr>
      <vt:lpstr>Pros of Agile</vt:lpstr>
      <vt:lpstr>Cons of Agile</vt:lpstr>
      <vt:lpstr>Pros Waterfall</vt:lpstr>
      <vt:lpstr>Cons of Waterfall</vt:lpstr>
    </vt:vector>
  </TitlesOfParts>
  <Company>Glasgow Clyde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Waterfall</dc:title>
  <dc:creator>Jeanette Weir</dc:creator>
  <cp:lastModifiedBy>Supi</cp:lastModifiedBy>
  <cp:revision>3</cp:revision>
  <dcterms:created xsi:type="dcterms:W3CDTF">2016-08-23T12:24:12Z</dcterms:created>
  <dcterms:modified xsi:type="dcterms:W3CDTF">2019-03-03T00:12:03Z</dcterms:modified>
</cp:coreProperties>
</file>