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3" r:id="rId2"/>
    <p:sldId id="264" r:id="rId3"/>
    <p:sldId id="282" r:id="rId4"/>
    <p:sldId id="325" r:id="rId5"/>
    <p:sldId id="349" r:id="rId6"/>
    <p:sldId id="334" r:id="rId7"/>
    <p:sldId id="326" r:id="rId8"/>
    <p:sldId id="335" r:id="rId9"/>
    <p:sldId id="337" r:id="rId10"/>
    <p:sldId id="336" r:id="rId11"/>
    <p:sldId id="339" r:id="rId12"/>
    <p:sldId id="340" r:id="rId13"/>
    <p:sldId id="341" r:id="rId14"/>
    <p:sldId id="327" r:id="rId15"/>
    <p:sldId id="342" r:id="rId16"/>
    <p:sldId id="343" r:id="rId17"/>
    <p:sldId id="344" r:id="rId18"/>
    <p:sldId id="345" r:id="rId19"/>
    <p:sldId id="346" r:id="rId20"/>
    <p:sldId id="347" r:id="rId21"/>
    <p:sldId id="348" r:id="rId22"/>
    <p:sldId id="350" r:id="rId23"/>
    <p:sldId id="351" r:id="rId24"/>
    <p:sldId id="329" r:id="rId25"/>
    <p:sldId id="352" r:id="rId26"/>
    <p:sldId id="353" r:id="rId27"/>
    <p:sldId id="354" r:id="rId28"/>
    <p:sldId id="330" r:id="rId29"/>
    <p:sldId id="355" r:id="rId30"/>
    <p:sldId id="331" r:id="rId31"/>
    <p:sldId id="332" r:id="rId32"/>
    <p:sldId id="333" r:id="rId33"/>
    <p:sldId id="357" r:id="rId34"/>
    <p:sldId id="358" r:id="rId35"/>
    <p:sldId id="359"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Dorman" initials="PD" lastIdx="1" clrIdx="0">
    <p:extLst>
      <p:ext uri="{19B8F6BF-5375-455C-9EA6-DF929625EA0E}">
        <p15:presenceInfo xmlns:p15="http://schemas.microsoft.com/office/powerpoint/2012/main" userId="f42c65e9778171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23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41AE1-0F2C-4A8E-A00A-BDF7CFC52C37}" type="datetimeFigureOut">
              <a:rPr lang="en-GB" smtClean="0"/>
              <a:t>03/03/2019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9C4B4-CE5D-455D-B186-AE552F0F64FE}" type="slidenum">
              <a:rPr lang="en-GB" smtClean="0"/>
              <a:t>‹#›</a:t>
            </a:fld>
            <a:endParaRPr lang="en-GB"/>
          </a:p>
        </p:txBody>
      </p:sp>
    </p:spTree>
    <p:extLst>
      <p:ext uri="{BB962C8B-B14F-4D97-AF65-F5344CB8AC3E}">
        <p14:creationId xmlns:p14="http://schemas.microsoft.com/office/powerpoint/2010/main" val="4228067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24D4C58-ECA2-4B5B-9475-E9E374DDABAB}"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78830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24D4C58-ECA2-4B5B-9475-E9E374DDABAB}"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400758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24D4C58-ECA2-4B5B-9475-E9E374DDABAB}"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383593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24D4C58-ECA2-4B5B-9475-E9E374DDABAB}"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35949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4D4C58-ECA2-4B5B-9475-E9E374DDABAB}"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416011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24D4C58-ECA2-4B5B-9475-E9E374DDABAB}" type="datetimeFigureOut">
              <a:rPr lang="en-GB" smtClean="0"/>
              <a:t>03/03/2019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357373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24D4C58-ECA2-4B5B-9475-E9E374DDABAB}" type="datetimeFigureOut">
              <a:rPr lang="en-GB" smtClean="0"/>
              <a:t>03/03/2019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199978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24D4C58-ECA2-4B5B-9475-E9E374DDABAB}" type="datetimeFigureOut">
              <a:rPr lang="en-GB" smtClean="0"/>
              <a:t>03/03/2019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274982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D4C58-ECA2-4B5B-9475-E9E374DDABAB}" type="datetimeFigureOut">
              <a:rPr lang="en-GB" smtClean="0"/>
              <a:t>03/03/2019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48381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4D4C58-ECA2-4B5B-9475-E9E374DDABAB}" type="datetimeFigureOut">
              <a:rPr lang="en-GB" smtClean="0"/>
              <a:t>03/03/2019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123421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4D4C58-ECA2-4B5B-9475-E9E374DDABAB}" type="datetimeFigureOut">
              <a:rPr lang="en-GB" smtClean="0"/>
              <a:t>03/03/2019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CAC058-74E2-41BC-BFF6-61FCA27EAFAA}" type="slidenum">
              <a:rPr lang="en-GB" smtClean="0"/>
              <a:t>‹#›</a:t>
            </a:fld>
            <a:endParaRPr lang="en-GB"/>
          </a:p>
        </p:txBody>
      </p:sp>
    </p:spTree>
    <p:extLst>
      <p:ext uri="{BB962C8B-B14F-4D97-AF65-F5344CB8AC3E}">
        <p14:creationId xmlns:p14="http://schemas.microsoft.com/office/powerpoint/2010/main" val="68735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D4C58-ECA2-4B5B-9475-E9E374DDABAB}" type="datetimeFigureOut">
              <a:rPr lang="en-GB" smtClean="0"/>
              <a:t>03/03/2019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AC058-74E2-41BC-BFF6-61FCA27EAFAA}" type="slidenum">
              <a:rPr lang="en-GB" smtClean="0"/>
              <a:t>‹#›</a:t>
            </a:fld>
            <a:endParaRPr lang="en-GB"/>
          </a:p>
        </p:txBody>
      </p:sp>
    </p:spTree>
    <p:extLst>
      <p:ext uri="{BB962C8B-B14F-4D97-AF65-F5344CB8AC3E}">
        <p14:creationId xmlns:p14="http://schemas.microsoft.com/office/powerpoint/2010/main" val="3107316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designbombs.com/best-free-script-fonts/" TargetMode="External"/><Relationship Id="rId3" Type="http://schemas.openxmlformats.org/officeDocument/2006/relationships/hyperlink" Target="https://www.engadget.com/2016/07/17/8-reasons-why-typography-is-important/?guccounter=2" TargetMode="External"/><Relationship Id="rId7" Type="http://schemas.openxmlformats.org/officeDocument/2006/relationships/hyperlink" Target="https://designshack.net/articles/typography/serif-vs-sans-serif-fonts-is-one-really-better-than-the-other/"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commonplaces.com/blog/why-typography-is-so-important/" TargetMode="External"/><Relationship Id="rId5" Type="http://schemas.openxmlformats.org/officeDocument/2006/relationships/hyperlink" Target="https://www.awebco.com/blog/why-typography-is-so-important-to-your-website-design/" TargetMode="External"/><Relationship Id="rId4" Type="http://schemas.openxmlformats.org/officeDocument/2006/relationships/hyperlink" Target="https://bltt.org/font-types-and-spacing/"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sitepoint.com/the-decorative-typeface/"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canva.com/learn/kerning/" TargetMode="External"/><Relationship Id="rId5" Type="http://schemas.openxmlformats.org/officeDocument/2006/relationships/hyperlink" Target="http://webdesignerwall.com/tutorials/typographic-contrast-flow" TargetMode="External"/><Relationship Id="rId4" Type="http://schemas.openxmlformats.org/officeDocument/2006/relationships/hyperlink" Target="https://www.canva.com/learn/typography-terms/"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9199" y="2333308"/>
            <a:ext cx="5047750" cy="2204642"/>
          </a:xfrm>
          <a:prstGeom prst="rect">
            <a:avLst/>
          </a:prstGeom>
        </p:spPr>
      </p:pic>
      <p:sp>
        <p:nvSpPr>
          <p:cNvPr id="6" name="TextBox 5"/>
          <p:cNvSpPr txBox="1"/>
          <p:nvPr/>
        </p:nvSpPr>
        <p:spPr>
          <a:xfrm>
            <a:off x="418549" y="2631688"/>
            <a:ext cx="3463449" cy="1754326"/>
          </a:xfrm>
          <a:prstGeom prst="rect">
            <a:avLst/>
          </a:prstGeom>
          <a:noFill/>
        </p:spPr>
        <p:txBody>
          <a:bodyPr wrap="none" rtlCol="0">
            <a:spAutoFit/>
          </a:bodyPr>
          <a:lstStyle/>
          <a:p>
            <a:r>
              <a:rPr lang="en-GB" sz="5400" dirty="0">
                <a:solidFill>
                  <a:srgbClr val="AC238D"/>
                </a:solidFill>
              </a:rPr>
              <a:t>Fonts</a:t>
            </a:r>
          </a:p>
          <a:p>
            <a:r>
              <a:rPr lang="en-GB" sz="5400" dirty="0" err="1">
                <a:solidFill>
                  <a:srgbClr val="AC238D"/>
                </a:solidFill>
              </a:rPr>
              <a:t>Typogrpahy</a:t>
            </a:r>
            <a:endParaRPr lang="en-GB" sz="4000" dirty="0">
              <a:solidFill>
                <a:srgbClr val="AC238D"/>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476" y="2631688"/>
            <a:ext cx="4309798" cy="2206616"/>
          </a:xfrm>
          <a:prstGeom prst="rect">
            <a:avLst/>
          </a:prstGeom>
        </p:spPr>
      </p:pic>
    </p:spTree>
    <p:extLst>
      <p:ext uri="{BB962C8B-B14F-4D97-AF65-F5344CB8AC3E}">
        <p14:creationId xmlns:p14="http://schemas.microsoft.com/office/powerpoint/2010/main" val="146317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58333E-6 4.07407E-6 L 0.36941 -0.39676 " pathEditMode="relative" rAng="0" ptsTypes="AA">
                                      <p:cBhvr>
                                        <p:cTn id="6" dur="2000" fill="hold"/>
                                        <p:tgtEl>
                                          <p:spTgt spid="4"/>
                                        </p:tgtEl>
                                        <p:attrNameLst>
                                          <p:attrName>ppt_x</p:attrName>
                                          <p:attrName>ppt_y</p:attrName>
                                        </p:attrNameLst>
                                      </p:cBhvr>
                                      <p:rCtr x="18464" y="-19838"/>
                                    </p:animMotion>
                                  </p:childTnLst>
                                </p:cTn>
                              </p:par>
                              <p:par>
                                <p:cTn id="7" presetID="6" presetClass="emph" presetSubtype="0" fill="hold" nodeType="withEffect">
                                  <p:stCondLst>
                                    <p:cond delay="0"/>
                                  </p:stCondLst>
                                  <p:childTnLst>
                                    <p:animScale>
                                      <p:cBhvr>
                                        <p:cTn id="8" dur="2000" fill="hold"/>
                                        <p:tgtEl>
                                          <p:spTgt spid="4"/>
                                        </p:tgtEl>
                                      </p:cBhvr>
                                      <p:by x="50000" y="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600759" cy="461665"/>
          </a:xfrm>
          <a:prstGeom prst="rect">
            <a:avLst/>
          </a:prstGeom>
          <a:noFill/>
        </p:spPr>
        <p:txBody>
          <a:bodyPr wrap="none" rtlCol="0">
            <a:spAutoFit/>
          </a:bodyPr>
          <a:lstStyle/>
          <a:p>
            <a:r>
              <a:rPr lang="en-GB" sz="2400" b="1" dirty="0">
                <a:solidFill>
                  <a:srgbClr val="AC238D"/>
                </a:solidFill>
              </a:rPr>
              <a:t>Serif Terms</a:t>
            </a:r>
          </a:p>
        </p:txBody>
      </p:sp>
      <p:pic>
        <p:nvPicPr>
          <p:cNvPr id="3" name="Picture 2"/>
          <p:cNvPicPr>
            <a:picLocks noChangeAspect="1"/>
          </p:cNvPicPr>
          <p:nvPr/>
        </p:nvPicPr>
        <p:blipFill>
          <a:blip r:embed="rId3"/>
          <a:stretch>
            <a:fillRect/>
          </a:stretch>
        </p:blipFill>
        <p:spPr>
          <a:xfrm>
            <a:off x="41145" y="2308301"/>
            <a:ext cx="12089180" cy="2475571"/>
          </a:xfrm>
          <a:prstGeom prst="rect">
            <a:avLst/>
          </a:prstGeom>
        </p:spPr>
      </p:pic>
    </p:spTree>
    <p:extLst>
      <p:ext uri="{BB962C8B-B14F-4D97-AF65-F5344CB8AC3E}">
        <p14:creationId xmlns:p14="http://schemas.microsoft.com/office/powerpoint/2010/main" val="118999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sp>
        <p:nvSpPr>
          <p:cNvPr id="5" name="Rectangle 4"/>
          <p:cNvSpPr/>
          <p:nvPr/>
        </p:nvSpPr>
        <p:spPr>
          <a:xfrm>
            <a:off x="457199" y="2070619"/>
            <a:ext cx="11319165" cy="1938992"/>
          </a:xfrm>
          <a:prstGeom prst="rect">
            <a:avLst/>
          </a:prstGeom>
        </p:spPr>
        <p:txBody>
          <a:bodyPr wrap="square">
            <a:spAutoFit/>
          </a:bodyPr>
          <a:lstStyle/>
          <a:p>
            <a:pPr algn="just"/>
            <a:r>
              <a:rPr lang="en-GB" sz="2400" dirty="0"/>
              <a:t>Sans serif typefaces are considered more modern and include a variety of widths and shapes. This style of typeface lacks strokes at the ends of letters (hence “sans” serif). The type category is thought to embody simplicity because of this lack of added detail. Sans serif typefaces have a look that is direct and precise, although character edges may be either sharp or rounded.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090380" cy="461665"/>
          </a:xfrm>
          <a:prstGeom prst="rect">
            <a:avLst/>
          </a:prstGeom>
          <a:noFill/>
        </p:spPr>
        <p:txBody>
          <a:bodyPr wrap="none" rtlCol="0">
            <a:spAutoFit/>
          </a:bodyPr>
          <a:lstStyle/>
          <a:p>
            <a:r>
              <a:rPr lang="en-GB" sz="2400" b="1" dirty="0">
                <a:solidFill>
                  <a:srgbClr val="AC238D"/>
                </a:solidFill>
              </a:rPr>
              <a:t>San-Serif Fonts</a:t>
            </a:r>
          </a:p>
        </p:txBody>
      </p:sp>
    </p:spTree>
    <p:extLst>
      <p:ext uri="{BB962C8B-B14F-4D97-AF65-F5344CB8AC3E}">
        <p14:creationId xmlns:p14="http://schemas.microsoft.com/office/powerpoint/2010/main" val="150025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sp>
        <p:nvSpPr>
          <p:cNvPr id="5" name="Rectangle 4"/>
          <p:cNvSpPr/>
          <p:nvPr/>
        </p:nvSpPr>
        <p:spPr>
          <a:xfrm>
            <a:off x="457199" y="2070619"/>
            <a:ext cx="11319165" cy="1200329"/>
          </a:xfrm>
          <a:prstGeom prst="rect">
            <a:avLst/>
          </a:prstGeom>
        </p:spPr>
        <p:txBody>
          <a:bodyPr wrap="square">
            <a:spAutoFit/>
          </a:bodyPr>
          <a:lstStyle/>
          <a:p>
            <a:pPr algn="just"/>
            <a:r>
              <a:rPr lang="en-GB" sz="2400" dirty="0"/>
              <a:t>The mood and feelings most associated with sans serif typefaces are modern, friendly, direct, clean and minimal. Some of the most well-known sans serif typefaces include Helvetica, Arial, </a:t>
            </a:r>
            <a:r>
              <a:rPr lang="en-GB" sz="2400" dirty="0" err="1"/>
              <a:t>Futura</a:t>
            </a:r>
            <a:r>
              <a:rPr lang="en-GB" sz="2400" dirty="0"/>
              <a:t> and Franklin Gothic.</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090380" cy="461665"/>
          </a:xfrm>
          <a:prstGeom prst="rect">
            <a:avLst/>
          </a:prstGeom>
          <a:noFill/>
        </p:spPr>
        <p:txBody>
          <a:bodyPr wrap="none" rtlCol="0">
            <a:spAutoFit/>
          </a:bodyPr>
          <a:lstStyle/>
          <a:p>
            <a:r>
              <a:rPr lang="en-GB" sz="2400" b="1" dirty="0">
                <a:solidFill>
                  <a:srgbClr val="AC238D"/>
                </a:solidFill>
              </a:rPr>
              <a:t>San-Serif Fonts</a:t>
            </a:r>
          </a:p>
        </p:txBody>
      </p:sp>
    </p:spTree>
    <p:extLst>
      <p:ext uri="{BB962C8B-B14F-4D97-AF65-F5344CB8AC3E}">
        <p14:creationId xmlns:p14="http://schemas.microsoft.com/office/powerpoint/2010/main" val="308455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090380" cy="461665"/>
          </a:xfrm>
          <a:prstGeom prst="rect">
            <a:avLst/>
          </a:prstGeom>
          <a:noFill/>
        </p:spPr>
        <p:txBody>
          <a:bodyPr wrap="none" rtlCol="0">
            <a:spAutoFit/>
          </a:bodyPr>
          <a:lstStyle/>
          <a:p>
            <a:r>
              <a:rPr lang="en-GB" sz="2400" b="1" dirty="0">
                <a:solidFill>
                  <a:srgbClr val="AC238D"/>
                </a:solidFill>
              </a:rPr>
              <a:t>San-Serif Fonts</a:t>
            </a:r>
          </a:p>
        </p:txBody>
      </p:sp>
      <p:pic>
        <p:nvPicPr>
          <p:cNvPr id="5" name="Picture 4"/>
          <p:cNvPicPr>
            <a:picLocks noChangeAspect="1"/>
          </p:cNvPicPr>
          <p:nvPr/>
        </p:nvPicPr>
        <p:blipFill rotWithShape="1">
          <a:blip r:embed="rId3"/>
          <a:srcRect l="2250" t="3313" r="2256" b="3620"/>
          <a:stretch/>
        </p:blipFill>
        <p:spPr>
          <a:xfrm>
            <a:off x="2708910" y="1874520"/>
            <a:ext cx="6846570" cy="4389120"/>
          </a:xfrm>
          <a:prstGeom prst="rect">
            <a:avLst/>
          </a:prstGeom>
        </p:spPr>
      </p:pic>
    </p:spTree>
    <p:extLst>
      <p:ext uri="{BB962C8B-B14F-4D97-AF65-F5344CB8AC3E}">
        <p14:creationId xmlns:p14="http://schemas.microsoft.com/office/powerpoint/2010/main" val="1850462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678793" cy="461665"/>
          </a:xfrm>
          <a:prstGeom prst="rect">
            <a:avLst/>
          </a:prstGeom>
          <a:noFill/>
        </p:spPr>
        <p:txBody>
          <a:bodyPr wrap="none" rtlCol="0">
            <a:spAutoFit/>
          </a:bodyPr>
          <a:lstStyle/>
          <a:p>
            <a:r>
              <a:rPr lang="en-GB" sz="2400" b="1" dirty="0">
                <a:solidFill>
                  <a:srgbClr val="AC238D"/>
                </a:solidFill>
              </a:rPr>
              <a:t>Script Fonts</a:t>
            </a:r>
          </a:p>
        </p:txBody>
      </p:sp>
      <p:sp>
        <p:nvSpPr>
          <p:cNvPr id="5" name="Rectangle 4"/>
          <p:cNvSpPr/>
          <p:nvPr/>
        </p:nvSpPr>
        <p:spPr>
          <a:xfrm>
            <a:off x="457199" y="2070619"/>
            <a:ext cx="11319165" cy="2677656"/>
          </a:xfrm>
          <a:prstGeom prst="rect">
            <a:avLst/>
          </a:prstGeom>
        </p:spPr>
        <p:txBody>
          <a:bodyPr wrap="square">
            <a:spAutoFit/>
          </a:bodyPr>
          <a:lstStyle/>
          <a:p>
            <a:pPr algn="just"/>
            <a:r>
              <a:rPr lang="en-GB" sz="2400" dirty="0"/>
              <a:t>Script fonts are beautiful typefaces that resemble handwritten and calligraphic lettering styles. They can either be formal where they’ll appear elegant or informal where they’ll appear more playful.</a:t>
            </a:r>
          </a:p>
          <a:p>
            <a:pPr algn="just"/>
            <a:endParaRPr lang="en-GB" sz="2400" dirty="0"/>
          </a:p>
          <a:p>
            <a:pPr algn="just"/>
            <a:r>
              <a:rPr lang="en-GB" sz="2400" dirty="0"/>
              <a:t>Script fonts can also be connected, semi-connected or unconnected. This refers to the flow that exists between each letter. Connected fonts are designed with a careful approach to ensure each letter flows into the next in a smooth, continuous manner.</a:t>
            </a:r>
          </a:p>
        </p:txBody>
      </p:sp>
    </p:spTree>
    <p:extLst>
      <p:ext uri="{BB962C8B-B14F-4D97-AF65-F5344CB8AC3E}">
        <p14:creationId xmlns:p14="http://schemas.microsoft.com/office/powerpoint/2010/main" val="542756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678793" cy="461665"/>
          </a:xfrm>
          <a:prstGeom prst="rect">
            <a:avLst/>
          </a:prstGeom>
          <a:noFill/>
        </p:spPr>
        <p:txBody>
          <a:bodyPr wrap="none" rtlCol="0">
            <a:spAutoFit/>
          </a:bodyPr>
          <a:lstStyle/>
          <a:p>
            <a:r>
              <a:rPr lang="en-GB" sz="2400" b="1" dirty="0">
                <a:solidFill>
                  <a:srgbClr val="AC238D"/>
                </a:solidFill>
              </a:rPr>
              <a:t>Script Fonts</a:t>
            </a:r>
          </a:p>
        </p:txBody>
      </p:sp>
      <p:sp>
        <p:nvSpPr>
          <p:cNvPr id="5" name="Rectangle 4"/>
          <p:cNvSpPr/>
          <p:nvPr/>
        </p:nvSpPr>
        <p:spPr>
          <a:xfrm>
            <a:off x="457199" y="2070619"/>
            <a:ext cx="11319165" cy="1200329"/>
          </a:xfrm>
          <a:prstGeom prst="rect">
            <a:avLst/>
          </a:prstGeom>
        </p:spPr>
        <p:txBody>
          <a:bodyPr wrap="square">
            <a:spAutoFit/>
          </a:bodyPr>
          <a:lstStyle/>
          <a:p>
            <a:pPr algn="just"/>
            <a:r>
              <a:rPr lang="en-GB" sz="2400" dirty="0"/>
              <a:t>These types of fonts are mainly used on invitations, headings for announcements or advertising. They’re rarely used on the web as a body text and work best when used for their intended purposes.</a:t>
            </a:r>
          </a:p>
        </p:txBody>
      </p:sp>
      <p:pic>
        <p:nvPicPr>
          <p:cNvPr id="7" name="Picture 6"/>
          <p:cNvPicPr>
            <a:picLocks noChangeAspect="1"/>
          </p:cNvPicPr>
          <p:nvPr/>
        </p:nvPicPr>
        <p:blipFill>
          <a:blip r:embed="rId3"/>
          <a:stretch>
            <a:fillRect/>
          </a:stretch>
        </p:blipFill>
        <p:spPr>
          <a:xfrm>
            <a:off x="6251864" y="3129915"/>
            <a:ext cx="5524500" cy="3295650"/>
          </a:xfrm>
          <a:prstGeom prst="rect">
            <a:avLst/>
          </a:prstGeom>
        </p:spPr>
      </p:pic>
    </p:spTree>
    <p:extLst>
      <p:ext uri="{BB962C8B-B14F-4D97-AF65-F5344CB8AC3E}">
        <p14:creationId xmlns:p14="http://schemas.microsoft.com/office/powerpoint/2010/main" val="785540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678793" cy="461665"/>
          </a:xfrm>
          <a:prstGeom prst="rect">
            <a:avLst/>
          </a:prstGeom>
          <a:noFill/>
        </p:spPr>
        <p:txBody>
          <a:bodyPr wrap="none" rtlCol="0">
            <a:spAutoFit/>
          </a:bodyPr>
          <a:lstStyle/>
          <a:p>
            <a:r>
              <a:rPr lang="en-GB" sz="2400" b="1" dirty="0">
                <a:solidFill>
                  <a:srgbClr val="AC238D"/>
                </a:solidFill>
              </a:rPr>
              <a:t>Script Fonts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8970" y="1473441"/>
            <a:ext cx="5669280" cy="5031486"/>
          </a:xfrm>
          <a:prstGeom prst="rect">
            <a:avLst/>
          </a:prstGeom>
        </p:spPr>
      </p:pic>
    </p:spTree>
    <p:extLst>
      <p:ext uri="{BB962C8B-B14F-4D97-AF65-F5344CB8AC3E}">
        <p14:creationId xmlns:p14="http://schemas.microsoft.com/office/powerpoint/2010/main" val="3016929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323265" cy="461665"/>
          </a:xfrm>
          <a:prstGeom prst="rect">
            <a:avLst/>
          </a:prstGeom>
          <a:noFill/>
        </p:spPr>
        <p:txBody>
          <a:bodyPr wrap="none" rtlCol="0">
            <a:spAutoFit/>
          </a:bodyPr>
          <a:lstStyle/>
          <a:p>
            <a:r>
              <a:rPr lang="en-GB" sz="2400" b="1" dirty="0">
                <a:solidFill>
                  <a:srgbClr val="AC238D"/>
                </a:solidFill>
              </a:rPr>
              <a:t>Decorative Fonts</a:t>
            </a:r>
          </a:p>
        </p:txBody>
      </p:sp>
      <p:sp>
        <p:nvSpPr>
          <p:cNvPr id="5" name="Rectangle 4"/>
          <p:cNvSpPr/>
          <p:nvPr/>
        </p:nvSpPr>
        <p:spPr>
          <a:xfrm>
            <a:off x="457199" y="2070619"/>
            <a:ext cx="11319165" cy="1200329"/>
          </a:xfrm>
          <a:prstGeom prst="rect">
            <a:avLst/>
          </a:prstGeom>
        </p:spPr>
        <p:txBody>
          <a:bodyPr wrap="square">
            <a:spAutoFit/>
          </a:bodyPr>
          <a:lstStyle/>
          <a:p>
            <a:pPr algn="just"/>
            <a:r>
              <a:rPr lang="en-GB" sz="2400" dirty="0"/>
              <a:t>Decorative fonts are usually heavily ornamented and are used more for titles or pure decoration. Their appearance makes them unsuitable for body text, as the ornaments reduce their readability. They may be used to evoke a response or emphasise a theme. </a:t>
            </a:r>
          </a:p>
        </p:txBody>
      </p:sp>
      <p:sp>
        <p:nvSpPr>
          <p:cNvPr id="3" name="Rectangle 2"/>
          <p:cNvSpPr/>
          <p:nvPr/>
        </p:nvSpPr>
        <p:spPr>
          <a:xfrm>
            <a:off x="457198" y="3421632"/>
            <a:ext cx="11319165" cy="1938992"/>
          </a:xfrm>
          <a:prstGeom prst="rect">
            <a:avLst/>
          </a:prstGeom>
        </p:spPr>
        <p:txBody>
          <a:bodyPr wrap="square">
            <a:spAutoFit/>
          </a:bodyPr>
          <a:lstStyle/>
          <a:p>
            <a:pPr algn="just"/>
            <a:r>
              <a:rPr lang="en-GB" sz="2400" dirty="0"/>
              <a:t>Also referred to as display type, decorative fonts are typically used for titles and headlines and for small amounts of text in large sizes such as in greeting cards or posters. Some decorative type is hand drawn or may be created from digital type that has been manipulated in a font editor or graphics program to suit a specific purpose such as a newsletter nameplate or a logo.</a:t>
            </a:r>
          </a:p>
        </p:txBody>
      </p:sp>
    </p:spTree>
    <p:extLst>
      <p:ext uri="{BB962C8B-B14F-4D97-AF65-F5344CB8AC3E}">
        <p14:creationId xmlns:p14="http://schemas.microsoft.com/office/powerpoint/2010/main" val="175311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323265" cy="461665"/>
          </a:xfrm>
          <a:prstGeom prst="rect">
            <a:avLst/>
          </a:prstGeom>
          <a:noFill/>
        </p:spPr>
        <p:txBody>
          <a:bodyPr wrap="none" rtlCol="0">
            <a:spAutoFit/>
          </a:bodyPr>
          <a:lstStyle/>
          <a:p>
            <a:r>
              <a:rPr lang="en-GB" sz="2400" b="1" dirty="0">
                <a:solidFill>
                  <a:srgbClr val="AC238D"/>
                </a:solidFill>
              </a:rPr>
              <a:t>Decorative Fonts</a:t>
            </a:r>
          </a:p>
        </p:txBody>
      </p:sp>
      <p:pic>
        <p:nvPicPr>
          <p:cNvPr id="7" name="Picture 6"/>
          <p:cNvPicPr>
            <a:picLocks noChangeAspect="1"/>
          </p:cNvPicPr>
          <p:nvPr/>
        </p:nvPicPr>
        <p:blipFill>
          <a:blip r:embed="rId3"/>
          <a:stretch>
            <a:fillRect/>
          </a:stretch>
        </p:blipFill>
        <p:spPr>
          <a:xfrm>
            <a:off x="3858322" y="1573731"/>
            <a:ext cx="4784106" cy="5036851"/>
          </a:xfrm>
          <a:prstGeom prst="rect">
            <a:avLst/>
          </a:prstGeom>
        </p:spPr>
      </p:pic>
    </p:spTree>
    <p:extLst>
      <p:ext uri="{BB962C8B-B14F-4D97-AF65-F5344CB8AC3E}">
        <p14:creationId xmlns:p14="http://schemas.microsoft.com/office/powerpoint/2010/main" val="3227071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503699" cy="461665"/>
          </a:xfrm>
          <a:prstGeom prst="rect">
            <a:avLst/>
          </a:prstGeom>
          <a:noFill/>
        </p:spPr>
        <p:txBody>
          <a:bodyPr wrap="none" rtlCol="0">
            <a:spAutoFit/>
          </a:bodyPr>
          <a:lstStyle/>
          <a:p>
            <a:r>
              <a:rPr lang="en-GB" sz="2400" b="1" dirty="0">
                <a:solidFill>
                  <a:srgbClr val="AC238D"/>
                </a:solidFill>
              </a:rPr>
              <a:t>Formal / Informal</a:t>
            </a:r>
          </a:p>
        </p:txBody>
      </p:sp>
      <p:sp>
        <p:nvSpPr>
          <p:cNvPr id="5" name="Rectangle 4"/>
          <p:cNvSpPr/>
          <p:nvPr/>
        </p:nvSpPr>
        <p:spPr>
          <a:xfrm>
            <a:off x="457199" y="2070619"/>
            <a:ext cx="11319165" cy="1569660"/>
          </a:xfrm>
          <a:prstGeom prst="rect">
            <a:avLst/>
          </a:prstGeom>
        </p:spPr>
        <p:txBody>
          <a:bodyPr wrap="square">
            <a:spAutoFit/>
          </a:bodyPr>
          <a:lstStyle/>
          <a:p>
            <a:pPr algn="just"/>
            <a:r>
              <a:rPr lang="en-GB" sz="2400" dirty="0"/>
              <a:t>Choosing appropriate fonts is crucial to the usability and aesthetics of a user interface. No matter how many images, animations, sounds and videos clips are included the most immediate communication medium is likely to be the text. The nature of the typeface and fonts used influences our response in quite subtle ways.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210" y="4071937"/>
            <a:ext cx="8162925" cy="2371725"/>
          </a:xfrm>
          <a:prstGeom prst="rect">
            <a:avLst/>
          </a:prstGeom>
        </p:spPr>
      </p:pic>
    </p:spTree>
    <p:extLst>
      <p:ext uri="{BB962C8B-B14F-4D97-AF65-F5344CB8AC3E}">
        <p14:creationId xmlns:p14="http://schemas.microsoft.com/office/powerpoint/2010/main" val="606449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sp>
        <p:nvSpPr>
          <p:cNvPr id="5" name="Rectangle 4"/>
          <p:cNvSpPr/>
          <p:nvPr/>
        </p:nvSpPr>
        <p:spPr>
          <a:xfrm>
            <a:off x="457199" y="2070619"/>
            <a:ext cx="11319165" cy="1569660"/>
          </a:xfrm>
          <a:prstGeom prst="rect">
            <a:avLst/>
          </a:prstGeom>
        </p:spPr>
        <p:txBody>
          <a:bodyPr wrap="square">
            <a:spAutoFit/>
          </a:bodyPr>
          <a:lstStyle/>
          <a:p>
            <a:pPr algn="just"/>
            <a:r>
              <a:rPr lang="en-GB" sz="2400" dirty="0"/>
              <a:t>When someone visits your website, they don't care much about the graphics, they just go through the textual content. This is because, texts are the major sources of information. So while creating a content for your website you should take care of balancing the graphics and text. This is where typography comes into play.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777794" cy="461665"/>
          </a:xfrm>
          <a:prstGeom prst="rect">
            <a:avLst/>
          </a:prstGeom>
          <a:noFill/>
        </p:spPr>
        <p:txBody>
          <a:bodyPr wrap="none" rtlCol="0">
            <a:spAutoFit/>
          </a:bodyPr>
          <a:lstStyle/>
          <a:p>
            <a:r>
              <a:rPr lang="en-GB" sz="2400" b="1" dirty="0">
                <a:solidFill>
                  <a:srgbClr val="AC238D"/>
                </a:solidFill>
              </a:rPr>
              <a:t>Introduction</a:t>
            </a:r>
          </a:p>
        </p:txBody>
      </p:sp>
      <p:pic>
        <p:nvPicPr>
          <p:cNvPr id="7" name="Picture 6">
            <a:extLst>
              <a:ext uri="{FF2B5EF4-FFF2-40B4-BE49-F238E27FC236}">
                <a16:creationId xmlns:a16="http://schemas.microsoft.com/office/drawing/2014/main" id="{D6DD4098-2B7A-4E9C-B96A-F5E74397C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4010" y="4135248"/>
            <a:ext cx="3828342" cy="2392714"/>
          </a:xfrm>
          <a:prstGeom prst="rect">
            <a:avLst/>
          </a:prstGeom>
        </p:spPr>
      </p:pic>
    </p:spTree>
    <p:extLst>
      <p:ext uri="{BB962C8B-B14F-4D97-AF65-F5344CB8AC3E}">
        <p14:creationId xmlns:p14="http://schemas.microsoft.com/office/powerpoint/2010/main" val="2229014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503699" cy="461665"/>
          </a:xfrm>
          <a:prstGeom prst="rect">
            <a:avLst/>
          </a:prstGeom>
          <a:noFill/>
        </p:spPr>
        <p:txBody>
          <a:bodyPr wrap="none" rtlCol="0">
            <a:spAutoFit/>
          </a:bodyPr>
          <a:lstStyle/>
          <a:p>
            <a:r>
              <a:rPr lang="en-GB" sz="2400" b="1" dirty="0">
                <a:solidFill>
                  <a:srgbClr val="AC238D"/>
                </a:solidFill>
              </a:rPr>
              <a:t>Formal / Informal</a:t>
            </a:r>
          </a:p>
        </p:txBody>
      </p:sp>
      <p:sp>
        <p:nvSpPr>
          <p:cNvPr id="5" name="Rectangle 4"/>
          <p:cNvSpPr/>
          <p:nvPr/>
        </p:nvSpPr>
        <p:spPr>
          <a:xfrm>
            <a:off x="457199" y="2070619"/>
            <a:ext cx="11319165" cy="2308324"/>
          </a:xfrm>
          <a:prstGeom prst="rect">
            <a:avLst/>
          </a:prstGeom>
        </p:spPr>
        <p:txBody>
          <a:bodyPr wrap="square">
            <a:spAutoFit/>
          </a:bodyPr>
          <a:lstStyle/>
          <a:p>
            <a:pPr algn="just"/>
            <a:r>
              <a:rPr lang="en-GB" sz="2400" dirty="0"/>
              <a:t>Formal fonts are appropriate for text which is meant to carry some authority. They are suitable for legal documents and scientific articles. Their use will enhance the trust the user puts in their message, though without drawing attention to the typefaces themselves. For serious documents, the text must be readable and emotionally neutral. For printed documents, the majority of formal typefaces have serifs, which are supposed to guide the eye along a line of printed type.</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34063" b="31461"/>
          <a:stretch/>
        </p:blipFill>
        <p:spPr>
          <a:xfrm>
            <a:off x="3182971" y="4976121"/>
            <a:ext cx="5867619" cy="880946"/>
          </a:xfrm>
          <a:prstGeom prst="rect">
            <a:avLst/>
          </a:prstGeom>
        </p:spPr>
      </p:pic>
      <p:sp>
        <p:nvSpPr>
          <p:cNvPr id="8" name="Rectangle 7"/>
          <p:cNvSpPr/>
          <p:nvPr/>
        </p:nvSpPr>
        <p:spPr>
          <a:xfrm>
            <a:off x="4230302" y="5857067"/>
            <a:ext cx="3573351" cy="369332"/>
          </a:xfrm>
          <a:prstGeom prst="rect">
            <a:avLst/>
          </a:prstGeom>
        </p:spPr>
        <p:txBody>
          <a:bodyPr wrap="none">
            <a:spAutoFit/>
          </a:bodyPr>
          <a:lstStyle/>
          <a:p>
            <a:r>
              <a:rPr lang="en-GB" dirty="0"/>
              <a:t>© Times Newspapers Limited 2018. </a:t>
            </a:r>
          </a:p>
        </p:txBody>
      </p:sp>
    </p:spTree>
    <p:extLst>
      <p:ext uri="{BB962C8B-B14F-4D97-AF65-F5344CB8AC3E}">
        <p14:creationId xmlns:p14="http://schemas.microsoft.com/office/powerpoint/2010/main" val="245508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503699" cy="461665"/>
          </a:xfrm>
          <a:prstGeom prst="rect">
            <a:avLst/>
          </a:prstGeom>
          <a:noFill/>
        </p:spPr>
        <p:txBody>
          <a:bodyPr wrap="none" rtlCol="0">
            <a:spAutoFit/>
          </a:bodyPr>
          <a:lstStyle/>
          <a:p>
            <a:r>
              <a:rPr lang="en-GB" sz="2400" b="1" dirty="0">
                <a:solidFill>
                  <a:srgbClr val="AC238D"/>
                </a:solidFill>
              </a:rPr>
              <a:t>Formal / Informal</a:t>
            </a:r>
          </a:p>
        </p:txBody>
      </p:sp>
      <p:sp>
        <p:nvSpPr>
          <p:cNvPr id="5" name="Rectangle 4"/>
          <p:cNvSpPr/>
          <p:nvPr/>
        </p:nvSpPr>
        <p:spPr>
          <a:xfrm>
            <a:off x="457199" y="2070619"/>
            <a:ext cx="11319165" cy="1200329"/>
          </a:xfrm>
          <a:prstGeom prst="rect">
            <a:avLst/>
          </a:prstGeom>
        </p:spPr>
        <p:txBody>
          <a:bodyPr wrap="square">
            <a:spAutoFit/>
          </a:bodyPr>
          <a:lstStyle/>
          <a:p>
            <a:pPr algn="just"/>
            <a:r>
              <a:rPr lang="en-GB" sz="2400" dirty="0"/>
              <a:t>Informal fonts give a more casual impression. They are 'friendlier' than formal fonts and are less likely to evoke a serious concerned focus of attention in the reader. A casual or informal font may be used to make the text seem less impersonal to the reader. </a:t>
            </a:r>
          </a:p>
        </p:txBody>
      </p:sp>
      <p:sp>
        <p:nvSpPr>
          <p:cNvPr id="3" name="TextBox 2"/>
          <p:cNvSpPr txBox="1"/>
          <p:nvPr/>
        </p:nvSpPr>
        <p:spPr>
          <a:xfrm>
            <a:off x="4419842" y="4906536"/>
            <a:ext cx="3393878" cy="830997"/>
          </a:xfrm>
          <a:prstGeom prst="rect">
            <a:avLst/>
          </a:prstGeom>
          <a:noFill/>
        </p:spPr>
        <p:txBody>
          <a:bodyPr wrap="none" rtlCol="0">
            <a:spAutoFit/>
          </a:bodyPr>
          <a:lstStyle/>
          <a:p>
            <a:r>
              <a:rPr lang="en-GB" sz="4800" dirty="0">
                <a:latin typeface="Comic Sans MS" panose="030F0702030302020204" pitchFamily="66" charset="0"/>
              </a:rPr>
              <a:t>Comic Sans</a:t>
            </a:r>
          </a:p>
        </p:txBody>
      </p:sp>
    </p:spTree>
    <p:extLst>
      <p:ext uri="{BB962C8B-B14F-4D97-AF65-F5344CB8AC3E}">
        <p14:creationId xmlns:p14="http://schemas.microsoft.com/office/powerpoint/2010/main" val="431728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833883" cy="461665"/>
          </a:xfrm>
          <a:prstGeom prst="rect">
            <a:avLst/>
          </a:prstGeom>
          <a:noFill/>
        </p:spPr>
        <p:txBody>
          <a:bodyPr wrap="none" rtlCol="0">
            <a:spAutoFit/>
          </a:bodyPr>
          <a:lstStyle/>
          <a:p>
            <a:r>
              <a:rPr lang="en-GB" sz="2400" b="1" dirty="0">
                <a:solidFill>
                  <a:srgbClr val="AC238D"/>
                </a:solidFill>
              </a:rPr>
              <a:t>Body</a:t>
            </a:r>
          </a:p>
        </p:txBody>
      </p:sp>
      <p:sp>
        <p:nvSpPr>
          <p:cNvPr id="5" name="Rectangle 4"/>
          <p:cNvSpPr/>
          <p:nvPr/>
        </p:nvSpPr>
        <p:spPr>
          <a:xfrm>
            <a:off x="457199" y="2070619"/>
            <a:ext cx="11319165" cy="3046988"/>
          </a:xfrm>
          <a:prstGeom prst="rect">
            <a:avLst/>
          </a:prstGeom>
        </p:spPr>
        <p:txBody>
          <a:bodyPr wrap="square">
            <a:spAutoFit/>
          </a:bodyPr>
          <a:lstStyle/>
          <a:p>
            <a:pPr algn="just"/>
            <a:r>
              <a:rPr lang="en-GB" sz="2400" dirty="0"/>
              <a:t>The term 'body text' is used to refer to the paragraph text which contains the main body of information. The size of such text tends to be small compared to titles and headings, which are intended to stand out.</a:t>
            </a:r>
          </a:p>
          <a:p>
            <a:pPr algn="just"/>
            <a:endParaRPr lang="en-GB" sz="2400" dirty="0"/>
          </a:p>
          <a:p>
            <a:pPr algn="just"/>
            <a:r>
              <a:rPr lang="en-GB" sz="2400" dirty="0"/>
              <a:t>The most important feature of body text is its legibility. Often, large amounts of body text are used to communicate complex information. The low resolution of computer screens compared to print and the glare from the screens can make reading such blocks of text quite a strain on the eye.</a:t>
            </a:r>
          </a:p>
        </p:txBody>
      </p:sp>
    </p:spTree>
    <p:extLst>
      <p:ext uri="{BB962C8B-B14F-4D97-AF65-F5344CB8AC3E}">
        <p14:creationId xmlns:p14="http://schemas.microsoft.com/office/powerpoint/2010/main" val="1889482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833883" cy="461665"/>
          </a:xfrm>
          <a:prstGeom prst="rect">
            <a:avLst/>
          </a:prstGeom>
          <a:noFill/>
        </p:spPr>
        <p:txBody>
          <a:bodyPr wrap="none" rtlCol="0">
            <a:spAutoFit/>
          </a:bodyPr>
          <a:lstStyle/>
          <a:p>
            <a:r>
              <a:rPr lang="en-GB" sz="2400" b="1" dirty="0">
                <a:solidFill>
                  <a:srgbClr val="AC238D"/>
                </a:solidFill>
              </a:rPr>
              <a:t>Body</a:t>
            </a:r>
          </a:p>
        </p:txBody>
      </p:sp>
      <p:sp>
        <p:nvSpPr>
          <p:cNvPr id="5" name="Rectangle 4"/>
          <p:cNvSpPr/>
          <p:nvPr/>
        </p:nvSpPr>
        <p:spPr>
          <a:xfrm>
            <a:off x="457199" y="2070619"/>
            <a:ext cx="11319165" cy="3416320"/>
          </a:xfrm>
          <a:prstGeom prst="rect">
            <a:avLst/>
          </a:prstGeom>
        </p:spPr>
        <p:txBody>
          <a:bodyPr wrap="square">
            <a:spAutoFit/>
          </a:bodyPr>
          <a:lstStyle/>
          <a:p>
            <a:pPr algn="just"/>
            <a:r>
              <a:rPr lang="en-GB" sz="2400" b="1" dirty="0"/>
              <a:t>Sans-Serif</a:t>
            </a:r>
          </a:p>
          <a:p>
            <a:pPr algn="just"/>
            <a:r>
              <a:rPr lang="en-GB" sz="2400" dirty="0"/>
              <a:t>Every effort should be made by designers to reduce the amount of text necessary to convey their message and to make the text easy to read. Sans serif fonts such as Arial or Tahoma work better for this than serif fonts like Times.</a:t>
            </a:r>
          </a:p>
          <a:p>
            <a:pPr algn="just"/>
            <a:endParaRPr lang="en-GB" sz="2400" dirty="0"/>
          </a:p>
          <a:p>
            <a:pPr algn="just"/>
            <a:r>
              <a:rPr lang="en-GB" sz="2400" b="1" dirty="0">
                <a:latin typeface="Times New Roman" panose="02020603050405020304" pitchFamily="18" charset="0"/>
                <a:cs typeface="Times New Roman" panose="02020603050405020304" pitchFamily="18" charset="0"/>
              </a:rPr>
              <a:t>Serif</a:t>
            </a:r>
          </a:p>
          <a:p>
            <a:pPr algn="just"/>
            <a:r>
              <a:rPr lang="en-GB" sz="2400" dirty="0">
                <a:latin typeface="Times New Roman" panose="02020603050405020304" pitchFamily="18" charset="0"/>
                <a:cs typeface="Times New Roman" panose="02020603050405020304" pitchFamily="18" charset="0"/>
              </a:rPr>
              <a:t>Every effort should be made by designers to reduce the amount of text necessary to convey their message and to make the text easy to read. Sans serif fonts such as Arial or Tahoma work better for this than serif fonts like Times.</a:t>
            </a:r>
          </a:p>
        </p:txBody>
      </p:sp>
    </p:spTree>
    <p:extLst>
      <p:ext uri="{BB962C8B-B14F-4D97-AF65-F5344CB8AC3E}">
        <p14:creationId xmlns:p14="http://schemas.microsoft.com/office/powerpoint/2010/main" val="2584963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264833" cy="461665"/>
          </a:xfrm>
          <a:prstGeom prst="rect">
            <a:avLst/>
          </a:prstGeom>
          <a:noFill/>
        </p:spPr>
        <p:txBody>
          <a:bodyPr wrap="none" rtlCol="0">
            <a:spAutoFit/>
          </a:bodyPr>
          <a:lstStyle/>
          <a:p>
            <a:r>
              <a:rPr lang="en-GB" sz="2400" b="1" dirty="0">
                <a:solidFill>
                  <a:srgbClr val="AC238D"/>
                </a:solidFill>
              </a:rPr>
              <a:t>Contrast</a:t>
            </a:r>
          </a:p>
        </p:txBody>
      </p:sp>
      <p:sp>
        <p:nvSpPr>
          <p:cNvPr id="5" name="Rectangle 4"/>
          <p:cNvSpPr/>
          <p:nvPr/>
        </p:nvSpPr>
        <p:spPr>
          <a:xfrm>
            <a:off x="457199" y="2104072"/>
            <a:ext cx="11319165" cy="1569660"/>
          </a:xfrm>
          <a:prstGeom prst="rect">
            <a:avLst/>
          </a:prstGeom>
        </p:spPr>
        <p:txBody>
          <a:bodyPr wrap="square">
            <a:spAutoFit/>
          </a:bodyPr>
          <a:lstStyle/>
          <a:p>
            <a:pPr algn="just"/>
            <a:r>
              <a:rPr lang="en-GB" sz="2400" dirty="0"/>
              <a:t>Contrast is important because not all the content within a page have the same value, some have greater significance than the others. By creating contrast, you can direct the reader’s attention to the important messages and at the same time enhance the visual appearance.</a:t>
            </a:r>
          </a:p>
        </p:txBody>
      </p:sp>
    </p:spTree>
    <p:extLst>
      <p:ext uri="{BB962C8B-B14F-4D97-AF65-F5344CB8AC3E}">
        <p14:creationId xmlns:p14="http://schemas.microsoft.com/office/powerpoint/2010/main" val="3868056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264833" cy="461665"/>
          </a:xfrm>
          <a:prstGeom prst="rect">
            <a:avLst/>
          </a:prstGeom>
          <a:noFill/>
        </p:spPr>
        <p:txBody>
          <a:bodyPr wrap="none" rtlCol="0">
            <a:spAutoFit/>
          </a:bodyPr>
          <a:lstStyle/>
          <a:p>
            <a:r>
              <a:rPr lang="en-GB" sz="2400" b="1" dirty="0">
                <a:solidFill>
                  <a:srgbClr val="AC238D"/>
                </a:solidFill>
              </a:rPr>
              <a:t>Contrast</a:t>
            </a:r>
          </a:p>
        </p:txBody>
      </p:sp>
      <p:sp>
        <p:nvSpPr>
          <p:cNvPr id="5" name="Rectangle 4"/>
          <p:cNvSpPr/>
          <p:nvPr/>
        </p:nvSpPr>
        <p:spPr>
          <a:xfrm>
            <a:off x="457199" y="2104072"/>
            <a:ext cx="11319165" cy="2585323"/>
          </a:xfrm>
          <a:prstGeom prst="rect">
            <a:avLst/>
          </a:prstGeom>
        </p:spPr>
        <p:txBody>
          <a:bodyPr wrap="square">
            <a:spAutoFit/>
          </a:bodyPr>
          <a:lstStyle/>
          <a:p>
            <a:pPr algn="just"/>
            <a:r>
              <a:rPr lang="en-GB" sz="6600" dirty="0"/>
              <a:t>Size</a:t>
            </a:r>
          </a:p>
          <a:p>
            <a:pPr algn="just"/>
            <a:endParaRPr lang="en-GB" sz="2400" dirty="0"/>
          </a:p>
          <a:p>
            <a:pPr algn="just"/>
            <a:r>
              <a:rPr lang="en-GB" sz="2400" dirty="0"/>
              <a:t>Larger font size indicate higher priority because it draws reader’s attention, therefore this method is commonly applied on headings. You can also de-emphasize by using smaller font size.</a:t>
            </a:r>
          </a:p>
        </p:txBody>
      </p:sp>
      <p:sp>
        <p:nvSpPr>
          <p:cNvPr id="3" name="TextBox 2"/>
          <p:cNvSpPr txBox="1"/>
          <p:nvPr/>
        </p:nvSpPr>
        <p:spPr>
          <a:xfrm>
            <a:off x="457199" y="4689395"/>
            <a:ext cx="1468672" cy="261610"/>
          </a:xfrm>
          <a:prstGeom prst="rect">
            <a:avLst/>
          </a:prstGeom>
          <a:noFill/>
        </p:spPr>
        <p:txBody>
          <a:bodyPr wrap="none" rtlCol="0">
            <a:spAutoFit/>
          </a:bodyPr>
          <a:lstStyle/>
          <a:p>
            <a:r>
              <a:rPr lang="en-GB" sz="1100" dirty="0"/>
              <a:t>Glasgow Clyde College</a:t>
            </a:r>
          </a:p>
        </p:txBody>
      </p:sp>
    </p:spTree>
    <p:extLst>
      <p:ext uri="{BB962C8B-B14F-4D97-AF65-F5344CB8AC3E}">
        <p14:creationId xmlns:p14="http://schemas.microsoft.com/office/powerpoint/2010/main" val="1057863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264833" cy="461665"/>
          </a:xfrm>
          <a:prstGeom prst="rect">
            <a:avLst/>
          </a:prstGeom>
          <a:noFill/>
        </p:spPr>
        <p:txBody>
          <a:bodyPr wrap="none" rtlCol="0">
            <a:spAutoFit/>
          </a:bodyPr>
          <a:lstStyle/>
          <a:p>
            <a:r>
              <a:rPr lang="en-GB" sz="2400" b="1" dirty="0">
                <a:solidFill>
                  <a:srgbClr val="AC238D"/>
                </a:solidFill>
              </a:rPr>
              <a:t>Contrast</a:t>
            </a:r>
          </a:p>
        </p:txBody>
      </p:sp>
      <p:sp>
        <p:nvSpPr>
          <p:cNvPr id="5" name="Rectangle 4"/>
          <p:cNvSpPr/>
          <p:nvPr/>
        </p:nvSpPr>
        <p:spPr>
          <a:xfrm>
            <a:off x="457199" y="2104072"/>
            <a:ext cx="11319165" cy="2308324"/>
          </a:xfrm>
          <a:prstGeom prst="rect">
            <a:avLst/>
          </a:prstGeom>
        </p:spPr>
        <p:txBody>
          <a:bodyPr wrap="square">
            <a:spAutoFit/>
          </a:bodyPr>
          <a:lstStyle/>
          <a:p>
            <a:pPr algn="just"/>
            <a:r>
              <a:rPr lang="en-GB" sz="4800" b="1" dirty="0"/>
              <a:t>Weight</a:t>
            </a:r>
          </a:p>
          <a:p>
            <a:pPr algn="just"/>
            <a:endParaRPr lang="en-GB" sz="2400" dirty="0"/>
          </a:p>
          <a:p>
            <a:pPr algn="just"/>
            <a:r>
              <a:rPr lang="en-GB" sz="2400" dirty="0"/>
              <a:t>Making certain text heavier weight (</a:t>
            </a:r>
            <a:r>
              <a:rPr lang="en-GB" sz="2400" b="1" dirty="0"/>
              <a:t>bold</a:t>
            </a:r>
            <a:r>
              <a:rPr lang="en-GB" sz="2400" dirty="0"/>
              <a:t>) can also create emphasis. </a:t>
            </a:r>
            <a:r>
              <a:rPr lang="en-GB" sz="2400" b="1" dirty="0"/>
              <a:t>A common mistake is that people tend to bold the entire line of text.</a:t>
            </a:r>
            <a:r>
              <a:rPr lang="en-GB" sz="2400" dirty="0"/>
              <a:t> </a:t>
            </a:r>
            <a:r>
              <a:rPr lang="en-GB" sz="2400" b="1" dirty="0"/>
              <a:t>By doing so, the emphasis/contrast of the text is lost.  </a:t>
            </a:r>
          </a:p>
        </p:txBody>
      </p:sp>
    </p:spTree>
    <p:extLst>
      <p:ext uri="{BB962C8B-B14F-4D97-AF65-F5344CB8AC3E}">
        <p14:creationId xmlns:p14="http://schemas.microsoft.com/office/powerpoint/2010/main" val="3572245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264833" cy="461665"/>
          </a:xfrm>
          <a:prstGeom prst="rect">
            <a:avLst/>
          </a:prstGeom>
          <a:noFill/>
        </p:spPr>
        <p:txBody>
          <a:bodyPr wrap="none" rtlCol="0">
            <a:spAutoFit/>
          </a:bodyPr>
          <a:lstStyle/>
          <a:p>
            <a:r>
              <a:rPr lang="en-GB" sz="2400" b="1" dirty="0">
                <a:solidFill>
                  <a:srgbClr val="AC238D"/>
                </a:solidFill>
              </a:rPr>
              <a:t>Contrast</a:t>
            </a:r>
          </a:p>
        </p:txBody>
      </p:sp>
      <p:sp>
        <p:nvSpPr>
          <p:cNvPr id="5" name="Rectangle 4"/>
          <p:cNvSpPr/>
          <p:nvPr/>
        </p:nvSpPr>
        <p:spPr>
          <a:xfrm>
            <a:off x="457199" y="2104072"/>
            <a:ext cx="11319165" cy="2308324"/>
          </a:xfrm>
          <a:prstGeom prst="rect">
            <a:avLst/>
          </a:prstGeom>
        </p:spPr>
        <p:txBody>
          <a:bodyPr wrap="square">
            <a:spAutoFit/>
          </a:bodyPr>
          <a:lstStyle/>
          <a:p>
            <a:pPr algn="just"/>
            <a:r>
              <a:rPr lang="en-GB" sz="4800" b="1" dirty="0">
                <a:solidFill>
                  <a:srgbClr val="FF0000"/>
                </a:solidFill>
              </a:rPr>
              <a:t>C</a:t>
            </a:r>
            <a:r>
              <a:rPr lang="en-GB" sz="4800" b="1" dirty="0">
                <a:solidFill>
                  <a:schemeClr val="accent1"/>
                </a:solidFill>
              </a:rPr>
              <a:t>o</a:t>
            </a:r>
            <a:r>
              <a:rPr lang="en-GB" sz="4800" b="1" dirty="0">
                <a:solidFill>
                  <a:schemeClr val="accent6"/>
                </a:solidFill>
              </a:rPr>
              <a:t>l</a:t>
            </a:r>
            <a:r>
              <a:rPr lang="en-GB" sz="4800" b="1" dirty="0">
                <a:solidFill>
                  <a:srgbClr val="002060"/>
                </a:solidFill>
              </a:rPr>
              <a:t>o</a:t>
            </a:r>
            <a:r>
              <a:rPr lang="en-GB" sz="4800" b="1" dirty="0">
                <a:solidFill>
                  <a:schemeClr val="accent2">
                    <a:lumMod val="60000"/>
                    <a:lumOff val="40000"/>
                  </a:schemeClr>
                </a:solidFill>
              </a:rPr>
              <a:t>u</a:t>
            </a:r>
            <a:r>
              <a:rPr lang="en-GB" sz="4800" b="1" dirty="0"/>
              <a:t>r</a:t>
            </a:r>
          </a:p>
          <a:p>
            <a:pPr algn="just"/>
            <a:endParaRPr lang="en-GB" sz="2400" dirty="0"/>
          </a:p>
          <a:p>
            <a:pPr algn="just"/>
            <a:r>
              <a:rPr lang="en-GB" sz="2400" dirty="0"/>
              <a:t>Colour contrast is a common way to distinguish between navigation, headings, link, and body text. You can also use faded colour to indicate something that is disabled or not available. </a:t>
            </a:r>
          </a:p>
        </p:txBody>
      </p:sp>
      <p:sp>
        <p:nvSpPr>
          <p:cNvPr id="3" name="Rounded Rectangle 2"/>
          <p:cNvSpPr/>
          <p:nvPr/>
        </p:nvSpPr>
        <p:spPr>
          <a:xfrm>
            <a:off x="3166946" y="5107259"/>
            <a:ext cx="2085278" cy="69137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Enabled</a:t>
            </a:r>
          </a:p>
        </p:txBody>
      </p:sp>
      <p:sp>
        <p:nvSpPr>
          <p:cNvPr id="7" name="Rounded Rectangle 6"/>
          <p:cNvSpPr/>
          <p:nvPr/>
        </p:nvSpPr>
        <p:spPr>
          <a:xfrm>
            <a:off x="6631258" y="5107259"/>
            <a:ext cx="2085278" cy="69137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accent3">
                    <a:lumMod val="60000"/>
                    <a:lumOff val="40000"/>
                  </a:schemeClr>
                </a:solidFill>
                <a:effectLst>
                  <a:outerShdw blurRad="38100" dist="19050" dir="2700000" algn="tl" rotWithShape="0">
                    <a:schemeClr val="dk1">
                      <a:alpha val="40000"/>
                    </a:schemeClr>
                  </a:outerShdw>
                </a:effectLst>
              </a:rPr>
              <a:t>Disabled</a:t>
            </a:r>
          </a:p>
        </p:txBody>
      </p:sp>
    </p:spTree>
    <p:extLst>
      <p:ext uri="{BB962C8B-B14F-4D97-AF65-F5344CB8AC3E}">
        <p14:creationId xmlns:p14="http://schemas.microsoft.com/office/powerpoint/2010/main" val="1405452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402307" cy="461665"/>
          </a:xfrm>
          <a:prstGeom prst="rect">
            <a:avLst/>
          </a:prstGeom>
          <a:noFill/>
        </p:spPr>
        <p:txBody>
          <a:bodyPr wrap="none" rtlCol="0">
            <a:spAutoFit/>
          </a:bodyPr>
          <a:lstStyle/>
          <a:p>
            <a:r>
              <a:rPr lang="en-GB" sz="2400" b="1" dirty="0">
                <a:solidFill>
                  <a:srgbClr val="AC238D"/>
                </a:solidFill>
              </a:rPr>
              <a:t>Hierarchy</a:t>
            </a:r>
          </a:p>
        </p:txBody>
      </p:sp>
      <p:sp>
        <p:nvSpPr>
          <p:cNvPr id="5" name="Rectangle 4"/>
          <p:cNvSpPr/>
          <p:nvPr/>
        </p:nvSpPr>
        <p:spPr>
          <a:xfrm>
            <a:off x="457199" y="2104072"/>
            <a:ext cx="4882445" cy="4154984"/>
          </a:xfrm>
          <a:prstGeom prst="rect">
            <a:avLst/>
          </a:prstGeom>
        </p:spPr>
        <p:txBody>
          <a:bodyPr wrap="square">
            <a:spAutoFit/>
          </a:bodyPr>
          <a:lstStyle/>
          <a:p>
            <a:pPr algn="just"/>
            <a:r>
              <a:rPr lang="en-GB" sz="2400" dirty="0"/>
              <a:t>One of the most important aspects of communicating with type is to establish a strong typographic hierarchy. This refers to presenting the content in a way that visually conveys where to look, and in what sequence. The styling and placement of all elements – both type and images – should guide the viewer through the content in order of importance.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1888" y="2104072"/>
            <a:ext cx="6109319" cy="3543405"/>
          </a:xfrm>
          <a:prstGeom prst="rect">
            <a:avLst/>
          </a:prstGeom>
        </p:spPr>
      </p:pic>
    </p:spTree>
    <p:extLst>
      <p:ext uri="{BB962C8B-B14F-4D97-AF65-F5344CB8AC3E}">
        <p14:creationId xmlns:p14="http://schemas.microsoft.com/office/powerpoint/2010/main" val="616152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507464" cy="461665"/>
          </a:xfrm>
          <a:prstGeom prst="rect">
            <a:avLst/>
          </a:prstGeom>
          <a:noFill/>
        </p:spPr>
        <p:txBody>
          <a:bodyPr wrap="none" rtlCol="0">
            <a:spAutoFit/>
          </a:bodyPr>
          <a:lstStyle/>
          <a:p>
            <a:r>
              <a:rPr lang="en-GB" sz="2400" b="1" dirty="0">
                <a:solidFill>
                  <a:srgbClr val="AC238D"/>
                </a:solidFill>
              </a:rPr>
              <a:t>Alignment</a:t>
            </a:r>
          </a:p>
        </p:txBody>
      </p:sp>
      <p:sp>
        <p:nvSpPr>
          <p:cNvPr id="5" name="Rectangle 4"/>
          <p:cNvSpPr/>
          <p:nvPr/>
        </p:nvSpPr>
        <p:spPr>
          <a:xfrm>
            <a:off x="457199" y="2104072"/>
            <a:ext cx="11319165" cy="830997"/>
          </a:xfrm>
          <a:prstGeom prst="rect">
            <a:avLst/>
          </a:prstGeom>
        </p:spPr>
        <p:txBody>
          <a:bodyPr wrap="square">
            <a:spAutoFit/>
          </a:bodyPr>
          <a:lstStyle/>
          <a:p>
            <a:pPr algn="just"/>
            <a:r>
              <a:rPr lang="en-GB" sz="2400" dirty="0"/>
              <a:t>Text is commonly aligned to the left, right or centre. It can also be justified, which means squeezing or stretching the spacing to make each line exactly the same length.</a:t>
            </a:r>
          </a:p>
        </p:txBody>
      </p:sp>
      <p:sp>
        <p:nvSpPr>
          <p:cNvPr id="3" name="Rectangle 2"/>
          <p:cNvSpPr/>
          <p:nvPr/>
        </p:nvSpPr>
        <p:spPr>
          <a:xfrm>
            <a:off x="457200" y="3450401"/>
            <a:ext cx="4560850" cy="954107"/>
          </a:xfrm>
          <a:prstGeom prst="rect">
            <a:avLst/>
          </a:prstGeom>
        </p:spPr>
        <p:txBody>
          <a:bodyPr wrap="square">
            <a:spAutoFit/>
          </a:bodyPr>
          <a:lstStyle/>
          <a:p>
            <a:r>
              <a:rPr lang="en-GB" sz="1400" dirty="0"/>
              <a:t>Lorem ipsum </a:t>
            </a:r>
            <a:r>
              <a:rPr lang="en-GB" sz="1400" dirty="0" err="1"/>
              <a:t>dolor</a:t>
            </a:r>
            <a:r>
              <a:rPr lang="en-GB" sz="1400" dirty="0"/>
              <a:t> sit </a:t>
            </a:r>
            <a:r>
              <a:rPr lang="en-GB" sz="1400" dirty="0" err="1"/>
              <a:t>amet</a:t>
            </a:r>
            <a:r>
              <a:rPr lang="en-GB" sz="1400" dirty="0"/>
              <a:t>, </a:t>
            </a:r>
            <a:r>
              <a:rPr lang="en-GB" sz="1400" dirty="0" err="1"/>
              <a:t>consectetur</a:t>
            </a:r>
            <a:r>
              <a:rPr lang="en-GB" sz="1400" dirty="0"/>
              <a:t> </a:t>
            </a:r>
            <a:r>
              <a:rPr lang="en-GB" sz="1400" dirty="0" err="1"/>
              <a:t>adipiscing</a:t>
            </a:r>
            <a:r>
              <a:rPr lang="en-GB" sz="1400" dirty="0"/>
              <a:t> </a:t>
            </a:r>
            <a:r>
              <a:rPr lang="en-GB" sz="1400" dirty="0" err="1"/>
              <a:t>elit</a:t>
            </a:r>
            <a:r>
              <a:rPr lang="en-GB" sz="1400" dirty="0"/>
              <a:t>. </a:t>
            </a:r>
            <a:r>
              <a:rPr lang="en-GB" sz="1400" dirty="0" err="1"/>
              <a:t>Ut</a:t>
            </a:r>
            <a:r>
              <a:rPr lang="en-GB" sz="1400" dirty="0"/>
              <a:t> </a:t>
            </a:r>
            <a:r>
              <a:rPr lang="en-GB" sz="1400" dirty="0" err="1"/>
              <a:t>aliquet</a:t>
            </a:r>
            <a:r>
              <a:rPr lang="en-GB" sz="1400" dirty="0"/>
              <a:t> ac </a:t>
            </a:r>
            <a:r>
              <a:rPr lang="en-GB" sz="1400" dirty="0" err="1"/>
              <a:t>augue</a:t>
            </a:r>
            <a:r>
              <a:rPr lang="en-GB" sz="1400" dirty="0"/>
              <a:t> id semper. Integer dictum cursus dui, at </a:t>
            </a:r>
            <a:r>
              <a:rPr lang="en-GB" sz="1400" dirty="0" err="1"/>
              <a:t>posuere</a:t>
            </a:r>
            <a:r>
              <a:rPr lang="en-GB" sz="1400" dirty="0"/>
              <a:t> </a:t>
            </a:r>
            <a:r>
              <a:rPr lang="en-GB" sz="1400" dirty="0" err="1"/>
              <a:t>sem</a:t>
            </a:r>
            <a:r>
              <a:rPr lang="en-GB" sz="1400" dirty="0"/>
              <a:t> </a:t>
            </a:r>
            <a:r>
              <a:rPr lang="en-GB" sz="1400" dirty="0" err="1"/>
              <a:t>pretium</a:t>
            </a:r>
            <a:r>
              <a:rPr lang="en-GB" sz="1400" dirty="0"/>
              <a:t> sed. </a:t>
            </a:r>
            <a:r>
              <a:rPr lang="en-GB" sz="1400" dirty="0" err="1"/>
              <a:t>Ut</a:t>
            </a:r>
            <a:r>
              <a:rPr lang="en-GB" sz="1400" dirty="0"/>
              <a:t> </a:t>
            </a:r>
            <a:r>
              <a:rPr lang="en-GB" sz="1400" dirty="0" err="1"/>
              <a:t>hendrerit</a:t>
            </a:r>
            <a:r>
              <a:rPr lang="en-GB" sz="1400" dirty="0"/>
              <a:t> </a:t>
            </a:r>
            <a:r>
              <a:rPr lang="en-GB" sz="1400" dirty="0" err="1"/>
              <a:t>ultrices</a:t>
            </a:r>
            <a:r>
              <a:rPr lang="en-GB" sz="1400" dirty="0"/>
              <a:t> nisi, </a:t>
            </a:r>
            <a:r>
              <a:rPr lang="en-GB" sz="1400" dirty="0" err="1"/>
              <a:t>eu</a:t>
            </a:r>
            <a:r>
              <a:rPr lang="en-GB" sz="1400" dirty="0"/>
              <a:t> </a:t>
            </a:r>
            <a:r>
              <a:rPr lang="en-GB" sz="1400" dirty="0" err="1"/>
              <a:t>eleifend</a:t>
            </a:r>
            <a:r>
              <a:rPr lang="en-GB" sz="1400" dirty="0"/>
              <a:t> </a:t>
            </a:r>
            <a:r>
              <a:rPr lang="en-GB" sz="1400" dirty="0" err="1"/>
              <a:t>nunc</a:t>
            </a:r>
            <a:r>
              <a:rPr lang="en-GB" sz="1400" dirty="0"/>
              <a:t> </a:t>
            </a:r>
            <a:r>
              <a:rPr lang="en-GB" sz="1400" dirty="0" err="1"/>
              <a:t>suscipit</a:t>
            </a:r>
            <a:r>
              <a:rPr lang="en-GB" sz="1400" dirty="0"/>
              <a:t> ac. </a:t>
            </a:r>
          </a:p>
        </p:txBody>
      </p:sp>
      <p:sp>
        <p:nvSpPr>
          <p:cNvPr id="7" name="Rectangle 6"/>
          <p:cNvSpPr/>
          <p:nvPr/>
        </p:nvSpPr>
        <p:spPr>
          <a:xfrm>
            <a:off x="7121912" y="3450401"/>
            <a:ext cx="4560850" cy="954107"/>
          </a:xfrm>
          <a:prstGeom prst="rect">
            <a:avLst/>
          </a:prstGeom>
        </p:spPr>
        <p:txBody>
          <a:bodyPr wrap="square">
            <a:spAutoFit/>
          </a:bodyPr>
          <a:lstStyle/>
          <a:p>
            <a:pPr algn="r"/>
            <a:r>
              <a:rPr lang="en-GB" sz="1400" dirty="0"/>
              <a:t>Lorem ipsum </a:t>
            </a:r>
            <a:r>
              <a:rPr lang="en-GB" sz="1400" dirty="0" err="1"/>
              <a:t>dolor</a:t>
            </a:r>
            <a:r>
              <a:rPr lang="en-GB" sz="1400" dirty="0"/>
              <a:t> sit </a:t>
            </a:r>
            <a:r>
              <a:rPr lang="en-GB" sz="1400" dirty="0" err="1"/>
              <a:t>amet</a:t>
            </a:r>
            <a:r>
              <a:rPr lang="en-GB" sz="1400" dirty="0"/>
              <a:t>, </a:t>
            </a:r>
            <a:r>
              <a:rPr lang="en-GB" sz="1400" dirty="0" err="1"/>
              <a:t>consectetur</a:t>
            </a:r>
            <a:r>
              <a:rPr lang="en-GB" sz="1400" dirty="0"/>
              <a:t> </a:t>
            </a:r>
            <a:r>
              <a:rPr lang="en-GB" sz="1400" dirty="0" err="1"/>
              <a:t>adipiscing</a:t>
            </a:r>
            <a:r>
              <a:rPr lang="en-GB" sz="1400" dirty="0"/>
              <a:t> </a:t>
            </a:r>
            <a:r>
              <a:rPr lang="en-GB" sz="1400" dirty="0" err="1"/>
              <a:t>elit</a:t>
            </a:r>
            <a:r>
              <a:rPr lang="en-GB" sz="1400" dirty="0"/>
              <a:t>. </a:t>
            </a:r>
            <a:r>
              <a:rPr lang="en-GB" sz="1400" dirty="0" err="1"/>
              <a:t>Ut</a:t>
            </a:r>
            <a:r>
              <a:rPr lang="en-GB" sz="1400" dirty="0"/>
              <a:t> </a:t>
            </a:r>
            <a:r>
              <a:rPr lang="en-GB" sz="1400" dirty="0" err="1"/>
              <a:t>aliquet</a:t>
            </a:r>
            <a:r>
              <a:rPr lang="en-GB" sz="1400" dirty="0"/>
              <a:t> ac </a:t>
            </a:r>
            <a:r>
              <a:rPr lang="en-GB" sz="1400" dirty="0" err="1"/>
              <a:t>augue</a:t>
            </a:r>
            <a:r>
              <a:rPr lang="en-GB" sz="1400" dirty="0"/>
              <a:t> id semper. Integer dictum cursus dui, at </a:t>
            </a:r>
            <a:r>
              <a:rPr lang="en-GB" sz="1400" dirty="0" err="1"/>
              <a:t>posuere</a:t>
            </a:r>
            <a:r>
              <a:rPr lang="en-GB" sz="1400" dirty="0"/>
              <a:t> </a:t>
            </a:r>
            <a:r>
              <a:rPr lang="en-GB" sz="1400" dirty="0" err="1"/>
              <a:t>sem</a:t>
            </a:r>
            <a:r>
              <a:rPr lang="en-GB" sz="1400" dirty="0"/>
              <a:t> </a:t>
            </a:r>
            <a:r>
              <a:rPr lang="en-GB" sz="1400" dirty="0" err="1"/>
              <a:t>pretium</a:t>
            </a:r>
            <a:r>
              <a:rPr lang="en-GB" sz="1400" dirty="0"/>
              <a:t> sed. </a:t>
            </a:r>
            <a:r>
              <a:rPr lang="en-GB" sz="1400" dirty="0" err="1"/>
              <a:t>Ut</a:t>
            </a:r>
            <a:r>
              <a:rPr lang="en-GB" sz="1400" dirty="0"/>
              <a:t> </a:t>
            </a:r>
            <a:r>
              <a:rPr lang="en-GB" sz="1400" dirty="0" err="1"/>
              <a:t>hendrerit</a:t>
            </a:r>
            <a:r>
              <a:rPr lang="en-GB" sz="1400" dirty="0"/>
              <a:t> </a:t>
            </a:r>
            <a:r>
              <a:rPr lang="en-GB" sz="1400" dirty="0" err="1"/>
              <a:t>ultrices</a:t>
            </a:r>
            <a:r>
              <a:rPr lang="en-GB" sz="1400" dirty="0"/>
              <a:t> nisi, </a:t>
            </a:r>
            <a:r>
              <a:rPr lang="en-GB" sz="1400" dirty="0" err="1"/>
              <a:t>eu</a:t>
            </a:r>
            <a:r>
              <a:rPr lang="en-GB" sz="1400" dirty="0"/>
              <a:t> </a:t>
            </a:r>
            <a:r>
              <a:rPr lang="en-GB" sz="1400" dirty="0" err="1"/>
              <a:t>eleifend</a:t>
            </a:r>
            <a:r>
              <a:rPr lang="en-GB" sz="1400" dirty="0"/>
              <a:t> </a:t>
            </a:r>
            <a:r>
              <a:rPr lang="en-GB" sz="1400" dirty="0" err="1"/>
              <a:t>nunc</a:t>
            </a:r>
            <a:r>
              <a:rPr lang="en-GB" sz="1400" dirty="0"/>
              <a:t> </a:t>
            </a:r>
            <a:r>
              <a:rPr lang="en-GB" sz="1400" dirty="0" err="1"/>
              <a:t>suscipit</a:t>
            </a:r>
            <a:r>
              <a:rPr lang="en-GB" sz="1400" dirty="0"/>
              <a:t> ac. </a:t>
            </a:r>
          </a:p>
        </p:txBody>
      </p:sp>
      <p:sp>
        <p:nvSpPr>
          <p:cNvPr id="8" name="TextBox 7"/>
          <p:cNvSpPr txBox="1"/>
          <p:nvPr/>
        </p:nvSpPr>
        <p:spPr>
          <a:xfrm>
            <a:off x="546410" y="4438719"/>
            <a:ext cx="4226312" cy="369332"/>
          </a:xfrm>
          <a:prstGeom prst="rect">
            <a:avLst/>
          </a:prstGeom>
          <a:noFill/>
        </p:spPr>
        <p:txBody>
          <a:bodyPr wrap="square" rtlCol="0">
            <a:spAutoFit/>
          </a:bodyPr>
          <a:lstStyle/>
          <a:p>
            <a:r>
              <a:rPr lang="en-GB" b="1" dirty="0"/>
              <a:t>Left Aligned</a:t>
            </a:r>
          </a:p>
        </p:txBody>
      </p:sp>
      <p:sp>
        <p:nvSpPr>
          <p:cNvPr id="9" name="TextBox 8"/>
          <p:cNvSpPr txBox="1"/>
          <p:nvPr/>
        </p:nvSpPr>
        <p:spPr>
          <a:xfrm>
            <a:off x="7370957" y="4438719"/>
            <a:ext cx="4226312" cy="369332"/>
          </a:xfrm>
          <a:prstGeom prst="rect">
            <a:avLst/>
          </a:prstGeom>
          <a:noFill/>
        </p:spPr>
        <p:txBody>
          <a:bodyPr wrap="square" rtlCol="0">
            <a:spAutoFit/>
          </a:bodyPr>
          <a:lstStyle/>
          <a:p>
            <a:pPr algn="r"/>
            <a:r>
              <a:rPr lang="en-GB" b="1" dirty="0"/>
              <a:t>Right Aligned</a:t>
            </a:r>
          </a:p>
        </p:txBody>
      </p:sp>
      <p:sp>
        <p:nvSpPr>
          <p:cNvPr id="10" name="Rectangle 9"/>
          <p:cNvSpPr/>
          <p:nvPr/>
        </p:nvSpPr>
        <p:spPr>
          <a:xfrm>
            <a:off x="457199" y="4982376"/>
            <a:ext cx="4560850" cy="954107"/>
          </a:xfrm>
          <a:prstGeom prst="rect">
            <a:avLst/>
          </a:prstGeom>
        </p:spPr>
        <p:txBody>
          <a:bodyPr wrap="square">
            <a:spAutoFit/>
          </a:bodyPr>
          <a:lstStyle/>
          <a:p>
            <a:pPr algn="ctr"/>
            <a:r>
              <a:rPr lang="en-GB" sz="1400" dirty="0"/>
              <a:t>Lorem ipsum </a:t>
            </a:r>
            <a:r>
              <a:rPr lang="en-GB" sz="1400" dirty="0" err="1"/>
              <a:t>dolor</a:t>
            </a:r>
            <a:r>
              <a:rPr lang="en-GB" sz="1400" dirty="0"/>
              <a:t> sit </a:t>
            </a:r>
            <a:r>
              <a:rPr lang="en-GB" sz="1400" dirty="0" err="1"/>
              <a:t>amet</a:t>
            </a:r>
            <a:r>
              <a:rPr lang="en-GB" sz="1400" dirty="0"/>
              <a:t>, </a:t>
            </a:r>
            <a:r>
              <a:rPr lang="en-GB" sz="1400" dirty="0" err="1"/>
              <a:t>consectetur</a:t>
            </a:r>
            <a:r>
              <a:rPr lang="en-GB" sz="1400" dirty="0"/>
              <a:t> </a:t>
            </a:r>
            <a:r>
              <a:rPr lang="en-GB" sz="1400" dirty="0" err="1"/>
              <a:t>adipiscing</a:t>
            </a:r>
            <a:r>
              <a:rPr lang="en-GB" sz="1400" dirty="0"/>
              <a:t> </a:t>
            </a:r>
            <a:r>
              <a:rPr lang="en-GB" sz="1400" dirty="0" err="1"/>
              <a:t>elit</a:t>
            </a:r>
            <a:r>
              <a:rPr lang="en-GB" sz="1400" dirty="0"/>
              <a:t>. </a:t>
            </a:r>
            <a:r>
              <a:rPr lang="en-GB" sz="1400" dirty="0" err="1"/>
              <a:t>Ut</a:t>
            </a:r>
            <a:r>
              <a:rPr lang="en-GB" sz="1400" dirty="0"/>
              <a:t> </a:t>
            </a:r>
            <a:r>
              <a:rPr lang="en-GB" sz="1400" dirty="0" err="1"/>
              <a:t>aliquet</a:t>
            </a:r>
            <a:r>
              <a:rPr lang="en-GB" sz="1400" dirty="0"/>
              <a:t> ac </a:t>
            </a:r>
            <a:r>
              <a:rPr lang="en-GB" sz="1400" dirty="0" err="1"/>
              <a:t>augue</a:t>
            </a:r>
            <a:r>
              <a:rPr lang="en-GB" sz="1400" dirty="0"/>
              <a:t> id semper. Integer dictum cursus dui, at </a:t>
            </a:r>
            <a:r>
              <a:rPr lang="en-GB" sz="1400" dirty="0" err="1"/>
              <a:t>posuere</a:t>
            </a:r>
            <a:r>
              <a:rPr lang="en-GB" sz="1400" dirty="0"/>
              <a:t> </a:t>
            </a:r>
            <a:r>
              <a:rPr lang="en-GB" sz="1400" dirty="0" err="1"/>
              <a:t>sem</a:t>
            </a:r>
            <a:r>
              <a:rPr lang="en-GB" sz="1400" dirty="0"/>
              <a:t> </a:t>
            </a:r>
            <a:r>
              <a:rPr lang="en-GB" sz="1400" dirty="0" err="1"/>
              <a:t>pretium</a:t>
            </a:r>
            <a:r>
              <a:rPr lang="en-GB" sz="1400" dirty="0"/>
              <a:t> sed. </a:t>
            </a:r>
            <a:r>
              <a:rPr lang="en-GB" sz="1400" dirty="0" err="1"/>
              <a:t>Ut</a:t>
            </a:r>
            <a:r>
              <a:rPr lang="en-GB" sz="1400" dirty="0"/>
              <a:t> </a:t>
            </a:r>
            <a:r>
              <a:rPr lang="en-GB" sz="1400" dirty="0" err="1"/>
              <a:t>hendrerit</a:t>
            </a:r>
            <a:r>
              <a:rPr lang="en-GB" sz="1400" dirty="0"/>
              <a:t> </a:t>
            </a:r>
            <a:r>
              <a:rPr lang="en-GB" sz="1400" dirty="0" err="1"/>
              <a:t>ultrices</a:t>
            </a:r>
            <a:r>
              <a:rPr lang="en-GB" sz="1400" dirty="0"/>
              <a:t> nisi, </a:t>
            </a:r>
            <a:r>
              <a:rPr lang="en-GB" sz="1400" dirty="0" err="1"/>
              <a:t>eu</a:t>
            </a:r>
            <a:r>
              <a:rPr lang="en-GB" sz="1400" dirty="0"/>
              <a:t> </a:t>
            </a:r>
            <a:r>
              <a:rPr lang="en-GB" sz="1400" dirty="0" err="1"/>
              <a:t>eleifend</a:t>
            </a:r>
            <a:r>
              <a:rPr lang="en-GB" sz="1400" dirty="0"/>
              <a:t> </a:t>
            </a:r>
            <a:r>
              <a:rPr lang="en-GB" sz="1400" dirty="0" err="1"/>
              <a:t>nunc</a:t>
            </a:r>
            <a:r>
              <a:rPr lang="en-GB" sz="1400" dirty="0"/>
              <a:t> </a:t>
            </a:r>
            <a:r>
              <a:rPr lang="en-GB" sz="1400" dirty="0" err="1"/>
              <a:t>suscipit</a:t>
            </a:r>
            <a:r>
              <a:rPr lang="en-GB" sz="1400" dirty="0"/>
              <a:t> ac. </a:t>
            </a:r>
          </a:p>
        </p:txBody>
      </p:sp>
      <p:sp>
        <p:nvSpPr>
          <p:cNvPr id="11" name="TextBox 10"/>
          <p:cNvSpPr txBox="1"/>
          <p:nvPr/>
        </p:nvSpPr>
        <p:spPr>
          <a:xfrm>
            <a:off x="546409" y="5967718"/>
            <a:ext cx="4471639" cy="369332"/>
          </a:xfrm>
          <a:prstGeom prst="rect">
            <a:avLst/>
          </a:prstGeom>
          <a:noFill/>
        </p:spPr>
        <p:txBody>
          <a:bodyPr wrap="square" rtlCol="0">
            <a:spAutoFit/>
          </a:bodyPr>
          <a:lstStyle/>
          <a:p>
            <a:pPr algn="ctr"/>
            <a:r>
              <a:rPr lang="en-GB" b="1" dirty="0"/>
              <a:t>Centre Aligned</a:t>
            </a:r>
          </a:p>
        </p:txBody>
      </p:sp>
      <p:sp>
        <p:nvSpPr>
          <p:cNvPr id="12" name="Rectangle 11"/>
          <p:cNvSpPr/>
          <p:nvPr/>
        </p:nvSpPr>
        <p:spPr>
          <a:xfrm>
            <a:off x="7121912" y="4982376"/>
            <a:ext cx="4560850" cy="954107"/>
          </a:xfrm>
          <a:prstGeom prst="rect">
            <a:avLst/>
          </a:prstGeom>
        </p:spPr>
        <p:txBody>
          <a:bodyPr wrap="square">
            <a:spAutoFit/>
          </a:bodyPr>
          <a:lstStyle/>
          <a:p>
            <a:pPr algn="just"/>
            <a:r>
              <a:rPr lang="en-GB" sz="1400" dirty="0"/>
              <a:t>Lorem ipsum </a:t>
            </a:r>
            <a:r>
              <a:rPr lang="en-GB" sz="1400" dirty="0" err="1"/>
              <a:t>dolor</a:t>
            </a:r>
            <a:r>
              <a:rPr lang="en-GB" sz="1400" dirty="0"/>
              <a:t> sit </a:t>
            </a:r>
            <a:r>
              <a:rPr lang="en-GB" sz="1400" dirty="0" err="1"/>
              <a:t>amet</a:t>
            </a:r>
            <a:r>
              <a:rPr lang="en-GB" sz="1400" dirty="0"/>
              <a:t>, </a:t>
            </a:r>
            <a:r>
              <a:rPr lang="en-GB" sz="1400" dirty="0" err="1"/>
              <a:t>consectetur</a:t>
            </a:r>
            <a:r>
              <a:rPr lang="en-GB" sz="1400" dirty="0"/>
              <a:t> </a:t>
            </a:r>
            <a:r>
              <a:rPr lang="en-GB" sz="1400" dirty="0" err="1"/>
              <a:t>adipiscing</a:t>
            </a:r>
            <a:r>
              <a:rPr lang="en-GB" sz="1400" dirty="0"/>
              <a:t> </a:t>
            </a:r>
            <a:r>
              <a:rPr lang="en-GB" sz="1400" dirty="0" err="1"/>
              <a:t>elit</a:t>
            </a:r>
            <a:r>
              <a:rPr lang="en-GB" sz="1400" dirty="0"/>
              <a:t>. </a:t>
            </a:r>
            <a:r>
              <a:rPr lang="en-GB" sz="1400" dirty="0" err="1"/>
              <a:t>Ut</a:t>
            </a:r>
            <a:r>
              <a:rPr lang="en-GB" sz="1400" dirty="0"/>
              <a:t> </a:t>
            </a:r>
            <a:r>
              <a:rPr lang="en-GB" sz="1400" dirty="0" err="1"/>
              <a:t>aliquet</a:t>
            </a:r>
            <a:r>
              <a:rPr lang="en-GB" sz="1400" dirty="0"/>
              <a:t> ac </a:t>
            </a:r>
            <a:r>
              <a:rPr lang="en-GB" sz="1400" dirty="0" err="1"/>
              <a:t>augue</a:t>
            </a:r>
            <a:r>
              <a:rPr lang="en-GB" sz="1400" dirty="0"/>
              <a:t> id semper. Integer dictum cursus dui, at </a:t>
            </a:r>
            <a:r>
              <a:rPr lang="en-GB" sz="1400" dirty="0" err="1"/>
              <a:t>posuere</a:t>
            </a:r>
            <a:r>
              <a:rPr lang="en-GB" sz="1400" dirty="0"/>
              <a:t> </a:t>
            </a:r>
            <a:r>
              <a:rPr lang="en-GB" sz="1400" dirty="0" err="1"/>
              <a:t>sem</a:t>
            </a:r>
            <a:r>
              <a:rPr lang="en-GB" sz="1400" dirty="0"/>
              <a:t> </a:t>
            </a:r>
            <a:r>
              <a:rPr lang="en-GB" sz="1400" dirty="0" err="1"/>
              <a:t>pretium</a:t>
            </a:r>
            <a:r>
              <a:rPr lang="en-GB" sz="1400" dirty="0"/>
              <a:t> sed. </a:t>
            </a:r>
            <a:r>
              <a:rPr lang="en-GB" sz="1400" dirty="0" err="1"/>
              <a:t>Ut</a:t>
            </a:r>
            <a:r>
              <a:rPr lang="en-GB" sz="1400" dirty="0"/>
              <a:t> </a:t>
            </a:r>
            <a:r>
              <a:rPr lang="en-GB" sz="1400" dirty="0" err="1"/>
              <a:t>hendrerit</a:t>
            </a:r>
            <a:r>
              <a:rPr lang="en-GB" sz="1400" dirty="0"/>
              <a:t> </a:t>
            </a:r>
            <a:r>
              <a:rPr lang="en-GB" sz="1400" dirty="0" err="1"/>
              <a:t>ultrices</a:t>
            </a:r>
            <a:r>
              <a:rPr lang="en-GB" sz="1400" dirty="0"/>
              <a:t> nisi, </a:t>
            </a:r>
            <a:r>
              <a:rPr lang="en-GB" sz="1400" dirty="0" err="1"/>
              <a:t>eu</a:t>
            </a:r>
            <a:r>
              <a:rPr lang="en-GB" sz="1400" dirty="0"/>
              <a:t> </a:t>
            </a:r>
            <a:r>
              <a:rPr lang="en-GB" sz="1400" dirty="0" err="1"/>
              <a:t>eleifend</a:t>
            </a:r>
            <a:r>
              <a:rPr lang="en-GB" sz="1400" dirty="0"/>
              <a:t> </a:t>
            </a:r>
            <a:r>
              <a:rPr lang="en-GB" sz="1400" dirty="0" err="1"/>
              <a:t>nunc</a:t>
            </a:r>
            <a:r>
              <a:rPr lang="en-GB" sz="1400" dirty="0"/>
              <a:t> </a:t>
            </a:r>
            <a:r>
              <a:rPr lang="en-GB" sz="1400" dirty="0" err="1"/>
              <a:t>suscipit</a:t>
            </a:r>
            <a:r>
              <a:rPr lang="en-GB" sz="1400" dirty="0"/>
              <a:t> ac. </a:t>
            </a:r>
          </a:p>
        </p:txBody>
      </p:sp>
      <p:sp>
        <p:nvSpPr>
          <p:cNvPr id="13" name="TextBox 12"/>
          <p:cNvSpPr txBox="1"/>
          <p:nvPr/>
        </p:nvSpPr>
        <p:spPr>
          <a:xfrm>
            <a:off x="7211122" y="5967718"/>
            <a:ext cx="4471639" cy="369332"/>
          </a:xfrm>
          <a:prstGeom prst="rect">
            <a:avLst/>
          </a:prstGeom>
          <a:noFill/>
        </p:spPr>
        <p:txBody>
          <a:bodyPr wrap="square" rtlCol="0">
            <a:spAutoFit/>
          </a:bodyPr>
          <a:lstStyle/>
          <a:p>
            <a:pPr algn="ctr"/>
            <a:r>
              <a:rPr lang="en-GB" b="1" dirty="0"/>
              <a:t>Justify Aligned</a:t>
            </a:r>
          </a:p>
        </p:txBody>
      </p:sp>
    </p:spTree>
    <p:extLst>
      <p:ext uri="{BB962C8B-B14F-4D97-AF65-F5344CB8AC3E}">
        <p14:creationId xmlns:p14="http://schemas.microsoft.com/office/powerpoint/2010/main" val="410276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a:solidFill>
                  <a:srgbClr val="AC238D"/>
                </a:solidFill>
              </a:rPr>
              <a:t>Fonts </a:t>
            </a:r>
            <a:r>
              <a:rPr lang="en-GB" sz="3600" b="1" dirty="0">
                <a:solidFill>
                  <a:srgbClr val="AC238D"/>
                </a:solidFill>
              </a:rPr>
              <a:t>/ Typography</a:t>
            </a:r>
          </a:p>
        </p:txBody>
      </p:sp>
      <p:sp>
        <p:nvSpPr>
          <p:cNvPr id="5" name="Rectangle 4"/>
          <p:cNvSpPr/>
          <p:nvPr/>
        </p:nvSpPr>
        <p:spPr>
          <a:xfrm>
            <a:off x="457199" y="2011749"/>
            <a:ext cx="11319165" cy="3785652"/>
          </a:xfrm>
          <a:prstGeom prst="rect">
            <a:avLst/>
          </a:prstGeom>
        </p:spPr>
        <p:txBody>
          <a:bodyPr wrap="square">
            <a:spAutoFit/>
          </a:bodyPr>
          <a:lstStyle/>
          <a:p>
            <a:pPr marL="1714500" lvl="3" indent="-342900" algn="just">
              <a:buClr>
                <a:srgbClr val="AC238D"/>
              </a:buClr>
              <a:buFont typeface="Arial" panose="020B0604020202020204" pitchFamily="34" charset="0"/>
              <a:buChar char="•"/>
            </a:pPr>
            <a:r>
              <a:rPr lang="en-GB" sz="2400" dirty="0"/>
              <a:t>Why Fonts / Typography is important to your website</a:t>
            </a:r>
          </a:p>
          <a:p>
            <a:pPr marL="1714500" lvl="3" indent="-342900" algn="just">
              <a:buClr>
                <a:srgbClr val="AC238D"/>
              </a:buClr>
              <a:buFont typeface="Arial" panose="020B0604020202020204" pitchFamily="34" charset="0"/>
              <a:buChar char="•"/>
            </a:pPr>
            <a:r>
              <a:rPr lang="en-GB" sz="2400" dirty="0"/>
              <a:t>Classification of Fonts</a:t>
            </a:r>
          </a:p>
          <a:p>
            <a:pPr marL="1714500" lvl="3" indent="-342900" algn="just">
              <a:buClr>
                <a:srgbClr val="AC238D"/>
              </a:buClr>
              <a:buFont typeface="Arial" panose="020B0604020202020204" pitchFamily="34" charset="0"/>
              <a:buChar char="•"/>
            </a:pPr>
            <a:r>
              <a:rPr lang="en-GB" sz="2400" dirty="0"/>
              <a:t>Typeface / Fonts</a:t>
            </a:r>
          </a:p>
          <a:p>
            <a:pPr marL="1714500" lvl="3" indent="-342900" algn="just">
              <a:buClr>
                <a:srgbClr val="AC238D"/>
              </a:buClr>
              <a:buFont typeface="Arial" panose="020B0604020202020204" pitchFamily="34" charset="0"/>
              <a:buChar char="•"/>
            </a:pPr>
            <a:r>
              <a:rPr lang="en-GB" sz="2400" dirty="0"/>
              <a:t>Serif / Sans-Serif</a:t>
            </a:r>
          </a:p>
          <a:p>
            <a:pPr marL="1714500" lvl="3" indent="-342900" algn="just">
              <a:buClr>
                <a:srgbClr val="AC238D"/>
              </a:buClr>
              <a:buFont typeface="Arial" panose="020B0604020202020204" pitchFamily="34" charset="0"/>
              <a:buChar char="•"/>
            </a:pPr>
            <a:r>
              <a:rPr lang="en-GB" sz="2400" dirty="0"/>
              <a:t>Script / Decorative</a:t>
            </a:r>
          </a:p>
          <a:p>
            <a:pPr marL="1714500" lvl="3" indent="-342900" algn="just">
              <a:buClr>
                <a:srgbClr val="AC238D"/>
              </a:buClr>
              <a:buFont typeface="Arial" panose="020B0604020202020204" pitchFamily="34" charset="0"/>
              <a:buChar char="•"/>
            </a:pPr>
            <a:r>
              <a:rPr lang="en-GB" sz="2400" dirty="0"/>
              <a:t>Formal / Informal</a:t>
            </a:r>
          </a:p>
          <a:p>
            <a:pPr marL="1714500" lvl="3" indent="-342900" algn="just">
              <a:buClr>
                <a:srgbClr val="AC238D"/>
              </a:buClr>
              <a:buFont typeface="Arial" panose="020B0604020202020204" pitchFamily="34" charset="0"/>
              <a:buChar char="•"/>
            </a:pPr>
            <a:r>
              <a:rPr lang="en-GB" sz="2400" dirty="0"/>
              <a:t>Body</a:t>
            </a:r>
          </a:p>
          <a:p>
            <a:pPr marL="1714500" lvl="3" indent="-342900" algn="just">
              <a:buClr>
                <a:srgbClr val="AC238D"/>
              </a:buClr>
              <a:buFont typeface="Arial" panose="020B0604020202020204" pitchFamily="34" charset="0"/>
              <a:buChar char="•"/>
            </a:pPr>
            <a:r>
              <a:rPr lang="en-GB" sz="2400" dirty="0"/>
              <a:t>Contrast</a:t>
            </a:r>
          </a:p>
          <a:p>
            <a:pPr marL="1714500" lvl="3" indent="-342900" algn="just">
              <a:buClr>
                <a:srgbClr val="AC238D"/>
              </a:buClr>
              <a:buFont typeface="Arial" panose="020B0604020202020204" pitchFamily="34" charset="0"/>
              <a:buChar char="•"/>
            </a:pPr>
            <a:r>
              <a:rPr lang="en-GB" sz="2400" dirty="0"/>
              <a:t>Hierarchy / Alignment</a:t>
            </a:r>
          </a:p>
          <a:p>
            <a:pPr marL="1714500" lvl="3" indent="-342900" algn="just">
              <a:buClr>
                <a:srgbClr val="AC238D"/>
              </a:buClr>
              <a:buFont typeface="Arial" panose="020B0604020202020204" pitchFamily="34" charset="0"/>
              <a:buChar char="•"/>
            </a:pPr>
            <a:r>
              <a:rPr lang="en-GB" sz="2400" dirty="0"/>
              <a:t>Kerning / Leading</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204240" cy="461665"/>
          </a:xfrm>
          <a:prstGeom prst="rect">
            <a:avLst/>
          </a:prstGeom>
          <a:noFill/>
        </p:spPr>
        <p:txBody>
          <a:bodyPr wrap="none" rtlCol="0">
            <a:spAutoFit/>
          </a:bodyPr>
          <a:lstStyle/>
          <a:p>
            <a:r>
              <a:rPr lang="en-GB" sz="2400" b="1" dirty="0">
                <a:solidFill>
                  <a:srgbClr val="AC238D"/>
                </a:solidFill>
              </a:rPr>
              <a:t>Content</a:t>
            </a:r>
          </a:p>
        </p:txBody>
      </p:sp>
    </p:spTree>
    <p:extLst>
      <p:ext uri="{BB962C8B-B14F-4D97-AF65-F5344CB8AC3E}">
        <p14:creationId xmlns:p14="http://schemas.microsoft.com/office/powerpoint/2010/main" val="1000191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507464" cy="461665"/>
          </a:xfrm>
          <a:prstGeom prst="rect">
            <a:avLst/>
          </a:prstGeom>
          <a:noFill/>
        </p:spPr>
        <p:txBody>
          <a:bodyPr wrap="none" rtlCol="0">
            <a:spAutoFit/>
          </a:bodyPr>
          <a:lstStyle/>
          <a:p>
            <a:r>
              <a:rPr lang="en-GB" sz="2400" b="1" dirty="0">
                <a:solidFill>
                  <a:srgbClr val="AC238D"/>
                </a:solidFill>
              </a:rPr>
              <a:t>Alignment</a:t>
            </a:r>
          </a:p>
        </p:txBody>
      </p:sp>
      <p:sp>
        <p:nvSpPr>
          <p:cNvPr id="5" name="Rectangle 4"/>
          <p:cNvSpPr/>
          <p:nvPr/>
        </p:nvSpPr>
        <p:spPr>
          <a:xfrm>
            <a:off x="457199" y="2104072"/>
            <a:ext cx="11319165" cy="2677656"/>
          </a:xfrm>
          <a:prstGeom prst="rect">
            <a:avLst/>
          </a:prstGeom>
        </p:spPr>
        <p:txBody>
          <a:bodyPr wrap="square">
            <a:spAutoFit/>
          </a:bodyPr>
          <a:lstStyle/>
          <a:p>
            <a:pPr algn="just"/>
            <a:r>
              <a:rPr lang="en-GB" sz="2400" dirty="0"/>
              <a:t>Aligning text to the centre of the line is more appropriate to headings, or lists such as menus than for body text. Right aligned text is also difficult for the eye to track. Whilst justified text will appear as a neat block or column, the uneven spacing necessary within the text makes it less legible. The lines are indistinguishable in length, which makes it easier to lose one's place. When we read we track from left to right, so we find it easier to read left aligned text, with the 'ragged' line length on the right giving a variety which aids scanning.</a:t>
            </a:r>
          </a:p>
        </p:txBody>
      </p:sp>
    </p:spTree>
    <p:extLst>
      <p:ext uri="{BB962C8B-B14F-4D97-AF65-F5344CB8AC3E}">
        <p14:creationId xmlns:p14="http://schemas.microsoft.com/office/powerpoint/2010/main" val="1970559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163332" cy="461665"/>
          </a:xfrm>
          <a:prstGeom prst="rect">
            <a:avLst/>
          </a:prstGeom>
          <a:noFill/>
        </p:spPr>
        <p:txBody>
          <a:bodyPr wrap="none" rtlCol="0">
            <a:spAutoFit/>
          </a:bodyPr>
          <a:lstStyle/>
          <a:p>
            <a:r>
              <a:rPr lang="en-GB" sz="2400" b="1" dirty="0">
                <a:solidFill>
                  <a:srgbClr val="AC238D"/>
                </a:solidFill>
              </a:rPr>
              <a:t>Kerning</a:t>
            </a:r>
          </a:p>
        </p:txBody>
      </p:sp>
      <p:sp>
        <p:nvSpPr>
          <p:cNvPr id="5" name="Rectangle 4"/>
          <p:cNvSpPr/>
          <p:nvPr/>
        </p:nvSpPr>
        <p:spPr>
          <a:xfrm>
            <a:off x="457199" y="2104072"/>
            <a:ext cx="11319165" cy="1938992"/>
          </a:xfrm>
          <a:prstGeom prst="rect">
            <a:avLst/>
          </a:prstGeom>
        </p:spPr>
        <p:txBody>
          <a:bodyPr wrap="square">
            <a:spAutoFit/>
          </a:bodyPr>
          <a:lstStyle/>
          <a:p>
            <a:pPr algn="just"/>
            <a:r>
              <a:rPr lang="en-GB" sz="2400" dirty="0"/>
              <a:t>Kerning relates to adjusting the spacing between letters. Typeface designers allow a certain amount of horizontal space for each letter. Sometimes the interface designer will want to increase or decrease this width spacing to make the text fit better in the allotted space. Kerning is used to adjust the space between individual letter pairs. Tracking is the term used to describe adjusting the space equally in a line or paragraph.</a:t>
            </a:r>
          </a:p>
        </p:txBody>
      </p:sp>
      <p:pic>
        <p:nvPicPr>
          <p:cNvPr id="3" name="Picture 2"/>
          <p:cNvPicPr>
            <a:picLocks noChangeAspect="1"/>
          </p:cNvPicPr>
          <p:nvPr/>
        </p:nvPicPr>
        <p:blipFill>
          <a:blip r:embed="rId3"/>
          <a:stretch>
            <a:fillRect/>
          </a:stretch>
        </p:blipFill>
        <p:spPr>
          <a:xfrm>
            <a:off x="7804792" y="4095952"/>
            <a:ext cx="3971572" cy="2762048"/>
          </a:xfrm>
          <a:prstGeom prst="rect">
            <a:avLst/>
          </a:prstGeom>
        </p:spPr>
      </p:pic>
    </p:spTree>
    <p:extLst>
      <p:ext uri="{BB962C8B-B14F-4D97-AF65-F5344CB8AC3E}">
        <p14:creationId xmlns:p14="http://schemas.microsoft.com/office/powerpoint/2010/main" val="362526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173719" cy="461665"/>
          </a:xfrm>
          <a:prstGeom prst="rect">
            <a:avLst/>
          </a:prstGeom>
          <a:noFill/>
        </p:spPr>
        <p:txBody>
          <a:bodyPr wrap="none" rtlCol="0">
            <a:spAutoFit/>
          </a:bodyPr>
          <a:lstStyle/>
          <a:p>
            <a:r>
              <a:rPr lang="en-GB" sz="2400" b="1" dirty="0">
                <a:solidFill>
                  <a:srgbClr val="AC238D"/>
                </a:solidFill>
              </a:rPr>
              <a:t>Leading</a:t>
            </a:r>
          </a:p>
        </p:txBody>
      </p:sp>
      <p:sp>
        <p:nvSpPr>
          <p:cNvPr id="5" name="Rectangle 4"/>
          <p:cNvSpPr/>
          <p:nvPr/>
        </p:nvSpPr>
        <p:spPr>
          <a:xfrm>
            <a:off x="457199" y="2104072"/>
            <a:ext cx="11319165" cy="2677656"/>
          </a:xfrm>
          <a:prstGeom prst="rect">
            <a:avLst/>
          </a:prstGeom>
        </p:spPr>
        <p:txBody>
          <a:bodyPr wrap="square">
            <a:spAutoFit/>
          </a:bodyPr>
          <a:lstStyle/>
          <a:p>
            <a:pPr algn="just"/>
            <a:r>
              <a:rPr lang="en-GB" sz="2400" dirty="0"/>
              <a:t>The term leading is derived from the strips of lead used to increase line spacing in the days of 'hot metal' printing. Reducing line spacing from the default is referred to as negative leading.</a:t>
            </a:r>
          </a:p>
          <a:p>
            <a:pPr algn="just"/>
            <a:endParaRPr lang="en-GB" sz="2400" dirty="0"/>
          </a:p>
          <a:p>
            <a:pPr algn="just"/>
            <a:r>
              <a:rPr lang="en-GB" sz="2400" dirty="0"/>
              <a:t>Longer lines of text may benefit from more spacing between them to improve legibility. Bold text may also require increased line spacing. Serif fonts are said to be more legible with smaller line spacing than sans serif fonts.</a:t>
            </a:r>
          </a:p>
        </p:txBody>
      </p:sp>
    </p:spTree>
    <p:extLst>
      <p:ext uri="{BB962C8B-B14F-4D97-AF65-F5344CB8AC3E}">
        <p14:creationId xmlns:p14="http://schemas.microsoft.com/office/powerpoint/2010/main" val="2060639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173719" cy="461665"/>
          </a:xfrm>
          <a:prstGeom prst="rect">
            <a:avLst/>
          </a:prstGeom>
          <a:noFill/>
        </p:spPr>
        <p:txBody>
          <a:bodyPr wrap="none" rtlCol="0">
            <a:spAutoFit/>
          </a:bodyPr>
          <a:lstStyle/>
          <a:p>
            <a:r>
              <a:rPr lang="en-GB" sz="2400" b="1" dirty="0">
                <a:solidFill>
                  <a:srgbClr val="AC238D"/>
                </a:solidFill>
              </a:rPr>
              <a:t>Leading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765" y="2239079"/>
            <a:ext cx="8099825" cy="3597275"/>
          </a:xfrm>
          <a:prstGeom prst="rect">
            <a:avLst/>
          </a:prstGeom>
        </p:spPr>
      </p:pic>
    </p:spTree>
    <p:extLst>
      <p:ext uri="{BB962C8B-B14F-4D97-AF65-F5344CB8AC3E}">
        <p14:creationId xmlns:p14="http://schemas.microsoft.com/office/powerpoint/2010/main" val="406268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587742" cy="461665"/>
          </a:xfrm>
          <a:prstGeom prst="rect">
            <a:avLst/>
          </a:prstGeom>
          <a:noFill/>
        </p:spPr>
        <p:txBody>
          <a:bodyPr wrap="none" rtlCol="0">
            <a:spAutoFit/>
          </a:bodyPr>
          <a:lstStyle/>
          <a:p>
            <a:r>
              <a:rPr lang="en-GB" sz="2400" b="1" dirty="0">
                <a:solidFill>
                  <a:srgbClr val="AC238D"/>
                </a:solidFill>
              </a:rPr>
              <a:t>References</a:t>
            </a:r>
          </a:p>
        </p:txBody>
      </p:sp>
      <p:sp>
        <p:nvSpPr>
          <p:cNvPr id="7" name="TextBox 6">
            <a:extLst>
              <a:ext uri="{FF2B5EF4-FFF2-40B4-BE49-F238E27FC236}">
                <a16:creationId xmlns:a16="http://schemas.microsoft.com/office/drawing/2014/main" id="{EDF42468-DD26-466B-A216-0C5F2DB685B2}"/>
              </a:ext>
            </a:extLst>
          </p:cNvPr>
          <p:cNvSpPr txBox="1"/>
          <p:nvPr/>
        </p:nvSpPr>
        <p:spPr>
          <a:xfrm>
            <a:off x="457199" y="263237"/>
            <a:ext cx="2897396" cy="646331"/>
          </a:xfrm>
          <a:prstGeom prst="rect">
            <a:avLst/>
          </a:prstGeom>
          <a:noFill/>
        </p:spPr>
        <p:txBody>
          <a:bodyPr wrap="none" rtlCol="0">
            <a:spAutoFit/>
          </a:bodyPr>
          <a:lstStyle/>
          <a:p>
            <a:r>
              <a:rPr lang="en-GB" sz="3600" b="1" dirty="0">
                <a:solidFill>
                  <a:srgbClr val="AC238D"/>
                </a:solidFill>
              </a:rPr>
              <a:t>Colour Theory</a:t>
            </a:r>
          </a:p>
        </p:txBody>
      </p:sp>
      <p:sp>
        <p:nvSpPr>
          <p:cNvPr id="3" name="Rectangle 2"/>
          <p:cNvSpPr/>
          <p:nvPr/>
        </p:nvSpPr>
        <p:spPr>
          <a:xfrm>
            <a:off x="457199" y="1575649"/>
            <a:ext cx="11329640" cy="4585871"/>
          </a:xfrm>
          <a:prstGeom prst="rect">
            <a:avLst/>
          </a:prstGeom>
        </p:spPr>
        <p:txBody>
          <a:bodyPr wrap="square">
            <a:spAutoFit/>
          </a:bodyPr>
          <a:lstStyle/>
          <a:p>
            <a:r>
              <a:rPr lang="en-GB" sz="1600" dirty="0" err="1"/>
              <a:t>Nabin</a:t>
            </a:r>
            <a:r>
              <a:rPr lang="en-GB" sz="1600" dirty="0"/>
              <a:t> </a:t>
            </a:r>
            <a:r>
              <a:rPr lang="en-GB" sz="1600" dirty="0" err="1"/>
              <a:t>Paudyal</a:t>
            </a:r>
            <a:r>
              <a:rPr lang="en-GB" sz="1600" dirty="0"/>
              <a:t>. 2016. </a:t>
            </a:r>
            <a:r>
              <a:rPr lang="en-GB" sz="1600" i="1" dirty="0"/>
              <a:t>8 Reasons Why Typography Is Important</a:t>
            </a:r>
            <a:r>
              <a:rPr lang="en-GB" sz="1600" dirty="0"/>
              <a:t>. [ONLINE] Available at: </a:t>
            </a:r>
            <a:r>
              <a:rPr lang="en-GB" sz="1600" dirty="0">
                <a:hlinkClick r:id="rId3"/>
              </a:rPr>
              <a:t>https://www.engadget.com/2016/07/17/8-reasons-why-typography-is-important/?guccounter=2</a:t>
            </a:r>
            <a:r>
              <a:rPr lang="en-GB" sz="1600" dirty="0"/>
              <a:t>. [Accessed 11 December 2018].</a:t>
            </a:r>
          </a:p>
          <a:p>
            <a:endParaRPr lang="en-GB" sz="1600" dirty="0"/>
          </a:p>
          <a:p>
            <a:r>
              <a:rPr lang="en-GB" sz="1600" dirty="0" err="1"/>
              <a:t>charliebltt</a:t>
            </a:r>
            <a:r>
              <a:rPr lang="en-GB" sz="1600" dirty="0"/>
              <a:t>-org. 2016. </a:t>
            </a:r>
            <a:r>
              <a:rPr lang="en-GB" sz="1600" i="1" dirty="0"/>
              <a:t>Font Types and Spacing</a:t>
            </a:r>
            <a:r>
              <a:rPr lang="en-GB" sz="1600" dirty="0"/>
              <a:t>. [ONLINE] Available at: </a:t>
            </a:r>
            <a:r>
              <a:rPr lang="en-GB" sz="1600" u="sng" dirty="0">
                <a:hlinkClick r:id="rId4"/>
              </a:rPr>
              <a:t>https://bltt.org/font-types-and-spacing/</a:t>
            </a:r>
            <a:r>
              <a:rPr lang="en-GB" sz="1600" dirty="0"/>
              <a:t>. [Accessed 11 December 2018].</a:t>
            </a:r>
          </a:p>
          <a:p>
            <a:endParaRPr lang="en-GB" sz="1600" dirty="0"/>
          </a:p>
          <a:p>
            <a:r>
              <a:rPr lang="en-GB" sz="1600" dirty="0" err="1"/>
              <a:t>Awebco</a:t>
            </a:r>
            <a:r>
              <a:rPr lang="en-GB" sz="1600" dirty="0"/>
              <a:t>. 2017. </a:t>
            </a:r>
            <a:r>
              <a:rPr lang="en-GB" sz="1600" i="1" dirty="0"/>
              <a:t>Why Typography is So Important to Your Website Design</a:t>
            </a:r>
            <a:r>
              <a:rPr lang="en-GB" sz="1600" dirty="0"/>
              <a:t>. [ONLINE] Available at: </a:t>
            </a:r>
            <a:r>
              <a:rPr lang="en-GB" sz="1600" u="sng" dirty="0">
                <a:hlinkClick r:id="rId5"/>
              </a:rPr>
              <a:t>https://www.awebco.com/blog/why-typography-is-so-important-to-your-website-design/</a:t>
            </a:r>
            <a:r>
              <a:rPr lang="en-GB" sz="1600" dirty="0"/>
              <a:t>. [Accessed 11 December 2018].</a:t>
            </a:r>
          </a:p>
          <a:p>
            <a:endParaRPr lang="en-GB" sz="1600" dirty="0"/>
          </a:p>
          <a:p>
            <a:r>
              <a:rPr lang="en-GB" sz="1600" dirty="0" err="1"/>
              <a:t>CommonPlaces</a:t>
            </a:r>
            <a:r>
              <a:rPr lang="en-GB" sz="1600" dirty="0"/>
              <a:t>. 2018. </a:t>
            </a:r>
            <a:r>
              <a:rPr lang="en-GB" sz="1600" i="1" dirty="0"/>
              <a:t>Why Typography is so Important</a:t>
            </a:r>
            <a:r>
              <a:rPr lang="en-GB" sz="1600" dirty="0"/>
              <a:t>. [ONLINE] Available at: </a:t>
            </a:r>
            <a:r>
              <a:rPr lang="en-GB" sz="1600" u="sng" dirty="0">
                <a:hlinkClick r:id="rId6"/>
              </a:rPr>
              <a:t>https://www.commonplaces.com/blog/why-typography-is-so-important/</a:t>
            </a:r>
            <a:r>
              <a:rPr lang="en-GB" sz="1600" dirty="0"/>
              <a:t>. [Accessed 12 December 2018].</a:t>
            </a:r>
          </a:p>
          <a:p>
            <a:endParaRPr lang="en-GB" sz="1600" dirty="0"/>
          </a:p>
          <a:p>
            <a:r>
              <a:rPr lang="en-GB" sz="1600" dirty="0"/>
              <a:t>Carrie Cousins. 2018. </a:t>
            </a:r>
            <a:r>
              <a:rPr lang="en-GB" sz="1600" i="1" dirty="0"/>
              <a:t>Serif vs. Sans Serif Fonts: Is One Really Better Than the Other?</a:t>
            </a:r>
            <a:r>
              <a:rPr lang="en-GB" sz="1600" dirty="0"/>
              <a:t>. [ONLINE] Available at: </a:t>
            </a:r>
            <a:r>
              <a:rPr lang="en-GB" sz="1600" u="sng" dirty="0">
                <a:hlinkClick r:id="rId7"/>
              </a:rPr>
              <a:t>https://designshack.net/articles/typography/serif-vs-sans-serif-fonts-is-one-really-better-than-the-other/</a:t>
            </a:r>
            <a:r>
              <a:rPr lang="en-GB" sz="1600" dirty="0"/>
              <a:t>. [Accessed 12 December 2018].</a:t>
            </a:r>
          </a:p>
          <a:p>
            <a:endParaRPr lang="en-GB" sz="1600" dirty="0"/>
          </a:p>
          <a:p>
            <a:r>
              <a:rPr lang="en-GB" sz="1600" dirty="0"/>
              <a:t>Lyn. 2016. </a:t>
            </a:r>
            <a:r>
              <a:rPr lang="en-GB" sz="1600" i="1" dirty="0"/>
              <a:t>Best Script Fonts: 35 Free Script Fonts</a:t>
            </a:r>
            <a:r>
              <a:rPr lang="en-GB" sz="1600" dirty="0"/>
              <a:t>. [ONLINE] Available at: </a:t>
            </a:r>
            <a:r>
              <a:rPr lang="en-GB" sz="1600" u="sng" dirty="0">
                <a:hlinkClick r:id="rId8"/>
              </a:rPr>
              <a:t>https://www.designbombs.com/best-free-script-fonts/</a:t>
            </a:r>
            <a:r>
              <a:rPr lang="en-GB" sz="1600" dirty="0"/>
              <a:t>. [Accessed 12 December 2018].</a:t>
            </a:r>
          </a:p>
        </p:txBody>
      </p:sp>
    </p:spTree>
    <p:extLst>
      <p:ext uri="{BB962C8B-B14F-4D97-AF65-F5344CB8AC3E}">
        <p14:creationId xmlns:p14="http://schemas.microsoft.com/office/powerpoint/2010/main" val="2811647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587742" cy="461665"/>
          </a:xfrm>
          <a:prstGeom prst="rect">
            <a:avLst/>
          </a:prstGeom>
          <a:noFill/>
        </p:spPr>
        <p:txBody>
          <a:bodyPr wrap="none" rtlCol="0">
            <a:spAutoFit/>
          </a:bodyPr>
          <a:lstStyle/>
          <a:p>
            <a:r>
              <a:rPr lang="en-GB" sz="2400" b="1" dirty="0">
                <a:solidFill>
                  <a:srgbClr val="AC238D"/>
                </a:solidFill>
              </a:rPr>
              <a:t>References</a:t>
            </a:r>
          </a:p>
        </p:txBody>
      </p:sp>
      <p:sp>
        <p:nvSpPr>
          <p:cNvPr id="7" name="TextBox 6">
            <a:extLst>
              <a:ext uri="{FF2B5EF4-FFF2-40B4-BE49-F238E27FC236}">
                <a16:creationId xmlns:a16="http://schemas.microsoft.com/office/drawing/2014/main" id="{EDF42468-DD26-466B-A216-0C5F2DB685B2}"/>
              </a:ext>
            </a:extLst>
          </p:cNvPr>
          <p:cNvSpPr txBox="1"/>
          <p:nvPr/>
        </p:nvSpPr>
        <p:spPr>
          <a:xfrm>
            <a:off x="457199" y="263237"/>
            <a:ext cx="2897396" cy="646331"/>
          </a:xfrm>
          <a:prstGeom prst="rect">
            <a:avLst/>
          </a:prstGeom>
          <a:noFill/>
        </p:spPr>
        <p:txBody>
          <a:bodyPr wrap="none" rtlCol="0">
            <a:spAutoFit/>
          </a:bodyPr>
          <a:lstStyle/>
          <a:p>
            <a:r>
              <a:rPr lang="en-GB" sz="3600" b="1" dirty="0">
                <a:solidFill>
                  <a:srgbClr val="AC238D"/>
                </a:solidFill>
              </a:rPr>
              <a:t>Colour Theory</a:t>
            </a:r>
          </a:p>
        </p:txBody>
      </p:sp>
      <p:sp>
        <p:nvSpPr>
          <p:cNvPr id="3" name="Rectangle 2"/>
          <p:cNvSpPr/>
          <p:nvPr/>
        </p:nvSpPr>
        <p:spPr>
          <a:xfrm>
            <a:off x="457199" y="1575649"/>
            <a:ext cx="11329640" cy="2862322"/>
          </a:xfrm>
          <a:prstGeom prst="rect">
            <a:avLst/>
          </a:prstGeom>
        </p:spPr>
        <p:txBody>
          <a:bodyPr wrap="square">
            <a:spAutoFit/>
          </a:bodyPr>
          <a:lstStyle/>
          <a:p>
            <a:r>
              <a:rPr lang="en-GB" sz="1600" dirty="0"/>
              <a:t>Jennifer Farley. 2009. </a:t>
            </a:r>
            <a:r>
              <a:rPr lang="en-GB" sz="1600" i="1" dirty="0"/>
              <a:t>The Decorative Typeface</a:t>
            </a:r>
            <a:r>
              <a:rPr lang="en-GB" sz="1600" dirty="0"/>
              <a:t>. [ONLINE] Available at: </a:t>
            </a:r>
            <a:r>
              <a:rPr lang="en-GB" sz="1600" u="sng" dirty="0">
                <a:hlinkClick r:id="rId3"/>
              </a:rPr>
              <a:t>https://www.sitepoint.com/the-decorative-typeface/</a:t>
            </a:r>
            <a:r>
              <a:rPr lang="en-GB" sz="1600" dirty="0"/>
              <a:t>. [Accessed 12 December 2018].</a:t>
            </a:r>
          </a:p>
          <a:p>
            <a:endParaRPr lang="en-GB" sz="1600" dirty="0"/>
          </a:p>
          <a:p>
            <a:r>
              <a:rPr lang="en-GB" sz="1600" dirty="0"/>
              <a:t>Janie </a:t>
            </a:r>
            <a:r>
              <a:rPr lang="en-GB" sz="1600" dirty="0" err="1"/>
              <a:t>Kliever</a:t>
            </a:r>
            <a:r>
              <a:rPr lang="en-GB" sz="1600" dirty="0"/>
              <a:t>. 2018. </a:t>
            </a:r>
            <a:r>
              <a:rPr lang="en-GB" sz="1600" i="1" dirty="0"/>
              <a:t>A beautifully illustrated glossary of typographic terms you should know</a:t>
            </a:r>
            <a:r>
              <a:rPr lang="en-GB" sz="1600" dirty="0"/>
              <a:t>. [ONLINE] Available at: </a:t>
            </a:r>
            <a:r>
              <a:rPr lang="en-GB" sz="1600" u="sng" dirty="0">
                <a:hlinkClick r:id="rId4"/>
              </a:rPr>
              <a:t>https://www.canva.com/learn/typography-terms/</a:t>
            </a:r>
            <a:r>
              <a:rPr lang="en-GB" sz="1600" dirty="0"/>
              <a:t>. [Accessed 13 December 2018].</a:t>
            </a:r>
          </a:p>
          <a:p>
            <a:endParaRPr lang="en-GB" sz="1600" dirty="0"/>
          </a:p>
          <a:p>
            <a:r>
              <a:rPr lang="en-GB" sz="1600" dirty="0"/>
              <a:t>Web Designer Wall. 2007. </a:t>
            </a:r>
            <a:r>
              <a:rPr lang="en-GB" sz="1600" i="1" dirty="0"/>
              <a:t>Typographic Contrast and Flow</a:t>
            </a:r>
            <a:r>
              <a:rPr lang="en-GB" sz="1600" dirty="0"/>
              <a:t>. [ONLINE] Available at: </a:t>
            </a:r>
            <a:r>
              <a:rPr lang="en-GB" sz="1600" u="sng" dirty="0">
                <a:hlinkClick r:id="rId5"/>
              </a:rPr>
              <a:t>http://webdesignerwall.com/tutorials/typographic-contrast-flow</a:t>
            </a:r>
            <a:r>
              <a:rPr lang="en-GB" sz="1600" dirty="0"/>
              <a:t>. [Accessed 13 December 2018].</a:t>
            </a:r>
          </a:p>
          <a:p>
            <a:endParaRPr lang="en-GB" sz="1600" dirty="0"/>
          </a:p>
          <a:p>
            <a:r>
              <a:rPr lang="en-GB" sz="1600" dirty="0"/>
              <a:t>Janie </a:t>
            </a:r>
            <a:r>
              <a:rPr lang="en-GB" sz="1600" dirty="0" err="1"/>
              <a:t>Kliever</a:t>
            </a:r>
            <a:r>
              <a:rPr lang="en-GB" sz="1600" dirty="0"/>
              <a:t>. 2018. </a:t>
            </a:r>
            <a:r>
              <a:rPr lang="en-GB" sz="1600" i="1" dirty="0"/>
              <a:t>A beginner’s guide to kerning like a designer</a:t>
            </a:r>
            <a:r>
              <a:rPr lang="en-GB" sz="1600" dirty="0"/>
              <a:t>. [ONLINE] Available at: </a:t>
            </a:r>
            <a:r>
              <a:rPr lang="en-GB" sz="1600" u="sng" dirty="0">
                <a:hlinkClick r:id="rId6"/>
              </a:rPr>
              <a:t>https://www.canva.com/learn/kerning/</a:t>
            </a:r>
            <a:r>
              <a:rPr lang="en-GB" sz="1600" dirty="0"/>
              <a:t>. [Accessed 13 December 2018].</a:t>
            </a:r>
          </a:p>
        </p:txBody>
      </p:sp>
    </p:spTree>
    <p:extLst>
      <p:ext uri="{BB962C8B-B14F-4D97-AF65-F5344CB8AC3E}">
        <p14:creationId xmlns:p14="http://schemas.microsoft.com/office/powerpoint/2010/main" val="282037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3" name="TextBox 2">
            <a:extLst>
              <a:ext uri="{FF2B5EF4-FFF2-40B4-BE49-F238E27FC236}">
                <a16:creationId xmlns:a16="http://schemas.microsoft.com/office/drawing/2014/main" id="{BBD2927A-EC62-4718-9C15-D4565A66C5CC}"/>
              </a:ext>
            </a:extLst>
          </p:cNvPr>
          <p:cNvSpPr txBox="1"/>
          <p:nvPr/>
        </p:nvSpPr>
        <p:spPr>
          <a:xfrm>
            <a:off x="3176001" y="2967335"/>
            <a:ext cx="5839997" cy="923330"/>
          </a:xfrm>
          <a:prstGeom prst="rect">
            <a:avLst/>
          </a:prstGeom>
          <a:noFill/>
        </p:spPr>
        <p:txBody>
          <a:bodyPr wrap="none" rtlCol="0">
            <a:spAutoFit/>
          </a:bodyPr>
          <a:lstStyle/>
          <a:p>
            <a:r>
              <a:rPr lang="en-GB" sz="5400" b="1" dirty="0">
                <a:solidFill>
                  <a:srgbClr val="AC238D"/>
                </a:solidFill>
              </a:rPr>
              <a:t>End of Presentation</a:t>
            </a:r>
          </a:p>
        </p:txBody>
      </p:sp>
    </p:spTree>
    <p:extLst>
      <p:ext uri="{BB962C8B-B14F-4D97-AF65-F5344CB8AC3E}">
        <p14:creationId xmlns:p14="http://schemas.microsoft.com/office/powerpoint/2010/main" val="206024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sp>
        <p:nvSpPr>
          <p:cNvPr id="5" name="Rectangle 4"/>
          <p:cNvSpPr/>
          <p:nvPr/>
        </p:nvSpPr>
        <p:spPr>
          <a:xfrm>
            <a:off x="457199" y="2070619"/>
            <a:ext cx="11319165" cy="3046988"/>
          </a:xfrm>
          <a:prstGeom prst="rect">
            <a:avLst/>
          </a:prstGeom>
        </p:spPr>
        <p:txBody>
          <a:bodyPr wrap="square">
            <a:spAutoFit/>
          </a:bodyPr>
          <a:lstStyle/>
          <a:p>
            <a:pPr algn="just"/>
            <a:r>
              <a:rPr lang="en-GB" sz="2400" dirty="0"/>
              <a:t>For any website, the most important component would be the content. So naturally, you would want it to be as simple and straightforward as possible, and not have to worry about visitors trying to decipher cryptic messages hidden behind poor colour choices and messy fonts.</a:t>
            </a:r>
          </a:p>
          <a:p>
            <a:pPr algn="just"/>
            <a:r>
              <a:rPr lang="en-GB" sz="2400" dirty="0"/>
              <a:t> </a:t>
            </a:r>
          </a:p>
          <a:p>
            <a:pPr algn="just"/>
            <a:r>
              <a:rPr lang="en-GB" sz="2400" dirty="0"/>
              <a:t>This is why font choice and the overall consideration for typography are important. By choosing appropriate font faces, and assigning hierarchy where needed, you can greatly decrease confusion. Leaving visitors happy to stay and read your content.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6983387" cy="461665"/>
          </a:xfrm>
          <a:prstGeom prst="rect">
            <a:avLst/>
          </a:prstGeom>
          <a:noFill/>
        </p:spPr>
        <p:txBody>
          <a:bodyPr wrap="none" rtlCol="0">
            <a:spAutoFit/>
          </a:bodyPr>
          <a:lstStyle/>
          <a:p>
            <a:r>
              <a:rPr lang="en-GB" sz="2400" b="1" dirty="0">
                <a:solidFill>
                  <a:srgbClr val="AC238D"/>
                </a:solidFill>
              </a:rPr>
              <a:t>Why Fonts / Typography is important to your website</a:t>
            </a:r>
          </a:p>
        </p:txBody>
      </p:sp>
    </p:spTree>
    <p:extLst>
      <p:ext uri="{BB962C8B-B14F-4D97-AF65-F5344CB8AC3E}">
        <p14:creationId xmlns:p14="http://schemas.microsoft.com/office/powerpoint/2010/main" val="317017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163349" cy="461665"/>
          </a:xfrm>
          <a:prstGeom prst="rect">
            <a:avLst/>
          </a:prstGeom>
          <a:noFill/>
        </p:spPr>
        <p:txBody>
          <a:bodyPr wrap="none" rtlCol="0">
            <a:spAutoFit/>
          </a:bodyPr>
          <a:lstStyle/>
          <a:p>
            <a:r>
              <a:rPr lang="en-GB" sz="2400" b="1" dirty="0">
                <a:solidFill>
                  <a:srgbClr val="AC238D"/>
                </a:solidFill>
              </a:rPr>
              <a:t>Typeface / Font</a:t>
            </a:r>
          </a:p>
        </p:txBody>
      </p:sp>
      <p:sp>
        <p:nvSpPr>
          <p:cNvPr id="10" name="Rectangle 9"/>
          <p:cNvSpPr/>
          <p:nvPr/>
        </p:nvSpPr>
        <p:spPr>
          <a:xfrm>
            <a:off x="457199" y="2093197"/>
            <a:ext cx="6982179" cy="1938992"/>
          </a:xfrm>
          <a:prstGeom prst="rect">
            <a:avLst/>
          </a:prstGeom>
        </p:spPr>
        <p:txBody>
          <a:bodyPr wrap="square">
            <a:spAutoFit/>
          </a:bodyPr>
          <a:lstStyle/>
          <a:p>
            <a:pPr algn="just"/>
            <a:r>
              <a:rPr lang="en-GB" sz="2400" dirty="0">
                <a:cs typeface="Times New Roman" panose="02020603050405020304" pitchFamily="18" charset="0"/>
              </a:rPr>
              <a:t>A typeface is a set of characters that share the same design. Typefaces predate computers and have been used with many technologies to provide a consistent way to create text flows that would be easy for readers of content to digest.</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989" y="1896886"/>
            <a:ext cx="4143375" cy="2228850"/>
          </a:xfrm>
          <a:prstGeom prst="rect">
            <a:avLst/>
          </a:prstGeom>
        </p:spPr>
      </p:pic>
      <p:sp>
        <p:nvSpPr>
          <p:cNvPr id="12" name="Rectangle 11"/>
          <p:cNvSpPr/>
          <p:nvPr/>
        </p:nvSpPr>
        <p:spPr>
          <a:xfrm>
            <a:off x="457198" y="4569487"/>
            <a:ext cx="5164669" cy="1200329"/>
          </a:xfrm>
          <a:prstGeom prst="rect">
            <a:avLst/>
          </a:prstGeom>
        </p:spPr>
        <p:txBody>
          <a:bodyPr wrap="square">
            <a:spAutoFit/>
          </a:bodyPr>
          <a:lstStyle/>
          <a:p>
            <a:pPr algn="just"/>
            <a:r>
              <a:rPr lang="en-GB" sz="2400" dirty="0"/>
              <a:t>A font is a very specific size and style of a typeface. They are used to add clarity and visual interest to layout</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4574" y="4569487"/>
            <a:ext cx="4933950" cy="1466850"/>
          </a:xfrm>
          <a:prstGeom prst="rect">
            <a:avLst/>
          </a:prstGeom>
        </p:spPr>
      </p:pic>
    </p:spTree>
    <p:extLst>
      <p:ext uri="{BB962C8B-B14F-4D97-AF65-F5344CB8AC3E}">
        <p14:creationId xmlns:p14="http://schemas.microsoft.com/office/powerpoint/2010/main" val="701684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sp>
        <p:nvSpPr>
          <p:cNvPr id="5" name="Rectangle 4"/>
          <p:cNvSpPr/>
          <p:nvPr/>
        </p:nvSpPr>
        <p:spPr>
          <a:xfrm>
            <a:off x="457199" y="2070619"/>
            <a:ext cx="11319165" cy="1200329"/>
          </a:xfrm>
          <a:prstGeom prst="rect">
            <a:avLst/>
          </a:prstGeom>
        </p:spPr>
        <p:txBody>
          <a:bodyPr wrap="square">
            <a:spAutoFit/>
          </a:bodyPr>
          <a:lstStyle/>
          <a:p>
            <a:pPr algn="just"/>
            <a:r>
              <a:rPr lang="en-GB" sz="2400" dirty="0"/>
              <a:t>Fonts can be classified in a variety of different ways, e.g. according to physical characteristics (serif / sans-serif) or purpose (body text, decorative) or the kind of effect we wish to create (formal, informal).</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2956130" cy="461665"/>
          </a:xfrm>
          <a:prstGeom prst="rect">
            <a:avLst/>
          </a:prstGeom>
          <a:noFill/>
        </p:spPr>
        <p:txBody>
          <a:bodyPr wrap="none" rtlCol="0">
            <a:spAutoFit/>
          </a:bodyPr>
          <a:lstStyle/>
          <a:p>
            <a:r>
              <a:rPr lang="en-GB" sz="2400" b="1" dirty="0">
                <a:solidFill>
                  <a:srgbClr val="AC238D"/>
                </a:solidFill>
              </a:rPr>
              <a:t>Classification of Fonts</a:t>
            </a:r>
          </a:p>
        </p:txBody>
      </p:sp>
      <p:sp>
        <p:nvSpPr>
          <p:cNvPr id="3" name="TextBox 2"/>
          <p:cNvSpPr txBox="1"/>
          <p:nvPr/>
        </p:nvSpPr>
        <p:spPr>
          <a:xfrm>
            <a:off x="680224" y="4078056"/>
            <a:ext cx="1183337" cy="707886"/>
          </a:xfrm>
          <a:prstGeom prst="rect">
            <a:avLst/>
          </a:prstGeom>
          <a:noFill/>
        </p:spPr>
        <p:txBody>
          <a:bodyPr wrap="none" rtlCol="0">
            <a:spAutoFit/>
          </a:bodyPr>
          <a:lstStyle/>
          <a:p>
            <a:r>
              <a:rPr lang="en-GB" sz="4000" dirty="0">
                <a:latin typeface="Times New Roman" panose="02020603050405020304" pitchFamily="18" charset="0"/>
                <a:cs typeface="Times New Roman" panose="02020603050405020304" pitchFamily="18" charset="0"/>
              </a:rPr>
              <a:t>Serif</a:t>
            </a:r>
          </a:p>
        </p:txBody>
      </p:sp>
      <p:sp>
        <p:nvSpPr>
          <p:cNvPr id="7" name="TextBox 6"/>
          <p:cNvSpPr txBox="1"/>
          <p:nvPr/>
        </p:nvSpPr>
        <p:spPr>
          <a:xfrm>
            <a:off x="2866920" y="4078056"/>
            <a:ext cx="2236510" cy="707886"/>
          </a:xfrm>
          <a:prstGeom prst="rect">
            <a:avLst/>
          </a:prstGeom>
          <a:noFill/>
        </p:spPr>
        <p:txBody>
          <a:bodyPr wrap="none" rtlCol="0">
            <a:spAutoFit/>
          </a:bodyPr>
          <a:lstStyle/>
          <a:p>
            <a:r>
              <a:rPr lang="en-GB" sz="4000" dirty="0"/>
              <a:t>Sans-Serif</a:t>
            </a:r>
          </a:p>
        </p:txBody>
      </p:sp>
      <p:sp>
        <p:nvSpPr>
          <p:cNvPr id="8" name="TextBox 7"/>
          <p:cNvSpPr txBox="1"/>
          <p:nvPr/>
        </p:nvSpPr>
        <p:spPr>
          <a:xfrm>
            <a:off x="6106789" y="4078056"/>
            <a:ext cx="2964786" cy="707886"/>
          </a:xfrm>
          <a:prstGeom prst="rect">
            <a:avLst/>
          </a:prstGeom>
          <a:noFill/>
        </p:spPr>
        <p:txBody>
          <a:bodyPr wrap="none" rtlCol="0">
            <a:spAutoFit/>
          </a:bodyPr>
          <a:lstStyle/>
          <a:p>
            <a:r>
              <a:rPr lang="en-GB" sz="4000" dirty="0">
                <a:latin typeface="Rosewood Std Regular" panose="04090804040204020202" pitchFamily="82" charset="0"/>
              </a:rPr>
              <a:t>Decorative</a:t>
            </a:r>
          </a:p>
        </p:txBody>
      </p:sp>
      <p:sp>
        <p:nvSpPr>
          <p:cNvPr id="9" name="TextBox 8"/>
          <p:cNvSpPr txBox="1"/>
          <p:nvPr/>
        </p:nvSpPr>
        <p:spPr>
          <a:xfrm>
            <a:off x="10074934" y="4078056"/>
            <a:ext cx="1454244" cy="707886"/>
          </a:xfrm>
          <a:prstGeom prst="rect">
            <a:avLst/>
          </a:prstGeom>
          <a:noFill/>
        </p:spPr>
        <p:txBody>
          <a:bodyPr wrap="none" rtlCol="0">
            <a:spAutoFit/>
          </a:bodyPr>
          <a:lstStyle/>
          <a:p>
            <a:r>
              <a:rPr lang="en-GB" sz="4000" dirty="0">
                <a:latin typeface="Brush Script Std" panose="03060802040607070404" pitchFamily="66" charset="0"/>
              </a:rPr>
              <a:t>Script</a:t>
            </a:r>
          </a:p>
        </p:txBody>
      </p:sp>
    </p:spTree>
    <p:extLst>
      <p:ext uri="{BB962C8B-B14F-4D97-AF65-F5344CB8AC3E}">
        <p14:creationId xmlns:p14="http://schemas.microsoft.com/office/powerpoint/2010/main" val="288606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sp>
        <p:nvSpPr>
          <p:cNvPr id="5" name="Rectangle 4"/>
          <p:cNvSpPr/>
          <p:nvPr/>
        </p:nvSpPr>
        <p:spPr>
          <a:xfrm>
            <a:off x="457199" y="2070619"/>
            <a:ext cx="11319165" cy="3046988"/>
          </a:xfrm>
          <a:prstGeom prst="rect">
            <a:avLst/>
          </a:prstGeom>
        </p:spPr>
        <p:txBody>
          <a:bodyPr wrap="square">
            <a:spAutoFit/>
          </a:bodyPr>
          <a:lstStyle/>
          <a:p>
            <a:pPr algn="just"/>
            <a:r>
              <a:rPr lang="en-GB" sz="2400" dirty="0">
                <a:latin typeface="Times New Roman" panose="02020603050405020304" pitchFamily="18" charset="0"/>
                <a:cs typeface="Times New Roman" panose="02020603050405020304" pitchFamily="18" charset="0"/>
              </a:rPr>
              <a:t>Serif typefaces are among some of the oldest modern typefaces. They are used in everything from book publishing to newspapers and magazines to billboards and websites. So what is a serif anyway?</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It’s the little decorative stroke that extends from letters. It can be in the form of a tail, sharp or blunt, decorative or plain. Each serif typeface will have a distinctive style for this mark that makes the family identifiable. Serifs appear on both upper- and lower-case letters within a font family, as well as on glyphs, numerals and other characters.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532535" cy="461665"/>
          </a:xfrm>
          <a:prstGeom prst="rect">
            <a:avLst/>
          </a:prstGeom>
          <a:noFill/>
        </p:spPr>
        <p:txBody>
          <a:bodyPr wrap="none" rtlCol="0">
            <a:spAutoFit/>
          </a:bodyPr>
          <a:lstStyle/>
          <a:p>
            <a:r>
              <a:rPr lang="en-GB" sz="2400" b="1" dirty="0">
                <a:solidFill>
                  <a:srgbClr val="AC238D"/>
                </a:solidFill>
              </a:rPr>
              <a:t>Serif Fonts</a:t>
            </a:r>
          </a:p>
        </p:txBody>
      </p:sp>
    </p:spTree>
    <p:extLst>
      <p:ext uri="{BB962C8B-B14F-4D97-AF65-F5344CB8AC3E}">
        <p14:creationId xmlns:p14="http://schemas.microsoft.com/office/powerpoint/2010/main" val="1727895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sp>
        <p:nvSpPr>
          <p:cNvPr id="5" name="Rectangle 4"/>
          <p:cNvSpPr/>
          <p:nvPr/>
        </p:nvSpPr>
        <p:spPr>
          <a:xfrm>
            <a:off x="457199" y="2070619"/>
            <a:ext cx="11319165" cy="1200329"/>
          </a:xfrm>
          <a:prstGeom prst="rect">
            <a:avLst/>
          </a:prstGeom>
        </p:spPr>
        <p:txBody>
          <a:bodyPr wrap="square">
            <a:spAutoFit/>
          </a:bodyPr>
          <a:lstStyle/>
          <a:p>
            <a:pPr algn="just"/>
            <a:r>
              <a:rPr lang="en-GB" sz="2400" dirty="0">
                <a:latin typeface="Times New Roman" panose="02020603050405020304" pitchFamily="18" charset="0"/>
                <a:cs typeface="Times New Roman" panose="02020603050405020304" pitchFamily="18" charset="0"/>
              </a:rPr>
              <a:t>The mood and feelings most associated with serif typefaces are classic, elegant, formal, confident and established. Some of the most well-known serif typefaces include Times Roman (and Times New Roman), Rockwell, Georgia, and Baskerville.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532535" cy="461665"/>
          </a:xfrm>
          <a:prstGeom prst="rect">
            <a:avLst/>
          </a:prstGeom>
          <a:noFill/>
        </p:spPr>
        <p:txBody>
          <a:bodyPr wrap="none" rtlCol="0">
            <a:spAutoFit/>
          </a:bodyPr>
          <a:lstStyle/>
          <a:p>
            <a:r>
              <a:rPr lang="en-GB" sz="2400" b="1" dirty="0">
                <a:solidFill>
                  <a:srgbClr val="AC238D"/>
                </a:solidFill>
              </a:rPr>
              <a:t>Serif Fonts</a:t>
            </a:r>
          </a:p>
        </p:txBody>
      </p:sp>
    </p:spTree>
    <p:extLst>
      <p:ext uri="{BB962C8B-B14F-4D97-AF65-F5344CB8AC3E}">
        <p14:creationId xmlns:p14="http://schemas.microsoft.com/office/powerpoint/2010/main" val="47233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63237"/>
            <a:ext cx="3872022" cy="646331"/>
          </a:xfrm>
          <a:prstGeom prst="rect">
            <a:avLst/>
          </a:prstGeom>
          <a:noFill/>
        </p:spPr>
        <p:txBody>
          <a:bodyPr wrap="none" rtlCol="0">
            <a:spAutoFit/>
          </a:bodyPr>
          <a:lstStyle/>
          <a:p>
            <a:r>
              <a:rPr lang="en-GB" sz="3600" b="1" dirty="0">
                <a:solidFill>
                  <a:srgbClr val="AC238D"/>
                </a:solidFill>
              </a:rPr>
              <a:t>Fonts / Typography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5638" y="140250"/>
            <a:ext cx="2523963" cy="1102359"/>
          </a:xfrm>
          <a:prstGeom prst="rect">
            <a:avLst/>
          </a:prstGeom>
        </p:spPr>
      </p:pic>
      <p:sp>
        <p:nvSpPr>
          <p:cNvPr id="2" name="TextBox 1"/>
          <p:cNvSpPr txBox="1"/>
          <p:nvPr/>
        </p:nvSpPr>
        <p:spPr>
          <a:xfrm>
            <a:off x="457199" y="1011776"/>
            <a:ext cx="1532535" cy="461665"/>
          </a:xfrm>
          <a:prstGeom prst="rect">
            <a:avLst/>
          </a:prstGeom>
          <a:noFill/>
        </p:spPr>
        <p:txBody>
          <a:bodyPr wrap="none" rtlCol="0">
            <a:spAutoFit/>
          </a:bodyPr>
          <a:lstStyle/>
          <a:p>
            <a:r>
              <a:rPr lang="en-GB" sz="2400" b="1" dirty="0">
                <a:solidFill>
                  <a:srgbClr val="AC238D"/>
                </a:solidFill>
              </a:rPr>
              <a:t>Serif Fonts</a:t>
            </a:r>
          </a:p>
        </p:txBody>
      </p:sp>
      <p:pic>
        <p:nvPicPr>
          <p:cNvPr id="3" name="Picture 2"/>
          <p:cNvPicPr>
            <a:picLocks noChangeAspect="1"/>
          </p:cNvPicPr>
          <p:nvPr/>
        </p:nvPicPr>
        <p:blipFill rotWithShape="1">
          <a:blip r:embed="rId3"/>
          <a:srcRect l="1827" t="3325" r="2055" b="2650"/>
          <a:stretch/>
        </p:blipFill>
        <p:spPr>
          <a:xfrm>
            <a:off x="2628901" y="2023110"/>
            <a:ext cx="6892290" cy="4434840"/>
          </a:xfrm>
          <a:prstGeom prst="rect">
            <a:avLst/>
          </a:prstGeom>
        </p:spPr>
      </p:pic>
    </p:spTree>
    <p:extLst>
      <p:ext uri="{BB962C8B-B14F-4D97-AF65-F5344CB8AC3E}">
        <p14:creationId xmlns:p14="http://schemas.microsoft.com/office/powerpoint/2010/main" val="3535494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1471</TotalTime>
  <Words>2398</Words>
  <Application>Microsoft Office PowerPoint</Application>
  <PresentationFormat>Widescreen</PresentationFormat>
  <Paragraphs>163</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Brush Script Std</vt:lpstr>
      <vt:lpstr>Calibri</vt:lpstr>
      <vt:lpstr>Calibri Light</vt:lpstr>
      <vt:lpstr>Comic Sans MS</vt:lpstr>
      <vt:lpstr>Rosewood Std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Dorman</dc:creator>
  <cp:lastModifiedBy>Supi</cp:lastModifiedBy>
  <cp:revision>172</cp:revision>
  <dcterms:created xsi:type="dcterms:W3CDTF">2016-02-06T11:30:58Z</dcterms:created>
  <dcterms:modified xsi:type="dcterms:W3CDTF">2019-03-03T00:14:29Z</dcterms:modified>
  <cp:contentStatus/>
</cp:coreProperties>
</file>