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63" r:id="rId2"/>
    <p:sldId id="264" r:id="rId3"/>
    <p:sldId id="282" r:id="rId4"/>
    <p:sldId id="284" r:id="rId5"/>
    <p:sldId id="285" r:id="rId6"/>
    <p:sldId id="286" r:id="rId7"/>
    <p:sldId id="287" r:id="rId8"/>
    <p:sldId id="291" r:id="rId9"/>
    <p:sldId id="288" r:id="rId10"/>
    <p:sldId id="292" r:id="rId11"/>
    <p:sldId id="289" r:id="rId12"/>
    <p:sldId id="293" r:id="rId13"/>
    <p:sldId id="290" r:id="rId14"/>
    <p:sldId id="294" r:id="rId15"/>
    <p:sldId id="295" r:id="rId16"/>
    <p:sldId id="297" r:id="rId17"/>
    <p:sldId id="298" r:id="rId18"/>
    <p:sldId id="299" r:id="rId19"/>
    <p:sldId id="301" r:id="rId20"/>
    <p:sldId id="300" r:id="rId21"/>
    <p:sldId id="303" r:id="rId22"/>
    <p:sldId id="305" r:id="rId23"/>
    <p:sldId id="306" r:id="rId24"/>
    <p:sldId id="307" r:id="rId25"/>
    <p:sldId id="308" r:id="rId26"/>
    <p:sldId id="309" r:id="rId27"/>
    <p:sldId id="310" r:id="rId28"/>
    <p:sldId id="311" r:id="rId29"/>
    <p:sldId id="312" r:id="rId30"/>
    <p:sldId id="313" r:id="rId31"/>
    <p:sldId id="314" r:id="rId32"/>
    <p:sldId id="315" r:id="rId33"/>
    <p:sldId id="316" r:id="rId34"/>
    <p:sldId id="317" r:id="rId35"/>
    <p:sldId id="318" r:id="rId36"/>
    <p:sldId id="321" r:id="rId37"/>
    <p:sldId id="322" r:id="rId38"/>
    <p:sldId id="319" r:id="rId39"/>
    <p:sldId id="320" r:id="rId40"/>
    <p:sldId id="26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ul Dorman" initials="PD" lastIdx="1" clrIdx="0">
    <p:extLst>
      <p:ext uri="{19B8F6BF-5375-455C-9EA6-DF929625EA0E}">
        <p15:presenceInfo xmlns:p15="http://schemas.microsoft.com/office/powerpoint/2012/main" userId="f42c65e9778171f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23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49" autoAdjust="0"/>
  </p:normalViewPr>
  <p:slideViewPr>
    <p:cSldViewPr snapToGrid="0">
      <p:cViewPr varScale="1">
        <p:scale>
          <a:sx n="63" d="100"/>
          <a:sy n="63" d="100"/>
        </p:scale>
        <p:origin x="80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B41AE1-0F2C-4A8E-A00A-BDF7CFC52C37}" type="datetimeFigureOut">
              <a:rPr lang="en-GB" smtClean="0"/>
              <a:t>03/03/2019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A9C4B4-CE5D-455D-B186-AE552F0F64FE}" type="slidenum">
              <a:rPr lang="en-GB" smtClean="0"/>
              <a:t>‹#›</a:t>
            </a:fld>
            <a:endParaRPr lang="en-GB"/>
          </a:p>
        </p:txBody>
      </p:sp>
    </p:spTree>
    <p:extLst>
      <p:ext uri="{BB962C8B-B14F-4D97-AF65-F5344CB8AC3E}">
        <p14:creationId xmlns:p14="http://schemas.microsoft.com/office/powerpoint/2010/main" val="4228067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124D4C58-ECA2-4B5B-9475-E9E374DDABAB}" type="datetimeFigureOut">
              <a:rPr lang="en-GB" smtClean="0"/>
              <a:t>03/03/2019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CAC058-74E2-41BC-BFF6-61FCA27EAFAA}" type="slidenum">
              <a:rPr lang="en-GB" smtClean="0"/>
              <a:t>‹#›</a:t>
            </a:fld>
            <a:endParaRPr lang="en-GB"/>
          </a:p>
        </p:txBody>
      </p:sp>
    </p:spTree>
    <p:extLst>
      <p:ext uri="{BB962C8B-B14F-4D97-AF65-F5344CB8AC3E}">
        <p14:creationId xmlns:p14="http://schemas.microsoft.com/office/powerpoint/2010/main" val="788300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24D4C58-ECA2-4B5B-9475-E9E374DDABAB}" type="datetimeFigureOut">
              <a:rPr lang="en-GB" smtClean="0"/>
              <a:t>03/03/2019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CAC058-74E2-41BC-BFF6-61FCA27EAFAA}" type="slidenum">
              <a:rPr lang="en-GB" smtClean="0"/>
              <a:t>‹#›</a:t>
            </a:fld>
            <a:endParaRPr lang="en-GB"/>
          </a:p>
        </p:txBody>
      </p:sp>
    </p:spTree>
    <p:extLst>
      <p:ext uri="{BB962C8B-B14F-4D97-AF65-F5344CB8AC3E}">
        <p14:creationId xmlns:p14="http://schemas.microsoft.com/office/powerpoint/2010/main" val="4007583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24D4C58-ECA2-4B5B-9475-E9E374DDABAB}" type="datetimeFigureOut">
              <a:rPr lang="en-GB" smtClean="0"/>
              <a:t>03/03/2019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CAC058-74E2-41BC-BFF6-61FCA27EAFAA}" type="slidenum">
              <a:rPr lang="en-GB" smtClean="0"/>
              <a:t>‹#›</a:t>
            </a:fld>
            <a:endParaRPr lang="en-GB"/>
          </a:p>
        </p:txBody>
      </p:sp>
    </p:spTree>
    <p:extLst>
      <p:ext uri="{BB962C8B-B14F-4D97-AF65-F5344CB8AC3E}">
        <p14:creationId xmlns:p14="http://schemas.microsoft.com/office/powerpoint/2010/main" val="3835936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24D4C58-ECA2-4B5B-9475-E9E374DDABAB}" type="datetimeFigureOut">
              <a:rPr lang="en-GB" smtClean="0"/>
              <a:t>03/03/2019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CAC058-74E2-41BC-BFF6-61FCA27EAFAA}" type="slidenum">
              <a:rPr lang="en-GB" smtClean="0"/>
              <a:t>‹#›</a:t>
            </a:fld>
            <a:endParaRPr lang="en-GB"/>
          </a:p>
        </p:txBody>
      </p:sp>
    </p:spTree>
    <p:extLst>
      <p:ext uri="{BB962C8B-B14F-4D97-AF65-F5344CB8AC3E}">
        <p14:creationId xmlns:p14="http://schemas.microsoft.com/office/powerpoint/2010/main" val="359495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24D4C58-ECA2-4B5B-9475-E9E374DDABAB}" type="datetimeFigureOut">
              <a:rPr lang="en-GB" smtClean="0"/>
              <a:t>03/03/2019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CAC058-74E2-41BC-BFF6-61FCA27EAFAA}" type="slidenum">
              <a:rPr lang="en-GB" smtClean="0"/>
              <a:t>‹#›</a:t>
            </a:fld>
            <a:endParaRPr lang="en-GB"/>
          </a:p>
        </p:txBody>
      </p:sp>
    </p:spTree>
    <p:extLst>
      <p:ext uri="{BB962C8B-B14F-4D97-AF65-F5344CB8AC3E}">
        <p14:creationId xmlns:p14="http://schemas.microsoft.com/office/powerpoint/2010/main" val="4160119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124D4C58-ECA2-4B5B-9475-E9E374DDABAB}" type="datetimeFigureOut">
              <a:rPr lang="en-GB" smtClean="0"/>
              <a:t>03/03/2019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2CAC058-74E2-41BC-BFF6-61FCA27EAFAA}" type="slidenum">
              <a:rPr lang="en-GB" smtClean="0"/>
              <a:t>‹#›</a:t>
            </a:fld>
            <a:endParaRPr lang="en-GB"/>
          </a:p>
        </p:txBody>
      </p:sp>
    </p:spTree>
    <p:extLst>
      <p:ext uri="{BB962C8B-B14F-4D97-AF65-F5344CB8AC3E}">
        <p14:creationId xmlns:p14="http://schemas.microsoft.com/office/powerpoint/2010/main" val="3573737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124D4C58-ECA2-4B5B-9475-E9E374DDABAB}" type="datetimeFigureOut">
              <a:rPr lang="en-GB" smtClean="0"/>
              <a:t>03/03/2019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2CAC058-74E2-41BC-BFF6-61FCA27EAFAA}" type="slidenum">
              <a:rPr lang="en-GB" smtClean="0"/>
              <a:t>‹#›</a:t>
            </a:fld>
            <a:endParaRPr lang="en-GB"/>
          </a:p>
        </p:txBody>
      </p:sp>
    </p:spTree>
    <p:extLst>
      <p:ext uri="{BB962C8B-B14F-4D97-AF65-F5344CB8AC3E}">
        <p14:creationId xmlns:p14="http://schemas.microsoft.com/office/powerpoint/2010/main" val="199978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124D4C58-ECA2-4B5B-9475-E9E374DDABAB}" type="datetimeFigureOut">
              <a:rPr lang="en-GB" smtClean="0"/>
              <a:t>03/03/2019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2CAC058-74E2-41BC-BFF6-61FCA27EAFAA}" type="slidenum">
              <a:rPr lang="en-GB" smtClean="0"/>
              <a:t>‹#›</a:t>
            </a:fld>
            <a:endParaRPr lang="en-GB"/>
          </a:p>
        </p:txBody>
      </p:sp>
    </p:spTree>
    <p:extLst>
      <p:ext uri="{BB962C8B-B14F-4D97-AF65-F5344CB8AC3E}">
        <p14:creationId xmlns:p14="http://schemas.microsoft.com/office/powerpoint/2010/main" val="2749828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4D4C58-ECA2-4B5B-9475-E9E374DDABAB}" type="datetimeFigureOut">
              <a:rPr lang="en-GB" smtClean="0"/>
              <a:t>03/03/2019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2CAC058-74E2-41BC-BFF6-61FCA27EAFAA}" type="slidenum">
              <a:rPr lang="en-GB" smtClean="0"/>
              <a:t>‹#›</a:t>
            </a:fld>
            <a:endParaRPr lang="en-GB"/>
          </a:p>
        </p:txBody>
      </p:sp>
    </p:spTree>
    <p:extLst>
      <p:ext uri="{BB962C8B-B14F-4D97-AF65-F5344CB8AC3E}">
        <p14:creationId xmlns:p14="http://schemas.microsoft.com/office/powerpoint/2010/main" val="483819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4D4C58-ECA2-4B5B-9475-E9E374DDABAB}" type="datetimeFigureOut">
              <a:rPr lang="en-GB" smtClean="0"/>
              <a:t>03/03/2019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2CAC058-74E2-41BC-BFF6-61FCA27EAFAA}" type="slidenum">
              <a:rPr lang="en-GB" smtClean="0"/>
              <a:t>‹#›</a:t>
            </a:fld>
            <a:endParaRPr lang="en-GB"/>
          </a:p>
        </p:txBody>
      </p:sp>
    </p:spTree>
    <p:extLst>
      <p:ext uri="{BB962C8B-B14F-4D97-AF65-F5344CB8AC3E}">
        <p14:creationId xmlns:p14="http://schemas.microsoft.com/office/powerpoint/2010/main" val="1234219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4D4C58-ECA2-4B5B-9475-E9E374DDABAB}" type="datetimeFigureOut">
              <a:rPr lang="en-GB" smtClean="0"/>
              <a:t>03/03/2019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2CAC058-74E2-41BC-BFF6-61FCA27EAFAA}" type="slidenum">
              <a:rPr lang="en-GB" smtClean="0"/>
              <a:t>‹#›</a:t>
            </a:fld>
            <a:endParaRPr lang="en-GB"/>
          </a:p>
        </p:txBody>
      </p:sp>
    </p:spTree>
    <p:extLst>
      <p:ext uri="{BB962C8B-B14F-4D97-AF65-F5344CB8AC3E}">
        <p14:creationId xmlns:p14="http://schemas.microsoft.com/office/powerpoint/2010/main" val="687359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4D4C58-ECA2-4B5B-9475-E9E374DDABAB}" type="datetimeFigureOut">
              <a:rPr lang="en-GB" smtClean="0"/>
              <a:t>03/03/2019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CAC058-74E2-41BC-BFF6-61FCA27EAFAA}" type="slidenum">
              <a:rPr lang="en-GB" smtClean="0"/>
              <a:t>‹#›</a:t>
            </a:fld>
            <a:endParaRPr lang="en-GB"/>
          </a:p>
        </p:txBody>
      </p:sp>
    </p:spTree>
    <p:extLst>
      <p:ext uri="{BB962C8B-B14F-4D97-AF65-F5344CB8AC3E}">
        <p14:creationId xmlns:p14="http://schemas.microsoft.com/office/powerpoint/2010/main" val="3107316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smashingmagazine.com/2015/06/design-principles-compositional-balance-symmetry-asymmetry/" TargetMode="External"/><Relationship Id="rId7" Type="http://schemas.openxmlformats.org/officeDocument/2006/relationships/image" Target="../media/image3.jpeg"/><Relationship Id="rId2" Type="http://schemas.openxmlformats.org/officeDocument/2006/relationships/hyperlink" Target="https://www.lifewire.com/principles-of-graphic-design-1077541" TargetMode="External"/><Relationship Id="rId1" Type="http://schemas.openxmlformats.org/officeDocument/2006/relationships/slideLayout" Target="../slideLayouts/slideLayout2.xml"/><Relationship Id="rId6" Type="http://schemas.openxmlformats.org/officeDocument/2006/relationships/hyperlink" Target="https://www.emmapatricecreative.com/blog/graphic-design-for-beginners-proximity" TargetMode="External"/><Relationship Id="rId5" Type="http://schemas.openxmlformats.org/officeDocument/2006/relationships/hyperlink" Target="https://www.webdesignerdepot.com/2010/01/the-principle-of-proximity-in-web-design/" TargetMode="External"/><Relationship Id="rId4" Type="http://schemas.openxmlformats.org/officeDocument/2006/relationships/hyperlink" Target="https://254-online.com/proximity-principle-design/"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blog.thepapermillstore.com/design-principles-alignment/" TargetMode="External"/><Relationship Id="rId7" Type="http://schemas.openxmlformats.org/officeDocument/2006/relationships/image" Target="../media/image3.jpeg"/><Relationship Id="rId2" Type="http://schemas.openxmlformats.org/officeDocument/2006/relationships/hyperlink" Target="https://blog.thepapermillstore.com/design-principles-white-space/" TargetMode="External"/><Relationship Id="rId1" Type="http://schemas.openxmlformats.org/officeDocument/2006/relationships/slideLayout" Target="../slideLayouts/slideLayout2.xml"/><Relationship Id="rId6" Type="http://schemas.openxmlformats.org/officeDocument/2006/relationships/hyperlink" Target="http://blogs.quovantis.com/crap-design-principles/" TargetMode="External"/><Relationship Id="rId5" Type="http://schemas.openxmlformats.org/officeDocument/2006/relationships/hyperlink" Target="https://gofishdigital.com/guide-design-consistency/" TargetMode="External"/><Relationship Id="rId4" Type="http://schemas.openxmlformats.org/officeDocument/2006/relationships/hyperlink" Target="https://creativemarket.com/blog/learn-web-design-how-repetition-leads-to-rhythm"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59199" y="2333308"/>
            <a:ext cx="5047750" cy="2204642"/>
          </a:xfrm>
          <a:prstGeom prst="rect">
            <a:avLst/>
          </a:prstGeom>
        </p:spPr>
      </p:pic>
      <p:sp>
        <p:nvSpPr>
          <p:cNvPr id="6" name="TextBox 5"/>
          <p:cNvSpPr txBox="1"/>
          <p:nvPr/>
        </p:nvSpPr>
        <p:spPr>
          <a:xfrm>
            <a:off x="1299495" y="2783624"/>
            <a:ext cx="4408836" cy="1754326"/>
          </a:xfrm>
          <a:prstGeom prst="rect">
            <a:avLst/>
          </a:prstGeom>
          <a:noFill/>
        </p:spPr>
        <p:txBody>
          <a:bodyPr wrap="none" rtlCol="0">
            <a:spAutoFit/>
          </a:bodyPr>
          <a:lstStyle/>
          <a:p>
            <a:r>
              <a:rPr lang="en-GB" sz="5400" dirty="0">
                <a:solidFill>
                  <a:srgbClr val="AC238D"/>
                </a:solidFill>
              </a:rPr>
              <a:t>Graphic Design</a:t>
            </a:r>
          </a:p>
          <a:p>
            <a:r>
              <a:rPr lang="en-GB" sz="5400" dirty="0">
                <a:solidFill>
                  <a:srgbClr val="AC238D"/>
                </a:solidFill>
              </a:rPr>
              <a:t>Principles</a:t>
            </a:r>
            <a:endParaRPr lang="en-GB" sz="4000" dirty="0">
              <a:solidFill>
                <a:srgbClr val="AC238D"/>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3834" y="2412050"/>
            <a:ext cx="4726230" cy="2956042"/>
          </a:xfrm>
          <a:prstGeom prst="rect">
            <a:avLst/>
          </a:prstGeom>
        </p:spPr>
      </p:pic>
    </p:spTree>
    <p:extLst>
      <p:ext uri="{BB962C8B-B14F-4D97-AF65-F5344CB8AC3E}">
        <p14:creationId xmlns:p14="http://schemas.microsoft.com/office/powerpoint/2010/main" val="1463176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58333E-6 4.07407E-6 L 0.36941 -0.39676 " pathEditMode="relative" rAng="0" ptsTypes="AA">
                                      <p:cBhvr>
                                        <p:cTn id="6" dur="2000" fill="hold"/>
                                        <p:tgtEl>
                                          <p:spTgt spid="4"/>
                                        </p:tgtEl>
                                        <p:attrNameLst>
                                          <p:attrName>ppt_x</p:attrName>
                                          <p:attrName>ppt_y</p:attrName>
                                        </p:attrNameLst>
                                      </p:cBhvr>
                                      <p:rCtr x="18464" y="-19838"/>
                                    </p:animMotion>
                                  </p:childTnLst>
                                </p:cTn>
                              </p:par>
                              <p:par>
                                <p:cTn id="7" presetID="6" presetClass="emph" presetSubtype="0" fill="hold" nodeType="withEffect">
                                  <p:stCondLst>
                                    <p:cond delay="0"/>
                                  </p:stCondLst>
                                  <p:childTnLst>
                                    <p:animScale>
                                      <p:cBhvr>
                                        <p:cTn id="8" dur="2000" fill="hold"/>
                                        <p:tgtEl>
                                          <p:spTgt spid="4"/>
                                        </p:tgtEl>
                                      </p:cBhvr>
                                      <p:by x="50000" y="50000"/>
                                    </p:animScale>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5022016" cy="646331"/>
          </a:xfrm>
          <a:prstGeom prst="rect">
            <a:avLst/>
          </a:prstGeom>
          <a:noFill/>
        </p:spPr>
        <p:txBody>
          <a:bodyPr wrap="none" rtlCol="0">
            <a:spAutoFit/>
          </a:bodyPr>
          <a:lstStyle/>
          <a:p>
            <a:r>
              <a:rPr lang="en-GB" sz="3600" b="1" dirty="0">
                <a:solidFill>
                  <a:srgbClr val="AC238D"/>
                </a:solidFill>
              </a:rPr>
              <a:t>Graphic Design Principles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3228191" cy="461665"/>
          </a:xfrm>
          <a:prstGeom prst="rect">
            <a:avLst/>
          </a:prstGeom>
          <a:noFill/>
        </p:spPr>
        <p:txBody>
          <a:bodyPr wrap="none" rtlCol="0">
            <a:spAutoFit/>
          </a:bodyPr>
          <a:lstStyle/>
          <a:p>
            <a:r>
              <a:rPr lang="en-GB" sz="2400" b="1" dirty="0">
                <a:solidFill>
                  <a:srgbClr val="AC238D"/>
                </a:solidFill>
              </a:rPr>
              <a:t>Balance – Asymmetrical</a:t>
            </a:r>
          </a:p>
        </p:txBody>
      </p:sp>
      <p:pic>
        <p:nvPicPr>
          <p:cNvPr id="3" name="Picture 2"/>
          <p:cNvPicPr>
            <a:picLocks noChangeAspect="1"/>
          </p:cNvPicPr>
          <p:nvPr/>
        </p:nvPicPr>
        <p:blipFill>
          <a:blip r:embed="rId3"/>
          <a:stretch>
            <a:fillRect/>
          </a:stretch>
        </p:blipFill>
        <p:spPr>
          <a:xfrm>
            <a:off x="1679122" y="1575649"/>
            <a:ext cx="8572500" cy="5133975"/>
          </a:xfrm>
          <a:prstGeom prst="rect">
            <a:avLst/>
          </a:prstGeom>
        </p:spPr>
      </p:pic>
    </p:spTree>
    <p:extLst>
      <p:ext uri="{BB962C8B-B14F-4D97-AF65-F5344CB8AC3E}">
        <p14:creationId xmlns:p14="http://schemas.microsoft.com/office/powerpoint/2010/main" val="3882034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5022016" cy="646331"/>
          </a:xfrm>
          <a:prstGeom prst="rect">
            <a:avLst/>
          </a:prstGeom>
          <a:noFill/>
        </p:spPr>
        <p:txBody>
          <a:bodyPr wrap="none" rtlCol="0">
            <a:spAutoFit/>
          </a:bodyPr>
          <a:lstStyle/>
          <a:p>
            <a:r>
              <a:rPr lang="en-GB" sz="3600" b="1" dirty="0">
                <a:solidFill>
                  <a:srgbClr val="AC238D"/>
                </a:solidFill>
              </a:rPr>
              <a:t>Graphic Design Principles</a:t>
            </a:r>
          </a:p>
        </p:txBody>
      </p:sp>
      <p:sp>
        <p:nvSpPr>
          <p:cNvPr id="5" name="Rectangle 4"/>
          <p:cNvSpPr/>
          <p:nvPr/>
        </p:nvSpPr>
        <p:spPr>
          <a:xfrm>
            <a:off x="457200" y="1575649"/>
            <a:ext cx="11206976" cy="4524315"/>
          </a:xfrm>
          <a:prstGeom prst="rect">
            <a:avLst/>
          </a:prstGeom>
        </p:spPr>
        <p:txBody>
          <a:bodyPr wrap="square">
            <a:spAutoFit/>
          </a:bodyPr>
          <a:lstStyle/>
          <a:p>
            <a:pPr algn="just"/>
            <a:r>
              <a:rPr lang="en-GB" sz="2400" dirty="0"/>
              <a:t>Radial balance occurs when elements radiate from a common centre. Rays of sunlight and ripples in a pond after a stone is tossed in are examples of radial balance. Maintaining a focal point (fulcrum) is easy because it’s always the centre.</a:t>
            </a:r>
          </a:p>
          <a:p>
            <a:pPr algn="just"/>
            <a:endParaRPr lang="en-GB" sz="2400" dirty="0"/>
          </a:p>
          <a:p>
            <a:pPr algn="just"/>
            <a:endParaRPr lang="en-GB" sz="2400" dirty="0"/>
          </a:p>
          <a:p>
            <a:pPr algn="just"/>
            <a:endParaRPr lang="en-GB" sz="2400" dirty="0"/>
          </a:p>
          <a:p>
            <a:pPr algn="just"/>
            <a:endParaRPr lang="en-GB" sz="2400" dirty="0"/>
          </a:p>
          <a:p>
            <a:pPr algn="just"/>
            <a:endParaRPr lang="en-GB" sz="2400" dirty="0"/>
          </a:p>
          <a:p>
            <a:pPr algn="just"/>
            <a:endParaRPr lang="en-GB" sz="2400" dirty="0"/>
          </a:p>
          <a:p>
            <a:pPr algn="just"/>
            <a:endParaRPr lang="en-GB" sz="2400" dirty="0"/>
          </a:p>
          <a:p>
            <a:pPr algn="just"/>
            <a:r>
              <a:rPr lang="en-GB" sz="2400" dirty="0"/>
              <a:t>Because everything radiates from a common centre, everything also leads to that centre, making it a strong point of attraction.</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2271776" cy="461665"/>
          </a:xfrm>
          <a:prstGeom prst="rect">
            <a:avLst/>
          </a:prstGeom>
          <a:noFill/>
        </p:spPr>
        <p:txBody>
          <a:bodyPr wrap="none" rtlCol="0">
            <a:spAutoFit/>
          </a:bodyPr>
          <a:lstStyle/>
          <a:p>
            <a:r>
              <a:rPr lang="en-GB" sz="2400" b="1" dirty="0">
                <a:solidFill>
                  <a:srgbClr val="AC238D"/>
                </a:solidFill>
              </a:rPr>
              <a:t>Balance – Radial</a:t>
            </a:r>
          </a:p>
        </p:txBody>
      </p:sp>
      <p:pic>
        <p:nvPicPr>
          <p:cNvPr id="3" name="Picture 2"/>
          <p:cNvPicPr>
            <a:picLocks noChangeAspect="1"/>
          </p:cNvPicPr>
          <p:nvPr/>
        </p:nvPicPr>
        <p:blipFill>
          <a:blip r:embed="rId3"/>
          <a:stretch>
            <a:fillRect/>
          </a:stretch>
        </p:blipFill>
        <p:spPr>
          <a:xfrm>
            <a:off x="3679438" y="2647181"/>
            <a:ext cx="4762500" cy="2381250"/>
          </a:xfrm>
          <a:prstGeom prst="rect">
            <a:avLst/>
          </a:prstGeom>
        </p:spPr>
      </p:pic>
    </p:spTree>
    <p:extLst>
      <p:ext uri="{BB962C8B-B14F-4D97-AF65-F5344CB8AC3E}">
        <p14:creationId xmlns:p14="http://schemas.microsoft.com/office/powerpoint/2010/main" val="3926206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5022016" cy="646331"/>
          </a:xfrm>
          <a:prstGeom prst="rect">
            <a:avLst/>
          </a:prstGeom>
          <a:noFill/>
        </p:spPr>
        <p:txBody>
          <a:bodyPr wrap="none" rtlCol="0">
            <a:spAutoFit/>
          </a:bodyPr>
          <a:lstStyle/>
          <a:p>
            <a:r>
              <a:rPr lang="en-GB" sz="3600" b="1" dirty="0">
                <a:solidFill>
                  <a:srgbClr val="AC238D"/>
                </a:solidFill>
              </a:rPr>
              <a:t>Graphic Design Principles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2271776" cy="461665"/>
          </a:xfrm>
          <a:prstGeom prst="rect">
            <a:avLst/>
          </a:prstGeom>
          <a:noFill/>
        </p:spPr>
        <p:txBody>
          <a:bodyPr wrap="none" rtlCol="0">
            <a:spAutoFit/>
          </a:bodyPr>
          <a:lstStyle/>
          <a:p>
            <a:r>
              <a:rPr lang="en-GB" sz="2400" b="1" dirty="0">
                <a:solidFill>
                  <a:srgbClr val="AC238D"/>
                </a:solidFill>
              </a:rPr>
              <a:t>Balance – Radial</a:t>
            </a:r>
          </a:p>
        </p:txBody>
      </p:sp>
      <p:pic>
        <p:nvPicPr>
          <p:cNvPr id="7" name="Picture 6"/>
          <p:cNvPicPr>
            <a:picLocks noChangeAspect="1"/>
          </p:cNvPicPr>
          <p:nvPr/>
        </p:nvPicPr>
        <p:blipFill>
          <a:blip r:embed="rId3"/>
          <a:stretch>
            <a:fillRect/>
          </a:stretch>
        </p:blipFill>
        <p:spPr>
          <a:xfrm>
            <a:off x="2386940" y="1745610"/>
            <a:ext cx="6909707" cy="4712420"/>
          </a:xfrm>
          <a:prstGeom prst="rect">
            <a:avLst/>
          </a:prstGeom>
        </p:spPr>
      </p:pic>
    </p:spTree>
    <p:extLst>
      <p:ext uri="{BB962C8B-B14F-4D97-AF65-F5344CB8AC3E}">
        <p14:creationId xmlns:p14="http://schemas.microsoft.com/office/powerpoint/2010/main" val="931406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5022016" cy="646331"/>
          </a:xfrm>
          <a:prstGeom prst="rect">
            <a:avLst/>
          </a:prstGeom>
          <a:noFill/>
        </p:spPr>
        <p:txBody>
          <a:bodyPr wrap="none" rtlCol="0">
            <a:spAutoFit/>
          </a:bodyPr>
          <a:lstStyle/>
          <a:p>
            <a:r>
              <a:rPr lang="en-GB" sz="3600" b="1" dirty="0">
                <a:solidFill>
                  <a:srgbClr val="AC238D"/>
                </a:solidFill>
              </a:rPr>
              <a:t>Graphic Design Principles</a:t>
            </a:r>
          </a:p>
        </p:txBody>
      </p:sp>
      <p:sp>
        <p:nvSpPr>
          <p:cNvPr id="5" name="Rectangle 4"/>
          <p:cNvSpPr/>
          <p:nvPr/>
        </p:nvSpPr>
        <p:spPr>
          <a:xfrm>
            <a:off x="457200" y="1575649"/>
            <a:ext cx="11206976" cy="1569660"/>
          </a:xfrm>
          <a:prstGeom prst="rect">
            <a:avLst/>
          </a:prstGeom>
        </p:spPr>
        <p:txBody>
          <a:bodyPr wrap="square">
            <a:spAutoFit/>
          </a:bodyPr>
          <a:lstStyle/>
          <a:p>
            <a:pPr algn="just"/>
            <a:r>
              <a:rPr lang="en-GB" sz="2400" dirty="0"/>
              <a:t>Mosaic balance (or crystallographic balance) results from balanced chaos. Think Jackson Pollack paintings. The composition lacks distinct focal points, and the elements share a uniform emphasis. The lack of hierarchy leads to visual noise at first glance. Somehow, though, it all works together.</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2392001" cy="461665"/>
          </a:xfrm>
          <a:prstGeom prst="rect">
            <a:avLst/>
          </a:prstGeom>
          <a:noFill/>
        </p:spPr>
        <p:txBody>
          <a:bodyPr wrap="none" rtlCol="0">
            <a:spAutoFit/>
          </a:bodyPr>
          <a:lstStyle/>
          <a:p>
            <a:r>
              <a:rPr lang="en-GB" sz="2400" b="1" dirty="0">
                <a:solidFill>
                  <a:srgbClr val="AC238D"/>
                </a:solidFill>
              </a:rPr>
              <a:t>Balance – Mosaic</a:t>
            </a:r>
          </a:p>
        </p:txBody>
      </p:sp>
      <p:pic>
        <p:nvPicPr>
          <p:cNvPr id="7" name="Picture 6"/>
          <p:cNvPicPr>
            <a:picLocks noChangeAspect="1"/>
          </p:cNvPicPr>
          <p:nvPr/>
        </p:nvPicPr>
        <p:blipFill>
          <a:blip r:embed="rId3"/>
          <a:stretch>
            <a:fillRect/>
          </a:stretch>
        </p:blipFill>
        <p:spPr>
          <a:xfrm>
            <a:off x="4263241" y="2838849"/>
            <a:ext cx="7230095" cy="3615048"/>
          </a:xfrm>
          <a:prstGeom prst="rect">
            <a:avLst/>
          </a:prstGeom>
        </p:spPr>
      </p:pic>
    </p:spTree>
    <p:extLst>
      <p:ext uri="{BB962C8B-B14F-4D97-AF65-F5344CB8AC3E}">
        <p14:creationId xmlns:p14="http://schemas.microsoft.com/office/powerpoint/2010/main" val="518987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5022016" cy="646331"/>
          </a:xfrm>
          <a:prstGeom prst="rect">
            <a:avLst/>
          </a:prstGeom>
          <a:noFill/>
        </p:spPr>
        <p:txBody>
          <a:bodyPr wrap="none" rtlCol="0">
            <a:spAutoFit/>
          </a:bodyPr>
          <a:lstStyle/>
          <a:p>
            <a:r>
              <a:rPr lang="en-GB" sz="3600" b="1" dirty="0">
                <a:solidFill>
                  <a:srgbClr val="AC238D"/>
                </a:solidFill>
              </a:rPr>
              <a:t>Graphic Design Principles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2392001" cy="461665"/>
          </a:xfrm>
          <a:prstGeom prst="rect">
            <a:avLst/>
          </a:prstGeom>
          <a:noFill/>
        </p:spPr>
        <p:txBody>
          <a:bodyPr wrap="none" rtlCol="0">
            <a:spAutoFit/>
          </a:bodyPr>
          <a:lstStyle/>
          <a:p>
            <a:r>
              <a:rPr lang="en-GB" sz="2400" b="1" dirty="0">
                <a:solidFill>
                  <a:srgbClr val="AC238D"/>
                </a:solidFill>
              </a:rPr>
              <a:t>Balance – Mosaic</a:t>
            </a:r>
          </a:p>
        </p:txBody>
      </p:sp>
      <p:pic>
        <p:nvPicPr>
          <p:cNvPr id="3" name="Picture 2"/>
          <p:cNvPicPr>
            <a:picLocks noChangeAspect="1"/>
          </p:cNvPicPr>
          <p:nvPr/>
        </p:nvPicPr>
        <p:blipFill>
          <a:blip r:embed="rId3"/>
          <a:stretch>
            <a:fillRect/>
          </a:stretch>
        </p:blipFill>
        <p:spPr>
          <a:xfrm>
            <a:off x="2232561" y="1575649"/>
            <a:ext cx="7029450" cy="4847897"/>
          </a:xfrm>
          <a:prstGeom prst="rect">
            <a:avLst/>
          </a:prstGeom>
        </p:spPr>
      </p:pic>
    </p:spTree>
    <p:extLst>
      <p:ext uri="{BB962C8B-B14F-4D97-AF65-F5344CB8AC3E}">
        <p14:creationId xmlns:p14="http://schemas.microsoft.com/office/powerpoint/2010/main" val="3242128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5022016" cy="646331"/>
          </a:xfrm>
          <a:prstGeom prst="rect">
            <a:avLst/>
          </a:prstGeom>
          <a:noFill/>
        </p:spPr>
        <p:txBody>
          <a:bodyPr wrap="none" rtlCol="0">
            <a:spAutoFit/>
          </a:bodyPr>
          <a:lstStyle/>
          <a:p>
            <a:r>
              <a:rPr lang="en-GB" sz="3600" b="1" dirty="0">
                <a:solidFill>
                  <a:srgbClr val="AC238D"/>
                </a:solidFill>
              </a:rPr>
              <a:t>Graphic Design Principles</a:t>
            </a:r>
          </a:p>
        </p:txBody>
      </p:sp>
      <p:sp>
        <p:nvSpPr>
          <p:cNvPr id="5" name="Rectangle 4"/>
          <p:cNvSpPr/>
          <p:nvPr/>
        </p:nvSpPr>
        <p:spPr>
          <a:xfrm>
            <a:off x="457200" y="1575649"/>
            <a:ext cx="11206976" cy="2308324"/>
          </a:xfrm>
          <a:prstGeom prst="rect">
            <a:avLst/>
          </a:prstGeom>
        </p:spPr>
        <p:txBody>
          <a:bodyPr wrap="square">
            <a:spAutoFit/>
          </a:bodyPr>
          <a:lstStyle/>
          <a:p>
            <a:pPr algn="just"/>
            <a:r>
              <a:rPr lang="en-GB" sz="2400" dirty="0"/>
              <a:t>The principle of proximity calls for related items to be grouped visually, creating less clutter and making for a more organised layout. Items unrelated to each other should be placed further apart, to emphasise their lack of relationship.</a:t>
            </a:r>
          </a:p>
          <a:p>
            <a:pPr algn="just"/>
            <a:endParaRPr lang="en-GB" sz="2400" dirty="0"/>
          </a:p>
          <a:p>
            <a:pPr algn="just"/>
            <a:r>
              <a:rPr lang="en-GB" sz="2400" dirty="0"/>
              <a:t>The correct use of proximity, in conjunction with other design principles, has a big impact on the user experience and, ultimately, a website’s overall success.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1407437" cy="461665"/>
          </a:xfrm>
          <a:prstGeom prst="rect">
            <a:avLst/>
          </a:prstGeom>
          <a:noFill/>
        </p:spPr>
        <p:txBody>
          <a:bodyPr wrap="none" rtlCol="0">
            <a:spAutoFit/>
          </a:bodyPr>
          <a:lstStyle/>
          <a:p>
            <a:r>
              <a:rPr lang="en-GB" sz="2400" b="1" dirty="0">
                <a:solidFill>
                  <a:srgbClr val="AC238D"/>
                </a:solidFill>
              </a:rPr>
              <a:t>Proximity</a:t>
            </a:r>
          </a:p>
        </p:txBody>
      </p:sp>
      <p:pic>
        <p:nvPicPr>
          <p:cNvPr id="3" name="Picture 2"/>
          <p:cNvPicPr>
            <a:picLocks noChangeAspect="1"/>
          </p:cNvPicPr>
          <p:nvPr/>
        </p:nvPicPr>
        <p:blipFill>
          <a:blip r:embed="rId3"/>
          <a:stretch>
            <a:fillRect/>
          </a:stretch>
        </p:blipFill>
        <p:spPr>
          <a:xfrm>
            <a:off x="3413076" y="4737567"/>
            <a:ext cx="5295224" cy="2120433"/>
          </a:xfrm>
          <a:prstGeom prst="rect">
            <a:avLst/>
          </a:prstGeom>
        </p:spPr>
      </p:pic>
    </p:spTree>
    <p:extLst>
      <p:ext uri="{BB962C8B-B14F-4D97-AF65-F5344CB8AC3E}">
        <p14:creationId xmlns:p14="http://schemas.microsoft.com/office/powerpoint/2010/main" val="2331224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5022016" cy="646331"/>
          </a:xfrm>
          <a:prstGeom prst="rect">
            <a:avLst/>
          </a:prstGeom>
          <a:noFill/>
        </p:spPr>
        <p:txBody>
          <a:bodyPr wrap="none" rtlCol="0">
            <a:spAutoFit/>
          </a:bodyPr>
          <a:lstStyle/>
          <a:p>
            <a:r>
              <a:rPr lang="en-GB" sz="3600" b="1" dirty="0">
                <a:solidFill>
                  <a:srgbClr val="AC238D"/>
                </a:solidFill>
              </a:rPr>
              <a:t>Graphic Design Principles</a:t>
            </a:r>
          </a:p>
        </p:txBody>
      </p:sp>
      <p:sp>
        <p:nvSpPr>
          <p:cNvPr id="5" name="Rectangle 4"/>
          <p:cNvSpPr/>
          <p:nvPr/>
        </p:nvSpPr>
        <p:spPr>
          <a:xfrm>
            <a:off x="457200" y="1575649"/>
            <a:ext cx="11206976" cy="2308324"/>
          </a:xfrm>
          <a:prstGeom prst="rect">
            <a:avLst/>
          </a:prstGeom>
        </p:spPr>
        <p:txBody>
          <a:bodyPr wrap="square">
            <a:spAutoFit/>
          </a:bodyPr>
          <a:lstStyle/>
          <a:p>
            <a:pPr algn="just"/>
            <a:r>
              <a:rPr lang="en-GB" sz="2400" dirty="0"/>
              <a:t>The basic premise and the rules governing this principle are pretty straightforward.</a:t>
            </a:r>
          </a:p>
          <a:p>
            <a:pPr algn="just"/>
            <a:r>
              <a:rPr lang="en-GB" sz="2400" dirty="0"/>
              <a:t> </a:t>
            </a:r>
          </a:p>
          <a:p>
            <a:pPr algn="just"/>
            <a:endParaRPr lang="en-GB" sz="2400" dirty="0"/>
          </a:p>
          <a:p>
            <a:pPr marL="1371600" lvl="2" indent="-457200" algn="just">
              <a:buClr>
                <a:srgbClr val="AC238D"/>
              </a:buClr>
              <a:buFont typeface="+mj-lt"/>
              <a:buAutoNum type="arabicPeriod"/>
            </a:pPr>
            <a:r>
              <a:rPr lang="en-GB" sz="2400" dirty="0"/>
              <a:t>Things that are related should be close together.</a:t>
            </a:r>
          </a:p>
          <a:p>
            <a:pPr marL="1371600" lvl="2" indent="-457200" algn="just">
              <a:buClr>
                <a:srgbClr val="AC238D"/>
              </a:buClr>
              <a:buFont typeface="+mj-lt"/>
              <a:buAutoNum type="arabicPeriod"/>
            </a:pPr>
            <a:endParaRPr lang="en-GB" sz="2400" dirty="0"/>
          </a:p>
          <a:p>
            <a:pPr marL="1371600" lvl="2" indent="-457200" algn="just">
              <a:buClr>
                <a:srgbClr val="AC238D"/>
              </a:buClr>
              <a:buFont typeface="+mj-lt"/>
              <a:buAutoNum type="arabicPeriod"/>
            </a:pPr>
            <a:r>
              <a:rPr lang="en-GB" sz="2400" dirty="0"/>
              <a:t>Things that are unrelated should be further apart.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1407437" cy="461665"/>
          </a:xfrm>
          <a:prstGeom prst="rect">
            <a:avLst/>
          </a:prstGeom>
          <a:noFill/>
        </p:spPr>
        <p:txBody>
          <a:bodyPr wrap="none" rtlCol="0">
            <a:spAutoFit/>
          </a:bodyPr>
          <a:lstStyle/>
          <a:p>
            <a:r>
              <a:rPr lang="en-GB" sz="2400" b="1" dirty="0">
                <a:solidFill>
                  <a:srgbClr val="AC238D"/>
                </a:solidFill>
              </a:rPr>
              <a:t>Proximity</a:t>
            </a:r>
          </a:p>
        </p:txBody>
      </p:sp>
    </p:spTree>
    <p:extLst>
      <p:ext uri="{BB962C8B-B14F-4D97-AF65-F5344CB8AC3E}">
        <p14:creationId xmlns:p14="http://schemas.microsoft.com/office/powerpoint/2010/main" val="2488968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5022016" cy="646331"/>
          </a:xfrm>
          <a:prstGeom prst="rect">
            <a:avLst/>
          </a:prstGeom>
          <a:noFill/>
        </p:spPr>
        <p:txBody>
          <a:bodyPr wrap="none" rtlCol="0">
            <a:spAutoFit/>
          </a:bodyPr>
          <a:lstStyle/>
          <a:p>
            <a:r>
              <a:rPr lang="en-GB" sz="3600" b="1" dirty="0">
                <a:solidFill>
                  <a:srgbClr val="AC238D"/>
                </a:solidFill>
              </a:rPr>
              <a:t>Graphic Design Principles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1407437" cy="461665"/>
          </a:xfrm>
          <a:prstGeom prst="rect">
            <a:avLst/>
          </a:prstGeom>
          <a:noFill/>
        </p:spPr>
        <p:txBody>
          <a:bodyPr wrap="none" rtlCol="0">
            <a:spAutoFit/>
          </a:bodyPr>
          <a:lstStyle/>
          <a:p>
            <a:r>
              <a:rPr lang="en-GB" sz="2400" b="1" dirty="0">
                <a:solidFill>
                  <a:srgbClr val="AC238D"/>
                </a:solidFill>
              </a:rPr>
              <a:t>Proximity</a:t>
            </a:r>
          </a:p>
        </p:txBody>
      </p:sp>
      <p:pic>
        <p:nvPicPr>
          <p:cNvPr id="7" name="Picture 6"/>
          <p:cNvPicPr>
            <a:picLocks noChangeAspect="1"/>
          </p:cNvPicPr>
          <p:nvPr/>
        </p:nvPicPr>
        <p:blipFill>
          <a:blip r:embed="rId3"/>
          <a:stretch>
            <a:fillRect/>
          </a:stretch>
        </p:blipFill>
        <p:spPr>
          <a:xfrm>
            <a:off x="2017927" y="1473441"/>
            <a:ext cx="7344419" cy="5267326"/>
          </a:xfrm>
          <a:prstGeom prst="rect">
            <a:avLst/>
          </a:prstGeom>
        </p:spPr>
      </p:pic>
    </p:spTree>
    <p:extLst>
      <p:ext uri="{BB962C8B-B14F-4D97-AF65-F5344CB8AC3E}">
        <p14:creationId xmlns:p14="http://schemas.microsoft.com/office/powerpoint/2010/main" val="1012719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5022016" cy="646331"/>
          </a:xfrm>
          <a:prstGeom prst="rect">
            <a:avLst/>
          </a:prstGeom>
          <a:noFill/>
        </p:spPr>
        <p:txBody>
          <a:bodyPr wrap="none" rtlCol="0">
            <a:spAutoFit/>
          </a:bodyPr>
          <a:lstStyle/>
          <a:p>
            <a:r>
              <a:rPr lang="en-GB" sz="3600" b="1" dirty="0">
                <a:solidFill>
                  <a:srgbClr val="AC238D"/>
                </a:solidFill>
              </a:rPr>
              <a:t>Graphic Design Principles</a:t>
            </a:r>
          </a:p>
        </p:txBody>
      </p:sp>
      <p:sp>
        <p:nvSpPr>
          <p:cNvPr id="5" name="Rectangle 4"/>
          <p:cNvSpPr/>
          <p:nvPr/>
        </p:nvSpPr>
        <p:spPr>
          <a:xfrm>
            <a:off x="457200" y="1575649"/>
            <a:ext cx="6489865" cy="4154984"/>
          </a:xfrm>
          <a:prstGeom prst="rect">
            <a:avLst/>
          </a:prstGeom>
        </p:spPr>
        <p:txBody>
          <a:bodyPr wrap="square">
            <a:spAutoFit/>
          </a:bodyPr>
          <a:lstStyle/>
          <a:p>
            <a:pPr algn="just"/>
            <a:r>
              <a:rPr lang="en-GB" sz="2400" dirty="0"/>
              <a:t>White Space is the part of a design that is left blank. Negative space is empty space that is intentionally placed in the design. The margins and gutters between other elements are referred to as passive space. </a:t>
            </a:r>
          </a:p>
          <a:p>
            <a:pPr algn="just"/>
            <a:endParaRPr lang="en-GB" sz="2400" dirty="0"/>
          </a:p>
          <a:p>
            <a:pPr algn="just"/>
            <a:r>
              <a:rPr lang="en-GB" sz="2400" dirty="0"/>
              <a:t>Space in a design adds emphasis to an area because the eye is strongly drawn to the part of the design that is not empty. Both positive and negative space should be considered in graphic design.</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1779077" cy="461665"/>
          </a:xfrm>
          <a:prstGeom prst="rect">
            <a:avLst/>
          </a:prstGeom>
          <a:noFill/>
        </p:spPr>
        <p:txBody>
          <a:bodyPr wrap="none" rtlCol="0">
            <a:spAutoFit/>
          </a:bodyPr>
          <a:lstStyle/>
          <a:p>
            <a:r>
              <a:rPr lang="en-GB" sz="2400" b="1" dirty="0">
                <a:solidFill>
                  <a:srgbClr val="AC238D"/>
                </a:solidFill>
              </a:rPr>
              <a:t>White Space</a:t>
            </a:r>
          </a:p>
        </p:txBody>
      </p:sp>
      <p:pic>
        <p:nvPicPr>
          <p:cNvPr id="2050" name="Picture 2" descr="Image result for user interface design white spac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38043" y="1575649"/>
            <a:ext cx="3639244" cy="4680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772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5022016" cy="646331"/>
          </a:xfrm>
          <a:prstGeom prst="rect">
            <a:avLst/>
          </a:prstGeom>
          <a:noFill/>
        </p:spPr>
        <p:txBody>
          <a:bodyPr wrap="none" rtlCol="0">
            <a:spAutoFit/>
          </a:bodyPr>
          <a:lstStyle/>
          <a:p>
            <a:r>
              <a:rPr lang="en-GB" sz="3600" b="1" dirty="0">
                <a:solidFill>
                  <a:srgbClr val="AC238D"/>
                </a:solidFill>
              </a:rPr>
              <a:t>Graphic Design Principles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4355231" cy="461665"/>
          </a:xfrm>
          <a:prstGeom prst="rect">
            <a:avLst/>
          </a:prstGeom>
          <a:noFill/>
        </p:spPr>
        <p:txBody>
          <a:bodyPr wrap="none" rtlCol="0">
            <a:spAutoFit/>
          </a:bodyPr>
          <a:lstStyle/>
          <a:p>
            <a:r>
              <a:rPr lang="en-GB" sz="2400" b="1" dirty="0">
                <a:solidFill>
                  <a:srgbClr val="AC238D"/>
                </a:solidFill>
              </a:rPr>
              <a:t>White Space – Active vs Passive</a:t>
            </a:r>
          </a:p>
        </p:txBody>
      </p:sp>
      <p:sp>
        <p:nvSpPr>
          <p:cNvPr id="3" name="Rectangle 2"/>
          <p:cNvSpPr/>
          <p:nvPr/>
        </p:nvSpPr>
        <p:spPr>
          <a:xfrm>
            <a:off x="457199" y="1700680"/>
            <a:ext cx="5633852" cy="2308324"/>
          </a:xfrm>
          <a:prstGeom prst="rect">
            <a:avLst/>
          </a:prstGeom>
        </p:spPr>
        <p:txBody>
          <a:bodyPr wrap="square">
            <a:spAutoFit/>
          </a:bodyPr>
          <a:lstStyle/>
          <a:p>
            <a:pPr algn="just"/>
            <a:r>
              <a:rPr lang="en-GB" sz="2400" dirty="0"/>
              <a:t>Active white space is negative space you’ve made a conscious effort to include in order to create emphasis or structure within your design. Active white space can draw your reader’s eye to a certain focal point, and it helps create flow within your design.</a:t>
            </a:r>
          </a:p>
        </p:txBody>
      </p:sp>
      <p:pic>
        <p:nvPicPr>
          <p:cNvPr id="8" name="Picture 7"/>
          <p:cNvPicPr>
            <a:picLocks noChangeAspect="1"/>
          </p:cNvPicPr>
          <p:nvPr/>
        </p:nvPicPr>
        <p:blipFill>
          <a:blip r:embed="rId3"/>
          <a:stretch>
            <a:fillRect/>
          </a:stretch>
        </p:blipFill>
        <p:spPr>
          <a:xfrm>
            <a:off x="6091051" y="2980706"/>
            <a:ext cx="5705480" cy="3095223"/>
          </a:xfrm>
          <a:prstGeom prst="rect">
            <a:avLst/>
          </a:prstGeom>
        </p:spPr>
      </p:pic>
    </p:spTree>
    <p:extLst>
      <p:ext uri="{BB962C8B-B14F-4D97-AF65-F5344CB8AC3E}">
        <p14:creationId xmlns:p14="http://schemas.microsoft.com/office/powerpoint/2010/main" val="616859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5022016" cy="646331"/>
          </a:xfrm>
          <a:prstGeom prst="rect">
            <a:avLst/>
          </a:prstGeom>
          <a:noFill/>
        </p:spPr>
        <p:txBody>
          <a:bodyPr wrap="none" rtlCol="0">
            <a:spAutoFit/>
          </a:bodyPr>
          <a:lstStyle/>
          <a:p>
            <a:r>
              <a:rPr lang="en-GB" sz="3600" b="1" dirty="0">
                <a:solidFill>
                  <a:srgbClr val="AC238D"/>
                </a:solidFill>
              </a:rPr>
              <a:t>Graphic Design Principles</a:t>
            </a:r>
          </a:p>
        </p:txBody>
      </p:sp>
      <p:sp>
        <p:nvSpPr>
          <p:cNvPr id="5" name="Rectangle 4"/>
          <p:cNvSpPr/>
          <p:nvPr/>
        </p:nvSpPr>
        <p:spPr>
          <a:xfrm>
            <a:off x="457199" y="1575649"/>
            <a:ext cx="11319165" cy="3046988"/>
          </a:xfrm>
          <a:prstGeom prst="rect">
            <a:avLst/>
          </a:prstGeom>
        </p:spPr>
        <p:txBody>
          <a:bodyPr wrap="square">
            <a:spAutoFit/>
          </a:bodyPr>
          <a:lstStyle/>
          <a:p>
            <a:pPr algn="just"/>
            <a:r>
              <a:rPr lang="en-GB" sz="2400" dirty="0"/>
              <a:t>The principles of design suggest how a designer can best arrange the various components of a page layout to connect to the overall design and to one another. </a:t>
            </a:r>
          </a:p>
          <a:p>
            <a:pPr algn="just"/>
            <a:endParaRPr lang="en-GB" sz="2400" dirty="0"/>
          </a:p>
          <a:p>
            <a:pPr algn="just"/>
            <a:r>
              <a:rPr lang="en-GB" sz="2400" dirty="0"/>
              <a:t>All the principles of design, also known as principles of composition, apply to any piece you create. How you apply those principles determines how effective your design is in conveying the desired message and how attractive it appears. There is seldom only one correct way to apply each principle but check your document to see how well you applied each of these six principles of design.</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1777794" cy="461665"/>
          </a:xfrm>
          <a:prstGeom prst="rect">
            <a:avLst/>
          </a:prstGeom>
          <a:noFill/>
        </p:spPr>
        <p:txBody>
          <a:bodyPr wrap="none" rtlCol="0">
            <a:spAutoFit/>
          </a:bodyPr>
          <a:lstStyle/>
          <a:p>
            <a:r>
              <a:rPr lang="en-GB" sz="2400" b="1" dirty="0">
                <a:solidFill>
                  <a:srgbClr val="AC238D"/>
                </a:solidFill>
              </a:rPr>
              <a:t>Introduction</a:t>
            </a:r>
          </a:p>
        </p:txBody>
      </p:sp>
    </p:spTree>
    <p:extLst>
      <p:ext uri="{BB962C8B-B14F-4D97-AF65-F5344CB8AC3E}">
        <p14:creationId xmlns:p14="http://schemas.microsoft.com/office/powerpoint/2010/main" val="2229014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5022016" cy="646331"/>
          </a:xfrm>
          <a:prstGeom prst="rect">
            <a:avLst/>
          </a:prstGeom>
          <a:noFill/>
        </p:spPr>
        <p:txBody>
          <a:bodyPr wrap="none" rtlCol="0">
            <a:spAutoFit/>
          </a:bodyPr>
          <a:lstStyle/>
          <a:p>
            <a:r>
              <a:rPr lang="en-GB" sz="3600" b="1" dirty="0">
                <a:solidFill>
                  <a:srgbClr val="AC238D"/>
                </a:solidFill>
              </a:rPr>
              <a:t>Graphic Design Principles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4355231" cy="461665"/>
          </a:xfrm>
          <a:prstGeom prst="rect">
            <a:avLst/>
          </a:prstGeom>
          <a:noFill/>
        </p:spPr>
        <p:txBody>
          <a:bodyPr wrap="none" rtlCol="0">
            <a:spAutoFit/>
          </a:bodyPr>
          <a:lstStyle/>
          <a:p>
            <a:r>
              <a:rPr lang="en-GB" sz="2400" b="1" dirty="0">
                <a:solidFill>
                  <a:srgbClr val="AC238D"/>
                </a:solidFill>
              </a:rPr>
              <a:t>White Space – Active vs Passive</a:t>
            </a:r>
          </a:p>
        </p:txBody>
      </p:sp>
      <p:sp>
        <p:nvSpPr>
          <p:cNvPr id="7" name="Rectangle 6"/>
          <p:cNvSpPr/>
          <p:nvPr/>
        </p:nvSpPr>
        <p:spPr>
          <a:xfrm>
            <a:off x="5648696" y="2856153"/>
            <a:ext cx="6096000" cy="1569660"/>
          </a:xfrm>
          <a:prstGeom prst="rect">
            <a:avLst/>
          </a:prstGeom>
        </p:spPr>
        <p:txBody>
          <a:bodyPr>
            <a:spAutoFit/>
          </a:bodyPr>
          <a:lstStyle/>
          <a:p>
            <a:pPr algn="just"/>
            <a:r>
              <a:rPr lang="en-GB" sz="2400" dirty="0"/>
              <a:t>Passive white space occurs naturally. Kerning and leading are both examples of passive white space, and you can manually alter both to add or reduce white space.</a:t>
            </a:r>
          </a:p>
        </p:txBody>
      </p:sp>
      <p:pic>
        <p:nvPicPr>
          <p:cNvPr id="9" name="Picture 8"/>
          <p:cNvPicPr>
            <a:picLocks noChangeAspect="1"/>
          </p:cNvPicPr>
          <p:nvPr/>
        </p:nvPicPr>
        <p:blipFill>
          <a:blip r:embed="rId3"/>
          <a:stretch>
            <a:fillRect/>
          </a:stretch>
        </p:blipFill>
        <p:spPr>
          <a:xfrm>
            <a:off x="206407" y="2363190"/>
            <a:ext cx="4854393" cy="2555587"/>
          </a:xfrm>
          <a:prstGeom prst="rect">
            <a:avLst/>
          </a:prstGeom>
        </p:spPr>
      </p:pic>
    </p:spTree>
    <p:extLst>
      <p:ext uri="{BB962C8B-B14F-4D97-AF65-F5344CB8AC3E}">
        <p14:creationId xmlns:p14="http://schemas.microsoft.com/office/powerpoint/2010/main" val="3499500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5022016" cy="646331"/>
          </a:xfrm>
          <a:prstGeom prst="rect">
            <a:avLst/>
          </a:prstGeom>
          <a:noFill/>
        </p:spPr>
        <p:txBody>
          <a:bodyPr wrap="none" rtlCol="0">
            <a:spAutoFit/>
          </a:bodyPr>
          <a:lstStyle/>
          <a:p>
            <a:r>
              <a:rPr lang="en-GB" sz="3600" b="1" dirty="0">
                <a:solidFill>
                  <a:srgbClr val="AC238D"/>
                </a:solidFill>
              </a:rPr>
              <a:t>Graphic Design Principles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1507464" cy="461665"/>
          </a:xfrm>
          <a:prstGeom prst="rect">
            <a:avLst/>
          </a:prstGeom>
          <a:noFill/>
        </p:spPr>
        <p:txBody>
          <a:bodyPr wrap="none" rtlCol="0">
            <a:spAutoFit/>
          </a:bodyPr>
          <a:lstStyle/>
          <a:p>
            <a:r>
              <a:rPr lang="en-GB" sz="2400" b="1" dirty="0">
                <a:solidFill>
                  <a:srgbClr val="AC238D"/>
                </a:solidFill>
              </a:rPr>
              <a:t>Alignment</a:t>
            </a:r>
          </a:p>
        </p:txBody>
      </p:sp>
      <p:sp>
        <p:nvSpPr>
          <p:cNvPr id="3" name="Rectangle 2"/>
          <p:cNvSpPr/>
          <p:nvPr/>
        </p:nvSpPr>
        <p:spPr>
          <a:xfrm>
            <a:off x="457199" y="1700680"/>
            <a:ext cx="11133118" cy="4154984"/>
          </a:xfrm>
          <a:prstGeom prst="rect">
            <a:avLst/>
          </a:prstGeom>
        </p:spPr>
        <p:txBody>
          <a:bodyPr wrap="square">
            <a:spAutoFit/>
          </a:bodyPr>
          <a:lstStyle/>
          <a:p>
            <a:pPr algn="just"/>
            <a:r>
              <a:rPr lang="en-GB" sz="2400" dirty="0"/>
              <a:t>Alignment refers to placing text and other design elements on a page so they line up. It helps to create order, organise your elements, create visual connections, and improve the readability of your design. There are several types of alignment, and the type you use will ultimately depend on your design.</a:t>
            </a:r>
          </a:p>
          <a:p>
            <a:pPr algn="just"/>
            <a:endParaRPr lang="en-GB" sz="2400" dirty="0"/>
          </a:p>
          <a:p>
            <a:pPr marL="1257300" lvl="2" indent="-342900" algn="just">
              <a:buClr>
                <a:srgbClr val="AC238D"/>
              </a:buClr>
              <a:buFont typeface="Arial" panose="020B0604020202020204" pitchFamily="34" charset="0"/>
              <a:buChar char="•"/>
            </a:pPr>
            <a:r>
              <a:rPr lang="en-GB" sz="2400" dirty="0"/>
              <a:t>Horizontal</a:t>
            </a:r>
          </a:p>
          <a:p>
            <a:pPr marL="1257300" lvl="2" indent="-342900" algn="just">
              <a:buClr>
                <a:srgbClr val="AC238D"/>
              </a:buClr>
              <a:buFont typeface="Arial" panose="020B0604020202020204" pitchFamily="34" charset="0"/>
              <a:buChar char="•"/>
            </a:pPr>
            <a:r>
              <a:rPr lang="en-US" sz="2400" dirty="0"/>
              <a:t>Vertical</a:t>
            </a:r>
          </a:p>
          <a:p>
            <a:pPr marL="1257300" lvl="2" indent="-342900" algn="just">
              <a:buClr>
                <a:srgbClr val="AC238D"/>
              </a:buClr>
              <a:buFont typeface="Arial" panose="020B0604020202020204" pitchFamily="34" charset="0"/>
              <a:buChar char="•"/>
            </a:pPr>
            <a:r>
              <a:rPr lang="en-US" sz="2400" dirty="0"/>
              <a:t>Edge</a:t>
            </a:r>
          </a:p>
          <a:p>
            <a:pPr marL="1257300" lvl="2" indent="-342900" algn="just">
              <a:buClr>
                <a:srgbClr val="AC238D"/>
              </a:buClr>
              <a:buFont typeface="Arial" panose="020B0604020202020204" pitchFamily="34" charset="0"/>
              <a:buChar char="•"/>
            </a:pPr>
            <a:r>
              <a:rPr lang="en-US" sz="2400" dirty="0"/>
              <a:t>Centre</a:t>
            </a:r>
          </a:p>
          <a:p>
            <a:pPr marL="1257300" lvl="2" indent="-342900" algn="just">
              <a:buClr>
                <a:srgbClr val="AC238D"/>
              </a:buClr>
              <a:buFont typeface="Arial" panose="020B0604020202020204" pitchFamily="34" charset="0"/>
              <a:buChar char="•"/>
            </a:pPr>
            <a:r>
              <a:rPr lang="en-US" sz="2400" dirty="0"/>
              <a:t>Visual/Optical</a:t>
            </a:r>
          </a:p>
          <a:p>
            <a:pPr marL="1257300" lvl="2" indent="-342900" algn="just">
              <a:buClr>
                <a:srgbClr val="AC238D"/>
              </a:buClr>
              <a:buFont typeface="Arial" panose="020B0604020202020204" pitchFamily="34" charset="0"/>
              <a:buChar char="•"/>
            </a:pPr>
            <a:r>
              <a:rPr lang="en-US" sz="2400" dirty="0"/>
              <a:t>Breaking</a:t>
            </a:r>
            <a:endParaRPr lang="en-GB" sz="2400" dirty="0"/>
          </a:p>
        </p:txBody>
      </p:sp>
    </p:spTree>
    <p:extLst>
      <p:ext uri="{BB962C8B-B14F-4D97-AF65-F5344CB8AC3E}">
        <p14:creationId xmlns:p14="http://schemas.microsoft.com/office/powerpoint/2010/main" val="3455790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5022016" cy="646331"/>
          </a:xfrm>
          <a:prstGeom prst="rect">
            <a:avLst/>
          </a:prstGeom>
          <a:noFill/>
        </p:spPr>
        <p:txBody>
          <a:bodyPr wrap="none" rtlCol="0">
            <a:spAutoFit/>
          </a:bodyPr>
          <a:lstStyle/>
          <a:p>
            <a:r>
              <a:rPr lang="en-GB" sz="3600" b="1" dirty="0">
                <a:solidFill>
                  <a:srgbClr val="AC238D"/>
                </a:solidFill>
              </a:rPr>
              <a:t>Graphic Design Principles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3059235" cy="461665"/>
          </a:xfrm>
          <a:prstGeom prst="rect">
            <a:avLst/>
          </a:prstGeom>
          <a:noFill/>
        </p:spPr>
        <p:txBody>
          <a:bodyPr wrap="none" rtlCol="0">
            <a:spAutoFit/>
          </a:bodyPr>
          <a:lstStyle/>
          <a:p>
            <a:r>
              <a:rPr lang="en-GB" sz="2400" b="1" dirty="0">
                <a:solidFill>
                  <a:srgbClr val="AC238D"/>
                </a:solidFill>
              </a:rPr>
              <a:t>Alignment - Horizontal</a:t>
            </a:r>
          </a:p>
        </p:txBody>
      </p:sp>
      <p:sp>
        <p:nvSpPr>
          <p:cNvPr id="3" name="Rectangle 2"/>
          <p:cNvSpPr/>
          <p:nvPr/>
        </p:nvSpPr>
        <p:spPr>
          <a:xfrm>
            <a:off x="457199" y="1700680"/>
            <a:ext cx="11133118" cy="2677656"/>
          </a:xfrm>
          <a:prstGeom prst="rect">
            <a:avLst/>
          </a:prstGeom>
        </p:spPr>
        <p:txBody>
          <a:bodyPr wrap="square">
            <a:spAutoFit/>
          </a:bodyPr>
          <a:lstStyle/>
          <a:p>
            <a:pPr algn="just"/>
            <a:r>
              <a:rPr lang="en-GB" sz="2400" dirty="0"/>
              <a:t>If something is horizontally aligned, that means that either the left or right (or both!) margins are equal. Horizontal alignment can apply across an entire page or in columns.</a:t>
            </a:r>
          </a:p>
          <a:p>
            <a:pPr algn="just"/>
            <a:endParaRPr lang="en-US" sz="2400" dirty="0"/>
          </a:p>
          <a:p>
            <a:pPr algn="just"/>
            <a:r>
              <a:rPr lang="en-GB" sz="2400" dirty="0"/>
              <a:t>Horizontally aligned items can be flush with the left or right margins. Just remember to keep an eye on “rag” (the white space left at the end of a left justified line of text) – too much rag can create a sense of visual misalignment and hinder the readability and visual appeal of your design.</a:t>
            </a:r>
          </a:p>
        </p:txBody>
      </p:sp>
      <p:pic>
        <p:nvPicPr>
          <p:cNvPr id="5" name="Picture 4"/>
          <p:cNvPicPr>
            <a:picLocks noChangeAspect="1"/>
          </p:cNvPicPr>
          <p:nvPr/>
        </p:nvPicPr>
        <p:blipFill>
          <a:blip r:embed="rId3"/>
          <a:stretch>
            <a:fillRect/>
          </a:stretch>
        </p:blipFill>
        <p:spPr>
          <a:xfrm>
            <a:off x="6448301" y="4170399"/>
            <a:ext cx="5142016" cy="2571008"/>
          </a:xfrm>
          <a:prstGeom prst="rect">
            <a:avLst/>
          </a:prstGeom>
        </p:spPr>
      </p:pic>
    </p:spTree>
    <p:extLst>
      <p:ext uri="{BB962C8B-B14F-4D97-AF65-F5344CB8AC3E}">
        <p14:creationId xmlns:p14="http://schemas.microsoft.com/office/powerpoint/2010/main" val="285102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5022016" cy="646331"/>
          </a:xfrm>
          <a:prstGeom prst="rect">
            <a:avLst/>
          </a:prstGeom>
          <a:noFill/>
        </p:spPr>
        <p:txBody>
          <a:bodyPr wrap="none" rtlCol="0">
            <a:spAutoFit/>
          </a:bodyPr>
          <a:lstStyle/>
          <a:p>
            <a:r>
              <a:rPr lang="en-GB" sz="3600" b="1" dirty="0">
                <a:solidFill>
                  <a:srgbClr val="AC238D"/>
                </a:solidFill>
              </a:rPr>
              <a:t>Graphic Design Principles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2708177" cy="461665"/>
          </a:xfrm>
          <a:prstGeom prst="rect">
            <a:avLst/>
          </a:prstGeom>
          <a:noFill/>
        </p:spPr>
        <p:txBody>
          <a:bodyPr wrap="none" rtlCol="0">
            <a:spAutoFit/>
          </a:bodyPr>
          <a:lstStyle/>
          <a:p>
            <a:r>
              <a:rPr lang="en-GB" sz="2400" b="1" dirty="0">
                <a:solidFill>
                  <a:srgbClr val="AC238D"/>
                </a:solidFill>
              </a:rPr>
              <a:t>Alignment - Vertical</a:t>
            </a:r>
          </a:p>
        </p:txBody>
      </p:sp>
      <p:sp>
        <p:nvSpPr>
          <p:cNvPr id="3" name="Rectangle 2"/>
          <p:cNvSpPr/>
          <p:nvPr/>
        </p:nvSpPr>
        <p:spPr>
          <a:xfrm>
            <a:off x="457199" y="1700680"/>
            <a:ext cx="11133118" cy="1200329"/>
          </a:xfrm>
          <a:prstGeom prst="rect">
            <a:avLst/>
          </a:prstGeom>
        </p:spPr>
        <p:txBody>
          <a:bodyPr wrap="square">
            <a:spAutoFit/>
          </a:bodyPr>
          <a:lstStyle/>
          <a:p>
            <a:pPr algn="just"/>
            <a:r>
              <a:rPr lang="en-GB" sz="2400" dirty="0"/>
              <a:t>In vertical alignment, your text or other design elements are lined up with the top and/or bottom margins of the page. Like horizontal alignment, vertical alignment can apply to the whole page or portions of it.</a:t>
            </a:r>
          </a:p>
        </p:txBody>
      </p:sp>
      <p:pic>
        <p:nvPicPr>
          <p:cNvPr id="7" name="Picture 6"/>
          <p:cNvPicPr>
            <a:picLocks noChangeAspect="1"/>
          </p:cNvPicPr>
          <p:nvPr/>
        </p:nvPicPr>
        <p:blipFill>
          <a:blip r:embed="rId3"/>
          <a:stretch>
            <a:fillRect/>
          </a:stretch>
        </p:blipFill>
        <p:spPr>
          <a:xfrm>
            <a:off x="6448301" y="4099147"/>
            <a:ext cx="5142016" cy="2571008"/>
          </a:xfrm>
          <a:prstGeom prst="rect">
            <a:avLst/>
          </a:prstGeom>
        </p:spPr>
      </p:pic>
    </p:spTree>
    <p:extLst>
      <p:ext uri="{BB962C8B-B14F-4D97-AF65-F5344CB8AC3E}">
        <p14:creationId xmlns:p14="http://schemas.microsoft.com/office/powerpoint/2010/main" val="35163054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5022016" cy="646331"/>
          </a:xfrm>
          <a:prstGeom prst="rect">
            <a:avLst/>
          </a:prstGeom>
          <a:noFill/>
        </p:spPr>
        <p:txBody>
          <a:bodyPr wrap="none" rtlCol="0">
            <a:spAutoFit/>
          </a:bodyPr>
          <a:lstStyle/>
          <a:p>
            <a:r>
              <a:rPr lang="en-GB" sz="3600" b="1" dirty="0">
                <a:solidFill>
                  <a:srgbClr val="AC238D"/>
                </a:solidFill>
              </a:rPr>
              <a:t>Graphic Design Principles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2349233" cy="461665"/>
          </a:xfrm>
          <a:prstGeom prst="rect">
            <a:avLst/>
          </a:prstGeom>
          <a:noFill/>
        </p:spPr>
        <p:txBody>
          <a:bodyPr wrap="none" rtlCol="0">
            <a:spAutoFit/>
          </a:bodyPr>
          <a:lstStyle/>
          <a:p>
            <a:r>
              <a:rPr lang="en-GB" sz="2400" b="1" dirty="0">
                <a:solidFill>
                  <a:srgbClr val="AC238D"/>
                </a:solidFill>
              </a:rPr>
              <a:t>Alignment - Edge</a:t>
            </a:r>
          </a:p>
        </p:txBody>
      </p:sp>
      <p:sp>
        <p:nvSpPr>
          <p:cNvPr id="3" name="Rectangle 2"/>
          <p:cNvSpPr/>
          <p:nvPr/>
        </p:nvSpPr>
        <p:spPr>
          <a:xfrm>
            <a:off x="457199" y="1700680"/>
            <a:ext cx="11133118" cy="1200329"/>
          </a:xfrm>
          <a:prstGeom prst="rect">
            <a:avLst/>
          </a:prstGeom>
        </p:spPr>
        <p:txBody>
          <a:bodyPr wrap="square">
            <a:spAutoFit/>
          </a:bodyPr>
          <a:lstStyle/>
          <a:p>
            <a:pPr algn="just"/>
            <a:r>
              <a:rPr lang="en-GB" sz="2400" dirty="0"/>
              <a:t>Edge alignment occurs when your text and design elements are lined up with each other’s top, bottom, or side edges. Unlike horizontal or vertical alignment, edge alignment isn’t affected by the page margin.</a:t>
            </a:r>
          </a:p>
        </p:txBody>
      </p:sp>
      <p:pic>
        <p:nvPicPr>
          <p:cNvPr id="5" name="Picture 4"/>
          <p:cNvPicPr>
            <a:picLocks noChangeAspect="1"/>
          </p:cNvPicPr>
          <p:nvPr/>
        </p:nvPicPr>
        <p:blipFill>
          <a:blip r:embed="rId3"/>
          <a:stretch>
            <a:fillRect/>
          </a:stretch>
        </p:blipFill>
        <p:spPr>
          <a:xfrm>
            <a:off x="6448301" y="4099147"/>
            <a:ext cx="5142016" cy="2571008"/>
          </a:xfrm>
          <a:prstGeom prst="rect">
            <a:avLst/>
          </a:prstGeom>
        </p:spPr>
      </p:pic>
    </p:spTree>
    <p:extLst>
      <p:ext uri="{BB962C8B-B14F-4D97-AF65-F5344CB8AC3E}">
        <p14:creationId xmlns:p14="http://schemas.microsoft.com/office/powerpoint/2010/main" val="9504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5022016" cy="646331"/>
          </a:xfrm>
          <a:prstGeom prst="rect">
            <a:avLst/>
          </a:prstGeom>
          <a:noFill/>
        </p:spPr>
        <p:txBody>
          <a:bodyPr wrap="none" rtlCol="0">
            <a:spAutoFit/>
          </a:bodyPr>
          <a:lstStyle/>
          <a:p>
            <a:r>
              <a:rPr lang="en-GB" sz="3600" b="1" dirty="0">
                <a:solidFill>
                  <a:srgbClr val="AC238D"/>
                </a:solidFill>
              </a:rPr>
              <a:t>Graphic Design Principles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2589555" cy="461665"/>
          </a:xfrm>
          <a:prstGeom prst="rect">
            <a:avLst/>
          </a:prstGeom>
          <a:noFill/>
        </p:spPr>
        <p:txBody>
          <a:bodyPr wrap="none" rtlCol="0">
            <a:spAutoFit/>
          </a:bodyPr>
          <a:lstStyle/>
          <a:p>
            <a:r>
              <a:rPr lang="en-GB" sz="2400" b="1" dirty="0">
                <a:solidFill>
                  <a:srgbClr val="AC238D"/>
                </a:solidFill>
              </a:rPr>
              <a:t>Alignment - Centre</a:t>
            </a:r>
          </a:p>
        </p:txBody>
      </p:sp>
      <p:sp>
        <p:nvSpPr>
          <p:cNvPr id="3" name="Rectangle 2"/>
          <p:cNvSpPr/>
          <p:nvPr/>
        </p:nvSpPr>
        <p:spPr>
          <a:xfrm>
            <a:off x="457199" y="1700680"/>
            <a:ext cx="11133118" cy="1938992"/>
          </a:xfrm>
          <a:prstGeom prst="rect">
            <a:avLst/>
          </a:prstGeom>
        </p:spPr>
        <p:txBody>
          <a:bodyPr wrap="square">
            <a:spAutoFit/>
          </a:bodyPr>
          <a:lstStyle/>
          <a:p>
            <a:pPr algn="just"/>
            <a:r>
              <a:rPr lang="en-GB" sz="2400" dirty="0"/>
              <a:t>Centre alignment is exactly what it sounds like – your elements are aligned along a central axis. Centre alignment is a little more formal, which is why you often see it on things like wedding invitations. Centre alignment isn’t ideal for large bodies of text because it’s also less readable; each line of text starts in a different place, so your eye doesn’t follow the words as easily or naturally.</a:t>
            </a:r>
          </a:p>
        </p:txBody>
      </p:sp>
      <p:pic>
        <p:nvPicPr>
          <p:cNvPr id="7" name="Picture 6"/>
          <p:cNvPicPr>
            <a:picLocks noChangeAspect="1"/>
          </p:cNvPicPr>
          <p:nvPr/>
        </p:nvPicPr>
        <p:blipFill>
          <a:blip r:embed="rId3"/>
          <a:stretch>
            <a:fillRect/>
          </a:stretch>
        </p:blipFill>
        <p:spPr>
          <a:xfrm>
            <a:off x="6445493" y="4097743"/>
            <a:ext cx="5144824" cy="2572412"/>
          </a:xfrm>
          <a:prstGeom prst="rect">
            <a:avLst/>
          </a:prstGeom>
        </p:spPr>
      </p:pic>
    </p:spTree>
    <p:extLst>
      <p:ext uri="{BB962C8B-B14F-4D97-AF65-F5344CB8AC3E}">
        <p14:creationId xmlns:p14="http://schemas.microsoft.com/office/powerpoint/2010/main" val="3997099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5022016" cy="646331"/>
          </a:xfrm>
          <a:prstGeom prst="rect">
            <a:avLst/>
          </a:prstGeom>
          <a:noFill/>
        </p:spPr>
        <p:txBody>
          <a:bodyPr wrap="none" rtlCol="0">
            <a:spAutoFit/>
          </a:bodyPr>
          <a:lstStyle/>
          <a:p>
            <a:r>
              <a:rPr lang="en-GB" sz="3600" b="1" dirty="0">
                <a:solidFill>
                  <a:srgbClr val="AC238D"/>
                </a:solidFill>
              </a:rPr>
              <a:t>Graphic Design Principles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3615605" cy="461665"/>
          </a:xfrm>
          <a:prstGeom prst="rect">
            <a:avLst/>
          </a:prstGeom>
          <a:noFill/>
        </p:spPr>
        <p:txBody>
          <a:bodyPr wrap="none" rtlCol="0">
            <a:spAutoFit/>
          </a:bodyPr>
          <a:lstStyle/>
          <a:p>
            <a:r>
              <a:rPr lang="en-GB" sz="2400" b="1" dirty="0">
                <a:solidFill>
                  <a:srgbClr val="AC238D"/>
                </a:solidFill>
              </a:rPr>
              <a:t>Alignment – Visual/Optical</a:t>
            </a:r>
          </a:p>
        </p:txBody>
      </p:sp>
      <p:sp>
        <p:nvSpPr>
          <p:cNvPr id="3" name="Rectangle 2"/>
          <p:cNvSpPr/>
          <p:nvPr/>
        </p:nvSpPr>
        <p:spPr>
          <a:xfrm>
            <a:off x="457199" y="1700680"/>
            <a:ext cx="11133118" cy="1200329"/>
          </a:xfrm>
          <a:prstGeom prst="rect">
            <a:avLst/>
          </a:prstGeom>
        </p:spPr>
        <p:txBody>
          <a:bodyPr wrap="square">
            <a:spAutoFit/>
          </a:bodyPr>
          <a:lstStyle/>
          <a:p>
            <a:pPr algn="just"/>
            <a:r>
              <a:rPr lang="en-GB" sz="2400" dirty="0"/>
              <a:t>Sometimes, an element can be properly aligned based on measurements, but it appears misaligned because of the design of the specific element. This is particularly common with rounded elements like circular shapes or large, curly letters.</a:t>
            </a:r>
          </a:p>
        </p:txBody>
      </p:sp>
      <p:pic>
        <p:nvPicPr>
          <p:cNvPr id="5" name="Picture 4"/>
          <p:cNvPicPr>
            <a:picLocks noChangeAspect="1"/>
          </p:cNvPicPr>
          <p:nvPr/>
        </p:nvPicPr>
        <p:blipFill>
          <a:blip r:embed="rId3"/>
          <a:stretch>
            <a:fillRect/>
          </a:stretch>
        </p:blipFill>
        <p:spPr>
          <a:xfrm>
            <a:off x="6445493" y="4097743"/>
            <a:ext cx="5144824" cy="2572412"/>
          </a:xfrm>
          <a:prstGeom prst="rect">
            <a:avLst/>
          </a:prstGeom>
        </p:spPr>
      </p:pic>
      <p:sp>
        <p:nvSpPr>
          <p:cNvPr id="8" name="Rectangle 7"/>
          <p:cNvSpPr/>
          <p:nvPr/>
        </p:nvSpPr>
        <p:spPr>
          <a:xfrm>
            <a:off x="457199" y="2996012"/>
            <a:ext cx="5682344" cy="3046988"/>
          </a:xfrm>
          <a:prstGeom prst="rect">
            <a:avLst/>
          </a:prstGeom>
        </p:spPr>
        <p:txBody>
          <a:bodyPr wrap="square">
            <a:spAutoFit/>
          </a:bodyPr>
          <a:lstStyle/>
          <a:p>
            <a:pPr algn="just"/>
            <a:r>
              <a:rPr lang="en-GB" sz="2400" dirty="0"/>
              <a:t>Visual or optical alignment occurs when something looks properly aligned, but may not necessarily be properly aligned according to the precise measurements of your design. Alignment is all about the visual, so if something appears misaligned, don’t be afraid to move it to where it looks like it should be.</a:t>
            </a:r>
          </a:p>
        </p:txBody>
      </p:sp>
    </p:spTree>
    <p:extLst>
      <p:ext uri="{BB962C8B-B14F-4D97-AF65-F5344CB8AC3E}">
        <p14:creationId xmlns:p14="http://schemas.microsoft.com/office/powerpoint/2010/main" val="28372525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5022016" cy="646331"/>
          </a:xfrm>
          <a:prstGeom prst="rect">
            <a:avLst/>
          </a:prstGeom>
          <a:noFill/>
        </p:spPr>
        <p:txBody>
          <a:bodyPr wrap="none" rtlCol="0">
            <a:spAutoFit/>
          </a:bodyPr>
          <a:lstStyle/>
          <a:p>
            <a:r>
              <a:rPr lang="en-GB" sz="3600" b="1" dirty="0">
                <a:solidFill>
                  <a:srgbClr val="AC238D"/>
                </a:solidFill>
              </a:rPr>
              <a:t>Graphic Design Principles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1507464" cy="461665"/>
          </a:xfrm>
          <a:prstGeom prst="rect">
            <a:avLst/>
          </a:prstGeom>
          <a:noFill/>
        </p:spPr>
        <p:txBody>
          <a:bodyPr wrap="none" rtlCol="0">
            <a:spAutoFit/>
          </a:bodyPr>
          <a:lstStyle/>
          <a:p>
            <a:r>
              <a:rPr lang="en-GB" sz="2400" b="1" dirty="0">
                <a:solidFill>
                  <a:srgbClr val="AC238D"/>
                </a:solidFill>
              </a:rPr>
              <a:t>Alignment</a:t>
            </a:r>
          </a:p>
        </p:txBody>
      </p:sp>
      <p:pic>
        <p:nvPicPr>
          <p:cNvPr id="9" name="Picture 8"/>
          <p:cNvPicPr>
            <a:picLocks noChangeAspect="1"/>
          </p:cNvPicPr>
          <p:nvPr/>
        </p:nvPicPr>
        <p:blipFill>
          <a:blip r:embed="rId3"/>
          <a:stretch>
            <a:fillRect/>
          </a:stretch>
        </p:blipFill>
        <p:spPr>
          <a:xfrm>
            <a:off x="676893" y="2530504"/>
            <a:ext cx="4248396" cy="2414505"/>
          </a:xfrm>
          <a:prstGeom prst="rect">
            <a:avLst/>
          </a:prstGeom>
        </p:spPr>
      </p:pic>
      <p:pic>
        <p:nvPicPr>
          <p:cNvPr id="11" name="Picture 10"/>
          <p:cNvPicPr>
            <a:picLocks noChangeAspect="1"/>
          </p:cNvPicPr>
          <p:nvPr/>
        </p:nvPicPr>
        <p:blipFill>
          <a:blip r:embed="rId4"/>
          <a:stretch>
            <a:fillRect/>
          </a:stretch>
        </p:blipFill>
        <p:spPr>
          <a:xfrm>
            <a:off x="6828312" y="2530504"/>
            <a:ext cx="4248396" cy="2549038"/>
          </a:xfrm>
          <a:prstGeom prst="rect">
            <a:avLst/>
          </a:prstGeom>
        </p:spPr>
      </p:pic>
    </p:spTree>
    <p:extLst>
      <p:ext uri="{BB962C8B-B14F-4D97-AF65-F5344CB8AC3E}">
        <p14:creationId xmlns:p14="http://schemas.microsoft.com/office/powerpoint/2010/main" val="27488277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5022016" cy="646331"/>
          </a:xfrm>
          <a:prstGeom prst="rect">
            <a:avLst/>
          </a:prstGeom>
          <a:noFill/>
        </p:spPr>
        <p:txBody>
          <a:bodyPr wrap="none" rtlCol="0">
            <a:spAutoFit/>
          </a:bodyPr>
          <a:lstStyle/>
          <a:p>
            <a:r>
              <a:rPr lang="en-GB" sz="3600" b="1" dirty="0">
                <a:solidFill>
                  <a:srgbClr val="AC238D"/>
                </a:solidFill>
              </a:rPr>
              <a:t>Graphic Design Principles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3266215" cy="461665"/>
          </a:xfrm>
          <a:prstGeom prst="rect">
            <a:avLst/>
          </a:prstGeom>
          <a:noFill/>
        </p:spPr>
        <p:txBody>
          <a:bodyPr wrap="none" rtlCol="0">
            <a:spAutoFit/>
          </a:bodyPr>
          <a:lstStyle/>
          <a:p>
            <a:r>
              <a:rPr lang="en-GB" sz="2400" b="1" dirty="0">
                <a:solidFill>
                  <a:srgbClr val="AC238D"/>
                </a:solidFill>
              </a:rPr>
              <a:t>Repetition - Consistency</a:t>
            </a:r>
          </a:p>
        </p:txBody>
      </p:sp>
      <p:sp>
        <p:nvSpPr>
          <p:cNvPr id="3" name="Rectangle 2"/>
          <p:cNvSpPr/>
          <p:nvPr/>
        </p:nvSpPr>
        <p:spPr>
          <a:xfrm>
            <a:off x="457199" y="1700680"/>
            <a:ext cx="11133118" cy="1569660"/>
          </a:xfrm>
          <a:prstGeom prst="rect">
            <a:avLst/>
          </a:prstGeom>
        </p:spPr>
        <p:txBody>
          <a:bodyPr wrap="square">
            <a:spAutoFit/>
          </a:bodyPr>
          <a:lstStyle/>
          <a:p>
            <a:pPr algn="just"/>
            <a:r>
              <a:rPr lang="en-GB" sz="2400" dirty="0"/>
              <a:t>Repetition means to have some element or aspect of the design repeated throughout the design space.  It is all about consistency.  Consistent repetition brings about a unified design. Having consistency repeated element throughout the design space reinforces the structure and identifies your site as a cohesive whole.</a:t>
            </a:r>
          </a:p>
        </p:txBody>
      </p:sp>
      <p:pic>
        <p:nvPicPr>
          <p:cNvPr id="7" name="Picture 6"/>
          <p:cNvPicPr>
            <a:picLocks noChangeAspect="1"/>
          </p:cNvPicPr>
          <p:nvPr/>
        </p:nvPicPr>
        <p:blipFill>
          <a:blip r:embed="rId3"/>
          <a:stretch>
            <a:fillRect/>
          </a:stretch>
        </p:blipFill>
        <p:spPr>
          <a:xfrm>
            <a:off x="3201142" y="3591481"/>
            <a:ext cx="5219700" cy="2905125"/>
          </a:xfrm>
          <a:prstGeom prst="rect">
            <a:avLst/>
          </a:prstGeom>
        </p:spPr>
      </p:pic>
    </p:spTree>
    <p:extLst>
      <p:ext uri="{BB962C8B-B14F-4D97-AF65-F5344CB8AC3E}">
        <p14:creationId xmlns:p14="http://schemas.microsoft.com/office/powerpoint/2010/main" val="24099078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5022016" cy="646331"/>
          </a:xfrm>
          <a:prstGeom prst="rect">
            <a:avLst/>
          </a:prstGeom>
          <a:noFill/>
        </p:spPr>
        <p:txBody>
          <a:bodyPr wrap="none" rtlCol="0">
            <a:spAutoFit/>
          </a:bodyPr>
          <a:lstStyle/>
          <a:p>
            <a:r>
              <a:rPr lang="en-GB" sz="3600" b="1" dirty="0">
                <a:solidFill>
                  <a:srgbClr val="AC238D"/>
                </a:solidFill>
              </a:rPr>
              <a:t>Graphic Design Principles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3266215" cy="461665"/>
          </a:xfrm>
          <a:prstGeom prst="rect">
            <a:avLst/>
          </a:prstGeom>
          <a:noFill/>
        </p:spPr>
        <p:txBody>
          <a:bodyPr wrap="none" rtlCol="0">
            <a:spAutoFit/>
          </a:bodyPr>
          <a:lstStyle/>
          <a:p>
            <a:r>
              <a:rPr lang="en-GB" sz="2400" b="1" dirty="0">
                <a:solidFill>
                  <a:srgbClr val="AC238D"/>
                </a:solidFill>
              </a:rPr>
              <a:t>Repetition - Consistency</a:t>
            </a:r>
          </a:p>
        </p:txBody>
      </p:sp>
      <p:sp>
        <p:nvSpPr>
          <p:cNvPr id="3" name="Rectangle 2"/>
          <p:cNvSpPr/>
          <p:nvPr/>
        </p:nvSpPr>
        <p:spPr>
          <a:xfrm>
            <a:off x="457199" y="1700680"/>
            <a:ext cx="11133118" cy="2308324"/>
          </a:xfrm>
          <a:prstGeom prst="rect">
            <a:avLst/>
          </a:prstGeom>
        </p:spPr>
        <p:txBody>
          <a:bodyPr wrap="square">
            <a:spAutoFit/>
          </a:bodyPr>
          <a:lstStyle/>
          <a:p>
            <a:pPr algn="just"/>
            <a:r>
              <a:rPr lang="en-GB" sz="2400" dirty="0"/>
              <a:t>There are 4 types of consistency that you should be aware of when designing.</a:t>
            </a:r>
          </a:p>
          <a:p>
            <a:pPr algn="just"/>
            <a:endParaRPr lang="en-US" sz="2400" dirty="0"/>
          </a:p>
          <a:p>
            <a:pPr marL="1257300" lvl="2" indent="-342900" algn="just">
              <a:buClr>
                <a:srgbClr val="AC238D"/>
              </a:buClr>
              <a:buFont typeface="Arial" panose="020B0604020202020204" pitchFamily="34" charset="0"/>
              <a:buChar char="•"/>
            </a:pPr>
            <a:r>
              <a:rPr lang="en-US" sz="2400" dirty="0"/>
              <a:t>Visual Consistency</a:t>
            </a:r>
          </a:p>
          <a:p>
            <a:pPr marL="1257300" lvl="2" indent="-342900" algn="just">
              <a:buClr>
                <a:srgbClr val="AC238D"/>
              </a:buClr>
              <a:buFont typeface="Arial" panose="020B0604020202020204" pitchFamily="34" charset="0"/>
              <a:buChar char="•"/>
            </a:pPr>
            <a:r>
              <a:rPr lang="en-US" sz="2400" dirty="0"/>
              <a:t>Functional Consistency</a:t>
            </a:r>
          </a:p>
          <a:p>
            <a:pPr marL="1257300" lvl="2" indent="-342900" algn="just">
              <a:buClr>
                <a:srgbClr val="AC238D"/>
              </a:buClr>
              <a:buFont typeface="Arial" panose="020B0604020202020204" pitchFamily="34" charset="0"/>
              <a:buChar char="•"/>
            </a:pPr>
            <a:r>
              <a:rPr lang="en-US" sz="2400" dirty="0"/>
              <a:t>Internal Consistency</a:t>
            </a:r>
          </a:p>
          <a:p>
            <a:pPr marL="1257300" lvl="2" indent="-342900" algn="just">
              <a:buClr>
                <a:srgbClr val="AC238D"/>
              </a:buClr>
              <a:buFont typeface="Arial" panose="020B0604020202020204" pitchFamily="34" charset="0"/>
              <a:buChar char="•"/>
            </a:pPr>
            <a:r>
              <a:rPr lang="en-US" sz="2400" dirty="0"/>
              <a:t>External Consistency</a:t>
            </a:r>
            <a:endParaRPr lang="en-GB" sz="2400" dirty="0"/>
          </a:p>
        </p:txBody>
      </p:sp>
    </p:spTree>
    <p:extLst>
      <p:ext uri="{BB962C8B-B14F-4D97-AF65-F5344CB8AC3E}">
        <p14:creationId xmlns:p14="http://schemas.microsoft.com/office/powerpoint/2010/main" val="2966721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199" y="2011749"/>
            <a:ext cx="11319165" cy="2677656"/>
          </a:xfrm>
          <a:prstGeom prst="rect">
            <a:avLst/>
          </a:prstGeom>
        </p:spPr>
        <p:txBody>
          <a:bodyPr wrap="square">
            <a:spAutoFit/>
          </a:bodyPr>
          <a:lstStyle/>
          <a:p>
            <a:pPr marL="1714500" lvl="3" indent="-342900" algn="just">
              <a:buClr>
                <a:srgbClr val="AC238D"/>
              </a:buClr>
              <a:buFont typeface="Arial" panose="020B0604020202020204" pitchFamily="34" charset="0"/>
              <a:buChar char="•"/>
            </a:pPr>
            <a:r>
              <a:rPr lang="en-GB" sz="2400" dirty="0"/>
              <a:t>Balance</a:t>
            </a:r>
          </a:p>
          <a:p>
            <a:pPr marL="1714500" lvl="3" indent="-342900" algn="just">
              <a:buClr>
                <a:srgbClr val="AC238D"/>
              </a:buClr>
              <a:buFont typeface="Arial" panose="020B0604020202020204" pitchFamily="34" charset="0"/>
              <a:buChar char="•"/>
            </a:pPr>
            <a:r>
              <a:rPr lang="en-GB" sz="2400" dirty="0"/>
              <a:t>Proximity</a:t>
            </a:r>
          </a:p>
          <a:p>
            <a:pPr marL="1714500" lvl="3" indent="-342900" algn="just">
              <a:buClr>
                <a:srgbClr val="AC238D"/>
              </a:buClr>
              <a:buFont typeface="Arial" panose="020B0604020202020204" pitchFamily="34" charset="0"/>
              <a:buChar char="•"/>
            </a:pPr>
            <a:r>
              <a:rPr lang="en-US" sz="2400" dirty="0"/>
              <a:t>White Space</a:t>
            </a:r>
            <a:endParaRPr lang="en-GB" sz="2400" dirty="0"/>
          </a:p>
          <a:p>
            <a:pPr marL="1714500" lvl="3" indent="-342900" algn="just">
              <a:buClr>
                <a:srgbClr val="AC238D"/>
              </a:buClr>
              <a:buFont typeface="Arial" panose="020B0604020202020204" pitchFamily="34" charset="0"/>
              <a:buChar char="•"/>
            </a:pPr>
            <a:r>
              <a:rPr lang="en-GB" sz="2400" dirty="0"/>
              <a:t>Alignment</a:t>
            </a:r>
          </a:p>
          <a:p>
            <a:pPr marL="1714500" lvl="3" indent="-342900" algn="just">
              <a:buClr>
                <a:srgbClr val="AC238D"/>
              </a:buClr>
              <a:buFont typeface="Arial" panose="020B0604020202020204" pitchFamily="34" charset="0"/>
              <a:buChar char="•"/>
            </a:pPr>
            <a:r>
              <a:rPr lang="en-GB" sz="2400" dirty="0"/>
              <a:t>Repetition (Consistency)</a:t>
            </a:r>
          </a:p>
          <a:p>
            <a:pPr marL="1714500" lvl="3" indent="-342900" algn="just">
              <a:buClr>
                <a:srgbClr val="AC238D"/>
              </a:buClr>
              <a:buFont typeface="Arial" panose="020B0604020202020204" pitchFamily="34" charset="0"/>
              <a:buChar char="•"/>
            </a:pPr>
            <a:r>
              <a:rPr lang="en-GB" sz="2400" dirty="0"/>
              <a:t>Contrast (Emphasis)</a:t>
            </a:r>
          </a:p>
          <a:p>
            <a:pPr marL="1714500" lvl="3" indent="-342900" algn="just">
              <a:buClr>
                <a:srgbClr val="AC238D"/>
              </a:buClr>
              <a:buFont typeface="Arial" panose="020B0604020202020204" pitchFamily="34" charset="0"/>
              <a:buChar char="•"/>
            </a:pPr>
            <a:r>
              <a:rPr lang="en-GB" sz="2400" dirty="0"/>
              <a:t>Hierarchy</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1204240" cy="461665"/>
          </a:xfrm>
          <a:prstGeom prst="rect">
            <a:avLst/>
          </a:prstGeom>
          <a:noFill/>
        </p:spPr>
        <p:txBody>
          <a:bodyPr wrap="none" rtlCol="0">
            <a:spAutoFit/>
          </a:bodyPr>
          <a:lstStyle/>
          <a:p>
            <a:r>
              <a:rPr lang="en-GB" sz="2400" b="1" dirty="0">
                <a:solidFill>
                  <a:srgbClr val="AC238D"/>
                </a:solidFill>
              </a:rPr>
              <a:t>Content</a:t>
            </a:r>
          </a:p>
        </p:txBody>
      </p:sp>
      <p:sp>
        <p:nvSpPr>
          <p:cNvPr id="7" name="TextBox 6"/>
          <p:cNvSpPr txBox="1"/>
          <p:nvPr/>
        </p:nvSpPr>
        <p:spPr>
          <a:xfrm>
            <a:off x="457199" y="263237"/>
            <a:ext cx="5022016" cy="646331"/>
          </a:xfrm>
          <a:prstGeom prst="rect">
            <a:avLst/>
          </a:prstGeom>
          <a:noFill/>
        </p:spPr>
        <p:txBody>
          <a:bodyPr wrap="none" rtlCol="0">
            <a:spAutoFit/>
          </a:bodyPr>
          <a:lstStyle/>
          <a:p>
            <a:r>
              <a:rPr lang="en-GB" sz="3600" b="1" dirty="0">
                <a:solidFill>
                  <a:srgbClr val="AC238D"/>
                </a:solidFill>
              </a:rPr>
              <a:t>Graphic Design Principles</a:t>
            </a:r>
          </a:p>
        </p:txBody>
      </p:sp>
    </p:spTree>
    <p:extLst>
      <p:ext uri="{BB962C8B-B14F-4D97-AF65-F5344CB8AC3E}">
        <p14:creationId xmlns:p14="http://schemas.microsoft.com/office/powerpoint/2010/main" val="10001915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5022016" cy="646331"/>
          </a:xfrm>
          <a:prstGeom prst="rect">
            <a:avLst/>
          </a:prstGeom>
          <a:noFill/>
        </p:spPr>
        <p:txBody>
          <a:bodyPr wrap="none" rtlCol="0">
            <a:spAutoFit/>
          </a:bodyPr>
          <a:lstStyle/>
          <a:p>
            <a:r>
              <a:rPr lang="en-GB" sz="3600" b="1" dirty="0">
                <a:solidFill>
                  <a:srgbClr val="AC238D"/>
                </a:solidFill>
              </a:rPr>
              <a:t>Graphic Design Principles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4168705" cy="461665"/>
          </a:xfrm>
          <a:prstGeom prst="rect">
            <a:avLst/>
          </a:prstGeom>
          <a:noFill/>
        </p:spPr>
        <p:txBody>
          <a:bodyPr wrap="none" rtlCol="0">
            <a:spAutoFit/>
          </a:bodyPr>
          <a:lstStyle/>
          <a:p>
            <a:r>
              <a:rPr lang="en-GB" sz="2400" b="1" dirty="0">
                <a:solidFill>
                  <a:srgbClr val="AC238D"/>
                </a:solidFill>
              </a:rPr>
              <a:t>Repetition – Visual Consistency</a:t>
            </a:r>
          </a:p>
        </p:txBody>
      </p:sp>
      <p:sp>
        <p:nvSpPr>
          <p:cNvPr id="3" name="Rectangle 2"/>
          <p:cNvSpPr/>
          <p:nvPr/>
        </p:nvSpPr>
        <p:spPr>
          <a:xfrm>
            <a:off x="457199" y="1700680"/>
            <a:ext cx="11133118" cy="1938992"/>
          </a:xfrm>
          <a:prstGeom prst="rect">
            <a:avLst/>
          </a:prstGeom>
        </p:spPr>
        <p:txBody>
          <a:bodyPr wrap="square">
            <a:spAutoFit/>
          </a:bodyPr>
          <a:lstStyle/>
          <a:p>
            <a:pPr algn="just"/>
            <a:r>
              <a:rPr lang="en-GB" sz="2400" dirty="0"/>
              <a:t>Elements of your website that are perceived the same way make up visual consistency. Visual consistency helps the user learn the website. Fonts, buttons, photos, and colours are just a few of the many elements of visual consistency. These elements need to stay the same throughout your site. Visual consistency is lost as soon one of these elements doesn’t remain consistent throughout your site.</a:t>
            </a:r>
          </a:p>
        </p:txBody>
      </p:sp>
      <p:pic>
        <p:nvPicPr>
          <p:cNvPr id="7" name="Picture 6"/>
          <p:cNvPicPr>
            <a:picLocks noChangeAspect="1"/>
          </p:cNvPicPr>
          <p:nvPr/>
        </p:nvPicPr>
        <p:blipFill>
          <a:blip r:embed="rId3"/>
          <a:stretch>
            <a:fillRect/>
          </a:stretch>
        </p:blipFill>
        <p:spPr>
          <a:xfrm>
            <a:off x="1380320" y="4590307"/>
            <a:ext cx="9286875" cy="1905000"/>
          </a:xfrm>
          <a:prstGeom prst="rect">
            <a:avLst/>
          </a:prstGeom>
        </p:spPr>
      </p:pic>
    </p:spTree>
    <p:extLst>
      <p:ext uri="{BB962C8B-B14F-4D97-AF65-F5344CB8AC3E}">
        <p14:creationId xmlns:p14="http://schemas.microsoft.com/office/powerpoint/2010/main" val="19743620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5022016" cy="646331"/>
          </a:xfrm>
          <a:prstGeom prst="rect">
            <a:avLst/>
          </a:prstGeom>
          <a:noFill/>
        </p:spPr>
        <p:txBody>
          <a:bodyPr wrap="none" rtlCol="0">
            <a:spAutoFit/>
          </a:bodyPr>
          <a:lstStyle/>
          <a:p>
            <a:r>
              <a:rPr lang="en-GB" sz="3600" b="1" dirty="0">
                <a:solidFill>
                  <a:srgbClr val="AC238D"/>
                </a:solidFill>
              </a:rPr>
              <a:t>Graphic Design Principles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4734566" cy="461665"/>
          </a:xfrm>
          <a:prstGeom prst="rect">
            <a:avLst/>
          </a:prstGeom>
          <a:noFill/>
        </p:spPr>
        <p:txBody>
          <a:bodyPr wrap="none" rtlCol="0">
            <a:spAutoFit/>
          </a:bodyPr>
          <a:lstStyle/>
          <a:p>
            <a:r>
              <a:rPr lang="en-GB" sz="2400" b="1" dirty="0">
                <a:solidFill>
                  <a:srgbClr val="AC238D"/>
                </a:solidFill>
              </a:rPr>
              <a:t>Repetition – Functional Consistency</a:t>
            </a:r>
          </a:p>
        </p:txBody>
      </p:sp>
      <p:sp>
        <p:nvSpPr>
          <p:cNvPr id="3" name="Rectangle 2"/>
          <p:cNvSpPr/>
          <p:nvPr/>
        </p:nvSpPr>
        <p:spPr>
          <a:xfrm>
            <a:off x="457199" y="1700680"/>
            <a:ext cx="11133118" cy="2308324"/>
          </a:xfrm>
          <a:prstGeom prst="rect">
            <a:avLst/>
          </a:prstGeom>
        </p:spPr>
        <p:txBody>
          <a:bodyPr wrap="square">
            <a:spAutoFit/>
          </a:bodyPr>
          <a:lstStyle/>
          <a:p>
            <a:pPr algn="just"/>
            <a:r>
              <a:rPr lang="en-GB" sz="2400" dirty="0"/>
              <a:t>Functional consistency comes down to things being predictable for the user. Having good functional consistency will vastly improve the usability of your website. The predictability that comes with functional consistency will make the user feel more comfortable navigating your site.  An example of this would be where navigation buttons are located. Are they located in consistent places throughout the pages on your website? If they are, you’re achieving functional consistency!</a:t>
            </a:r>
          </a:p>
        </p:txBody>
      </p:sp>
      <p:pic>
        <p:nvPicPr>
          <p:cNvPr id="7" name="Picture 6"/>
          <p:cNvPicPr>
            <a:picLocks noChangeAspect="1"/>
          </p:cNvPicPr>
          <p:nvPr/>
        </p:nvPicPr>
        <p:blipFill>
          <a:blip r:embed="rId3"/>
          <a:stretch>
            <a:fillRect/>
          </a:stretch>
        </p:blipFill>
        <p:spPr>
          <a:xfrm>
            <a:off x="1380320" y="4586280"/>
            <a:ext cx="9286875" cy="1905000"/>
          </a:xfrm>
          <a:prstGeom prst="rect">
            <a:avLst/>
          </a:prstGeom>
        </p:spPr>
      </p:pic>
    </p:spTree>
    <p:extLst>
      <p:ext uri="{BB962C8B-B14F-4D97-AF65-F5344CB8AC3E}">
        <p14:creationId xmlns:p14="http://schemas.microsoft.com/office/powerpoint/2010/main" val="29813854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5022016" cy="646331"/>
          </a:xfrm>
          <a:prstGeom prst="rect">
            <a:avLst/>
          </a:prstGeom>
          <a:noFill/>
        </p:spPr>
        <p:txBody>
          <a:bodyPr wrap="none" rtlCol="0">
            <a:spAutoFit/>
          </a:bodyPr>
          <a:lstStyle/>
          <a:p>
            <a:r>
              <a:rPr lang="en-GB" sz="3600" b="1" dirty="0">
                <a:solidFill>
                  <a:srgbClr val="AC238D"/>
                </a:solidFill>
              </a:rPr>
              <a:t>Graphic Design Principles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4399281" cy="461665"/>
          </a:xfrm>
          <a:prstGeom prst="rect">
            <a:avLst/>
          </a:prstGeom>
          <a:noFill/>
        </p:spPr>
        <p:txBody>
          <a:bodyPr wrap="none" rtlCol="0">
            <a:spAutoFit/>
          </a:bodyPr>
          <a:lstStyle/>
          <a:p>
            <a:r>
              <a:rPr lang="en-GB" sz="2400" b="1" dirty="0">
                <a:solidFill>
                  <a:srgbClr val="AC238D"/>
                </a:solidFill>
              </a:rPr>
              <a:t>Repetition – Internal Consistency</a:t>
            </a:r>
          </a:p>
        </p:txBody>
      </p:sp>
      <p:sp>
        <p:nvSpPr>
          <p:cNvPr id="3" name="Rectangle 2"/>
          <p:cNvSpPr/>
          <p:nvPr/>
        </p:nvSpPr>
        <p:spPr>
          <a:xfrm>
            <a:off x="457199" y="1700680"/>
            <a:ext cx="11133118" cy="1938992"/>
          </a:xfrm>
          <a:prstGeom prst="rect">
            <a:avLst/>
          </a:prstGeom>
        </p:spPr>
        <p:txBody>
          <a:bodyPr wrap="square">
            <a:spAutoFit/>
          </a:bodyPr>
          <a:lstStyle/>
          <a:p>
            <a:pPr algn="just"/>
            <a:r>
              <a:rPr lang="en-GB" sz="2400" dirty="0"/>
              <a:t>Internal consistency is the combination of both functional and visual consistency. As you continue to add content to your website you need to make sure the visual and functional elements remain consistent with past pages. An example of bad internal consistency would be updating visual elements on a page on your website without also updating past pages that contain those same older elements.</a:t>
            </a:r>
          </a:p>
        </p:txBody>
      </p:sp>
      <p:pic>
        <p:nvPicPr>
          <p:cNvPr id="5" name="Picture 4"/>
          <p:cNvPicPr>
            <a:picLocks noChangeAspect="1"/>
          </p:cNvPicPr>
          <p:nvPr/>
        </p:nvPicPr>
        <p:blipFill>
          <a:blip r:embed="rId3"/>
          <a:stretch>
            <a:fillRect/>
          </a:stretch>
        </p:blipFill>
        <p:spPr>
          <a:xfrm>
            <a:off x="1380320" y="4585544"/>
            <a:ext cx="9286875" cy="1914525"/>
          </a:xfrm>
          <a:prstGeom prst="rect">
            <a:avLst/>
          </a:prstGeom>
        </p:spPr>
      </p:pic>
    </p:spTree>
    <p:extLst>
      <p:ext uri="{BB962C8B-B14F-4D97-AF65-F5344CB8AC3E}">
        <p14:creationId xmlns:p14="http://schemas.microsoft.com/office/powerpoint/2010/main" val="3155628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5022016" cy="646331"/>
          </a:xfrm>
          <a:prstGeom prst="rect">
            <a:avLst/>
          </a:prstGeom>
          <a:noFill/>
        </p:spPr>
        <p:txBody>
          <a:bodyPr wrap="none" rtlCol="0">
            <a:spAutoFit/>
          </a:bodyPr>
          <a:lstStyle/>
          <a:p>
            <a:r>
              <a:rPr lang="en-GB" sz="3600" b="1" dirty="0">
                <a:solidFill>
                  <a:srgbClr val="AC238D"/>
                </a:solidFill>
              </a:rPr>
              <a:t>Graphic Design Principles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4447051" cy="461665"/>
          </a:xfrm>
          <a:prstGeom prst="rect">
            <a:avLst/>
          </a:prstGeom>
          <a:noFill/>
        </p:spPr>
        <p:txBody>
          <a:bodyPr wrap="none" rtlCol="0">
            <a:spAutoFit/>
          </a:bodyPr>
          <a:lstStyle/>
          <a:p>
            <a:r>
              <a:rPr lang="en-GB" sz="2400" b="1" dirty="0">
                <a:solidFill>
                  <a:srgbClr val="AC238D"/>
                </a:solidFill>
              </a:rPr>
              <a:t>Repetition – External Consistency</a:t>
            </a:r>
          </a:p>
        </p:txBody>
      </p:sp>
      <p:sp>
        <p:nvSpPr>
          <p:cNvPr id="3" name="Rectangle 2"/>
          <p:cNvSpPr/>
          <p:nvPr/>
        </p:nvSpPr>
        <p:spPr>
          <a:xfrm>
            <a:off x="457199" y="1700680"/>
            <a:ext cx="11133118" cy="1938992"/>
          </a:xfrm>
          <a:prstGeom prst="rect">
            <a:avLst/>
          </a:prstGeom>
        </p:spPr>
        <p:txBody>
          <a:bodyPr wrap="square">
            <a:spAutoFit/>
          </a:bodyPr>
          <a:lstStyle/>
          <a:p>
            <a:pPr algn="just"/>
            <a:r>
              <a:rPr lang="en-GB" sz="2400" dirty="0"/>
              <a:t>External consistency means consistency with patterns external to your own work, belonging to the wider discipline of interface design. Solutions become conventions and later traditions that form part of our shared language of digital communication and interaction.  As a rule of thumb, users should be able to look at any part of your interface and think, “I’ve seen something like this before”. Not exactly like it, but like it.</a:t>
            </a:r>
          </a:p>
        </p:txBody>
      </p:sp>
    </p:spTree>
    <p:extLst>
      <p:ext uri="{BB962C8B-B14F-4D97-AF65-F5344CB8AC3E}">
        <p14:creationId xmlns:p14="http://schemas.microsoft.com/office/powerpoint/2010/main" val="29506379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5022016" cy="646331"/>
          </a:xfrm>
          <a:prstGeom prst="rect">
            <a:avLst/>
          </a:prstGeom>
          <a:noFill/>
        </p:spPr>
        <p:txBody>
          <a:bodyPr wrap="none" rtlCol="0">
            <a:spAutoFit/>
          </a:bodyPr>
          <a:lstStyle/>
          <a:p>
            <a:r>
              <a:rPr lang="en-GB" sz="3600" b="1" dirty="0">
                <a:solidFill>
                  <a:srgbClr val="AC238D"/>
                </a:solidFill>
              </a:rPr>
              <a:t>Graphic Design Principles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1264833" cy="461665"/>
          </a:xfrm>
          <a:prstGeom prst="rect">
            <a:avLst/>
          </a:prstGeom>
          <a:noFill/>
        </p:spPr>
        <p:txBody>
          <a:bodyPr wrap="none" rtlCol="0">
            <a:spAutoFit/>
          </a:bodyPr>
          <a:lstStyle/>
          <a:p>
            <a:r>
              <a:rPr lang="en-GB" sz="2400" b="1" dirty="0">
                <a:solidFill>
                  <a:srgbClr val="AC238D"/>
                </a:solidFill>
              </a:rPr>
              <a:t>Contrast</a:t>
            </a:r>
          </a:p>
        </p:txBody>
      </p:sp>
      <p:sp>
        <p:nvSpPr>
          <p:cNvPr id="3" name="Rectangle 2"/>
          <p:cNvSpPr/>
          <p:nvPr/>
        </p:nvSpPr>
        <p:spPr>
          <a:xfrm>
            <a:off x="457199" y="1700680"/>
            <a:ext cx="11133118" cy="3046988"/>
          </a:xfrm>
          <a:prstGeom prst="rect">
            <a:avLst/>
          </a:prstGeom>
        </p:spPr>
        <p:txBody>
          <a:bodyPr wrap="square">
            <a:spAutoFit/>
          </a:bodyPr>
          <a:lstStyle/>
          <a:p>
            <a:pPr algn="just"/>
            <a:r>
              <a:rPr lang="en-GB" sz="2400" dirty="0"/>
              <a:t>As we have see with using typography, by using the principle of contrast, one tries to ensure that a design is able to attract the attention of a viewer. The viewer must find some element of the design interesting enough to view the design in detail or basically go through it.</a:t>
            </a:r>
          </a:p>
          <a:p>
            <a:pPr algn="just"/>
            <a:endParaRPr lang="en-GB" sz="2400" dirty="0"/>
          </a:p>
          <a:p>
            <a:pPr algn="just"/>
            <a:r>
              <a:rPr lang="en-GB" sz="2400" dirty="0"/>
              <a:t>Contrast can be created by using opposites like large fonts with small font sizes, opposing colours, thin lines with thick lines, opposing textures, etc. Any opposing element which draws attention.</a:t>
            </a:r>
          </a:p>
        </p:txBody>
      </p:sp>
    </p:spTree>
    <p:extLst>
      <p:ext uri="{BB962C8B-B14F-4D97-AF65-F5344CB8AC3E}">
        <p14:creationId xmlns:p14="http://schemas.microsoft.com/office/powerpoint/2010/main" val="34581094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5022016" cy="646331"/>
          </a:xfrm>
          <a:prstGeom prst="rect">
            <a:avLst/>
          </a:prstGeom>
          <a:noFill/>
        </p:spPr>
        <p:txBody>
          <a:bodyPr wrap="none" rtlCol="0">
            <a:spAutoFit/>
          </a:bodyPr>
          <a:lstStyle/>
          <a:p>
            <a:r>
              <a:rPr lang="en-GB" sz="3600" b="1" dirty="0">
                <a:solidFill>
                  <a:srgbClr val="AC238D"/>
                </a:solidFill>
              </a:rPr>
              <a:t>Graphic Design Principles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1264833" cy="461665"/>
          </a:xfrm>
          <a:prstGeom prst="rect">
            <a:avLst/>
          </a:prstGeom>
          <a:noFill/>
        </p:spPr>
        <p:txBody>
          <a:bodyPr wrap="none" rtlCol="0">
            <a:spAutoFit/>
          </a:bodyPr>
          <a:lstStyle/>
          <a:p>
            <a:r>
              <a:rPr lang="en-GB" sz="2400" b="1" dirty="0">
                <a:solidFill>
                  <a:srgbClr val="AC238D"/>
                </a:solidFill>
              </a:rPr>
              <a:t>Contrast</a:t>
            </a:r>
          </a:p>
        </p:txBody>
      </p:sp>
      <p:pic>
        <p:nvPicPr>
          <p:cNvPr id="5" name="Picture 4"/>
          <p:cNvPicPr>
            <a:picLocks noChangeAspect="1"/>
          </p:cNvPicPr>
          <p:nvPr/>
        </p:nvPicPr>
        <p:blipFill>
          <a:blip r:embed="rId3"/>
          <a:stretch>
            <a:fillRect/>
          </a:stretch>
        </p:blipFill>
        <p:spPr>
          <a:xfrm>
            <a:off x="2715318" y="1473441"/>
            <a:ext cx="6282047" cy="5024411"/>
          </a:xfrm>
          <a:prstGeom prst="rect">
            <a:avLst/>
          </a:prstGeom>
        </p:spPr>
      </p:pic>
    </p:spTree>
    <p:extLst>
      <p:ext uri="{BB962C8B-B14F-4D97-AF65-F5344CB8AC3E}">
        <p14:creationId xmlns:p14="http://schemas.microsoft.com/office/powerpoint/2010/main" val="7679925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5022016" cy="646331"/>
          </a:xfrm>
          <a:prstGeom prst="rect">
            <a:avLst/>
          </a:prstGeom>
          <a:noFill/>
        </p:spPr>
        <p:txBody>
          <a:bodyPr wrap="none" rtlCol="0">
            <a:spAutoFit/>
          </a:bodyPr>
          <a:lstStyle/>
          <a:p>
            <a:r>
              <a:rPr lang="en-GB" sz="3600" b="1" dirty="0">
                <a:solidFill>
                  <a:srgbClr val="AC238D"/>
                </a:solidFill>
              </a:rPr>
              <a:t>Graphic Design Principles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1402307" cy="461665"/>
          </a:xfrm>
          <a:prstGeom prst="rect">
            <a:avLst/>
          </a:prstGeom>
          <a:noFill/>
        </p:spPr>
        <p:txBody>
          <a:bodyPr wrap="none" rtlCol="0">
            <a:spAutoFit/>
          </a:bodyPr>
          <a:lstStyle/>
          <a:p>
            <a:r>
              <a:rPr lang="en-GB" sz="2400" b="1" dirty="0">
                <a:solidFill>
                  <a:srgbClr val="AC238D"/>
                </a:solidFill>
              </a:rPr>
              <a:t>Hierarchy</a:t>
            </a:r>
          </a:p>
        </p:txBody>
      </p:sp>
      <p:sp>
        <p:nvSpPr>
          <p:cNvPr id="7" name="Rectangle 6"/>
          <p:cNvSpPr/>
          <p:nvPr/>
        </p:nvSpPr>
        <p:spPr>
          <a:xfrm>
            <a:off x="457199" y="1700680"/>
            <a:ext cx="11133118" cy="4154984"/>
          </a:xfrm>
          <a:prstGeom prst="rect">
            <a:avLst/>
          </a:prstGeom>
        </p:spPr>
        <p:txBody>
          <a:bodyPr wrap="square">
            <a:spAutoFit/>
          </a:bodyPr>
          <a:lstStyle/>
          <a:p>
            <a:pPr algn="just"/>
            <a:r>
              <a:rPr lang="en-GB" sz="2400" dirty="0"/>
              <a:t>Hierarchy is the control of visual information in an arrangement or presentation to imply importance. Hierarchy influences the order in which the human eye perceives what it sees.</a:t>
            </a:r>
          </a:p>
          <a:p>
            <a:pPr algn="just"/>
            <a:endParaRPr lang="en-GB" sz="2400" dirty="0"/>
          </a:p>
          <a:p>
            <a:pPr algn="just"/>
            <a:r>
              <a:rPr lang="en-GB" sz="2400" dirty="0"/>
              <a:t>In design, hierarchy is used to:</a:t>
            </a:r>
          </a:p>
          <a:p>
            <a:pPr algn="just"/>
            <a:endParaRPr lang="en-GB" sz="2400" dirty="0"/>
          </a:p>
          <a:p>
            <a:pPr marL="1257300" lvl="2" indent="-342900" algn="just">
              <a:buClr>
                <a:srgbClr val="AC238D"/>
              </a:buClr>
              <a:buFont typeface="Arial" panose="020B0604020202020204" pitchFamily="34" charset="0"/>
              <a:buChar char="•"/>
            </a:pPr>
            <a:r>
              <a:rPr lang="en-GB" sz="2400" dirty="0"/>
              <a:t>Add structure</a:t>
            </a:r>
          </a:p>
          <a:p>
            <a:pPr marL="1257300" lvl="2" indent="-342900" algn="just">
              <a:buClr>
                <a:srgbClr val="AC238D"/>
              </a:buClr>
              <a:buFont typeface="Arial" panose="020B0604020202020204" pitchFamily="34" charset="0"/>
              <a:buChar char="•"/>
            </a:pPr>
            <a:r>
              <a:rPr lang="en-GB" sz="2400" dirty="0"/>
              <a:t>Create visual organisation</a:t>
            </a:r>
          </a:p>
          <a:p>
            <a:pPr marL="1257300" lvl="2" indent="-342900" algn="just">
              <a:buClr>
                <a:srgbClr val="AC238D"/>
              </a:buClr>
              <a:buFont typeface="Arial" panose="020B0604020202020204" pitchFamily="34" charset="0"/>
              <a:buChar char="•"/>
            </a:pPr>
            <a:r>
              <a:rPr lang="en-GB" sz="2400" dirty="0"/>
              <a:t>Create direction</a:t>
            </a:r>
          </a:p>
          <a:p>
            <a:pPr marL="1257300" lvl="2" indent="-342900" algn="just">
              <a:buClr>
                <a:srgbClr val="AC238D"/>
              </a:buClr>
              <a:buFont typeface="Arial" panose="020B0604020202020204" pitchFamily="34" charset="0"/>
              <a:buChar char="•"/>
            </a:pPr>
            <a:r>
              <a:rPr lang="en-GB" sz="2400" dirty="0"/>
              <a:t>Add emphasis</a:t>
            </a:r>
          </a:p>
          <a:p>
            <a:pPr marL="1257300" lvl="2" indent="-342900" algn="just">
              <a:buClr>
                <a:srgbClr val="AC238D"/>
              </a:buClr>
              <a:buFont typeface="Arial" panose="020B0604020202020204" pitchFamily="34" charset="0"/>
              <a:buChar char="•"/>
            </a:pPr>
            <a:r>
              <a:rPr lang="en-GB" sz="2400" dirty="0"/>
              <a:t>Help a viewer navigate and digest information easily</a:t>
            </a:r>
          </a:p>
        </p:txBody>
      </p:sp>
    </p:spTree>
    <p:extLst>
      <p:ext uri="{BB962C8B-B14F-4D97-AF65-F5344CB8AC3E}">
        <p14:creationId xmlns:p14="http://schemas.microsoft.com/office/powerpoint/2010/main" val="5206098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5022016" cy="646331"/>
          </a:xfrm>
          <a:prstGeom prst="rect">
            <a:avLst/>
          </a:prstGeom>
          <a:noFill/>
        </p:spPr>
        <p:txBody>
          <a:bodyPr wrap="none" rtlCol="0">
            <a:spAutoFit/>
          </a:bodyPr>
          <a:lstStyle/>
          <a:p>
            <a:r>
              <a:rPr lang="en-GB" sz="3600" b="1" dirty="0">
                <a:solidFill>
                  <a:srgbClr val="AC238D"/>
                </a:solidFill>
              </a:rPr>
              <a:t>Graphic Design Principles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1402307" cy="461665"/>
          </a:xfrm>
          <a:prstGeom prst="rect">
            <a:avLst/>
          </a:prstGeom>
          <a:noFill/>
        </p:spPr>
        <p:txBody>
          <a:bodyPr wrap="none" rtlCol="0">
            <a:spAutoFit/>
          </a:bodyPr>
          <a:lstStyle/>
          <a:p>
            <a:r>
              <a:rPr lang="en-GB" sz="2400" b="1" dirty="0">
                <a:solidFill>
                  <a:srgbClr val="AC238D"/>
                </a:solidFill>
              </a:rPr>
              <a:t>Hierarchy</a:t>
            </a:r>
          </a:p>
        </p:txBody>
      </p:sp>
      <p:pic>
        <p:nvPicPr>
          <p:cNvPr id="3" name="Picture 2"/>
          <p:cNvPicPr>
            <a:picLocks noChangeAspect="1"/>
          </p:cNvPicPr>
          <p:nvPr/>
        </p:nvPicPr>
        <p:blipFill>
          <a:blip r:embed="rId3"/>
          <a:stretch>
            <a:fillRect/>
          </a:stretch>
        </p:blipFill>
        <p:spPr>
          <a:xfrm>
            <a:off x="1572321" y="1685576"/>
            <a:ext cx="8487937" cy="4692850"/>
          </a:xfrm>
          <a:prstGeom prst="rect">
            <a:avLst/>
          </a:prstGeom>
        </p:spPr>
      </p:pic>
    </p:spTree>
    <p:extLst>
      <p:ext uri="{BB962C8B-B14F-4D97-AF65-F5344CB8AC3E}">
        <p14:creationId xmlns:p14="http://schemas.microsoft.com/office/powerpoint/2010/main" val="33639808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5022016" cy="646331"/>
          </a:xfrm>
          <a:prstGeom prst="rect">
            <a:avLst/>
          </a:prstGeom>
          <a:noFill/>
        </p:spPr>
        <p:txBody>
          <a:bodyPr wrap="none" rtlCol="0">
            <a:spAutoFit/>
          </a:bodyPr>
          <a:lstStyle/>
          <a:p>
            <a:r>
              <a:rPr lang="en-GB" sz="3600" b="1" dirty="0">
                <a:solidFill>
                  <a:srgbClr val="AC238D"/>
                </a:solidFill>
              </a:rPr>
              <a:t>Graphic Design Principles</a:t>
            </a:r>
          </a:p>
        </p:txBody>
      </p:sp>
      <p:sp>
        <p:nvSpPr>
          <p:cNvPr id="5" name="Rectangle 4"/>
          <p:cNvSpPr/>
          <p:nvPr/>
        </p:nvSpPr>
        <p:spPr>
          <a:xfrm>
            <a:off x="457199" y="1575649"/>
            <a:ext cx="11319165" cy="4647426"/>
          </a:xfrm>
          <a:prstGeom prst="rect">
            <a:avLst/>
          </a:prstGeom>
        </p:spPr>
        <p:txBody>
          <a:bodyPr wrap="square">
            <a:spAutoFit/>
          </a:bodyPr>
          <a:lstStyle/>
          <a:p>
            <a:pPr algn="just"/>
            <a:r>
              <a:rPr lang="en-GB" dirty="0" err="1"/>
              <a:t>Jacci</a:t>
            </a:r>
            <a:r>
              <a:rPr lang="en-GB" dirty="0"/>
              <a:t> Howard Bear. 2018. The Principles of Graphic Design. [ONLINE] Available at: </a:t>
            </a:r>
            <a:r>
              <a:rPr lang="en-GB" dirty="0">
                <a:hlinkClick r:id="rId2"/>
              </a:rPr>
              <a:t>https://www.lifewire.com/principles-of-graphic-design-1077541</a:t>
            </a:r>
            <a:r>
              <a:rPr lang="en-GB" dirty="0"/>
              <a:t>. [Accessed 20 December 2018].</a:t>
            </a:r>
            <a:endParaRPr lang="en-US" dirty="0"/>
          </a:p>
          <a:p>
            <a:pPr algn="just"/>
            <a:endParaRPr lang="en-US" sz="1400" dirty="0"/>
          </a:p>
          <a:p>
            <a:pPr algn="just"/>
            <a:r>
              <a:rPr lang="en-GB" dirty="0"/>
              <a:t>Steven Bradley. 2015. </a:t>
            </a:r>
            <a:r>
              <a:rPr lang="en-GB" i="1" dirty="0"/>
              <a:t>Design Principles: Compositional, Symmetrical And Asymmetrical Balance</a:t>
            </a:r>
            <a:r>
              <a:rPr lang="en-GB" dirty="0"/>
              <a:t>. [ONLINE] Available at: </a:t>
            </a:r>
            <a:r>
              <a:rPr lang="en-GB" dirty="0">
                <a:hlinkClick r:id="rId3"/>
              </a:rPr>
              <a:t>https://www.smashingmagazine.com/2015/06/design-principles-compositional-balance-symmetry-asymmetry/</a:t>
            </a:r>
            <a:r>
              <a:rPr lang="en-GB" dirty="0"/>
              <a:t>. [Accessed 20 December 2018].</a:t>
            </a:r>
          </a:p>
          <a:p>
            <a:pPr algn="just"/>
            <a:endParaRPr lang="en-US" sz="1600" dirty="0"/>
          </a:p>
          <a:p>
            <a:pPr algn="just"/>
            <a:r>
              <a:rPr lang="en-GB" dirty="0"/>
              <a:t>Gareth David. 2018. </a:t>
            </a:r>
            <a:r>
              <a:rPr lang="en-GB" i="1" dirty="0"/>
              <a:t>Proximity Principle Of Design</a:t>
            </a:r>
            <a:r>
              <a:rPr lang="en-GB" dirty="0"/>
              <a:t>. [ONLINE] Available at: </a:t>
            </a:r>
            <a:r>
              <a:rPr lang="en-GB" dirty="0">
                <a:hlinkClick r:id="rId4"/>
              </a:rPr>
              <a:t>https://254-online.com/proximity-principle-design/</a:t>
            </a:r>
            <a:r>
              <a:rPr lang="en-GB" dirty="0"/>
              <a:t>. [Accessed 20 December 2018].</a:t>
            </a:r>
          </a:p>
          <a:p>
            <a:pPr algn="just"/>
            <a:endParaRPr lang="en-US" sz="1600" dirty="0"/>
          </a:p>
          <a:p>
            <a:pPr algn="just"/>
            <a:r>
              <a:rPr lang="en-GB" dirty="0"/>
              <a:t>WDD STAFF. 2010. </a:t>
            </a:r>
            <a:r>
              <a:rPr lang="en-GB" i="1" dirty="0"/>
              <a:t>THE PRINCIPLE OF PROXIMITY IN WEB DESIGN</a:t>
            </a:r>
            <a:r>
              <a:rPr lang="en-GB" dirty="0"/>
              <a:t>. [ONLINE] Available at: </a:t>
            </a:r>
            <a:r>
              <a:rPr lang="en-GB" dirty="0">
                <a:hlinkClick r:id="rId5"/>
              </a:rPr>
              <a:t>https://www.webdesignerdepot.com/2010/01/the-principle-of-proximity-in-web-design/</a:t>
            </a:r>
            <a:r>
              <a:rPr lang="en-GB" dirty="0"/>
              <a:t>. [Accessed 20 December 2018].</a:t>
            </a:r>
          </a:p>
          <a:p>
            <a:pPr algn="just"/>
            <a:endParaRPr lang="en-US" sz="1600" dirty="0"/>
          </a:p>
          <a:p>
            <a:pPr algn="just"/>
            <a:r>
              <a:rPr lang="en-GB" dirty="0"/>
              <a:t>Emma Moran. 2016. </a:t>
            </a:r>
            <a:r>
              <a:rPr lang="en-GB" i="1" dirty="0"/>
              <a:t>Graphic Design for Beginners: Proximity</a:t>
            </a:r>
            <a:r>
              <a:rPr lang="en-GB" dirty="0"/>
              <a:t>. [ONLINE] Available at: </a:t>
            </a:r>
            <a:r>
              <a:rPr lang="en-GB" dirty="0">
                <a:hlinkClick r:id="rId6"/>
              </a:rPr>
              <a:t>https://www.emmapatricecreative.com/blog/graphic-design-for-beginners-proximity</a:t>
            </a:r>
            <a:r>
              <a:rPr lang="en-GB" dirty="0"/>
              <a:t>. [Accessed 20 December 2018].</a:t>
            </a:r>
            <a:endParaRPr lang="en-GB" sz="1600" dirty="0"/>
          </a:p>
        </p:txBody>
      </p:sp>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1587742" cy="461665"/>
          </a:xfrm>
          <a:prstGeom prst="rect">
            <a:avLst/>
          </a:prstGeom>
          <a:noFill/>
        </p:spPr>
        <p:txBody>
          <a:bodyPr wrap="none" rtlCol="0">
            <a:spAutoFit/>
          </a:bodyPr>
          <a:lstStyle/>
          <a:p>
            <a:r>
              <a:rPr lang="en-GB" sz="2400" b="1" dirty="0">
                <a:solidFill>
                  <a:srgbClr val="AC238D"/>
                </a:solidFill>
              </a:rPr>
              <a:t>References</a:t>
            </a:r>
          </a:p>
        </p:txBody>
      </p:sp>
    </p:spTree>
    <p:extLst>
      <p:ext uri="{BB962C8B-B14F-4D97-AF65-F5344CB8AC3E}">
        <p14:creationId xmlns:p14="http://schemas.microsoft.com/office/powerpoint/2010/main" val="35968570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5022016" cy="646331"/>
          </a:xfrm>
          <a:prstGeom prst="rect">
            <a:avLst/>
          </a:prstGeom>
          <a:noFill/>
        </p:spPr>
        <p:txBody>
          <a:bodyPr wrap="none" rtlCol="0">
            <a:spAutoFit/>
          </a:bodyPr>
          <a:lstStyle/>
          <a:p>
            <a:r>
              <a:rPr lang="en-GB" sz="3600" b="1" dirty="0">
                <a:solidFill>
                  <a:srgbClr val="AC238D"/>
                </a:solidFill>
              </a:rPr>
              <a:t>Graphic Design Principles</a:t>
            </a:r>
          </a:p>
        </p:txBody>
      </p:sp>
      <p:sp>
        <p:nvSpPr>
          <p:cNvPr id="5" name="Rectangle 4"/>
          <p:cNvSpPr/>
          <p:nvPr/>
        </p:nvSpPr>
        <p:spPr>
          <a:xfrm>
            <a:off x="457199" y="1575649"/>
            <a:ext cx="11319165" cy="3847207"/>
          </a:xfrm>
          <a:prstGeom prst="rect">
            <a:avLst/>
          </a:prstGeom>
        </p:spPr>
        <p:txBody>
          <a:bodyPr wrap="square">
            <a:spAutoFit/>
          </a:bodyPr>
          <a:lstStyle/>
          <a:p>
            <a:pPr algn="just"/>
            <a:r>
              <a:rPr lang="en-GB" dirty="0"/>
              <a:t>The Paper Mill Store. 2016. </a:t>
            </a:r>
            <a:r>
              <a:rPr lang="en-GB" i="1" dirty="0"/>
              <a:t>Design Principles: White Space</a:t>
            </a:r>
            <a:r>
              <a:rPr lang="en-GB" dirty="0"/>
              <a:t>. [ONLINE] Available at: </a:t>
            </a:r>
            <a:r>
              <a:rPr lang="en-GB" dirty="0">
                <a:hlinkClick r:id="rId2"/>
              </a:rPr>
              <a:t>https://blog.thepapermillstore.com/design-principles-white-space/</a:t>
            </a:r>
            <a:r>
              <a:rPr lang="en-GB" dirty="0"/>
              <a:t>. [Accessed 20 December 2018].</a:t>
            </a:r>
          </a:p>
          <a:p>
            <a:pPr algn="just"/>
            <a:endParaRPr lang="en-US" sz="1600" dirty="0"/>
          </a:p>
          <a:p>
            <a:pPr algn="just"/>
            <a:r>
              <a:rPr lang="en-GB" dirty="0"/>
              <a:t>The Paper Mill Store. 2015. </a:t>
            </a:r>
            <a:r>
              <a:rPr lang="en-GB" i="1" dirty="0"/>
              <a:t>Design Principles: Alignment</a:t>
            </a:r>
            <a:r>
              <a:rPr lang="en-GB" dirty="0"/>
              <a:t>. [ONLINE] Available at: </a:t>
            </a:r>
            <a:r>
              <a:rPr lang="en-GB" dirty="0">
                <a:hlinkClick r:id="rId3"/>
              </a:rPr>
              <a:t>https://blog.thepapermillstore.com/design-principles-alignment/</a:t>
            </a:r>
            <a:r>
              <a:rPr lang="en-GB" dirty="0"/>
              <a:t>. [Accessed 20 December 2018].</a:t>
            </a:r>
          </a:p>
          <a:p>
            <a:pPr algn="just"/>
            <a:endParaRPr lang="en-US" sz="1600" dirty="0"/>
          </a:p>
          <a:p>
            <a:pPr algn="just"/>
            <a:r>
              <a:rPr lang="en-GB" dirty="0"/>
              <a:t>Creative Market. 2016. </a:t>
            </a:r>
            <a:r>
              <a:rPr lang="en-GB" i="1" dirty="0"/>
              <a:t>Learn Web Design: How Repetition Leads to Rhythm</a:t>
            </a:r>
            <a:r>
              <a:rPr lang="en-GB" dirty="0"/>
              <a:t>. [ONLINE] Available at: </a:t>
            </a:r>
            <a:r>
              <a:rPr lang="en-GB" dirty="0">
                <a:hlinkClick r:id="rId4"/>
              </a:rPr>
              <a:t>https://creativemarket.com/blog/learn-web-design-how-repetition-leads-to-rhythm</a:t>
            </a:r>
            <a:r>
              <a:rPr lang="en-GB" dirty="0"/>
              <a:t>. [Accessed 20 December 2018].</a:t>
            </a:r>
          </a:p>
          <a:p>
            <a:pPr algn="just"/>
            <a:endParaRPr lang="en-US" sz="1600" dirty="0"/>
          </a:p>
          <a:p>
            <a:pPr algn="just"/>
            <a:r>
              <a:rPr lang="en-GB" dirty="0"/>
              <a:t>MATT BURT. 2017. </a:t>
            </a:r>
            <a:r>
              <a:rPr lang="en-GB" i="1" dirty="0"/>
              <a:t>A Beginner’s Guide to Achieving Web Design Consistency</a:t>
            </a:r>
            <a:r>
              <a:rPr lang="en-GB" dirty="0"/>
              <a:t>. [ONLINE] Available at: </a:t>
            </a:r>
            <a:r>
              <a:rPr lang="en-GB" dirty="0">
                <a:hlinkClick r:id="rId5"/>
              </a:rPr>
              <a:t>https://gofishdigital.com/guide-design-consistency/</a:t>
            </a:r>
            <a:r>
              <a:rPr lang="en-GB" dirty="0"/>
              <a:t>. [Accessed 20 December 2018].</a:t>
            </a:r>
          </a:p>
          <a:p>
            <a:pPr algn="just"/>
            <a:endParaRPr lang="en-US" sz="1600" dirty="0"/>
          </a:p>
          <a:p>
            <a:pPr algn="just"/>
            <a:r>
              <a:rPr lang="en-GB" dirty="0" err="1"/>
              <a:t>Gautam</a:t>
            </a:r>
            <a:r>
              <a:rPr lang="en-GB" dirty="0"/>
              <a:t> Gupta. 2016. </a:t>
            </a:r>
            <a:r>
              <a:rPr lang="en-GB" i="1" dirty="0"/>
              <a:t>C.R.A.P. Design Principles to Improve Visual Appeal</a:t>
            </a:r>
            <a:r>
              <a:rPr lang="en-GB" dirty="0"/>
              <a:t>. [ONLINE] Available at: </a:t>
            </a:r>
            <a:r>
              <a:rPr lang="en-GB" dirty="0">
                <a:hlinkClick r:id="rId6"/>
              </a:rPr>
              <a:t>http://blogs.quovantis.com/crap-design-principles/</a:t>
            </a:r>
            <a:r>
              <a:rPr lang="en-GB" dirty="0"/>
              <a:t>. [Accessed 20 December 2018].</a:t>
            </a:r>
            <a:endParaRPr lang="en-GB" sz="1600" dirty="0"/>
          </a:p>
        </p:txBody>
      </p:sp>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1587742" cy="461665"/>
          </a:xfrm>
          <a:prstGeom prst="rect">
            <a:avLst/>
          </a:prstGeom>
          <a:noFill/>
        </p:spPr>
        <p:txBody>
          <a:bodyPr wrap="none" rtlCol="0">
            <a:spAutoFit/>
          </a:bodyPr>
          <a:lstStyle/>
          <a:p>
            <a:r>
              <a:rPr lang="en-GB" sz="2400" b="1" dirty="0">
                <a:solidFill>
                  <a:srgbClr val="AC238D"/>
                </a:solidFill>
              </a:rPr>
              <a:t>References</a:t>
            </a:r>
          </a:p>
        </p:txBody>
      </p:sp>
    </p:spTree>
    <p:extLst>
      <p:ext uri="{BB962C8B-B14F-4D97-AF65-F5344CB8AC3E}">
        <p14:creationId xmlns:p14="http://schemas.microsoft.com/office/powerpoint/2010/main" val="651241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5022016" cy="646331"/>
          </a:xfrm>
          <a:prstGeom prst="rect">
            <a:avLst/>
          </a:prstGeom>
          <a:noFill/>
        </p:spPr>
        <p:txBody>
          <a:bodyPr wrap="none" rtlCol="0">
            <a:spAutoFit/>
          </a:bodyPr>
          <a:lstStyle/>
          <a:p>
            <a:r>
              <a:rPr lang="en-GB" sz="3600" b="1" dirty="0">
                <a:solidFill>
                  <a:srgbClr val="AC238D"/>
                </a:solidFill>
              </a:rPr>
              <a:t>Graphic Design Principles</a:t>
            </a:r>
          </a:p>
        </p:txBody>
      </p:sp>
      <p:sp>
        <p:nvSpPr>
          <p:cNvPr id="5" name="Rectangle 4"/>
          <p:cNvSpPr/>
          <p:nvPr/>
        </p:nvSpPr>
        <p:spPr>
          <a:xfrm>
            <a:off x="457199" y="1575649"/>
            <a:ext cx="11319165" cy="2308324"/>
          </a:xfrm>
          <a:prstGeom prst="rect">
            <a:avLst/>
          </a:prstGeom>
        </p:spPr>
        <p:txBody>
          <a:bodyPr wrap="square">
            <a:spAutoFit/>
          </a:bodyPr>
          <a:lstStyle/>
          <a:p>
            <a:pPr algn="just"/>
            <a:r>
              <a:rPr lang="en-GB" sz="2400" dirty="0"/>
              <a:t>Just as in the physical world, visual balance is a good thing. It’s desirable in and of itself. An unbalanced composition can feel uncomfortable for the viewer. </a:t>
            </a:r>
          </a:p>
          <a:p>
            <a:pPr algn="just"/>
            <a:endParaRPr lang="en-GB" sz="2400" dirty="0"/>
          </a:p>
          <a:p>
            <a:pPr algn="just"/>
            <a:r>
              <a:rPr lang="en-GB" sz="2400" dirty="0"/>
              <a:t>Visual weight is a measure of the visual interest of an element or area in a design. When a composition is visually balanced, every part of it holds some interest. The visual interest is balanced, which keeps viewers engaged with the design.</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1186543" cy="461665"/>
          </a:xfrm>
          <a:prstGeom prst="rect">
            <a:avLst/>
          </a:prstGeom>
          <a:noFill/>
        </p:spPr>
        <p:txBody>
          <a:bodyPr wrap="none" rtlCol="0">
            <a:spAutoFit/>
          </a:bodyPr>
          <a:lstStyle/>
          <a:p>
            <a:r>
              <a:rPr lang="en-GB" sz="2400" b="1" dirty="0">
                <a:solidFill>
                  <a:srgbClr val="AC238D"/>
                </a:solidFill>
              </a:rPr>
              <a:t>Balance</a:t>
            </a:r>
          </a:p>
        </p:txBody>
      </p:sp>
    </p:spTree>
    <p:extLst>
      <p:ext uri="{BB962C8B-B14F-4D97-AF65-F5344CB8AC3E}">
        <p14:creationId xmlns:p14="http://schemas.microsoft.com/office/powerpoint/2010/main" val="14313715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3" name="TextBox 2">
            <a:extLst>
              <a:ext uri="{FF2B5EF4-FFF2-40B4-BE49-F238E27FC236}">
                <a16:creationId xmlns:a16="http://schemas.microsoft.com/office/drawing/2014/main" id="{BBD2927A-EC62-4718-9C15-D4565A66C5CC}"/>
              </a:ext>
            </a:extLst>
          </p:cNvPr>
          <p:cNvSpPr txBox="1"/>
          <p:nvPr/>
        </p:nvSpPr>
        <p:spPr>
          <a:xfrm>
            <a:off x="3176001" y="2967335"/>
            <a:ext cx="5839997" cy="923330"/>
          </a:xfrm>
          <a:prstGeom prst="rect">
            <a:avLst/>
          </a:prstGeom>
          <a:noFill/>
        </p:spPr>
        <p:txBody>
          <a:bodyPr wrap="none" rtlCol="0">
            <a:spAutoFit/>
          </a:bodyPr>
          <a:lstStyle/>
          <a:p>
            <a:r>
              <a:rPr lang="en-GB" sz="5400" b="1" dirty="0">
                <a:solidFill>
                  <a:srgbClr val="AC238D"/>
                </a:solidFill>
              </a:rPr>
              <a:t>End of Presentation</a:t>
            </a:r>
          </a:p>
        </p:txBody>
      </p:sp>
    </p:spTree>
    <p:extLst>
      <p:ext uri="{BB962C8B-B14F-4D97-AF65-F5344CB8AC3E}">
        <p14:creationId xmlns:p14="http://schemas.microsoft.com/office/powerpoint/2010/main" val="2060248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4464437" y="3560524"/>
            <a:ext cx="3192501" cy="3192501"/>
          </a:xfrm>
          <a:prstGeom prst="rect">
            <a:avLst/>
          </a:prstGeom>
        </p:spPr>
      </p:pic>
      <p:sp>
        <p:nvSpPr>
          <p:cNvPr id="4" name="TextBox 3"/>
          <p:cNvSpPr txBox="1"/>
          <p:nvPr/>
        </p:nvSpPr>
        <p:spPr>
          <a:xfrm>
            <a:off x="457199" y="263237"/>
            <a:ext cx="5022016" cy="646331"/>
          </a:xfrm>
          <a:prstGeom prst="rect">
            <a:avLst/>
          </a:prstGeom>
          <a:noFill/>
        </p:spPr>
        <p:txBody>
          <a:bodyPr wrap="none" rtlCol="0">
            <a:spAutoFit/>
          </a:bodyPr>
          <a:lstStyle/>
          <a:p>
            <a:r>
              <a:rPr lang="en-GB" sz="3600" b="1" dirty="0">
                <a:solidFill>
                  <a:srgbClr val="AC238D"/>
                </a:solidFill>
              </a:rPr>
              <a:t>Graphic Design Principles</a:t>
            </a:r>
          </a:p>
        </p:txBody>
      </p:sp>
      <p:sp>
        <p:nvSpPr>
          <p:cNvPr id="5" name="Rectangle 4"/>
          <p:cNvSpPr/>
          <p:nvPr/>
        </p:nvSpPr>
        <p:spPr>
          <a:xfrm>
            <a:off x="457200" y="1575649"/>
            <a:ext cx="11206976" cy="2677656"/>
          </a:xfrm>
          <a:prstGeom prst="rect">
            <a:avLst/>
          </a:prstGeom>
        </p:spPr>
        <p:txBody>
          <a:bodyPr wrap="square">
            <a:spAutoFit/>
          </a:bodyPr>
          <a:lstStyle/>
          <a:p>
            <a:pPr algn="just"/>
            <a:r>
              <a:rPr lang="en-GB" sz="2400" dirty="0"/>
              <a:t>Without visual balance, viewers might not see all areas of the design. They probably won’t spend any time in areas with less visual weight or interest. Any information in those areas could easily go unnoticed.</a:t>
            </a:r>
          </a:p>
          <a:p>
            <a:pPr algn="just"/>
            <a:endParaRPr lang="en-GB" sz="2400" dirty="0"/>
          </a:p>
          <a:p>
            <a:pPr algn="just"/>
            <a:r>
              <a:rPr lang="en-GB" sz="2400" dirty="0"/>
              <a:t>You would balance a design visually because you want to balance the points of interest in your composition, so that viewers spend time with all of the information you want to convey.</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1186543" cy="461665"/>
          </a:xfrm>
          <a:prstGeom prst="rect">
            <a:avLst/>
          </a:prstGeom>
          <a:noFill/>
        </p:spPr>
        <p:txBody>
          <a:bodyPr wrap="none" rtlCol="0">
            <a:spAutoFit/>
          </a:bodyPr>
          <a:lstStyle/>
          <a:p>
            <a:r>
              <a:rPr lang="en-GB" sz="2400" b="1" dirty="0">
                <a:solidFill>
                  <a:srgbClr val="AC238D"/>
                </a:solidFill>
              </a:rPr>
              <a:t>Balance</a:t>
            </a:r>
          </a:p>
        </p:txBody>
      </p:sp>
    </p:spTree>
    <p:extLst>
      <p:ext uri="{BB962C8B-B14F-4D97-AF65-F5344CB8AC3E}">
        <p14:creationId xmlns:p14="http://schemas.microsoft.com/office/powerpoint/2010/main" val="3019124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5022016" cy="646331"/>
          </a:xfrm>
          <a:prstGeom prst="rect">
            <a:avLst/>
          </a:prstGeom>
          <a:noFill/>
        </p:spPr>
        <p:txBody>
          <a:bodyPr wrap="none" rtlCol="0">
            <a:spAutoFit/>
          </a:bodyPr>
          <a:lstStyle/>
          <a:p>
            <a:r>
              <a:rPr lang="en-GB" sz="3600" b="1" dirty="0">
                <a:solidFill>
                  <a:srgbClr val="AC238D"/>
                </a:solidFill>
              </a:rPr>
              <a:t>Graphic Design Principles</a:t>
            </a:r>
          </a:p>
        </p:txBody>
      </p:sp>
      <p:sp>
        <p:nvSpPr>
          <p:cNvPr id="5" name="Rectangle 4"/>
          <p:cNvSpPr/>
          <p:nvPr/>
        </p:nvSpPr>
        <p:spPr>
          <a:xfrm>
            <a:off x="457200" y="1575649"/>
            <a:ext cx="11206976" cy="2308324"/>
          </a:xfrm>
          <a:prstGeom prst="rect">
            <a:avLst/>
          </a:prstGeom>
        </p:spPr>
        <p:txBody>
          <a:bodyPr wrap="square">
            <a:spAutoFit/>
          </a:bodyPr>
          <a:lstStyle/>
          <a:p>
            <a:pPr algn="just"/>
            <a:r>
              <a:rPr lang="en-GB" sz="2400" dirty="0"/>
              <a:t>There’s more than one way to balance a composition.</a:t>
            </a:r>
          </a:p>
          <a:p>
            <a:pPr algn="just"/>
            <a:endParaRPr lang="en-GB" sz="2400" dirty="0"/>
          </a:p>
          <a:p>
            <a:pPr marL="1257300" lvl="2" indent="-342900" algn="just">
              <a:buClr>
                <a:srgbClr val="AC238D"/>
              </a:buClr>
              <a:buFont typeface="Arial" panose="020B0604020202020204" pitchFamily="34" charset="0"/>
              <a:buChar char="•"/>
            </a:pPr>
            <a:r>
              <a:rPr lang="en-GB" sz="2400" dirty="0"/>
              <a:t>Symmetrical</a:t>
            </a:r>
          </a:p>
          <a:p>
            <a:pPr marL="1257300" lvl="2" indent="-342900" algn="just">
              <a:buClr>
                <a:srgbClr val="AC238D"/>
              </a:buClr>
              <a:buFont typeface="Arial" panose="020B0604020202020204" pitchFamily="34" charset="0"/>
              <a:buChar char="•"/>
            </a:pPr>
            <a:r>
              <a:rPr lang="en-GB" sz="2400" dirty="0"/>
              <a:t>Asymmetrical</a:t>
            </a:r>
          </a:p>
          <a:p>
            <a:pPr marL="1257300" lvl="2" indent="-342900" algn="just">
              <a:buClr>
                <a:srgbClr val="AC238D"/>
              </a:buClr>
              <a:buFont typeface="Arial" panose="020B0604020202020204" pitchFamily="34" charset="0"/>
              <a:buChar char="•"/>
            </a:pPr>
            <a:r>
              <a:rPr lang="en-GB" sz="2400" dirty="0"/>
              <a:t>Radial</a:t>
            </a:r>
          </a:p>
          <a:p>
            <a:pPr marL="1257300" lvl="2" indent="-342900" algn="just">
              <a:buClr>
                <a:srgbClr val="AC238D"/>
              </a:buClr>
              <a:buFont typeface="Arial" panose="020B0604020202020204" pitchFamily="34" charset="0"/>
              <a:buChar char="•"/>
            </a:pPr>
            <a:r>
              <a:rPr lang="en-GB" sz="2400" dirty="0"/>
              <a:t>Mosaic</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4258923" cy="461665"/>
          </a:xfrm>
          <a:prstGeom prst="rect">
            <a:avLst/>
          </a:prstGeom>
          <a:noFill/>
        </p:spPr>
        <p:txBody>
          <a:bodyPr wrap="none" rtlCol="0">
            <a:spAutoFit/>
          </a:bodyPr>
          <a:lstStyle/>
          <a:p>
            <a:r>
              <a:rPr lang="en-GB" sz="2400" b="1" dirty="0">
                <a:solidFill>
                  <a:srgbClr val="AC238D"/>
                </a:solidFill>
              </a:rPr>
              <a:t>Balance – Four Types of Balance</a:t>
            </a:r>
          </a:p>
        </p:txBody>
      </p:sp>
    </p:spTree>
    <p:extLst>
      <p:ext uri="{BB962C8B-B14F-4D97-AF65-F5344CB8AC3E}">
        <p14:creationId xmlns:p14="http://schemas.microsoft.com/office/powerpoint/2010/main" val="2236033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5022016" cy="646331"/>
          </a:xfrm>
          <a:prstGeom prst="rect">
            <a:avLst/>
          </a:prstGeom>
          <a:noFill/>
        </p:spPr>
        <p:txBody>
          <a:bodyPr wrap="none" rtlCol="0">
            <a:spAutoFit/>
          </a:bodyPr>
          <a:lstStyle/>
          <a:p>
            <a:r>
              <a:rPr lang="en-GB" sz="3600" b="1" dirty="0">
                <a:solidFill>
                  <a:srgbClr val="AC238D"/>
                </a:solidFill>
              </a:rPr>
              <a:t>Graphic Design Principles</a:t>
            </a:r>
          </a:p>
        </p:txBody>
      </p:sp>
      <p:sp>
        <p:nvSpPr>
          <p:cNvPr id="5" name="Rectangle 4"/>
          <p:cNvSpPr/>
          <p:nvPr/>
        </p:nvSpPr>
        <p:spPr>
          <a:xfrm>
            <a:off x="457200" y="1575649"/>
            <a:ext cx="11206976" cy="3046988"/>
          </a:xfrm>
          <a:prstGeom prst="rect">
            <a:avLst/>
          </a:prstGeom>
        </p:spPr>
        <p:txBody>
          <a:bodyPr wrap="square">
            <a:spAutoFit/>
          </a:bodyPr>
          <a:lstStyle/>
          <a:p>
            <a:pPr algn="just"/>
            <a:r>
              <a:rPr lang="en-GB" sz="2400" dirty="0"/>
              <a:t>Symmetrical balance occurs when equal weights are on equal sides of a composition, balanced around a fulcrum or axis in the centre. Symmetrical balance evokes feelings of formality (it’s sometimes called formal balance) and elegance. A wedding invitation is a good example of a composition that you’d likely want to be symmetrically balanced.</a:t>
            </a:r>
          </a:p>
          <a:p>
            <a:pPr algn="just"/>
            <a:endParaRPr lang="en-GB" sz="2400" dirty="0"/>
          </a:p>
          <a:p>
            <a:pPr algn="just"/>
            <a:r>
              <a:rPr lang="en-GB" sz="2400" dirty="0"/>
              <a:t>The downside of symmetrical balance is that it’s static and sometimes regarded as boring. Because half of the composition mirrors the other half, at least half of the composition will be rather predictable.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3176126" cy="461665"/>
          </a:xfrm>
          <a:prstGeom prst="rect">
            <a:avLst/>
          </a:prstGeom>
          <a:noFill/>
        </p:spPr>
        <p:txBody>
          <a:bodyPr wrap="none" rtlCol="0">
            <a:spAutoFit/>
          </a:bodyPr>
          <a:lstStyle/>
          <a:p>
            <a:r>
              <a:rPr lang="en-GB" sz="2400" b="1" dirty="0">
                <a:solidFill>
                  <a:srgbClr val="AC238D"/>
                </a:solidFill>
              </a:rPr>
              <a:t>Balance – Symmetrical</a:t>
            </a:r>
          </a:p>
        </p:txBody>
      </p:sp>
      <p:pic>
        <p:nvPicPr>
          <p:cNvPr id="3" name="Picture 2"/>
          <p:cNvPicPr>
            <a:picLocks noChangeAspect="1"/>
          </p:cNvPicPr>
          <p:nvPr/>
        </p:nvPicPr>
        <p:blipFill>
          <a:blip r:embed="rId3"/>
          <a:stretch>
            <a:fillRect/>
          </a:stretch>
        </p:blipFill>
        <p:spPr>
          <a:xfrm>
            <a:off x="4870063" y="4622637"/>
            <a:ext cx="2381250" cy="2038350"/>
          </a:xfrm>
          <a:prstGeom prst="rect">
            <a:avLst/>
          </a:prstGeom>
        </p:spPr>
      </p:pic>
    </p:spTree>
    <p:extLst>
      <p:ext uri="{BB962C8B-B14F-4D97-AF65-F5344CB8AC3E}">
        <p14:creationId xmlns:p14="http://schemas.microsoft.com/office/powerpoint/2010/main" val="348727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5022016" cy="646331"/>
          </a:xfrm>
          <a:prstGeom prst="rect">
            <a:avLst/>
          </a:prstGeom>
          <a:noFill/>
        </p:spPr>
        <p:txBody>
          <a:bodyPr wrap="none" rtlCol="0">
            <a:spAutoFit/>
          </a:bodyPr>
          <a:lstStyle/>
          <a:p>
            <a:r>
              <a:rPr lang="en-GB" sz="3600" b="1" dirty="0">
                <a:solidFill>
                  <a:srgbClr val="AC238D"/>
                </a:solidFill>
              </a:rPr>
              <a:t>Graphic Design Principles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3176126" cy="461665"/>
          </a:xfrm>
          <a:prstGeom prst="rect">
            <a:avLst/>
          </a:prstGeom>
          <a:noFill/>
        </p:spPr>
        <p:txBody>
          <a:bodyPr wrap="none" rtlCol="0">
            <a:spAutoFit/>
          </a:bodyPr>
          <a:lstStyle/>
          <a:p>
            <a:r>
              <a:rPr lang="en-GB" sz="2400" b="1" dirty="0">
                <a:solidFill>
                  <a:srgbClr val="AC238D"/>
                </a:solidFill>
              </a:rPr>
              <a:t>Balance – Symmetrical</a:t>
            </a:r>
          </a:p>
        </p:txBody>
      </p:sp>
      <p:pic>
        <p:nvPicPr>
          <p:cNvPr id="1028" name="Picture 4" descr="Image result for symmetrical websi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757" y="1473441"/>
            <a:ext cx="7376884" cy="5129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73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5022016" cy="646331"/>
          </a:xfrm>
          <a:prstGeom prst="rect">
            <a:avLst/>
          </a:prstGeom>
          <a:noFill/>
        </p:spPr>
        <p:txBody>
          <a:bodyPr wrap="none" rtlCol="0">
            <a:spAutoFit/>
          </a:bodyPr>
          <a:lstStyle/>
          <a:p>
            <a:r>
              <a:rPr lang="en-GB" sz="3600" b="1" dirty="0">
                <a:solidFill>
                  <a:srgbClr val="AC238D"/>
                </a:solidFill>
              </a:rPr>
              <a:t>Graphic Design Principles</a:t>
            </a:r>
          </a:p>
        </p:txBody>
      </p:sp>
      <p:sp>
        <p:nvSpPr>
          <p:cNvPr id="5" name="Rectangle 4"/>
          <p:cNvSpPr/>
          <p:nvPr/>
        </p:nvSpPr>
        <p:spPr>
          <a:xfrm>
            <a:off x="457200" y="1575649"/>
            <a:ext cx="11206976" cy="1938992"/>
          </a:xfrm>
          <a:prstGeom prst="rect">
            <a:avLst/>
          </a:prstGeom>
        </p:spPr>
        <p:txBody>
          <a:bodyPr wrap="square">
            <a:spAutoFit/>
          </a:bodyPr>
          <a:lstStyle/>
          <a:p>
            <a:pPr algn="just"/>
            <a:r>
              <a:rPr lang="en-GB" sz="2400" dirty="0"/>
              <a:t>Asymmetrical balance results from unequal visual weight on each side of the composition. One side of the composition might contain a dominant element, which could be balanced by a couple or more lesser focal points on the other side. One visually heavy element on one side might be balanced by a handful of lighter elements on the other.</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3228191" cy="461665"/>
          </a:xfrm>
          <a:prstGeom prst="rect">
            <a:avLst/>
          </a:prstGeom>
          <a:noFill/>
        </p:spPr>
        <p:txBody>
          <a:bodyPr wrap="none" rtlCol="0">
            <a:spAutoFit/>
          </a:bodyPr>
          <a:lstStyle/>
          <a:p>
            <a:r>
              <a:rPr lang="en-GB" sz="2400" b="1" dirty="0">
                <a:solidFill>
                  <a:srgbClr val="AC238D"/>
                </a:solidFill>
              </a:rPr>
              <a:t>Balance – Asymmetrical</a:t>
            </a:r>
          </a:p>
        </p:txBody>
      </p:sp>
      <p:pic>
        <p:nvPicPr>
          <p:cNvPr id="7" name="Picture 6"/>
          <p:cNvPicPr>
            <a:picLocks noChangeAspect="1"/>
          </p:cNvPicPr>
          <p:nvPr/>
        </p:nvPicPr>
        <p:blipFill>
          <a:blip r:embed="rId3"/>
          <a:stretch>
            <a:fillRect/>
          </a:stretch>
        </p:blipFill>
        <p:spPr>
          <a:xfrm>
            <a:off x="7789205" y="3571855"/>
            <a:ext cx="4250396" cy="2125198"/>
          </a:xfrm>
          <a:prstGeom prst="rect">
            <a:avLst/>
          </a:prstGeom>
        </p:spPr>
      </p:pic>
      <p:sp>
        <p:nvSpPr>
          <p:cNvPr id="8" name="Rectangle 7"/>
          <p:cNvSpPr/>
          <p:nvPr/>
        </p:nvSpPr>
        <p:spPr>
          <a:xfrm>
            <a:off x="457198" y="3664958"/>
            <a:ext cx="7344889" cy="1938992"/>
          </a:xfrm>
          <a:prstGeom prst="rect">
            <a:avLst/>
          </a:prstGeom>
        </p:spPr>
        <p:txBody>
          <a:bodyPr wrap="square">
            <a:spAutoFit/>
          </a:bodyPr>
          <a:lstStyle/>
          <a:p>
            <a:pPr algn="just"/>
            <a:r>
              <a:rPr lang="en-GB" sz="2400" dirty="0"/>
              <a:t>Asymmetrical balance is more dynamic and interesting. It evokes feelings of modernism, movement, energy and vitality. Asymmetrical balance offers more visual variety, although it can be more difficult to achieve because the relationships between elements are more complex.</a:t>
            </a:r>
          </a:p>
        </p:txBody>
      </p:sp>
    </p:spTree>
    <p:extLst>
      <p:ext uri="{BB962C8B-B14F-4D97-AF65-F5344CB8AC3E}">
        <p14:creationId xmlns:p14="http://schemas.microsoft.com/office/powerpoint/2010/main" val="1029538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1377</TotalTime>
  <Words>1971</Words>
  <Application>Microsoft Office PowerPoint</Application>
  <PresentationFormat>Widescreen</PresentationFormat>
  <Paragraphs>187</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Dorman</dc:creator>
  <cp:lastModifiedBy>Supi</cp:lastModifiedBy>
  <cp:revision>162</cp:revision>
  <dcterms:created xsi:type="dcterms:W3CDTF">2016-02-06T11:30:58Z</dcterms:created>
  <dcterms:modified xsi:type="dcterms:W3CDTF">2019-03-03T00:14:58Z</dcterms:modified>
  <cp:contentStatus/>
</cp:coreProperties>
</file>