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71" r:id="rId4"/>
    <p:sldId id="265" r:id="rId5"/>
    <p:sldId id="266" r:id="rId6"/>
    <p:sldId id="267" r:id="rId7"/>
    <p:sldId id="268" r:id="rId8"/>
    <p:sldId id="277" r:id="rId9"/>
    <p:sldId id="293" r:id="rId10"/>
    <p:sldId id="292" r:id="rId11"/>
    <p:sldId id="276" r:id="rId12"/>
    <p:sldId id="278" r:id="rId13"/>
    <p:sldId id="294" r:id="rId14"/>
    <p:sldId id="296" r:id="rId15"/>
    <p:sldId id="295" r:id="rId16"/>
    <p:sldId id="281" r:id="rId17"/>
    <p:sldId id="297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238D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B4EA-5FB0-46F7-B7A3-F14CB95668EA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7F4BD-237E-4683-8072-F2800A17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1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30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9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1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3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8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82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1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5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4C58-ECA2-4B5B-9475-E9E374DDABA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C058-74E2-41BC-BFF6-61FCA27EA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3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2333308"/>
            <a:ext cx="5047750" cy="2204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3103" y="2973964"/>
            <a:ext cx="4158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rgbClr val="AC238D"/>
                </a:solidFill>
              </a:rPr>
              <a:t>Normalisation</a:t>
            </a:r>
          </a:p>
        </p:txBody>
      </p:sp>
    </p:spTree>
    <p:extLst>
      <p:ext uri="{BB962C8B-B14F-4D97-AF65-F5344CB8AC3E}">
        <p14:creationId xmlns:p14="http://schemas.microsoft.com/office/powerpoint/2010/main" val="146317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0.36941 -0.396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64" y="-1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41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First Normalised Form – 1NF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4157F0-77D8-4C97-9509-F0D9D7D76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59618"/>
              </p:ext>
            </p:extLst>
          </p:nvPr>
        </p:nvGraphicFramePr>
        <p:xfrm>
          <a:off x="457199" y="1769650"/>
          <a:ext cx="11134578" cy="449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74">
                  <a:extLst>
                    <a:ext uri="{9D8B030D-6E8A-4147-A177-3AD203B41FA5}">
                      <a16:colId xmlns:a16="http://schemas.microsoft.com/office/drawing/2014/main" val="2223031776"/>
                    </a:ext>
                  </a:extLst>
                </a:gridCol>
                <a:gridCol w="3348111">
                  <a:extLst>
                    <a:ext uri="{9D8B030D-6E8A-4147-A177-3AD203B41FA5}">
                      <a16:colId xmlns:a16="http://schemas.microsoft.com/office/drawing/2014/main" val="2696201945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1194979971"/>
                    </a:ext>
                  </a:extLst>
                </a:gridCol>
                <a:gridCol w="2954215">
                  <a:extLst>
                    <a:ext uri="{9D8B030D-6E8A-4147-A177-3AD203B41FA5}">
                      <a16:colId xmlns:a16="http://schemas.microsoft.com/office/drawing/2014/main" val="1988599708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7989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Rented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3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Toni-Marie Hughes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Main Street, Anniesland,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Nightmare on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Toni-Marie Hughes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Main Street, Anniesland,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4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Toni-Marie Hughes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Main Street, Anniesland,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Indiana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Margaret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 Side Street, Bridgetown,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Titanic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4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Margaret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 Side Street, Bridgetown,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Lost in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9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Terminator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8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Michael McAvoy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 Carrick Lane,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Shaun of the Dead,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6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Michael McAvoy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 Carrick Lane,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Hot Fuzz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37884"/>
                  </a:ext>
                </a:extLst>
              </a:tr>
              <a:tr h="4203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 </a:t>
                      </a:r>
                      <a:r>
                        <a:rPr lang="en-GB" sz="1400" dirty="0" err="1"/>
                        <a:t>Ardoe</a:t>
                      </a:r>
                      <a:r>
                        <a:rPr lang="en-GB" sz="1400" dirty="0"/>
                        <a:t> Road, </a:t>
                      </a:r>
                      <a:r>
                        <a:rPr lang="en-GB" sz="1400" dirty="0" err="1"/>
                        <a:t>Castlemilk</a:t>
                      </a:r>
                      <a:r>
                        <a:rPr lang="en-GB" sz="1400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Raging 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8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 </a:t>
                      </a:r>
                      <a:r>
                        <a:rPr lang="en-GB" sz="1400" dirty="0" err="1"/>
                        <a:t>Ardoe</a:t>
                      </a:r>
                      <a:r>
                        <a:rPr lang="en-GB" sz="1400" dirty="0"/>
                        <a:t> Road, </a:t>
                      </a:r>
                      <a:r>
                        <a:rPr lang="en-GB" sz="1400" dirty="0" err="1"/>
                        <a:t>Castlemilk</a:t>
                      </a:r>
                      <a:r>
                        <a:rPr lang="en-GB" sz="1400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Exorcist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1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58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1769650"/>
            <a:ext cx="11319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second rule of 1NF states that each row must be unique (has a primary key).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41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First Normalised Form – 1NF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C1C8D6-BD2A-434E-B26D-1C730514E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83415"/>
              </p:ext>
            </p:extLst>
          </p:nvPr>
        </p:nvGraphicFramePr>
        <p:xfrm>
          <a:off x="549492" y="2358420"/>
          <a:ext cx="11134578" cy="190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74">
                  <a:extLst>
                    <a:ext uri="{9D8B030D-6E8A-4147-A177-3AD203B41FA5}">
                      <a16:colId xmlns:a16="http://schemas.microsoft.com/office/drawing/2014/main" val="2223031776"/>
                    </a:ext>
                  </a:extLst>
                </a:gridCol>
                <a:gridCol w="3348111">
                  <a:extLst>
                    <a:ext uri="{9D8B030D-6E8A-4147-A177-3AD203B41FA5}">
                      <a16:colId xmlns:a16="http://schemas.microsoft.com/office/drawing/2014/main" val="2696201945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1194979971"/>
                    </a:ext>
                  </a:extLst>
                </a:gridCol>
                <a:gridCol w="2954215">
                  <a:extLst>
                    <a:ext uri="{9D8B030D-6E8A-4147-A177-3AD203B41FA5}">
                      <a16:colId xmlns:a16="http://schemas.microsoft.com/office/drawing/2014/main" val="1988599708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7989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Rented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3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Terminator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80974"/>
                  </a:ext>
                </a:extLst>
              </a:tr>
              <a:tr h="4203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 </a:t>
                      </a:r>
                      <a:r>
                        <a:rPr lang="en-GB" sz="1400" dirty="0" err="1"/>
                        <a:t>Ardoe</a:t>
                      </a:r>
                      <a:r>
                        <a:rPr lang="en-GB" sz="1400" dirty="0"/>
                        <a:t> Road, </a:t>
                      </a:r>
                      <a:r>
                        <a:rPr lang="en-GB" sz="1400" dirty="0" err="1"/>
                        <a:t>Castlemilk</a:t>
                      </a:r>
                      <a:r>
                        <a:rPr lang="en-GB" sz="1400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Raging 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8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 </a:t>
                      </a:r>
                      <a:r>
                        <a:rPr lang="en-GB" sz="1400" dirty="0" err="1"/>
                        <a:t>Ardoe</a:t>
                      </a:r>
                      <a:r>
                        <a:rPr lang="en-GB" sz="1400" dirty="0"/>
                        <a:t> Road, </a:t>
                      </a:r>
                      <a:r>
                        <a:rPr lang="en-GB" sz="1400" dirty="0" err="1"/>
                        <a:t>Castlemilk</a:t>
                      </a:r>
                      <a:r>
                        <a:rPr lang="en-GB" sz="1400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Exorcist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15752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71FB7CA1-F1AB-44A9-A517-232A16397339}"/>
              </a:ext>
            </a:extLst>
          </p:cNvPr>
          <p:cNvSpPr/>
          <p:nvPr/>
        </p:nvSpPr>
        <p:spPr>
          <a:xfrm rot="16200000">
            <a:off x="2359828" y="3218348"/>
            <a:ext cx="223025" cy="2564779"/>
          </a:xfrm>
          <a:prstGeom prst="leftBrace">
            <a:avLst>
              <a:gd name="adj1" fmla="val 8333"/>
              <a:gd name="adj2" fmla="val 5104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18972-3C15-4707-AB53-DB135BEF0089}"/>
              </a:ext>
            </a:extLst>
          </p:cNvPr>
          <p:cNvSpPr txBox="1"/>
          <p:nvPr/>
        </p:nvSpPr>
        <p:spPr>
          <a:xfrm>
            <a:off x="1059812" y="4843509"/>
            <a:ext cx="28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Composite Key (Primary Key)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605A4E-31FC-422D-BBD1-C35CD95F1D85}"/>
              </a:ext>
            </a:extLst>
          </p:cNvPr>
          <p:cNvSpPr/>
          <p:nvPr/>
        </p:nvSpPr>
        <p:spPr>
          <a:xfrm>
            <a:off x="457199" y="5231475"/>
            <a:ext cx="1122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require to use a composite primary key as we have two customers called Brian Smith with different addresses.</a:t>
            </a:r>
          </a:p>
        </p:txBody>
      </p:sp>
    </p:spTree>
    <p:extLst>
      <p:ext uri="{BB962C8B-B14F-4D97-AF65-F5344CB8AC3E}">
        <p14:creationId xmlns:p14="http://schemas.microsoft.com/office/powerpoint/2010/main" val="40079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3013501"/>
            <a:ext cx="11319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first rule of 2NF states that a table must be in 1NF before it can be 2NF,  so after making the Movies table with single valued columns and each row unique, it is 1NF.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84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Second Normalised Form – 2NF</a:t>
            </a:r>
          </a:p>
        </p:txBody>
      </p:sp>
    </p:spTree>
    <p:extLst>
      <p:ext uri="{BB962C8B-B14F-4D97-AF65-F5344CB8AC3E}">
        <p14:creationId xmlns:p14="http://schemas.microsoft.com/office/powerpoint/2010/main" val="205442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1769650"/>
            <a:ext cx="11319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second rule of 2NF tells us that non-key attributes must depend on every part of the primary key,  here the Movies table fails.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84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Second Normalised Form – 2NF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E3B67F-58F2-40F6-B6B5-5C773077A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98914"/>
              </p:ext>
            </p:extLst>
          </p:nvPr>
        </p:nvGraphicFramePr>
        <p:xfrm>
          <a:off x="528711" y="3127688"/>
          <a:ext cx="11134578" cy="190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74">
                  <a:extLst>
                    <a:ext uri="{9D8B030D-6E8A-4147-A177-3AD203B41FA5}">
                      <a16:colId xmlns:a16="http://schemas.microsoft.com/office/drawing/2014/main" val="2223031776"/>
                    </a:ext>
                  </a:extLst>
                </a:gridCol>
                <a:gridCol w="3348111">
                  <a:extLst>
                    <a:ext uri="{9D8B030D-6E8A-4147-A177-3AD203B41FA5}">
                      <a16:colId xmlns:a16="http://schemas.microsoft.com/office/drawing/2014/main" val="2696201945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1194979971"/>
                    </a:ext>
                  </a:extLst>
                </a:gridCol>
                <a:gridCol w="2954215">
                  <a:extLst>
                    <a:ext uri="{9D8B030D-6E8A-4147-A177-3AD203B41FA5}">
                      <a16:colId xmlns:a16="http://schemas.microsoft.com/office/drawing/2014/main" val="1988599708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7989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Rented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3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Terminator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80974"/>
                  </a:ext>
                </a:extLst>
              </a:tr>
              <a:tr h="4203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 </a:t>
                      </a:r>
                      <a:r>
                        <a:rPr lang="en-GB" sz="1400" dirty="0" err="1"/>
                        <a:t>Ardoe</a:t>
                      </a:r>
                      <a:r>
                        <a:rPr lang="en-GB" sz="1400" dirty="0"/>
                        <a:t> Road, </a:t>
                      </a:r>
                      <a:r>
                        <a:rPr lang="en-GB" sz="1400" dirty="0" err="1"/>
                        <a:t>Castlemilk</a:t>
                      </a:r>
                      <a:r>
                        <a:rPr lang="en-GB" sz="1400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Raging 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8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 </a:t>
                      </a:r>
                      <a:r>
                        <a:rPr lang="en-GB" sz="1400" dirty="0" err="1"/>
                        <a:t>Ardoe</a:t>
                      </a:r>
                      <a:r>
                        <a:rPr lang="en-GB" sz="1400" dirty="0"/>
                        <a:t> Road, </a:t>
                      </a:r>
                      <a:r>
                        <a:rPr lang="en-GB" sz="1400" dirty="0" err="1"/>
                        <a:t>Castlemilk</a:t>
                      </a:r>
                      <a:r>
                        <a:rPr lang="en-GB" sz="1400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Exorcist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1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0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1769650"/>
            <a:ext cx="11319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To move to 2NF we have to partition the Movies table into two tables, Customers and Movies.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84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Second Normalised Form – 2NF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BE9846-8BC1-4D9F-BDA3-7910B1700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54475"/>
              </p:ext>
            </p:extLst>
          </p:nvPr>
        </p:nvGraphicFramePr>
        <p:xfrm>
          <a:off x="2065284" y="3284807"/>
          <a:ext cx="8102992" cy="213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22">
                  <a:extLst>
                    <a:ext uri="{9D8B030D-6E8A-4147-A177-3AD203B41FA5}">
                      <a16:colId xmlns:a16="http://schemas.microsoft.com/office/drawing/2014/main" val="4017832250"/>
                    </a:ext>
                  </a:extLst>
                </a:gridCol>
                <a:gridCol w="1953788">
                  <a:extLst>
                    <a:ext uri="{9D8B030D-6E8A-4147-A177-3AD203B41FA5}">
                      <a16:colId xmlns:a16="http://schemas.microsoft.com/office/drawing/2014/main" val="2223031776"/>
                    </a:ext>
                  </a:extLst>
                </a:gridCol>
                <a:gridCol w="3353053">
                  <a:extLst>
                    <a:ext uri="{9D8B030D-6E8A-4147-A177-3AD203B41FA5}">
                      <a16:colId xmlns:a16="http://schemas.microsoft.com/office/drawing/2014/main" val="2696201945"/>
                    </a:ext>
                  </a:extLst>
                </a:gridCol>
                <a:gridCol w="1182529">
                  <a:extLst>
                    <a:ext uri="{9D8B030D-6E8A-4147-A177-3AD203B41FA5}">
                      <a16:colId xmlns:a16="http://schemas.microsoft.com/office/drawing/2014/main" val="1194979971"/>
                    </a:ext>
                  </a:extLst>
                </a:gridCol>
              </a:tblGrid>
              <a:tr h="359502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39155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Toni-Marie Hughes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Main Street, Anniesland,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71479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Margaret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 Side Street, Bridgetown,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49858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80974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Michael McAvoy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 Carrick Lane,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61439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 </a:t>
                      </a:r>
                      <a:r>
                        <a:rPr lang="en-GB" sz="1400" dirty="0" err="1"/>
                        <a:t>Ardoe</a:t>
                      </a:r>
                      <a:r>
                        <a:rPr lang="en-GB" sz="1400" dirty="0"/>
                        <a:t> Road, </a:t>
                      </a:r>
                      <a:r>
                        <a:rPr lang="en-GB" sz="1400" dirty="0" err="1"/>
                        <a:t>Castlemilk</a:t>
                      </a:r>
                      <a:r>
                        <a:rPr lang="en-GB" sz="1400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157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1C2B19-44DC-408D-BA7D-1A9F787A3286}"/>
              </a:ext>
            </a:extLst>
          </p:cNvPr>
          <p:cNvSpPr txBox="1"/>
          <p:nvPr/>
        </p:nvSpPr>
        <p:spPr>
          <a:xfrm>
            <a:off x="5226889" y="2769078"/>
            <a:ext cx="177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2EDC9-3C3B-436A-BD67-1C35D81CB6AF}"/>
              </a:ext>
            </a:extLst>
          </p:cNvPr>
          <p:cNvSpPr txBox="1"/>
          <p:nvPr/>
        </p:nvSpPr>
        <p:spPr>
          <a:xfrm>
            <a:off x="1741204" y="5780001"/>
            <a:ext cx="22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Artificial (Primary)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8B638B-3C84-446F-88D2-BD0301379C5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80459" y="5469131"/>
            <a:ext cx="0" cy="31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7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84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Second Normalised Form – 2NF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643F94-ED91-4EF5-9999-EBBB3B2B6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35458"/>
              </p:ext>
            </p:extLst>
          </p:nvPr>
        </p:nvGraphicFramePr>
        <p:xfrm>
          <a:off x="3281866" y="1755582"/>
          <a:ext cx="5628267" cy="4287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597">
                  <a:extLst>
                    <a:ext uri="{9D8B030D-6E8A-4147-A177-3AD203B41FA5}">
                      <a16:colId xmlns:a16="http://schemas.microsoft.com/office/drawing/2014/main" val="3703209949"/>
                    </a:ext>
                  </a:extLst>
                </a:gridCol>
                <a:gridCol w="1400335">
                  <a:extLst>
                    <a:ext uri="{9D8B030D-6E8A-4147-A177-3AD203B41FA5}">
                      <a16:colId xmlns:a16="http://schemas.microsoft.com/office/drawing/2014/main" val="3429672862"/>
                    </a:ext>
                  </a:extLst>
                </a:gridCol>
                <a:gridCol w="1400335">
                  <a:extLst>
                    <a:ext uri="{9D8B030D-6E8A-4147-A177-3AD203B41FA5}">
                      <a16:colId xmlns:a16="http://schemas.microsoft.com/office/drawing/2014/main" val="675401504"/>
                    </a:ext>
                  </a:extLst>
                </a:gridCol>
              </a:tblGrid>
              <a:tr h="362690">
                <a:tc>
                  <a:txBody>
                    <a:bodyPr/>
                    <a:lstStyle/>
                    <a:p>
                      <a:r>
                        <a:rPr lang="en-GB" dirty="0"/>
                        <a:t>Rented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20196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Nightmare on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48850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57663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Indiana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2638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Titanic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78483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Lost in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3818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12371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The Terminator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83469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Shaun of the Dead,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02032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Hot Fuzz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24689"/>
                  </a:ext>
                </a:extLst>
              </a:tr>
              <a:tr h="399221">
                <a:tc>
                  <a:txBody>
                    <a:bodyPr/>
                    <a:lstStyle/>
                    <a:p>
                      <a:r>
                        <a:rPr lang="en-GB" sz="1400" dirty="0"/>
                        <a:t>Raging 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50951"/>
                  </a:ext>
                </a:extLst>
              </a:tr>
              <a:tr h="352209">
                <a:tc>
                  <a:txBody>
                    <a:bodyPr/>
                    <a:lstStyle/>
                    <a:p>
                      <a:r>
                        <a:rPr lang="en-GB" sz="1400" dirty="0"/>
                        <a:t>The Exorcist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842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325A08-6C6F-4C82-9EB7-D5218862D5BD}"/>
              </a:ext>
            </a:extLst>
          </p:cNvPr>
          <p:cNvSpPr txBox="1"/>
          <p:nvPr/>
        </p:nvSpPr>
        <p:spPr>
          <a:xfrm>
            <a:off x="7523025" y="6367591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Foreign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D25A6-0202-4E0C-9C19-A1D44B5408E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159289" y="6056721"/>
            <a:ext cx="0" cy="31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59C461-CC25-484D-9E37-D2F69566FFA5}"/>
              </a:ext>
            </a:extLst>
          </p:cNvPr>
          <p:cNvSpPr txBox="1"/>
          <p:nvPr/>
        </p:nvSpPr>
        <p:spPr>
          <a:xfrm>
            <a:off x="1076920" y="3682352"/>
            <a:ext cx="121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35062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2351083"/>
            <a:ext cx="113191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tables are now in 2NF, so they match the first rule of 3NF. 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second 3NF rule states that there are no non-key attributes that depend on another non-key attribute (</a:t>
            </a:r>
            <a:r>
              <a:rPr lang="en-GB" sz="2400" dirty="0"/>
              <a:t>has no transitive functional dependencies).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54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Third Normalised Form – 3NF</a:t>
            </a:r>
          </a:p>
        </p:txBody>
      </p:sp>
    </p:spTree>
    <p:extLst>
      <p:ext uri="{BB962C8B-B14F-4D97-AF65-F5344CB8AC3E}">
        <p14:creationId xmlns:p14="http://schemas.microsoft.com/office/powerpoint/2010/main" val="402748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2351083"/>
            <a:ext cx="11319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A transitive functional dependency is when changing a non-key column, might cause any of the other non-key columns to change.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54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Third Normalised Form – 3NF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40D83-3157-4FB5-8157-9EB66AFE2F7B}"/>
              </a:ext>
            </a:extLst>
          </p:cNvPr>
          <p:cNvSpPr txBox="1"/>
          <p:nvPr/>
        </p:nvSpPr>
        <p:spPr>
          <a:xfrm>
            <a:off x="457199" y="1659432"/>
            <a:ext cx="470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AC238D"/>
                </a:solidFill>
              </a:rPr>
              <a:t>Transitive Functional Dependencies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E3C868-88C9-4D2F-B355-24A03D9D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93615"/>
              </p:ext>
            </p:extLst>
          </p:nvPr>
        </p:nvGraphicFramePr>
        <p:xfrm>
          <a:off x="2065284" y="3284807"/>
          <a:ext cx="8102992" cy="213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22">
                  <a:extLst>
                    <a:ext uri="{9D8B030D-6E8A-4147-A177-3AD203B41FA5}">
                      <a16:colId xmlns:a16="http://schemas.microsoft.com/office/drawing/2014/main" val="4017832250"/>
                    </a:ext>
                  </a:extLst>
                </a:gridCol>
                <a:gridCol w="1953788">
                  <a:extLst>
                    <a:ext uri="{9D8B030D-6E8A-4147-A177-3AD203B41FA5}">
                      <a16:colId xmlns:a16="http://schemas.microsoft.com/office/drawing/2014/main" val="2223031776"/>
                    </a:ext>
                  </a:extLst>
                </a:gridCol>
                <a:gridCol w="3353053">
                  <a:extLst>
                    <a:ext uri="{9D8B030D-6E8A-4147-A177-3AD203B41FA5}">
                      <a16:colId xmlns:a16="http://schemas.microsoft.com/office/drawing/2014/main" val="2696201945"/>
                    </a:ext>
                  </a:extLst>
                </a:gridCol>
                <a:gridCol w="1182529">
                  <a:extLst>
                    <a:ext uri="{9D8B030D-6E8A-4147-A177-3AD203B41FA5}">
                      <a16:colId xmlns:a16="http://schemas.microsoft.com/office/drawing/2014/main" val="1194979971"/>
                    </a:ext>
                  </a:extLst>
                </a:gridCol>
              </a:tblGrid>
              <a:tr h="359502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39155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Toni-Marie Hughes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Main Street, Anniesland,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71479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Margaret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 Side Street, Bridgetown,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49858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80974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Michael McAvoy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 Carrick Lane,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61439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 </a:t>
                      </a:r>
                      <a:r>
                        <a:rPr lang="en-GB" sz="1400" dirty="0" err="1"/>
                        <a:t>Ardoe</a:t>
                      </a:r>
                      <a:r>
                        <a:rPr lang="en-GB" sz="1400" dirty="0"/>
                        <a:t> Road, </a:t>
                      </a:r>
                      <a:r>
                        <a:rPr lang="en-GB" sz="1400" dirty="0" err="1"/>
                        <a:t>Castlemilk</a:t>
                      </a:r>
                      <a:r>
                        <a:rPr lang="en-GB" sz="1400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1575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0A165DD-1171-42E1-9EE6-533086387D79}"/>
              </a:ext>
            </a:extLst>
          </p:cNvPr>
          <p:cNvSpPr/>
          <p:nvPr/>
        </p:nvSpPr>
        <p:spPr>
          <a:xfrm>
            <a:off x="3367483" y="5022166"/>
            <a:ext cx="1633845" cy="392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DD268C-8645-4BB0-A9C5-8599B0DC0B28}"/>
              </a:ext>
            </a:extLst>
          </p:cNvPr>
          <p:cNvSpPr/>
          <p:nvPr/>
        </p:nvSpPr>
        <p:spPr>
          <a:xfrm>
            <a:off x="8792308" y="5022166"/>
            <a:ext cx="858129" cy="392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71B194C-E045-4855-90E0-8B2316FB3936}"/>
              </a:ext>
            </a:extLst>
          </p:cNvPr>
          <p:cNvSpPr/>
          <p:nvPr/>
        </p:nvSpPr>
        <p:spPr>
          <a:xfrm flipV="1">
            <a:off x="4248443" y="5222099"/>
            <a:ext cx="5022166" cy="686332"/>
          </a:xfrm>
          <a:prstGeom prst="arc">
            <a:avLst>
              <a:gd name="adj1" fmla="val 10900987"/>
              <a:gd name="adj2" fmla="val 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38CFD-6CC6-48A1-B51D-14A182765E73}"/>
              </a:ext>
            </a:extLst>
          </p:cNvPr>
          <p:cNvSpPr txBox="1"/>
          <p:nvPr/>
        </p:nvSpPr>
        <p:spPr>
          <a:xfrm>
            <a:off x="3576571" y="6108364"/>
            <a:ext cx="636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 changing Customer Name – Brian Smith may change Salutation.</a:t>
            </a:r>
          </a:p>
        </p:txBody>
      </p:sp>
    </p:spTree>
    <p:extLst>
      <p:ext uri="{BB962C8B-B14F-4D97-AF65-F5344CB8AC3E}">
        <p14:creationId xmlns:p14="http://schemas.microsoft.com/office/powerpoint/2010/main" val="275341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1769650"/>
            <a:ext cx="11319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To make the Customers table in 3NF we have divide the table again into two tables.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54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Third Normalised Form – 3NF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B6A5A4-F51D-4DC7-A0D3-2BE1C8F01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44052"/>
              </p:ext>
            </p:extLst>
          </p:nvPr>
        </p:nvGraphicFramePr>
        <p:xfrm>
          <a:off x="457199" y="2363870"/>
          <a:ext cx="7702062" cy="213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99">
                  <a:extLst>
                    <a:ext uri="{9D8B030D-6E8A-4147-A177-3AD203B41FA5}">
                      <a16:colId xmlns:a16="http://schemas.microsoft.com/office/drawing/2014/main" val="4017832250"/>
                    </a:ext>
                  </a:extLst>
                </a:gridCol>
                <a:gridCol w="1730023">
                  <a:extLst>
                    <a:ext uri="{9D8B030D-6E8A-4147-A177-3AD203B41FA5}">
                      <a16:colId xmlns:a16="http://schemas.microsoft.com/office/drawing/2014/main" val="2223031776"/>
                    </a:ext>
                  </a:extLst>
                </a:gridCol>
                <a:gridCol w="3003319">
                  <a:extLst>
                    <a:ext uri="{9D8B030D-6E8A-4147-A177-3AD203B41FA5}">
                      <a16:colId xmlns:a16="http://schemas.microsoft.com/office/drawing/2014/main" val="2696201945"/>
                    </a:ext>
                  </a:extLst>
                </a:gridCol>
                <a:gridCol w="1591621">
                  <a:extLst>
                    <a:ext uri="{9D8B030D-6E8A-4147-A177-3AD203B41FA5}">
                      <a16:colId xmlns:a16="http://schemas.microsoft.com/office/drawing/2014/main" val="1194979971"/>
                    </a:ext>
                  </a:extLst>
                </a:gridCol>
              </a:tblGrid>
              <a:tr h="359502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Salutation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39155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Toni-Marie Hughes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Main Street, Anniesland,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71479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Margaret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 Side Street, Bridgetown,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49858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80974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Michael McAvoy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 Carrick Lane,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61439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 </a:t>
                      </a:r>
                      <a:r>
                        <a:rPr lang="en-GB" sz="1400" dirty="0" err="1"/>
                        <a:t>Ardoe</a:t>
                      </a:r>
                      <a:r>
                        <a:rPr lang="en-GB" sz="1400" dirty="0"/>
                        <a:t> Road, </a:t>
                      </a:r>
                      <a:r>
                        <a:rPr lang="en-GB" sz="1400" dirty="0" err="1"/>
                        <a:t>Castlemilk</a:t>
                      </a:r>
                      <a:r>
                        <a:rPr lang="en-GB" sz="1400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157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60DD1D-F8F9-42F5-9F95-AD5255F5D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58923"/>
              </p:ext>
            </p:extLst>
          </p:nvPr>
        </p:nvGraphicFramePr>
        <p:xfrm>
          <a:off x="8758702" y="4190351"/>
          <a:ext cx="29760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621">
                  <a:extLst>
                    <a:ext uri="{9D8B030D-6E8A-4147-A177-3AD203B41FA5}">
                      <a16:colId xmlns:a16="http://schemas.microsoft.com/office/drawing/2014/main" val="319668876"/>
                    </a:ext>
                  </a:extLst>
                </a:gridCol>
                <a:gridCol w="1278478">
                  <a:extLst>
                    <a:ext uri="{9D8B030D-6E8A-4147-A177-3AD203B41FA5}">
                      <a16:colId xmlns:a16="http://schemas.microsoft.com/office/drawing/2014/main" val="120291270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r>
                        <a:rPr lang="en-GB" sz="1800" dirty="0"/>
                        <a:t>Salutation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Salutation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7863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Miss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9035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6880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51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314E59-31FD-4A69-BF54-C7C3B5A95274}"/>
              </a:ext>
            </a:extLst>
          </p:cNvPr>
          <p:cNvSpPr txBox="1"/>
          <p:nvPr/>
        </p:nvSpPr>
        <p:spPr>
          <a:xfrm>
            <a:off x="6735234" y="4834212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Foreign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CC3345-9D5B-46E2-B5D2-3A1389ABD23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371498" y="4523342"/>
            <a:ext cx="0" cy="31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C19E7B-F3C2-4D68-ACB8-2122206497D1}"/>
              </a:ext>
            </a:extLst>
          </p:cNvPr>
          <p:cNvSpPr txBox="1"/>
          <p:nvPr/>
        </p:nvSpPr>
        <p:spPr>
          <a:xfrm>
            <a:off x="457199" y="4834212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777A85-01BD-45AB-9993-B928D2C1D4CB}"/>
              </a:ext>
            </a:extLst>
          </p:cNvPr>
          <p:cNvCxnSpPr>
            <a:stCxn id="14" idx="0"/>
          </p:cNvCxnSpPr>
          <p:nvPr/>
        </p:nvCxnSpPr>
        <p:spPr>
          <a:xfrm flipV="1">
            <a:off x="1109141" y="4523342"/>
            <a:ext cx="2207" cy="31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62F970-A01C-401A-A4FE-1F8005BF011E}"/>
              </a:ext>
            </a:extLst>
          </p:cNvPr>
          <p:cNvSpPr txBox="1"/>
          <p:nvPr/>
        </p:nvSpPr>
        <p:spPr>
          <a:xfrm>
            <a:off x="8976238" y="5964261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3CEEE6-B340-4381-A394-DDCF9E9BFD56}"/>
              </a:ext>
            </a:extLst>
          </p:cNvPr>
          <p:cNvCxnSpPr>
            <a:stCxn id="20" idx="0"/>
          </p:cNvCxnSpPr>
          <p:nvPr/>
        </p:nvCxnSpPr>
        <p:spPr>
          <a:xfrm flipV="1">
            <a:off x="9628180" y="5653391"/>
            <a:ext cx="2207" cy="31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0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54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Third Normalised Form – 3NF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02A970-D2C0-4A9A-B57B-0AA35FE61F55}"/>
              </a:ext>
            </a:extLst>
          </p:cNvPr>
          <p:cNvSpPr/>
          <p:nvPr/>
        </p:nvSpPr>
        <p:spPr>
          <a:xfrm>
            <a:off x="457199" y="1971256"/>
            <a:ext cx="113191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AC238D"/>
                </a:solidFill>
              </a:rPr>
              <a:t>Exercise</a:t>
            </a:r>
          </a:p>
          <a:p>
            <a:pPr algn="just"/>
            <a:endParaRPr lang="en-GB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Carefully look the tables we have created; Customers, Movies, Salutation. 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Are they in 1NF, 2NF and 3NF?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Normalise</a:t>
            </a:r>
            <a:r>
              <a:rPr lang="en-US" sz="2400" dirty="0"/>
              <a:t> the tables so that they are in 3NF.</a:t>
            </a:r>
          </a:p>
        </p:txBody>
      </p:sp>
    </p:spTree>
    <p:extLst>
      <p:ext uri="{BB962C8B-B14F-4D97-AF65-F5344CB8AC3E}">
        <p14:creationId xmlns:p14="http://schemas.microsoft.com/office/powerpoint/2010/main" val="399049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2830585"/>
            <a:ext cx="113191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/>
              <a:t>Normalisation is a database design technique which organises tables in a manner that reduces redundancy and dependency of data.</a:t>
            </a:r>
          </a:p>
          <a:p>
            <a:pPr algn="just"/>
            <a:endParaRPr lang="en-GB" sz="2400"/>
          </a:p>
          <a:p>
            <a:pPr algn="just"/>
            <a:r>
              <a:rPr lang="en-GB" sz="2400"/>
              <a:t>It divides larger tables to smaller tables and links them using relationships. </a:t>
            </a:r>
          </a:p>
          <a:p>
            <a:pPr algn="just"/>
            <a:endParaRPr lang="en-GB" sz="2400"/>
          </a:p>
          <a:p>
            <a:pPr algn="just"/>
            <a:r>
              <a:rPr lang="en-GB" sz="2400"/>
              <a:t>Normalisation is the process of simplifying the design of a database so that it achieves the optimal structure composed of atomic elements.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02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So what is normalisation?</a:t>
            </a:r>
          </a:p>
        </p:txBody>
      </p:sp>
    </p:spTree>
    <p:extLst>
      <p:ext uri="{BB962C8B-B14F-4D97-AF65-F5344CB8AC3E}">
        <p14:creationId xmlns:p14="http://schemas.microsoft.com/office/powerpoint/2010/main" val="222901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742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Example of a Movies Database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09425"/>
              </p:ext>
            </p:extLst>
          </p:nvPr>
        </p:nvGraphicFramePr>
        <p:xfrm>
          <a:off x="457200" y="2303139"/>
          <a:ext cx="1113458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916">
                  <a:extLst>
                    <a:ext uri="{9D8B030D-6E8A-4147-A177-3AD203B41FA5}">
                      <a16:colId xmlns:a16="http://schemas.microsoft.com/office/drawing/2014/main" val="2223031776"/>
                    </a:ext>
                  </a:extLst>
                </a:gridCol>
                <a:gridCol w="2226916">
                  <a:extLst>
                    <a:ext uri="{9D8B030D-6E8A-4147-A177-3AD203B41FA5}">
                      <a16:colId xmlns:a16="http://schemas.microsoft.com/office/drawing/2014/main" val="2696201945"/>
                    </a:ext>
                  </a:extLst>
                </a:gridCol>
                <a:gridCol w="2226916">
                  <a:extLst>
                    <a:ext uri="{9D8B030D-6E8A-4147-A177-3AD203B41FA5}">
                      <a16:colId xmlns:a16="http://schemas.microsoft.com/office/drawing/2014/main" val="1194979971"/>
                    </a:ext>
                  </a:extLst>
                </a:gridCol>
                <a:gridCol w="2226916">
                  <a:extLst>
                    <a:ext uri="{9D8B030D-6E8A-4147-A177-3AD203B41FA5}">
                      <a16:colId xmlns:a16="http://schemas.microsoft.com/office/drawing/2014/main" val="1988599708"/>
                    </a:ext>
                  </a:extLst>
                </a:gridCol>
                <a:gridCol w="2226916">
                  <a:extLst>
                    <a:ext uri="{9D8B030D-6E8A-4147-A177-3AD203B41FA5}">
                      <a16:colId xmlns:a16="http://schemas.microsoft.com/office/drawing/2014/main" val="17989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Rented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3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Toni-Marie Hughes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Main Street, Anniesland,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Nightmare on Elm St,</a:t>
                      </a:r>
                    </a:p>
                    <a:p>
                      <a:r>
                        <a:rPr lang="en-GB" dirty="0"/>
                        <a:t>ET,</a:t>
                      </a:r>
                    </a:p>
                    <a:p>
                      <a:r>
                        <a:rPr lang="en-GB" dirty="0"/>
                        <a:t>Indiana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Horror,</a:t>
                      </a:r>
                    </a:p>
                    <a:p>
                      <a:r>
                        <a:rPr lang="en-GB" dirty="0"/>
                        <a:t>Family,</a:t>
                      </a:r>
                    </a:p>
                    <a:p>
                      <a:r>
                        <a:rPr lang="en-GB" dirty="0"/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Margaret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 Side Street, Bridgetown,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Titanic,</a:t>
                      </a:r>
                    </a:p>
                    <a:p>
                      <a:r>
                        <a:rPr lang="en-GB" dirty="0"/>
                        <a:t>Lost in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Love,</a:t>
                      </a:r>
                    </a:p>
                    <a:p>
                      <a:r>
                        <a:rPr lang="en-GB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4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Arrival,</a:t>
                      </a:r>
                    </a:p>
                    <a:p>
                      <a:r>
                        <a:rPr lang="en-GB" dirty="0"/>
                        <a:t>The Terminator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Sci-Fi,</a:t>
                      </a:r>
                    </a:p>
                    <a:p>
                      <a:r>
                        <a:rPr lang="en-GB" dirty="0"/>
                        <a:t>Sci-Fi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Michael McAvoy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Carrick Lane,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Shaun of the Dead,</a:t>
                      </a:r>
                    </a:p>
                    <a:p>
                      <a:r>
                        <a:rPr lang="en-GB" dirty="0"/>
                        <a:t>Hot Fuzz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Comedy,</a:t>
                      </a:r>
                    </a:p>
                    <a:p>
                      <a:r>
                        <a:rPr lang="en-GB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6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</a:t>
                      </a:r>
                      <a:r>
                        <a:rPr lang="en-GB" dirty="0" err="1"/>
                        <a:t>Ardoe</a:t>
                      </a:r>
                      <a:r>
                        <a:rPr lang="en-GB" dirty="0"/>
                        <a:t> Road, </a:t>
                      </a:r>
                      <a:r>
                        <a:rPr lang="en-GB" dirty="0" err="1"/>
                        <a:t>Castlemilk</a:t>
                      </a:r>
                      <a:r>
                        <a:rPr lang="en-GB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Raging Bull,</a:t>
                      </a:r>
                    </a:p>
                    <a:p>
                      <a:r>
                        <a:rPr lang="en-GB" dirty="0"/>
                        <a:t>The Exorcist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Drama,</a:t>
                      </a:r>
                    </a:p>
                    <a:p>
                      <a:r>
                        <a:rPr lang="en-GB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8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8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2897505"/>
            <a:ext cx="113191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Eliminating redundant data</a:t>
            </a:r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 dependencies make sense (only storing related data in a table)</a:t>
            </a:r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Reduces space within the database</a:t>
            </a:r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 is stored logically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57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The benefits of normalisation</a:t>
            </a:r>
          </a:p>
        </p:txBody>
      </p:sp>
    </p:spTree>
    <p:extLst>
      <p:ext uri="{BB962C8B-B14F-4D97-AF65-F5344CB8AC3E}">
        <p14:creationId xmlns:p14="http://schemas.microsoft.com/office/powerpoint/2010/main" val="37334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2351083"/>
            <a:ext cx="113191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For a database to be in the first normal form (1NF), the following rules must be met for each table in the database.</a:t>
            </a:r>
          </a:p>
          <a:p>
            <a:pPr lvl="2" algn="just">
              <a:buClr>
                <a:srgbClr val="AC238D"/>
              </a:buClr>
            </a:pPr>
            <a:endParaRPr lang="en-US" sz="2400" dirty="0"/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Each row is unique (has a primary key)</a:t>
            </a:r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Each field is atomic (single value)</a:t>
            </a:r>
          </a:p>
          <a:p>
            <a:pPr algn="just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3805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First Normal Form – 1NF</a:t>
            </a:r>
          </a:p>
        </p:txBody>
      </p:sp>
    </p:spTree>
    <p:extLst>
      <p:ext uri="{BB962C8B-B14F-4D97-AF65-F5344CB8AC3E}">
        <p14:creationId xmlns:p14="http://schemas.microsoft.com/office/powerpoint/2010/main" val="166525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2351083"/>
            <a:ext cx="11319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For a database to be in the first normal form (2NF), the following rules must be met for each table in the database.</a:t>
            </a:r>
          </a:p>
          <a:p>
            <a:pPr algn="just"/>
            <a:endParaRPr lang="en-US" sz="2400" dirty="0"/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Meet all the requirements of the first normal form.</a:t>
            </a:r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Non-key attributes must depend on every part of the primary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24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Second Normal Form – 2NF</a:t>
            </a:r>
          </a:p>
        </p:txBody>
      </p:sp>
    </p:spTree>
    <p:extLst>
      <p:ext uri="{BB962C8B-B14F-4D97-AF65-F5344CB8AC3E}">
        <p14:creationId xmlns:p14="http://schemas.microsoft.com/office/powerpoint/2010/main" val="69770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2351083"/>
            <a:ext cx="113191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For a database to be in the first normal form (3NF), the following rules must be met for each table in the database.</a:t>
            </a:r>
          </a:p>
          <a:p>
            <a:pPr algn="just"/>
            <a:endParaRPr lang="en-US" sz="2400" dirty="0"/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Meet all the requirements of the second normal form.</a:t>
            </a:r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 algn="just">
              <a:buClr>
                <a:srgbClr val="AC23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There are no non-key attributes that depend on another non-key attribute.</a:t>
            </a:r>
          </a:p>
          <a:p>
            <a:pPr algn="just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393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Third Normal Form – 3NF</a:t>
            </a:r>
          </a:p>
        </p:txBody>
      </p:sp>
    </p:spTree>
    <p:extLst>
      <p:ext uri="{BB962C8B-B14F-4D97-AF65-F5344CB8AC3E}">
        <p14:creationId xmlns:p14="http://schemas.microsoft.com/office/powerpoint/2010/main" val="323576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224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Un-Normalised Form – 0NF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9224862" y="4655043"/>
            <a:ext cx="223025" cy="2564779"/>
          </a:xfrm>
          <a:prstGeom prst="leftBrace">
            <a:avLst>
              <a:gd name="adj1" fmla="val 8333"/>
              <a:gd name="adj2" fmla="val 5104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726705" y="6294272"/>
            <a:ext cx="12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atomic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73DCAE-81B2-4FBD-8F85-38CC8D1E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51650"/>
              </p:ext>
            </p:extLst>
          </p:nvPr>
        </p:nvGraphicFramePr>
        <p:xfrm>
          <a:off x="457199" y="1846546"/>
          <a:ext cx="1113458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916">
                  <a:extLst>
                    <a:ext uri="{9D8B030D-6E8A-4147-A177-3AD203B41FA5}">
                      <a16:colId xmlns:a16="http://schemas.microsoft.com/office/drawing/2014/main" val="2223031776"/>
                    </a:ext>
                  </a:extLst>
                </a:gridCol>
                <a:gridCol w="2226916">
                  <a:extLst>
                    <a:ext uri="{9D8B030D-6E8A-4147-A177-3AD203B41FA5}">
                      <a16:colId xmlns:a16="http://schemas.microsoft.com/office/drawing/2014/main" val="2696201945"/>
                    </a:ext>
                  </a:extLst>
                </a:gridCol>
                <a:gridCol w="2226916">
                  <a:extLst>
                    <a:ext uri="{9D8B030D-6E8A-4147-A177-3AD203B41FA5}">
                      <a16:colId xmlns:a16="http://schemas.microsoft.com/office/drawing/2014/main" val="1194979971"/>
                    </a:ext>
                  </a:extLst>
                </a:gridCol>
                <a:gridCol w="2226916">
                  <a:extLst>
                    <a:ext uri="{9D8B030D-6E8A-4147-A177-3AD203B41FA5}">
                      <a16:colId xmlns:a16="http://schemas.microsoft.com/office/drawing/2014/main" val="1988599708"/>
                    </a:ext>
                  </a:extLst>
                </a:gridCol>
                <a:gridCol w="2226916">
                  <a:extLst>
                    <a:ext uri="{9D8B030D-6E8A-4147-A177-3AD203B41FA5}">
                      <a16:colId xmlns:a16="http://schemas.microsoft.com/office/drawing/2014/main" val="17989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Rented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3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Toni-Marie Hughes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Main Street, Anniesland,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Nightmare on Elm St,</a:t>
                      </a:r>
                    </a:p>
                    <a:p>
                      <a:r>
                        <a:rPr lang="en-GB" dirty="0"/>
                        <a:t>ET,</a:t>
                      </a:r>
                    </a:p>
                    <a:p>
                      <a:r>
                        <a:rPr lang="en-GB" dirty="0"/>
                        <a:t>Indiana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Horror,</a:t>
                      </a:r>
                    </a:p>
                    <a:p>
                      <a:r>
                        <a:rPr lang="en-GB" dirty="0"/>
                        <a:t>Family,</a:t>
                      </a:r>
                    </a:p>
                    <a:p>
                      <a:r>
                        <a:rPr lang="en-GB" dirty="0"/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Margaret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 Side Street, Bridgetown,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Titanic,</a:t>
                      </a:r>
                    </a:p>
                    <a:p>
                      <a:r>
                        <a:rPr lang="en-GB" dirty="0"/>
                        <a:t>Lost in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Love,</a:t>
                      </a:r>
                    </a:p>
                    <a:p>
                      <a:r>
                        <a:rPr lang="en-GB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4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 Tower Road,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Arrival,</a:t>
                      </a:r>
                    </a:p>
                    <a:p>
                      <a:r>
                        <a:rPr lang="en-GB" dirty="0"/>
                        <a:t>The Terminator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Sci-Fi,</a:t>
                      </a:r>
                    </a:p>
                    <a:p>
                      <a:r>
                        <a:rPr lang="en-GB" dirty="0"/>
                        <a:t>Sci-Fi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Michael McAvoy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Carrick Lane, Rutherglen,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Shaun of the Dead,</a:t>
                      </a:r>
                    </a:p>
                    <a:p>
                      <a:r>
                        <a:rPr lang="en-GB" dirty="0"/>
                        <a:t>Hot Fuzz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Comedy,</a:t>
                      </a:r>
                    </a:p>
                    <a:p>
                      <a:r>
                        <a:rPr lang="en-GB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6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Brian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</a:t>
                      </a:r>
                      <a:r>
                        <a:rPr lang="en-GB" dirty="0" err="1"/>
                        <a:t>Ardoe</a:t>
                      </a:r>
                      <a:r>
                        <a:rPr lang="en-GB" dirty="0"/>
                        <a:t> Road, </a:t>
                      </a:r>
                      <a:r>
                        <a:rPr lang="en-GB" dirty="0" err="1"/>
                        <a:t>Castlemilk</a:t>
                      </a:r>
                      <a:r>
                        <a:rPr lang="en-GB" dirty="0"/>
                        <a:t>, 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Raging Bull,</a:t>
                      </a:r>
                    </a:p>
                    <a:p>
                      <a:r>
                        <a:rPr lang="en-GB" dirty="0"/>
                        <a:t>The Exorcist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Drama,</a:t>
                      </a:r>
                    </a:p>
                    <a:p>
                      <a:r>
                        <a:rPr lang="en-GB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8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3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3237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AC238D"/>
                </a:solidFill>
              </a:rPr>
              <a:t>Normalisation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417" y="3013501"/>
            <a:ext cx="11319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Remember the first rule of 1NF, that each attribute must be atomic (single value), so we can change the data as such.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38" y="140250"/>
            <a:ext cx="2523963" cy="11023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1077999"/>
            <a:ext cx="441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AC238D"/>
                </a:solidFill>
              </a:rPr>
              <a:t>First Normalised Form – 1NF</a:t>
            </a:r>
          </a:p>
        </p:txBody>
      </p:sp>
    </p:spTree>
    <p:extLst>
      <p:ext uri="{BB962C8B-B14F-4D97-AF65-F5344CB8AC3E}">
        <p14:creationId xmlns:p14="http://schemas.microsoft.com/office/powerpoint/2010/main" val="256352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1345</Words>
  <Application>Microsoft Office PowerPoint</Application>
  <PresentationFormat>Widescreen</PresentationFormat>
  <Paragraphs>400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Dorman</dc:creator>
  <cp:lastModifiedBy>Paul Dorman</cp:lastModifiedBy>
  <cp:revision>120</cp:revision>
  <dcterms:created xsi:type="dcterms:W3CDTF">2016-02-06T11:30:58Z</dcterms:created>
  <dcterms:modified xsi:type="dcterms:W3CDTF">2018-12-04T20:46:39Z</dcterms:modified>
  <cp:contentStatus/>
</cp:coreProperties>
</file>